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73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2-8-2013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6867" y="1444307"/>
            <a:ext cx="5687367" cy="45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1"/>
          <p:cNvSpPr txBox="1">
            <a:spLocks/>
          </p:cNvSpPr>
          <p:nvPr/>
        </p:nvSpPr>
        <p:spPr>
          <a:xfrm>
            <a:off x="309504" y="1401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smtClean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ndara"/>
              <a:ea typeface="+mj-ea"/>
              <a:cs typeface="Candara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63371" y="293864"/>
            <a:ext cx="6672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Discontinuation of medication after nonfatal event: MI</a:t>
            </a:r>
            <a:endParaRPr lang="nl-NL" sz="28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703466" y="1958870"/>
            <a:ext cx="3831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Component of </a:t>
            </a:r>
            <a:r>
              <a:rPr lang="nl-NL" sz="2000" dirty="0" err="1" smtClean="0">
                <a:solidFill>
                  <a:schemeClr val="bg1"/>
                </a:solidFill>
              </a:rPr>
              <a:t>composite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</a:rPr>
              <a:t>endpoint</a:t>
            </a:r>
            <a:endParaRPr lang="nl-NL" sz="2000" dirty="0" smtClean="0">
              <a:solidFill>
                <a:schemeClr val="bg1"/>
              </a:solidFill>
            </a:endParaRPr>
          </a:p>
          <a:p>
            <a:r>
              <a:rPr lang="nl-NL" sz="2000" dirty="0" err="1" smtClean="0">
                <a:solidFill>
                  <a:schemeClr val="bg1"/>
                </a:solidFill>
              </a:rPr>
              <a:t>Myocardial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</a:rPr>
              <a:t>I</a:t>
            </a:r>
            <a:r>
              <a:rPr lang="nl-NL" sz="2000" dirty="0" err="1" smtClean="0">
                <a:solidFill>
                  <a:schemeClr val="bg1"/>
                </a:solidFill>
              </a:rPr>
              <a:t>nfarction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190549" y="58644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036261" y="587617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720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900389" y="587617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794661" y="587617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1440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658789" y="587617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1800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583205" y="587617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2180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236587" y="5643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047355" y="47708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0.1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028939" y="390842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0.2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1030619" y="305602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0.3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030619" y="217180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0.4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1030619" y="146219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0.5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3265716" y="6199848"/>
            <a:ext cx="1799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Days</a:t>
            </a:r>
            <a:r>
              <a:rPr lang="nl-NL" dirty="0" smtClean="0">
                <a:solidFill>
                  <a:schemeClr val="bg1"/>
                </a:solidFill>
              </a:rPr>
              <a:t> of </a:t>
            </a:r>
            <a:r>
              <a:rPr lang="nl-NL" dirty="0" err="1" smtClean="0">
                <a:solidFill>
                  <a:schemeClr val="bg1"/>
                </a:solidFill>
              </a:rPr>
              <a:t>follow</a:t>
            </a:r>
            <a:r>
              <a:rPr lang="nl-NL" dirty="0" smtClean="0">
                <a:solidFill>
                  <a:schemeClr val="bg1"/>
                </a:solidFill>
              </a:rPr>
              <a:t> up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 rot="16200000">
            <a:off x="-1269863" y="3577376"/>
            <a:ext cx="4228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Proportion</a:t>
            </a:r>
            <a:r>
              <a:rPr lang="nl-NL" dirty="0" smtClean="0">
                <a:solidFill>
                  <a:schemeClr val="bg1"/>
                </a:solidFill>
              </a:rPr>
              <a:t> of </a:t>
            </a:r>
            <a:r>
              <a:rPr lang="nl-NL" dirty="0" err="1" smtClean="0">
                <a:solidFill>
                  <a:schemeClr val="bg1"/>
                </a:solidFill>
              </a:rPr>
              <a:t>patients</a:t>
            </a:r>
            <a:r>
              <a:rPr lang="nl-NL" dirty="0" smtClean="0">
                <a:solidFill>
                  <a:schemeClr val="bg1"/>
                </a:solidFill>
              </a:rPr>
              <a:t> stopping </a:t>
            </a:r>
            <a:r>
              <a:rPr lang="nl-NL" dirty="0" err="1" smtClean="0">
                <a:solidFill>
                  <a:schemeClr val="bg1"/>
                </a:solidFill>
              </a:rPr>
              <a:t>medication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5777838" y="6569180"/>
            <a:ext cx="328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Bohm</a:t>
            </a:r>
            <a:r>
              <a:rPr lang="nl-NL" sz="1200" dirty="0" smtClean="0">
                <a:solidFill>
                  <a:schemeClr val="bg1"/>
                </a:solidFill>
              </a:rPr>
              <a:t> M et al; </a:t>
            </a:r>
            <a:r>
              <a:rPr lang="en-US" sz="1200" dirty="0" smtClean="0">
                <a:solidFill>
                  <a:schemeClr val="bg1"/>
                </a:solidFill>
              </a:rPr>
              <a:t>Am </a:t>
            </a:r>
            <a:r>
              <a:rPr lang="en-US" sz="1200" dirty="0" smtClean="0">
                <a:solidFill>
                  <a:schemeClr val="bg1"/>
                </a:solidFill>
              </a:rPr>
              <a:t>Heart J </a:t>
            </a:r>
            <a:r>
              <a:rPr lang="en-US" sz="1200" dirty="0" smtClean="0">
                <a:solidFill>
                  <a:schemeClr val="bg1"/>
                </a:solidFill>
              </a:rPr>
              <a:t>2013;166:306-314.e7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nl-NL" sz="1200" dirty="0">
              <a:solidFill>
                <a:schemeClr val="bg1"/>
              </a:solidFill>
            </a:endParaRPr>
          </a:p>
        </p:txBody>
      </p:sp>
      <p:grpSp>
        <p:nvGrpSpPr>
          <p:cNvPr id="2" name="Groep 23"/>
          <p:cNvGrpSpPr/>
          <p:nvPr/>
        </p:nvGrpSpPr>
        <p:grpSpPr>
          <a:xfrm>
            <a:off x="6752500" y="2594363"/>
            <a:ext cx="1900655" cy="830997"/>
            <a:chOff x="6752500" y="2594363"/>
            <a:chExt cx="1900655" cy="830997"/>
          </a:xfrm>
        </p:grpSpPr>
        <p:sp>
          <p:nvSpPr>
            <p:cNvPr id="25" name="Tekstvak 24"/>
            <p:cNvSpPr txBox="1"/>
            <p:nvPr/>
          </p:nvSpPr>
          <p:spPr>
            <a:xfrm>
              <a:off x="6752500" y="2594363"/>
              <a:ext cx="16409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rgbClr val="FFFF00"/>
                </a:buClr>
                <a:buFont typeface="Wingdings" pitchFamily="2" charset="2"/>
                <a:buChar char=""/>
              </a:pPr>
              <a:r>
                <a:rPr lang="nl-NL" sz="2400" dirty="0" smtClean="0">
                  <a:solidFill>
                    <a:schemeClr val="bg1"/>
                  </a:solidFill>
                </a:rPr>
                <a:t> </a:t>
              </a:r>
              <a:r>
                <a:rPr lang="nl-NL" sz="2400" b="1" dirty="0" smtClean="0">
                  <a:solidFill>
                    <a:schemeClr val="bg1"/>
                  </a:solidFill>
                </a:rPr>
                <a:t>No </a:t>
              </a:r>
              <a:r>
                <a:rPr lang="nl-NL" sz="2400" b="1" dirty="0" err="1" smtClean="0">
                  <a:solidFill>
                    <a:schemeClr val="bg1"/>
                  </a:solidFill>
                </a:rPr>
                <a:t>event</a:t>
              </a:r>
              <a:endParaRPr lang="nl-N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752506" y="2963695"/>
              <a:ext cx="1900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rgbClr val="92D050"/>
                </a:buClr>
                <a:buFont typeface="Wingdings" pitchFamily="2" charset="2"/>
                <a:buChar char="n"/>
              </a:pPr>
              <a:r>
                <a:rPr lang="nl-NL" sz="2400" dirty="0" smtClean="0">
                  <a:solidFill>
                    <a:schemeClr val="bg1"/>
                  </a:solidFill>
                </a:rPr>
                <a:t> </a:t>
              </a:r>
              <a:r>
                <a:rPr lang="nl-NL" sz="2400" b="1" dirty="0" err="1" smtClean="0">
                  <a:solidFill>
                    <a:schemeClr val="bg1"/>
                  </a:solidFill>
                </a:rPr>
                <a:t>With</a:t>
              </a:r>
              <a:r>
                <a:rPr lang="nl-NL" sz="2400" b="1" dirty="0" smtClean="0">
                  <a:solidFill>
                    <a:schemeClr val="bg1"/>
                  </a:solidFill>
                </a:rPr>
                <a:t> </a:t>
              </a:r>
              <a:r>
                <a:rPr lang="nl-NL" sz="2400" b="1" dirty="0" err="1" smtClean="0">
                  <a:solidFill>
                    <a:schemeClr val="bg1"/>
                  </a:solidFill>
                </a:rPr>
                <a:t>event</a:t>
              </a:r>
              <a:endParaRPr lang="nl-NL" sz="2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vak 16"/>
          <p:cNvSpPr txBox="1"/>
          <p:nvPr/>
        </p:nvSpPr>
        <p:spPr>
          <a:xfrm>
            <a:off x="563371" y="293864"/>
            <a:ext cx="6581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Discontinuation of medication after nonfatal event: Stroke</a:t>
            </a:r>
            <a:endParaRPr lang="nl-NL" sz="28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1703466" y="1958870"/>
            <a:ext cx="4608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Component of </a:t>
            </a:r>
            <a:r>
              <a:rPr lang="nl-NL" sz="2000" dirty="0" err="1" smtClean="0">
                <a:solidFill>
                  <a:schemeClr val="bg1"/>
                </a:solidFill>
              </a:rPr>
              <a:t>composite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</a:rPr>
              <a:t>endpoint</a:t>
            </a:r>
            <a:r>
              <a:rPr lang="nl-NL" sz="2000" dirty="0" smtClean="0">
                <a:solidFill>
                  <a:schemeClr val="bg1"/>
                </a:solidFill>
              </a:rPr>
              <a:t>: </a:t>
            </a:r>
            <a:r>
              <a:rPr lang="nl-NL" sz="2000" dirty="0" err="1" smtClean="0">
                <a:solidFill>
                  <a:schemeClr val="bg1"/>
                </a:solidFill>
              </a:rPr>
              <a:t>Stroke</a:t>
            </a:r>
            <a:endParaRPr lang="nl-NL" sz="2000" dirty="0">
              <a:solidFill>
                <a:schemeClr val="bg1"/>
              </a:solidFill>
            </a:endParaRPr>
          </a:p>
        </p:txBody>
      </p:sp>
      <p:grpSp>
        <p:nvGrpSpPr>
          <p:cNvPr id="2" name="Groep 26"/>
          <p:cNvGrpSpPr/>
          <p:nvPr/>
        </p:nvGrpSpPr>
        <p:grpSpPr>
          <a:xfrm>
            <a:off x="729944" y="1416706"/>
            <a:ext cx="6455764" cy="5102234"/>
            <a:chOff x="729944" y="1416706"/>
            <a:chExt cx="6455764" cy="5102234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57018" y="1416706"/>
              <a:ext cx="5436154" cy="4582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ep 25"/>
            <p:cNvGrpSpPr/>
            <p:nvPr/>
          </p:nvGrpSpPr>
          <p:grpSpPr>
            <a:xfrm>
              <a:off x="729944" y="1462198"/>
              <a:ext cx="6455764" cy="5056742"/>
              <a:chOff x="729944" y="1462198"/>
              <a:chExt cx="6455764" cy="5056742"/>
            </a:xfrm>
          </p:grpSpPr>
          <p:sp>
            <p:nvSpPr>
              <p:cNvPr id="5" name="Tekstvak 4"/>
              <p:cNvSpPr txBox="1"/>
              <p:nvPr/>
            </p:nvSpPr>
            <p:spPr>
              <a:xfrm>
                <a:off x="2160405" y="5864451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360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kstvak 5"/>
              <p:cNvSpPr txBox="1"/>
              <p:nvPr/>
            </p:nvSpPr>
            <p:spPr>
              <a:xfrm>
                <a:off x="3026213" y="5876179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720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Tekstvak 6"/>
              <p:cNvSpPr txBox="1"/>
              <p:nvPr/>
            </p:nvSpPr>
            <p:spPr>
              <a:xfrm>
                <a:off x="3860197" y="5876179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1080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kstvak 7"/>
              <p:cNvSpPr txBox="1"/>
              <p:nvPr/>
            </p:nvSpPr>
            <p:spPr>
              <a:xfrm>
                <a:off x="4754469" y="5876179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1440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kstvak 8"/>
              <p:cNvSpPr txBox="1"/>
              <p:nvPr/>
            </p:nvSpPr>
            <p:spPr>
              <a:xfrm>
                <a:off x="5618597" y="5876179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1800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kstvak 9"/>
              <p:cNvSpPr txBox="1"/>
              <p:nvPr/>
            </p:nvSpPr>
            <p:spPr>
              <a:xfrm>
                <a:off x="6532965" y="5876179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2180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Tekstvak 10"/>
              <p:cNvSpPr txBox="1"/>
              <p:nvPr/>
            </p:nvSpPr>
            <p:spPr>
              <a:xfrm>
                <a:off x="1236587" y="564337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0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Tekstvak 11"/>
              <p:cNvSpPr txBox="1"/>
              <p:nvPr/>
            </p:nvSpPr>
            <p:spPr>
              <a:xfrm>
                <a:off x="1047355" y="4770876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0.1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Tekstvak 12"/>
              <p:cNvSpPr txBox="1"/>
              <p:nvPr/>
            </p:nvSpPr>
            <p:spPr>
              <a:xfrm>
                <a:off x="1028939" y="3908428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0.2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Tekstvak 13"/>
              <p:cNvSpPr txBox="1"/>
              <p:nvPr/>
            </p:nvSpPr>
            <p:spPr>
              <a:xfrm>
                <a:off x="1030619" y="3056028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0.3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>
                <a:off x="1030619" y="2171804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0.4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1030619" y="1462198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0.5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3336052" y="6149608"/>
                <a:ext cx="17995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err="1" smtClean="0">
                    <a:solidFill>
                      <a:schemeClr val="bg1"/>
                    </a:solidFill>
                  </a:rPr>
                  <a:t>Days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 of </a:t>
                </a:r>
                <a:r>
                  <a:rPr lang="nl-NL" dirty="0" err="1" smtClean="0">
                    <a:solidFill>
                      <a:schemeClr val="bg1"/>
                    </a:solidFill>
                  </a:rPr>
                  <a:t>follow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 up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Tekstvak 19"/>
              <p:cNvSpPr txBox="1"/>
              <p:nvPr/>
            </p:nvSpPr>
            <p:spPr>
              <a:xfrm rot="16200000">
                <a:off x="-1199527" y="3507040"/>
                <a:ext cx="4228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err="1" smtClean="0">
                    <a:solidFill>
                      <a:schemeClr val="bg1"/>
                    </a:solidFill>
                  </a:rPr>
                  <a:t>Proportion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 of </a:t>
                </a:r>
                <a:r>
                  <a:rPr lang="nl-NL" dirty="0" err="1" smtClean="0">
                    <a:solidFill>
                      <a:schemeClr val="bg1"/>
                    </a:solidFill>
                  </a:rPr>
                  <a:t>patients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 stopping </a:t>
                </a:r>
                <a:r>
                  <a:rPr lang="nl-NL" dirty="0" err="1" smtClean="0">
                    <a:solidFill>
                      <a:schemeClr val="bg1"/>
                    </a:solidFill>
                  </a:rPr>
                  <a:t>medication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1" name="Groep 24"/>
          <p:cNvGrpSpPr/>
          <p:nvPr/>
        </p:nvGrpSpPr>
        <p:grpSpPr>
          <a:xfrm>
            <a:off x="6752500" y="2594363"/>
            <a:ext cx="1900655" cy="830997"/>
            <a:chOff x="6752500" y="2594363"/>
            <a:chExt cx="1900655" cy="830997"/>
          </a:xfrm>
        </p:grpSpPr>
        <p:sp>
          <p:nvSpPr>
            <p:cNvPr id="23" name="Tekstvak 22"/>
            <p:cNvSpPr txBox="1"/>
            <p:nvPr/>
          </p:nvSpPr>
          <p:spPr>
            <a:xfrm>
              <a:off x="6752500" y="2594363"/>
              <a:ext cx="16409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rgbClr val="FFFF00"/>
                </a:buClr>
                <a:buFont typeface="Wingdings" pitchFamily="2" charset="2"/>
                <a:buChar char=""/>
              </a:pPr>
              <a:r>
                <a:rPr lang="nl-NL" sz="2400" dirty="0" smtClean="0">
                  <a:solidFill>
                    <a:schemeClr val="bg1"/>
                  </a:solidFill>
                </a:rPr>
                <a:t> </a:t>
              </a:r>
              <a:r>
                <a:rPr lang="nl-NL" sz="2400" b="1" dirty="0" smtClean="0">
                  <a:solidFill>
                    <a:schemeClr val="bg1"/>
                  </a:solidFill>
                </a:rPr>
                <a:t>No </a:t>
              </a:r>
              <a:r>
                <a:rPr lang="nl-NL" sz="2400" b="1" dirty="0" err="1" smtClean="0">
                  <a:solidFill>
                    <a:schemeClr val="bg1"/>
                  </a:solidFill>
                </a:rPr>
                <a:t>event</a:t>
              </a:r>
              <a:endParaRPr lang="nl-NL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6752506" y="2963695"/>
              <a:ext cx="1900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rgbClr val="92D050"/>
                </a:buClr>
                <a:buFont typeface="Wingdings" pitchFamily="2" charset="2"/>
                <a:buChar char="n"/>
              </a:pPr>
              <a:r>
                <a:rPr lang="nl-NL" sz="2400" dirty="0" smtClean="0">
                  <a:solidFill>
                    <a:schemeClr val="bg1"/>
                  </a:solidFill>
                </a:rPr>
                <a:t> </a:t>
              </a:r>
              <a:r>
                <a:rPr lang="nl-NL" sz="2400" b="1" dirty="0" err="1" smtClean="0">
                  <a:solidFill>
                    <a:schemeClr val="bg1"/>
                  </a:solidFill>
                </a:rPr>
                <a:t>With</a:t>
              </a:r>
              <a:r>
                <a:rPr lang="nl-NL" sz="2400" b="1" dirty="0" smtClean="0">
                  <a:solidFill>
                    <a:schemeClr val="bg1"/>
                  </a:solidFill>
                </a:rPr>
                <a:t> </a:t>
              </a:r>
              <a:r>
                <a:rPr lang="nl-NL" sz="2400" b="1" dirty="0" err="1" smtClean="0">
                  <a:solidFill>
                    <a:schemeClr val="bg1"/>
                  </a:solidFill>
                </a:rPr>
                <a:t>event</a:t>
              </a:r>
              <a:endParaRPr lang="nl-NL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Tekstvak 27"/>
          <p:cNvSpPr txBox="1"/>
          <p:nvPr/>
        </p:nvSpPr>
        <p:spPr>
          <a:xfrm>
            <a:off x="5777838" y="6569180"/>
            <a:ext cx="328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Bohm</a:t>
            </a:r>
            <a:r>
              <a:rPr lang="nl-NL" sz="1200" dirty="0" smtClean="0">
                <a:solidFill>
                  <a:schemeClr val="bg1"/>
                </a:solidFill>
              </a:rPr>
              <a:t> M et al; </a:t>
            </a:r>
            <a:r>
              <a:rPr lang="en-US" sz="1200" dirty="0" smtClean="0">
                <a:solidFill>
                  <a:schemeClr val="bg1"/>
                </a:solidFill>
              </a:rPr>
              <a:t>Am </a:t>
            </a:r>
            <a:r>
              <a:rPr lang="en-US" sz="1200" dirty="0" smtClean="0">
                <a:solidFill>
                  <a:schemeClr val="bg1"/>
                </a:solidFill>
              </a:rPr>
              <a:t>Heart J </a:t>
            </a:r>
            <a:r>
              <a:rPr lang="en-US" sz="1200" dirty="0" smtClean="0">
                <a:solidFill>
                  <a:schemeClr val="bg1"/>
                </a:solidFill>
              </a:rPr>
              <a:t>2013;166:306-314.e7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102</Words>
  <Application>Microsoft Office PowerPoint</Application>
  <PresentationFormat>Diavoorstelling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7</cp:revision>
  <dcterms:created xsi:type="dcterms:W3CDTF">2013-04-15T08:15:24Z</dcterms:created>
  <dcterms:modified xsi:type="dcterms:W3CDTF">2013-08-02T07:17:31Z</dcterms:modified>
</cp:coreProperties>
</file>