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6"/>
  </p:notesMasterIdLst>
  <p:handoutMasterIdLst>
    <p:handoutMasterId r:id="rId27"/>
  </p:handoutMasterIdLst>
  <p:sldIdLst>
    <p:sldId id="267" r:id="rId2"/>
    <p:sldId id="285" r:id="rId3"/>
    <p:sldId id="268" r:id="rId4"/>
    <p:sldId id="269" r:id="rId5"/>
    <p:sldId id="287" r:id="rId6"/>
    <p:sldId id="288" r:id="rId7"/>
    <p:sldId id="289" r:id="rId8"/>
    <p:sldId id="292" r:id="rId9"/>
    <p:sldId id="293" r:id="rId10"/>
    <p:sldId id="291" r:id="rId11"/>
    <p:sldId id="290" r:id="rId12"/>
    <p:sldId id="294" r:id="rId13"/>
    <p:sldId id="281" r:id="rId14"/>
    <p:sldId id="295" r:id="rId15"/>
    <p:sldId id="270" r:id="rId16"/>
    <p:sldId id="278" r:id="rId17"/>
    <p:sldId id="277" r:id="rId18"/>
    <p:sldId id="273" r:id="rId19"/>
    <p:sldId id="274" r:id="rId20"/>
    <p:sldId id="276" r:id="rId21"/>
    <p:sldId id="272" r:id="rId22"/>
    <p:sldId id="275" r:id="rId23"/>
    <p:sldId id="283" r:id="rId24"/>
    <p:sldId id="296" r:id="rId25"/>
  </p:sldIdLst>
  <p:sldSz cx="9144000" cy="6858000" type="screen4x3"/>
  <p:notesSz cx="6858000" cy="9144000"/>
  <p:custDataLst>
    <p:tags r:id="rId28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F2B41"/>
    <a:srgbClr val="E12B41"/>
    <a:srgbClr val="EA3841"/>
    <a:srgbClr val="EA2D3A"/>
    <a:srgbClr val="EA2D46"/>
    <a:srgbClr val="E52E41"/>
    <a:srgbClr val="E23241"/>
    <a:srgbClr val="E22E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C6F532-8CBB-4B94-9D7B-CABE4323B4AC}" type="datetimeFigureOut">
              <a:rPr lang="nl-NL"/>
              <a:pPr>
                <a:defRPr/>
              </a:pPr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28118E-D4EF-4D54-87DF-D22E09FAC6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61135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1D2A1F-4D79-4711-909C-6BA82C7DD5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320064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Char char="•"/>
            </a:pPr>
            <a:r>
              <a:rPr lang="en-US" altLang="nl-NL" dirty="0" smtClean="0"/>
              <a:t>Brief </a:t>
            </a:r>
            <a:r>
              <a:rPr lang="en-US" altLang="nl-NL" dirty="0" err="1" smtClean="0"/>
              <a:t>naar</a:t>
            </a:r>
            <a:r>
              <a:rPr lang="en-US" altLang="nl-NL" dirty="0" smtClean="0"/>
              <a:t> de </a:t>
            </a:r>
            <a:r>
              <a:rPr lang="en-US" altLang="nl-NL" dirty="0" err="1" smtClean="0"/>
              <a:t>Nederlandse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ziekenhuizen</a:t>
            </a:r>
            <a:r>
              <a:rPr lang="en-US" altLang="nl-NL" dirty="0" smtClean="0"/>
              <a:t> met </a:t>
            </a:r>
            <a:r>
              <a:rPr lang="en-US" altLang="nl-NL" dirty="0" err="1" smtClean="0"/>
              <a:t>digitale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vragenlijst</a:t>
            </a:r>
            <a:r>
              <a:rPr lang="en-US" altLang="nl-NL" dirty="0" smtClean="0"/>
              <a:t> over </a:t>
            </a:r>
            <a:r>
              <a:rPr lang="en-US" altLang="nl-NL" dirty="0" err="1" smtClean="0"/>
              <a:t>aanbod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telemonitoring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hartfalen</a:t>
            </a:r>
            <a:r>
              <a:rPr lang="en-US" altLang="nl-NL" dirty="0" smtClean="0"/>
              <a:t> (</a:t>
            </a:r>
            <a:r>
              <a:rPr lang="en-US" altLang="nl-NL" dirty="0" err="1" smtClean="0"/>
              <a:t>maart</a:t>
            </a:r>
            <a:r>
              <a:rPr lang="en-US" altLang="nl-NL" dirty="0" smtClean="0"/>
              <a:t> 2013)</a:t>
            </a:r>
          </a:p>
          <a:p>
            <a:pPr>
              <a:buFontTx/>
              <a:buChar char="•"/>
            </a:pPr>
            <a:r>
              <a:rPr lang="en-US" altLang="nl-NL" dirty="0" smtClean="0"/>
              <a:t>In </a:t>
            </a:r>
            <a:r>
              <a:rPr lang="en-US" altLang="nl-NL" dirty="0" err="1" smtClean="0"/>
              <a:t>samenwerking</a:t>
            </a:r>
            <a:r>
              <a:rPr lang="en-US" altLang="nl-NL" dirty="0" smtClean="0"/>
              <a:t> met TNO en NIA partners (KNMG, </a:t>
            </a:r>
            <a:r>
              <a:rPr lang="en-US" altLang="nl-NL" dirty="0" err="1" smtClean="0"/>
              <a:t>Zorgverzekeraars</a:t>
            </a:r>
            <a:r>
              <a:rPr lang="en-US" altLang="nl-NL" dirty="0" smtClean="0"/>
              <a:t> Nederland, NPCF)</a:t>
            </a:r>
          </a:p>
          <a:p>
            <a:pPr>
              <a:buFontTx/>
              <a:buChar char="•"/>
            </a:pPr>
            <a:r>
              <a:rPr lang="en-US" altLang="nl-NL" dirty="0" smtClean="0"/>
              <a:t>Met </a:t>
            </a:r>
            <a:r>
              <a:rPr lang="en-US" altLang="nl-NL" dirty="0" err="1" smtClean="0"/>
              <a:t>steun</a:t>
            </a:r>
            <a:r>
              <a:rPr lang="en-US" altLang="nl-NL" dirty="0" smtClean="0"/>
              <a:t> van de </a:t>
            </a:r>
            <a:r>
              <a:rPr lang="en-US" altLang="nl-NL" dirty="0" err="1" smtClean="0"/>
              <a:t>Hartstichting</a:t>
            </a:r>
            <a:endParaRPr lang="en-US" altLang="nl-NL" dirty="0" smtClean="0"/>
          </a:p>
          <a:p>
            <a:pPr>
              <a:buFontTx/>
              <a:buChar char="•"/>
            </a:pPr>
            <a:r>
              <a:rPr lang="en-US" altLang="nl-NL" dirty="0" err="1" smtClean="0"/>
              <a:t>Aanbod</a:t>
            </a:r>
            <a:r>
              <a:rPr lang="en-US" altLang="nl-NL" dirty="0" smtClean="0"/>
              <a:t> en </a:t>
            </a:r>
            <a:r>
              <a:rPr lang="en-US" altLang="nl-NL" dirty="0" err="1" smtClean="0"/>
              <a:t>stappen</a:t>
            </a:r>
            <a:r>
              <a:rPr lang="en-US" altLang="nl-NL" dirty="0" smtClean="0"/>
              <a:t> 2013 in </a:t>
            </a:r>
            <a:r>
              <a:rPr lang="en-US" altLang="nl-NL" dirty="0" err="1" smtClean="0"/>
              <a:t>kaart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gebracht</a:t>
            </a:r>
            <a:r>
              <a:rPr lang="en-US" altLang="nl-NL" dirty="0" smtClean="0"/>
              <a:t> per </a:t>
            </a:r>
            <a:r>
              <a:rPr lang="en-US" altLang="nl-NL" dirty="0" err="1" smtClean="0"/>
              <a:t>ziekenhuis</a:t>
            </a:r>
            <a:endParaRPr lang="en-US" altLang="nl-NL" dirty="0" smtClean="0"/>
          </a:p>
          <a:p>
            <a:pPr>
              <a:buFontTx/>
              <a:buChar char="•"/>
            </a:pPr>
            <a:r>
              <a:rPr lang="en-US" altLang="nl-NL" dirty="0" err="1" smtClean="0"/>
              <a:t>Herhaling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uitvraag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eind</a:t>
            </a:r>
            <a:r>
              <a:rPr lang="en-US" altLang="nl-NL" dirty="0" smtClean="0"/>
              <a:t> 2013 </a:t>
            </a:r>
            <a:r>
              <a:rPr lang="en-US" altLang="nl-NL" dirty="0" err="1" smtClean="0"/>
              <a:t>om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vooruitgang</a:t>
            </a:r>
            <a:r>
              <a:rPr lang="en-US" altLang="nl-NL" dirty="0" smtClean="0"/>
              <a:t> </a:t>
            </a:r>
            <a:br>
              <a:rPr lang="en-US" altLang="nl-NL" dirty="0" smtClean="0"/>
            </a:br>
            <a:r>
              <a:rPr lang="en-US" altLang="nl-NL" dirty="0" err="1" smtClean="0"/>
              <a:t>te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meten</a:t>
            </a:r>
            <a:endParaRPr lang="en-US" altLang="nl-NL" dirty="0" smtClean="0"/>
          </a:p>
          <a:p>
            <a:pPr lvl="1">
              <a:buFont typeface="Courier New" pitchFamily="49" charset="0"/>
              <a:buChar char="o"/>
            </a:pPr>
            <a:r>
              <a:rPr lang="en-US" altLang="nl-NL" sz="2400" dirty="0" err="1" smtClean="0"/>
              <a:t>Overige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zorgpraktijken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kunnen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aanhaken</a:t>
            </a:r>
            <a:endParaRPr lang="en-US" altLang="nl-NL" sz="2400" dirty="0" smtClean="0"/>
          </a:p>
          <a:p>
            <a:endParaRPr lang="nl-NL" altLang="nl-NL" dirty="0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6D35E4-AC9D-45E2-8D7A-B2B9B65AD06D}" type="slidenum">
              <a:rPr lang="nl-NL" altLang="nl-NL" smtClean="0"/>
              <a:pPr eaLnBrk="1" hangingPunct="1"/>
              <a:t>19</a:t>
            </a:fld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87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96ED63-BE9F-47B5-9EA6-5A3C5F0F01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6250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4371-F938-46EE-B411-892C031FF3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849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D52E-9001-4E59-8DBB-897775B45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1716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D15F-96AB-40D4-8372-6AF4152E21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13817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BC5D1-B9E1-49CA-B297-53E7E17ADD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681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7995-C8A9-4C09-8583-2CFCBC8350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90090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B722-70D1-4077-89FA-95A93A00B3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03113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E4224-7341-46F8-905C-3E473B25F0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70003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2A6C-5C13-409D-B36F-31C4269B636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938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530CA-62B7-4B05-BCF9-03353AA8C7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91789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CD3B-48AA-4370-BDFF-A9E852D957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77796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FBA20-8824-4AE1-A9E1-9D9CD24636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4331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</a:t>
            </a:r>
          </a:p>
          <a:p>
            <a:pPr lvl="0"/>
            <a:r>
              <a:rPr lang="nl-NL" altLang="nl-NL" smtClean="0"/>
              <a:t>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D90E3C6-E48E-42E7-B350-D234D2C229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E52E4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 altLang="nl-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924175"/>
            <a:ext cx="8569325" cy="3241675"/>
          </a:xfrm>
        </p:spPr>
        <p:txBody>
          <a:bodyPr/>
          <a:lstStyle/>
          <a:p>
            <a:pPr eaLnBrk="1" hangingPunct="1"/>
            <a:r>
              <a:rPr lang="en-US" altLang="nl-NL" sz="4000" dirty="0" smtClean="0"/>
              <a:t/>
            </a:r>
            <a:br>
              <a:rPr lang="en-US" altLang="nl-NL" sz="4000" dirty="0" smtClean="0"/>
            </a:br>
            <a:r>
              <a:rPr lang="en-US" altLang="nl-NL" sz="4000" dirty="0" err="1" smtClean="0"/>
              <a:t>Telemonitoring</a:t>
            </a:r>
            <a:r>
              <a:rPr lang="en-US" altLang="nl-NL" sz="4000" dirty="0" smtClean="0"/>
              <a:t> </a:t>
            </a:r>
            <a:r>
              <a:rPr lang="en-US" altLang="nl-NL" sz="4000" dirty="0" err="1" smtClean="0"/>
              <a:t>Hartfalen</a:t>
            </a:r>
            <a:r>
              <a:rPr lang="en-US" altLang="nl-NL" sz="4000" dirty="0" smtClean="0"/>
              <a:t/>
            </a:r>
            <a:br>
              <a:rPr lang="en-US" altLang="nl-NL" sz="4000" dirty="0" smtClean="0"/>
            </a:br>
            <a:r>
              <a:rPr lang="en-US" altLang="nl-NL" sz="4000" dirty="0" err="1" smtClean="0"/>
              <a:t>vanuit</a:t>
            </a:r>
            <a:r>
              <a:rPr lang="en-US" altLang="nl-NL" sz="4000" dirty="0" smtClean="0"/>
              <a:t> </a:t>
            </a:r>
            <a:r>
              <a:rPr lang="en-US" altLang="nl-NL" sz="4000" dirty="0" err="1" smtClean="0"/>
              <a:t>patiëntenperspectief</a:t>
            </a:r>
            <a:r>
              <a:rPr lang="en-US" altLang="nl-NL" sz="4000" dirty="0" smtClean="0"/>
              <a:t/>
            </a:r>
            <a:br>
              <a:rPr lang="en-US" altLang="nl-NL" sz="4000" dirty="0" smtClean="0"/>
            </a:br>
            <a:r>
              <a:rPr lang="en-US" altLang="nl-NL" sz="4000" dirty="0" smtClean="0"/>
              <a:t/>
            </a:r>
            <a:br>
              <a:rPr lang="en-US" altLang="nl-NL" sz="4000" dirty="0" smtClean="0"/>
            </a:br>
            <a:r>
              <a:rPr lang="en-US" altLang="nl-NL" sz="2000" dirty="0" err="1" smtClean="0"/>
              <a:t>Nationale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Hartfalendag</a:t>
            </a:r>
            <a:r>
              <a:rPr lang="en-US" altLang="nl-NL" sz="2000" dirty="0" smtClean="0"/>
              <a:t> 2013</a:t>
            </a:r>
            <a:br>
              <a:rPr lang="en-US" altLang="nl-NL" sz="2000" dirty="0" smtClean="0"/>
            </a:br>
            <a:r>
              <a:rPr lang="en-US" altLang="nl-NL" sz="2000" dirty="0" smtClean="0"/>
              <a:t>Zeist, 27 </a:t>
            </a:r>
            <a:r>
              <a:rPr lang="en-US" altLang="nl-NL" sz="2000" dirty="0" err="1" smtClean="0"/>
              <a:t>september</a:t>
            </a:r>
            <a:r>
              <a:rPr lang="en-US" altLang="nl-NL" sz="2000" dirty="0" smtClean="0"/>
              <a:t> 2013  </a:t>
            </a:r>
            <a:br>
              <a:rPr lang="en-US" altLang="nl-NL" sz="2000" dirty="0" smtClean="0"/>
            </a:br>
            <a:r>
              <a:rPr lang="en-US" altLang="nl-NL" sz="2000" dirty="0" smtClean="0"/>
              <a:t>Margo Weerts (m.weerts@hartenvaatgroep.nl)</a:t>
            </a:r>
            <a:br>
              <a:rPr lang="en-US" altLang="nl-NL" sz="2000" dirty="0" smtClean="0"/>
            </a:br>
            <a:r>
              <a:rPr lang="en-US" altLang="nl-NL" sz="2000" dirty="0" smtClean="0"/>
              <a:t/>
            </a:r>
            <a:br>
              <a:rPr lang="en-US" altLang="nl-NL" sz="2000" dirty="0" smtClean="0"/>
            </a:br>
            <a:endParaRPr lang="nl-NL" alt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283450" cy="1143000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sz="4000" dirty="0" smtClean="0"/>
              <a:t>“Willen patiënten dit wel?”</a:t>
            </a:r>
            <a:endParaRPr lang="nl-NL" sz="4000" dirty="0"/>
          </a:p>
        </p:txBody>
      </p:sp>
    </p:spTree>
    <p:extLst>
      <p:ext uri="{BB962C8B-B14F-4D97-AF65-F5344CB8AC3E}">
        <p14:creationId xmlns="" xmlns:p14="http://schemas.microsoft.com/office/powerpoint/2010/main" val="325300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812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pPr algn="l"/>
            <a:r>
              <a:rPr lang="nl-NL" dirty="0" smtClean="0"/>
              <a:t>Gedeelde besluitvorming</a:t>
            </a:r>
            <a:br>
              <a:rPr lang="nl-NL" dirty="0" smtClean="0"/>
            </a:br>
            <a:r>
              <a:rPr lang="nl-NL" sz="1600" dirty="0" smtClean="0"/>
              <a:t>(</a:t>
            </a:r>
            <a:r>
              <a:rPr lang="nl-NL" sz="1600" dirty="0" err="1" smtClean="0"/>
              <a:t>Staveren</a:t>
            </a:r>
            <a:r>
              <a:rPr lang="nl-NL" sz="1600" dirty="0" smtClean="0"/>
              <a:t> R van. (2011). Gezamenlijke besluitvorming in de praktijk. </a:t>
            </a:r>
            <a:r>
              <a:rPr lang="nl-NL" sz="1600" dirty="0" err="1" smtClean="0"/>
              <a:t>NTvG</a:t>
            </a:r>
            <a:r>
              <a:rPr lang="nl-NL" sz="1600" dirty="0" smtClean="0"/>
              <a:t>)</a:t>
            </a:r>
            <a:br>
              <a:rPr lang="nl-NL" sz="1600" dirty="0" smtClean="0"/>
            </a:br>
            <a:endParaRPr lang="nl-NL" sz="1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marL="0" indent="0"/>
            <a:r>
              <a:rPr lang="nl-NL" dirty="0" smtClean="0"/>
              <a:t>- 	70% wil actief betrokken worden bij het nemen </a:t>
            </a:r>
          </a:p>
          <a:p>
            <a:pPr marL="0" indent="0"/>
            <a:r>
              <a:rPr lang="nl-NL" dirty="0" smtClean="0"/>
              <a:t>	van belangrijke (medische) beslissingen</a:t>
            </a:r>
          </a:p>
          <a:p>
            <a:pPr marL="0" indent="0"/>
            <a:r>
              <a:rPr lang="nl-NL" dirty="0" smtClean="0"/>
              <a:t>- 	30% laat de beslissing liever over aan de arts</a:t>
            </a:r>
          </a:p>
          <a:p>
            <a:pPr marL="0" indent="0"/>
            <a:endParaRPr lang="nl-NL" dirty="0" smtClean="0"/>
          </a:p>
          <a:p>
            <a:pPr marL="0" indent="0"/>
            <a:r>
              <a:rPr lang="nl-NL" dirty="0" smtClean="0"/>
              <a:t>Dé patiënt bestaat niet: </a:t>
            </a:r>
            <a:r>
              <a:rPr lang="nl-NL" dirty="0" err="1" smtClean="0"/>
              <a:t>Patiëntenprofielen</a:t>
            </a:r>
            <a:endParaRPr lang="nl-NL" dirty="0" smtClean="0"/>
          </a:p>
          <a:p>
            <a:pPr marL="457200" indent="-457200">
              <a:buFontTx/>
              <a:buChar char="-"/>
            </a:pPr>
            <a:r>
              <a:rPr lang="nl-NL" sz="2000" dirty="0" smtClean="0"/>
              <a:t>Ziektelast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Complexiteit van het ziektebeeld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Risico’s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Behoeften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Motivatie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Vaardigheden en context</a:t>
            </a:r>
          </a:p>
          <a:p>
            <a:pPr marL="457200" indent="-457200">
              <a:buFontTx/>
              <a:buChar char="-"/>
            </a:pPr>
            <a:endParaRPr lang="nl-NL" sz="2800" dirty="0"/>
          </a:p>
        </p:txBody>
      </p:sp>
    </p:spTree>
    <p:extLst>
      <p:ext uri="{BB962C8B-B14F-4D97-AF65-F5344CB8AC3E}">
        <p14:creationId xmlns="" xmlns:p14="http://schemas.microsoft.com/office/powerpoint/2010/main" val="247535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algn="l"/>
            <a:r>
              <a:rPr lang="en-US" altLang="nl-NL" dirty="0" err="1" smtClean="0"/>
              <a:t>Patiëntprofielen</a:t>
            </a:r>
            <a:r>
              <a:rPr lang="en-US" altLang="nl-NL" dirty="0" smtClean="0"/>
              <a:t/>
            </a:r>
            <a:br>
              <a:rPr lang="en-US" altLang="nl-NL" dirty="0" smtClean="0"/>
            </a:br>
            <a:r>
              <a:rPr lang="en-US" altLang="nl-NL" sz="2000" dirty="0" smtClean="0"/>
              <a:t>(‘</a:t>
            </a:r>
            <a:r>
              <a:rPr lang="en-US" altLang="nl-NL" sz="2000" dirty="0" err="1" smtClean="0"/>
              <a:t>Wat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werkt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bij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wie</a:t>
            </a:r>
            <a:r>
              <a:rPr lang="en-US" altLang="nl-NL" sz="2000" dirty="0" smtClean="0"/>
              <a:t>’, </a:t>
            </a:r>
            <a:r>
              <a:rPr lang="en-US" altLang="nl-NL" sz="2000" dirty="0" err="1" smtClean="0"/>
              <a:t>Motivaction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e.a</a:t>
            </a:r>
            <a:r>
              <a:rPr lang="en-US" altLang="nl-NL" sz="2000" dirty="0" smtClean="0"/>
              <a:t>. 2009)</a:t>
            </a:r>
            <a:endParaRPr lang="nl-NL" altLang="nl-NL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nl-NL" b="1" smtClean="0"/>
          </a:p>
          <a:p>
            <a:pPr>
              <a:lnSpc>
                <a:spcPct val="80000"/>
              </a:lnSpc>
            </a:pPr>
            <a:r>
              <a:rPr lang="en-US" altLang="nl-NL" b="1" smtClean="0"/>
              <a:t>Minder zelfredzame patiënt (nu 48%, &lt;)</a:t>
            </a:r>
          </a:p>
          <a:p>
            <a:pPr>
              <a:lnSpc>
                <a:spcPct val="80000"/>
              </a:lnSpc>
            </a:pPr>
            <a:r>
              <a:rPr lang="en-US" altLang="nl-NL" smtClean="0"/>
              <a:t>persoonlijk contact, vaste zorgverlener, bij de hand </a:t>
            </a:r>
          </a:p>
          <a:p>
            <a:pPr>
              <a:lnSpc>
                <a:spcPct val="80000"/>
              </a:lnSpc>
            </a:pPr>
            <a:r>
              <a:rPr lang="en-US" altLang="nl-NL" smtClean="0"/>
              <a:t>nemen, zorg in de buurt</a:t>
            </a:r>
          </a:p>
          <a:p>
            <a:pPr>
              <a:lnSpc>
                <a:spcPct val="80000"/>
              </a:lnSpc>
            </a:pPr>
            <a:endParaRPr lang="en-US" altLang="nl-NL" smtClean="0"/>
          </a:p>
          <a:p>
            <a:pPr>
              <a:lnSpc>
                <a:spcPct val="80000"/>
              </a:lnSpc>
            </a:pPr>
            <a:r>
              <a:rPr lang="en-US" altLang="nl-NL" b="1" smtClean="0"/>
              <a:t>Pragmatische zorgcliënt (nu 42%, &gt;)</a:t>
            </a:r>
          </a:p>
          <a:p>
            <a:pPr>
              <a:lnSpc>
                <a:spcPct val="80000"/>
              </a:lnSpc>
            </a:pPr>
            <a:r>
              <a:rPr lang="en-US" altLang="nl-NL" smtClean="0"/>
              <a:t>nieuwe technologische ontwikkelingen, veel en</a:t>
            </a:r>
          </a:p>
          <a:p>
            <a:pPr>
              <a:lnSpc>
                <a:spcPct val="80000"/>
              </a:lnSpc>
            </a:pPr>
            <a:r>
              <a:rPr lang="en-US" altLang="nl-NL" smtClean="0"/>
              <a:t>betrouwbare informatie, keuzevrijheid</a:t>
            </a:r>
          </a:p>
          <a:p>
            <a:pPr>
              <a:lnSpc>
                <a:spcPct val="80000"/>
              </a:lnSpc>
            </a:pPr>
            <a:endParaRPr lang="en-US" altLang="nl-NL" smtClean="0"/>
          </a:p>
          <a:p>
            <a:pPr>
              <a:lnSpc>
                <a:spcPct val="80000"/>
              </a:lnSpc>
            </a:pPr>
            <a:r>
              <a:rPr lang="en-US" altLang="nl-NL" b="1" smtClean="0"/>
              <a:t>Maatschappijkritische zorgcliënt (nu 10%, &lt;)</a:t>
            </a:r>
          </a:p>
          <a:p>
            <a:pPr>
              <a:lnSpc>
                <a:spcPct val="80000"/>
              </a:lnSpc>
            </a:pPr>
            <a:r>
              <a:rPr lang="en-US" altLang="nl-NL" smtClean="0"/>
              <a:t>regie en autonomie, inspraak in behandeling, solidariteit, </a:t>
            </a:r>
          </a:p>
          <a:p>
            <a:pPr>
              <a:lnSpc>
                <a:spcPct val="80000"/>
              </a:lnSpc>
            </a:pPr>
            <a:r>
              <a:rPr lang="en-US" altLang="nl-NL" smtClean="0"/>
              <a:t>betrouwbare informatie</a:t>
            </a:r>
            <a:endParaRPr lang="nl-NL" altLang="nl-N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1143000"/>
          </a:xfrm>
        </p:spPr>
        <p:txBody>
          <a:bodyPr/>
          <a:lstStyle/>
          <a:p>
            <a:pPr algn="l"/>
            <a:r>
              <a:rPr lang="nl-NL" dirty="0" smtClean="0"/>
              <a:t>Persoonsgerichte zorg</a:t>
            </a:r>
            <a:br>
              <a:rPr lang="nl-NL" dirty="0" smtClean="0"/>
            </a:br>
            <a:r>
              <a:rPr lang="nl-NL" sz="2000" dirty="0" smtClean="0"/>
              <a:t>(White paper, </a:t>
            </a:r>
            <a:r>
              <a:rPr lang="nl-NL" sz="2000" dirty="0" err="1" smtClean="0"/>
              <a:t>Vilans</a:t>
            </a:r>
            <a:r>
              <a:rPr lang="nl-NL" sz="2000" dirty="0" smtClean="0"/>
              <a:t> 2013)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 smtClean="0"/>
              <a:t>Diseasemanagement</a:t>
            </a:r>
            <a:r>
              <a:rPr lang="nl-NL" sz="2800" dirty="0" smtClean="0"/>
              <a:t> &gt; zorg rond de ziekte georganiseerd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Persoonsgerichte zorg &gt; zorg rond de persoon georganiseerd</a:t>
            </a:r>
          </a:p>
          <a:p>
            <a:pPr marL="0" indent="0"/>
            <a:r>
              <a:rPr lang="nl-NL" sz="2800" dirty="0" smtClean="0"/>
              <a:t>		↓</a:t>
            </a:r>
            <a:endParaRPr lang="nl-NL" sz="2800" dirty="0"/>
          </a:p>
          <a:p>
            <a:pPr marL="0" indent="0"/>
            <a:r>
              <a:rPr lang="nl-NL" sz="2800" dirty="0" smtClean="0"/>
              <a:t>	Niet de ziekte staat centraal, maar de </a:t>
            </a:r>
          </a:p>
          <a:p>
            <a:pPr marL="0" indent="0"/>
            <a:r>
              <a:rPr lang="nl-NL" sz="2800" dirty="0"/>
              <a:t>	</a:t>
            </a:r>
            <a:r>
              <a:rPr lang="nl-NL" sz="2800" dirty="0" smtClean="0"/>
              <a:t>manier waarop de patiënt in het leven staat</a:t>
            </a:r>
          </a:p>
          <a:p>
            <a:pPr marL="0" indent="0"/>
            <a:r>
              <a:rPr lang="nl-NL" sz="2800" dirty="0"/>
              <a:t>	</a:t>
            </a:r>
            <a:r>
              <a:rPr lang="nl-NL" sz="2800" dirty="0" smtClean="0"/>
              <a:t>en zelf met de aandoening omgaat</a:t>
            </a:r>
            <a:endParaRPr lang="nl-NL" sz="2800" dirty="0"/>
          </a:p>
        </p:txBody>
      </p:sp>
    </p:spTree>
    <p:extLst>
      <p:ext uri="{BB962C8B-B14F-4D97-AF65-F5344CB8AC3E}">
        <p14:creationId xmlns="" xmlns:p14="http://schemas.microsoft.com/office/powerpoint/2010/main" val="396262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1143000"/>
          </a:xfrm>
        </p:spPr>
        <p:txBody>
          <a:bodyPr/>
          <a:lstStyle/>
          <a:p>
            <a:pPr algn="l"/>
            <a:r>
              <a:rPr lang="nl-NL" altLang="nl-NL" sz="4000" smtClean="0"/>
              <a:t>Belang eHealth / Telemonotoring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600200"/>
            <a:ext cx="8147050" cy="4525963"/>
          </a:xfrm>
        </p:spPr>
        <p:txBody>
          <a:bodyPr/>
          <a:lstStyle/>
          <a:p>
            <a:pPr>
              <a:defRPr/>
            </a:pPr>
            <a:r>
              <a:rPr lang="nl-NL" dirty="0" err="1" smtClean="0"/>
              <a:t>Telemonitoring</a:t>
            </a:r>
            <a:r>
              <a:rPr lang="nl-NL" dirty="0" smtClean="0"/>
              <a:t> (TM) draagt bij aan:</a:t>
            </a:r>
          </a:p>
          <a:p>
            <a:pPr>
              <a:buFontTx/>
              <a:buChar char="-"/>
              <a:defRPr/>
            </a:pPr>
            <a:r>
              <a:rPr lang="nl-NL" dirty="0" smtClean="0"/>
              <a:t>Regie en zelfmanagement</a:t>
            </a:r>
          </a:p>
          <a:p>
            <a:pPr>
              <a:buFontTx/>
              <a:buChar char="-"/>
              <a:defRPr/>
            </a:pPr>
            <a:r>
              <a:rPr lang="nl-NL" dirty="0" smtClean="0"/>
              <a:t>Geïntegreerde zorg</a:t>
            </a:r>
          </a:p>
          <a:p>
            <a:pPr>
              <a:buFontTx/>
              <a:buChar char="-"/>
              <a:defRPr/>
            </a:pPr>
            <a:r>
              <a:rPr lang="nl-NL" dirty="0" smtClean="0"/>
              <a:t>Duurzame gezondheidszorg</a:t>
            </a:r>
          </a:p>
          <a:p>
            <a:pPr>
              <a:buFontTx/>
              <a:buChar char="-"/>
              <a:defRPr/>
            </a:pPr>
            <a:endParaRPr lang="nl-NL" dirty="0"/>
          </a:p>
          <a:p>
            <a:pPr marL="0" indent="0">
              <a:defRPr/>
            </a:pPr>
            <a:r>
              <a:rPr lang="nl-NL" dirty="0" smtClean="0"/>
              <a:t>Doel van De Hart&amp;Vaatgroep:</a:t>
            </a:r>
          </a:p>
          <a:p>
            <a:pPr marL="0" indent="0">
              <a:defRPr/>
            </a:pPr>
            <a:r>
              <a:rPr lang="nl-NL" dirty="0" smtClean="0"/>
              <a:t>Geïntegreerde (hartfalen) zorg met als doel betere </a:t>
            </a:r>
          </a:p>
          <a:p>
            <a:pPr marL="0" indent="0">
              <a:defRPr/>
            </a:pPr>
            <a:r>
              <a:rPr lang="nl-NL" dirty="0" smtClean="0"/>
              <a:t>(ervaren) kwaliteit van leven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1143000"/>
          </a:xfrm>
        </p:spPr>
        <p:txBody>
          <a:bodyPr/>
          <a:lstStyle/>
          <a:p>
            <a:pPr algn="l"/>
            <a:r>
              <a:rPr lang="nl-NL" altLang="nl-NL" sz="4000" dirty="0" smtClean="0"/>
              <a:t>Wat zeggen patiënten over TM?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marL="0" indent="0">
              <a:defRPr/>
            </a:pPr>
            <a:r>
              <a:rPr lang="nl-NL" dirty="0" smtClean="0"/>
              <a:t>&gt; Veiligheid</a:t>
            </a:r>
          </a:p>
          <a:p>
            <a:pPr marL="0" indent="0">
              <a:defRPr/>
            </a:pPr>
            <a:r>
              <a:rPr lang="nl-NL" dirty="0" smtClean="0"/>
              <a:t>&gt; Tijdswinst</a:t>
            </a:r>
          </a:p>
          <a:p>
            <a:pPr marL="0" indent="0">
              <a:defRPr/>
            </a:pPr>
            <a:r>
              <a:rPr lang="nl-NL" dirty="0" smtClean="0"/>
              <a:t>&lt; Ziekteverzuim</a:t>
            </a:r>
          </a:p>
          <a:p>
            <a:pPr marL="0" indent="0">
              <a:defRPr/>
            </a:pPr>
            <a:r>
              <a:rPr lang="nl-NL" dirty="0" smtClean="0"/>
              <a:t>&gt; Kennis en Grip (herkennen signalen)</a:t>
            </a:r>
          </a:p>
          <a:p>
            <a:pPr>
              <a:buFont typeface="Wingdings"/>
              <a:buChar char="Ø"/>
              <a:defRPr/>
            </a:pPr>
            <a:endParaRPr lang="nl-NL" dirty="0"/>
          </a:p>
          <a:p>
            <a:pPr marL="0" indent="0">
              <a:defRPr/>
            </a:pPr>
            <a:r>
              <a:rPr lang="nl-NL" dirty="0" smtClean="0"/>
              <a:t>Maar ook:</a:t>
            </a:r>
          </a:p>
          <a:p>
            <a:pPr marL="0" indent="0">
              <a:defRPr/>
            </a:pPr>
            <a:r>
              <a:rPr lang="nl-NL" i="1" dirty="0" smtClean="0"/>
              <a:t>“Ik moet me ineens iedere dag gaan wegen en hoor er nooit wat van terug. Ik voel me weer patiënt”	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83450" cy="1143000"/>
          </a:xfrm>
        </p:spPr>
        <p:txBody>
          <a:bodyPr/>
          <a:lstStyle/>
          <a:p>
            <a:pPr algn="l"/>
            <a:r>
              <a:rPr lang="nl-NL" altLang="nl-NL" sz="4000" dirty="0" smtClean="0"/>
              <a:t>Voorwaarden 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075612" cy="45259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nl-NL" altLang="nl-NL" dirty="0" smtClean="0"/>
              <a:t>Maatwerk: </a:t>
            </a:r>
            <a:r>
              <a:rPr lang="nl-NL" altLang="nl-NL" dirty="0" err="1" smtClean="0"/>
              <a:t>patiëntenprofielen</a:t>
            </a:r>
            <a:endParaRPr lang="nl-NL" altLang="nl-NL" dirty="0" smtClean="0"/>
          </a:p>
          <a:p>
            <a:pPr marL="457200" indent="-457200">
              <a:buFontTx/>
              <a:buAutoNum type="arabicPeriod"/>
            </a:pPr>
            <a:r>
              <a:rPr lang="nl-NL" altLang="nl-NL" dirty="0" smtClean="0"/>
              <a:t>Systeem:</a:t>
            </a:r>
          </a:p>
          <a:p>
            <a:pPr marL="0" indent="0">
              <a:defRPr/>
            </a:pPr>
            <a:r>
              <a:rPr lang="nl-NL" dirty="0" smtClean="0"/>
              <a:t>	- Terugkoppeling </a:t>
            </a:r>
            <a:r>
              <a:rPr lang="nl-NL" dirty="0"/>
              <a:t>bieden aan de patiënt</a:t>
            </a:r>
          </a:p>
          <a:p>
            <a:pPr marL="0" indent="0">
              <a:defRPr/>
            </a:pPr>
            <a:r>
              <a:rPr lang="nl-NL" dirty="0" smtClean="0"/>
              <a:t>	- Educatie </a:t>
            </a:r>
            <a:r>
              <a:rPr lang="nl-NL" dirty="0"/>
              <a:t>bieden (over de ziekte en het leven met)</a:t>
            </a:r>
          </a:p>
          <a:p>
            <a:pPr marL="0" indent="0">
              <a:defRPr/>
            </a:pPr>
            <a:r>
              <a:rPr lang="nl-NL" dirty="0" smtClean="0"/>
              <a:t>	- Patiënt </a:t>
            </a:r>
            <a:r>
              <a:rPr lang="nl-NL" dirty="0"/>
              <a:t>moet zelf gegevens kunnen </a:t>
            </a:r>
            <a:r>
              <a:rPr lang="nl-NL" dirty="0" smtClean="0"/>
              <a:t>toevoegen</a:t>
            </a:r>
            <a:endParaRPr lang="nl-NL" altLang="nl-NL" dirty="0" smtClean="0"/>
          </a:p>
          <a:p>
            <a:pPr marL="457200" indent="-457200">
              <a:buAutoNum type="arabicPeriod" startAt="3"/>
            </a:pPr>
            <a:r>
              <a:rPr lang="nl-NL" altLang="nl-NL" dirty="0" smtClean="0"/>
              <a:t>Adequate financiering</a:t>
            </a:r>
          </a:p>
          <a:p>
            <a:pPr marL="0" indent="0"/>
            <a:endParaRPr lang="nl-NL" altLang="nl-N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143000"/>
          </a:xfrm>
        </p:spPr>
        <p:txBody>
          <a:bodyPr/>
          <a:lstStyle/>
          <a:p>
            <a:pPr algn="l"/>
            <a:r>
              <a:rPr lang="en-US" altLang="nl-NL" smtClean="0"/>
              <a:t>Project inventarisatie TM</a:t>
            </a:r>
            <a:endParaRPr lang="nl-NL" alt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marL="0" indent="0">
              <a:defRPr/>
            </a:pPr>
            <a:r>
              <a:rPr lang="nl-NL" b="1" dirty="0" smtClean="0"/>
              <a:t>Doel lange termijn: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dirty="0" smtClean="0"/>
              <a:t>Beschikbaarheid </a:t>
            </a:r>
            <a:r>
              <a:rPr lang="nl-NL" dirty="0" err="1" smtClean="0"/>
              <a:t>telemonitoring</a:t>
            </a:r>
            <a:r>
              <a:rPr lang="nl-NL" dirty="0" smtClean="0"/>
              <a:t> voor alle hartfalenpatiënten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dirty="0" err="1" smtClean="0"/>
              <a:t>Keuzeondersteunende</a:t>
            </a:r>
            <a:r>
              <a:rPr lang="nl-NL" dirty="0" smtClean="0"/>
              <a:t> informatie patiënten</a:t>
            </a:r>
          </a:p>
          <a:p>
            <a:pPr>
              <a:buFont typeface="Arial" pitchFamily="34" charset="0"/>
              <a:buChar char="•"/>
              <a:defRPr/>
            </a:pPr>
            <a:endParaRPr lang="nl-NL" dirty="0" smtClean="0"/>
          </a:p>
          <a:p>
            <a:pPr marL="0" indent="0">
              <a:defRPr/>
            </a:pPr>
            <a:r>
              <a:rPr lang="nl-NL" b="1" dirty="0" smtClean="0"/>
              <a:t>Projectdoel: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dirty="0" smtClean="0"/>
              <a:t>Impuls geven aan toepassing </a:t>
            </a:r>
            <a:r>
              <a:rPr lang="nl-NL" dirty="0" err="1" smtClean="0"/>
              <a:t>telemonitoring</a:t>
            </a:r>
            <a:r>
              <a:rPr lang="nl-NL" dirty="0" smtClean="0"/>
              <a:t> ziekenhuizen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nl-NL" sz="2400" dirty="0" smtClean="0"/>
              <a:t>Ziekenhuizen verleiden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nl-NL" sz="2400" dirty="0" smtClean="0"/>
              <a:t>Kennisuitwisseling tussen ziekenhuizen mogelijk maken</a:t>
            </a:r>
          </a:p>
          <a:p>
            <a:pPr marL="0" indent="0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1143000"/>
          </a:xfrm>
        </p:spPr>
        <p:txBody>
          <a:bodyPr/>
          <a:lstStyle/>
          <a:p>
            <a:pPr algn="l"/>
            <a:r>
              <a:rPr lang="en-US" altLang="nl-NL" smtClean="0"/>
              <a:t>Uitvoering inventarisatie</a:t>
            </a:r>
            <a:endParaRPr lang="nl-NL" altLang="nl-NL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600200"/>
            <a:ext cx="814705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nl-NL" smtClean="0"/>
              <a:t>Brief naar ziekenhuizen met digitale vragenlijst over aanbod telemonitoring hartfalen</a:t>
            </a:r>
          </a:p>
          <a:p>
            <a:pPr>
              <a:buFontTx/>
              <a:buChar char="•"/>
            </a:pPr>
            <a:r>
              <a:rPr lang="en-US" altLang="nl-NL" smtClean="0"/>
              <a:t>In samenwerking met TNO en NIA partners </a:t>
            </a:r>
          </a:p>
          <a:p>
            <a:pPr>
              <a:buFontTx/>
              <a:buChar char="•"/>
            </a:pPr>
            <a:r>
              <a:rPr lang="en-US" altLang="nl-NL" smtClean="0"/>
              <a:t>Aanbod en stappen 2013 in kaart gebracht per ziekenhuis</a:t>
            </a:r>
          </a:p>
          <a:p>
            <a:pPr>
              <a:buFontTx/>
              <a:buChar char="•"/>
            </a:pPr>
            <a:r>
              <a:rPr lang="en-US" altLang="nl-NL" smtClean="0"/>
              <a:t>Herhaling uitvraag eind 2013 om vooruitgang </a:t>
            </a:r>
            <a:br>
              <a:rPr lang="en-US" altLang="nl-NL" smtClean="0"/>
            </a:br>
            <a:r>
              <a:rPr lang="en-US" altLang="nl-NL" smtClean="0"/>
              <a:t>te meten</a:t>
            </a:r>
          </a:p>
          <a:p>
            <a:pPr marL="457200" lvl="1" indent="0">
              <a:buFontTx/>
              <a:buNone/>
            </a:pPr>
            <a:r>
              <a:rPr lang="en-US" altLang="nl-NL" smtClean="0"/>
              <a:t/>
            </a:r>
            <a:br>
              <a:rPr lang="en-US" altLang="nl-NL" smtClean="0"/>
            </a:br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pPr algn="l" eaLnBrk="1" hangingPunct="1"/>
            <a:r>
              <a:rPr lang="nl-NL" altLang="nl-NL" dirty="0" smtClean="0"/>
              <a:t>De </a:t>
            </a:r>
            <a:r>
              <a:rPr lang="nl-NL" altLang="nl-NL" dirty="0" err="1" smtClean="0"/>
              <a:t>Hart&amp;Vaatgroep</a:t>
            </a:r>
            <a:endParaRPr lang="nl-NL" altLang="nl-NL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00224"/>
            <a:ext cx="8229600" cy="27088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400" dirty="0" smtClean="0"/>
              <a:t>In 2009 ontstaan uit fusie 5 patiëntenorganisaties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nl-NL" altLang="nl-NL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400" dirty="0" smtClean="0"/>
              <a:t>Fasen van het ziek zijn: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nl-NL" altLang="nl-NL" sz="2400" dirty="0" smtClean="0"/>
              <a:t>Je krijgt wat (kwaliteit en beschikbaarheid)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nl-NL" altLang="nl-NL" sz="2400" dirty="0" smtClean="0"/>
              <a:t>Je houdt wat (zelfmanagement en regie)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nl-NL" altLang="nl-NL" sz="2400" dirty="0" smtClean="0"/>
              <a:t>Je leert er mee leven (participatie)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nl-NL" altLang="nl-NL" sz="24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nl-NL" altLang="nl-NL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sz="2400" dirty="0" smtClean="0"/>
              <a:t>Intensieve samenwerking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nl-NL" altLang="nl-NL" dirty="0" smtClean="0"/>
              <a:t>met de Hartstichting</a:t>
            </a:r>
            <a:endParaRPr lang="nl-NL" altLang="nl-NL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nl-NL" altLang="nl-NL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nl-NL" altLang="nl-NL" sz="2400" dirty="0" smtClean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107" y="12212"/>
            <a:ext cx="35893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27467"/>
            <a:ext cx="17335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349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algn="l"/>
            <a:r>
              <a:rPr lang="en-US" altLang="nl-NL" smtClean="0"/>
              <a:t>Resultaten inventarisatie</a:t>
            </a:r>
            <a:endParaRPr lang="nl-NL" alt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marL="0" indent="0">
              <a:defRPr/>
            </a:pPr>
            <a:r>
              <a:rPr lang="en-US" dirty="0" err="1" smtClean="0"/>
              <a:t>Respons</a:t>
            </a:r>
            <a:r>
              <a:rPr lang="en-US" dirty="0" smtClean="0"/>
              <a:t> 80 van 120 </a:t>
            </a:r>
            <a:r>
              <a:rPr lang="en-US" dirty="0" err="1" smtClean="0"/>
              <a:t>ziekenhuizen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 smtClean="0"/>
              <a:t>Van N=80: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35% </a:t>
            </a:r>
            <a:r>
              <a:rPr lang="en-US" dirty="0" err="1" smtClean="0"/>
              <a:t>heeft</a:t>
            </a:r>
            <a:r>
              <a:rPr lang="en-US" dirty="0" smtClean="0"/>
              <a:t> telemonitoring </a:t>
            </a:r>
            <a:r>
              <a:rPr lang="en-US" dirty="0" err="1" smtClean="0"/>
              <a:t>hartfalen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15% start telemonitoring </a:t>
            </a:r>
            <a:r>
              <a:rPr lang="en-US" dirty="0" err="1" smtClean="0"/>
              <a:t>nog</a:t>
            </a:r>
            <a:r>
              <a:rPr lang="en-US" dirty="0" smtClean="0"/>
              <a:t> in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20% </a:t>
            </a:r>
            <a:r>
              <a:rPr lang="en-US" dirty="0" err="1" smtClean="0"/>
              <a:t>zet</a:t>
            </a:r>
            <a:r>
              <a:rPr lang="en-US" dirty="0" smtClean="0"/>
              <a:t> </a:t>
            </a:r>
            <a:r>
              <a:rPr lang="en-US" dirty="0" err="1" smtClean="0"/>
              <a:t>voorbereidende</a:t>
            </a:r>
            <a:r>
              <a:rPr lang="en-US" dirty="0" smtClean="0"/>
              <a:t> </a:t>
            </a:r>
            <a:r>
              <a:rPr lang="en-US" dirty="0" err="1" smtClean="0"/>
              <a:t>stappen</a:t>
            </a:r>
            <a:r>
              <a:rPr lang="en-US" dirty="0" smtClean="0"/>
              <a:t> in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30% </a:t>
            </a:r>
            <a:r>
              <a:rPr lang="en-US" dirty="0" err="1" smtClean="0"/>
              <a:t>zet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stappen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50% </a:t>
            </a:r>
            <a:r>
              <a:rPr lang="en-US" dirty="0" err="1" smtClean="0"/>
              <a:t>ziekenhuizen</a:t>
            </a:r>
            <a:r>
              <a:rPr lang="en-US" dirty="0" smtClean="0"/>
              <a:t> is </a:t>
            </a:r>
            <a:r>
              <a:rPr lang="en-US" dirty="0" err="1" smtClean="0"/>
              <a:t>actief</a:t>
            </a:r>
            <a:r>
              <a:rPr lang="en-US" dirty="0" smtClean="0"/>
              <a:t>, 50% </a:t>
            </a:r>
            <a:r>
              <a:rPr lang="en-US" dirty="0" err="1" smtClean="0"/>
              <a:t>niet</a:t>
            </a:r>
            <a:r>
              <a:rPr lang="en-US" dirty="0" smtClean="0"/>
              <a:t> of </a:t>
            </a:r>
            <a:r>
              <a:rPr lang="en-US" dirty="0" err="1" smtClean="0"/>
              <a:t>onbekend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pic>
        <p:nvPicPr>
          <p:cNvPr id="14340" name="Picture 2" descr="C:\Users\ingeb\AppData\Local\Microsoft\Windows\Temporary Internet Files\Content.Outlook\UZMPKGDD\telemonitoring_hele_pagina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260350"/>
            <a:ext cx="49784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pic>
        <p:nvPicPr>
          <p:cNvPr id="15364" name="Picture 2" descr="C:\Users\ingeb\AppData\Local\Microsoft\Windows\Temporary Internet Files\Content.Outlook\UZMPKGDD\Telemonitoring_detail_scheperziekenhuis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33413"/>
            <a:ext cx="834390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785225" cy="1143000"/>
          </a:xfrm>
        </p:spPr>
        <p:txBody>
          <a:bodyPr/>
          <a:lstStyle/>
          <a:p>
            <a:pPr algn="l"/>
            <a:r>
              <a:rPr lang="nl-NL" altLang="nl-NL" sz="3600" smtClean="0"/>
              <a:t>eHealth/TM kan bijdragen indien het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600200"/>
            <a:ext cx="814705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nl-NL" dirty="0" err="1" smtClean="0"/>
              <a:t>Invloed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geeft</a:t>
            </a:r>
            <a:r>
              <a:rPr lang="en-US" altLang="nl-NL" dirty="0" smtClean="0"/>
              <a:t> op de </a:t>
            </a:r>
            <a:r>
              <a:rPr lang="en-US" altLang="nl-NL" dirty="0" err="1" smtClean="0"/>
              <a:t>eigen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zorg</a:t>
            </a:r>
            <a:endParaRPr lang="en-US" altLang="nl-NL" dirty="0" smtClean="0"/>
          </a:p>
          <a:p>
            <a:pPr>
              <a:buFontTx/>
              <a:buChar char="-"/>
            </a:pPr>
            <a:r>
              <a:rPr lang="en-US" altLang="nl-NL" dirty="0" err="1" smtClean="0"/>
              <a:t>Onafhankelijkheid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vergroot</a:t>
            </a:r>
            <a:endParaRPr lang="en-US" altLang="nl-NL" dirty="0" smtClean="0"/>
          </a:p>
          <a:p>
            <a:pPr>
              <a:buFontTx/>
              <a:buChar char="-"/>
            </a:pPr>
            <a:r>
              <a:rPr lang="en-US" altLang="nl-NL" dirty="0" err="1" smtClean="0"/>
              <a:t>Bijdraagt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aan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regie</a:t>
            </a:r>
            <a:r>
              <a:rPr lang="en-US" altLang="nl-NL" dirty="0" smtClean="0"/>
              <a:t> over </a:t>
            </a:r>
            <a:r>
              <a:rPr lang="en-US" altLang="nl-NL" dirty="0" err="1" smtClean="0"/>
              <a:t>eigen</a:t>
            </a:r>
            <a:r>
              <a:rPr lang="en-US" altLang="nl-NL" dirty="0" smtClean="0"/>
              <a:t> 	</a:t>
            </a:r>
            <a:r>
              <a:rPr lang="en-US" altLang="nl-NL" dirty="0" err="1" smtClean="0"/>
              <a:t>leven</a:t>
            </a:r>
            <a:r>
              <a:rPr lang="en-US" altLang="nl-NL" dirty="0" smtClean="0"/>
              <a:t> en </a:t>
            </a:r>
            <a:r>
              <a:rPr lang="en-US" altLang="nl-NL" dirty="0" err="1" smtClean="0"/>
              <a:t>zorg</a:t>
            </a:r>
            <a:endParaRPr lang="en-US" altLang="nl-NL" dirty="0" smtClean="0"/>
          </a:p>
          <a:p>
            <a:pPr>
              <a:buFontTx/>
              <a:buChar char="-"/>
            </a:pPr>
            <a:r>
              <a:rPr lang="en-US" altLang="nl-NL" dirty="0" err="1" smtClean="0"/>
              <a:t>Kennis</a:t>
            </a:r>
            <a:r>
              <a:rPr lang="en-US" altLang="nl-NL" dirty="0" smtClean="0"/>
              <a:t>, </a:t>
            </a:r>
            <a:r>
              <a:rPr lang="en-US" altLang="nl-NL" dirty="0" err="1" smtClean="0"/>
              <a:t>inzicht</a:t>
            </a:r>
            <a:r>
              <a:rPr lang="en-US" altLang="nl-NL" dirty="0" smtClean="0"/>
              <a:t>, </a:t>
            </a:r>
            <a:r>
              <a:rPr lang="en-US" altLang="nl-NL" dirty="0" err="1" smtClean="0"/>
              <a:t>vaardigheden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oplevert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voor</a:t>
            </a:r>
            <a:r>
              <a:rPr lang="en-US" altLang="nl-NL" dirty="0" smtClean="0"/>
              <a:t> het </a:t>
            </a:r>
            <a:r>
              <a:rPr lang="en-US" altLang="nl-NL" dirty="0" err="1" smtClean="0"/>
              <a:t>individu</a:t>
            </a:r>
            <a:endParaRPr lang="en-US" altLang="nl-NL" dirty="0" smtClean="0"/>
          </a:p>
          <a:p>
            <a:pPr>
              <a:buFontTx/>
              <a:buChar char="-"/>
            </a:pPr>
            <a:r>
              <a:rPr lang="en-US" altLang="nl-NL" dirty="0" err="1" smtClean="0"/>
              <a:t>Ondersteunt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bij</a:t>
            </a:r>
            <a:r>
              <a:rPr lang="en-US" altLang="nl-NL" dirty="0" smtClean="0"/>
              <a:t> het </a:t>
            </a:r>
            <a:r>
              <a:rPr lang="en-US" altLang="nl-NL" dirty="0" err="1" smtClean="0"/>
              <a:t>realiseren</a:t>
            </a:r>
            <a:r>
              <a:rPr lang="en-US" altLang="nl-NL" dirty="0" smtClean="0"/>
              <a:t> van </a:t>
            </a:r>
            <a:r>
              <a:rPr lang="en-US" altLang="nl-NL" dirty="0" err="1" smtClean="0"/>
              <a:t>persoonlijke</a:t>
            </a:r>
            <a:r>
              <a:rPr lang="en-US" altLang="nl-NL" dirty="0" smtClean="0"/>
              <a:t> (</a:t>
            </a:r>
            <a:r>
              <a:rPr lang="en-US" altLang="nl-NL" dirty="0" err="1" smtClean="0"/>
              <a:t>gezondheids</a:t>
            </a:r>
            <a:r>
              <a:rPr lang="en-US" altLang="nl-NL" dirty="0" smtClean="0"/>
              <a:t>)</a:t>
            </a:r>
            <a:r>
              <a:rPr lang="en-US" altLang="nl-NL" dirty="0" err="1" smtClean="0"/>
              <a:t>doelen</a:t>
            </a:r>
            <a:endParaRPr lang="en-US" altLang="nl-NL" dirty="0" smtClean="0"/>
          </a:p>
          <a:p>
            <a:pPr>
              <a:buFontTx/>
              <a:buChar char="-"/>
            </a:pPr>
            <a:r>
              <a:rPr lang="en-US" altLang="nl-NL" dirty="0" err="1" smtClean="0"/>
              <a:t>Een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bijdrage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levert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aan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iemands</a:t>
            </a:r>
            <a:r>
              <a:rPr lang="en-US" altLang="nl-NL" dirty="0" smtClean="0"/>
              <a:t> (</a:t>
            </a:r>
            <a:r>
              <a:rPr lang="en-US" altLang="nl-NL" dirty="0" err="1" smtClean="0"/>
              <a:t>ervaren</a:t>
            </a:r>
            <a:r>
              <a:rPr lang="en-US" altLang="nl-NL" dirty="0" smtClean="0"/>
              <a:t>) </a:t>
            </a:r>
            <a:r>
              <a:rPr lang="en-US" altLang="nl-NL" dirty="0" err="1" smtClean="0"/>
              <a:t>kwaliteit</a:t>
            </a:r>
            <a:r>
              <a:rPr lang="en-US" altLang="nl-NL" dirty="0" smtClean="0"/>
              <a:t> van </a:t>
            </a:r>
            <a:r>
              <a:rPr lang="en-US" altLang="nl-NL" dirty="0" err="1" smtClean="0"/>
              <a:t>leven</a:t>
            </a:r>
            <a:endParaRPr lang="en-US" altLang="nl-NL" dirty="0" smtClean="0"/>
          </a:p>
          <a:p>
            <a:pPr>
              <a:buFontTx/>
              <a:buChar char="-"/>
            </a:pPr>
            <a:endParaRPr lang="en-US" altLang="nl-NL" i="1" dirty="0" smtClean="0"/>
          </a:p>
          <a:p>
            <a:pPr marL="0" indent="0"/>
            <a:r>
              <a:rPr lang="en-US" altLang="nl-NL" i="1" dirty="0"/>
              <a:t>	</a:t>
            </a:r>
            <a:r>
              <a:rPr lang="en-US" altLang="nl-NL" i="1" dirty="0" err="1" smtClean="0"/>
              <a:t>helpt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hartfalen</a:t>
            </a:r>
            <a:r>
              <a:rPr lang="en-US" altLang="nl-NL" i="1" dirty="0" smtClean="0"/>
              <a:t> in </a:t>
            </a:r>
            <a:r>
              <a:rPr lang="en-US" altLang="nl-NL" i="1" dirty="0" err="1" smtClean="0"/>
              <a:t>te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passen</a:t>
            </a:r>
            <a:r>
              <a:rPr lang="en-US" altLang="nl-NL" i="1" dirty="0" smtClean="0"/>
              <a:t> in </a:t>
            </a:r>
            <a:r>
              <a:rPr lang="en-US" altLang="nl-NL" i="1" dirty="0" err="1" smtClean="0"/>
              <a:t>iemands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leven</a:t>
            </a:r>
            <a:endParaRPr lang="nl-NL" altLang="nl-NL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encrypted-tbn1.gstatic.com/images?q=tbn:ANd9GcTEq7RtfJEJpRVwpkXqOB0qlON1MoK-p3iLEYjThB5ZQ5AHvD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680520" cy="52565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59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848600" cy="1143000"/>
          </a:xfrm>
        </p:spPr>
        <p:txBody>
          <a:bodyPr/>
          <a:lstStyle/>
          <a:p>
            <a:pPr algn="l"/>
            <a:r>
              <a:rPr lang="nl-NL" altLang="nl-NL" smtClean="0"/>
              <a:t>Tijd voor Patiënten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nl-NL" dirty="0" smtClean="0"/>
              <a:t>‘</a:t>
            </a:r>
            <a:r>
              <a:rPr lang="en-US" altLang="nl-NL" u="sng" dirty="0" err="1" smtClean="0"/>
              <a:t>Tijd</a:t>
            </a:r>
            <a:r>
              <a:rPr lang="en-US" altLang="nl-NL" u="sng" dirty="0" smtClean="0"/>
              <a:t> </a:t>
            </a:r>
            <a:r>
              <a:rPr lang="en-US" altLang="nl-NL" u="sng" dirty="0" err="1" smtClean="0"/>
              <a:t>voor</a:t>
            </a:r>
            <a:r>
              <a:rPr lang="en-US" altLang="nl-NL" u="sng" dirty="0" smtClean="0"/>
              <a:t> </a:t>
            </a:r>
            <a:r>
              <a:rPr lang="en-US" altLang="nl-NL" u="sng" dirty="0" err="1" smtClean="0"/>
              <a:t>Patiënten</a:t>
            </a:r>
            <a:r>
              <a:rPr lang="en-US" altLang="nl-NL" dirty="0" smtClean="0"/>
              <a:t>’ (NPCF, 1993)</a:t>
            </a:r>
          </a:p>
          <a:p>
            <a:pPr>
              <a:lnSpc>
                <a:spcPct val="90000"/>
              </a:lnSpc>
            </a:pPr>
            <a:r>
              <a:rPr lang="en-US" altLang="nl-NL" dirty="0" smtClean="0"/>
              <a:t>	- </a:t>
            </a:r>
            <a:r>
              <a:rPr lang="en-US" altLang="nl-NL" dirty="0" err="1" smtClean="0"/>
              <a:t>tijd</a:t>
            </a:r>
            <a:r>
              <a:rPr lang="en-US" altLang="nl-NL" dirty="0" smtClean="0"/>
              <a:t> (</a:t>
            </a:r>
            <a:r>
              <a:rPr lang="en-US" altLang="nl-NL" dirty="0" err="1" smtClean="0"/>
              <a:t>om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te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beslissen</a:t>
            </a:r>
            <a:r>
              <a:rPr lang="en-US" altLang="nl-NL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nl-NL" dirty="0" smtClean="0"/>
              <a:t>	- </a:t>
            </a:r>
            <a:r>
              <a:rPr lang="en-US" altLang="nl-NL" dirty="0" err="1" smtClean="0"/>
              <a:t>regie</a:t>
            </a:r>
            <a:r>
              <a:rPr lang="en-US" altLang="nl-NL" dirty="0" smtClean="0"/>
              <a:t> (</a:t>
            </a:r>
            <a:r>
              <a:rPr lang="en-US" altLang="nl-NL" dirty="0" err="1" smtClean="0"/>
              <a:t>om</a:t>
            </a:r>
            <a:r>
              <a:rPr lang="en-US" altLang="nl-NL" dirty="0" smtClean="0"/>
              <a:t> ‘n </a:t>
            </a:r>
            <a:r>
              <a:rPr lang="en-US" altLang="nl-NL" dirty="0" err="1" smtClean="0"/>
              <a:t>verantwoordelijk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patiënt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te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zijn</a:t>
            </a:r>
            <a:r>
              <a:rPr lang="en-US" altLang="nl-NL" dirty="0" smtClean="0"/>
              <a:t>)</a:t>
            </a:r>
          </a:p>
          <a:p>
            <a:pPr>
              <a:lnSpc>
                <a:spcPct val="90000"/>
              </a:lnSpc>
            </a:pPr>
            <a:endParaRPr lang="en-US" altLang="nl-NL" dirty="0" smtClean="0"/>
          </a:p>
          <a:p>
            <a:pPr>
              <a:lnSpc>
                <a:spcPct val="90000"/>
              </a:lnSpc>
            </a:pPr>
            <a:r>
              <a:rPr lang="en-US" altLang="nl-NL" dirty="0" smtClean="0"/>
              <a:t>	</a:t>
            </a:r>
            <a:r>
              <a:rPr lang="en-US" altLang="nl-NL" dirty="0" err="1" smtClean="0"/>
              <a:t>Wat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zien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patiënten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als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belangrijkste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probleem</a:t>
            </a:r>
            <a:r>
              <a:rPr lang="en-US" altLang="nl-NL" dirty="0" smtClean="0"/>
              <a:t> van </a:t>
            </a:r>
            <a:r>
              <a:rPr lang="en-US" altLang="nl-NL" dirty="0" err="1" smtClean="0"/>
              <a:t>hun</a:t>
            </a:r>
            <a:r>
              <a:rPr lang="en-US" altLang="nl-NL" dirty="0"/>
              <a:t> </a:t>
            </a:r>
            <a:r>
              <a:rPr lang="en-US" altLang="nl-NL" dirty="0" err="1" smtClean="0"/>
              <a:t>ziekte</a:t>
            </a:r>
            <a:r>
              <a:rPr lang="en-US" altLang="nl-NL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altLang="nl-NL" dirty="0" smtClean="0"/>
              <a:t>	1. </a:t>
            </a:r>
            <a:r>
              <a:rPr lang="en-US" altLang="nl-NL" dirty="0" err="1" smtClean="0"/>
              <a:t>afhankelijk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zijn</a:t>
            </a:r>
            <a:r>
              <a:rPr lang="en-US" altLang="nl-NL" dirty="0" smtClean="0"/>
              <a:t> van </a:t>
            </a:r>
            <a:r>
              <a:rPr lang="en-US" altLang="nl-NL" dirty="0" err="1" smtClean="0"/>
              <a:t>anderen</a:t>
            </a:r>
            <a:endParaRPr lang="en-US" altLang="nl-NL" dirty="0" smtClean="0"/>
          </a:p>
          <a:p>
            <a:pPr>
              <a:lnSpc>
                <a:spcPct val="90000"/>
              </a:lnSpc>
            </a:pPr>
            <a:r>
              <a:rPr lang="en-US" altLang="nl-NL" dirty="0" smtClean="0"/>
              <a:t>	2. </a:t>
            </a:r>
            <a:r>
              <a:rPr lang="en-US" altLang="nl-NL" dirty="0" err="1" smtClean="0"/>
              <a:t>lichamelijke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beperkingen</a:t>
            </a:r>
            <a:endParaRPr lang="en-US" altLang="nl-NL" dirty="0" smtClean="0"/>
          </a:p>
          <a:p>
            <a:pPr>
              <a:lnSpc>
                <a:spcPct val="90000"/>
              </a:lnSpc>
            </a:pPr>
            <a:r>
              <a:rPr lang="en-US" altLang="nl-NL" dirty="0" smtClean="0"/>
              <a:t>	3. </a:t>
            </a:r>
            <a:r>
              <a:rPr lang="en-US" altLang="nl-NL" dirty="0" err="1" smtClean="0"/>
              <a:t>pijn</a:t>
            </a:r>
            <a:endParaRPr lang="nl-NL" altLang="nl-NL" dirty="0" smtClean="0"/>
          </a:p>
          <a:p>
            <a:endParaRPr lang="nl-NL" altLang="nl-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1143000"/>
          </a:xfrm>
        </p:spPr>
        <p:txBody>
          <a:bodyPr/>
          <a:lstStyle/>
          <a:p>
            <a:pPr algn="l"/>
            <a:r>
              <a:rPr lang="nl-NL" altLang="nl-NL" smtClean="0"/>
              <a:t>Citaat patiënt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600200"/>
            <a:ext cx="8147050" cy="4525963"/>
          </a:xfrm>
        </p:spPr>
        <p:txBody>
          <a:bodyPr/>
          <a:lstStyle/>
          <a:p>
            <a:endParaRPr lang="nl-NL" altLang="nl-NL" smtClean="0"/>
          </a:p>
          <a:p>
            <a:r>
              <a:rPr lang="nl-NL" altLang="nl-NL" smtClean="0"/>
              <a:t>	</a:t>
            </a:r>
            <a:r>
              <a:rPr lang="nl-NL" altLang="nl-NL" sz="2800" i="1" smtClean="0"/>
              <a:t>“Het is niet in de eerste plaats de aandoening </a:t>
            </a:r>
          </a:p>
          <a:p>
            <a:r>
              <a:rPr lang="nl-NL" altLang="nl-NL" sz="2800" i="1" smtClean="0"/>
              <a:t>	zelf, het is de omgeving –de mensen, de </a:t>
            </a:r>
          </a:p>
          <a:p>
            <a:r>
              <a:rPr lang="nl-NL" altLang="nl-NL" sz="2800" i="1" smtClean="0"/>
              <a:t>	instanties met hun regels en protocollen- die </a:t>
            </a:r>
          </a:p>
          <a:p>
            <a:r>
              <a:rPr lang="nl-NL" altLang="nl-NL" sz="2800" i="1" smtClean="0"/>
              <a:t>	een chronische patiënt diep ongelukkig kunnen </a:t>
            </a:r>
          </a:p>
          <a:p>
            <a:r>
              <a:rPr lang="nl-NL" altLang="nl-NL" sz="2800" i="1" smtClean="0"/>
              <a:t>	maken.”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143000"/>
          </a:xfrm>
        </p:spPr>
        <p:txBody>
          <a:bodyPr/>
          <a:lstStyle/>
          <a:p>
            <a:pPr algn="l"/>
            <a:r>
              <a:rPr lang="nl-NL" dirty="0" smtClean="0"/>
              <a:t>Bevorderen zelfmanagement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556792"/>
            <a:ext cx="8147248" cy="4525963"/>
          </a:xfrm>
        </p:spPr>
        <p:txBody>
          <a:bodyPr/>
          <a:lstStyle/>
          <a:p>
            <a:r>
              <a:rPr lang="nl-NL" sz="2800" dirty="0" smtClean="0"/>
              <a:t>2 sporen:</a:t>
            </a:r>
          </a:p>
          <a:p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 smtClean="0"/>
              <a:t>Gedeelde zorg (tussen arts en patiënt)</a:t>
            </a:r>
          </a:p>
          <a:p>
            <a:pPr marL="514350" indent="-514350">
              <a:buAutoNum type="arabicPeriod"/>
            </a:pPr>
            <a:r>
              <a:rPr lang="nl-NL" sz="2800" dirty="0" err="1" smtClean="0"/>
              <a:t>Patiënteneducatie</a:t>
            </a:r>
            <a:r>
              <a:rPr lang="nl-NL" sz="2800" dirty="0" smtClean="0"/>
              <a:t> (kennis en vaardigheden)</a:t>
            </a:r>
            <a:endParaRPr lang="nl-NL" sz="2800" dirty="0"/>
          </a:p>
        </p:txBody>
      </p:sp>
    </p:spTree>
    <p:extLst>
      <p:ext uri="{BB962C8B-B14F-4D97-AF65-F5344CB8AC3E}">
        <p14:creationId xmlns="" xmlns:p14="http://schemas.microsoft.com/office/powerpoint/2010/main" val="20213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0" y="0"/>
            <a:ext cx="9144000" cy="8297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nl-NL" sz="4000" smtClean="0"/>
              <a:t>Gedeelde Zorg</a:t>
            </a:r>
            <a:br>
              <a:rPr lang="en-US" altLang="nl-NL" sz="4000" smtClean="0"/>
            </a:br>
            <a:r>
              <a:rPr lang="en-US" altLang="nl-NL" sz="2400" smtClean="0"/>
              <a:t>(Bodenheimer, 2002)</a:t>
            </a:r>
            <a:endParaRPr lang="nl-NL" altLang="nl-NL" sz="2400" smtClean="0"/>
          </a:p>
        </p:txBody>
      </p:sp>
      <p:graphicFrame>
        <p:nvGraphicFramePr>
          <p:cNvPr id="26628" name="Group 4"/>
          <p:cNvGraphicFramePr>
            <a:graphicFrameLocks noGrp="1"/>
          </p:cNvGraphicFramePr>
          <p:nvPr>
            <p:ph idx="1"/>
          </p:nvPr>
        </p:nvGraphicFramePr>
        <p:xfrm>
          <a:off x="457200" y="2205038"/>
          <a:ext cx="8229600" cy="437382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3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Traditionele zorg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Gedeelde zorg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Relatie patiënt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Zorgprofessional(s)?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 is expert,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vertelt patiënt wat te doen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Passieve rol patiënt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 expert ziekte,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Patiënt expert eigen leven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 ‘hoofdbehandelaar’/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probleemoplosser?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 verantwoordelijk voor resultaat?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Professional(s)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‘Partnership’: patiënt &amp; professional delen verantwoordelijkheid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 is doel?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Naleven instructies van professional (compliance)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Patiënt bepaalt doelen,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 helpt patiënt ‘informed’ keuzes te maken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103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nl-NL" sz="4000" smtClean="0"/>
              <a:t>Gedeelde Zorg 2</a:t>
            </a:r>
            <a:br>
              <a:rPr lang="en-US" altLang="nl-NL" sz="4000" smtClean="0"/>
            </a:br>
            <a:r>
              <a:rPr lang="en-US" altLang="nl-NL" sz="2400" smtClean="0"/>
              <a:t>(Bodenheimer, 2002)</a:t>
            </a:r>
            <a:endParaRPr lang="nl-NL" altLang="nl-NL" sz="2400" smtClean="0"/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76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33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Traditionele zorg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Gedeelde zorg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Hoe gedrag beïnvloed?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Extrinsieke motivatie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(‘behagen’ van zorgprofessional)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Intrinsieke motivatie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(patiënt verwerft begrip &amp; vertrouwen om nieuw gedrag toe te passen)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Hoe problemen geïdentificeerd?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Door zorgprofessional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Door patiënt en zorgprofessional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Hoe problemen opgelost?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 lost problemen voor patiënten op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Professional ondersteunt patiënt bij oplossen eigen problemen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45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nl-NL" sz="4000" smtClean="0"/>
              <a:t>ZM-educatie</a:t>
            </a:r>
            <a:br>
              <a:rPr lang="en-US" altLang="nl-NL" sz="4000" smtClean="0"/>
            </a:br>
            <a:r>
              <a:rPr lang="en-US" altLang="nl-NL" sz="2400" smtClean="0"/>
              <a:t>(Bodenheimer, 2002)</a:t>
            </a:r>
            <a:endParaRPr lang="nl-NL" altLang="nl-NL" sz="2400" smtClean="0"/>
          </a:p>
        </p:txBody>
      </p:sp>
      <p:graphicFrame>
        <p:nvGraphicFramePr>
          <p:cNvPr id="28676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677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33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educatie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ZM-educatie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 wordt geleerd?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Informatie + technische vaardigheden m.b.t. ziekte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Vaardigheden m.b.t. het oplossen van problemen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Hoe problemen geformuleerd?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Problemen reflecteren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Inadequate controle van ziekte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Patiënt identificeert problemen die hij/zij ervaart, wel of niet aan ziekte gerelateerd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Relatie tussen educatie en ziekte?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Educatie is ziekte-specifiek: verschaft info &amp; technische vaardig-heden gerelateerd aan ziekte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Educatie verschaft vaardigheden m.b.t. oplossen van problemen door chronisch ziek zijn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429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nl-NL" altLang="nl-NL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nl-NL" sz="4000" smtClean="0"/>
              <a:t>ZM-educatie 2</a:t>
            </a:r>
            <a:br>
              <a:rPr lang="en-US" altLang="nl-NL" sz="4000" smtClean="0"/>
            </a:br>
            <a:r>
              <a:rPr lang="en-US" altLang="nl-NL" sz="2400" smtClean="0"/>
              <a:t>(Bodenheimer, 2002)</a:t>
            </a:r>
            <a:endParaRPr lang="nl-NL" altLang="nl-NL" sz="2400" smtClean="0"/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677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33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educatie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ZM-educatie</a:t>
                      </a:r>
                      <a:endParaRPr kumimoji="0" 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Onderliggende theorie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Ziekte-specifieke kennis &gt; gedragsverandering &gt; betere klinische uitkomsten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Meer vertrouwen patiënt in eigen capaciteit om leven te verbeteren (self-efficacy) &gt; betere klinische uitkomsten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 is doel?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Naleven aangeleerde gedragsveranderingen om klinische uitkomsten te verbeteren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Toename self-efficacy om klinische uitkomsten te verbeteren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Wie is voorlichter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Zorgprofessional(s)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Zorgprofessional(s) en/of lotgeno(o)t(en)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78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 1 - &amp;quot;&amp;#x0D;&amp;#x0A;Telemonitoring Hartfalen&amp;#x0D;&amp;#x0A;vanuit patiëntenperspectief&amp;#x0D;&amp;#x0A;&amp;#x0D;&amp;#x0A;Nationale Hartfalendag 2013&amp;#x0D;&amp;#x0A;Zeist, 27 september 2013  &amp;#x0D;&amp;#x0A;Margo W&quot;/&gt;&lt;property id=&quot;20307&quot; value=&quot;267&quot;/&gt;&lt;/object&gt;&lt;object type=&quot;3&quot; unique_id=&quot;10005&quot;&gt;&lt;property id=&quot;20148&quot; value=&quot;5&quot;/&gt;&lt;property id=&quot;20300&quot; value=&quot;Dia 2 - &amp;quot;De Hart&amp;amp;Vaatgroep&amp;quot;&quot;/&gt;&lt;property id=&quot;20307&quot; value=&quot;285&quot;/&gt;&lt;/object&gt;&lt;object type=&quot;3&quot; unique_id=&quot;10006&quot;&gt;&lt;property id=&quot;20148&quot; value=&quot;5&quot;/&gt;&lt;property id=&quot;20300&quot; value=&quot;Dia 3 - &amp;quot;Tijd voor Patiënten&amp;quot;&quot;/&gt;&lt;property id=&quot;20307&quot; value=&quot;268&quot;/&gt;&lt;/object&gt;&lt;object type=&quot;3&quot; unique_id=&quot;10007&quot;&gt;&lt;property id=&quot;20148&quot; value=&quot;5&quot;/&gt;&lt;property id=&quot;20300&quot; value=&quot;Dia 4 - &amp;quot;Citaat patiënt&amp;quot;&quot;/&gt;&lt;property id=&quot;20307&quot; value=&quot;269&quot;/&gt;&lt;/object&gt;&lt;object type=&quot;3&quot; unique_id=&quot;10008&quot;&gt;&lt;property id=&quot;20148&quot; value=&quot;5&quot;/&gt;&lt;property id=&quot;20300&quot; value=&quot;Dia 5 - &amp;quot;Bevorderen zelfmanagement&amp;quot;&quot;/&gt;&lt;property id=&quot;20307&quot; value=&quot;287&quot;/&gt;&lt;/object&gt;&lt;object type=&quot;3&quot; unique_id=&quot;10009&quot;&gt;&lt;property id=&quot;20148&quot; value=&quot;5&quot;/&gt;&lt;property id=&quot;20300&quot; value=&quot;Dia 6 - &amp;quot;Gedeelde Zorg&amp;#x0D;&amp;#x0A;(Bodenheimer, 2002)&amp;quot;&quot;/&gt;&lt;property id=&quot;20307&quot; value=&quot;288&quot;/&gt;&lt;/object&gt;&lt;object type=&quot;3&quot; unique_id=&quot;10010&quot;&gt;&lt;property id=&quot;20148&quot; value=&quot;5&quot;/&gt;&lt;property id=&quot;20300&quot; value=&quot;Dia 7 - &amp;quot;Gedeelde Zorg 2&amp;#x0D;&amp;#x0A;(Bodenheimer, 2002)&amp;quot;&quot;/&gt;&lt;property id=&quot;20307&quot; value=&quot;289&quot;/&gt;&lt;/object&gt;&lt;object type=&quot;3&quot; unique_id=&quot;10011&quot;&gt;&lt;property id=&quot;20148&quot; value=&quot;5&quot;/&gt;&lt;property id=&quot;20300&quot; value=&quot;Dia 8 - &amp;quot;ZM-educatie&amp;#x0D;&amp;#x0A;(Bodenheimer, 2002)&amp;quot;&quot;/&gt;&lt;property id=&quot;20307&quot; value=&quot;292&quot;/&gt;&lt;/object&gt;&lt;object type=&quot;3&quot; unique_id=&quot;10012&quot;&gt;&lt;property id=&quot;20148&quot; value=&quot;5&quot;/&gt;&lt;property id=&quot;20300&quot; value=&quot;Dia 9 - &amp;quot;ZM-educatie 2&amp;#x0D;&amp;#x0A;(Bodenheimer, 2002)&amp;quot;&quot;/&gt;&lt;property id=&quot;20307&quot; value=&quot;293&quot;/&gt;&lt;/object&gt;&lt;object type=&quot;3&quot; unique_id=&quot;10013&quot;&gt;&lt;property id=&quot;20148&quot; value=&quot;5&quot;/&gt;&lt;property id=&quot;20300&quot; value=&quot;Dia 10&quot;/&gt;&lt;property id=&quot;20307&quot; value=&quot;291&quot;/&gt;&lt;/object&gt;&lt;object type=&quot;3&quot; unique_id=&quot;10014&quot;&gt;&lt;property id=&quot;20148&quot; value=&quot;5&quot;/&gt;&lt;property id=&quot;20300&quot; value=&quot;Dia 11&quot;/&gt;&lt;property id=&quot;20307&quot; value=&quot;290&quot;/&gt;&lt;/object&gt;&lt;object type=&quot;3&quot; unique_id=&quot;10015&quot;&gt;&lt;property id=&quot;20148&quot; value=&quot;5&quot;/&gt;&lt;property id=&quot;20300&quot; value=&quot;Dia 12 - &amp;quot;Gedeelde besluitvorming&amp;#x0D;&amp;#x0A;(Staveren R van. (2011). Gezamenlijke besluitvorming in de praktijk. NTvG)&amp;#x0D;&amp;#x0A;&amp;quot;&quot;/&gt;&lt;property id=&quot;20307&quot; value=&quot;294&quot;/&gt;&lt;/object&gt;&lt;object type=&quot;3&quot; unique_id=&quot;10016&quot;&gt;&lt;property id=&quot;20148&quot; value=&quot;5&quot;/&gt;&lt;property id=&quot;20300&quot; value=&quot;Dia 13 - &amp;quot;Patiëntprofielen&amp;#x0D;&amp;#x0A;(‘Wat werkt bij wie’, Motivaction e.a. 2009)&amp;quot;&quot;/&gt;&lt;property id=&quot;20307&quot; value=&quot;281&quot;/&gt;&lt;/object&gt;&lt;object type=&quot;3&quot; unique_id=&quot;10017&quot;&gt;&lt;property id=&quot;20148&quot; value=&quot;5&quot;/&gt;&lt;property id=&quot;20300&quot; value=&quot;Dia 14 - &amp;quot;Persoonsgerichte zorg&amp;#x0D;&amp;#x0A;(White paper, Vilans 2013)&amp;quot;&quot;/&gt;&lt;property id=&quot;20307&quot; value=&quot;295&quot;/&gt;&lt;/object&gt;&lt;object type=&quot;3&quot; unique_id=&quot;10018&quot;&gt;&lt;property id=&quot;20148&quot; value=&quot;5&quot;/&gt;&lt;property id=&quot;20300&quot; value=&quot;Dia 15 - &amp;quot;Belang eHealth / Telemonotoring&amp;quot;&quot;/&gt;&lt;property id=&quot;20307&quot; value=&quot;270&quot;/&gt;&lt;/object&gt;&lt;object type=&quot;3&quot; unique_id=&quot;10019&quot;&gt;&lt;property id=&quot;20148&quot; value=&quot;5&quot;/&gt;&lt;property id=&quot;20300&quot; value=&quot;Dia 16 - &amp;quot;Wat zeggen patiënten over TM?&amp;quot;&quot;/&gt;&lt;property id=&quot;20307&quot; value=&quot;278&quot;/&gt;&lt;/object&gt;&lt;object type=&quot;3&quot; unique_id=&quot;10020&quot;&gt;&lt;property id=&quot;20148&quot; value=&quot;5&quot;/&gt;&lt;property id=&quot;20300&quot; value=&quot;Dia 17 - &amp;quot;Voorwaarden &amp;quot;&quot;/&gt;&lt;property id=&quot;20307&quot; value=&quot;277&quot;/&gt;&lt;/object&gt;&lt;object type=&quot;3&quot; unique_id=&quot;10021&quot;&gt;&lt;property id=&quot;20148&quot; value=&quot;5&quot;/&gt;&lt;property id=&quot;20300&quot; value=&quot;Dia 18 - &amp;quot;Project inventarisatie TM&amp;quot;&quot;/&gt;&lt;property id=&quot;20307&quot; value=&quot;273&quot;/&gt;&lt;/object&gt;&lt;object type=&quot;3&quot; unique_id=&quot;10022&quot;&gt;&lt;property id=&quot;20148&quot; value=&quot;5&quot;/&gt;&lt;property id=&quot;20300&quot; value=&quot;Dia 19 - &amp;quot;Uitvoering inventarisatie&amp;quot;&quot;/&gt;&lt;property id=&quot;20307&quot; value=&quot;274&quot;/&gt;&lt;/object&gt;&lt;object type=&quot;3&quot; unique_id=&quot;10023&quot;&gt;&lt;property id=&quot;20148&quot; value=&quot;5&quot;/&gt;&lt;property id=&quot;20300&quot; value=&quot;Dia 20 - &amp;quot;Resultaten inventarisatie&amp;quot;&quot;/&gt;&lt;property id=&quot;20307&quot; value=&quot;276&quot;/&gt;&lt;/object&gt;&lt;object type=&quot;3&quot; unique_id=&quot;10024&quot;&gt;&lt;property id=&quot;20148&quot; value=&quot;5&quot;/&gt;&lt;property id=&quot;20300&quot; value=&quot;Dia 21&quot;/&gt;&lt;property id=&quot;20307&quot; value=&quot;272&quot;/&gt;&lt;/object&gt;&lt;object type=&quot;3&quot; unique_id=&quot;10025&quot;&gt;&lt;property id=&quot;20148&quot; value=&quot;5&quot;/&gt;&lt;property id=&quot;20300&quot; value=&quot;Dia 22&quot;/&gt;&lt;property id=&quot;20307&quot; value=&quot;275&quot;/&gt;&lt;/object&gt;&lt;object type=&quot;3&quot; unique_id=&quot;10026&quot;&gt;&lt;property id=&quot;20148&quot; value=&quot;5&quot;/&gt;&lt;property id=&quot;20300&quot; value=&quot;Dia 23 - &amp;quot;eHealth/TM kan bijdragen indien het&amp;quot;&quot;/&gt;&lt;property id=&quot;20307&quot; value=&quot;283&quot;/&gt;&lt;/object&gt;&lt;object type=&quot;3&quot; unique_id=&quot;10027&quot;&gt;&lt;property id=&quot;20148&quot; value=&quot;5&quot;/&gt;&lt;property id=&quot;20300&quot; value=&quot;Dia 24&quot;/&gt;&lt;property id=&quot;20307&quot; value=&quot;29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0130904 promotie Arjen de Vries over telemonitoring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20130904 promotie Arjen de Vries over telemonitoring</Template>
  <TotalTime>92</TotalTime>
  <Words>705</Words>
  <Application>Microsoft Office PowerPoint</Application>
  <PresentationFormat>Diavoorstelling (4:3)</PresentationFormat>
  <Paragraphs>194</Paragraphs>
  <Slides>24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20130904 promotie Arjen de Vries over telemonitoring</vt:lpstr>
      <vt:lpstr> Telemonitoring Hartfalen vanuit patiëntenperspectief  Nationale Hartfalendag 2013 Zeist, 27 september 2013   Margo Weerts (m.weerts@hartenvaatgroep.nl)  </vt:lpstr>
      <vt:lpstr>De Hart&amp;Vaatgroep</vt:lpstr>
      <vt:lpstr>Tijd voor Patiënten</vt:lpstr>
      <vt:lpstr>Citaat patiënt</vt:lpstr>
      <vt:lpstr>Bevorderen zelfmanagement</vt:lpstr>
      <vt:lpstr>Gedeelde Zorg (Bodenheimer, 2002)</vt:lpstr>
      <vt:lpstr>Gedeelde Zorg 2 (Bodenheimer, 2002)</vt:lpstr>
      <vt:lpstr>ZM-educatie (Bodenheimer, 2002)</vt:lpstr>
      <vt:lpstr>ZM-educatie 2 (Bodenheimer, 2002)</vt:lpstr>
      <vt:lpstr>Dia 10</vt:lpstr>
      <vt:lpstr>Dia 11</vt:lpstr>
      <vt:lpstr>Gedeelde besluitvorming (Staveren R van. (2011). Gezamenlijke besluitvorming in de praktijk. NTvG) </vt:lpstr>
      <vt:lpstr>Patiëntprofielen (‘Wat werkt bij wie’, Motivaction e.a. 2009)</vt:lpstr>
      <vt:lpstr>Persoonsgerichte zorg (White paper, Vilans 2013)</vt:lpstr>
      <vt:lpstr>Belang eHealth / Telemonotoring</vt:lpstr>
      <vt:lpstr>Wat zeggen patiënten over TM?</vt:lpstr>
      <vt:lpstr>Voorwaarden </vt:lpstr>
      <vt:lpstr>Project inventarisatie TM</vt:lpstr>
      <vt:lpstr>Uitvoering inventarisatie</vt:lpstr>
      <vt:lpstr>Resultaten inventarisatie</vt:lpstr>
      <vt:lpstr>Dia 21</vt:lpstr>
      <vt:lpstr>Dia 22</vt:lpstr>
      <vt:lpstr>eHealth/TM kan bijdragen indien het</vt:lpstr>
      <vt:lpstr>Dia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Telemonitoring Hartfalen vanuit patiëntenperspectief  Nationale Hartfalendag 2013 Zeist, 27 september 2013   Margo Weerts (m.weerts@hartenvaatgroep.nl)</dc:title>
  <dc:creator>Margo</dc:creator>
  <cp:lastModifiedBy>Bart</cp:lastModifiedBy>
  <cp:revision>10</cp:revision>
  <cp:lastPrinted>2013-08-22T09:05:29Z</cp:lastPrinted>
  <dcterms:created xsi:type="dcterms:W3CDTF">2013-09-26T18:23:02Z</dcterms:created>
  <dcterms:modified xsi:type="dcterms:W3CDTF">2013-10-04T11:52:18Z</dcterms:modified>
</cp:coreProperties>
</file>