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model </a:t>
            </a:r>
            <a:r>
              <a:rPr lang="nl-NL" dirty="0"/>
              <a:t>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vak 23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Adapted from: </a:t>
            </a:r>
            <a:r>
              <a:rPr lang="en-US" sz="1100" dirty="0" err="1" smtClean="0">
                <a:solidFill>
                  <a:schemeClr val="bg1"/>
                </a:solidFill>
              </a:rPr>
              <a:t>Wanner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C </a:t>
            </a:r>
            <a:r>
              <a:rPr lang="en-US" sz="1100" i="1" dirty="0">
                <a:solidFill>
                  <a:schemeClr val="bg1"/>
                </a:solidFill>
              </a:rPr>
              <a:t>et al</a:t>
            </a:r>
            <a:r>
              <a:rPr lang="en-US" sz="1100" dirty="0">
                <a:solidFill>
                  <a:schemeClr val="bg1"/>
                </a:solidFill>
              </a:rPr>
              <a:t>., NEJM 2016</a:t>
            </a:r>
            <a:endParaRPr lang="en-US" dirty="0"/>
          </a:p>
        </p:txBody>
      </p:sp>
      <p:sp>
        <p:nvSpPr>
          <p:cNvPr id="25" name="Titel 3"/>
          <p:cNvSpPr>
            <a:spLocks noGrp="1"/>
          </p:cNvSpPr>
          <p:nvPr>
            <p:ph type="title"/>
          </p:nvPr>
        </p:nvSpPr>
        <p:spPr>
          <a:xfrm>
            <a:off x="388195" y="546972"/>
            <a:ext cx="8291511" cy="830262"/>
          </a:xfrm>
        </p:spPr>
        <p:txBody>
          <a:bodyPr/>
          <a:lstStyle/>
          <a:p>
            <a:r>
              <a:rPr lang="en-US" sz="2800" dirty="0"/>
              <a:t>EMPA-REG OUTCOME: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Incident </a:t>
            </a:r>
            <a:r>
              <a:rPr lang="en-US" sz="2800" dirty="0" smtClean="0"/>
              <a:t>or Worsening </a:t>
            </a:r>
            <a:r>
              <a:rPr lang="en-US" sz="2800" dirty="0" smtClean="0"/>
              <a:t>Nephropathy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26" name="Rechthoek 25"/>
          <p:cNvSpPr/>
          <p:nvPr/>
        </p:nvSpPr>
        <p:spPr>
          <a:xfrm>
            <a:off x="1617077" y="2087945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Hazard </a:t>
            </a:r>
            <a:r>
              <a:rPr lang="en-US" sz="1200" dirty="0"/>
              <a:t>ratio, 0.61 (95% CI, 0.53–0.70)</a:t>
            </a:r>
          </a:p>
          <a:p>
            <a:r>
              <a:rPr lang="en-US" sz="1200" dirty="0"/>
              <a:t>P&lt;0.001nth</a:t>
            </a: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029" y="1798400"/>
            <a:ext cx="5945331" cy="3875476"/>
          </a:xfrm>
          <a:prstGeom prst="rect">
            <a:avLst/>
          </a:prstGeom>
        </p:spPr>
      </p:pic>
      <p:grpSp>
        <p:nvGrpSpPr>
          <p:cNvPr id="28" name="Groep 27"/>
          <p:cNvGrpSpPr/>
          <p:nvPr/>
        </p:nvGrpSpPr>
        <p:grpSpPr>
          <a:xfrm>
            <a:off x="6906002" y="2917920"/>
            <a:ext cx="1737128" cy="738664"/>
            <a:chOff x="7198525" y="3728852"/>
            <a:chExt cx="1737128" cy="738664"/>
          </a:xfrm>
        </p:grpSpPr>
        <p:pic>
          <p:nvPicPr>
            <p:cNvPr id="29" name="Afbeelding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8525" y="3852890"/>
              <a:ext cx="180291" cy="180254"/>
            </a:xfrm>
            <a:prstGeom prst="rect">
              <a:avLst/>
            </a:prstGeom>
          </p:spPr>
        </p:pic>
        <p:sp>
          <p:nvSpPr>
            <p:cNvPr id="30" name="Tekstvak 29"/>
            <p:cNvSpPr txBox="1"/>
            <p:nvPr/>
          </p:nvSpPr>
          <p:spPr>
            <a:xfrm>
              <a:off x="7391400" y="372885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Placebo</a:t>
              </a:r>
              <a:endParaRPr lang="en-US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378817" y="4098184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Empagliflozin</a:t>
              </a:r>
              <a:endParaRPr lang="en-US" dirty="0"/>
            </a:p>
          </p:txBody>
        </p:sp>
        <p:pic>
          <p:nvPicPr>
            <p:cNvPr id="32" name="Afbeelding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01271" y="4221269"/>
              <a:ext cx="177545" cy="159755"/>
            </a:xfrm>
            <a:prstGeom prst="rect">
              <a:avLst/>
            </a:prstGeom>
          </p:spPr>
        </p:pic>
      </p:grpSp>
      <p:sp>
        <p:nvSpPr>
          <p:cNvPr id="33" name="Rechthoek 32"/>
          <p:cNvSpPr/>
          <p:nvPr/>
        </p:nvSpPr>
        <p:spPr>
          <a:xfrm rot="16200000">
            <a:off x="-1287317" y="31155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Cumulative probability of event (%)</a:t>
            </a:r>
            <a:endParaRPr lang="en-US" dirty="0"/>
          </a:p>
        </p:txBody>
      </p:sp>
      <p:sp>
        <p:nvSpPr>
          <p:cNvPr id="34" name="Rechthoek 33"/>
          <p:cNvSpPr/>
          <p:nvPr/>
        </p:nvSpPr>
        <p:spPr>
          <a:xfrm>
            <a:off x="3807709" y="5642658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Month</a:t>
            </a:r>
          </a:p>
        </p:txBody>
      </p:sp>
      <p:sp>
        <p:nvSpPr>
          <p:cNvPr id="35" name="Rechthoek 34"/>
          <p:cNvSpPr/>
          <p:nvPr/>
        </p:nvSpPr>
        <p:spPr>
          <a:xfrm>
            <a:off x="324182" y="1102702"/>
            <a:ext cx="7792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Empagliflozin and </a:t>
            </a:r>
            <a:r>
              <a:rPr lang="en-US" dirty="0" smtClean="0"/>
              <a:t>progression </a:t>
            </a:r>
            <a:r>
              <a:rPr lang="en-US" dirty="0"/>
              <a:t>of </a:t>
            </a:r>
            <a:r>
              <a:rPr lang="en-US" dirty="0" smtClean="0"/>
              <a:t>kidney </a:t>
            </a:r>
            <a:r>
              <a:rPr lang="en-US" dirty="0"/>
              <a:t>d</a:t>
            </a:r>
            <a:r>
              <a:rPr lang="en-US" dirty="0" smtClean="0"/>
              <a:t>isease </a:t>
            </a:r>
            <a:r>
              <a:rPr lang="en-US" dirty="0"/>
              <a:t>in </a:t>
            </a:r>
            <a:r>
              <a:rPr lang="en-US" dirty="0" smtClean="0"/>
              <a:t>type </a:t>
            </a:r>
            <a:r>
              <a:rPr lang="en-US" dirty="0"/>
              <a:t>2 </a:t>
            </a:r>
            <a:r>
              <a:rPr lang="en-US" dirty="0"/>
              <a:t>d</a:t>
            </a:r>
            <a:r>
              <a:rPr lang="en-US" dirty="0" smtClean="0"/>
              <a:t>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43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EMPA-REG OUTCOME:  Incident or Worsening Nephropathy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</cp:lastModifiedBy>
  <cp:revision>198</cp:revision>
  <dcterms:created xsi:type="dcterms:W3CDTF">2015-03-29T14:18:33Z</dcterms:created>
  <dcterms:modified xsi:type="dcterms:W3CDTF">2016-06-16T14:40:50Z</dcterms:modified>
</cp:coreProperties>
</file>