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31-7-2013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31-7-2013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31-7-2013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31-7-2013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31-7-2013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5272087" y="6478905"/>
            <a:ext cx="385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400" dirty="0" err="1" smtClean="0">
                <a:solidFill>
                  <a:schemeClr val="bg1"/>
                </a:solidFill>
              </a:rPr>
              <a:t>Desai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i="1" dirty="0" smtClean="0">
                <a:solidFill>
                  <a:schemeClr val="bg1"/>
                </a:solidFill>
              </a:rPr>
              <a:t>et al., 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dirty="0" err="1" smtClean="0">
                <a:solidFill>
                  <a:schemeClr val="bg1"/>
                </a:solidFill>
              </a:rPr>
              <a:t>Circulation</a:t>
            </a:r>
            <a:r>
              <a:rPr lang="nl-NL" sz="1400" dirty="0" smtClean="0">
                <a:solidFill>
                  <a:schemeClr val="bg1"/>
                </a:solidFill>
              </a:rPr>
              <a:t> 2013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06680" y="266700"/>
            <a:ext cx="7406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Lp(a) </a:t>
            </a:r>
            <a:r>
              <a:rPr lang="nl-NL" sz="28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reduction</a:t>
            </a:r>
            <a:r>
              <a:rPr lang="nl-NL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8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after</a:t>
            </a:r>
            <a:r>
              <a:rPr lang="nl-NL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different </a:t>
            </a:r>
            <a:r>
              <a:rPr lang="nl-NL" sz="28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dosing</a:t>
            </a:r>
            <a:r>
              <a:rPr lang="nl-NL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8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schemes</a:t>
            </a:r>
            <a:r>
              <a:rPr lang="nl-NL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PCSK9 </a:t>
            </a:r>
            <a:r>
              <a:rPr lang="nl-NL" sz="28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inhibition</a:t>
            </a:r>
            <a:r>
              <a:rPr lang="nl-NL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28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09504" y="1508384"/>
            <a:ext cx="8625658" cy="4756721"/>
            <a:chOff x="309504" y="1401704"/>
            <a:chExt cx="8625658" cy="4756721"/>
          </a:xfrm>
        </p:grpSpPr>
        <p:sp>
          <p:nvSpPr>
            <p:cNvPr id="8" name="Titel 1"/>
            <p:cNvSpPr txBox="1">
              <a:spLocks/>
            </p:cNvSpPr>
            <p:nvPr/>
          </p:nvSpPr>
          <p:spPr>
            <a:xfrm>
              <a:off x="309504" y="1401704"/>
              <a:ext cx="7772400" cy="147002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3200" b="1" i="0" u="none" strike="noStrike" kern="1200" cap="none" spc="0" normalizeH="0" baseline="0" noProof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Candara"/>
                <a:ea typeface="+mj-ea"/>
                <a:cs typeface="Candara"/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 rot="16200000">
              <a:off x="-1183478" y="3212217"/>
              <a:ext cx="36938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LS </a:t>
              </a:r>
              <a:r>
                <a:rPr lang="nl-NL" sz="2000" b="1" dirty="0" err="1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Mean</a:t>
              </a:r>
              <a:r>
                <a:rPr lang="nl-NL" sz="2000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 % </a:t>
              </a:r>
              <a:r>
                <a:rPr lang="nl-NL" sz="2000" b="1" dirty="0" err="1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change</a:t>
              </a:r>
              <a:r>
                <a:rPr lang="nl-NL" sz="2000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 in Lp(a) </a:t>
              </a:r>
              <a:r>
                <a:rPr lang="nl-NL" sz="2000" b="1" dirty="0" err="1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from</a:t>
              </a:r>
              <a:r>
                <a:rPr lang="nl-NL" sz="2000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 baseline to week 12</a:t>
              </a:r>
              <a:endParaRPr lang="nl-NL" sz="20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" name="Groep 42"/>
            <p:cNvGrpSpPr/>
            <p:nvPr/>
          </p:nvGrpSpPr>
          <p:grpSpPr>
            <a:xfrm>
              <a:off x="1414215" y="1401704"/>
              <a:ext cx="7520947" cy="4756721"/>
              <a:chOff x="758895" y="1401704"/>
              <a:chExt cx="7520947" cy="4756721"/>
            </a:xfrm>
          </p:grpSpPr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58895" y="1401704"/>
                <a:ext cx="7520947" cy="4509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7" name="Tekstvak 4"/>
              <p:cNvSpPr txBox="1"/>
              <p:nvPr/>
            </p:nvSpPr>
            <p:spPr>
              <a:xfrm>
                <a:off x="1356360" y="1401704"/>
                <a:ext cx="25755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b="1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AMG 145 Q2W</a:t>
                </a:r>
                <a:endParaRPr lang="nl-NL" sz="2000" b="1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5044440" y="1401704"/>
                <a:ext cx="25755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b="1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AMG 145 Q4W</a:t>
                </a:r>
                <a:endParaRPr lang="nl-NL" sz="2000" b="1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1" name="Rechte verbindingslijn 20"/>
              <p:cNvCxnSpPr/>
              <p:nvPr/>
            </p:nvCxnSpPr>
            <p:spPr>
              <a:xfrm>
                <a:off x="4328160" y="1401704"/>
                <a:ext cx="91440" cy="4509458"/>
              </a:xfrm>
              <a:prstGeom prst="line">
                <a:avLst/>
              </a:prstGeom>
              <a:ln w="31750">
                <a:solidFill>
                  <a:schemeClr val="bg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kstvak 21"/>
              <p:cNvSpPr txBox="1"/>
              <p:nvPr/>
            </p:nvSpPr>
            <p:spPr>
              <a:xfrm>
                <a:off x="929640" y="2286954"/>
                <a:ext cx="8839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600" dirty="0" smtClean="0">
                    <a:latin typeface="Arial" pitchFamily="34" charset="0"/>
                    <a:cs typeface="Arial" pitchFamily="34" charset="0"/>
                  </a:rPr>
                  <a:t>70mg</a:t>
                </a:r>
              </a:p>
              <a:p>
                <a:pPr algn="ctr"/>
                <a:r>
                  <a:rPr lang="nl-NL" sz="1600" dirty="0" smtClean="0">
                    <a:latin typeface="Arial" pitchFamily="34" charset="0"/>
                    <a:cs typeface="Arial" pitchFamily="34" charset="0"/>
                  </a:rPr>
                  <a:t>(n=75)</a:t>
                </a:r>
                <a:endParaRPr lang="nl-NL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kstvak 22"/>
              <p:cNvSpPr txBox="1"/>
              <p:nvPr/>
            </p:nvSpPr>
            <p:spPr>
              <a:xfrm>
                <a:off x="4663440" y="2286954"/>
                <a:ext cx="8839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600" dirty="0" smtClean="0">
                    <a:latin typeface="Arial" pitchFamily="34" charset="0"/>
                    <a:cs typeface="Arial" pitchFamily="34" charset="0"/>
                  </a:rPr>
                  <a:t>280mg</a:t>
                </a:r>
              </a:p>
              <a:p>
                <a:pPr algn="ctr"/>
                <a:r>
                  <a:rPr lang="nl-NL" sz="1600" dirty="0" smtClean="0">
                    <a:latin typeface="Arial" pitchFamily="34" charset="0"/>
                    <a:cs typeface="Arial" pitchFamily="34" charset="0"/>
                  </a:rPr>
                  <a:t>(n=78)</a:t>
                </a:r>
                <a:endParaRPr lang="nl-NL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Tekstvak 23"/>
              <p:cNvSpPr txBox="1"/>
              <p:nvPr/>
            </p:nvSpPr>
            <p:spPr>
              <a:xfrm>
                <a:off x="2026920" y="2286954"/>
                <a:ext cx="8839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600" dirty="0" smtClean="0">
                    <a:latin typeface="Arial" pitchFamily="34" charset="0"/>
                    <a:cs typeface="Arial" pitchFamily="34" charset="0"/>
                  </a:rPr>
                  <a:t>105mg</a:t>
                </a:r>
              </a:p>
              <a:p>
                <a:pPr algn="ctr"/>
                <a:r>
                  <a:rPr lang="nl-NL" sz="1600" dirty="0" smtClean="0">
                    <a:latin typeface="Arial" pitchFamily="34" charset="0"/>
                    <a:cs typeface="Arial" pitchFamily="34" charset="0"/>
                  </a:rPr>
                  <a:t>(n=76)</a:t>
                </a:r>
                <a:endParaRPr lang="nl-NL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kstvak 24"/>
              <p:cNvSpPr txBox="1"/>
              <p:nvPr/>
            </p:nvSpPr>
            <p:spPr>
              <a:xfrm>
                <a:off x="3124200" y="2286954"/>
                <a:ext cx="8839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600" dirty="0" smtClean="0">
                    <a:latin typeface="Arial" pitchFamily="34" charset="0"/>
                    <a:cs typeface="Arial" pitchFamily="34" charset="0"/>
                  </a:rPr>
                  <a:t>140mg</a:t>
                </a:r>
              </a:p>
              <a:p>
                <a:pPr algn="ctr"/>
                <a:r>
                  <a:rPr lang="nl-NL" sz="1600" dirty="0" smtClean="0">
                    <a:latin typeface="Arial" pitchFamily="34" charset="0"/>
                    <a:cs typeface="Arial" pitchFamily="34" charset="0"/>
                  </a:rPr>
                  <a:t>(n=73)</a:t>
                </a:r>
                <a:endParaRPr lang="nl-NL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Tekstvak 25"/>
              <p:cNvSpPr txBox="1"/>
              <p:nvPr/>
            </p:nvSpPr>
            <p:spPr>
              <a:xfrm>
                <a:off x="5867400" y="2286954"/>
                <a:ext cx="8839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600" dirty="0" smtClean="0">
                    <a:latin typeface="Arial" pitchFamily="34" charset="0"/>
                    <a:cs typeface="Arial" pitchFamily="34" charset="0"/>
                  </a:rPr>
                  <a:t>350mg</a:t>
                </a:r>
              </a:p>
              <a:p>
                <a:pPr algn="ctr"/>
                <a:r>
                  <a:rPr lang="nl-NL" sz="1600" dirty="0" smtClean="0">
                    <a:latin typeface="Arial" pitchFamily="34" charset="0"/>
                    <a:cs typeface="Arial" pitchFamily="34" charset="0"/>
                  </a:rPr>
                  <a:t>(n=79)</a:t>
                </a:r>
                <a:endParaRPr lang="nl-NL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Tekstvak 26"/>
              <p:cNvSpPr txBox="1"/>
              <p:nvPr/>
            </p:nvSpPr>
            <p:spPr>
              <a:xfrm>
                <a:off x="7071360" y="2286954"/>
                <a:ext cx="8839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600" dirty="0" smtClean="0">
                    <a:latin typeface="Arial" pitchFamily="34" charset="0"/>
                    <a:cs typeface="Arial" pitchFamily="34" charset="0"/>
                  </a:rPr>
                  <a:t>420mg</a:t>
                </a:r>
              </a:p>
              <a:p>
                <a:pPr algn="ctr"/>
                <a:r>
                  <a:rPr lang="nl-NL" sz="1600" dirty="0" smtClean="0">
                    <a:latin typeface="Arial" pitchFamily="34" charset="0"/>
                    <a:cs typeface="Arial" pitchFamily="34" charset="0"/>
                  </a:rPr>
                  <a:t>(n=77)</a:t>
                </a:r>
                <a:endParaRPr lang="nl-NL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Tekstvak 27"/>
              <p:cNvSpPr txBox="1"/>
              <p:nvPr/>
            </p:nvSpPr>
            <p:spPr>
              <a:xfrm>
                <a:off x="1356360" y="5413085"/>
                <a:ext cx="2590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P&lt;0.001 </a:t>
                </a:r>
                <a:r>
                  <a:rPr lang="nl-NL" sz="2000" dirty="0" err="1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for</a:t>
                </a:r>
                <a:r>
                  <a:rPr lang="nl-NL" sz="20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000" dirty="0" err="1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each</a:t>
                </a:r>
                <a:r>
                  <a:rPr lang="nl-NL" sz="20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000" dirty="0" err="1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dose</a:t>
                </a:r>
                <a:r>
                  <a:rPr lang="nl-NL" sz="20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vs. placebo</a:t>
                </a:r>
                <a:endParaRPr lang="nl-NL" sz="20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Tekstvak 28"/>
              <p:cNvSpPr txBox="1"/>
              <p:nvPr/>
            </p:nvSpPr>
            <p:spPr>
              <a:xfrm>
                <a:off x="5044440" y="5450539"/>
                <a:ext cx="2590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P&lt;0.001 </a:t>
                </a:r>
                <a:r>
                  <a:rPr lang="nl-NL" sz="2000" dirty="0" err="1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for</a:t>
                </a:r>
                <a:r>
                  <a:rPr lang="nl-NL" sz="20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000" dirty="0" err="1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each</a:t>
                </a:r>
                <a:r>
                  <a:rPr lang="nl-NL" sz="20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nl-NL" sz="2000" dirty="0" err="1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dose</a:t>
                </a:r>
                <a:r>
                  <a:rPr lang="nl-NL" sz="2000" dirty="0" smtClean="0">
                    <a:solidFill>
                      <a:schemeClr val="bg1">
                        <a:lumMod val="9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vs. placebo</a:t>
                </a:r>
                <a:endParaRPr lang="nl-NL" sz="2000" dirty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Tekstvak 29"/>
              <p:cNvSpPr txBox="1"/>
              <p:nvPr/>
            </p:nvSpPr>
            <p:spPr>
              <a:xfrm>
                <a:off x="1691640" y="3762494"/>
                <a:ext cx="6705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dirty="0" smtClean="0">
                    <a:latin typeface="Arial" pitchFamily="34" charset="0"/>
                    <a:cs typeface="Arial" pitchFamily="34" charset="0"/>
                  </a:rPr>
                  <a:t>-18</a:t>
                </a:r>
                <a:endParaRPr lang="nl-NL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1" name="Rechte verbindingslijn 30"/>
              <p:cNvCxnSpPr/>
              <p:nvPr/>
            </p:nvCxnSpPr>
            <p:spPr>
              <a:xfrm flipV="1">
                <a:off x="1356360" y="3120628"/>
                <a:ext cx="0" cy="641866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Rechte verbindingslijn 31"/>
              <p:cNvCxnSpPr/>
              <p:nvPr/>
            </p:nvCxnSpPr>
            <p:spPr>
              <a:xfrm flipV="1">
                <a:off x="7513320" y="3566160"/>
                <a:ext cx="0" cy="672346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Rechte verbindingslijn 32"/>
              <p:cNvCxnSpPr/>
              <p:nvPr/>
            </p:nvCxnSpPr>
            <p:spPr>
              <a:xfrm flipV="1">
                <a:off x="6309360" y="3477400"/>
                <a:ext cx="0" cy="761106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Rechte verbindingslijn 33"/>
              <p:cNvCxnSpPr/>
              <p:nvPr/>
            </p:nvCxnSpPr>
            <p:spPr>
              <a:xfrm flipV="1">
                <a:off x="2484120" y="4268986"/>
                <a:ext cx="0" cy="80593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Rechte verbindingslijn 34"/>
              <p:cNvCxnSpPr/>
              <p:nvPr/>
            </p:nvCxnSpPr>
            <p:spPr>
              <a:xfrm flipV="1">
                <a:off x="5120640" y="3120628"/>
                <a:ext cx="0" cy="763786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Rechte verbindingslijn 35"/>
              <p:cNvCxnSpPr/>
              <p:nvPr/>
            </p:nvCxnSpPr>
            <p:spPr>
              <a:xfrm flipV="1">
                <a:off x="3566160" y="4284226"/>
                <a:ext cx="0" cy="805934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kstvak 36"/>
              <p:cNvSpPr txBox="1"/>
              <p:nvPr/>
            </p:nvSpPr>
            <p:spPr>
              <a:xfrm>
                <a:off x="3154680" y="4299466"/>
                <a:ext cx="807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b="1" dirty="0" smtClean="0">
                    <a:latin typeface="Arial" pitchFamily="34" charset="0"/>
                    <a:cs typeface="Arial" pitchFamily="34" charset="0"/>
                  </a:rPr>
                  <a:t>-32.3</a:t>
                </a:r>
                <a:endParaRPr lang="nl-NL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Tekstvak 37"/>
              <p:cNvSpPr txBox="1"/>
              <p:nvPr/>
            </p:nvSpPr>
            <p:spPr>
              <a:xfrm>
                <a:off x="2103120" y="4284226"/>
                <a:ext cx="731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b="1" dirty="0" smtClean="0">
                    <a:latin typeface="Arial" pitchFamily="34" charset="0"/>
                    <a:cs typeface="Arial" pitchFamily="34" charset="0"/>
                  </a:rPr>
                  <a:t>-32.1</a:t>
                </a:r>
                <a:endParaRPr lang="nl-NL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Tekstvak 38"/>
              <p:cNvSpPr txBox="1"/>
              <p:nvPr/>
            </p:nvSpPr>
            <p:spPr>
              <a:xfrm>
                <a:off x="1005840" y="3152894"/>
                <a:ext cx="731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b="1" dirty="0" smtClean="0">
                    <a:latin typeface="Arial" pitchFamily="34" charset="0"/>
                    <a:cs typeface="Arial" pitchFamily="34" charset="0"/>
                  </a:rPr>
                  <a:t>-18.0</a:t>
                </a:r>
                <a:endParaRPr lang="nl-NL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kstvak 39"/>
              <p:cNvSpPr txBox="1"/>
              <p:nvPr/>
            </p:nvSpPr>
            <p:spPr>
              <a:xfrm>
                <a:off x="4739640" y="3120628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b="1" dirty="0" smtClean="0">
                    <a:latin typeface="Arial" pitchFamily="34" charset="0"/>
                    <a:cs typeface="Arial" pitchFamily="34" charset="0"/>
                  </a:rPr>
                  <a:t>-18.2</a:t>
                </a:r>
                <a:endParaRPr lang="nl-NL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kstvak 40"/>
              <p:cNvSpPr txBox="1"/>
              <p:nvPr/>
            </p:nvSpPr>
            <p:spPr>
              <a:xfrm>
                <a:off x="5913120" y="3489960"/>
                <a:ext cx="8839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b="1" dirty="0" smtClean="0">
                    <a:latin typeface="Arial" pitchFamily="34" charset="0"/>
                    <a:cs typeface="Arial" pitchFamily="34" charset="0"/>
                  </a:rPr>
                  <a:t>-22.8</a:t>
                </a:r>
                <a:endParaRPr lang="nl-NL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kstvak 41"/>
              <p:cNvSpPr txBox="1"/>
              <p:nvPr/>
            </p:nvSpPr>
            <p:spPr>
              <a:xfrm>
                <a:off x="7132320" y="3522226"/>
                <a:ext cx="792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b="1" dirty="0" smtClean="0">
                    <a:latin typeface="Arial" pitchFamily="34" charset="0"/>
                    <a:cs typeface="Arial" pitchFamily="34" charset="0"/>
                  </a:rPr>
                  <a:t>-23.1</a:t>
                </a:r>
                <a:endParaRPr lang="nl-NL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1" name="Tekstvak 10"/>
            <p:cNvSpPr txBox="1"/>
            <p:nvPr/>
          </p:nvSpPr>
          <p:spPr>
            <a:xfrm>
              <a:off x="682695" y="1678703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0</a:t>
              </a:r>
              <a:endParaRPr lang="nl-NL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758895" y="2517637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-10</a:t>
              </a:r>
              <a:endParaRPr lang="nl-NL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774135" y="3393162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-20</a:t>
              </a:r>
              <a:endParaRPr lang="nl-NL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774135" y="4284226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-30</a:t>
              </a:r>
              <a:endParaRPr lang="nl-NL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774135" y="5187887"/>
              <a:ext cx="73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NL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cs typeface="Arial" pitchFamily="34" charset="0"/>
                </a:rPr>
                <a:t>-40</a:t>
              </a:r>
              <a:endParaRPr lang="nl-NL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95</Words>
  <Application>Microsoft Office PowerPoint</Application>
  <PresentationFormat>Diavoorstelling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18</cp:revision>
  <dcterms:created xsi:type="dcterms:W3CDTF">2013-04-15T08:15:24Z</dcterms:created>
  <dcterms:modified xsi:type="dcterms:W3CDTF">2013-07-31T07:54:57Z</dcterms:modified>
</cp:coreProperties>
</file>