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250003"/>
    <a:srgbClr val="670101"/>
    <a:srgbClr val="800000"/>
    <a:srgbClr val="35000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6812" autoAdjust="0"/>
  </p:normalViewPr>
  <p:slideViewPr>
    <p:cSldViewPr snapToGrid="0" snapToObjects="1">
      <p:cViewPr>
        <p:scale>
          <a:sx n="70" d="100"/>
          <a:sy n="70" d="100"/>
        </p:scale>
        <p:origin x="-30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7DFD3-803F-FD42-A21E-1975BB90B0C4}" type="datetimeFigureOut">
              <a:rPr lang="nl-NL"/>
              <a:pPr/>
              <a:t>19-2-2014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413ED4-C4D9-AA43-9CAC-8BFB0F7CC911}" type="slidenum">
              <a:rPr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99787D-0ADD-4A84-BF78-EAAF210948D2}" type="datetimeFigureOut">
              <a:rPr lang="nl-NL" smtClean="0"/>
              <a:pPr/>
              <a:t>19-2-2014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CA09E-989E-47F0-A9D5-7A097049B9E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19-2-2014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baseline="0">
                <a:solidFill>
                  <a:schemeClr val="bg1"/>
                </a:solidFill>
                <a:latin typeface="Arial" pitchFamily="34" charset="0"/>
              </a:defRPr>
            </a:lvl2pPr>
            <a:lvl3pPr>
              <a:defRPr baseline="0">
                <a:solidFill>
                  <a:schemeClr val="bg1"/>
                </a:solidFill>
                <a:latin typeface="Arial" pitchFamily="34" charset="0"/>
              </a:defRPr>
            </a:lvl3pPr>
            <a:lvl4pPr>
              <a:defRPr baseline="0">
                <a:solidFill>
                  <a:schemeClr val="bg1"/>
                </a:solidFill>
                <a:latin typeface="Arial" pitchFamily="34" charset="0"/>
              </a:defRPr>
            </a:lvl4pPr>
            <a:lvl5pPr>
              <a:defRPr baseline="0">
                <a:solidFill>
                  <a:schemeClr val="bg1"/>
                </a:solidFill>
                <a:latin typeface="Arial" pitchFamily="34" charset="0"/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19-2-2014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01481496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ep 15"/>
          <p:cNvGrpSpPr/>
          <p:nvPr userDrawn="1"/>
        </p:nvGrpSpPr>
        <p:grpSpPr>
          <a:xfrm>
            <a:off x="0" y="-595964"/>
            <a:ext cx="9556280" cy="2843549"/>
            <a:chOff x="0" y="-595964"/>
            <a:chExt cx="9556280" cy="2843549"/>
          </a:xfrm>
        </p:grpSpPr>
        <p:pic>
          <p:nvPicPr>
            <p:cNvPr id="8" name="Afbeelding 7" descr="BLOEDPLAATJE 1_0008.png"/>
            <p:cNvPicPr>
              <a:picLocks noChangeAspect="1"/>
            </p:cNvPicPr>
            <p:nvPr userDrawn="1"/>
          </p:nvPicPr>
          <p:blipFill>
            <a:blip r:embed="rId5">
              <a:alphaModFix amt="25000"/>
            </a:blip>
            <a:srcRect l="26578"/>
            <a:stretch>
              <a:fillRect/>
            </a:stretch>
          </p:blipFill>
          <p:spPr>
            <a:xfrm>
              <a:off x="0" y="-429977"/>
              <a:ext cx="1799650" cy="2451100"/>
            </a:xfrm>
            <a:prstGeom prst="rect">
              <a:avLst/>
            </a:prstGeom>
          </p:spPr>
        </p:pic>
        <p:pic>
          <p:nvPicPr>
            <p:cNvPr id="9" name="Afbeelding 8" descr="BLOEDPLAATJE 1_0008.png"/>
            <p:cNvPicPr>
              <a:picLocks noChangeAspect="1"/>
            </p:cNvPicPr>
            <p:nvPr userDrawn="1"/>
          </p:nvPicPr>
          <p:blipFill>
            <a:blip r:embed="rId5">
              <a:alphaModFix amt="21000"/>
            </a:blip>
            <a:stretch>
              <a:fillRect/>
            </a:stretch>
          </p:blipFill>
          <p:spPr>
            <a:xfrm rot="8378625">
              <a:off x="1373742" y="-364047"/>
              <a:ext cx="2030657" cy="2030657"/>
            </a:xfrm>
            <a:prstGeom prst="rect">
              <a:avLst/>
            </a:prstGeom>
          </p:spPr>
        </p:pic>
        <p:pic>
          <p:nvPicPr>
            <p:cNvPr id="10" name="Afbeelding 9" descr="Bloedplaatje 4_0021.png"/>
            <p:cNvPicPr>
              <a:picLocks noChangeAspect="1"/>
            </p:cNvPicPr>
            <p:nvPr userDrawn="1"/>
          </p:nvPicPr>
          <p:blipFill>
            <a:blip r:embed="rId6">
              <a:alphaModFix amt="24000"/>
            </a:blip>
            <a:stretch>
              <a:fillRect/>
            </a:stretch>
          </p:blipFill>
          <p:spPr>
            <a:xfrm>
              <a:off x="2233685" y="-90145"/>
              <a:ext cx="2294450" cy="2294450"/>
            </a:xfrm>
            <a:prstGeom prst="rect">
              <a:avLst/>
            </a:prstGeom>
          </p:spPr>
        </p:pic>
        <p:pic>
          <p:nvPicPr>
            <p:cNvPr id="11" name="Afbeelding 10" descr="Bloedplaatje 4_0021.png"/>
            <p:cNvPicPr>
              <a:picLocks noChangeAspect="1"/>
            </p:cNvPicPr>
            <p:nvPr userDrawn="1"/>
          </p:nvPicPr>
          <p:blipFill>
            <a:blip r:embed="rId6">
              <a:alphaModFix amt="24000"/>
            </a:blip>
            <a:stretch>
              <a:fillRect/>
            </a:stretch>
          </p:blipFill>
          <p:spPr>
            <a:xfrm rot="15228647">
              <a:off x="3970583" y="-595964"/>
              <a:ext cx="2843549" cy="2843549"/>
            </a:xfrm>
            <a:prstGeom prst="rect">
              <a:avLst/>
            </a:prstGeom>
          </p:spPr>
        </p:pic>
        <p:pic>
          <p:nvPicPr>
            <p:cNvPr id="12" name="Afbeelding 11" descr="BLOEDPLAATJE 1_0042.png"/>
            <p:cNvPicPr>
              <a:picLocks noChangeAspect="1"/>
            </p:cNvPicPr>
            <p:nvPr userDrawn="1"/>
          </p:nvPicPr>
          <p:blipFill>
            <a:blip r:embed="rId7">
              <a:alphaModFix amt="27000"/>
            </a:blip>
            <a:stretch>
              <a:fillRect/>
            </a:stretch>
          </p:blipFill>
          <p:spPr>
            <a:xfrm rot="1491556">
              <a:off x="5921011" y="262158"/>
              <a:ext cx="1599819" cy="1599819"/>
            </a:xfrm>
            <a:prstGeom prst="rect">
              <a:avLst/>
            </a:prstGeom>
          </p:spPr>
        </p:pic>
        <p:pic>
          <p:nvPicPr>
            <p:cNvPr id="13" name="Afbeelding 12" descr="BLOEDPLAATJE 1_0042.png"/>
            <p:cNvPicPr>
              <a:picLocks noChangeAspect="1"/>
            </p:cNvPicPr>
            <p:nvPr userDrawn="1"/>
          </p:nvPicPr>
          <p:blipFill>
            <a:blip r:embed="rId7">
              <a:alphaModFix amt="24000"/>
            </a:blip>
            <a:stretch>
              <a:fillRect/>
            </a:stretch>
          </p:blipFill>
          <p:spPr>
            <a:xfrm rot="15805686">
              <a:off x="7277098" y="-313781"/>
              <a:ext cx="2279182" cy="2279182"/>
            </a:xfrm>
            <a:prstGeom prst="rect">
              <a:avLst/>
            </a:prstGeom>
          </p:spPr>
        </p:pic>
        <p:pic>
          <p:nvPicPr>
            <p:cNvPr id="15" name="Afbeelding 14" descr="BLOEDPLAATJE 1_0008.png"/>
            <p:cNvPicPr>
              <a:picLocks noChangeAspect="1"/>
            </p:cNvPicPr>
            <p:nvPr userDrawn="1"/>
          </p:nvPicPr>
          <p:blipFill>
            <a:blip r:embed="rId5">
              <a:alphaModFix amt="21000"/>
            </a:blip>
            <a:stretch>
              <a:fillRect/>
            </a:stretch>
          </p:blipFill>
          <p:spPr>
            <a:xfrm rot="8173736">
              <a:off x="6525100" y="-81375"/>
              <a:ext cx="943054" cy="943054"/>
            </a:xfrm>
            <a:prstGeom prst="rect">
              <a:avLst/>
            </a:prstGeom>
          </p:spPr>
        </p:pic>
      </p:grpSp>
      <p:sp>
        <p:nvSpPr>
          <p:cNvPr id="17" name="Rechthoek 16"/>
          <p:cNvSpPr/>
          <p:nvPr userDrawn="1"/>
        </p:nvSpPr>
        <p:spPr>
          <a:xfrm rot="10800000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0000">
                <a:srgbClr val="000035"/>
              </a:gs>
              <a:gs pos="100000">
                <a:srgbClr val="00048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14191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71176-7B2E-2245-A120-94B0D6F1A217}" type="datetimeFigureOut">
              <a:rPr lang="nl-NL"/>
              <a:pPr/>
              <a:t>19-2-2014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  <p:pic>
        <p:nvPicPr>
          <p:cNvPr id="14" name="Afbeelding 13" descr="BLOEDPLAATJE 1_0042.png"/>
          <p:cNvPicPr>
            <a:picLocks noChangeAspect="1"/>
          </p:cNvPicPr>
          <p:nvPr userDrawn="1"/>
        </p:nvPicPr>
        <p:blipFill>
          <a:blip r:embed="rId7">
            <a:alphaModFix amt="13000"/>
          </a:blip>
          <a:stretch>
            <a:fillRect/>
          </a:stretch>
        </p:blipFill>
        <p:spPr>
          <a:xfrm rot="4153776">
            <a:off x="3793216" y="-152748"/>
            <a:ext cx="854772" cy="854772"/>
          </a:xfrm>
          <a:prstGeom prst="rect">
            <a:avLst/>
          </a:prstGeom>
        </p:spPr>
      </p:pic>
      <p:pic>
        <p:nvPicPr>
          <p:cNvPr id="19" name="Afbeelding 18" descr="CVGK.gif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7871391" y="304549"/>
            <a:ext cx="891341" cy="11522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3500" b="1" i="0" kern="1200" baseline="0">
          <a:solidFill>
            <a:srgbClr val="FFFF00"/>
          </a:solidFill>
          <a:latin typeface="Verdana" pitchFamily="34" charset="0"/>
          <a:ea typeface="+mj-ea"/>
          <a:cs typeface="Corbe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19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GB" sz="2800" smtClean="0"/>
              <a:t>Changes in HbA1c after start of add-on sitagliptin therapy with different insulin regimens in T2DM</a:t>
            </a:r>
            <a:endParaRPr lang="en-GB" sz="2800" dirty="0" smtClean="0"/>
          </a:p>
        </p:txBody>
      </p:sp>
      <p:grpSp>
        <p:nvGrpSpPr>
          <p:cNvPr id="16" name="Groep 15"/>
          <p:cNvGrpSpPr/>
          <p:nvPr/>
        </p:nvGrpSpPr>
        <p:grpSpPr>
          <a:xfrm>
            <a:off x="4162556" y="2510176"/>
            <a:ext cx="4572009" cy="1599653"/>
            <a:chOff x="4571991" y="2613125"/>
            <a:chExt cx="4572009" cy="1599653"/>
          </a:xfrm>
        </p:grpSpPr>
        <p:cxnSp>
          <p:nvCxnSpPr>
            <p:cNvPr id="5" name="Rechte verbindingslijn 4"/>
            <p:cNvCxnSpPr/>
            <p:nvPr/>
          </p:nvCxnSpPr>
          <p:spPr>
            <a:xfrm>
              <a:off x="4571991" y="2797791"/>
              <a:ext cx="532263" cy="0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Rechte verbindingslijn 5"/>
            <p:cNvCxnSpPr/>
            <p:nvPr/>
          </p:nvCxnSpPr>
          <p:spPr>
            <a:xfrm>
              <a:off x="4585639" y="3807725"/>
              <a:ext cx="532263" cy="0"/>
            </a:xfrm>
            <a:prstGeom prst="line">
              <a:avLst/>
            </a:prstGeom>
            <a:ln w="4445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Rechte verbindingslijn 6"/>
            <p:cNvCxnSpPr/>
            <p:nvPr/>
          </p:nvCxnSpPr>
          <p:spPr>
            <a:xfrm>
              <a:off x="4581088" y="3145382"/>
              <a:ext cx="532263" cy="0"/>
            </a:xfrm>
            <a:prstGeom prst="line">
              <a:avLst/>
            </a:prstGeom>
            <a:ln w="444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Rechte verbindingslijn 7"/>
            <p:cNvCxnSpPr/>
            <p:nvPr/>
          </p:nvCxnSpPr>
          <p:spPr>
            <a:xfrm>
              <a:off x="4581088" y="3452880"/>
              <a:ext cx="532263" cy="0"/>
            </a:xfrm>
            <a:prstGeom prst="line">
              <a:avLst/>
            </a:prstGeom>
            <a:ln w="44450">
              <a:solidFill>
                <a:srgbClr val="FFFF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kstvak 8"/>
            <p:cNvSpPr txBox="1"/>
            <p:nvPr/>
          </p:nvSpPr>
          <p:spPr>
            <a:xfrm>
              <a:off x="5126998" y="2613125"/>
              <a:ext cx="40170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b="1" smtClean="0">
                  <a:solidFill>
                    <a:schemeClr val="bg1"/>
                  </a:solidFill>
                </a:rPr>
                <a:t>Long-acting insulin, once daily (n=215)</a:t>
              </a:r>
            </a:p>
          </p:txBody>
        </p:sp>
        <p:sp>
          <p:nvSpPr>
            <p:cNvPr id="10" name="Tekstvak 9"/>
            <p:cNvSpPr txBox="1"/>
            <p:nvPr/>
          </p:nvSpPr>
          <p:spPr>
            <a:xfrm>
              <a:off x="5126999" y="3268214"/>
              <a:ext cx="40170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b="1" smtClean="0">
                  <a:solidFill>
                    <a:schemeClr val="bg1"/>
                  </a:solidFill>
                </a:rPr>
                <a:t>Mixed insulin,  twice daily (n=162)</a:t>
              </a:r>
            </a:p>
          </p:txBody>
        </p:sp>
        <p:sp>
          <p:nvSpPr>
            <p:cNvPr id="11" name="Tekstvak 10"/>
            <p:cNvSpPr txBox="1"/>
            <p:nvPr/>
          </p:nvSpPr>
          <p:spPr>
            <a:xfrm>
              <a:off x="5126999" y="3566447"/>
              <a:ext cx="401700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b="1" smtClean="0">
                  <a:solidFill>
                    <a:schemeClr val="bg1"/>
                  </a:solidFill>
                </a:rPr>
                <a:t>Mixed or rapid-acting insulin, three times daily  (n=209)</a:t>
              </a:r>
            </a:p>
          </p:txBody>
        </p:sp>
        <p:sp>
          <p:nvSpPr>
            <p:cNvPr id="12" name="Tekstvak 11"/>
            <p:cNvSpPr txBox="1"/>
            <p:nvPr/>
          </p:nvSpPr>
          <p:spPr>
            <a:xfrm>
              <a:off x="5126999" y="2940671"/>
              <a:ext cx="40170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b="1" smtClean="0">
                  <a:solidFill>
                    <a:schemeClr val="bg1"/>
                  </a:solidFill>
                </a:rPr>
                <a:t>Basal bolus insulin (n=334)</a:t>
              </a:r>
            </a:p>
          </p:txBody>
        </p:sp>
      </p:grpSp>
      <p:sp>
        <p:nvSpPr>
          <p:cNvPr id="13" name="Tekstvak 12"/>
          <p:cNvSpPr txBox="1"/>
          <p:nvPr/>
        </p:nvSpPr>
        <p:spPr>
          <a:xfrm>
            <a:off x="5595584" y="6313553"/>
            <a:ext cx="34392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smtClean="0">
                <a:solidFill>
                  <a:schemeClr val="bg1"/>
                </a:solidFill>
              </a:rPr>
              <a:t>Takai </a:t>
            </a:r>
            <a:r>
              <a:rPr lang="nl-NL" sz="1600" i="1" smtClean="0">
                <a:solidFill>
                  <a:schemeClr val="bg1"/>
                </a:solidFill>
              </a:rPr>
              <a:t>et al., </a:t>
            </a:r>
            <a:r>
              <a:rPr lang="nl-NL" sz="1600" smtClean="0">
                <a:solidFill>
                  <a:schemeClr val="bg1"/>
                </a:solidFill>
              </a:rPr>
              <a:t> Diabet Res Clin Pract 2014</a:t>
            </a:r>
            <a:endParaRPr lang="nl-NL" sz="1600">
              <a:solidFill>
                <a:schemeClr val="bg1"/>
              </a:solidFill>
            </a:endParaRPr>
          </a:p>
        </p:txBody>
      </p:sp>
      <p:grpSp>
        <p:nvGrpSpPr>
          <p:cNvPr id="15" name="Groep 14"/>
          <p:cNvGrpSpPr/>
          <p:nvPr/>
        </p:nvGrpSpPr>
        <p:grpSpPr>
          <a:xfrm>
            <a:off x="641867" y="1895104"/>
            <a:ext cx="2783721" cy="4412948"/>
            <a:chOff x="641867" y="1895104"/>
            <a:chExt cx="2783721" cy="4412948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110211" y="1895104"/>
              <a:ext cx="2315377" cy="44129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4" name="Tekstvak 13"/>
            <p:cNvSpPr txBox="1"/>
            <p:nvPr/>
          </p:nvSpPr>
          <p:spPr>
            <a:xfrm rot="16200000">
              <a:off x="185088" y="4995080"/>
              <a:ext cx="12828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b="1" smtClean="0">
                  <a:solidFill>
                    <a:schemeClr val="bg1"/>
                  </a:solidFill>
                </a:rPr>
                <a:t>HbA1c (%)</a:t>
              </a:r>
              <a:endParaRPr lang="nl-NL" b="1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1444020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59</Words>
  <Application>Microsoft Office PowerPoint</Application>
  <PresentationFormat>Diavoorstelling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Office-thema</vt:lpstr>
      <vt:lpstr>Changes in HbA1c after start of add-on sitagliptin therapy with different insulin regimens in T2DM</vt:lpstr>
    </vt:vector>
  </TitlesOfParts>
  <Company>MEDCON Europe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Onno Kaagman</dc:creator>
  <cp:lastModifiedBy>Judith</cp:lastModifiedBy>
  <cp:revision>47</cp:revision>
  <dcterms:created xsi:type="dcterms:W3CDTF">2013-04-15T08:15:24Z</dcterms:created>
  <dcterms:modified xsi:type="dcterms:W3CDTF">2014-02-19T14:10:06Z</dcterms:modified>
</cp:coreProperties>
</file>