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0" r:id="rId3"/>
    <p:sldMasterId id="2147483712" r:id="rId4"/>
  </p:sldMasterIdLst>
  <p:notesMasterIdLst>
    <p:notesMasterId r:id="rId11"/>
  </p:notesMasterIdLst>
  <p:sldIdLst>
    <p:sldId id="286" r:id="rId5"/>
    <p:sldId id="287" r:id="rId6"/>
    <p:sldId id="288" r:id="rId7"/>
    <p:sldId id="289" r:id="rId8"/>
    <p:sldId id="291" r:id="rId9"/>
    <p:sldId id="29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12-2-2017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527050"/>
            <a:ext cx="5030787" cy="37719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4011" indent="-164011">
              <a:buFont typeface="Arial" panose="020B0604020202020204" pitchFamily="34" charset="0"/>
              <a:buChar char="•"/>
              <a:defRPr/>
            </a:pPr>
            <a:r>
              <a:rPr lang="en-GB" sz="900" dirty="0">
                <a:latin typeface="Arial" pitchFamily="34" charset="0"/>
                <a:cs typeface="Arial" pitchFamily="34" charset="0"/>
              </a:rPr>
              <a:t>FOURIER (</a:t>
            </a:r>
            <a:r>
              <a:rPr lang="en-GB" sz="900" u="sng" dirty="0">
                <a:latin typeface="Arial" pitchFamily="34" charset="0"/>
                <a:cs typeface="Arial" pitchFamily="34" charset="0"/>
              </a:rPr>
              <a:t>F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urther Cardiovascular </a:t>
            </a:r>
            <a:r>
              <a:rPr lang="en-GB" sz="900" u="sng" dirty="0" err="1">
                <a:latin typeface="Arial" pitchFamily="34" charset="0"/>
                <a:cs typeface="Arial" pitchFamily="34" charset="0"/>
              </a:rPr>
              <a:t>OU</a:t>
            </a:r>
            <a:r>
              <a:rPr lang="en-GB" sz="900" dirty="0" err="1">
                <a:latin typeface="Arial" pitchFamily="34" charset="0"/>
                <a:cs typeface="Arial" pitchFamily="34" charset="0"/>
              </a:rPr>
              <a:t>tcomes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900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esearch with PCSK9 </a:t>
            </a:r>
            <a:r>
              <a:rPr lang="en-GB" sz="900" u="sng" dirty="0">
                <a:latin typeface="Arial" pitchFamily="34" charset="0"/>
                <a:cs typeface="Arial" pitchFamily="34" charset="0"/>
              </a:rPr>
              <a:t>I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nhibition in Subjects with </a:t>
            </a:r>
            <a:r>
              <a:rPr lang="en-GB" sz="900" u="sng" dirty="0">
                <a:latin typeface="Arial" pitchFamily="34" charset="0"/>
                <a:cs typeface="Arial" pitchFamily="34" charset="0"/>
              </a:rPr>
              <a:t>E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levated </a:t>
            </a:r>
            <a:r>
              <a:rPr lang="en-GB" sz="900" u="sng" dirty="0">
                <a:latin typeface="Arial" pitchFamily="34" charset="0"/>
                <a:cs typeface="Arial" pitchFamily="34" charset="0"/>
              </a:rPr>
              <a:t>R</a:t>
            </a:r>
            <a:r>
              <a:rPr lang="en-GB" sz="900" dirty="0">
                <a:latin typeface="Arial" pitchFamily="34" charset="0"/>
                <a:cs typeface="Arial" pitchFamily="34" charset="0"/>
              </a:rPr>
              <a:t>isk) study,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is an ongoing CV outcomes trial which will provide a definitive assessment of the CV benefit of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evolocumab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4011" indent="-164011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FOURIER has enrolling a total of 27,564 high-risk patients with CV disease who are on background statin therapy </a:t>
            </a:r>
          </a:p>
          <a:p>
            <a:pPr marL="601372" lvl="1" indent="-164011">
              <a:buFont typeface="Arial" panose="020B0604020202020204" pitchFamily="34" charset="0"/>
              <a:buChar char="•"/>
              <a:defRPr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Male or female ≥40 to ≤85 years of age</a:t>
            </a:r>
          </a:p>
          <a:p>
            <a:pPr marL="601372" lvl="1" indent="-164011">
              <a:buFont typeface="Arial" panose="020B0604020202020204" pitchFamily="34" charset="0"/>
              <a:buChar char="•"/>
              <a:defRPr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History of clinically evident cardiovascular disease at high risk for a recurrent event</a:t>
            </a:r>
          </a:p>
          <a:p>
            <a:pPr marL="601372" lvl="1" indent="-164011">
              <a:buFont typeface="Arial" panose="020B0604020202020204" pitchFamily="34" charset="0"/>
              <a:buChar char="•"/>
              <a:defRPr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Fasting LDL-C ≥70 mg/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(≥1.8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/L) ) or non-HDL-C ≥100 mg/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(&gt;2.6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/L)</a:t>
            </a:r>
          </a:p>
          <a:p>
            <a:pPr marL="601372" lvl="1" indent="-164011">
              <a:buFont typeface="Arial" panose="020B0604020202020204" pitchFamily="34" charset="0"/>
              <a:buChar char="•"/>
              <a:defRPr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Fasting triglycerides ≤400 mg/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dL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(≤4.5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mmol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/L)</a:t>
            </a:r>
          </a:p>
          <a:p>
            <a:pPr marL="164011" indent="-164011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total follow-up time is 4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years </a:t>
            </a:r>
          </a:p>
          <a:p>
            <a:pPr marL="164011" indent="-164011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primary endpoints are: CV death, MI, hospitalization for UA, stroke or coronary revascularization</a:t>
            </a:r>
          </a:p>
          <a:p>
            <a:pPr marL="164011" indent="-164011">
              <a:buFont typeface="Arial" panose="020B0604020202020204" pitchFamily="34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Results are anticipated no later than 2017</a:t>
            </a:r>
          </a:p>
          <a:p>
            <a:pPr>
              <a:defRPr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Abbreviations:</a:t>
            </a:r>
          </a:p>
          <a:p>
            <a:pPr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CV, cardiovascular; LDL-C, low-density lipoprotein cholesterol; MI, myocardial infarction; UA, unstable angina.</a:t>
            </a:r>
          </a:p>
          <a:p>
            <a:pPr>
              <a:defRPr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218681" indent="-218681">
              <a:buFont typeface="+mj-lt"/>
              <a:buAutoNum type="arabicPeriod"/>
              <a:defRPr/>
            </a:pP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Sabatine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M, et al. N </a:t>
            </a:r>
            <a:r>
              <a:rPr lang="en-GB" sz="900" dirty="0" err="1">
                <a:latin typeface="Arial" panose="020B0604020202020204" pitchFamily="34" charset="0"/>
                <a:cs typeface="Arial" panose="020B0604020202020204" pitchFamily="34" charset="0"/>
              </a:rPr>
              <a:t>Engl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J Med 2015;372:1500–9. (Suppl.):1–21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8681" indent="-218681">
              <a:buFont typeface="+mj-lt"/>
              <a:buAutoNum type="arabicPeriod"/>
              <a:defRPr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https://clinicaltrials.gov/ct2/show/NCT01764633?term=NCT01764633&amp;rank=1. [Accessed 10 August 2015]. </a:t>
            </a:r>
          </a:p>
          <a:p>
            <a:pPr>
              <a:defRPr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5"/>
          </p:nvPr>
        </p:nvSpPr>
        <p:spPr bwMode="auto">
          <a:xfrm>
            <a:off x="3876675" y="8677275"/>
            <a:ext cx="2981325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l-NL" sz="1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75639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04637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79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512064" y="36576"/>
            <a:ext cx="8119872" cy="1097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0875" y="6538280"/>
            <a:ext cx="6192838" cy="246221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spcBef>
                <a:spcPts val="0"/>
              </a:spcBef>
              <a:buNone/>
              <a:defRPr sz="1000"/>
            </a:lvl1pPr>
            <a:lvl2pPr marL="274320" indent="0">
              <a:buNone/>
              <a:defRPr/>
            </a:lvl2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81914840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1798451" y="-1798462"/>
            <a:ext cx="5547077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/>
          <p:cNvSpPr/>
          <p:nvPr userDrawn="1"/>
        </p:nvSpPr>
        <p:spPr>
          <a:xfrm rot="5400000">
            <a:off x="1798462" y="-1804840"/>
            <a:ext cx="5547077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 dirty="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3998249" y="1712258"/>
            <a:ext cx="114748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483250" y="1037547"/>
            <a:ext cx="177501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Afgeronde rechthoek 1"/>
          <p:cNvSpPr/>
          <p:nvPr userDrawn="1"/>
        </p:nvSpPr>
        <p:spPr>
          <a:xfrm>
            <a:off x="6573530" y="5056094"/>
            <a:ext cx="1396204" cy="122816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2285255" y="2282825"/>
            <a:ext cx="6401545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85256" y="4095943"/>
            <a:ext cx="4288274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285256" y="4436671"/>
            <a:ext cx="4288274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Afbeelding 13" descr="CVGK roo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53" y="5123741"/>
            <a:ext cx="1251958" cy="125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33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4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4905971" y="1306157"/>
            <a:ext cx="1358846" cy="7117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2286000" y="2282825"/>
            <a:ext cx="64008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2" name="Afgeronde rechthoek 1"/>
          <p:cNvSpPr/>
          <p:nvPr userDrawn="1"/>
        </p:nvSpPr>
        <p:spPr>
          <a:xfrm>
            <a:off x="7297271" y="5118847"/>
            <a:ext cx="1389529" cy="11916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6470345" y="2870532"/>
            <a:ext cx="861025" cy="44862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11" name="Afbeelding 10" descr="CVGK roo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38" y="5016280"/>
            <a:ext cx="1199793" cy="119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14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1798451" y="-1798462"/>
            <a:ext cx="5547077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Rechthoek 7"/>
          <p:cNvSpPr/>
          <p:nvPr userDrawn="1"/>
        </p:nvSpPr>
        <p:spPr>
          <a:xfrm rot="5400000">
            <a:off x="1798451" y="-1803897"/>
            <a:ext cx="5547077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6216014" y="4943147"/>
            <a:ext cx="2483486" cy="13627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22" name="Afbeelding 9" descr="PACE-CME_Logo_Editable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1" y="5020582"/>
            <a:ext cx="2377678" cy="1207861"/>
          </a:xfrm>
          <a:prstGeom prst="rect">
            <a:avLst/>
          </a:prstGeom>
        </p:spPr>
      </p:pic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2285255" y="2282825"/>
            <a:ext cx="6401545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85256" y="4095943"/>
            <a:ext cx="4288274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285256" y="4436671"/>
            <a:ext cx="4288274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06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56767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4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4905971" y="1306157"/>
            <a:ext cx="1358846" cy="7117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6216014" y="4943147"/>
            <a:ext cx="2483486" cy="13627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6470345" y="2870532"/>
            <a:ext cx="861025" cy="44862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20" name="Afbeelding 9" descr="PACE-CME_Logo_Editable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1" y="5020582"/>
            <a:ext cx="2377678" cy="1207861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2286000" y="2282825"/>
            <a:ext cx="64008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01153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52964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62855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3517902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42296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52964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95944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3952528" y="1666540"/>
            <a:ext cx="1238923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4" name="Rechthoek 7"/>
          <p:cNvSpPr/>
          <p:nvPr userDrawn="1"/>
        </p:nvSpPr>
        <p:spPr>
          <a:xfrm rot="5400000">
            <a:off x="3952528" y="1666540"/>
            <a:ext cx="123892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7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4905971" y="1306158"/>
            <a:ext cx="1358846" cy="7117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6216015" y="4943147"/>
            <a:ext cx="2483486" cy="13627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6470346" y="2870534"/>
            <a:ext cx="861025" cy="44862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20" name="Afbeelding 9" descr="PACE-CME_Logo_Editable_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82" y="5020584"/>
            <a:ext cx="2377678" cy="1207861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2286000" y="2282827"/>
            <a:ext cx="6400800" cy="1298575"/>
          </a:xfrm>
        </p:spPr>
        <p:txBody>
          <a:bodyPr>
            <a:normAutofit/>
          </a:bodyPr>
          <a:lstStyle>
            <a:lvl1pPr algn="l">
              <a:lnSpc>
                <a:spcPts val="3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746713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964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95289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4270273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2852738" y="1314451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0525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8931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95289" y="1314451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48423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4700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95104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1956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1798451" y="-1798462"/>
            <a:ext cx="5547077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9" name="Rechthoek 7"/>
          <p:cNvSpPr/>
          <p:nvPr userDrawn="1"/>
        </p:nvSpPr>
        <p:spPr>
          <a:xfrm rot="5400000">
            <a:off x="1798462" y="-1804840"/>
            <a:ext cx="5547077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8" name="Rechthoek 7"/>
          <p:cNvSpPr/>
          <p:nvPr userDrawn="1"/>
        </p:nvSpPr>
        <p:spPr>
          <a:xfrm rot="5400000">
            <a:off x="3998249" y="1712258"/>
            <a:ext cx="114748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483250" y="1037547"/>
            <a:ext cx="177501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Afgeronde rechthoek 1"/>
          <p:cNvSpPr/>
          <p:nvPr userDrawn="1"/>
        </p:nvSpPr>
        <p:spPr>
          <a:xfrm>
            <a:off x="6573530" y="5056094"/>
            <a:ext cx="1396204" cy="122816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3952530" y="1666538"/>
            <a:ext cx="123892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Titel 1"/>
          <p:cNvSpPr>
            <a:spLocks noGrp="1"/>
          </p:cNvSpPr>
          <p:nvPr>
            <p:ph type="ctrTitle" hasCustomPrompt="1"/>
          </p:nvPr>
        </p:nvSpPr>
        <p:spPr>
          <a:xfrm>
            <a:off x="2285255" y="2282825"/>
            <a:ext cx="6401545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285256" y="4095943"/>
            <a:ext cx="4288274" cy="295083"/>
          </a:xfrm>
        </p:spPr>
        <p:txBody>
          <a:bodyPr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2285256" y="4436671"/>
            <a:ext cx="4288274" cy="386390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Afbeelding 13" descr="CVGK roo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53" y="5123741"/>
            <a:ext cx="1251958" cy="125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069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83455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echthoek 7"/>
          <p:cNvSpPr/>
          <p:nvPr userDrawn="1"/>
        </p:nvSpPr>
        <p:spPr>
          <a:xfrm rot="5400000">
            <a:off x="3952527" y="1666538"/>
            <a:ext cx="123892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 userDrawn="1"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011076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hthoek 7"/>
          <p:cNvSpPr/>
          <p:nvPr userDrawn="1"/>
        </p:nvSpPr>
        <p:spPr>
          <a:xfrm rot="5400000">
            <a:off x="4905971" y="1306157"/>
            <a:ext cx="1358846" cy="71171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2286000" y="2282825"/>
            <a:ext cx="6400800" cy="1298575"/>
          </a:xfrm>
        </p:spPr>
        <p:txBody>
          <a:bodyPr>
            <a:normAutofit/>
          </a:bodyPr>
          <a:lstStyle>
            <a:lvl1pPr algn="l"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2" name="Afgeronde rechthoek 1"/>
          <p:cNvSpPr/>
          <p:nvPr userDrawn="1"/>
        </p:nvSpPr>
        <p:spPr>
          <a:xfrm>
            <a:off x="7297271" y="5118847"/>
            <a:ext cx="1389529" cy="119169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6470345" y="2870532"/>
            <a:ext cx="861025" cy="44862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1" name="Afbeelding 10" descr="CVGK roo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38" y="5016280"/>
            <a:ext cx="1199793" cy="119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331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52964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723813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3517902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222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4652964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25002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52964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752646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964" y="1314451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95289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936963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2852738" y="1314451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0525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30832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95289" y="1314451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48423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137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630422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135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41F98D-DE03-4B8E-BB74-BDCCD09DD26C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12/02/2017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98EC7C-14E2-4C9C-BCF9-85337E72C6D8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64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1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3517902"/>
            <a:ext cx="8291510" cy="2071686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4309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290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652964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3138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52964" y="1314453"/>
            <a:ext cx="4033836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95289" y="1314450"/>
            <a:ext cx="4033836" cy="42751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/>
              <a:t>Klik op onderstaand icoon om afbeelding te plaatsen</a:t>
            </a:r>
          </a:p>
        </p:txBody>
      </p:sp>
    </p:spTree>
    <p:extLst>
      <p:ext uri="{BB962C8B-B14F-4D97-AF65-F5344CB8AC3E}">
        <p14:creationId xmlns:p14="http://schemas.microsoft.com/office/powerpoint/2010/main" val="244396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2852738" y="1314453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90525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84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 1/3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0"/>
          </p:nvPr>
        </p:nvSpPr>
        <p:spPr>
          <a:xfrm>
            <a:off x="395290" y="1314453"/>
            <a:ext cx="5834061" cy="4275137"/>
          </a:xfrm>
        </p:spPr>
        <p:txBody>
          <a:bodyPr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48424" y="1314450"/>
            <a:ext cx="2238376" cy="42751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13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730" r:id="rId1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1" y="2070010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2" y="2070231"/>
            <a:ext cx="43859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89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89" y="1314451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7321868" y="5998650"/>
            <a:ext cx="1376359" cy="7552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305855" y="1522876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21" name="Afbeelding 9" descr="PACE-CME_Logo_Editable_1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7" y="6041565"/>
            <a:ext cx="1317720" cy="6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03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856">
          <p15:clr>
            <a:srgbClr val="F26B43"/>
          </p15:clr>
        </p15:guide>
        <p15:guide id="6" pos="246">
          <p15:clr>
            <a:srgbClr val="F26B43"/>
          </p15:clr>
        </p15:guide>
        <p15:guide id="7" pos="5472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1" y="2070010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2" y="2070231"/>
            <a:ext cx="43859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89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89" y="1314451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7321868" y="5998650"/>
            <a:ext cx="1376359" cy="7552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305855" y="1522876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pic>
        <p:nvPicPr>
          <p:cNvPr id="21" name="Afbeelding 9" descr="PACE-CME_Logo_Editable_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7" y="6041565"/>
            <a:ext cx="1317720" cy="6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0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856">
          <p15:clr>
            <a:srgbClr val="F26B43"/>
          </p15:clr>
        </p15:guide>
        <p15:guide id="6" pos="246">
          <p15:clr>
            <a:srgbClr val="F26B43"/>
          </p15:clr>
        </p15:guide>
        <p15:guide id="7" pos="5472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1" y="2070010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2" y="2070231"/>
            <a:ext cx="438593" cy="9144001"/>
          </a:xfrm>
          <a:prstGeom prst="rect">
            <a:avLst/>
          </a:prstGeom>
          <a:gradFill>
            <a:gsLst>
              <a:gs pos="0">
                <a:schemeClr val="tx2"/>
              </a:gs>
              <a:gs pos="84000">
                <a:srgbClr val="00263B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6"/>
            <a:ext cx="72000" cy="914400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89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89" y="1314451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7321868" y="5998650"/>
            <a:ext cx="1376359" cy="7552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305855" y="1522876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solidFill>
                  <a:srgbClr val="000000"/>
                </a:solidFill>
              </a:ln>
              <a:solidFill>
                <a:srgbClr val="00009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1" name="Afbeelding 9" descr="PACE-CME_Logo_Editable_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37" y="6041565"/>
            <a:ext cx="1317720" cy="66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ftr="0" dt="0"/>
  <p:txStyles>
    <p:titleStyle>
      <a:lvl1pPr algn="l" defTabSz="4572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18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457200" rtl="0" eaLnBrk="1" latinLnBrk="0" hangingPunct="1">
        <a:spcBef>
          <a:spcPts val="0"/>
        </a:spcBef>
        <a:buFont typeface="Arial"/>
        <a:buNone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82563" indent="-182563" algn="l" defTabSz="457200" rtl="0" eaLnBrk="1" latinLnBrk="0" hangingPunct="1"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8775" indent="-176213" algn="l" defTabSz="457200" rtl="0" eaLnBrk="1" latinLnBrk="0" hangingPunct="1">
        <a:spcBef>
          <a:spcPts val="0"/>
        </a:spcBef>
        <a:buFont typeface="Arial" panose="020B0604020202020204" pitchFamily="34" charset="0"/>
        <a:buChar char="-"/>
        <a:defRPr sz="15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856">
          <p15:clr>
            <a:srgbClr val="F26B43"/>
          </p15:clr>
        </p15:guide>
        <p15:guide id="6" pos="246">
          <p15:clr>
            <a:srgbClr val="F26B43"/>
          </p15:clr>
        </p15:guide>
        <p15:guide id="7" pos="5472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trials.gov/ct2/show/NCT01764633?term=NCT017646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7969734" y="1181073"/>
            <a:ext cx="1174266" cy="3641988"/>
          </a:xfrm>
          <a:custGeom>
            <a:avLst/>
            <a:gdLst>
              <a:gd name="connsiteX0" fmla="*/ 1080000 w 1354134"/>
              <a:gd name="connsiteY0" fmla="*/ 0 h 4199847"/>
              <a:gd name="connsiteX1" fmla="*/ 1297658 w 1354134"/>
              <a:gd name="connsiteY1" fmla="*/ 21942 h 4199847"/>
              <a:gd name="connsiteX2" fmla="*/ 1354134 w 1354134"/>
              <a:gd name="connsiteY2" fmla="*/ 39473 h 4199847"/>
              <a:gd name="connsiteX3" fmla="*/ 1354134 w 1354134"/>
              <a:gd name="connsiteY3" fmla="*/ 4199847 h 4199847"/>
              <a:gd name="connsiteX4" fmla="*/ 139452 w 1354134"/>
              <a:gd name="connsiteY4" fmla="*/ 1609775 h 4199847"/>
              <a:gd name="connsiteX5" fmla="*/ 130350 w 1354134"/>
              <a:gd name="connsiteY5" fmla="*/ 1594793 h 4199847"/>
              <a:gd name="connsiteX6" fmla="*/ 0 w 1354134"/>
              <a:gd name="connsiteY6" fmla="*/ 1080000 h 4199847"/>
              <a:gd name="connsiteX7" fmla="*/ 1080000 w 1354134"/>
              <a:gd name="connsiteY7" fmla="*/ 0 h 419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4134" h="4199847">
                <a:moveTo>
                  <a:pt x="1080000" y="0"/>
                </a:moveTo>
                <a:cubicBezTo>
                  <a:pt x="1154559" y="0"/>
                  <a:pt x="1227352" y="7555"/>
                  <a:pt x="1297658" y="21942"/>
                </a:cubicBezTo>
                <a:lnTo>
                  <a:pt x="1354134" y="39473"/>
                </a:lnTo>
                <a:lnTo>
                  <a:pt x="1354134" y="4199847"/>
                </a:lnTo>
                <a:lnTo>
                  <a:pt x="139452" y="1609775"/>
                </a:lnTo>
                <a:lnTo>
                  <a:pt x="130350" y="1594793"/>
                </a:lnTo>
                <a:cubicBezTo>
                  <a:pt x="47220" y="1441764"/>
                  <a:pt x="0" y="1266396"/>
                  <a:pt x="0" y="1080000"/>
                </a:cubicBezTo>
                <a:cubicBezTo>
                  <a:pt x="0" y="483532"/>
                  <a:pt x="483532" y="0"/>
                  <a:pt x="1080000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737646" y="1181073"/>
            <a:ext cx="768755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5400" b="1" dirty="0">
                <a:solidFill>
                  <a:srgbClr val="FFFF00"/>
                </a:solidFill>
              </a:rPr>
              <a:t>FOURIER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sz="2800" dirty="0" err="1">
                <a:solidFill>
                  <a:schemeClr val="bg1"/>
                </a:solidFill>
              </a:rPr>
              <a:t>Further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Cardiovascular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Outcomes</a:t>
            </a:r>
            <a:r>
              <a:rPr lang="nl-NL" sz="2800" dirty="0">
                <a:solidFill>
                  <a:schemeClr val="bg1"/>
                </a:solidFill>
              </a:rPr>
              <a:t> Research </a:t>
            </a:r>
            <a:r>
              <a:rPr lang="nl-NL" sz="2800" dirty="0" err="1">
                <a:solidFill>
                  <a:schemeClr val="bg1"/>
                </a:solidFill>
              </a:rPr>
              <a:t>With</a:t>
            </a:r>
            <a:r>
              <a:rPr lang="nl-NL" sz="2800" dirty="0">
                <a:solidFill>
                  <a:schemeClr val="bg1"/>
                </a:solidFill>
              </a:rPr>
              <a:t> PCSK9 </a:t>
            </a:r>
            <a:r>
              <a:rPr lang="nl-NL" sz="2800" dirty="0" err="1">
                <a:solidFill>
                  <a:schemeClr val="bg1"/>
                </a:solidFill>
              </a:rPr>
              <a:t>Inhibition</a:t>
            </a:r>
            <a:r>
              <a:rPr lang="nl-NL" sz="2800" dirty="0">
                <a:solidFill>
                  <a:schemeClr val="bg1"/>
                </a:solidFill>
              </a:rPr>
              <a:t> in Subjects </a:t>
            </a:r>
            <a:r>
              <a:rPr lang="nl-NL" sz="2800" dirty="0" err="1">
                <a:solidFill>
                  <a:schemeClr val="bg1"/>
                </a:solidFill>
              </a:rPr>
              <a:t>With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Elevated</a:t>
            </a:r>
            <a:r>
              <a:rPr lang="nl-NL" sz="2800" dirty="0">
                <a:solidFill>
                  <a:schemeClr val="bg1"/>
                </a:solidFill>
              </a:rPr>
              <a:t> Risk</a:t>
            </a:r>
          </a:p>
        </p:txBody>
      </p:sp>
      <p:sp>
        <p:nvSpPr>
          <p:cNvPr id="5" name="Rechthoek 4"/>
          <p:cNvSpPr/>
          <p:nvPr/>
        </p:nvSpPr>
        <p:spPr>
          <a:xfrm>
            <a:off x="589176" y="6310948"/>
            <a:ext cx="5312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/>
              <a:t>https://clinicaltrials.gov/ct2/show/NCT01764633</a:t>
            </a:r>
          </a:p>
        </p:txBody>
      </p:sp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5901180" y="191013"/>
            <a:ext cx="2744260" cy="99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48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FOURIER: </a:t>
            </a:r>
            <a:r>
              <a:rPr lang="nl-NL" sz="3200" dirty="0" err="1"/>
              <a:t>Purpose</a:t>
            </a:r>
            <a:r>
              <a:rPr lang="nl-NL" sz="3200" dirty="0"/>
              <a:t> </a:t>
            </a:r>
          </a:p>
        </p:txBody>
      </p:sp>
      <p:sp>
        <p:nvSpPr>
          <p:cNvPr id="4" name="Rechthoek 3"/>
          <p:cNvSpPr/>
          <p:nvPr/>
        </p:nvSpPr>
        <p:spPr>
          <a:xfrm>
            <a:off x="466628" y="1806402"/>
            <a:ext cx="73346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The </a:t>
            </a:r>
            <a:r>
              <a:rPr lang="nl-NL" dirty="0" err="1"/>
              <a:t>primary</a:t>
            </a:r>
            <a:r>
              <a:rPr lang="nl-NL" dirty="0"/>
              <a:t> hypothesis is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additional</a:t>
            </a:r>
            <a:r>
              <a:rPr lang="nl-NL" dirty="0"/>
              <a:t> LDL-C </a:t>
            </a:r>
            <a:r>
              <a:rPr lang="nl-NL" dirty="0" err="1"/>
              <a:t>lowering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Evolocumab</a:t>
            </a:r>
            <a:r>
              <a:rPr lang="nl-NL" dirty="0"/>
              <a:t>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used</a:t>
            </a:r>
            <a:r>
              <a:rPr lang="nl-NL" dirty="0"/>
              <a:t> in </a:t>
            </a:r>
            <a:r>
              <a:rPr lang="nl-NL" dirty="0" err="1"/>
              <a:t>addition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treatment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dyslipidemia</a:t>
            </a:r>
            <a:r>
              <a:rPr lang="nl-NL" dirty="0"/>
              <a:t> is well </a:t>
            </a:r>
            <a:r>
              <a:rPr lang="nl-NL" dirty="0" err="1"/>
              <a:t>tolerated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decreases</a:t>
            </a:r>
            <a:r>
              <a:rPr lang="nl-NL" dirty="0"/>
              <a:t> the risk of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death</a:t>
            </a:r>
            <a:r>
              <a:rPr lang="nl-NL" dirty="0"/>
              <a:t>, </a:t>
            </a:r>
            <a:r>
              <a:rPr lang="nl-NL" dirty="0" err="1"/>
              <a:t>myocardial</a:t>
            </a:r>
            <a:r>
              <a:rPr lang="nl-NL" dirty="0"/>
              <a:t> </a:t>
            </a:r>
            <a:r>
              <a:rPr lang="nl-NL" dirty="0" err="1"/>
              <a:t>infarction</a:t>
            </a:r>
            <a:r>
              <a:rPr lang="nl-NL" dirty="0"/>
              <a:t>, </a:t>
            </a:r>
            <a:r>
              <a:rPr lang="nl-NL" dirty="0" err="1"/>
              <a:t>hospitalization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unstable</a:t>
            </a:r>
            <a:r>
              <a:rPr lang="nl-NL" dirty="0"/>
              <a:t> angina, </a:t>
            </a:r>
            <a:r>
              <a:rPr lang="nl-NL" dirty="0" err="1"/>
              <a:t>stroke</a:t>
            </a:r>
            <a:r>
              <a:rPr lang="nl-NL" dirty="0"/>
              <a:t>, or </a:t>
            </a:r>
            <a:r>
              <a:rPr lang="nl-NL" dirty="0" err="1"/>
              <a:t>coronary</a:t>
            </a:r>
            <a:r>
              <a:rPr lang="nl-NL" dirty="0"/>
              <a:t> </a:t>
            </a:r>
            <a:r>
              <a:rPr lang="nl-NL" dirty="0" err="1"/>
              <a:t>revascularization</a:t>
            </a:r>
            <a:r>
              <a:rPr lang="nl-NL" dirty="0"/>
              <a:t> in subjects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clinically</a:t>
            </a:r>
            <a:r>
              <a:rPr lang="nl-NL" dirty="0"/>
              <a:t> evident </a:t>
            </a:r>
            <a:r>
              <a:rPr lang="nl-NL" dirty="0" err="1"/>
              <a:t>cardiovascular</a:t>
            </a:r>
            <a:r>
              <a:rPr lang="nl-NL" dirty="0"/>
              <a:t> </a:t>
            </a:r>
            <a:r>
              <a:rPr lang="nl-NL" dirty="0" err="1"/>
              <a:t>disease</a:t>
            </a:r>
            <a:r>
              <a:rPr lang="nl-NL" dirty="0"/>
              <a:t>.</a:t>
            </a:r>
          </a:p>
        </p:txBody>
      </p:sp>
      <p:sp>
        <p:nvSpPr>
          <p:cNvPr id="5" name="Rechthoek 4"/>
          <p:cNvSpPr/>
          <p:nvPr/>
        </p:nvSpPr>
        <p:spPr>
          <a:xfrm>
            <a:off x="466628" y="6471204"/>
            <a:ext cx="5312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https://clinicaltrials.gov/ct2/show/NCT01764633</a:t>
            </a: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6306532" y="191013"/>
            <a:ext cx="2338908" cy="8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32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l-NL" sz="3200" dirty="0"/>
              <a:t>FOURIER:</a:t>
            </a:r>
            <a:br>
              <a:rPr lang="nl-NL" sz="3200" dirty="0"/>
            </a:br>
            <a:r>
              <a:rPr lang="nl-NL" sz="3200" dirty="0" err="1"/>
              <a:t>Outcome</a:t>
            </a:r>
            <a:r>
              <a:rPr lang="nl-NL" sz="3200" dirty="0"/>
              <a:t> </a:t>
            </a:r>
            <a:r>
              <a:rPr lang="nl-NL" sz="3200" dirty="0" err="1"/>
              <a:t>Measures</a:t>
            </a:r>
            <a:r>
              <a:rPr lang="nl-NL" sz="3200" dirty="0"/>
              <a:t>: </a:t>
            </a:r>
          </a:p>
        </p:txBody>
      </p:sp>
      <p:sp>
        <p:nvSpPr>
          <p:cNvPr id="4" name="Rechthoek 3"/>
          <p:cNvSpPr/>
          <p:nvPr/>
        </p:nvSpPr>
        <p:spPr>
          <a:xfrm>
            <a:off x="395290" y="1538161"/>
            <a:ext cx="77117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/>
              <a:t>Primary</a:t>
            </a:r>
            <a:r>
              <a:rPr lang="nl-NL" sz="20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The primary endpoint is the time to cardiovascular death, myocardial infarction, hospitalization for unstable angina, stroke, or coronary revascularization whichever occurs first. [Time Frame: 5 years]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Rechthoek 4"/>
          <p:cNvSpPr/>
          <p:nvPr/>
        </p:nvSpPr>
        <p:spPr>
          <a:xfrm>
            <a:off x="466628" y="6471204"/>
            <a:ext cx="5312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https://clinicaltrials.gov/ct2/show/NCT01764633</a:t>
            </a:r>
          </a:p>
        </p:txBody>
      </p:sp>
      <p:sp>
        <p:nvSpPr>
          <p:cNvPr id="6" name="Rechthoek 5"/>
          <p:cNvSpPr/>
          <p:nvPr/>
        </p:nvSpPr>
        <p:spPr>
          <a:xfrm>
            <a:off x="395290" y="2923156"/>
            <a:ext cx="809949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/>
              <a:t>Secundary</a:t>
            </a:r>
            <a:endParaRPr lang="nl-NL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cardiovascular</a:t>
            </a:r>
            <a:r>
              <a:rPr lang="nl-NL" sz="1600" dirty="0"/>
              <a:t> </a:t>
            </a:r>
            <a:r>
              <a:rPr lang="nl-NL" sz="1600" dirty="0" err="1"/>
              <a:t>death</a:t>
            </a:r>
            <a:r>
              <a:rPr lang="nl-NL" sz="1600" dirty="0"/>
              <a:t>, </a:t>
            </a:r>
            <a:r>
              <a:rPr lang="nl-NL" sz="1600" dirty="0" err="1"/>
              <a:t>myocardial</a:t>
            </a:r>
            <a:r>
              <a:rPr lang="nl-NL" sz="1600" dirty="0"/>
              <a:t> </a:t>
            </a:r>
            <a:r>
              <a:rPr lang="nl-NL" sz="1600" dirty="0" err="1"/>
              <a:t>infarction</a:t>
            </a:r>
            <a:r>
              <a:rPr lang="nl-NL" sz="1600" dirty="0"/>
              <a:t>, or </a:t>
            </a:r>
            <a:r>
              <a:rPr lang="nl-NL" sz="1600" dirty="0" err="1"/>
              <a:t>stroke</a:t>
            </a:r>
            <a:r>
              <a:rPr lang="nl-NL" sz="1600" dirty="0"/>
              <a:t>, </a:t>
            </a:r>
            <a:r>
              <a:rPr lang="nl-NL" sz="1600" dirty="0" err="1"/>
              <a:t>whichever</a:t>
            </a:r>
            <a:r>
              <a:rPr lang="nl-NL" sz="1600" dirty="0"/>
              <a:t> </a:t>
            </a:r>
            <a:r>
              <a:rPr lang="nl-NL" sz="1600" dirty="0" err="1"/>
              <a:t>occurs</a:t>
            </a:r>
            <a:r>
              <a:rPr lang="nl-NL" sz="1600" dirty="0"/>
              <a:t>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cardiovascular</a:t>
            </a:r>
            <a:r>
              <a:rPr lang="nl-NL" sz="1600" dirty="0"/>
              <a:t> </a:t>
            </a:r>
            <a:r>
              <a:rPr lang="nl-NL" sz="1600" dirty="0" err="1"/>
              <a:t>death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death</a:t>
            </a:r>
            <a:r>
              <a:rPr lang="nl-NL" sz="1600" dirty="0"/>
              <a:t> </a:t>
            </a:r>
            <a:r>
              <a:rPr lang="nl-NL" sz="1600" dirty="0" err="1"/>
              <a:t>by</a:t>
            </a:r>
            <a:r>
              <a:rPr lang="nl-NL" sz="1600" dirty="0"/>
              <a:t> </a:t>
            </a:r>
            <a:r>
              <a:rPr lang="nl-NL" sz="1600" dirty="0" err="1"/>
              <a:t>any</a:t>
            </a:r>
            <a:r>
              <a:rPr lang="nl-NL" sz="1600" dirty="0"/>
              <a:t> </a:t>
            </a:r>
            <a:r>
              <a:rPr lang="nl-NL" sz="1600" dirty="0" err="1"/>
              <a:t>cause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first </a:t>
            </a:r>
            <a:r>
              <a:rPr lang="nl-NL" sz="1600" dirty="0" err="1"/>
              <a:t>myocardial</a:t>
            </a:r>
            <a:r>
              <a:rPr lang="nl-NL" sz="1600" dirty="0"/>
              <a:t> </a:t>
            </a:r>
            <a:r>
              <a:rPr lang="nl-NL" sz="1600" dirty="0" err="1"/>
              <a:t>infarction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first </a:t>
            </a:r>
            <a:r>
              <a:rPr lang="nl-NL" sz="1600" dirty="0" err="1"/>
              <a:t>stroke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first </a:t>
            </a:r>
            <a:r>
              <a:rPr lang="nl-NL" sz="1600" dirty="0" err="1"/>
              <a:t>coronary</a:t>
            </a:r>
            <a:r>
              <a:rPr lang="nl-NL" sz="1600" dirty="0"/>
              <a:t> </a:t>
            </a:r>
            <a:r>
              <a:rPr lang="nl-NL" sz="1600" dirty="0" err="1"/>
              <a:t>revascularization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cardiovascular</a:t>
            </a:r>
            <a:r>
              <a:rPr lang="nl-NL" sz="1600" dirty="0"/>
              <a:t> </a:t>
            </a:r>
            <a:r>
              <a:rPr lang="nl-NL" sz="1600" dirty="0" err="1"/>
              <a:t>death</a:t>
            </a:r>
            <a:r>
              <a:rPr lang="nl-NL" sz="1600" dirty="0"/>
              <a:t> or first </a:t>
            </a:r>
            <a:r>
              <a:rPr lang="nl-NL" sz="1600" dirty="0" err="1"/>
              <a:t>hospitalization</a:t>
            </a:r>
            <a:r>
              <a:rPr lang="nl-NL" sz="1600" dirty="0"/>
              <a:t> </a:t>
            </a:r>
            <a:r>
              <a:rPr lang="nl-NL" sz="1600" dirty="0" err="1"/>
              <a:t>for</a:t>
            </a:r>
            <a:r>
              <a:rPr lang="nl-NL" sz="1600" dirty="0"/>
              <a:t> </a:t>
            </a:r>
            <a:r>
              <a:rPr lang="nl-NL" sz="1600" dirty="0" err="1"/>
              <a:t>worsening</a:t>
            </a:r>
            <a:r>
              <a:rPr lang="nl-NL" sz="1600" dirty="0"/>
              <a:t> </a:t>
            </a:r>
            <a:r>
              <a:rPr lang="nl-NL" sz="1600" dirty="0" err="1"/>
              <a:t>heart</a:t>
            </a:r>
            <a:r>
              <a:rPr lang="nl-NL" sz="1600" dirty="0"/>
              <a:t> failure, </a:t>
            </a:r>
            <a:r>
              <a:rPr lang="nl-NL" sz="1600" dirty="0" err="1"/>
              <a:t>whichever</a:t>
            </a:r>
            <a:r>
              <a:rPr lang="nl-NL" sz="1600" dirty="0"/>
              <a:t> </a:t>
            </a:r>
            <a:r>
              <a:rPr lang="nl-NL" sz="1600" dirty="0" err="1"/>
              <a:t>occurs</a:t>
            </a:r>
            <a:r>
              <a:rPr lang="nl-NL" sz="1600" dirty="0"/>
              <a:t> first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Time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ischemic</a:t>
            </a:r>
            <a:r>
              <a:rPr lang="nl-NL" sz="1600" dirty="0"/>
              <a:t> </a:t>
            </a:r>
            <a:r>
              <a:rPr lang="nl-NL" sz="1600" dirty="0" err="1"/>
              <a:t>fatal</a:t>
            </a:r>
            <a:r>
              <a:rPr lang="nl-NL" sz="1600" dirty="0"/>
              <a:t> or non-</a:t>
            </a:r>
            <a:r>
              <a:rPr lang="nl-NL" sz="1600" dirty="0" err="1"/>
              <a:t>fatal</a:t>
            </a:r>
            <a:r>
              <a:rPr lang="nl-NL" sz="1600" dirty="0"/>
              <a:t> </a:t>
            </a:r>
            <a:r>
              <a:rPr lang="nl-NL" sz="1600" dirty="0" err="1"/>
              <a:t>stroke</a:t>
            </a:r>
            <a:r>
              <a:rPr lang="nl-NL" sz="1600" dirty="0"/>
              <a:t> or TIA, </a:t>
            </a:r>
            <a:r>
              <a:rPr lang="nl-NL" sz="1600" dirty="0" err="1"/>
              <a:t>whichever</a:t>
            </a:r>
            <a:r>
              <a:rPr lang="nl-NL" sz="1600" dirty="0"/>
              <a:t> </a:t>
            </a:r>
            <a:r>
              <a:rPr lang="nl-NL" sz="1600" dirty="0" err="1"/>
              <a:t>occurs</a:t>
            </a:r>
            <a:r>
              <a:rPr lang="nl-NL" sz="1600" dirty="0"/>
              <a:t> first</a:t>
            </a: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6306532" y="191013"/>
            <a:ext cx="2338908" cy="8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96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288" y="204570"/>
            <a:ext cx="8291511" cy="830262"/>
          </a:xfrm>
        </p:spPr>
        <p:txBody>
          <a:bodyPr/>
          <a:lstStyle/>
          <a:p>
            <a:r>
              <a:rPr lang="nl-NL" sz="3200" dirty="0"/>
              <a:t>FOURIER: Criteria</a:t>
            </a:r>
          </a:p>
        </p:txBody>
      </p:sp>
      <p:sp>
        <p:nvSpPr>
          <p:cNvPr id="4" name="Rechthoek 3"/>
          <p:cNvSpPr/>
          <p:nvPr/>
        </p:nvSpPr>
        <p:spPr>
          <a:xfrm>
            <a:off x="350512" y="1444641"/>
            <a:ext cx="838106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/>
              <a:t>Inclusion</a:t>
            </a:r>
            <a:r>
              <a:rPr lang="nl-NL" sz="2000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Male or female ≥ 40 to ≤ 85 years of 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History of clinically evident cardiovascular disease at high risk for a recurrent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Fasting LDL-C ≥ 70 mg/</a:t>
            </a:r>
            <a:r>
              <a:rPr lang="en-US" sz="1600" dirty="0" err="1"/>
              <a:t>dL</a:t>
            </a:r>
            <a:r>
              <a:rPr lang="en-US" sz="1600" dirty="0"/>
              <a:t> (≥ 1.8 </a:t>
            </a:r>
            <a:r>
              <a:rPr lang="en-US" sz="1600" dirty="0" err="1"/>
              <a:t>mmol</a:t>
            </a:r>
            <a:r>
              <a:rPr lang="en-US" sz="1600" dirty="0"/>
              <a:t>/L) ) or non-HDL-C ≥ 100 mg/</a:t>
            </a:r>
            <a:r>
              <a:rPr lang="en-US" sz="1600" dirty="0" err="1"/>
              <a:t>dL</a:t>
            </a:r>
            <a:r>
              <a:rPr lang="en-US" sz="1600" dirty="0"/>
              <a:t> (&gt; 2.6 </a:t>
            </a:r>
            <a:r>
              <a:rPr lang="en-US" sz="1600" dirty="0" err="1"/>
              <a:t>mmol</a:t>
            </a:r>
            <a:r>
              <a:rPr lang="en-US" sz="1600" dirty="0"/>
              <a:t>/L)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Fasting triglycerides ≤ 400 mg/</a:t>
            </a:r>
            <a:r>
              <a:rPr lang="en-US" sz="1600" dirty="0" err="1"/>
              <a:t>dL</a:t>
            </a:r>
            <a:r>
              <a:rPr lang="en-US" sz="1600" dirty="0"/>
              <a:t> (4.5 </a:t>
            </a:r>
            <a:r>
              <a:rPr lang="en-US" sz="1600" dirty="0" err="1"/>
              <a:t>mmol</a:t>
            </a:r>
            <a:r>
              <a:rPr lang="en-US" sz="1600" dirty="0"/>
              <a:t>/L)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Rechthoek 4"/>
          <p:cNvSpPr/>
          <p:nvPr/>
        </p:nvSpPr>
        <p:spPr>
          <a:xfrm>
            <a:off x="466628" y="6471204"/>
            <a:ext cx="5312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https://clinicaltrials.gov/ct2/show/NCT01764633</a:t>
            </a:r>
          </a:p>
        </p:txBody>
      </p:sp>
      <p:sp>
        <p:nvSpPr>
          <p:cNvPr id="6" name="Rechthoek 5"/>
          <p:cNvSpPr/>
          <p:nvPr/>
        </p:nvSpPr>
        <p:spPr>
          <a:xfrm>
            <a:off x="397647" y="3255342"/>
            <a:ext cx="809949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/>
              <a:t>Exclusion</a:t>
            </a:r>
            <a:endParaRPr lang="nl-NL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NYHA class III or IV, or last </a:t>
            </a:r>
            <a:r>
              <a:rPr lang="nl-NL" sz="1600" dirty="0" err="1"/>
              <a:t>known</a:t>
            </a:r>
            <a:r>
              <a:rPr lang="nl-NL" sz="1600" dirty="0"/>
              <a:t> </a:t>
            </a:r>
            <a:r>
              <a:rPr lang="nl-NL" sz="1600" dirty="0" err="1"/>
              <a:t>left</a:t>
            </a:r>
            <a:r>
              <a:rPr lang="nl-NL" sz="1600" dirty="0"/>
              <a:t> </a:t>
            </a:r>
            <a:r>
              <a:rPr lang="nl-NL" sz="1600" dirty="0" err="1"/>
              <a:t>ventricular</a:t>
            </a:r>
            <a:r>
              <a:rPr lang="nl-NL" sz="1600" dirty="0"/>
              <a:t> </a:t>
            </a:r>
            <a:r>
              <a:rPr lang="nl-NL" sz="1600" dirty="0" err="1"/>
              <a:t>ejection</a:t>
            </a:r>
            <a:r>
              <a:rPr lang="nl-NL" sz="1600" dirty="0"/>
              <a:t> </a:t>
            </a:r>
            <a:r>
              <a:rPr lang="nl-NL" sz="1600" dirty="0" err="1"/>
              <a:t>fraction</a:t>
            </a:r>
            <a:r>
              <a:rPr lang="nl-NL" sz="1600" dirty="0"/>
              <a:t> &lt; 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Uncontrolled</a:t>
            </a:r>
            <a:r>
              <a:rPr lang="nl-NL" sz="1600" dirty="0"/>
              <a:t> </a:t>
            </a:r>
            <a:r>
              <a:rPr lang="nl-NL" sz="1600" dirty="0" err="1"/>
              <a:t>hypertension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Uncontrolled</a:t>
            </a:r>
            <a:r>
              <a:rPr lang="nl-NL" sz="1600" dirty="0"/>
              <a:t> or </a:t>
            </a:r>
            <a:r>
              <a:rPr lang="nl-NL" sz="1600" dirty="0" err="1"/>
              <a:t>recurrent</a:t>
            </a:r>
            <a:r>
              <a:rPr lang="nl-NL" sz="1600" dirty="0"/>
              <a:t> </a:t>
            </a:r>
            <a:r>
              <a:rPr lang="nl-NL" sz="1600" dirty="0" err="1"/>
              <a:t>ventricular</a:t>
            </a:r>
            <a:r>
              <a:rPr lang="nl-NL" sz="1600" dirty="0"/>
              <a:t> </a:t>
            </a:r>
            <a:r>
              <a:rPr lang="nl-NL" sz="1600" dirty="0" err="1"/>
              <a:t>tachycardia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Untreated</a:t>
            </a:r>
            <a:r>
              <a:rPr lang="nl-NL" sz="1600" dirty="0"/>
              <a:t> </a:t>
            </a:r>
            <a:r>
              <a:rPr lang="nl-NL" sz="1600" dirty="0" err="1"/>
              <a:t>hyperthyroidism</a:t>
            </a:r>
            <a:r>
              <a:rPr lang="nl-NL" sz="1600" dirty="0"/>
              <a:t> or </a:t>
            </a:r>
            <a:r>
              <a:rPr lang="nl-NL" sz="1600" dirty="0" err="1"/>
              <a:t>hypothyroidism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Homozygous</a:t>
            </a:r>
            <a:r>
              <a:rPr lang="nl-NL" sz="1600" dirty="0"/>
              <a:t> </a:t>
            </a:r>
            <a:r>
              <a:rPr lang="nl-NL" sz="1600" dirty="0" err="1"/>
              <a:t>familial</a:t>
            </a:r>
            <a:r>
              <a:rPr lang="nl-NL" sz="1600" dirty="0"/>
              <a:t> </a:t>
            </a:r>
            <a:r>
              <a:rPr lang="nl-NL" sz="1600" dirty="0" err="1"/>
              <a:t>hypercholesterolemia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LDL or plasma </a:t>
            </a:r>
            <a:r>
              <a:rPr lang="nl-NL" sz="1600" dirty="0" err="1"/>
              <a:t>apheresis</a:t>
            </a:r>
            <a:endParaRPr lang="nl-NL" sz="1600" dirty="0"/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6306532" y="191013"/>
            <a:ext cx="2338908" cy="8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72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 bwMode="auto">
          <a:xfrm>
            <a:off x="339364" y="123032"/>
            <a:ext cx="9144000" cy="1096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nl-NL" sz="3200" dirty="0">
                <a:ea typeface="ＭＳ Ｐゴシック" panose="020B0600070205080204" pitchFamily="34" charset="-128"/>
                <a:cs typeface="Arial" panose="020B0604020202020204" pitchFamily="34" charset="0"/>
              </a:rPr>
              <a:t>FOURIER: Design</a:t>
            </a:r>
            <a:br>
              <a:rPr lang="en-GB" altLang="nl-NL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GB" altLang="nl-NL" sz="32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349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511175" y="5468937"/>
            <a:ext cx="6192838" cy="1316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nl-NL" dirty="0">
                <a:solidFill>
                  <a:schemeClr val="bg1"/>
                </a:solidFill>
                <a:ea typeface="ＭＳ Ｐゴシック" panose="020B0600070205080204" pitchFamily="34" charset="-128"/>
                <a:hlinkClick r:id="rId3"/>
              </a:rPr>
              <a:t>https://clinicaltrials.gov/ct2/show/NCT01764633?term=NCT01764633</a:t>
            </a:r>
            <a:endParaRPr lang="en-US" altLang="nl-NL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</a:pPr>
            <a:r>
              <a:rPr lang="en-US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nl-NL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Sabatine</a:t>
            </a:r>
            <a:r>
              <a:rPr lang="en-GB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M, et al. N </a:t>
            </a:r>
            <a:r>
              <a:rPr lang="en-GB" altLang="nl-NL" dirty="0" err="1">
                <a:solidFill>
                  <a:schemeClr val="bg1"/>
                </a:solidFill>
                <a:ea typeface="ＭＳ Ｐゴシック" panose="020B0600070205080204" pitchFamily="34" charset="-128"/>
              </a:rPr>
              <a:t>Engl</a:t>
            </a:r>
            <a:r>
              <a:rPr lang="en-GB" altLang="nl-NL" dirty="0">
                <a:solidFill>
                  <a:schemeClr val="bg1"/>
                </a:solidFill>
                <a:ea typeface="ＭＳ Ｐゴシック" panose="020B0600070205080204" pitchFamily="34" charset="-128"/>
              </a:rPr>
              <a:t> J Med 2015;372:1500–9. (Suppl.):1–21.)</a:t>
            </a:r>
            <a:endParaRPr lang="en-US" altLang="nl-NL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Text Box 139"/>
          <p:cNvSpPr txBox="1">
            <a:spLocks noChangeArrowheads="1"/>
          </p:cNvSpPr>
          <p:nvPr/>
        </p:nvSpPr>
        <p:spPr bwMode="auto">
          <a:xfrm>
            <a:off x="4252913" y="2500313"/>
            <a:ext cx="3240087" cy="1133475"/>
          </a:xfrm>
          <a:prstGeom prst="rect">
            <a:avLst/>
          </a:prstGeom>
          <a:solidFill>
            <a:srgbClr val="81D1FF">
              <a:alpha val="50195"/>
            </a:srgb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36576" rIns="36576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Evolocumab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 SC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Q2W or QM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~13,750 subjects</a:t>
            </a:r>
          </a:p>
        </p:txBody>
      </p:sp>
      <p:cxnSp>
        <p:nvCxnSpPr>
          <p:cNvPr id="63493" name="AutoShape 141"/>
          <p:cNvCxnSpPr>
            <a:cxnSpLocks noChangeShapeType="1"/>
            <a:stCxn id="4" idx="3"/>
            <a:endCxn id="12" idx="1"/>
          </p:cNvCxnSpPr>
          <p:nvPr/>
        </p:nvCxnSpPr>
        <p:spPr bwMode="auto">
          <a:xfrm>
            <a:off x="7493000" y="3067050"/>
            <a:ext cx="395288" cy="6334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139"/>
          <p:cNvSpPr txBox="1">
            <a:spLocks noChangeArrowheads="1"/>
          </p:cNvSpPr>
          <p:nvPr/>
        </p:nvSpPr>
        <p:spPr bwMode="auto">
          <a:xfrm>
            <a:off x="4252913" y="3816350"/>
            <a:ext cx="3240087" cy="1079500"/>
          </a:xfrm>
          <a:prstGeom prst="rect">
            <a:avLst/>
          </a:prstGeom>
          <a:solidFill>
            <a:srgbClr val="A6A6A6">
              <a:alpha val="49804"/>
            </a:srgb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lIns="36576" rIns="36576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Placebo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Q2W or QM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~13,750 subjects</a:t>
            </a:r>
          </a:p>
        </p:txBody>
      </p:sp>
      <p:cxnSp>
        <p:nvCxnSpPr>
          <p:cNvPr id="63495" name="AutoShape 51"/>
          <p:cNvCxnSpPr>
            <a:cxnSpLocks noChangeShapeType="1"/>
            <a:stCxn id="6" idx="3"/>
            <a:endCxn id="12" idx="1"/>
          </p:cNvCxnSpPr>
          <p:nvPr/>
        </p:nvCxnSpPr>
        <p:spPr bwMode="auto">
          <a:xfrm flipV="1">
            <a:off x="7493000" y="3700463"/>
            <a:ext cx="395288" cy="6556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6" name="Elbow Connector 107"/>
          <p:cNvCxnSpPr>
            <a:cxnSpLocks noChangeShapeType="1"/>
            <a:stCxn id="10" idx="3"/>
            <a:endCxn id="6" idx="1"/>
          </p:cNvCxnSpPr>
          <p:nvPr/>
        </p:nvCxnSpPr>
        <p:spPr bwMode="auto">
          <a:xfrm>
            <a:off x="4011613" y="3700463"/>
            <a:ext cx="241300" cy="655637"/>
          </a:xfrm>
          <a:prstGeom prst="bentConnector3">
            <a:avLst>
              <a:gd name="adj1" fmla="val 50000"/>
            </a:avLst>
          </a:prstGeom>
          <a:noFill/>
          <a:ln w="9525" cap="sq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497" name="Elbow Connector 108"/>
          <p:cNvCxnSpPr>
            <a:cxnSpLocks noChangeShapeType="1"/>
            <a:stCxn id="10" idx="3"/>
            <a:endCxn id="4" idx="1"/>
          </p:cNvCxnSpPr>
          <p:nvPr/>
        </p:nvCxnSpPr>
        <p:spPr bwMode="auto">
          <a:xfrm flipV="1">
            <a:off x="4011613" y="3067050"/>
            <a:ext cx="241300" cy="633413"/>
          </a:xfrm>
          <a:prstGeom prst="bentConnector3">
            <a:avLst>
              <a:gd name="adj1" fmla="val 50000"/>
            </a:avLst>
          </a:prstGeom>
          <a:noFill/>
          <a:ln w="9525" cap="sq" algn="ctr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45"/>
          <p:cNvSpPr txBox="1">
            <a:spLocks noChangeArrowheads="1"/>
          </p:cNvSpPr>
          <p:nvPr/>
        </p:nvSpPr>
        <p:spPr bwMode="auto">
          <a:xfrm>
            <a:off x="2846388" y="2500313"/>
            <a:ext cx="1165225" cy="2401887"/>
          </a:xfrm>
          <a:prstGeom prst="rect">
            <a:avLst/>
          </a:prstGeom>
          <a:solidFill>
            <a:schemeClr val="accent4">
              <a:lumMod val="40000"/>
              <a:lumOff val="60000"/>
              <a:alpha val="50195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LDL-C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≥1.8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mmol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/L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non-HDL-C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≥2.6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mmol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/L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b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</a:b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2667000" y="3700463"/>
            <a:ext cx="179388" cy="0"/>
          </a:xfrm>
          <a:prstGeom prst="straightConnector1">
            <a:avLst/>
          </a:prstGeom>
          <a:ln cap="sq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7887582" y="2500269"/>
            <a:ext cx="300038" cy="2401931"/>
          </a:xfrm>
          <a:prstGeom prst="rect">
            <a:avLst/>
          </a:prstGeom>
          <a:solidFill>
            <a:srgbClr val="D5EBDE"/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vert270" anchor="ctr" anchorCtr="1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Total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follow-up 4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–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 yrs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3" name="Rectangle 125"/>
          <p:cNvSpPr>
            <a:spLocks noChangeArrowheads="1"/>
          </p:cNvSpPr>
          <p:nvPr/>
        </p:nvSpPr>
        <p:spPr bwMode="auto">
          <a:xfrm>
            <a:off x="538163" y="2500313"/>
            <a:ext cx="2128837" cy="2401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651" cap="rnd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45720" rIns="45720" anchor="ctr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Screening, placebo  run-in, and lipid stabilization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period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Effective statin therapy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</a:rPr>
              <a:t>(atorvastatin ≥20 mg or an equivalent statin dose ± ezetimibe)</a:t>
            </a:r>
          </a:p>
        </p:txBody>
      </p:sp>
      <p:sp>
        <p:nvSpPr>
          <p:cNvPr id="63502" name="TextBox 13"/>
          <p:cNvSpPr txBox="1">
            <a:spLocks noChangeArrowheads="1"/>
          </p:cNvSpPr>
          <p:nvPr/>
        </p:nvSpPr>
        <p:spPr bwMode="auto">
          <a:xfrm>
            <a:off x="133645" y="1497410"/>
            <a:ext cx="846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l-NL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&gt;27,500 patients with clinically evident CVD (prior MI, stroke or PAD)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l-NL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Age 40 to 85 years, ≥1 other high-risk features</a:t>
            </a:r>
          </a:p>
        </p:txBody>
      </p:sp>
      <p:sp>
        <p:nvSpPr>
          <p:cNvPr id="63503" name="TextBox 14"/>
          <p:cNvSpPr txBox="1">
            <a:spLocks noChangeArrowheads="1"/>
          </p:cNvSpPr>
          <p:nvPr/>
        </p:nvSpPr>
        <p:spPr bwMode="auto">
          <a:xfrm>
            <a:off x="-206080" y="5171174"/>
            <a:ext cx="914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t>Primary endpoint: CV death, MI, hospitalization for UA, stroke, coronary revascularization</a:t>
            </a: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6306532" y="191013"/>
            <a:ext cx="2338908" cy="8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8297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nl-NL" sz="3200" dirty="0"/>
              <a:t>Press release</a:t>
            </a:r>
            <a:br>
              <a:rPr lang="nl-NL" sz="3200" dirty="0"/>
            </a:br>
            <a:r>
              <a:rPr lang="nl-NL" sz="2400" dirty="0" err="1"/>
              <a:t>February</a:t>
            </a:r>
            <a:r>
              <a:rPr lang="nl-NL" sz="2400" dirty="0"/>
              <a:t> 2, 2017</a:t>
            </a:r>
            <a:endParaRPr lang="nl-NL" sz="3200" dirty="0"/>
          </a:p>
        </p:txBody>
      </p:sp>
      <p:sp>
        <p:nvSpPr>
          <p:cNvPr id="4" name="Rechthoek 3"/>
          <p:cNvSpPr/>
          <p:nvPr/>
        </p:nvSpPr>
        <p:spPr>
          <a:xfrm>
            <a:off x="466628" y="1806402"/>
            <a:ext cx="73346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Amgen today announced that the </a:t>
            </a:r>
            <a:r>
              <a:rPr lang="en-US" b="1" dirty="0"/>
              <a:t>FOURIER trial </a:t>
            </a:r>
            <a:r>
              <a:rPr lang="en-US" dirty="0"/>
              <a:t>evaluating whether </a:t>
            </a:r>
            <a:r>
              <a:rPr lang="en-US" dirty="0" err="1"/>
              <a:t>evolocumab</a:t>
            </a:r>
            <a:r>
              <a:rPr lang="en-US" dirty="0"/>
              <a:t> reduces the risk of cardiovascular events in patients with clinically evident atherosclerotic cardiovascular disease (ASCVD) met its primary composite endpoint (cardiovascular death, non-fatal myocardial infarction (MI), non-fatal stroke, hospitalization for unstable angina or coronary revascularization) </a:t>
            </a:r>
          </a:p>
          <a:p>
            <a:endParaRPr lang="en-US" dirty="0"/>
          </a:p>
          <a:p>
            <a:r>
              <a:rPr lang="en-US" dirty="0"/>
              <a:t>and the key secondary composite endpoint (cardiovascular death, non-fatal MI or non-fatal stroke). </a:t>
            </a:r>
          </a:p>
          <a:p>
            <a:endParaRPr lang="en-US" dirty="0"/>
          </a:p>
          <a:p>
            <a:r>
              <a:rPr lang="en-US" dirty="0"/>
              <a:t>No new safety issues were observed.</a:t>
            </a:r>
            <a:r>
              <a:rPr lang="nl-NL" dirty="0"/>
              <a:t>.</a:t>
            </a:r>
          </a:p>
        </p:txBody>
      </p:sp>
      <p:sp>
        <p:nvSpPr>
          <p:cNvPr id="5" name="Rechthoek 4"/>
          <p:cNvSpPr/>
          <p:nvPr/>
        </p:nvSpPr>
        <p:spPr>
          <a:xfrm>
            <a:off x="466628" y="6471204"/>
            <a:ext cx="5312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Press release </a:t>
            </a:r>
            <a:r>
              <a:rPr lang="nl-NL" sz="1400" dirty="0" err="1">
                <a:solidFill>
                  <a:schemeClr val="bg1"/>
                </a:solidFill>
              </a:rPr>
              <a:t>Amgen</a:t>
            </a:r>
            <a:r>
              <a:rPr lang="nl-NL" sz="1400" dirty="0">
                <a:solidFill>
                  <a:schemeClr val="bg1"/>
                </a:solidFill>
              </a:rPr>
              <a:t> </a:t>
            </a:r>
            <a:r>
              <a:rPr lang="nl-NL" sz="1400" dirty="0" err="1">
                <a:solidFill>
                  <a:schemeClr val="bg1"/>
                </a:solidFill>
              </a:rPr>
              <a:t>february</a:t>
            </a:r>
            <a:r>
              <a:rPr lang="nl-NL" sz="1400" dirty="0">
                <a:solidFill>
                  <a:schemeClr val="bg1"/>
                </a:solidFill>
              </a:rPr>
              <a:t> 2, 2017</a:t>
            </a: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1" t="15187" r="4582" b="12971"/>
          <a:stretch>
            <a:fillRect/>
          </a:stretch>
        </p:blipFill>
        <p:spPr bwMode="auto">
          <a:xfrm>
            <a:off x="6306532" y="191013"/>
            <a:ext cx="2338908" cy="84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666051"/>
      </p:ext>
    </p:extLst>
  </p:cSld>
  <p:clrMapOvr>
    <a:masterClrMapping/>
  </p:clrMapOvr>
</p:sld>
</file>

<file path=ppt/theme/theme1.xml><?xml version="1.0" encoding="utf-8"?>
<a:theme xmlns:a="http://schemas.openxmlformats.org/drawingml/2006/main" name="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Heart Failure Summit Theme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660</Words>
  <Application>Microsoft Office PowerPoint</Application>
  <PresentationFormat>Diavoorstelling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4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Heart Failure Summit Theme</vt:lpstr>
      <vt:lpstr>1_Heart Failure Summit Theme</vt:lpstr>
      <vt:lpstr>2_Heart Failure Summit Theme</vt:lpstr>
      <vt:lpstr>3_Heart Failure Summit Theme</vt:lpstr>
      <vt:lpstr>PowerPoint-presentatie</vt:lpstr>
      <vt:lpstr>FOURIER: Purpose </vt:lpstr>
      <vt:lpstr>FOURIER: Outcome Measures: </vt:lpstr>
      <vt:lpstr>FOURIER: Criteria</vt:lpstr>
      <vt:lpstr>FOURIER: Design </vt:lpstr>
      <vt:lpstr>Press release February 2,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Onno</cp:lastModifiedBy>
  <cp:revision>243</cp:revision>
  <dcterms:created xsi:type="dcterms:W3CDTF">2015-03-29T14:18:33Z</dcterms:created>
  <dcterms:modified xsi:type="dcterms:W3CDTF">2017-02-12T19:17:24Z</dcterms:modified>
</cp:coreProperties>
</file>