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4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2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10-9-2012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10-9-2012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10-9-2012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10-9-2012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10-9-2012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10-9-2012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10-9-2012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10-9-2012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10-9-2012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10-9-2012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10-9-2012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10-9-2012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10-9-2012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10-9-2012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b="1" dirty="0" smtClean="0"/>
              <a:t>ARISTOTLE Uitkomst:</a:t>
            </a:r>
            <a:br>
              <a:rPr lang="nl-NL" sz="3200" b="1" dirty="0" smtClean="0"/>
            </a:br>
            <a:r>
              <a:rPr lang="nl-NL" sz="3200" b="1" dirty="0" smtClean="0"/>
              <a:t>Beroerte of </a:t>
            </a:r>
            <a:r>
              <a:rPr lang="nl-NL" sz="3200" b="1" dirty="0" err="1" smtClean="0"/>
              <a:t>systemische</a:t>
            </a:r>
            <a:r>
              <a:rPr lang="nl-NL" sz="3200" b="1" dirty="0" smtClean="0"/>
              <a:t> embolie</a:t>
            </a:r>
            <a:endParaRPr lang="nl-NL" sz="3200" b="1" dirty="0"/>
          </a:p>
        </p:txBody>
      </p:sp>
      <p:grpSp>
        <p:nvGrpSpPr>
          <p:cNvPr id="19" name="Groep 18"/>
          <p:cNvGrpSpPr/>
          <p:nvPr/>
        </p:nvGrpSpPr>
        <p:grpSpPr>
          <a:xfrm>
            <a:off x="976480" y="1434262"/>
            <a:ext cx="5323712" cy="4371002"/>
            <a:chOff x="1250340" y="1484784"/>
            <a:chExt cx="5323712" cy="4371002"/>
          </a:xfrm>
        </p:grpSpPr>
        <p:grpSp>
          <p:nvGrpSpPr>
            <p:cNvPr id="17" name="Groep 16"/>
            <p:cNvGrpSpPr/>
            <p:nvPr/>
          </p:nvGrpSpPr>
          <p:grpSpPr>
            <a:xfrm>
              <a:off x="1619673" y="1484784"/>
              <a:ext cx="4954379" cy="4371002"/>
              <a:chOff x="1619673" y="1484784"/>
              <a:chExt cx="4954379" cy="4371002"/>
            </a:xfrm>
          </p:grpSpPr>
          <p:grpSp>
            <p:nvGrpSpPr>
              <p:cNvPr id="13" name="Groep 12"/>
              <p:cNvGrpSpPr/>
              <p:nvPr/>
            </p:nvGrpSpPr>
            <p:grpSpPr>
              <a:xfrm>
                <a:off x="1835696" y="1484784"/>
                <a:ext cx="4738356" cy="4371002"/>
                <a:chOff x="1835696" y="1484784"/>
                <a:chExt cx="4738356" cy="4371002"/>
              </a:xfrm>
            </p:grpSpPr>
            <p:grpSp>
              <p:nvGrpSpPr>
                <p:cNvPr id="12" name="Groep 11"/>
                <p:cNvGrpSpPr/>
                <p:nvPr/>
              </p:nvGrpSpPr>
              <p:grpSpPr>
                <a:xfrm>
                  <a:off x="1835696" y="1484784"/>
                  <a:ext cx="4738356" cy="4104456"/>
                  <a:chOff x="1835696" y="1484784"/>
                  <a:chExt cx="4738356" cy="4104456"/>
                </a:xfrm>
              </p:grpSpPr>
              <p:pic>
                <p:nvPicPr>
                  <p:cNvPr id="4098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lum bright="100000"/>
                  </a:blip>
                  <a:srcRect t="1669"/>
                  <a:stretch>
                    <a:fillRect/>
                  </a:stretch>
                </p:blipFill>
                <p:spPr bwMode="auto">
                  <a:xfrm>
                    <a:off x="1835696" y="1484784"/>
                    <a:ext cx="4536504" cy="381271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grpSp>
                <p:nvGrpSpPr>
                  <p:cNvPr id="10" name="Groep 9"/>
                  <p:cNvGrpSpPr/>
                  <p:nvPr/>
                </p:nvGrpSpPr>
                <p:grpSpPr>
                  <a:xfrm>
                    <a:off x="1979712" y="5229200"/>
                    <a:ext cx="4594340" cy="360040"/>
                    <a:chOff x="1907704" y="5373216"/>
                    <a:chExt cx="4594340" cy="360040"/>
                  </a:xfrm>
                </p:grpSpPr>
                <p:sp>
                  <p:nvSpPr>
                    <p:cNvPr id="6" name="Tekstvak 5"/>
                    <p:cNvSpPr txBox="1"/>
                    <p:nvPr/>
                  </p:nvSpPr>
                  <p:spPr>
                    <a:xfrm>
                      <a:off x="1907704" y="5394702"/>
                      <a:ext cx="444352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nl-NL" sz="1600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nl-NL" sz="1600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7" name="Tekstvak 6"/>
                    <p:cNvSpPr txBox="1"/>
                    <p:nvPr/>
                  </p:nvSpPr>
                  <p:spPr>
                    <a:xfrm>
                      <a:off x="3263552" y="5394702"/>
                      <a:ext cx="444352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nl-NL" sz="1600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endParaRPr lang="nl-NL" sz="1600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8" name="Tekstvak 7"/>
                    <p:cNvSpPr txBox="1"/>
                    <p:nvPr/>
                  </p:nvSpPr>
                  <p:spPr>
                    <a:xfrm>
                      <a:off x="4559696" y="5394702"/>
                      <a:ext cx="444352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nl-NL" sz="1600" dirty="0" smtClean="0">
                          <a:solidFill>
                            <a:schemeClr val="bg1"/>
                          </a:solidFill>
                        </a:rPr>
                        <a:t>90</a:t>
                      </a:r>
                      <a:endParaRPr lang="nl-NL" sz="1600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9" name="Tekstvak 8"/>
                    <p:cNvSpPr txBox="1"/>
                    <p:nvPr/>
                  </p:nvSpPr>
                  <p:spPr>
                    <a:xfrm>
                      <a:off x="5927848" y="5373216"/>
                      <a:ext cx="574196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nl-NL" sz="1600" dirty="0" smtClean="0">
                          <a:solidFill>
                            <a:schemeClr val="bg1"/>
                          </a:solidFill>
                        </a:rPr>
                        <a:t>120</a:t>
                      </a:r>
                      <a:endParaRPr lang="nl-NL" sz="1600" dirty="0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11" name="Tekstvak 10"/>
                <p:cNvSpPr txBox="1"/>
                <p:nvPr/>
              </p:nvSpPr>
              <p:spPr>
                <a:xfrm>
                  <a:off x="2627784" y="5517232"/>
                  <a:ext cx="358463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600" dirty="0" err="1" smtClean="0">
                      <a:solidFill>
                        <a:schemeClr val="bg1"/>
                      </a:solidFill>
                    </a:rPr>
                    <a:t>Baseline-Cockcroft</a:t>
                  </a:r>
                  <a:r>
                    <a:rPr lang="nl-NL" sz="1600" dirty="0" smtClean="0">
                      <a:solidFill>
                        <a:schemeClr val="bg1"/>
                      </a:solidFill>
                    </a:rPr>
                    <a:t> </a:t>
                  </a:r>
                  <a:r>
                    <a:rPr lang="nl-NL" sz="1600" dirty="0" err="1" smtClean="0">
                      <a:solidFill>
                        <a:schemeClr val="bg1"/>
                      </a:solidFill>
                    </a:rPr>
                    <a:t>eGFR</a:t>
                  </a:r>
                  <a:r>
                    <a:rPr lang="nl-NL" sz="1600" dirty="0" smtClean="0">
                      <a:solidFill>
                        <a:schemeClr val="bg1"/>
                      </a:solidFill>
                    </a:rPr>
                    <a:t> </a:t>
                  </a:r>
                  <a:r>
                    <a:rPr lang="nl-NL" sz="1600" dirty="0" err="1" smtClean="0">
                      <a:solidFill>
                        <a:schemeClr val="bg1"/>
                      </a:solidFill>
                    </a:rPr>
                    <a:t>mL</a:t>
                  </a:r>
                  <a:r>
                    <a:rPr lang="nl-NL" sz="1600" dirty="0" smtClean="0">
                      <a:solidFill>
                        <a:schemeClr val="bg1"/>
                      </a:solidFill>
                    </a:rPr>
                    <a:t>/min</a:t>
                  </a:r>
                  <a:endParaRPr lang="nl-NL" sz="16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4" name="Tekstvak 13"/>
              <p:cNvSpPr txBox="1"/>
              <p:nvPr/>
            </p:nvSpPr>
            <p:spPr>
              <a:xfrm rot="16200000">
                <a:off x="1464181" y="4879170"/>
                <a:ext cx="64953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 smtClean="0">
                    <a:solidFill>
                      <a:schemeClr val="bg1"/>
                    </a:solidFill>
                  </a:rPr>
                  <a:t>0.00</a:t>
                </a:r>
                <a:endParaRPr lang="nl-NL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Tekstvak 14"/>
              <p:cNvSpPr txBox="1"/>
              <p:nvPr/>
            </p:nvSpPr>
            <p:spPr>
              <a:xfrm rot="16200000">
                <a:off x="1485666" y="3656500"/>
                <a:ext cx="64953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 smtClean="0">
                    <a:solidFill>
                      <a:schemeClr val="bg1"/>
                    </a:solidFill>
                  </a:rPr>
                  <a:t>0.02</a:t>
                </a:r>
                <a:endParaRPr lang="nl-NL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Tekstvak 15"/>
              <p:cNvSpPr txBox="1"/>
              <p:nvPr/>
            </p:nvSpPr>
            <p:spPr>
              <a:xfrm rot="16200000">
                <a:off x="1485666" y="2288348"/>
                <a:ext cx="64953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 smtClean="0">
                    <a:solidFill>
                      <a:schemeClr val="bg1"/>
                    </a:solidFill>
                  </a:rPr>
                  <a:t>0.04</a:t>
                </a:r>
                <a:endParaRPr lang="nl-NL" sz="1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" name="Tekstvak 17"/>
            <p:cNvSpPr txBox="1"/>
            <p:nvPr/>
          </p:nvSpPr>
          <p:spPr>
            <a:xfrm rot="16200000">
              <a:off x="338455" y="3443927"/>
              <a:ext cx="21931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1 </a:t>
              </a:r>
              <a:r>
                <a:rPr lang="nl-NL" dirty="0" err="1" smtClean="0">
                  <a:solidFill>
                    <a:schemeClr val="bg1"/>
                  </a:solidFill>
                </a:rPr>
                <a:t>year</a:t>
              </a:r>
              <a:r>
                <a:rPr lang="nl-NL" dirty="0" smtClean="0">
                  <a:solidFill>
                    <a:schemeClr val="bg1"/>
                  </a:solidFill>
                </a:rPr>
                <a:t> </a:t>
              </a:r>
              <a:r>
                <a:rPr lang="nl-NL" dirty="0" err="1" smtClean="0">
                  <a:solidFill>
                    <a:schemeClr val="bg1"/>
                  </a:solidFill>
                </a:rPr>
                <a:t>event</a:t>
              </a:r>
              <a:r>
                <a:rPr lang="nl-NL" dirty="0" smtClean="0">
                  <a:solidFill>
                    <a:schemeClr val="bg1"/>
                  </a:solidFill>
                </a:rPr>
                <a:t> </a:t>
              </a:r>
              <a:r>
                <a:rPr lang="nl-NL" dirty="0" err="1" smtClean="0">
                  <a:solidFill>
                    <a:schemeClr val="bg1"/>
                  </a:solidFill>
                </a:rPr>
                <a:t>rate</a:t>
              </a:r>
              <a:endParaRPr lang="nl-NL" dirty="0">
                <a:solidFill>
                  <a:schemeClr val="bg1"/>
                </a:solidFill>
              </a:endParaRPr>
            </a:p>
          </p:txBody>
        </p:sp>
      </p:grp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98000" contrast="-2000"/>
          </a:blip>
          <a:srcRect/>
          <a:stretch>
            <a:fillRect/>
          </a:stretch>
        </p:blipFill>
        <p:spPr bwMode="auto">
          <a:xfrm>
            <a:off x="6732240" y="3933056"/>
            <a:ext cx="16859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kstvak 21"/>
          <p:cNvSpPr txBox="1"/>
          <p:nvPr/>
        </p:nvSpPr>
        <p:spPr>
          <a:xfrm>
            <a:off x="1979712" y="4633391"/>
            <a:ext cx="2801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i="1" dirty="0" err="1" smtClean="0">
                <a:solidFill>
                  <a:schemeClr val="bg1"/>
                </a:solidFill>
              </a:rPr>
              <a:t>P</a:t>
            </a:r>
            <a:r>
              <a:rPr lang="nl-NL" sz="1400" dirty="0" err="1" smtClean="0">
                <a:solidFill>
                  <a:schemeClr val="bg1"/>
                </a:solidFill>
              </a:rPr>
              <a:t>-value</a:t>
            </a:r>
            <a:r>
              <a:rPr lang="nl-NL" sz="1400" dirty="0" smtClean="0">
                <a:solidFill>
                  <a:schemeClr val="bg1"/>
                </a:solidFill>
              </a:rPr>
              <a:t> </a:t>
            </a:r>
            <a:r>
              <a:rPr lang="nl-NL" sz="1400" dirty="0" err="1" smtClean="0">
                <a:solidFill>
                  <a:schemeClr val="bg1"/>
                </a:solidFill>
              </a:rPr>
              <a:t>for</a:t>
            </a:r>
            <a:r>
              <a:rPr lang="nl-NL" sz="1400" dirty="0" smtClean="0">
                <a:solidFill>
                  <a:schemeClr val="bg1"/>
                </a:solidFill>
              </a:rPr>
              <a:t> </a:t>
            </a:r>
            <a:r>
              <a:rPr lang="nl-NL" sz="1400" dirty="0" err="1" smtClean="0">
                <a:solidFill>
                  <a:schemeClr val="bg1"/>
                </a:solidFill>
              </a:rPr>
              <a:t>interaction</a:t>
            </a:r>
            <a:r>
              <a:rPr lang="nl-NL" sz="1400" dirty="0" smtClean="0">
                <a:solidFill>
                  <a:schemeClr val="bg1"/>
                </a:solidFill>
              </a:rPr>
              <a:t> =0.57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2771800" y="1484784"/>
            <a:ext cx="61926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Apixaban</a:t>
            </a:r>
            <a:r>
              <a:rPr lang="nl-NL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vs</a:t>
            </a:r>
            <a:r>
              <a:rPr lang="nl-NL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warfarin</a:t>
            </a:r>
            <a:r>
              <a:rPr lang="nl-NL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voor beroerte of </a:t>
            </a:r>
            <a:r>
              <a:rPr lang="nl-NL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systemische</a:t>
            </a:r>
            <a:r>
              <a:rPr lang="nl-NL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embolie met continue analyse van geschatte nierfunctie met </a:t>
            </a:r>
            <a:r>
              <a:rPr lang="nl-NL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Cockcroft-Gault</a:t>
            </a:r>
            <a:endParaRPr lang="nl-NL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Rechthoek 24"/>
          <p:cNvSpPr/>
          <p:nvPr/>
        </p:nvSpPr>
        <p:spPr>
          <a:xfrm>
            <a:off x="5700707" y="6021288"/>
            <a:ext cx="30477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l-NL" sz="1400" dirty="0" err="1" smtClean="0">
                <a:solidFill>
                  <a:schemeClr val="bg1"/>
                </a:solidFill>
              </a:rPr>
              <a:t>Hohnloser</a:t>
            </a:r>
            <a:r>
              <a:rPr lang="nl-NL" sz="1400" dirty="0" smtClean="0">
                <a:solidFill>
                  <a:schemeClr val="bg1"/>
                </a:solidFill>
              </a:rPr>
              <a:t> SH et al </a:t>
            </a:r>
            <a:r>
              <a:rPr lang="nl-NL" sz="1400" dirty="0" err="1" smtClean="0">
                <a:solidFill>
                  <a:schemeClr val="bg1"/>
                </a:solidFill>
              </a:rPr>
              <a:t>Eur</a:t>
            </a:r>
            <a:r>
              <a:rPr lang="nl-NL" sz="1400" dirty="0" smtClean="0">
                <a:solidFill>
                  <a:schemeClr val="bg1"/>
                </a:solidFill>
              </a:rPr>
              <a:t>. </a:t>
            </a:r>
            <a:r>
              <a:rPr lang="nl-NL" sz="1400" dirty="0" err="1" smtClean="0">
                <a:solidFill>
                  <a:schemeClr val="bg1"/>
                </a:solidFill>
              </a:rPr>
              <a:t>Heart</a:t>
            </a:r>
            <a:r>
              <a:rPr lang="nl-NL" sz="1400" dirty="0" smtClean="0">
                <a:solidFill>
                  <a:schemeClr val="bg1"/>
                </a:solidFill>
              </a:rPr>
              <a:t> J.</a:t>
            </a:r>
          </a:p>
          <a:p>
            <a:pPr algn="r"/>
            <a:r>
              <a:rPr lang="nl-NL" sz="1400" dirty="0" err="1" smtClean="0">
                <a:solidFill>
                  <a:schemeClr val="bg1"/>
                </a:solidFill>
              </a:rPr>
              <a:t>doi</a:t>
            </a:r>
            <a:r>
              <a:rPr lang="nl-NL" sz="1400" dirty="0" smtClean="0">
                <a:solidFill>
                  <a:schemeClr val="bg1"/>
                </a:solidFill>
              </a:rPr>
              <a:t>:10.1093/</a:t>
            </a:r>
            <a:r>
              <a:rPr lang="nl-NL" sz="1400" dirty="0" err="1" smtClean="0">
                <a:solidFill>
                  <a:schemeClr val="bg1"/>
                </a:solidFill>
              </a:rPr>
              <a:t>eurheartj</a:t>
            </a:r>
            <a:r>
              <a:rPr lang="nl-NL" sz="1400" dirty="0" smtClean="0">
                <a:solidFill>
                  <a:schemeClr val="bg1"/>
                </a:solidFill>
              </a:rPr>
              <a:t>/ehs274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48</Words>
  <Application>Microsoft Office PowerPoint</Application>
  <PresentationFormat>Diavoorstelling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ARISTOTLE Uitkomst: Beroerte of systemische embolie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119</cp:revision>
  <dcterms:created xsi:type="dcterms:W3CDTF">2011-09-14T14:53:57Z</dcterms:created>
  <dcterms:modified xsi:type="dcterms:W3CDTF">2012-09-10T20:11:42Z</dcterms:modified>
</cp:coreProperties>
</file>