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48" r:id="rId2"/>
    <p:sldId id="350" r:id="rId3"/>
    <p:sldId id="351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11-10-2012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11-10-2012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11-10-2012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11-10-2012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11-10-2012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11-10-2012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11-10-2012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11-10-2012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11-10-2012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30" name="Tekstvak 29"/>
          <p:cNvSpPr txBox="1"/>
          <p:nvPr/>
        </p:nvSpPr>
        <p:spPr>
          <a:xfrm>
            <a:off x="6588224" y="6309320"/>
            <a:ext cx="22557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err="1" smtClean="0">
                <a:solidFill>
                  <a:schemeClr val="bg1"/>
                </a:solidFill>
              </a:rPr>
              <a:t>Lopes</a:t>
            </a:r>
            <a:r>
              <a:rPr lang="nl-NL" sz="900" dirty="0" smtClean="0">
                <a:solidFill>
                  <a:schemeClr val="bg1"/>
                </a:solidFill>
              </a:rPr>
              <a:t> </a:t>
            </a:r>
            <a:r>
              <a:rPr lang="nl-NL" sz="900" dirty="0" smtClean="0">
                <a:solidFill>
                  <a:schemeClr val="bg1"/>
                </a:solidFill>
              </a:rPr>
              <a:t>RD et al </a:t>
            </a:r>
            <a:r>
              <a:rPr lang="en-US" sz="900" dirty="0" smtClean="0">
                <a:solidFill>
                  <a:schemeClr val="bg1"/>
                </a:solidFill>
              </a:rPr>
              <a:t>Lancet</a:t>
            </a:r>
            <a:r>
              <a:rPr lang="en-US" sz="900" dirty="0" smtClean="0">
                <a:solidFill>
                  <a:schemeClr val="bg1"/>
                </a:solidFill>
              </a:rPr>
              <a:t>. 2012 Oct 1</a:t>
            </a:r>
            <a:r>
              <a:rPr lang="en-US" sz="900" dirty="0" smtClean="0">
                <a:solidFill>
                  <a:schemeClr val="bg1"/>
                </a:solidFill>
              </a:rPr>
              <a:t>.</a:t>
            </a:r>
            <a:endParaRPr lang="nl-NL" sz="900" dirty="0">
              <a:solidFill>
                <a:schemeClr val="bg1"/>
              </a:solidFill>
            </a:endParaRPr>
          </a:p>
        </p:txBody>
      </p:sp>
      <p:grpSp>
        <p:nvGrpSpPr>
          <p:cNvPr id="32" name="Groep 31"/>
          <p:cNvGrpSpPr/>
          <p:nvPr/>
        </p:nvGrpSpPr>
        <p:grpSpPr>
          <a:xfrm>
            <a:off x="167754" y="1412776"/>
            <a:ext cx="8796734" cy="3918630"/>
            <a:chOff x="167754" y="1412776"/>
            <a:chExt cx="8796734" cy="3918630"/>
          </a:xfrm>
        </p:grpSpPr>
        <p:grpSp>
          <p:nvGrpSpPr>
            <p:cNvPr id="29" name="Groep 28"/>
            <p:cNvGrpSpPr/>
            <p:nvPr/>
          </p:nvGrpSpPr>
          <p:grpSpPr>
            <a:xfrm>
              <a:off x="167754" y="1412776"/>
              <a:ext cx="8796734" cy="3918630"/>
              <a:chOff x="35496" y="1412776"/>
              <a:chExt cx="8796734" cy="3918630"/>
            </a:xfrm>
          </p:grpSpPr>
          <p:grpSp>
            <p:nvGrpSpPr>
              <p:cNvPr id="14" name="Groep 13"/>
              <p:cNvGrpSpPr/>
              <p:nvPr/>
            </p:nvGrpSpPr>
            <p:grpSpPr>
              <a:xfrm>
                <a:off x="323528" y="1846263"/>
                <a:ext cx="8508702" cy="3238921"/>
                <a:chOff x="571820" y="1846263"/>
                <a:chExt cx="8260410" cy="3022897"/>
              </a:xfrm>
            </p:grpSpPr>
            <p:pic>
              <p:nvPicPr>
                <p:cNvPr id="1032" name="Picture 8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71820" y="1846263"/>
                  <a:ext cx="8260410" cy="30228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1" name="Rechthoek 10"/>
                <p:cNvSpPr/>
                <p:nvPr/>
              </p:nvSpPr>
              <p:spPr>
                <a:xfrm>
                  <a:off x="683568" y="1886635"/>
                  <a:ext cx="1217000" cy="2462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nl-NL" sz="1000" dirty="0" smtClean="0">
                      <a:solidFill>
                        <a:schemeClr val="bg1"/>
                      </a:solidFill>
                    </a:rPr>
                    <a:t>CHADS</a:t>
                  </a:r>
                  <a:r>
                    <a:rPr lang="nl-NL" sz="1000" baseline="-25000" dirty="0" smtClean="0">
                      <a:solidFill>
                        <a:schemeClr val="bg1"/>
                      </a:solidFill>
                    </a:rPr>
                    <a:t>2</a:t>
                  </a:r>
                  <a:r>
                    <a:rPr lang="nl-NL" sz="1000" dirty="0" smtClean="0">
                      <a:solidFill>
                        <a:schemeClr val="bg1"/>
                      </a:solidFill>
                    </a:rPr>
                    <a:t> score 1</a:t>
                  </a:r>
                  <a:endParaRPr lang="nl-NL" sz="1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" name="Rechthoek 11"/>
                <p:cNvSpPr/>
                <p:nvPr/>
              </p:nvSpPr>
              <p:spPr>
                <a:xfrm>
                  <a:off x="683568" y="2102659"/>
                  <a:ext cx="1217000" cy="2462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nl-NL" sz="1000" dirty="0" smtClean="0">
                      <a:solidFill>
                        <a:schemeClr val="bg1"/>
                      </a:solidFill>
                    </a:rPr>
                    <a:t>CHADS</a:t>
                  </a:r>
                  <a:r>
                    <a:rPr lang="nl-NL" sz="1000" baseline="-25000" dirty="0" smtClean="0">
                      <a:solidFill>
                        <a:schemeClr val="bg1"/>
                      </a:solidFill>
                    </a:rPr>
                    <a:t>2</a:t>
                  </a:r>
                  <a:r>
                    <a:rPr lang="nl-NL" sz="1000" dirty="0" smtClean="0">
                      <a:solidFill>
                        <a:schemeClr val="bg1"/>
                      </a:solidFill>
                    </a:rPr>
                    <a:t> score </a:t>
                  </a:r>
                  <a:r>
                    <a:rPr lang="nl-NL" sz="1000" dirty="0" smtClean="0">
                      <a:solidFill>
                        <a:schemeClr val="bg1"/>
                      </a:solidFill>
                    </a:rPr>
                    <a:t>2</a:t>
                  </a:r>
                  <a:endParaRPr lang="nl-NL" sz="1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Rechthoek 12"/>
                <p:cNvSpPr/>
                <p:nvPr/>
              </p:nvSpPr>
              <p:spPr>
                <a:xfrm>
                  <a:off x="683568" y="2276872"/>
                  <a:ext cx="1326216" cy="2297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nl-NL" sz="1000" dirty="0" smtClean="0">
                      <a:solidFill>
                        <a:schemeClr val="bg1"/>
                      </a:solidFill>
                    </a:rPr>
                    <a:t>CHADS</a:t>
                  </a:r>
                  <a:r>
                    <a:rPr lang="nl-NL" sz="1000" baseline="-25000" dirty="0" smtClean="0">
                      <a:solidFill>
                        <a:schemeClr val="bg1"/>
                      </a:solidFill>
                    </a:rPr>
                    <a:t>2</a:t>
                  </a:r>
                  <a:r>
                    <a:rPr lang="nl-NL" sz="1000" dirty="0" smtClean="0">
                      <a:solidFill>
                        <a:schemeClr val="bg1"/>
                      </a:solidFill>
                    </a:rPr>
                    <a:t> score </a:t>
                  </a:r>
                  <a:r>
                    <a:rPr lang="nl-NL" sz="1000" dirty="0" smtClean="0">
                      <a:solidFill>
                        <a:schemeClr val="bg1"/>
                      </a:solidFill>
                    </a:rPr>
                    <a:t>≥ 3</a:t>
                  </a:r>
                  <a:endParaRPr lang="nl-NL" sz="10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5" name="Rechthoek 14"/>
              <p:cNvSpPr/>
              <p:nvPr/>
            </p:nvSpPr>
            <p:spPr>
              <a:xfrm>
                <a:off x="35496" y="2750731"/>
                <a:ext cx="1678665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dirty="0" smtClean="0">
                    <a:solidFill>
                      <a:schemeClr val="bg1"/>
                    </a:solidFill>
                  </a:rPr>
                  <a:t>CHA</a:t>
                </a:r>
                <a:r>
                  <a:rPr lang="nl-NL" sz="1000" baseline="-25000" dirty="0" smtClean="0">
                    <a:solidFill>
                      <a:schemeClr val="bg1"/>
                    </a:solidFill>
                  </a:rPr>
                  <a:t>2</a:t>
                </a:r>
                <a:r>
                  <a:rPr lang="nl-NL" sz="1000" dirty="0" smtClean="0">
                    <a:solidFill>
                      <a:schemeClr val="bg1"/>
                    </a:solidFill>
                  </a:rPr>
                  <a:t> DS</a:t>
                </a:r>
                <a:r>
                  <a:rPr lang="nl-NL" sz="1000" baseline="-25000" dirty="0" smtClean="0">
                    <a:solidFill>
                      <a:schemeClr val="bg1"/>
                    </a:solidFill>
                  </a:rPr>
                  <a:t>2 </a:t>
                </a:r>
                <a:r>
                  <a:rPr lang="nl-NL" sz="1000" dirty="0" err="1" smtClean="0">
                    <a:solidFill>
                      <a:schemeClr val="bg1"/>
                    </a:solidFill>
                  </a:rPr>
                  <a:t>VASc</a:t>
                </a:r>
                <a:r>
                  <a:rPr lang="nl-NL" sz="1000" dirty="0" smtClean="0">
                    <a:solidFill>
                      <a:schemeClr val="bg1"/>
                    </a:solidFill>
                  </a:rPr>
                  <a:t> score 1</a:t>
                </a:r>
                <a:endParaRPr lang="nl-NL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Rechthoek 15"/>
              <p:cNvSpPr/>
              <p:nvPr/>
            </p:nvSpPr>
            <p:spPr>
              <a:xfrm>
                <a:off x="35496" y="2966755"/>
                <a:ext cx="1678665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dirty="0" smtClean="0">
                    <a:solidFill>
                      <a:schemeClr val="bg1"/>
                    </a:solidFill>
                  </a:rPr>
                  <a:t>CHA</a:t>
                </a:r>
                <a:r>
                  <a:rPr lang="nl-NL" sz="1000" baseline="-25000" dirty="0" smtClean="0">
                    <a:solidFill>
                      <a:schemeClr val="bg1"/>
                    </a:solidFill>
                  </a:rPr>
                  <a:t>2</a:t>
                </a:r>
                <a:r>
                  <a:rPr lang="nl-NL" sz="1000" dirty="0" smtClean="0">
                    <a:solidFill>
                      <a:schemeClr val="bg1"/>
                    </a:solidFill>
                  </a:rPr>
                  <a:t> DS</a:t>
                </a:r>
                <a:r>
                  <a:rPr lang="nl-NL" sz="1000" baseline="-25000" dirty="0" smtClean="0">
                    <a:solidFill>
                      <a:schemeClr val="bg1"/>
                    </a:solidFill>
                  </a:rPr>
                  <a:t>2 </a:t>
                </a:r>
                <a:r>
                  <a:rPr lang="nl-NL" sz="1000" dirty="0" err="1" smtClean="0">
                    <a:solidFill>
                      <a:schemeClr val="bg1"/>
                    </a:solidFill>
                  </a:rPr>
                  <a:t>VASc</a:t>
                </a:r>
                <a:r>
                  <a:rPr lang="nl-NL" sz="1000" dirty="0" smtClean="0">
                    <a:solidFill>
                      <a:schemeClr val="bg1"/>
                    </a:solidFill>
                  </a:rPr>
                  <a:t> score 2</a:t>
                </a:r>
                <a:endParaRPr lang="nl-NL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Rechthoek 16"/>
              <p:cNvSpPr/>
              <p:nvPr/>
            </p:nvSpPr>
            <p:spPr>
              <a:xfrm>
                <a:off x="35496" y="3182779"/>
                <a:ext cx="178286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dirty="0" smtClean="0">
                    <a:solidFill>
                      <a:schemeClr val="bg1"/>
                    </a:solidFill>
                  </a:rPr>
                  <a:t>CHA</a:t>
                </a:r>
                <a:r>
                  <a:rPr lang="nl-NL" sz="1000" baseline="-25000" dirty="0" smtClean="0">
                    <a:solidFill>
                      <a:schemeClr val="bg1"/>
                    </a:solidFill>
                  </a:rPr>
                  <a:t>2</a:t>
                </a:r>
                <a:r>
                  <a:rPr lang="nl-NL" sz="1000" dirty="0" smtClean="0">
                    <a:solidFill>
                      <a:schemeClr val="bg1"/>
                    </a:solidFill>
                  </a:rPr>
                  <a:t> DS</a:t>
                </a:r>
                <a:r>
                  <a:rPr lang="nl-NL" sz="1000" baseline="-25000" dirty="0" smtClean="0">
                    <a:solidFill>
                      <a:schemeClr val="bg1"/>
                    </a:solidFill>
                  </a:rPr>
                  <a:t>2 </a:t>
                </a:r>
                <a:r>
                  <a:rPr lang="nl-NL" sz="1000" dirty="0" err="1" smtClean="0">
                    <a:solidFill>
                      <a:schemeClr val="bg1"/>
                    </a:solidFill>
                  </a:rPr>
                  <a:t>VASc</a:t>
                </a:r>
                <a:r>
                  <a:rPr lang="nl-NL" sz="1000" dirty="0" smtClean="0">
                    <a:solidFill>
                      <a:schemeClr val="bg1"/>
                    </a:solidFill>
                  </a:rPr>
                  <a:t> score ≥3</a:t>
                </a:r>
                <a:endParaRPr lang="nl-NL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Rechthoek 17"/>
              <p:cNvSpPr/>
              <p:nvPr/>
            </p:nvSpPr>
            <p:spPr>
              <a:xfrm>
                <a:off x="179512" y="3573016"/>
                <a:ext cx="1532792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dirty="0" smtClean="0">
                    <a:solidFill>
                      <a:schemeClr val="bg1"/>
                    </a:solidFill>
                  </a:rPr>
                  <a:t>HAS-BLED Score 0-1</a:t>
                </a:r>
                <a:endParaRPr lang="nl-NL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Rechthoek 18"/>
              <p:cNvSpPr/>
              <p:nvPr/>
            </p:nvSpPr>
            <p:spPr>
              <a:xfrm>
                <a:off x="179512" y="3789040"/>
                <a:ext cx="139333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dirty="0" smtClean="0">
                    <a:solidFill>
                      <a:schemeClr val="bg1"/>
                    </a:solidFill>
                  </a:rPr>
                  <a:t>HAS-BLED Score 2</a:t>
                </a:r>
                <a:endParaRPr lang="nl-NL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Rechthoek 19"/>
              <p:cNvSpPr/>
              <p:nvPr/>
            </p:nvSpPr>
            <p:spPr>
              <a:xfrm>
                <a:off x="179512" y="4005064"/>
                <a:ext cx="154241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dirty="0" smtClean="0">
                    <a:solidFill>
                      <a:schemeClr val="bg1"/>
                    </a:solidFill>
                  </a:rPr>
                  <a:t>HAS-BLED Score ≥ 3</a:t>
                </a:r>
                <a:endParaRPr lang="nl-NL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Rechthoek 20"/>
              <p:cNvSpPr/>
              <p:nvPr/>
            </p:nvSpPr>
            <p:spPr>
              <a:xfrm>
                <a:off x="1691680" y="1412776"/>
                <a:ext cx="9765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b="1" dirty="0" err="1" smtClean="0">
                    <a:solidFill>
                      <a:srgbClr val="FFFF00"/>
                    </a:solidFill>
                  </a:rPr>
                  <a:t>Number</a:t>
                </a:r>
                <a:r>
                  <a:rPr lang="nl-NL" sz="1000" b="1" dirty="0" smtClean="0">
                    <a:solidFill>
                      <a:srgbClr val="FFFF00"/>
                    </a:solidFill>
                  </a:rPr>
                  <a:t> </a:t>
                </a:r>
              </a:p>
              <a:p>
                <a:r>
                  <a:rPr lang="nl-NL" sz="1000" b="1" dirty="0" smtClean="0">
                    <a:solidFill>
                      <a:srgbClr val="FFFF00"/>
                    </a:solidFill>
                  </a:rPr>
                  <a:t>Of </a:t>
                </a:r>
                <a:r>
                  <a:rPr lang="nl-NL" sz="1000" b="1" dirty="0" err="1" smtClean="0">
                    <a:solidFill>
                      <a:srgbClr val="FFFF00"/>
                    </a:solidFill>
                  </a:rPr>
                  <a:t>patients</a:t>
                </a:r>
                <a:endParaRPr lang="nl-NL" sz="1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2" name="Rechthoek 21"/>
              <p:cNvSpPr/>
              <p:nvPr/>
            </p:nvSpPr>
            <p:spPr>
              <a:xfrm>
                <a:off x="2552327" y="1526595"/>
                <a:ext cx="854721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b="1" dirty="0" err="1" smtClean="0">
                    <a:solidFill>
                      <a:srgbClr val="FFFF00"/>
                    </a:solidFill>
                  </a:rPr>
                  <a:t>Apixaban</a:t>
                </a:r>
                <a:endParaRPr lang="nl-NL" sz="1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3" name="Rechthoek 22"/>
              <p:cNvSpPr/>
              <p:nvPr/>
            </p:nvSpPr>
            <p:spPr>
              <a:xfrm>
                <a:off x="3395711" y="1526595"/>
                <a:ext cx="816249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b="1" dirty="0" err="1" smtClean="0">
                    <a:solidFill>
                      <a:srgbClr val="FFFF00"/>
                    </a:solidFill>
                  </a:rPr>
                  <a:t>Warfarin</a:t>
                </a:r>
                <a:endParaRPr lang="nl-NL" sz="1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4" name="Rechthoek 23"/>
              <p:cNvSpPr/>
              <p:nvPr/>
            </p:nvSpPr>
            <p:spPr>
              <a:xfrm>
                <a:off x="6813623" y="1526595"/>
                <a:ext cx="1127232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b="1" dirty="0" smtClean="0">
                    <a:solidFill>
                      <a:srgbClr val="FFFF00"/>
                    </a:solidFill>
                  </a:rPr>
                  <a:t>HR (95% CI)</a:t>
                </a:r>
                <a:endParaRPr lang="nl-NL" sz="1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" name="Rechthoek 24"/>
              <p:cNvSpPr/>
              <p:nvPr/>
            </p:nvSpPr>
            <p:spPr>
              <a:xfrm>
                <a:off x="7966005" y="1526595"/>
                <a:ext cx="710451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b="1" dirty="0" smtClean="0">
                    <a:solidFill>
                      <a:srgbClr val="FFFF00"/>
                    </a:solidFill>
                  </a:rPr>
                  <a:t>P </a:t>
                </a:r>
                <a:r>
                  <a:rPr lang="nl-NL" sz="1000" b="1" dirty="0" err="1" smtClean="0">
                    <a:solidFill>
                      <a:srgbClr val="FFFF00"/>
                    </a:solidFill>
                  </a:rPr>
                  <a:t>value</a:t>
                </a:r>
                <a:endParaRPr lang="nl-NL" sz="1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" name="Rechthoek 25"/>
              <p:cNvSpPr/>
              <p:nvPr/>
            </p:nvSpPr>
            <p:spPr>
              <a:xfrm>
                <a:off x="3851920" y="5085184"/>
                <a:ext cx="145424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b="1" dirty="0" err="1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Favours</a:t>
                </a:r>
                <a:r>
                  <a:rPr lang="nl-NL" sz="1000" b="1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 </a:t>
                </a:r>
                <a:r>
                  <a:rPr lang="nl-NL" sz="1000" b="1" dirty="0" err="1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apixaban</a:t>
                </a:r>
                <a:endParaRPr lang="nl-NL" sz="1000" b="1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27" name="Rechthoek 26"/>
              <p:cNvSpPr/>
              <p:nvPr/>
            </p:nvSpPr>
            <p:spPr>
              <a:xfrm>
                <a:off x="5710044" y="5085185"/>
                <a:ext cx="1454244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sz="1000" b="1" dirty="0" err="1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Favours</a:t>
                </a:r>
                <a:r>
                  <a:rPr lang="nl-NL" sz="1000" b="1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 </a:t>
                </a:r>
                <a:r>
                  <a:rPr lang="nl-NL" sz="1000" b="1" dirty="0" err="1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warfarin</a:t>
                </a:r>
                <a:endParaRPr lang="nl-NL" sz="1000" b="1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28" name="Rechthoek 27"/>
              <p:cNvSpPr/>
              <p:nvPr/>
            </p:nvSpPr>
            <p:spPr>
              <a:xfrm>
                <a:off x="1066061" y="4406915"/>
                <a:ext cx="697627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b="1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Overall</a:t>
                </a:r>
                <a:endParaRPr lang="nl-NL" sz="1000" b="1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31" name="Tekstvak 30"/>
            <p:cNvSpPr txBox="1"/>
            <p:nvPr/>
          </p:nvSpPr>
          <p:spPr>
            <a:xfrm>
              <a:off x="1853976" y="3167390"/>
              <a:ext cx="3802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1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12</a:t>
              </a:r>
              <a:endParaRPr lang="nl-NL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Titel 1"/>
          <p:cNvSpPr>
            <a:spLocks noGrp="1"/>
          </p:cNvSpPr>
          <p:nvPr>
            <p:ph type="title"/>
          </p:nvPr>
        </p:nvSpPr>
        <p:spPr>
          <a:xfrm>
            <a:off x="251520" y="341784"/>
            <a:ext cx="8229600" cy="1143000"/>
          </a:xfrm>
        </p:spPr>
        <p:txBody>
          <a:bodyPr/>
          <a:lstStyle/>
          <a:p>
            <a:r>
              <a:rPr lang="nl-NL" sz="2800" dirty="0" smtClean="0"/>
              <a:t>ARISTOTLE: </a:t>
            </a:r>
            <a:r>
              <a:rPr lang="nl-NL" sz="2800" b="1" dirty="0" err="1" smtClean="0"/>
              <a:t>Stroke</a:t>
            </a:r>
            <a:r>
              <a:rPr lang="nl-NL" sz="2800" b="1" dirty="0" smtClean="0"/>
              <a:t> </a:t>
            </a:r>
            <a:r>
              <a:rPr lang="nl-NL" sz="2800" b="1" dirty="0" smtClean="0"/>
              <a:t>or </a:t>
            </a:r>
            <a:r>
              <a:rPr lang="nl-NL" sz="2800" b="1" dirty="0" err="1" smtClean="0"/>
              <a:t>systemic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embolism</a:t>
            </a:r>
            <a:r>
              <a:rPr lang="nl-NL" sz="2800" b="1" dirty="0" smtClean="0"/>
              <a:t> </a:t>
            </a:r>
            <a:r>
              <a:rPr lang="en-US" sz="2800" dirty="0"/>
              <a:t>according to </a:t>
            </a:r>
            <a:r>
              <a:rPr lang="en-US" sz="2800" dirty="0" smtClean="0"/>
              <a:t>different </a:t>
            </a:r>
            <a:r>
              <a:rPr lang="en-US" sz="2800" dirty="0"/>
              <a:t>risk </a:t>
            </a:r>
            <a:r>
              <a:rPr lang="en-US" sz="2800" dirty="0" smtClean="0"/>
              <a:t>scores</a:t>
            </a:r>
            <a:br>
              <a:rPr lang="en-US" sz="2800" dirty="0" smtClean="0"/>
            </a:br>
            <a:r>
              <a:rPr lang="en-US" sz="1600" dirty="0" smtClean="0"/>
              <a:t>Secondary analysis of randomized trial</a:t>
            </a: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30" name="Tekstvak 29"/>
          <p:cNvSpPr txBox="1"/>
          <p:nvPr/>
        </p:nvSpPr>
        <p:spPr>
          <a:xfrm>
            <a:off x="6588224" y="6309320"/>
            <a:ext cx="22557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err="1" smtClean="0">
                <a:solidFill>
                  <a:schemeClr val="bg1"/>
                </a:solidFill>
              </a:rPr>
              <a:t>Lopes</a:t>
            </a:r>
            <a:r>
              <a:rPr lang="nl-NL" sz="900" dirty="0" smtClean="0">
                <a:solidFill>
                  <a:schemeClr val="bg1"/>
                </a:solidFill>
              </a:rPr>
              <a:t> </a:t>
            </a:r>
            <a:r>
              <a:rPr lang="nl-NL" sz="900" dirty="0" smtClean="0">
                <a:solidFill>
                  <a:schemeClr val="bg1"/>
                </a:solidFill>
              </a:rPr>
              <a:t>RD et al </a:t>
            </a:r>
            <a:r>
              <a:rPr lang="en-US" sz="900" dirty="0" smtClean="0">
                <a:solidFill>
                  <a:schemeClr val="bg1"/>
                </a:solidFill>
              </a:rPr>
              <a:t>Lancet</a:t>
            </a:r>
            <a:r>
              <a:rPr lang="en-US" sz="900" dirty="0" smtClean="0">
                <a:solidFill>
                  <a:schemeClr val="bg1"/>
                </a:solidFill>
              </a:rPr>
              <a:t>. 2012 Oct 1</a:t>
            </a:r>
            <a:r>
              <a:rPr lang="en-US" sz="900" dirty="0" smtClean="0">
                <a:solidFill>
                  <a:schemeClr val="bg1"/>
                </a:solidFill>
              </a:rPr>
              <a:t>.</a:t>
            </a:r>
            <a:endParaRPr lang="nl-NL" sz="900" dirty="0">
              <a:solidFill>
                <a:schemeClr val="bg1"/>
              </a:solidFill>
            </a:endParaRPr>
          </a:p>
        </p:txBody>
      </p:sp>
      <p:grpSp>
        <p:nvGrpSpPr>
          <p:cNvPr id="4" name="Groep 28"/>
          <p:cNvGrpSpPr/>
          <p:nvPr/>
        </p:nvGrpSpPr>
        <p:grpSpPr>
          <a:xfrm>
            <a:off x="167754" y="1412776"/>
            <a:ext cx="8355057" cy="3918630"/>
            <a:chOff x="35496" y="1412776"/>
            <a:chExt cx="8355057" cy="3918630"/>
          </a:xfrm>
        </p:grpSpPr>
        <p:grpSp>
          <p:nvGrpSpPr>
            <p:cNvPr id="5" name="Groep 13"/>
            <p:cNvGrpSpPr/>
            <p:nvPr/>
          </p:nvGrpSpPr>
          <p:grpSpPr>
            <a:xfrm>
              <a:off x="438635" y="1889519"/>
              <a:ext cx="1366079" cy="664345"/>
              <a:chOff x="683568" y="1886635"/>
              <a:chExt cx="1326216" cy="620036"/>
            </a:xfrm>
          </p:grpSpPr>
          <p:sp>
            <p:nvSpPr>
              <p:cNvPr id="11" name="Rechthoek 10"/>
              <p:cNvSpPr/>
              <p:nvPr/>
            </p:nvSpPr>
            <p:spPr>
              <a:xfrm>
                <a:off x="683568" y="1886635"/>
                <a:ext cx="121700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dirty="0" smtClean="0">
                    <a:solidFill>
                      <a:schemeClr val="bg1"/>
                    </a:solidFill>
                  </a:rPr>
                  <a:t>CHADS</a:t>
                </a:r>
                <a:r>
                  <a:rPr lang="nl-NL" sz="1000" baseline="-25000" dirty="0" smtClean="0">
                    <a:solidFill>
                      <a:schemeClr val="bg1"/>
                    </a:solidFill>
                  </a:rPr>
                  <a:t>2</a:t>
                </a:r>
                <a:r>
                  <a:rPr lang="nl-NL" sz="1000" dirty="0" smtClean="0">
                    <a:solidFill>
                      <a:schemeClr val="bg1"/>
                    </a:solidFill>
                  </a:rPr>
                  <a:t> score 1</a:t>
                </a:r>
                <a:endParaRPr lang="nl-NL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Rechthoek 11"/>
              <p:cNvSpPr/>
              <p:nvPr/>
            </p:nvSpPr>
            <p:spPr>
              <a:xfrm>
                <a:off x="683568" y="2102659"/>
                <a:ext cx="121700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dirty="0" smtClean="0">
                    <a:solidFill>
                      <a:schemeClr val="bg1"/>
                    </a:solidFill>
                  </a:rPr>
                  <a:t>CHADS</a:t>
                </a:r>
                <a:r>
                  <a:rPr lang="nl-NL" sz="1000" baseline="-25000" dirty="0" smtClean="0">
                    <a:solidFill>
                      <a:schemeClr val="bg1"/>
                    </a:solidFill>
                  </a:rPr>
                  <a:t>2</a:t>
                </a:r>
                <a:r>
                  <a:rPr lang="nl-NL" sz="1000" dirty="0" smtClean="0">
                    <a:solidFill>
                      <a:schemeClr val="bg1"/>
                    </a:solidFill>
                  </a:rPr>
                  <a:t> score </a:t>
                </a:r>
                <a:r>
                  <a:rPr lang="nl-NL" sz="1000" dirty="0" smtClean="0">
                    <a:solidFill>
                      <a:schemeClr val="bg1"/>
                    </a:solidFill>
                  </a:rPr>
                  <a:t>2</a:t>
                </a:r>
                <a:endParaRPr lang="nl-NL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Rechthoek 12"/>
              <p:cNvSpPr/>
              <p:nvPr/>
            </p:nvSpPr>
            <p:spPr>
              <a:xfrm>
                <a:off x="683568" y="2276872"/>
                <a:ext cx="1326216" cy="229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dirty="0" smtClean="0">
                    <a:solidFill>
                      <a:schemeClr val="bg1"/>
                    </a:solidFill>
                  </a:rPr>
                  <a:t>CHADS</a:t>
                </a:r>
                <a:r>
                  <a:rPr lang="nl-NL" sz="1000" baseline="-25000" dirty="0" smtClean="0">
                    <a:solidFill>
                      <a:schemeClr val="bg1"/>
                    </a:solidFill>
                  </a:rPr>
                  <a:t>2</a:t>
                </a:r>
                <a:r>
                  <a:rPr lang="nl-NL" sz="1000" dirty="0" smtClean="0">
                    <a:solidFill>
                      <a:schemeClr val="bg1"/>
                    </a:solidFill>
                  </a:rPr>
                  <a:t> score </a:t>
                </a:r>
                <a:r>
                  <a:rPr lang="nl-NL" sz="1000" dirty="0" smtClean="0">
                    <a:solidFill>
                      <a:schemeClr val="bg1"/>
                    </a:solidFill>
                  </a:rPr>
                  <a:t>≥ 3</a:t>
                </a:r>
                <a:endParaRPr lang="nl-NL" sz="1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5" name="Rechthoek 14"/>
            <p:cNvSpPr/>
            <p:nvPr/>
          </p:nvSpPr>
          <p:spPr>
            <a:xfrm>
              <a:off x="35496" y="2750731"/>
              <a:ext cx="1678665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dirty="0" smtClean="0">
                  <a:solidFill>
                    <a:schemeClr val="bg1"/>
                  </a:solidFill>
                </a:rPr>
                <a:t>CHA</a:t>
              </a:r>
              <a:r>
                <a:rPr lang="nl-NL" sz="1000" baseline="-25000" dirty="0" smtClean="0">
                  <a:solidFill>
                    <a:schemeClr val="bg1"/>
                  </a:solidFill>
                </a:rPr>
                <a:t>2</a:t>
              </a:r>
              <a:r>
                <a:rPr lang="nl-NL" sz="1000" dirty="0" smtClean="0">
                  <a:solidFill>
                    <a:schemeClr val="bg1"/>
                  </a:solidFill>
                </a:rPr>
                <a:t> DS</a:t>
              </a:r>
              <a:r>
                <a:rPr lang="nl-NL" sz="1000" baseline="-25000" dirty="0" smtClean="0">
                  <a:solidFill>
                    <a:schemeClr val="bg1"/>
                  </a:solidFill>
                </a:rPr>
                <a:t>2 </a:t>
              </a:r>
              <a:r>
                <a:rPr lang="nl-NL" sz="1000" dirty="0" err="1" smtClean="0">
                  <a:solidFill>
                    <a:schemeClr val="bg1"/>
                  </a:solidFill>
                </a:rPr>
                <a:t>VASc</a:t>
              </a:r>
              <a:r>
                <a:rPr lang="nl-NL" sz="1000" dirty="0" smtClean="0">
                  <a:solidFill>
                    <a:schemeClr val="bg1"/>
                  </a:solidFill>
                </a:rPr>
                <a:t> score 1</a:t>
              </a:r>
              <a:endParaRPr lang="nl-NL" sz="1000" dirty="0">
                <a:solidFill>
                  <a:schemeClr val="bg1"/>
                </a:solidFill>
              </a:endParaRPr>
            </a:p>
          </p:txBody>
        </p:sp>
        <p:sp>
          <p:nvSpPr>
            <p:cNvPr id="16" name="Rechthoek 15"/>
            <p:cNvSpPr/>
            <p:nvPr/>
          </p:nvSpPr>
          <p:spPr>
            <a:xfrm>
              <a:off x="35496" y="2966755"/>
              <a:ext cx="1678665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dirty="0" smtClean="0">
                  <a:solidFill>
                    <a:schemeClr val="bg1"/>
                  </a:solidFill>
                </a:rPr>
                <a:t>CHA</a:t>
              </a:r>
              <a:r>
                <a:rPr lang="nl-NL" sz="1000" baseline="-25000" dirty="0" smtClean="0">
                  <a:solidFill>
                    <a:schemeClr val="bg1"/>
                  </a:solidFill>
                </a:rPr>
                <a:t>2</a:t>
              </a:r>
              <a:r>
                <a:rPr lang="nl-NL" sz="1000" dirty="0" smtClean="0">
                  <a:solidFill>
                    <a:schemeClr val="bg1"/>
                  </a:solidFill>
                </a:rPr>
                <a:t> DS</a:t>
              </a:r>
              <a:r>
                <a:rPr lang="nl-NL" sz="1000" baseline="-25000" dirty="0" smtClean="0">
                  <a:solidFill>
                    <a:schemeClr val="bg1"/>
                  </a:solidFill>
                </a:rPr>
                <a:t>2 </a:t>
              </a:r>
              <a:r>
                <a:rPr lang="nl-NL" sz="1000" dirty="0" err="1" smtClean="0">
                  <a:solidFill>
                    <a:schemeClr val="bg1"/>
                  </a:solidFill>
                </a:rPr>
                <a:t>VASc</a:t>
              </a:r>
              <a:r>
                <a:rPr lang="nl-NL" sz="1000" dirty="0" smtClean="0">
                  <a:solidFill>
                    <a:schemeClr val="bg1"/>
                  </a:solidFill>
                </a:rPr>
                <a:t> score 2</a:t>
              </a:r>
              <a:endParaRPr lang="nl-NL" sz="1000" dirty="0">
                <a:solidFill>
                  <a:schemeClr val="bg1"/>
                </a:solidFill>
              </a:endParaRPr>
            </a:p>
          </p:txBody>
        </p:sp>
        <p:sp>
          <p:nvSpPr>
            <p:cNvPr id="17" name="Rechthoek 16"/>
            <p:cNvSpPr/>
            <p:nvPr/>
          </p:nvSpPr>
          <p:spPr>
            <a:xfrm>
              <a:off x="35496" y="3182779"/>
              <a:ext cx="178286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dirty="0" smtClean="0">
                  <a:solidFill>
                    <a:schemeClr val="bg1"/>
                  </a:solidFill>
                </a:rPr>
                <a:t>CHA</a:t>
              </a:r>
              <a:r>
                <a:rPr lang="nl-NL" sz="1000" baseline="-25000" dirty="0" smtClean="0">
                  <a:solidFill>
                    <a:schemeClr val="bg1"/>
                  </a:solidFill>
                </a:rPr>
                <a:t>2</a:t>
              </a:r>
              <a:r>
                <a:rPr lang="nl-NL" sz="1000" dirty="0" smtClean="0">
                  <a:solidFill>
                    <a:schemeClr val="bg1"/>
                  </a:solidFill>
                </a:rPr>
                <a:t> DS</a:t>
              </a:r>
              <a:r>
                <a:rPr lang="nl-NL" sz="1000" baseline="-25000" dirty="0" smtClean="0">
                  <a:solidFill>
                    <a:schemeClr val="bg1"/>
                  </a:solidFill>
                </a:rPr>
                <a:t>2 </a:t>
              </a:r>
              <a:r>
                <a:rPr lang="nl-NL" sz="1000" dirty="0" err="1" smtClean="0">
                  <a:solidFill>
                    <a:schemeClr val="bg1"/>
                  </a:solidFill>
                </a:rPr>
                <a:t>VASc</a:t>
              </a:r>
              <a:r>
                <a:rPr lang="nl-NL" sz="1000" dirty="0" smtClean="0">
                  <a:solidFill>
                    <a:schemeClr val="bg1"/>
                  </a:solidFill>
                </a:rPr>
                <a:t> score ≥3</a:t>
              </a:r>
              <a:endParaRPr lang="nl-NL" sz="1000" dirty="0">
                <a:solidFill>
                  <a:schemeClr val="bg1"/>
                </a:solidFill>
              </a:endParaRPr>
            </a:p>
          </p:txBody>
        </p:sp>
        <p:sp>
          <p:nvSpPr>
            <p:cNvPr id="18" name="Rechthoek 17"/>
            <p:cNvSpPr/>
            <p:nvPr/>
          </p:nvSpPr>
          <p:spPr>
            <a:xfrm>
              <a:off x="179512" y="3573016"/>
              <a:ext cx="153279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dirty="0" smtClean="0">
                  <a:solidFill>
                    <a:schemeClr val="bg1"/>
                  </a:solidFill>
                </a:rPr>
                <a:t>HAS-BLED Score 0-1</a:t>
              </a:r>
              <a:endParaRPr lang="nl-NL" sz="1000" dirty="0">
                <a:solidFill>
                  <a:schemeClr val="bg1"/>
                </a:solidFill>
              </a:endParaRPr>
            </a:p>
          </p:txBody>
        </p:sp>
        <p:sp>
          <p:nvSpPr>
            <p:cNvPr id="19" name="Rechthoek 18"/>
            <p:cNvSpPr/>
            <p:nvPr/>
          </p:nvSpPr>
          <p:spPr>
            <a:xfrm>
              <a:off x="179512" y="3789040"/>
              <a:ext cx="139333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dirty="0" smtClean="0">
                  <a:solidFill>
                    <a:schemeClr val="bg1"/>
                  </a:solidFill>
                </a:rPr>
                <a:t>HAS-BLED Score 2</a:t>
              </a:r>
              <a:endParaRPr lang="nl-NL" sz="1000" dirty="0">
                <a:solidFill>
                  <a:schemeClr val="bg1"/>
                </a:solidFill>
              </a:endParaRPr>
            </a:p>
          </p:txBody>
        </p:sp>
        <p:sp>
          <p:nvSpPr>
            <p:cNvPr id="20" name="Rechthoek 19"/>
            <p:cNvSpPr/>
            <p:nvPr/>
          </p:nvSpPr>
          <p:spPr>
            <a:xfrm>
              <a:off x="179512" y="4005064"/>
              <a:ext cx="154241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dirty="0" smtClean="0">
                  <a:solidFill>
                    <a:schemeClr val="bg1"/>
                  </a:solidFill>
                </a:rPr>
                <a:t>HAS-BLED Score ≥ 3</a:t>
              </a:r>
              <a:endParaRPr lang="nl-NL" sz="10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hthoek 20"/>
            <p:cNvSpPr/>
            <p:nvPr/>
          </p:nvSpPr>
          <p:spPr>
            <a:xfrm>
              <a:off x="1691680" y="1412776"/>
              <a:ext cx="97654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b="1" dirty="0" err="1" smtClean="0">
                  <a:solidFill>
                    <a:srgbClr val="FFFF00"/>
                  </a:solidFill>
                </a:rPr>
                <a:t>Number</a:t>
              </a:r>
              <a:r>
                <a:rPr lang="nl-NL" sz="1000" b="1" dirty="0" smtClean="0">
                  <a:solidFill>
                    <a:srgbClr val="FFFF00"/>
                  </a:solidFill>
                </a:rPr>
                <a:t> </a:t>
              </a:r>
            </a:p>
            <a:p>
              <a:r>
                <a:rPr lang="nl-NL" sz="1000" b="1" dirty="0" smtClean="0">
                  <a:solidFill>
                    <a:srgbClr val="FFFF00"/>
                  </a:solidFill>
                </a:rPr>
                <a:t>Of </a:t>
              </a:r>
              <a:r>
                <a:rPr lang="nl-NL" sz="1000" b="1" dirty="0" err="1" smtClean="0">
                  <a:solidFill>
                    <a:srgbClr val="FFFF00"/>
                  </a:solidFill>
                </a:rPr>
                <a:t>patients</a:t>
              </a:r>
              <a:endParaRPr lang="nl-NL" sz="1000" b="1" dirty="0">
                <a:solidFill>
                  <a:srgbClr val="FFFF00"/>
                </a:solidFill>
              </a:endParaRPr>
            </a:p>
          </p:txBody>
        </p:sp>
        <p:sp>
          <p:nvSpPr>
            <p:cNvPr id="22" name="Rechthoek 21"/>
            <p:cNvSpPr/>
            <p:nvPr/>
          </p:nvSpPr>
          <p:spPr>
            <a:xfrm>
              <a:off x="2552327" y="1526595"/>
              <a:ext cx="85472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b="1" dirty="0" err="1" smtClean="0">
                  <a:solidFill>
                    <a:srgbClr val="FFFF00"/>
                  </a:solidFill>
                </a:rPr>
                <a:t>Apixaban</a:t>
              </a:r>
              <a:endParaRPr lang="nl-NL" sz="1000" b="1" dirty="0">
                <a:solidFill>
                  <a:srgbClr val="FFFF00"/>
                </a:solidFill>
              </a:endParaRPr>
            </a:p>
          </p:txBody>
        </p:sp>
        <p:sp>
          <p:nvSpPr>
            <p:cNvPr id="23" name="Rechthoek 22"/>
            <p:cNvSpPr/>
            <p:nvPr/>
          </p:nvSpPr>
          <p:spPr>
            <a:xfrm>
              <a:off x="3395711" y="1526595"/>
              <a:ext cx="8162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b="1" dirty="0" err="1" smtClean="0">
                  <a:solidFill>
                    <a:srgbClr val="FFFF00"/>
                  </a:solidFill>
                </a:rPr>
                <a:t>Warfarin</a:t>
              </a:r>
              <a:endParaRPr lang="nl-NL" sz="1000" b="1" dirty="0">
                <a:solidFill>
                  <a:srgbClr val="FFFF00"/>
                </a:solidFill>
              </a:endParaRPr>
            </a:p>
          </p:txBody>
        </p:sp>
        <p:sp>
          <p:nvSpPr>
            <p:cNvPr id="24" name="Rechthoek 23"/>
            <p:cNvSpPr/>
            <p:nvPr/>
          </p:nvSpPr>
          <p:spPr>
            <a:xfrm>
              <a:off x="6599982" y="1526595"/>
              <a:ext cx="112723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b="1" dirty="0" smtClean="0">
                  <a:solidFill>
                    <a:srgbClr val="FFFF00"/>
                  </a:solidFill>
                </a:rPr>
                <a:t>HR (95% CI)</a:t>
              </a:r>
              <a:endParaRPr lang="nl-NL" sz="1000" b="1" dirty="0">
                <a:solidFill>
                  <a:srgbClr val="FFFF00"/>
                </a:solidFill>
              </a:endParaRPr>
            </a:p>
          </p:txBody>
        </p:sp>
        <p:sp>
          <p:nvSpPr>
            <p:cNvPr id="25" name="Rechthoek 24"/>
            <p:cNvSpPr/>
            <p:nvPr/>
          </p:nvSpPr>
          <p:spPr>
            <a:xfrm>
              <a:off x="7680102" y="1526595"/>
              <a:ext cx="71045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b="1" dirty="0" smtClean="0">
                  <a:solidFill>
                    <a:srgbClr val="FFFF00"/>
                  </a:solidFill>
                </a:rPr>
                <a:t>P </a:t>
              </a:r>
              <a:r>
                <a:rPr lang="nl-NL" sz="1000" b="1" dirty="0" err="1" smtClean="0">
                  <a:solidFill>
                    <a:srgbClr val="FFFF00"/>
                  </a:solidFill>
                </a:rPr>
                <a:t>value</a:t>
              </a:r>
              <a:endParaRPr lang="nl-NL" sz="1000" b="1" dirty="0">
                <a:solidFill>
                  <a:srgbClr val="FFFF00"/>
                </a:solidFill>
              </a:endParaRPr>
            </a:p>
          </p:txBody>
        </p:sp>
        <p:sp>
          <p:nvSpPr>
            <p:cNvPr id="26" name="Rechthoek 25"/>
            <p:cNvSpPr/>
            <p:nvPr/>
          </p:nvSpPr>
          <p:spPr>
            <a:xfrm>
              <a:off x="4137626" y="5085184"/>
              <a:ext cx="145424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b="1" dirty="0" err="1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Favours</a:t>
              </a:r>
              <a:r>
                <a:rPr lang="nl-NL" sz="1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lang="nl-NL" sz="1000" b="1" dirty="0" err="1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apixaban</a:t>
              </a:r>
              <a:endParaRPr lang="nl-NL" sz="1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7" name="Rechthoek 26"/>
            <p:cNvSpPr/>
            <p:nvPr/>
          </p:nvSpPr>
          <p:spPr>
            <a:xfrm>
              <a:off x="6153850" y="5085185"/>
              <a:ext cx="145424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000" b="1" dirty="0" err="1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Favours</a:t>
              </a:r>
              <a:r>
                <a:rPr lang="nl-NL" sz="1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lang="nl-NL" sz="1000" b="1" dirty="0" err="1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warfarin</a:t>
              </a:r>
              <a:endParaRPr lang="nl-NL" sz="1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066061" y="4406915"/>
              <a:ext cx="69762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Overall</a:t>
              </a:r>
              <a:endParaRPr lang="nl-NL" sz="1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33" name="Titel 1"/>
          <p:cNvSpPr>
            <a:spLocks noGrp="1"/>
          </p:cNvSpPr>
          <p:nvPr/>
        </p:nvSpPr>
        <p:spPr bwMode="auto">
          <a:xfrm>
            <a:off x="251520" y="33265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 baseline="0">
                <a:solidFill>
                  <a:srgbClr val="FFFF00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sz="2800" dirty="0" smtClean="0"/>
              <a:t>ARISTOTLE: </a:t>
            </a:r>
            <a:r>
              <a:rPr lang="nl-NL" sz="2800" b="1" dirty="0" smtClean="0"/>
              <a:t>M</a:t>
            </a:r>
            <a:r>
              <a:rPr lang="nl-NL" sz="2800" b="1" dirty="0" smtClean="0"/>
              <a:t>ajor </a:t>
            </a:r>
            <a:r>
              <a:rPr lang="nl-NL" sz="2800" b="1" dirty="0" err="1" smtClean="0"/>
              <a:t>bleeding</a:t>
            </a:r>
            <a:r>
              <a:rPr lang="nl-NL" sz="2800" b="1" dirty="0" smtClean="0"/>
              <a:t> </a:t>
            </a:r>
            <a:r>
              <a:rPr lang="en-US" sz="2800" dirty="0" smtClean="0"/>
              <a:t>according </a:t>
            </a:r>
            <a:r>
              <a:rPr lang="en-US" sz="2800" dirty="0"/>
              <a:t>to </a:t>
            </a:r>
            <a:r>
              <a:rPr lang="en-US" sz="2800" dirty="0" smtClean="0"/>
              <a:t>different </a:t>
            </a:r>
            <a:r>
              <a:rPr lang="en-US" sz="2800" dirty="0"/>
              <a:t>risk </a:t>
            </a:r>
            <a:r>
              <a:rPr lang="en-US" sz="2800" dirty="0" smtClean="0"/>
              <a:t>scores</a:t>
            </a:r>
          </a:p>
          <a:p>
            <a:r>
              <a:rPr lang="en-US" sz="1600" dirty="0" smtClean="0"/>
              <a:t>Secondary analysis of randomized trial</a:t>
            </a:r>
            <a:endParaRPr lang="nl-NL" sz="1600" dirty="0" smtClean="0"/>
          </a:p>
          <a:p>
            <a:endParaRPr lang="nl-NL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226" y="1844824"/>
            <a:ext cx="6820238" cy="3171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30" name="Tekstvak 29"/>
          <p:cNvSpPr txBox="1"/>
          <p:nvPr/>
        </p:nvSpPr>
        <p:spPr>
          <a:xfrm>
            <a:off x="6588224" y="6309320"/>
            <a:ext cx="22557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err="1" smtClean="0">
                <a:solidFill>
                  <a:schemeClr val="bg1"/>
                </a:solidFill>
              </a:rPr>
              <a:t>Lopes</a:t>
            </a:r>
            <a:r>
              <a:rPr lang="nl-NL" sz="900" dirty="0" smtClean="0">
                <a:solidFill>
                  <a:schemeClr val="bg1"/>
                </a:solidFill>
              </a:rPr>
              <a:t> </a:t>
            </a:r>
            <a:r>
              <a:rPr lang="nl-NL" sz="900" dirty="0" smtClean="0">
                <a:solidFill>
                  <a:schemeClr val="bg1"/>
                </a:solidFill>
              </a:rPr>
              <a:t>RD et al </a:t>
            </a:r>
            <a:r>
              <a:rPr lang="en-US" sz="900" dirty="0" smtClean="0">
                <a:solidFill>
                  <a:schemeClr val="bg1"/>
                </a:solidFill>
              </a:rPr>
              <a:t>Lancet</a:t>
            </a:r>
            <a:r>
              <a:rPr lang="en-US" sz="900" dirty="0" smtClean="0">
                <a:solidFill>
                  <a:schemeClr val="bg1"/>
                </a:solidFill>
              </a:rPr>
              <a:t>. 2012 Oct 1</a:t>
            </a:r>
            <a:r>
              <a:rPr lang="en-US" sz="900" dirty="0" smtClean="0">
                <a:solidFill>
                  <a:schemeClr val="bg1"/>
                </a:solidFill>
              </a:rPr>
              <a:t>.</a:t>
            </a:r>
            <a:endParaRPr lang="nl-NL" sz="900" dirty="0">
              <a:solidFill>
                <a:schemeClr val="bg1"/>
              </a:solidFill>
            </a:endParaRPr>
          </a:p>
        </p:txBody>
      </p:sp>
      <p:grpSp>
        <p:nvGrpSpPr>
          <p:cNvPr id="4" name="Groep 28"/>
          <p:cNvGrpSpPr/>
          <p:nvPr/>
        </p:nvGrpSpPr>
        <p:grpSpPr>
          <a:xfrm>
            <a:off x="167754" y="1412776"/>
            <a:ext cx="8220670" cy="3918630"/>
            <a:chOff x="35496" y="1412776"/>
            <a:chExt cx="8220670" cy="3918630"/>
          </a:xfrm>
        </p:grpSpPr>
        <p:grpSp>
          <p:nvGrpSpPr>
            <p:cNvPr id="5" name="Groep 13"/>
            <p:cNvGrpSpPr/>
            <p:nvPr/>
          </p:nvGrpSpPr>
          <p:grpSpPr>
            <a:xfrm>
              <a:off x="438635" y="1889519"/>
              <a:ext cx="1366079" cy="664345"/>
              <a:chOff x="683568" y="1886635"/>
              <a:chExt cx="1326216" cy="620036"/>
            </a:xfrm>
          </p:grpSpPr>
          <p:sp>
            <p:nvSpPr>
              <p:cNvPr id="11" name="Rechthoek 10"/>
              <p:cNvSpPr/>
              <p:nvPr/>
            </p:nvSpPr>
            <p:spPr>
              <a:xfrm>
                <a:off x="683568" y="1886635"/>
                <a:ext cx="121700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dirty="0" smtClean="0">
                    <a:solidFill>
                      <a:schemeClr val="bg1"/>
                    </a:solidFill>
                  </a:rPr>
                  <a:t>CHADS</a:t>
                </a:r>
                <a:r>
                  <a:rPr lang="nl-NL" sz="1000" baseline="-25000" dirty="0" smtClean="0">
                    <a:solidFill>
                      <a:schemeClr val="bg1"/>
                    </a:solidFill>
                  </a:rPr>
                  <a:t>2</a:t>
                </a:r>
                <a:r>
                  <a:rPr lang="nl-NL" sz="1000" dirty="0" smtClean="0">
                    <a:solidFill>
                      <a:schemeClr val="bg1"/>
                    </a:solidFill>
                  </a:rPr>
                  <a:t> score 1</a:t>
                </a:r>
                <a:endParaRPr lang="nl-NL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Rechthoek 11"/>
              <p:cNvSpPr/>
              <p:nvPr/>
            </p:nvSpPr>
            <p:spPr>
              <a:xfrm>
                <a:off x="683568" y="2102659"/>
                <a:ext cx="121700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dirty="0" smtClean="0">
                    <a:solidFill>
                      <a:schemeClr val="bg1"/>
                    </a:solidFill>
                  </a:rPr>
                  <a:t>CHADS</a:t>
                </a:r>
                <a:r>
                  <a:rPr lang="nl-NL" sz="1000" baseline="-25000" dirty="0" smtClean="0">
                    <a:solidFill>
                      <a:schemeClr val="bg1"/>
                    </a:solidFill>
                  </a:rPr>
                  <a:t>2</a:t>
                </a:r>
                <a:r>
                  <a:rPr lang="nl-NL" sz="1000" dirty="0" smtClean="0">
                    <a:solidFill>
                      <a:schemeClr val="bg1"/>
                    </a:solidFill>
                  </a:rPr>
                  <a:t> score </a:t>
                </a:r>
                <a:r>
                  <a:rPr lang="nl-NL" sz="1000" dirty="0" smtClean="0">
                    <a:solidFill>
                      <a:schemeClr val="bg1"/>
                    </a:solidFill>
                  </a:rPr>
                  <a:t>2</a:t>
                </a:r>
                <a:endParaRPr lang="nl-NL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Rechthoek 12"/>
              <p:cNvSpPr/>
              <p:nvPr/>
            </p:nvSpPr>
            <p:spPr>
              <a:xfrm>
                <a:off x="683568" y="2276872"/>
                <a:ext cx="1326216" cy="229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000" dirty="0" smtClean="0">
                    <a:solidFill>
                      <a:schemeClr val="bg1"/>
                    </a:solidFill>
                  </a:rPr>
                  <a:t>CHADS</a:t>
                </a:r>
                <a:r>
                  <a:rPr lang="nl-NL" sz="1000" baseline="-25000" dirty="0" smtClean="0">
                    <a:solidFill>
                      <a:schemeClr val="bg1"/>
                    </a:solidFill>
                  </a:rPr>
                  <a:t>2</a:t>
                </a:r>
                <a:r>
                  <a:rPr lang="nl-NL" sz="1000" dirty="0" smtClean="0">
                    <a:solidFill>
                      <a:schemeClr val="bg1"/>
                    </a:solidFill>
                  </a:rPr>
                  <a:t> score </a:t>
                </a:r>
                <a:r>
                  <a:rPr lang="nl-NL" sz="1000" dirty="0" smtClean="0">
                    <a:solidFill>
                      <a:schemeClr val="bg1"/>
                    </a:solidFill>
                  </a:rPr>
                  <a:t>≥ 3</a:t>
                </a:r>
                <a:endParaRPr lang="nl-NL" sz="1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5" name="Rechthoek 14"/>
            <p:cNvSpPr/>
            <p:nvPr/>
          </p:nvSpPr>
          <p:spPr>
            <a:xfrm>
              <a:off x="35496" y="2750731"/>
              <a:ext cx="1678665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dirty="0" smtClean="0">
                  <a:solidFill>
                    <a:schemeClr val="bg1"/>
                  </a:solidFill>
                </a:rPr>
                <a:t>CHA</a:t>
              </a:r>
              <a:r>
                <a:rPr lang="nl-NL" sz="1000" baseline="-25000" dirty="0" smtClean="0">
                  <a:solidFill>
                    <a:schemeClr val="bg1"/>
                  </a:solidFill>
                </a:rPr>
                <a:t>2</a:t>
              </a:r>
              <a:r>
                <a:rPr lang="nl-NL" sz="1000" dirty="0" smtClean="0">
                  <a:solidFill>
                    <a:schemeClr val="bg1"/>
                  </a:solidFill>
                </a:rPr>
                <a:t> DS</a:t>
              </a:r>
              <a:r>
                <a:rPr lang="nl-NL" sz="1000" baseline="-25000" dirty="0" smtClean="0">
                  <a:solidFill>
                    <a:schemeClr val="bg1"/>
                  </a:solidFill>
                </a:rPr>
                <a:t>2 </a:t>
              </a:r>
              <a:r>
                <a:rPr lang="nl-NL" sz="1000" dirty="0" err="1" smtClean="0">
                  <a:solidFill>
                    <a:schemeClr val="bg1"/>
                  </a:solidFill>
                </a:rPr>
                <a:t>VASc</a:t>
              </a:r>
              <a:r>
                <a:rPr lang="nl-NL" sz="1000" dirty="0" smtClean="0">
                  <a:solidFill>
                    <a:schemeClr val="bg1"/>
                  </a:solidFill>
                </a:rPr>
                <a:t> score 1</a:t>
              </a:r>
              <a:endParaRPr lang="nl-NL" sz="1000" dirty="0">
                <a:solidFill>
                  <a:schemeClr val="bg1"/>
                </a:solidFill>
              </a:endParaRPr>
            </a:p>
          </p:txBody>
        </p:sp>
        <p:sp>
          <p:nvSpPr>
            <p:cNvPr id="16" name="Rechthoek 15"/>
            <p:cNvSpPr/>
            <p:nvPr/>
          </p:nvSpPr>
          <p:spPr>
            <a:xfrm>
              <a:off x="35496" y="2966755"/>
              <a:ext cx="1678665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dirty="0" smtClean="0">
                  <a:solidFill>
                    <a:schemeClr val="bg1"/>
                  </a:solidFill>
                </a:rPr>
                <a:t>CHA</a:t>
              </a:r>
              <a:r>
                <a:rPr lang="nl-NL" sz="1000" baseline="-25000" dirty="0" smtClean="0">
                  <a:solidFill>
                    <a:schemeClr val="bg1"/>
                  </a:solidFill>
                </a:rPr>
                <a:t>2</a:t>
              </a:r>
              <a:r>
                <a:rPr lang="nl-NL" sz="1000" dirty="0" smtClean="0">
                  <a:solidFill>
                    <a:schemeClr val="bg1"/>
                  </a:solidFill>
                </a:rPr>
                <a:t> DS</a:t>
              </a:r>
              <a:r>
                <a:rPr lang="nl-NL" sz="1000" baseline="-25000" dirty="0" smtClean="0">
                  <a:solidFill>
                    <a:schemeClr val="bg1"/>
                  </a:solidFill>
                </a:rPr>
                <a:t>2 </a:t>
              </a:r>
              <a:r>
                <a:rPr lang="nl-NL" sz="1000" dirty="0" err="1" smtClean="0">
                  <a:solidFill>
                    <a:schemeClr val="bg1"/>
                  </a:solidFill>
                </a:rPr>
                <a:t>VASc</a:t>
              </a:r>
              <a:r>
                <a:rPr lang="nl-NL" sz="1000" dirty="0" smtClean="0">
                  <a:solidFill>
                    <a:schemeClr val="bg1"/>
                  </a:solidFill>
                </a:rPr>
                <a:t> score 2</a:t>
              </a:r>
              <a:endParaRPr lang="nl-NL" sz="1000" dirty="0">
                <a:solidFill>
                  <a:schemeClr val="bg1"/>
                </a:solidFill>
              </a:endParaRPr>
            </a:p>
          </p:txBody>
        </p:sp>
        <p:sp>
          <p:nvSpPr>
            <p:cNvPr id="17" name="Rechthoek 16"/>
            <p:cNvSpPr/>
            <p:nvPr/>
          </p:nvSpPr>
          <p:spPr>
            <a:xfrm>
              <a:off x="35496" y="3182779"/>
              <a:ext cx="178286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dirty="0" smtClean="0">
                  <a:solidFill>
                    <a:schemeClr val="bg1"/>
                  </a:solidFill>
                </a:rPr>
                <a:t>CHA</a:t>
              </a:r>
              <a:r>
                <a:rPr lang="nl-NL" sz="1000" baseline="-25000" dirty="0" smtClean="0">
                  <a:solidFill>
                    <a:schemeClr val="bg1"/>
                  </a:solidFill>
                </a:rPr>
                <a:t>2</a:t>
              </a:r>
              <a:r>
                <a:rPr lang="nl-NL" sz="1000" dirty="0" smtClean="0">
                  <a:solidFill>
                    <a:schemeClr val="bg1"/>
                  </a:solidFill>
                </a:rPr>
                <a:t> DS</a:t>
              </a:r>
              <a:r>
                <a:rPr lang="nl-NL" sz="1000" baseline="-25000" dirty="0" smtClean="0">
                  <a:solidFill>
                    <a:schemeClr val="bg1"/>
                  </a:solidFill>
                </a:rPr>
                <a:t>2 </a:t>
              </a:r>
              <a:r>
                <a:rPr lang="nl-NL" sz="1000" dirty="0" err="1" smtClean="0">
                  <a:solidFill>
                    <a:schemeClr val="bg1"/>
                  </a:solidFill>
                </a:rPr>
                <a:t>VASc</a:t>
              </a:r>
              <a:r>
                <a:rPr lang="nl-NL" sz="1000" dirty="0" smtClean="0">
                  <a:solidFill>
                    <a:schemeClr val="bg1"/>
                  </a:solidFill>
                </a:rPr>
                <a:t> score ≥3</a:t>
              </a:r>
              <a:endParaRPr lang="nl-NL" sz="1000" dirty="0">
                <a:solidFill>
                  <a:schemeClr val="bg1"/>
                </a:solidFill>
              </a:endParaRPr>
            </a:p>
          </p:txBody>
        </p:sp>
        <p:sp>
          <p:nvSpPr>
            <p:cNvPr id="18" name="Rechthoek 17"/>
            <p:cNvSpPr/>
            <p:nvPr/>
          </p:nvSpPr>
          <p:spPr>
            <a:xfrm>
              <a:off x="179512" y="3573016"/>
              <a:ext cx="153279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dirty="0" smtClean="0">
                  <a:solidFill>
                    <a:schemeClr val="bg1"/>
                  </a:solidFill>
                </a:rPr>
                <a:t>HAS-BLED Score 0-1</a:t>
              </a:r>
              <a:endParaRPr lang="nl-NL" sz="1000" dirty="0">
                <a:solidFill>
                  <a:schemeClr val="bg1"/>
                </a:solidFill>
              </a:endParaRPr>
            </a:p>
          </p:txBody>
        </p:sp>
        <p:sp>
          <p:nvSpPr>
            <p:cNvPr id="19" name="Rechthoek 18"/>
            <p:cNvSpPr/>
            <p:nvPr/>
          </p:nvSpPr>
          <p:spPr>
            <a:xfrm>
              <a:off x="179512" y="3789040"/>
              <a:ext cx="139333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dirty="0" smtClean="0">
                  <a:solidFill>
                    <a:schemeClr val="bg1"/>
                  </a:solidFill>
                </a:rPr>
                <a:t>HAS-BLED Score 2</a:t>
              </a:r>
              <a:endParaRPr lang="nl-NL" sz="1000" dirty="0">
                <a:solidFill>
                  <a:schemeClr val="bg1"/>
                </a:solidFill>
              </a:endParaRPr>
            </a:p>
          </p:txBody>
        </p:sp>
        <p:sp>
          <p:nvSpPr>
            <p:cNvPr id="20" name="Rechthoek 19"/>
            <p:cNvSpPr/>
            <p:nvPr/>
          </p:nvSpPr>
          <p:spPr>
            <a:xfrm>
              <a:off x="179512" y="4005064"/>
              <a:ext cx="154241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dirty="0" smtClean="0">
                  <a:solidFill>
                    <a:schemeClr val="bg1"/>
                  </a:solidFill>
                </a:rPr>
                <a:t>HAS-BLED Score ≥ 3</a:t>
              </a:r>
              <a:endParaRPr lang="nl-NL" sz="10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hthoek 20"/>
            <p:cNvSpPr/>
            <p:nvPr/>
          </p:nvSpPr>
          <p:spPr>
            <a:xfrm>
              <a:off x="1775446" y="1412776"/>
              <a:ext cx="97654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b="1" dirty="0" err="1" smtClean="0">
                  <a:solidFill>
                    <a:srgbClr val="FFFF00"/>
                  </a:solidFill>
                </a:rPr>
                <a:t>Number</a:t>
              </a:r>
              <a:r>
                <a:rPr lang="nl-NL" sz="1000" b="1" dirty="0" smtClean="0">
                  <a:solidFill>
                    <a:srgbClr val="FFFF00"/>
                  </a:solidFill>
                </a:rPr>
                <a:t> </a:t>
              </a:r>
            </a:p>
            <a:p>
              <a:r>
                <a:rPr lang="nl-NL" sz="1000" b="1" dirty="0" smtClean="0">
                  <a:solidFill>
                    <a:srgbClr val="FFFF00"/>
                  </a:solidFill>
                </a:rPr>
                <a:t>Of </a:t>
              </a:r>
              <a:r>
                <a:rPr lang="nl-NL" sz="1000" b="1" dirty="0" err="1" smtClean="0">
                  <a:solidFill>
                    <a:srgbClr val="FFFF00"/>
                  </a:solidFill>
                </a:rPr>
                <a:t>patients</a:t>
              </a:r>
              <a:endParaRPr lang="nl-NL" sz="1000" b="1" dirty="0">
                <a:solidFill>
                  <a:srgbClr val="FFFF00"/>
                </a:solidFill>
              </a:endParaRPr>
            </a:p>
          </p:txBody>
        </p:sp>
        <p:sp>
          <p:nvSpPr>
            <p:cNvPr id="22" name="Rechthoek 21"/>
            <p:cNvSpPr/>
            <p:nvPr/>
          </p:nvSpPr>
          <p:spPr>
            <a:xfrm>
              <a:off x="2636093" y="1526595"/>
              <a:ext cx="85472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b="1" dirty="0" err="1" smtClean="0">
                  <a:solidFill>
                    <a:srgbClr val="FFFF00"/>
                  </a:solidFill>
                </a:rPr>
                <a:t>Apixaban</a:t>
              </a:r>
              <a:endParaRPr lang="nl-NL" sz="1000" b="1" dirty="0">
                <a:solidFill>
                  <a:srgbClr val="FFFF00"/>
                </a:solidFill>
              </a:endParaRPr>
            </a:p>
          </p:txBody>
        </p:sp>
        <p:sp>
          <p:nvSpPr>
            <p:cNvPr id="23" name="Rechthoek 22"/>
            <p:cNvSpPr/>
            <p:nvPr/>
          </p:nvSpPr>
          <p:spPr>
            <a:xfrm>
              <a:off x="3479477" y="1526595"/>
              <a:ext cx="8162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b="1" dirty="0" err="1" smtClean="0">
                  <a:solidFill>
                    <a:srgbClr val="FFFF00"/>
                  </a:solidFill>
                </a:rPr>
                <a:t>Warfarin</a:t>
              </a:r>
              <a:endParaRPr lang="nl-NL" sz="1000" b="1" dirty="0">
                <a:solidFill>
                  <a:srgbClr val="FFFF00"/>
                </a:solidFill>
              </a:endParaRPr>
            </a:p>
          </p:txBody>
        </p:sp>
        <p:sp>
          <p:nvSpPr>
            <p:cNvPr id="24" name="Rechthoek 23"/>
            <p:cNvSpPr/>
            <p:nvPr/>
          </p:nvSpPr>
          <p:spPr>
            <a:xfrm>
              <a:off x="6465595" y="1526595"/>
              <a:ext cx="112723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b="1" dirty="0" smtClean="0">
                  <a:solidFill>
                    <a:srgbClr val="FFFF00"/>
                  </a:solidFill>
                </a:rPr>
                <a:t>HR (95% CI)</a:t>
              </a:r>
              <a:endParaRPr lang="nl-NL" sz="1000" b="1" dirty="0">
                <a:solidFill>
                  <a:srgbClr val="FFFF00"/>
                </a:solidFill>
              </a:endParaRPr>
            </a:p>
          </p:txBody>
        </p:sp>
        <p:sp>
          <p:nvSpPr>
            <p:cNvPr id="25" name="Rechthoek 24"/>
            <p:cNvSpPr/>
            <p:nvPr/>
          </p:nvSpPr>
          <p:spPr>
            <a:xfrm>
              <a:off x="7545715" y="1526595"/>
              <a:ext cx="71045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b="1" dirty="0" smtClean="0">
                  <a:solidFill>
                    <a:srgbClr val="FFFF00"/>
                  </a:solidFill>
                </a:rPr>
                <a:t>P </a:t>
              </a:r>
              <a:r>
                <a:rPr lang="nl-NL" sz="1000" b="1" dirty="0" err="1" smtClean="0">
                  <a:solidFill>
                    <a:srgbClr val="FFFF00"/>
                  </a:solidFill>
                </a:rPr>
                <a:t>value</a:t>
              </a:r>
              <a:endParaRPr lang="nl-NL" sz="1000" b="1" dirty="0">
                <a:solidFill>
                  <a:srgbClr val="FFFF00"/>
                </a:solidFill>
              </a:endParaRPr>
            </a:p>
          </p:txBody>
        </p:sp>
        <p:sp>
          <p:nvSpPr>
            <p:cNvPr id="26" name="Rechthoek 25"/>
            <p:cNvSpPr/>
            <p:nvPr/>
          </p:nvSpPr>
          <p:spPr>
            <a:xfrm>
              <a:off x="3431630" y="5085184"/>
              <a:ext cx="145424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b="1" dirty="0" err="1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Favours</a:t>
              </a:r>
              <a:r>
                <a:rPr lang="nl-NL" sz="1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lang="nl-NL" sz="1000" b="1" dirty="0" err="1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apixaban</a:t>
              </a:r>
              <a:endParaRPr lang="nl-NL" sz="1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7" name="Rechthoek 26"/>
            <p:cNvSpPr/>
            <p:nvPr/>
          </p:nvSpPr>
          <p:spPr>
            <a:xfrm>
              <a:off x="5879902" y="5085185"/>
              <a:ext cx="145424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000" b="1" dirty="0" err="1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Favours</a:t>
              </a:r>
              <a:r>
                <a:rPr lang="nl-NL" sz="1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lang="nl-NL" sz="1000" b="1" dirty="0" err="1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warfarin</a:t>
              </a:r>
              <a:endParaRPr lang="nl-NL" sz="1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066061" y="4406915"/>
              <a:ext cx="69762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Overall</a:t>
              </a:r>
              <a:endParaRPr lang="nl-NL" sz="1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31" name="Titel 1"/>
          <p:cNvSpPr>
            <a:spLocks noGrp="1"/>
          </p:cNvSpPr>
          <p:nvPr/>
        </p:nvSpPr>
        <p:spPr bwMode="auto">
          <a:xfrm>
            <a:off x="323528" y="18864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 baseline="0">
                <a:solidFill>
                  <a:srgbClr val="FFFF00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sz="2800" dirty="0" smtClean="0"/>
              <a:t>ARISTOTLE: </a:t>
            </a:r>
            <a:r>
              <a:rPr lang="nl-NL" sz="2800" b="1" dirty="0" err="1" smtClean="0"/>
              <a:t>Intracranial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bleeding</a:t>
            </a:r>
            <a:r>
              <a:rPr lang="nl-NL" sz="2800" b="1" dirty="0" smtClean="0"/>
              <a:t> </a:t>
            </a:r>
            <a:r>
              <a:rPr lang="en-US" sz="2800" dirty="0" smtClean="0"/>
              <a:t>according </a:t>
            </a:r>
            <a:r>
              <a:rPr lang="en-US" sz="2800" dirty="0"/>
              <a:t>to </a:t>
            </a:r>
            <a:r>
              <a:rPr lang="en-US" sz="2800" dirty="0" smtClean="0"/>
              <a:t>different </a:t>
            </a:r>
            <a:r>
              <a:rPr lang="en-US" sz="2800" dirty="0"/>
              <a:t>risk </a:t>
            </a:r>
            <a:r>
              <a:rPr lang="en-US" sz="2800" dirty="0" smtClean="0"/>
              <a:t>scores</a:t>
            </a:r>
          </a:p>
          <a:p>
            <a:r>
              <a:rPr lang="en-US" sz="1600" dirty="0" smtClean="0"/>
              <a:t>Secondary analysis of randomized trial</a:t>
            </a:r>
            <a:endParaRPr lang="nl-NL" sz="1600" dirty="0"/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8993" y="1844824"/>
            <a:ext cx="612742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233</Words>
  <Application>Microsoft Office PowerPoint</Application>
  <PresentationFormat>Diavoorstelling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1_Office-thema</vt:lpstr>
      <vt:lpstr>ARISTOTLE: Stroke or systemic embolism according to different risk scores Secondary analysis of randomized trial </vt:lpstr>
      <vt:lpstr>Dia 2</vt:lpstr>
      <vt:lpstr>Dia 3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160</cp:revision>
  <dcterms:created xsi:type="dcterms:W3CDTF">2011-09-14T14:53:57Z</dcterms:created>
  <dcterms:modified xsi:type="dcterms:W3CDTF">2012-10-11T15:59:33Z</dcterms:modified>
</cp:coreProperties>
</file>