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42" r:id="rId2"/>
    <p:sldId id="343" r:id="rId3"/>
    <p:sldId id="344" r:id="rId4"/>
    <p:sldId id="345" r:id="rId5"/>
    <p:sldId id="346" r:id="rId6"/>
    <p:sldId id="347" r:id="rId7"/>
    <p:sldId id="350" r:id="rId8"/>
    <p:sldId id="351" r:id="rId9"/>
    <p:sldId id="352" r:id="rId10"/>
    <p:sldId id="353" r:id="rId11"/>
    <p:sldId id="35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3-9-2012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3-9-2012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3-9-2012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1115616" y="3429000"/>
            <a:ext cx="6632575" cy="5334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Guillaume Pare MD 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1844824"/>
            <a:ext cx="8820472" cy="1371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</a:rPr>
              <a:t>Genetic determinants of </a:t>
            </a:r>
            <a:r>
              <a:rPr lang="en-US" b="1" dirty="0" err="1">
                <a:solidFill>
                  <a:srgbClr val="FFFF00"/>
                </a:solidFill>
              </a:rPr>
              <a:t>dabigatran</a:t>
            </a:r>
            <a:r>
              <a:rPr lang="en-US" b="1" dirty="0">
                <a:solidFill>
                  <a:srgbClr val="FFFF00"/>
                </a:solidFill>
              </a:rPr>
              <a:t> plasma levels and their relation to bleeding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23056" y="4163596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On behalf of RE-LY Genetics: Guillaume Pare MD, </a:t>
            </a:r>
            <a:r>
              <a:rPr lang="en-US" sz="1200" dirty="0" err="1">
                <a:solidFill>
                  <a:schemeClr val="bg1"/>
                </a:solidFill>
              </a:rPr>
              <a:t>Niclas</a:t>
            </a:r>
            <a:r>
              <a:rPr lang="en-US" sz="1200" dirty="0">
                <a:solidFill>
                  <a:schemeClr val="bg1"/>
                </a:solidFill>
              </a:rPr>
              <a:t> Eriksson PhD, Thorsten Lehr PhD, Stuart Connolly MD, John </a:t>
            </a:r>
            <a:r>
              <a:rPr lang="en-US" sz="1200" dirty="0" err="1">
                <a:solidFill>
                  <a:schemeClr val="bg1"/>
                </a:solidFill>
              </a:rPr>
              <a:t>Eikelboom</a:t>
            </a:r>
            <a:r>
              <a:rPr lang="en-US" sz="1200" dirty="0">
                <a:solidFill>
                  <a:schemeClr val="bg1"/>
                </a:solidFill>
              </a:rPr>
              <a:t> MD, Michael D. </a:t>
            </a:r>
            <a:r>
              <a:rPr lang="en-US" sz="1200" dirty="0" err="1">
                <a:solidFill>
                  <a:schemeClr val="bg1"/>
                </a:solidFill>
              </a:rPr>
              <a:t>Ezekowitz</a:t>
            </a:r>
            <a:r>
              <a:rPr lang="en-US" sz="1200" dirty="0">
                <a:solidFill>
                  <a:schemeClr val="bg1"/>
                </a:solidFill>
              </a:rPr>
              <a:t> MD PhD , Tomas </a:t>
            </a:r>
            <a:r>
              <a:rPr lang="en-US" sz="1200" dirty="0" err="1">
                <a:solidFill>
                  <a:schemeClr val="bg1"/>
                </a:solidFill>
              </a:rPr>
              <a:t>Axelsson</a:t>
            </a:r>
            <a:r>
              <a:rPr lang="en-US" sz="1200" dirty="0">
                <a:solidFill>
                  <a:schemeClr val="bg1"/>
                </a:solidFill>
              </a:rPr>
              <a:t> PhD</a:t>
            </a:r>
            <a:r>
              <a:rPr lang="en-US" sz="1200" baseline="30000" dirty="0">
                <a:solidFill>
                  <a:schemeClr val="bg1"/>
                </a:solidFill>
              </a:rPr>
              <a:t>,</a:t>
            </a:r>
            <a:r>
              <a:rPr lang="en-US" sz="1200" dirty="0">
                <a:solidFill>
                  <a:schemeClr val="bg1"/>
                </a:solidFill>
              </a:rPr>
              <a:t> Sebastian </a:t>
            </a:r>
            <a:r>
              <a:rPr lang="en-US" sz="1200" dirty="0" err="1">
                <a:solidFill>
                  <a:schemeClr val="bg1"/>
                </a:solidFill>
              </a:rPr>
              <a:t>Haertter</a:t>
            </a:r>
            <a:r>
              <a:rPr lang="en-US" sz="1200" dirty="0">
                <a:solidFill>
                  <a:schemeClr val="bg1"/>
                </a:solidFill>
              </a:rPr>
              <a:t> PhD, Jonas </a:t>
            </a:r>
            <a:r>
              <a:rPr lang="en-US" sz="1200" dirty="0" err="1">
                <a:solidFill>
                  <a:schemeClr val="bg1"/>
                </a:solidFill>
              </a:rPr>
              <a:t>Oldgren</a:t>
            </a:r>
            <a:r>
              <a:rPr lang="en-US" sz="1200" dirty="0">
                <a:solidFill>
                  <a:schemeClr val="bg1"/>
                </a:solidFill>
              </a:rPr>
              <a:t> MD PhD, Paul Reilly PhD, </a:t>
            </a:r>
            <a:r>
              <a:rPr lang="en-US" sz="1200" dirty="0" err="1">
                <a:solidFill>
                  <a:schemeClr val="bg1"/>
                </a:solidFill>
              </a:rPr>
              <a:t>Agneta</a:t>
            </a:r>
            <a:r>
              <a:rPr lang="en-US" sz="1200" dirty="0">
                <a:solidFill>
                  <a:schemeClr val="bg1"/>
                </a:solidFill>
              </a:rPr>
              <a:t> Siegbahn MD PhD, Ann-Christine </a:t>
            </a:r>
            <a:r>
              <a:rPr lang="en-US" sz="1200" dirty="0" err="1">
                <a:solidFill>
                  <a:schemeClr val="bg1"/>
                </a:solidFill>
              </a:rPr>
              <a:t>Syvanen</a:t>
            </a:r>
            <a:r>
              <a:rPr lang="en-US" sz="1200" dirty="0">
                <a:solidFill>
                  <a:schemeClr val="bg1"/>
                </a:solidFill>
              </a:rPr>
              <a:t> PhD, </a:t>
            </a:r>
            <a:r>
              <a:rPr lang="en-US" sz="1200" dirty="0" err="1">
                <a:solidFill>
                  <a:schemeClr val="bg1"/>
                </a:solidFill>
              </a:rPr>
              <a:t>Claes</a:t>
            </a:r>
            <a:r>
              <a:rPr lang="en-US" sz="1200" dirty="0">
                <a:solidFill>
                  <a:schemeClr val="bg1"/>
                </a:solidFill>
              </a:rPr>
              <a:t> </a:t>
            </a:r>
            <a:r>
              <a:rPr lang="en-US" sz="1200" dirty="0" err="1">
                <a:solidFill>
                  <a:schemeClr val="bg1"/>
                </a:solidFill>
              </a:rPr>
              <a:t>Wadelius</a:t>
            </a:r>
            <a:r>
              <a:rPr lang="en-US" sz="1200" dirty="0">
                <a:solidFill>
                  <a:schemeClr val="bg1"/>
                </a:solidFill>
              </a:rPr>
              <a:t> MD PhD, Mia </a:t>
            </a:r>
            <a:r>
              <a:rPr lang="en-US" sz="1200" dirty="0" err="1">
                <a:solidFill>
                  <a:schemeClr val="bg1"/>
                </a:solidFill>
              </a:rPr>
              <a:t>Wadelius</a:t>
            </a:r>
            <a:r>
              <a:rPr lang="en-US" sz="1200" dirty="0">
                <a:solidFill>
                  <a:schemeClr val="bg1"/>
                </a:solidFill>
              </a:rPr>
              <a:t> MD PhD, Heike </a:t>
            </a:r>
            <a:r>
              <a:rPr lang="en-US" sz="1200" dirty="0" err="1">
                <a:solidFill>
                  <a:schemeClr val="bg1"/>
                </a:solidFill>
              </a:rPr>
              <a:t>Zimdahl</a:t>
            </a:r>
            <a:r>
              <a:rPr lang="en-US" sz="1200" dirty="0">
                <a:solidFill>
                  <a:schemeClr val="bg1"/>
                </a:solidFill>
              </a:rPr>
              <a:t>-Gelling PhD, </a:t>
            </a:r>
            <a:r>
              <a:rPr lang="en-US" sz="1200" dirty="0" err="1">
                <a:solidFill>
                  <a:schemeClr val="bg1"/>
                </a:solidFill>
              </a:rPr>
              <a:t>Salim</a:t>
            </a:r>
            <a:r>
              <a:rPr lang="en-US" sz="1200" dirty="0">
                <a:solidFill>
                  <a:schemeClr val="bg1"/>
                </a:solidFill>
              </a:rPr>
              <a:t> Yusuf MD, Lars </a:t>
            </a:r>
            <a:r>
              <a:rPr lang="en-US" sz="1200" dirty="0" err="1">
                <a:solidFill>
                  <a:schemeClr val="bg1"/>
                </a:solidFill>
              </a:rPr>
              <a:t>Wallentin</a:t>
            </a:r>
            <a:r>
              <a:rPr lang="en-US" sz="1200" dirty="0">
                <a:solidFill>
                  <a:schemeClr val="bg1"/>
                </a:solidFill>
              </a:rPr>
              <a:t> MD PhD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From the Population Health Research Institute, Uppsala Clinical Research Center, Thomas Jefferson Medical College, McMaster University, Uppsala University and </a:t>
            </a:r>
            <a:r>
              <a:rPr lang="en-US" sz="1200" dirty="0" err="1">
                <a:solidFill>
                  <a:schemeClr val="bg1"/>
                </a:solidFill>
              </a:rPr>
              <a:t>Boehringer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Ingelheim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Pharma</a:t>
            </a:r>
            <a:r>
              <a:rPr lang="en-US" sz="1200" dirty="0">
                <a:solidFill>
                  <a:schemeClr val="bg1"/>
                </a:solidFill>
              </a:rPr>
              <a:t> Inc.</a:t>
            </a:r>
          </a:p>
        </p:txBody>
      </p:sp>
      <p:sp>
        <p:nvSpPr>
          <p:cNvPr id="6" name="Rechthoek 5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7" name="Picture 4" descr="a_RE L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6516216" y="44624"/>
            <a:ext cx="2664296" cy="115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9238" y="121767"/>
            <a:ext cx="6873875" cy="642937"/>
          </a:xfrm>
        </p:spPr>
        <p:txBody>
          <a:bodyPr/>
          <a:lstStyle/>
          <a:p>
            <a:r>
              <a:rPr lang="en-US" b="1" dirty="0" smtClean="0"/>
              <a:t>Survival Analysis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6000" contrast="95000"/>
          </a:blip>
          <a:srcRect/>
          <a:stretch>
            <a:fillRect/>
          </a:stretch>
        </p:blipFill>
        <p:spPr bwMode="auto">
          <a:xfrm>
            <a:off x="1475656" y="1124744"/>
            <a:ext cx="5667151" cy="460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323528" y="692696"/>
            <a:ext cx="763284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Freedom from bleed according to rs2244613 carrier status</a:t>
            </a:r>
          </a:p>
        </p:txBody>
      </p:sp>
      <p:sp>
        <p:nvSpPr>
          <p:cNvPr id="7" name="Rechthoek 6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49238" y="193775"/>
            <a:ext cx="6873875" cy="642937"/>
          </a:xfrm>
        </p:spPr>
        <p:txBody>
          <a:bodyPr/>
          <a:lstStyle/>
          <a:p>
            <a:r>
              <a:rPr lang="en-US" b="1" dirty="0" smtClean="0"/>
              <a:t>Conclusions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" y="980728"/>
            <a:ext cx="8991600" cy="4608512"/>
          </a:xfrm>
        </p:spPr>
        <p:txBody>
          <a:bodyPr/>
          <a:lstStyle/>
          <a:p>
            <a:r>
              <a:rPr lang="en-US" sz="1800" i="1" dirty="0" smtClean="0"/>
              <a:t>ABCB1</a:t>
            </a:r>
            <a:r>
              <a:rPr lang="en-US" sz="1800" dirty="0" smtClean="0"/>
              <a:t> and </a:t>
            </a:r>
            <a:r>
              <a:rPr lang="en-US" sz="1800" i="1" dirty="0" smtClean="0"/>
              <a:t>CES1</a:t>
            </a:r>
            <a:r>
              <a:rPr lang="en-US" sz="1800" dirty="0" smtClean="0"/>
              <a:t> loci are associated with </a:t>
            </a:r>
            <a:r>
              <a:rPr lang="en-US" sz="1800" dirty="0" err="1" smtClean="0"/>
              <a:t>dabigatran</a:t>
            </a:r>
            <a:r>
              <a:rPr lang="en-US" sz="1800" dirty="0" smtClean="0"/>
              <a:t> concentration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err="1" smtClean="0"/>
              <a:t>Dabigatran</a:t>
            </a:r>
            <a:r>
              <a:rPr lang="en-US" sz="1600" dirty="0" smtClean="0"/>
              <a:t> </a:t>
            </a:r>
            <a:r>
              <a:rPr lang="en-US" sz="1600" dirty="0" err="1" smtClean="0"/>
              <a:t>etexilate</a:t>
            </a:r>
            <a:r>
              <a:rPr lang="en-US" sz="1600" dirty="0" smtClean="0"/>
              <a:t> is a substrate of ABCB1</a:t>
            </a:r>
          </a:p>
          <a:p>
            <a:pPr lvl="1"/>
            <a:r>
              <a:rPr lang="en-US" sz="1600" dirty="0" smtClean="0"/>
              <a:t>CES1 is responsible for the biotransformation of </a:t>
            </a:r>
            <a:r>
              <a:rPr lang="en-US" sz="1600" dirty="0" err="1" smtClean="0"/>
              <a:t>dabigatran</a:t>
            </a:r>
            <a:r>
              <a:rPr lang="en-US" sz="1600" dirty="0" smtClean="0"/>
              <a:t> </a:t>
            </a:r>
            <a:r>
              <a:rPr lang="en-US" sz="1600" dirty="0" err="1" smtClean="0"/>
              <a:t>etexilate</a:t>
            </a:r>
            <a:r>
              <a:rPr lang="en-US" sz="1600" dirty="0" smtClean="0"/>
              <a:t> into </a:t>
            </a:r>
            <a:r>
              <a:rPr lang="en-US" sz="1600" dirty="0" err="1" smtClean="0"/>
              <a:t>dabigatran</a:t>
            </a:r>
            <a:endParaRPr lang="en-US" sz="2400" dirty="0" smtClean="0"/>
          </a:p>
          <a:p>
            <a:endParaRPr lang="en-US" sz="2000" dirty="0" smtClean="0"/>
          </a:p>
          <a:p>
            <a:r>
              <a:rPr lang="en-US" sz="1800" dirty="0" smtClean="0"/>
              <a:t>32.8% of Europeans are carriers of the </a:t>
            </a:r>
            <a:r>
              <a:rPr lang="en-US" sz="1800" i="1" dirty="0" smtClean="0"/>
              <a:t>CES1</a:t>
            </a:r>
            <a:r>
              <a:rPr lang="en-US" sz="1800" dirty="0" smtClean="0"/>
              <a:t> SNP rs2244613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Each minor allele is associated with 15% decrease in trough concentration</a:t>
            </a:r>
          </a:p>
          <a:p>
            <a:pPr lvl="1"/>
            <a:r>
              <a:rPr lang="en-US" sz="1600" dirty="0" smtClean="0"/>
              <a:t>Carriers have 27% decrease in relative risk of bleed</a:t>
            </a:r>
          </a:p>
          <a:p>
            <a:pPr lvl="1"/>
            <a:r>
              <a:rPr lang="en-US" sz="1600" dirty="0" smtClean="0"/>
              <a:t>14% decrease in relative risk of bleed for low </a:t>
            </a:r>
            <a:r>
              <a:rPr lang="en-US" sz="1600" dirty="0" err="1" smtClean="0"/>
              <a:t>vs</a:t>
            </a:r>
            <a:r>
              <a:rPr lang="en-US" sz="1600" dirty="0" smtClean="0"/>
              <a:t> high dose of </a:t>
            </a:r>
            <a:r>
              <a:rPr lang="en-US" sz="1600" dirty="0" err="1" smtClean="0"/>
              <a:t>dabigatran</a:t>
            </a:r>
            <a:r>
              <a:rPr lang="en-US" sz="1600" dirty="0" smtClean="0"/>
              <a:t> </a:t>
            </a:r>
            <a:r>
              <a:rPr lang="en-US" sz="1600" dirty="0" err="1" smtClean="0"/>
              <a:t>etexilate</a:t>
            </a:r>
            <a:r>
              <a:rPr lang="en-US" sz="1600" dirty="0" smtClean="0"/>
              <a:t> in the parent study 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r>
              <a:rPr lang="en-US" sz="1800" dirty="0" smtClean="0"/>
              <a:t>No association with efficacy – but modest statistical power</a:t>
            </a:r>
          </a:p>
        </p:txBody>
      </p:sp>
      <p:sp>
        <p:nvSpPr>
          <p:cNvPr id="4" name="Rechthoek 3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5" name="Picture 4" descr="a_RE L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6948264" y="-27384"/>
            <a:ext cx="2167441" cy="9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457200"/>
          </a:xfrm>
        </p:spPr>
        <p:txBody>
          <a:bodyPr/>
          <a:lstStyle/>
          <a:p>
            <a:r>
              <a:rPr lang="en-US" b="1" dirty="0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686800" cy="3505944"/>
          </a:xfrm>
        </p:spPr>
        <p:txBody>
          <a:bodyPr>
            <a:normAutofit/>
          </a:bodyPr>
          <a:lstStyle/>
          <a:p>
            <a:pPr>
              <a:buFont typeface="Wingdings" pitchFamily="-84" charset="2"/>
              <a:buChar char="§"/>
              <a:defRPr/>
            </a:pPr>
            <a:r>
              <a:rPr lang="en-US" sz="2000" dirty="0" err="1" smtClean="0"/>
              <a:t>Dabigatran</a:t>
            </a:r>
            <a:r>
              <a:rPr lang="en-US" sz="2000" dirty="0" smtClean="0"/>
              <a:t> </a:t>
            </a:r>
            <a:r>
              <a:rPr lang="en-US" sz="2000" dirty="0" err="1" smtClean="0"/>
              <a:t>etexilate</a:t>
            </a:r>
            <a:r>
              <a:rPr lang="en-US" sz="2000" dirty="0" smtClean="0"/>
              <a:t> is effective and safe in prevention of stroke in AF patients compared with warfarin</a:t>
            </a:r>
          </a:p>
          <a:p>
            <a:pPr>
              <a:buFont typeface="Wingdings" pitchFamily="-84" charset="2"/>
              <a:buChar char="§"/>
              <a:defRPr/>
            </a:pPr>
            <a:endParaRPr lang="en-US" sz="2000" dirty="0"/>
          </a:p>
          <a:p>
            <a:pPr>
              <a:buFont typeface="Wingdings" pitchFamily="-84" charset="2"/>
              <a:buChar char="§"/>
              <a:defRPr/>
            </a:pPr>
            <a:r>
              <a:rPr lang="en-US" sz="2000" dirty="0" err="1"/>
              <a:t>Dabigatran</a:t>
            </a:r>
            <a:r>
              <a:rPr lang="en-US" sz="2000" dirty="0"/>
              <a:t> </a:t>
            </a:r>
            <a:r>
              <a:rPr lang="en-US" sz="2000" dirty="0" err="1"/>
              <a:t>etexilate</a:t>
            </a:r>
            <a:r>
              <a:rPr lang="en-US" sz="2000" dirty="0"/>
              <a:t> is an oral </a:t>
            </a:r>
            <a:r>
              <a:rPr lang="en-US" sz="2000" dirty="0" err="1"/>
              <a:t>prodrug</a:t>
            </a:r>
            <a:r>
              <a:rPr lang="en-US" sz="2000" dirty="0"/>
              <a:t> that is rapidly converted by </a:t>
            </a:r>
            <a:r>
              <a:rPr lang="en-US" sz="2000" dirty="0" err="1"/>
              <a:t>esterases</a:t>
            </a:r>
            <a:r>
              <a:rPr lang="en-US" sz="2000" dirty="0"/>
              <a:t> </a:t>
            </a:r>
            <a:r>
              <a:rPr lang="en-US" sz="2000" dirty="0" smtClean="0"/>
              <a:t>(CES1) to the active agent </a:t>
            </a:r>
            <a:r>
              <a:rPr lang="en-US" sz="2000" dirty="0" err="1" smtClean="0"/>
              <a:t>dabigatran</a:t>
            </a:r>
            <a:endParaRPr lang="en-US" sz="2000" dirty="0" smtClean="0"/>
          </a:p>
          <a:p>
            <a:pPr>
              <a:buFont typeface="Wingdings" pitchFamily="-84" charset="2"/>
              <a:buChar char="§"/>
              <a:defRPr/>
            </a:pPr>
            <a:endParaRPr lang="en-US" sz="2000" dirty="0"/>
          </a:p>
          <a:p>
            <a:pPr>
              <a:buFont typeface="Wingdings" pitchFamily="-84" charset="2"/>
              <a:buChar char="§"/>
              <a:defRPr/>
            </a:pPr>
            <a:r>
              <a:rPr lang="en-US" sz="2000" dirty="0" smtClean="0"/>
              <a:t>We hypothesized genetic factors are responsible for some of the inter-individual variability in </a:t>
            </a:r>
            <a:r>
              <a:rPr lang="en-US" sz="2000" dirty="0" err="1" smtClean="0"/>
              <a:t>dabigatran</a:t>
            </a:r>
            <a:r>
              <a:rPr lang="en-US" sz="2000" dirty="0" smtClean="0"/>
              <a:t> exposure </a:t>
            </a:r>
          </a:p>
          <a:p>
            <a:pPr>
              <a:buFont typeface="Wingdings" pitchFamily="-84" charset="2"/>
              <a:buChar char="§"/>
              <a:defRPr/>
            </a:pPr>
            <a:endParaRPr lang="en-US" sz="2000" dirty="0"/>
          </a:p>
        </p:txBody>
      </p:sp>
      <p:sp>
        <p:nvSpPr>
          <p:cNvPr id="4" name="Rechthoek 3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5" name="Picture 4" descr="a_RE L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6516216" y="-2337"/>
            <a:ext cx="2592288" cy="112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RE-LY 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40111"/>
            <a:ext cx="8229600" cy="4005113"/>
          </a:xfrm>
        </p:spPr>
        <p:txBody>
          <a:bodyPr>
            <a:normAutofit/>
          </a:bodyPr>
          <a:lstStyle/>
          <a:p>
            <a:pPr>
              <a:buFont typeface="Wingdings" pitchFamily="-84" charset="2"/>
              <a:buChar char="§"/>
              <a:defRPr/>
            </a:pPr>
            <a:r>
              <a:rPr lang="en-US" sz="2000" dirty="0" smtClean="0"/>
              <a:t>AF patients with at least one additional RF for stroke</a:t>
            </a:r>
          </a:p>
          <a:p>
            <a:pPr>
              <a:buFont typeface="Wingdings" pitchFamily="-84" charset="2"/>
              <a:buChar char="§"/>
              <a:defRPr/>
            </a:pPr>
            <a:endParaRPr lang="en-US" sz="2000" dirty="0"/>
          </a:p>
          <a:p>
            <a:pPr>
              <a:buFont typeface="Wingdings" pitchFamily="-84" charset="2"/>
              <a:buChar char="§"/>
              <a:defRPr/>
            </a:pPr>
            <a:r>
              <a:rPr lang="en-US" sz="2000" dirty="0" smtClean="0"/>
              <a:t>18,113 patients with median follow-up of 2.0 years </a:t>
            </a:r>
          </a:p>
          <a:p>
            <a:pPr>
              <a:buFont typeface="Wingdings" pitchFamily="-84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-84" charset="2"/>
              <a:buChar char="§"/>
              <a:defRPr/>
            </a:pPr>
            <a:r>
              <a:rPr lang="en-US" sz="2000" dirty="0" smtClean="0"/>
              <a:t>Randomized trial of two fixed doses of </a:t>
            </a:r>
            <a:r>
              <a:rPr lang="en-US" sz="2000" dirty="0" err="1" smtClean="0"/>
              <a:t>dabigatran</a:t>
            </a:r>
            <a:r>
              <a:rPr lang="en-US" sz="2000" dirty="0" smtClean="0"/>
              <a:t> </a:t>
            </a:r>
            <a:r>
              <a:rPr lang="en-US" sz="2000" dirty="0" err="1" smtClean="0"/>
              <a:t>etexilate</a:t>
            </a:r>
            <a:r>
              <a:rPr lang="en-US" sz="2000" dirty="0" smtClean="0"/>
              <a:t> (110 and 150 mg bid) and open-label warfarin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sz="2000" dirty="0" smtClean="0"/>
              <a:t>110 mg as effective as warfarin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sz="2000" dirty="0" smtClean="0"/>
              <a:t>150 mg superior to warfarin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sz="2000" dirty="0" smtClean="0"/>
              <a:t>Both doses had lower minor and major bleeds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627784" y="6165304"/>
            <a:ext cx="6192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Connolly et al. N </a:t>
            </a:r>
            <a:r>
              <a:rPr lang="en-US" sz="1400" dirty="0" err="1">
                <a:solidFill>
                  <a:schemeClr val="bg1"/>
                </a:solidFill>
              </a:rPr>
              <a:t>Engl</a:t>
            </a:r>
            <a:r>
              <a:rPr lang="en-US" sz="1400" dirty="0">
                <a:solidFill>
                  <a:schemeClr val="bg1"/>
                </a:solidFill>
              </a:rPr>
              <a:t> J Med. 2009 Sep 17;361(12):1139-51</a:t>
            </a:r>
          </a:p>
        </p:txBody>
      </p:sp>
      <p:pic>
        <p:nvPicPr>
          <p:cNvPr id="5" name="Picture 4" descr="a_RE L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6444208" y="-27384"/>
            <a:ext cx="2664296" cy="115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Summary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187624" y="1484784"/>
            <a:ext cx="6912768" cy="10160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Genome-wide analysis (551,203 markers) of </a:t>
            </a:r>
            <a:r>
              <a:rPr lang="en-US" sz="2000" b="1" dirty="0" err="1">
                <a:solidFill>
                  <a:srgbClr val="FFFFFF"/>
                </a:solidFill>
              </a:rPr>
              <a:t>dabigatran</a:t>
            </a:r>
            <a:r>
              <a:rPr lang="en-US" sz="2000" b="1" dirty="0">
                <a:solidFill>
                  <a:srgbClr val="FFFFFF"/>
                </a:solidFill>
              </a:rPr>
              <a:t> peak and trough concentration (N=1,490)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187624" y="3140968"/>
            <a:ext cx="6912767" cy="7080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Identification of genetic determinants of peak and trough concentration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1187624" y="4509120"/>
            <a:ext cx="6912767" cy="10160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Association testing of genetic determinants of </a:t>
            </a:r>
            <a:r>
              <a:rPr lang="en-US" sz="2000" b="1" dirty="0" err="1">
                <a:solidFill>
                  <a:srgbClr val="FFFFFF"/>
                </a:solidFill>
              </a:rPr>
              <a:t>dabigatran</a:t>
            </a:r>
            <a:r>
              <a:rPr lang="en-US" sz="2000" b="1" dirty="0">
                <a:solidFill>
                  <a:srgbClr val="FFFFFF"/>
                </a:solidFill>
              </a:rPr>
              <a:t> concentration with safety and efficacy outcomes (N=1,694)</a:t>
            </a:r>
          </a:p>
        </p:txBody>
      </p:sp>
      <p:cxnSp>
        <p:nvCxnSpPr>
          <p:cNvPr id="13" name="Straight Arrow Connector 7"/>
          <p:cNvCxnSpPr/>
          <p:nvPr/>
        </p:nvCxnSpPr>
        <p:spPr>
          <a:xfrm>
            <a:off x="4572000" y="3861048"/>
            <a:ext cx="2" cy="59677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7"/>
          <p:cNvCxnSpPr/>
          <p:nvPr/>
        </p:nvCxnSpPr>
        <p:spPr>
          <a:xfrm>
            <a:off x="4499992" y="2492896"/>
            <a:ext cx="2" cy="59677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hthoek 19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21" name="Picture 4" descr="a_RE L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6588224" y="-27384"/>
            <a:ext cx="2664296" cy="115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104456"/>
          </a:xfrm>
        </p:spPr>
        <p:txBody>
          <a:bodyPr>
            <a:normAutofit/>
          </a:bodyPr>
          <a:lstStyle/>
          <a:p>
            <a:pPr>
              <a:buFont typeface="Wingdings" pitchFamily="-84" charset="2"/>
              <a:buChar char="§"/>
              <a:defRPr/>
            </a:pPr>
            <a:r>
              <a:rPr lang="en-US" sz="2000" dirty="0" smtClean="0"/>
              <a:t>Primary efficacy endpoint defined as stroke or systemic </a:t>
            </a:r>
            <a:r>
              <a:rPr lang="en-US" sz="2000" dirty="0" smtClean="0"/>
              <a:t>embolism</a:t>
            </a:r>
            <a:endParaRPr lang="en-US" sz="2000" dirty="0" smtClean="0"/>
          </a:p>
          <a:p>
            <a:pPr>
              <a:buFont typeface="Wingdings" pitchFamily="-84" charset="2"/>
              <a:buChar char="§"/>
              <a:defRPr/>
            </a:pPr>
            <a:r>
              <a:rPr lang="en-US" sz="2000" dirty="0" smtClean="0"/>
              <a:t>Primary safety endpoint define as any bleeding, minor and major</a:t>
            </a:r>
          </a:p>
          <a:p>
            <a:pPr>
              <a:buFont typeface="Wingdings" pitchFamily="-84" charset="2"/>
              <a:buChar char="§"/>
              <a:defRPr/>
            </a:pPr>
            <a:r>
              <a:rPr lang="en-US" sz="2000" dirty="0" smtClean="0"/>
              <a:t>1,694 </a:t>
            </a:r>
            <a:r>
              <a:rPr lang="en-US" sz="2000" dirty="0" err="1" smtClean="0"/>
              <a:t>dabigatran</a:t>
            </a:r>
            <a:r>
              <a:rPr lang="en-US" sz="2000" dirty="0" smtClean="0"/>
              <a:t> </a:t>
            </a:r>
            <a:r>
              <a:rPr lang="en-US" sz="2000" dirty="0" err="1" smtClean="0"/>
              <a:t>etexilate</a:t>
            </a:r>
            <a:r>
              <a:rPr lang="en-US" sz="2000" dirty="0" smtClean="0"/>
              <a:t>-treated RE-LY participants of European ancestry successfully genotyped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sz="2000" dirty="0" err="1" smtClean="0"/>
              <a:t>Illumina</a:t>
            </a:r>
            <a:r>
              <a:rPr lang="en-US" sz="2000" dirty="0" smtClean="0"/>
              <a:t> Human610-quad </a:t>
            </a:r>
            <a:r>
              <a:rPr lang="en-US" sz="2000" dirty="0" err="1" smtClean="0"/>
              <a:t>beadchip</a:t>
            </a:r>
            <a:r>
              <a:rPr lang="en-US" sz="2000" dirty="0" smtClean="0"/>
              <a:t> (551,203 </a:t>
            </a:r>
            <a:r>
              <a:rPr lang="en-US" sz="2000" dirty="0" err="1" smtClean="0"/>
              <a:t>SNPs</a:t>
            </a:r>
            <a:r>
              <a:rPr lang="en-US" sz="2000" dirty="0" smtClean="0"/>
              <a:t> passed QC)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sz="2000" dirty="0" smtClean="0"/>
              <a:t>807 warfarin</a:t>
            </a:r>
            <a:r>
              <a:rPr lang="en-US" sz="2000" dirty="0" smtClean="0"/>
              <a:t>-treated participants also </a:t>
            </a:r>
            <a:r>
              <a:rPr lang="en-US" sz="2000" dirty="0" smtClean="0"/>
              <a:t>genotyped</a:t>
            </a:r>
            <a:endParaRPr lang="en-US" sz="2000" dirty="0" smtClean="0"/>
          </a:p>
          <a:p>
            <a:pPr>
              <a:buFont typeface="Wingdings" pitchFamily="-84" charset="2"/>
              <a:buChar char="§"/>
              <a:defRPr/>
            </a:pPr>
            <a:r>
              <a:rPr lang="en-US" sz="2000" dirty="0" smtClean="0"/>
              <a:t>1,490 participants also had peak (1 to 3H) and trough concentrations measured by HPLC-MS/MS</a:t>
            </a:r>
          </a:p>
        </p:txBody>
      </p:sp>
      <p:sp>
        <p:nvSpPr>
          <p:cNvPr id="4" name="Rechthoek 3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5" name="Picture 4" descr="a_RE L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6588224" y="-27384"/>
            <a:ext cx="2664296" cy="115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09600"/>
          </a:xfrm>
        </p:spPr>
        <p:txBody>
          <a:bodyPr/>
          <a:lstStyle/>
          <a:p>
            <a:r>
              <a:rPr lang="en-US" b="1" dirty="0" smtClean="0"/>
              <a:t>Study Population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548680"/>
          <a:ext cx="8763001" cy="5313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/>
                <a:gridCol w="1274852"/>
                <a:gridCol w="1969213"/>
                <a:gridCol w="2166136"/>
              </a:tblGrid>
              <a:tr h="315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Warfarin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FFFFFF"/>
                          </a:solidFill>
                          <a:effectLst/>
                        </a:rPr>
                        <a:t>Dabigatran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 110 mg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FFFFFF"/>
                          </a:solidFill>
                          <a:effectLst/>
                        </a:rPr>
                        <a:t>Dabigatran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 150 mg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Baseline characteristics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N 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807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849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845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Age 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72.2 (7)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71.7 (7.5)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71.9 (7.6)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Female (%)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273 (33.8%)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259 (30.5%)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272 (32.2%)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BMI (Kg/m</a:t>
                      </a:r>
                      <a:r>
                        <a:rPr lang="en-US" sz="900" baseline="30000" dirty="0">
                          <a:solidFill>
                            <a:srgbClr val="FFFFFF"/>
                          </a:solidFill>
                          <a:effectLst/>
                        </a:rPr>
                        <a:t>2</a:t>
                      </a: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) 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29.4 (5.6)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28.9 (5.7)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29.2 (5.3)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CHADS2 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2.0 (1.1)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2.0 (1.2)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2.0 (1.1)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History of Stroke (%)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83 (10.3%)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91 (10.7%)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77 (9.1%)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History of Diabetes (%)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158 (19.6%)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178 (21.0%)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159 (18.8%)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Aspirin Use (%)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228 (28.3%)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265 (31.2%)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234 (27.7%)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FFFFFF"/>
                          </a:solidFill>
                          <a:effectLst/>
                        </a:rPr>
                        <a:t>Dabigatran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 concentration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Number with measurements (%)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-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752 (88.6%)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738 (87.3%)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Trough Concentration (ng/mL)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73 (48)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105 (72</a:t>
                      </a:r>
                      <a:r>
                        <a:rPr lang="en-US" sz="900" dirty="0" smtClean="0">
                          <a:solidFill>
                            <a:srgbClr val="FFFFFF"/>
                          </a:solidFill>
                          <a:effectLst/>
                        </a:rPr>
                        <a:t>)*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Peak Concentration (</a:t>
                      </a:r>
                      <a:r>
                        <a:rPr lang="en-US" sz="900" dirty="0" err="1">
                          <a:solidFill>
                            <a:srgbClr val="FFFFFF"/>
                          </a:solidFill>
                          <a:effectLst/>
                        </a:rPr>
                        <a:t>ng/mL</a:t>
                      </a: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-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156 (94)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220 (133</a:t>
                      </a:r>
                      <a:r>
                        <a:rPr lang="en-US" sz="900" dirty="0" smtClean="0">
                          <a:solidFill>
                            <a:srgbClr val="FFFFFF"/>
                          </a:solidFill>
                          <a:effectLst/>
                        </a:rPr>
                        <a:t>)*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2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</a:rPr>
                        <a:t>Events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Ischemic Stroke or Systemic Emboli (%)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12(1.5%)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15(1.8%)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17(2.0%)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Any Bleed (%)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325(40.3%</a:t>
                      </a:r>
                      <a:r>
                        <a:rPr lang="en-US" sz="900" dirty="0" smtClean="0">
                          <a:solidFill>
                            <a:srgbClr val="FFFFFF"/>
                          </a:solidFill>
                          <a:effectLst/>
                        </a:rPr>
                        <a:t>)*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289(34.0%)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298(35.3%)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Major Bleed (%)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45(5.6%)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</a:rPr>
                        <a:t>49(5.8%)</a:t>
                      </a:r>
                      <a:endParaRPr lang="en-US" sz="10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52(6.2%)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2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Minor Bleed (%)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306(37.9%</a:t>
                      </a:r>
                      <a:r>
                        <a:rPr lang="en-US" sz="900" dirty="0" smtClean="0">
                          <a:solidFill>
                            <a:srgbClr val="FFFFFF"/>
                          </a:solidFill>
                          <a:effectLst/>
                        </a:rPr>
                        <a:t>)*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270(31.8%)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</a:rPr>
                        <a:t>275(32.5%)</a:t>
                      </a:r>
                      <a:endParaRPr lang="en-US" sz="10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609600"/>
          </a:xfrm>
        </p:spPr>
        <p:txBody>
          <a:bodyPr/>
          <a:lstStyle/>
          <a:p>
            <a:r>
              <a:rPr lang="en-US" sz="3600" b="1" dirty="0" smtClean="0"/>
              <a:t>CES1 Locus – Peak Concentration</a:t>
            </a:r>
          </a:p>
        </p:txBody>
      </p:sp>
      <p:pic>
        <p:nvPicPr>
          <p:cNvPr id="11267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9000" contrast="100000"/>
          </a:blip>
          <a:srcRect/>
          <a:stretch>
            <a:fillRect/>
          </a:stretch>
        </p:blipFill>
        <p:spPr bwMode="auto">
          <a:xfrm>
            <a:off x="1619672" y="836712"/>
            <a:ext cx="5904656" cy="505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 rot="-5400000">
            <a:off x="576382" y="2888114"/>
            <a:ext cx="2887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-Log10( P-value)</a:t>
            </a:r>
          </a:p>
        </p:txBody>
      </p:sp>
      <p:sp>
        <p:nvSpPr>
          <p:cNvPr id="5" name="Rechthoek 4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6" name="Picture 4" descr="a_RE L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7085078" y="614427"/>
            <a:ext cx="2167441" cy="9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2536" y="12229"/>
            <a:ext cx="8711952" cy="752475"/>
          </a:xfrm>
        </p:spPr>
        <p:txBody>
          <a:bodyPr/>
          <a:lstStyle/>
          <a:p>
            <a:r>
              <a:rPr lang="en-US" sz="3200" b="1" dirty="0" smtClean="0"/>
              <a:t>CES1 Locus – Trough Concentration</a:t>
            </a: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2000" contrast="51000"/>
          </a:blip>
          <a:srcRect/>
          <a:stretch>
            <a:fillRect/>
          </a:stretch>
        </p:blipFill>
        <p:spPr bwMode="auto">
          <a:xfrm>
            <a:off x="1619672" y="764704"/>
            <a:ext cx="587792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 rot="-5400000">
            <a:off x="498086" y="3398458"/>
            <a:ext cx="30445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-Log10( P-value)</a:t>
            </a:r>
          </a:p>
        </p:txBody>
      </p:sp>
      <p:sp>
        <p:nvSpPr>
          <p:cNvPr id="5" name="Rechthoek 4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6" name="Picture 4" descr="a_RE L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7085078" y="614427"/>
            <a:ext cx="2167441" cy="9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/>
          <a:lstStyle/>
          <a:p>
            <a:r>
              <a:rPr lang="en-US" b="1" dirty="0" smtClean="0"/>
              <a:t>Association with Events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39201" cy="3048001"/>
        </p:xfrm>
        <a:graphic>
          <a:graphicData uri="http://schemas.openxmlformats.org/drawingml/2006/table">
            <a:tbl>
              <a:tblPr/>
              <a:tblGrid>
                <a:gridCol w="883920"/>
                <a:gridCol w="289426"/>
                <a:gridCol w="1462907"/>
                <a:gridCol w="1163053"/>
                <a:gridCol w="852905"/>
                <a:gridCol w="77537"/>
                <a:gridCol w="1085515"/>
                <a:gridCol w="852905"/>
                <a:gridCol w="77537"/>
                <a:gridCol w="1318126"/>
                <a:gridCol w="775370"/>
              </a:tblGrid>
              <a:tr h="58482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rs4148738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sz="12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ABCB1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; Peak concentration)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rs8192935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sz="12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CES1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; Peak concentration)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rs2244613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sz="12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CES1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; Trough concentration)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Event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OR (95%CI)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P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OR (95%CI)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P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OR (95%CI)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P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Ischemic Stroke or Systemic embolism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0.88(0.53-1.46)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0.62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0.76(0.43-1.34)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0.34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0.70(0.33-1.47)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0.34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86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Any Bleeding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10973" marR="10973" marT="10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FFFFFF"/>
                        </a:solidFill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0.94(0.82-1.09)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0.44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0.89(0.76-1.03)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0.13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0.67(0.55-0.82)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7x10</a:t>
                      </a:r>
                      <a:r>
                        <a:rPr lang="en-US" sz="1300" b="1" i="0" u="sng" strike="noStrike" baseline="30000" dirty="0">
                          <a:solidFill>
                            <a:srgbClr val="FFFFFF"/>
                          </a:solidFill>
                          <a:latin typeface="Times New Roman"/>
                        </a:rPr>
                        <a:t>-5</a:t>
                      </a:r>
                      <a:endParaRPr lang="en-US" sz="1300" b="1" i="0" u="sng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1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Major Bleeding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1.14(0.85-1.52)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0.40</a:t>
                      </a:r>
                      <a:endParaRPr lang="en-US" sz="1300" b="0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0.88(0.64-1.21)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0.44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0.66(0.43-1.01)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0.06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1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Minor Bleeding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0.94(0.81-1.09)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0.38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0.89(0.76-1.05)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0.17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0.70(0.57-0.85)</a:t>
                      </a: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4x10</a:t>
                      </a:r>
                      <a:r>
                        <a:rPr lang="en-US" sz="1300" b="1" i="0" u="sng" strike="noStrike" baseline="30000" dirty="0">
                          <a:solidFill>
                            <a:srgbClr val="FFFFFF"/>
                          </a:solidFill>
                          <a:latin typeface="Times New Roman"/>
                        </a:rPr>
                        <a:t>-4</a:t>
                      </a:r>
                      <a:endParaRPr lang="en-US" sz="1300" b="1" i="0" u="sng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10973" marR="10973" marT="10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77" name="TextBox 7"/>
          <p:cNvSpPr txBox="1">
            <a:spLocks noChangeArrowheads="1"/>
          </p:cNvSpPr>
          <p:nvPr/>
        </p:nvSpPr>
        <p:spPr bwMode="auto">
          <a:xfrm>
            <a:off x="121096" y="450912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- *: Odds ratio per minor allele (gene-dose effect)</a:t>
            </a:r>
          </a:p>
          <a:p>
            <a:r>
              <a:rPr lang="en-US" sz="1200" dirty="0">
                <a:solidFill>
                  <a:srgbClr val="FFFFFF"/>
                </a:solidFill>
              </a:rPr>
              <a:t>- Logistic regression with adjustment for dose, age, sex, CHADS2, ASA, </a:t>
            </a:r>
            <a:r>
              <a:rPr lang="en-US" sz="1200" dirty="0" err="1">
                <a:solidFill>
                  <a:srgbClr val="FFFFFF"/>
                </a:solidFill>
              </a:rPr>
              <a:t>CrCl</a:t>
            </a:r>
            <a:r>
              <a:rPr lang="en-US" sz="1200" dirty="0">
                <a:solidFill>
                  <a:srgbClr val="FFFFFF"/>
                </a:solidFill>
              </a:rPr>
              <a:t> and first 10 principal components</a:t>
            </a:r>
          </a:p>
          <a:p>
            <a:r>
              <a:rPr lang="en-US" sz="1200" dirty="0">
                <a:solidFill>
                  <a:srgbClr val="FFFFFF"/>
                </a:solidFill>
              </a:rPr>
              <a:t>- Significance set at P &lt; 0.05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9" name="Picture 4" descr="a_RE L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4000"/>
          </a:blip>
          <a:srcRect l="31667" t="20513" r="30000" b="11111"/>
          <a:stretch>
            <a:fillRect/>
          </a:stretch>
        </p:blipFill>
        <p:spPr bwMode="auto">
          <a:xfrm>
            <a:off x="7013071" y="-27384"/>
            <a:ext cx="2167441" cy="94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914</Words>
  <Application>Microsoft Office PowerPoint</Application>
  <PresentationFormat>Diavoorstelling (4:3)</PresentationFormat>
  <Paragraphs>195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1_Office-thema</vt:lpstr>
      <vt:lpstr>Genetic determinants of dabigatran plasma levels and their relation to bleeding</vt:lpstr>
      <vt:lpstr>Background</vt:lpstr>
      <vt:lpstr>RE-LY Trial</vt:lpstr>
      <vt:lpstr>Methods Summary</vt:lpstr>
      <vt:lpstr>Methods</vt:lpstr>
      <vt:lpstr>Study Population</vt:lpstr>
      <vt:lpstr>CES1 Locus – Peak Concentration</vt:lpstr>
      <vt:lpstr>CES1 Locus – Trough Concentration</vt:lpstr>
      <vt:lpstr>Association with Events</vt:lpstr>
      <vt:lpstr>Survival Analysis</vt:lpstr>
      <vt:lpstr>Conclusions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110</cp:revision>
  <dcterms:created xsi:type="dcterms:W3CDTF">2011-09-14T14:53:57Z</dcterms:created>
  <dcterms:modified xsi:type="dcterms:W3CDTF">2012-09-03T19:33:10Z</dcterms:modified>
</cp:coreProperties>
</file>