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2"/>
  </p:sldMasterIdLst>
  <p:notesMasterIdLst>
    <p:notesMasterId r:id="rId48"/>
  </p:notesMasterIdLst>
  <p:handoutMasterIdLst>
    <p:handoutMasterId r:id="rId49"/>
  </p:handoutMasterIdLst>
  <p:sldIdLst>
    <p:sldId id="263" r:id="rId3"/>
    <p:sldId id="362" r:id="rId4"/>
    <p:sldId id="287" r:id="rId5"/>
    <p:sldId id="293" r:id="rId6"/>
    <p:sldId id="319" r:id="rId7"/>
    <p:sldId id="294" r:id="rId8"/>
    <p:sldId id="363" r:id="rId9"/>
    <p:sldId id="295" r:id="rId10"/>
    <p:sldId id="298" r:id="rId11"/>
    <p:sldId id="321" r:id="rId12"/>
    <p:sldId id="322" r:id="rId13"/>
    <p:sldId id="323" r:id="rId14"/>
    <p:sldId id="364" r:id="rId15"/>
    <p:sldId id="336" r:id="rId16"/>
    <p:sldId id="337" r:id="rId17"/>
    <p:sldId id="338" r:id="rId18"/>
    <p:sldId id="339" r:id="rId19"/>
    <p:sldId id="333" r:id="rId20"/>
    <p:sldId id="334" r:id="rId21"/>
    <p:sldId id="335" r:id="rId22"/>
    <p:sldId id="340" r:id="rId23"/>
    <p:sldId id="341" r:id="rId24"/>
    <p:sldId id="342" r:id="rId25"/>
    <p:sldId id="353" r:id="rId26"/>
    <p:sldId id="365" r:id="rId27"/>
    <p:sldId id="344" r:id="rId28"/>
    <p:sldId id="345" r:id="rId29"/>
    <p:sldId id="347" r:id="rId30"/>
    <p:sldId id="346" r:id="rId31"/>
    <p:sldId id="297" r:id="rId32"/>
    <p:sldId id="351" r:id="rId33"/>
    <p:sldId id="348" r:id="rId34"/>
    <p:sldId id="306" r:id="rId35"/>
    <p:sldId id="349" r:id="rId36"/>
    <p:sldId id="311" r:id="rId37"/>
    <p:sldId id="312" r:id="rId38"/>
    <p:sldId id="355" r:id="rId39"/>
    <p:sldId id="361" r:id="rId40"/>
    <p:sldId id="354" r:id="rId41"/>
    <p:sldId id="356" r:id="rId42"/>
    <p:sldId id="357" r:id="rId43"/>
    <p:sldId id="313" r:id="rId44"/>
    <p:sldId id="358" r:id="rId45"/>
    <p:sldId id="359" r:id="rId46"/>
    <p:sldId id="360" r:id="rId47"/>
  </p:sldIdLst>
  <p:sldSz cx="9144000" cy="6858000" type="screen4x3"/>
  <p:notesSz cx="6858000" cy="9144000"/>
  <p:defaultTextStyle>
    <a:defPPr>
      <a:defRPr lang="en-US"/>
    </a:defPPr>
    <a:lvl1pPr algn="l" rtl="0" fontAlgn="base">
      <a:lnSpc>
        <a:spcPts val="3300"/>
      </a:lnSpc>
      <a:spcBef>
        <a:spcPct val="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lnSpc>
        <a:spcPts val="3300"/>
      </a:lnSpc>
      <a:spcBef>
        <a:spcPct val="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lnSpc>
        <a:spcPts val="3300"/>
      </a:lnSpc>
      <a:spcBef>
        <a:spcPct val="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lnSpc>
        <a:spcPts val="3300"/>
      </a:lnSpc>
      <a:spcBef>
        <a:spcPct val="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lnSpc>
        <a:spcPts val="3300"/>
      </a:lnSpc>
      <a:spcBef>
        <a:spcPct val="0"/>
      </a:spcBef>
      <a:spcAft>
        <a:spcPct val="0"/>
      </a:spcAft>
      <a:buChar char="•"/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E066"/>
    <a:srgbClr val="C2EB99"/>
    <a:srgbClr val="85D633"/>
    <a:srgbClr val="FFD65C"/>
    <a:srgbClr val="FFEBAD"/>
    <a:srgbClr val="FFA385"/>
    <a:srgbClr val="FFC2AD"/>
    <a:srgbClr val="FF855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86387" autoAdjust="0"/>
  </p:normalViewPr>
  <p:slideViewPr>
    <p:cSldViewPr>
      <p:cViewPr>
        <p:scale>
          <a:sx n="60" d="100"/>
          <a:sy n="60" d="100"/>
        </p:scale>
        <p:origin x="-1464" y="-1140"/>
      </p:cViewPr>
      <p:guideLst>
        <p:guide orient="horz" pos="1152"/>
        <p:guide pos="384"/>
      </p:guideLst>
    </p:cSldViewPr>
  </p:slideViewPr>
  <p:outlineViewPr>
    <p:cViewPr>
      <p:scale>
        <a:sx n="33" d="100"/>
        <a:sy n="33" d="100"/>
      </p:scale>
      <p:origin x="0" y="3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18FDF3-3D0F-45C3-9A49-16CD69C2C45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8549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EC155E26-7B66-48B0-9795-8300927798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054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2FD8D45-4458-473D-91D9-A1C9E1626C29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94A1A1-C771-4FC7-85F2-FA733C811476}" type="slidenum">
              <a:rPr lang="en-US" sz="1200" smtClean="0"/>
              <a:pPr/>
              <a:t>16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94A1A1-C771-4FC7-85F2-FA733C811476}" type="slidenum">
              <a:rPr lang="en-US" sz="1200" smtClean="0"/>
              <a:pPr/>
              <a:t>17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94A1A1-C771-4FC7-85F2-FA733C811476}" type="slidenum">
              <a:rPr lang="en-US" sz="1200" smtClean="0"/>
              <a:pPr/>
              <a:t>18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94A1A1-C771-4FC7-85F2-FA733C811476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94A1A1-C771-4FC7-85F2-FA733C811476}" type="slidenum">
              <a:rPr lang="en-US" sz="1200" smtClean="0"/>
              <a:pPr/>
              <a:t>20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94A1A1-C771-4FC7-85F2-FA733C811476}" type="slidenum">
              <a:rPr lang="en-US" sz="1200" smtClean="0"/>
              <a:pPr/>
              <a:t>21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A58255-3B0E-49FF-831D-B6A27C1ED72E}" type="slidenum">
              <a:rPr lang="en-US" sz="1200" smtClean="0"/>
              <a:pPr/>
              <a:t>23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32" y="4343766"/>
            <a:ext cx="5031336" cy="411406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1ED6490-C3D4-4F75-B48F-7E843747E828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250884" name="Tijdelijke aanduiding voor dianummer 3"/>
          <p:cNvSpPr txBox="1">
            <a:spLocks noGrp="1"/>
          </p:cNvSpPr>
          <p:nvPr/>
        </p:nvSpPr>
        <p:spPr bwMode="auto">
          <a:xfrm>
            <a:off x="3886908" y="8686288"/>
            <a:ext cx="2971092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B9BF8D6A-FD62-401D-B3A4-CB65EE970F53}" type="slidenum">
              <a:rPr lang="nl-NL" sz="1200" b="0"/>
              <a:pPr algn="r" eaLnBrk="1" hangingPunct="1"/>
              <a:t>32</a:t>
            </a:fld>
            <a:endParaRPr lang="nl-NL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5837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C5F7372E-5F14-43E3-B630-7B6350599CAA}" type="slidenum">
              <a:rPr lang="nl-NL" sz="1200" smtClean="0"/>
              <a:pPr/>
              <a:t>2</a:t>
            </a:fld>
            <a:endParaRPr lang="nl-NL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ABF4EDF-4ED6-4BAC-8062-EF871AE9B190}" type="slidenum">
              <a:rPr lang="en-US" sz="1200" smtClean="0"/>
              <a:pPr/>
              <a:t>33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185276D8-E61B-45FF-BA04-A0723B147FC1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226A500-70FC-4395-B8E8-08288BED8142}" type="slidenum">
              <a:rPr lang="en-US" sz="1200" smtClean="0"/>
              <a:pPr/>
              <a:t>36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226A500-70FC-4395-B8E8-08288BED8142}" type="slidenum">
              <a:rPr lang="en-US" sz="1200" smtClean="0"/>
              <a:pPr/>
              <a:t>37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  <p:sp>
        <p:nvSpPr>
          <p:cNvPr id="250884" name="Tijdelijke aanduiding voor dianummer 3"/>
          <p:cNvSpPr txBox="1">
            <a:spLocks noGrp="1"/>
          </p:cNvSpPr>
          <p:nvPr/>
        </p:nvSpPr>
        <p:spPr bwMode="auto">
          <a:xfrm>
            <a:off x="3886908" y="8686288"/>
            <a:ext cx="2971092" cy="45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/>
            <a:fld id="{B9BF8D6A-FD62-401D-B3A4-CB65EE970F53}" type="slidenum">
              <a:rPr lang="nl-NL" sz="1200" b="0"/>
              <a:pPr algn="r" eaLnBrk="1" hangingPunct="1"/>
              <a:t>38</a:t>
            </a:fld>
            <a:endParaRPr lang="nl-NL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226A500-70FC-4395-B8E8-08288BED8142}" type="slidenum">
              <a:rPr lang="en-US" sz="1200" smtClean="0"/>
              <a:pPr/>
              <a:t>40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B226A500-70FC-4395-B8E8-08288BED8142}" type="slidenum">
              <a:rPr lang="en-US" sz="1200" smtClean="0"/>
              <a:pPr/>
              <a:t>41</a:t>
            </a:fld>
            <a:endParaRPr lang="en-US" sz="120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A58255-3B0E-49FF-831D-B6A27C1ED72E}" type="slidenum">
              <a:rPr lang="en-US" sz="1200" smtClean="0"/>
              <a:pPr/>
              <a:t>3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155E26-7B66-48B0-9795-83009277989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1159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NZ" smtClean="0"/>
              <a:t>Here we see from two of the largest trials, clear evidence of lowering BP and cholesterol in those with above average, average and below average levels</a:t>
            </a: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35B15C85-0103-4A4C-ACD0-B1530A11E681}" type="slidenum">
              <a:rPr lang="en-US" sz="1200">
                <a:latin typeface="Times New Roman" pitchFamily="18" charset="0"/>
              </a:rPr>
              <a:pPr algn="r"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BA58255-3B0E-49FF-831D-B6A27C1ED72E}" type="slidenum">
              <a:rPr lang="en-US" sz="1200" smtClean="0"/>
              <a:pPr/>
              <a:t>13</a:t>
            </a:fld>
            <a:endParaRPr lang="en-US" sz="120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94A1A1-C771-4FC7-85F2-FA733C811476}" type="slidenum">
              <a:rPr lang="en-US" sz="1200" smtClean="0"/>
              <a:pPr/>
              <a:t>14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894A1A1-C771-4FC7-85F2-FA733C811476}" type="slidenum">
              <a:rPr lang="en-US" sz="1200" smtClean="0"/>
              <a:pPr/>
              <a:t>15</a:t>
            </a:fld>
            <a:endParaRPr lang="en-US" sz="120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hiteopen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-2743200" y="8445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00000"/>
              </a:lnSpc>
              <a:buFontTx/>
              <a:buNone/>
            </a:pPr>
            <a:endParaRPr lang="nl-NL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2057400" y="198755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lnSpc>
                <a:spcPct val="100000"/>
              </a:lnSpc>
              <a:buFontTx/>
              <a:buNone/>
            </a:pPr>
            <a:endParaRPr lang="nl-NL" sz="2400"/>
          </a:p>
        </p:txBody>
      </p:sp>
      <p:pic>
        <p:nvPicPr>
          <p:cNvPr id="7" name="Picture 7" descr="whitebartitle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00539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27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539F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37058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86740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362700" y="0"/>
            <a:ext cx="1943100" cy="5791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5676900" cy="5791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825761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03238" y="1619250"/>
            <a:ext cx="7772400" cy="4114800"/>
          </a:xfrm>
        </p:spPr>
        <p:txBody>
          <a:bodyPr/>
          <a:lstStyle/>
          <a:p>
            <a:pPr lvl="0"/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xmlns="" val="348326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07984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20478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495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08116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34996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280641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0140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2993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xmlns="" val="101721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bartitl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00539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693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6" descr="whitebartitle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00539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39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39F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39F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39F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539F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00539F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00539F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00539F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00539F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buFont typeface="Times" pitchFamily="1" charset="0"/>
        <a:buChar char="•"/>
        <a:defRPr sz="2000" i="1">
          <a:solidFill>
            <a:srgbClr val="EDEDED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buChar char="•"/>
        <a:defRPr sz="2000">
          <a:solidFill>
            <a:srgbClr val="EDEDED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buFont typeface="Times" pitchFamily="1" charset="0"/>
        <a:buChar char="•"/>
        <a:defRPr sz="2000" i="1">
          <a:solidFill>
            <a:srgbClr val="EDEDED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ts val="33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lnSpc>
          <a:spcPts val="33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lnSpc>
          <a:spcPts val="33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lnSpc>
          <a:spcPts val="33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lnSpc>
          <a:spcPts val="3300"/>
        </a:lnSpc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whiteopen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5588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Improvement in risk classification in the prevention of cardiovascular disease:</a:t>
            </a:r>
            <a:br>
              <a:rPr lang="en-US" dirty="0" smtClean="0"/>
            </a:br>
            <a:r>
              <a:rPr lang="en-US" dirty="0" smtClean="0"/>
              <a:t>A role for atherosclerosis imaging ?</a:t>
            </a:r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  <a:noFill/>
        </p:spPr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Michiel Bots, MD PhD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i="1" smtClean="0"/>
              <a:t>Julius Center for Health Sciences &amp; Primary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6552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buFontTx/>
              <a:buNone/>
            </a:pPr>
            <a:r>
              <a:rPr lang="nl-NL" sz="2800" b="1" dirty="0" err="1"/>
              <a:t>Why</a:t>
            </a:r>
            <a:r>
              <a:rPr lang="nl-NL" sz="2800" b="1" dirty="0"/>
              <a:t> </a:t>
            </a:r>
            <a:r>
              <a:rPr lang="nl-NL" sz="2800" b="1" dirty="0" err="1"/>
              <a:t>improvement</a:t>
            </a:r>
            <a:r>
              <a:rPr lang="nl-NL" sz="2800" b="1" dirty="0"/>
              <a:t>? </a:t>
            </a:r>
          </a:p>
        </p:txBody>
      </p:sp>
      <p:sp>
        <p:nvSpPr>
          <p:cNvPr id="12291" name="Rechthoek 1"/>
          <p:cNvSpPr>
            <a:spLocks noChangeArrowheads="1"/>
          </p:cNvSpPr>
          <p:nvPr/>
        </p:nvSpPr>
        <p:spPr bwMode="auto">
          <a:xfrm>
            <a:off x="611188" y="1628775"/>
            <a:ext cx="7993062" cy="47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nl-NL" sz="2400" dirty="0">
                <a:solidFill>
                  <a:schemeClr val="bg1"/>
                </a:solidFill>
              </a:rPr>
              <a:t>Risk scores (FHS, SCORE) </a:t>
            </a:r>
            <a:r>
              <a:rPr lang="nl-NL" sz="2400" dirty="0" err="1">
                <a:solidFill>
                  <a:schemeClr val="bg1"/>
                </a:solidFill>
              </a:rPr>
              <a:t>still</a:t>
            </a:r>
            <a:r>
              <a:rPr lang="nl-NL" sz="2400" dirty="0">
                <a:solidFill>
                  <a:schemeClr val="bg1"/>
                </a:solidFill>
              </a:rPr>
              <a:t> far </a:t>
            </a:r>
            <a:r>
              <a:rPr lang="nl-NL" sz="2400" dirty="0" err="1">
                <a:solidFill>
                  <a:schemeClr val="bg1"/>
                </a:solidFill>
              </a:rPr>
              <a:t>from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smtClean="0">
                <a:solidFill>
                  <a:schemeClr val="bg1"/>
                </a:solidFill>
              </a:rPr>
              <a:t>perfect</a:t>
            </a:r>
          </a:p>
          <a:p>
            <a:pPr marL="800100" lvl="1" indent="-342900"/>
            <a:endParaRPr lang="nl-NL" sz="2400" dirty="0" smtClean="0">
              <a:solidFill>
                <a:schemeClr val="bg1"/>
              </a:solidFill>
            </a:endParaRPr>
          </a:p>
          <a:p>
            <a:pPr marL="800100" lvl="1" indent="-342900"/>
            <a:r>
              <a:rPr lang="nl-NL" sz="2400" dirty="0" smtClean="0">
                <a:solidFill>
                  <a:schemeClr val="bg1"/>
                </a:solidFill>
              </a:rPr>
              <a:t>Most </a:t>
            </a:r>
            <a:r>
              <a:rPr lang="nl-NL" sz="2400" dirty="0">
                <a:solidFill>
                  <a:schemeClr val="bg1"/>
                </a:solidFill>
              </a:rPr>
              <a:t>events </a:t>
            </a:r>
            <a:r>
              <a:rPr lang="nl-NL" sz="2400" dirty="0" err="1">
                <a:solidFill>
                  <a:schemeClr val="bg1"/>
                </a:solidFill>
              </a:rPr>
              <a:t>occur</a:t>
            </a:r>
            <a:r>
              <a:rPr lang="nl-NL" sz="2400" dirty="0">
                <a:solidFill>
                  <a:schemeClr val="bg1"/>
                </a:solidFill>
              </a:rPr>
              <a:t> at modest </a:t>
            </a:r>
            <a:r>
              <a:rPr lang="nl-NL" sz="2400" dirty="0" err="1">
                <a:solidFill>
                  <a:schemeClr val="bg1"/>
                </a:solidFill>
              </a:rPr>
              <a:t>elevations</a:t>
            </a:r>
            <a:r>
              <a:rPr lang="nl-NL" sz="2400" dirty="0">
                <a:solidFill>
                  <a:schemeClr val="bg1"/>
                </a:solidFill>
              </a:rPr>
              <a:t> of </a:t>
            </a:r>
            <a:r>
              <a:rPr lang="nl-NL" sz="2400" dirty="0" smtClean="0">
                <a:solidFill>
                  <a:schemeClr val="bg1"/>
                </a:solidFill>
              </a:rPr>
              <a:t>risk</a:t>
            </a:r>
          </a:p>
          <a:p>
            <a:pPr marL="800100" lvl="1" indent="-342900"/>
            <a:endParaRPr lang="nl-NL" sz="2400" dirty="0" smtClean="0">
              <a:solidFill>
                <a:schemeClr val="bg1"/>
              </a:solidFill>
            </a:endParaRPr>
          </a:p>
          <a:p>
            <a:pPr marL="800100" lvl="1" indent="-342900"/>
            <a:r>
              <a:rPr lang="nl-NL" sz="2400" dirty="0" smtClean="0">
                <a:solidFill>
                  <a:schemeClr val="bg1"/>
                </a:solidFill>
              </a:rPr>
              <a:t>No </a:t>
            </a:r>
            <a:r>
              <a:rPr lang="nl-NL" sz="2400" dirty="0">
                <a:solidFill>
                  <a:schemeClr val="bg1"/>
                </a:solidFill>
              </a:rPr>
              <a:t>events in </a:t>
            </a:r>
            <a:r>
              <a:rPr lang="nl-NL" sz="2400" dirty="0" err="1">
                <a:solidFill>
                  <a:schemeClr val="bg1"/>
                </a:solidFill>
              </a:rPr>
              <a:t>those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with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highest</a:t>
            </a:r>
            <a:r>
              <a:rPr lang="nl-NL" sz="2400" dirty="0">
                <a:solidFill>
                  <a:schemeClr val="bg1"/>
                </a:solidFill>
              </a:rPr>
              <a:t> risks </a:t>
            </a:r>
          </a:p>
          <a:p>
            <a:pPr marL="342900" indent="-342900"/>
            <a:endParaRPr lang="nl-NL" sz="2400" dirty="0" smtClean="0">
              <a:solidFill>
                <a:schemeClr val="bg1"/>
              </a:solidFill>
            </a:endParaRPr>
          </a:p>
          <a:p>
            <a:pPr marL="342900" indent="-342900"/>
            <a:endParaRPr lang="nl-NL" sz="2400" dirty="0" smtClean="0">
              <a:solidFill>
                <a:schemeClr val="bg1"/>
              </a:solidFill>
            </a:endParaRPr>
          </a:p>
          <a:p>
            <a:pPr marL="342900" indent="-342900"/>
            <a:r>
              <a:rPr lang="nl-NL" sz="2400" dirty="0" smtClean="0">
                <a:solidFill>
                  <a:schemeClr val="bg1"/>
                </a:solidFill>
              </a:rPr>
              <a:t>Important </a:t>
            </a:r>
            <a:r>
              <a:rPr lang="nl-NL" sz="2400" dirty="0" err="1">
                <a:solidFill>
                  <a:schemeClr val="bg1"/>
                </a:solidFill>
              </a:rPr>
              <a:t>population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groups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will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easily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>
                <a:solidFill>
                  <a:schemeClr val="bg1"/>
                </a:solidFill>
              </a:rPr>
              <a:t>be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missed</a:t>
            </a:r>
            <a:endParaRPr lang="nl-NL" sz="2400" dirty="0" smtClean="0">
              <a:solidFill>
                <a:schemeClr val="bg1"/>
              </a:solidFill>
            </a:endParaRPr>
          </a:p>
          <a:p>
            <a:pPr marL="800100" lvl="1" indent="-342900"/>
            <a:endParaRPr lang="nl-NL" sz="2400" dirty="0" smtClean="0">
              <a:solidFill>
                <a:schemeClr val="bg1"/>
              </a:solidFill>
            </a:endParaRPr>
          </a:p>
          <a:p>
            <a:pPr marL="800100" lvl="1" indent="-342900"/>
            <a:r>
              <a:rPr lang="nl-NL" sz="2400" dirty="0" smtClean="0">
                <a:solidFill>
                  <a:schemeClr val="bg1"/>
                </a:solidFill>
              </a:rPr>
              <a:t>(e.g</a:t>
            </a:r>
            <a:r>
              <a:rPr lang="nl-NL" sz="2400" dirty="0">
                <a:solidFill>
                  <a:schemeClr val="bg1"/>
                </a:solidFill>
              </a:rPr>
              <a:t>., the </a:t>
            </a:r>
            <a:r>
              <a:rPr lang="nl-NL" sz="2400" dirty="0" err="1" smtClean="0">
                <a:solidFill>
                  <a:schemeClr val="bg1"/>
                </a:solidFill>
              </a:rPr>
              <a:t>young</a:t>
            </a:r>
            <a:r>
              <a:rPr lang="nl-NL" sz="2400" dirty="0" smtClean="0">
                <a:solidFill>
                  <a:schemeClr val="bg1"/>
                </a:solidFill>
              </a:rPr>
              <a:t>, </a:t>
            </a:r>
            <a:r>
              <a:rPr lang="nl-NL" sz="2400" dirty="0" err="1" smtClean="0">
                <a:solidFill>
                  <a:schemeClr val="bg1"/>
                </a:solidFill>
              </a:rPr>
              <a:t>women</a:t>
            </a:r>
            <a:r>
              <a:rPr lang="nl-NL" sz="2400" dirty="0" smtClean="0">
                <a:solidFill>
                  <a:schemeClr val="bg1"/>
                </a:solidFill>
              </a:rPr>
              <a:t> as absolute risks are </a:t>
            </a:r>
            <a:r>
              <a:rPr lang="nl-NL" sz="2400" dirty="0" err="1" smtClean="0">
                <a:solidFill>
                  <a:schemeClr val="bg1"/>
                </a:solidFill>
              </a:rPr>
              <a:t>geared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towards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older</a:t>
            </a:r>
            <a:r>
              <a:rPr lang="nl-NL" sz="2400" dirty="0" smtClean="0">
                <a:solidFill>
                  <a:schemeClr val="bg1"/>
                </a:solidFill>
              </a:rPr>
              <a:t> </a:t>
            </a:r>
            <a:r>
              <a:rPr lang="nl-NL" sz="2400" dirty="0" err="1" smtClean="0">
                <a:solidFill>
                  <a:schemeClr val="bg1"/>
                </a:solidFill>
              </a:rPr>
              <a:t>age</a:t>
            </a:r>
            <a:r>
              <a:rPr lang="nl-NL" sz="2400" dirty="0" smtClean="0">
                <a:solidFill>
                  <a:schemeClr val="bg1"/>
                </a:solidFill>
              </a:rPr>
              <a:t>. ) 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842" y="1295400"/>
            <a:ext cx="8154358" cy="5029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15408" y="6324533"/>
            <a:ext cx="5328592" cy="46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00FF00"/>
                </a:solidFill>
                <a:cs typeface="Arial" charset="0"/>
              </a:rPr>
              <a:t>Sachdeva</a:t>
            </a:r>
            <a:r>
              <a:rPr lang="en-US" b="1" dirty="0" smtClean="0">
                <a:solidFill>
                  <a:srgbClr val="00FF00"/>
                </a:solidFill>
                <a:cs typeface="Arial" charset="0"/>
              </a:rPr>
              <a:t> </a:t>
            </a:r>
            <a:r>
              <a:rPr lang="en-US" b="1" dirty="0">
                <a:solidFill>
                  <a:srgbClr val="00FF00"/>
                </a:solidFill>
                <a:cs typeface="Arial" charset="0"/>
              </a:rPr>
              <a:t>et al. Am Heart J 2009;157:111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1295400"/>
            <a:ext cx="3886200" cy="411480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17" name="TextBox 9"/>
          <p:cNvSpPr txBox="1">
            <a:spLocks noChangeArrowheads="1"/>
          </p:cNvSpPr>
          <p:nvPr/>
        </p:nvSpPr>
        <p:spPr bwMode="auto">
          <a:xfrm>
            <a:off x="762000" y="152400"/>
            <a:ext cx="7772400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2400" b="1" dirty="0">
                <a:latin typeface="Calibri" pitchFamily="34" charset="0"/>
                <a:cs typeface="Arial" charset="0"/>
              </a:rPr>
              <a:t>Of 136,905 patients hospitalized with CAD, more than 75% had LDL levels below 130 mg/dl</a:t>
            </a:r>
          </a:p>
        </p:txBody>
      </p:sp>
      <p:sp>
        <p:nvSpPr>
          <p:cNvPr id="13318" name="TextBox 6"/>
          <p:cNvSpPr txBox="1">
            <a:spLocks noChangeArrowheads="1"/>
          </p:cNvSpPr>
          <p:nvPr/>
        </p:nvSpPr>
        <p:spPr bwMode="auto">
          <a:xfrm>
            <a:off x="1447800" y="1371600"/>
            <a:ext cx="3657600" cy="38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>
                <a:solidFill>
                  <a:schemeClr val="bg2"/>
                </a:solidFill>
                <a:cs typeface="Arial" charset="0"/>
              </a:rPr>
              <a:t>Heart attack with normal LDL</a:t>
            </a: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5257800" y="1676400"/>
            <a:ext cx="32004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2"/>
                </a:solidFill>
                <a:latin typeface="Calibri" pitchFamily="34" charset="0"/>
                <a:cs typeface="Arial" charset="0"/>
              </a:rPr>
              <a:t>Lipid levels in patients hospitalized with coronary artery disease: An analysis of 136,905 hospitalizations in Get With The Guidelines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988" y="1125538"/>
            <a:ext cx="5534025" cy="53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36062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EDEDED"/>
                </a:solidFill>
              </a:rPr>
              <a:t>CV risk classification </a:t>
            </a:r>
          </a:p>
          <a:p>
            <a:pPr lvl="1" eaLnBrk="1" hangingPunct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Why ?</a:t>
            </a:r>
          </a:p>
          <a:p>
            <a:pPr lvl="1" eaLnBrk="1" hangingPunct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 whom  ?</a:t>
            </a:r>
          </a:p>
          <a:p>
            <a:pPr lvl="1" eaLnBrk="1" hangingPunct="1"/>
            <a:r>
              <a:rPr lang="en-US" dirty="0" smtClean="0"/>
              <a:t>How to measure improvement ? </a:t>
            </a:r>
          </a:p>
          <a:p>
            <a:pPr eaLnBrk="1" hangingPunct="1"/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Evidence for ‘atherosclerosis measurements’ </a:t>
            </a:r>
          </a:p>
          <a:p>
            <a:pPr lvl="1" eaLnBrk="1" hangingPunct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Endothelial function (FMD)</a:t>
            </a:r>
          </a:p>
          <a:p>
            <a:pPr lvl="1" eaLnBrk="1" hangingPunct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Coronary calcifications</a:t>
            </a:r>
          </a:p>
          <a:p>
            <a:pPr lvl="1" eaLnBrk="1" hangingPunct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Carotid plaque &amp; common CIMT </a:t>
            </a:r>
          </a:p>
          <a:p>
            <a:pPr lvl="1" eaLnBrk="1" hangingPunct="1"/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Summary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4652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66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2233220"/>
              </p:ext>
            </p:extLst>
          </p:nvPr>
        </p:nvGraphicFramePr>
        <p:xfrm>
          <a:off x="357188" y="1484313"/>
          <a:ext cx="8142286" cy="3893706"/>
        </p:xfrm>
        <a:graphic>
          <a:graphicData uri="http://schemas.openxmlformats.org/drawingml/2006/table">
            <a:tbl>
              <a:tblPr/>
              <a:tblGrid>
                <a:gridCol w="2153601"/>
                <a:gridCol w="1227007"/>
                <a:gridCol w="1194233"/>
                <a:gridCol w="1106405"/>
                <a:gridCol w="1150318"/>
                <a:gridCol w="1310722"/>
              </a:tblGrid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	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5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Original 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5-9%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1" name="Text Box 81"/>
          <p:cNvSpPr txBox="1">
            <a:spLocks noChangeArrowheads="1"/>
          </p:cNvSpPr>
          <p:nvPr/>
        </p:nvSpPr>
        <p:spPr bwMode="auto">
          <a:xfrm>
            <a:off x="107950" y="6094413"/>
            <a:ext cx="4319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dirty="0"/>
              <a:t>NRI = 23%</a:t>
            </a:r>
          </a:p>
        </p:txBody>
      </p:sp>
      <p:sp>
        <p:nvSpPr>
          <p:cNvPr id="15412" name="Text Box 82"/>
          <p:cNvSpPr txBox="1">
            <a:spLocks noChangeArrowheads="1"/>
          </p:cNvSpPr>
          <p:nvPr/>
        </p:nvSpPr>
        <p:spPr bwMode="auto">
          <a:xfrm>
            <a:off x="1619250" y="6129338"/>
            <a:ext cx="5329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/>
              <a:t>= (24/289 – 4/289) + (332/1006 -166/1006)</a:t>
            </a:r>
          </a:p>
        </p:txBody>
      </p:sp>
      <p:sp>
        <p:nvSpPr>
          <p:cNvPr id="15413" name="Rechthoek 1"/>
          <p:cNvSpPr>
            <a:spLocks noChangeArrowheads="1"/>
          </p:cNvSpPr>
          <p:nvPr/>
        </p:nvSpPr>
        <p:spPr bwMode="auto">
          <a:xfrm>
            <a:off x="482600" y="260350"/>
            <a:ext cx="66817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How to measure improvement in CVD risk </a:t>
            </a:r>
            <a:r>
              <a:rPr lang="en-US" sz="2400" b="1" dirty="0" smtClean="0"/>
              <a:t>prediction: USE-IMT </a:t>
            </a:r>
            <a:r>
              <a:rPr lang="en-US" sz="2400" b="1" dirty="0"/>
              <a:t>cohort</a:t>
            </a:r>
            <a:endParaRPr lang="nl-NL" sz="2400" b="1" dirty="0"/>
          </a:p>
        </p:txBody>
      </p:sp>
      <p:sp>
        <p:nvSpPr>
          <p:cNvPr id="7" name="Text Box 81"/>
          <p:cNvSpPr txBox="1">
            <a:spLocks noChangeArrowheads="1"/>
          </p:cNvSpPr>
          <p:nvPr/>
        </p:nvSpPr>
        <p:spPr bwMode="auto">
          <a:xfrm>
            <a:off x="107950" y="5877272"/>
            <a:ext cx="864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ea typeface="SimSun" pitchFamily="2" charset="-122"/>
                <a:cs typeface="Arial" charset="0"/>
              </a:rPr>
              <a:t>Cohort with event follow up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ea typeface="SimSun" pitchFamily="2" charset="-122"/>
                <a:cs typeface="Arial" charset="0"/>
              </a:rPr>
              <a:t>Framingham variables and atherosclerosis measurements</a:t>
            </a:r>
            <a:endParaRPr lang="en-US" altLang="zh-CN" sz="2400" dirty="0">
              <a:solidFill>
                <a:schemeClr val="bg1"/>
              </a:solidFill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4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2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2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2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66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32691845"/>
              </p:ext>
            </p:extLst>
          </p:nvPr>
        </p:nvGraphicFramePr>
        <p:xfrm>
          <a:off x="357188" y="1484313"/>
          <a:ext cx="8142286" cy="3893706"/>
        </p:xfrm>
        <a:graphic>
          <a:graphicData uri="http://schemas.openxmlformats.org/drawingml/2006/table">
            <a:tbl>
              <a:tblPr/>
              <a:tblGrid>
                <a:gridCol w="2153601"/>
                <a:gridCol w="1227007"/>
                <a:gridCol w="1194233"/>
                <a:gridCol w="1106405"/>
                <a:gridCol w="1150318"/>
                <a:gridCol w="1310722"/>
              </a:tblGrid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	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5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Original 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All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7609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5-9%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6729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5324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2068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21730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3" name="Rechthoek 1"/>
          <p:cNvSpPr>
            <a:spLocks noChangeArrowheads="1"/>
          </p:cNvSpPr>
          <p:nvPr/>
        </p:nvSpPr>
        <p:spPr bwMode="auto">
          <a:xfrm>
            <a:off x="482600" y="260350"/>
            <a:ext cx="66817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How to measure improvement in CVD risk </a:t>
            </a:r>
            <a:r>
              <a:rPr lang="en-US" sz="2400" b="1" dirty="0" smtClean="0"/>
              <a:t>prediction: USE-IMT </a:t>
            </a:r>
            <a:r>
              <a:rPr lang="en-US" sz="2400" b="1" dirty="0"/>
              <a:t>cohort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164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66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3831142"/>
              </p:ext>
            </p:extLst>
          </p:nvPr>
        </p:nvGraphicFramePr>
        <p:xfrm>
          <a:off x="357188" y="1484313"/>
          <a:ext cx="8142286" cy="3893706"/>
        </p:xfrm>
        <a:graphic>
          <a:graphicData uri="http://schemas.openxmlformats.org/drawingml/2006/table">
            <a:tbl>
              <a:tblPr/>
              <a:tblGrid>
                <a:gridCol w="2153601"/>
                <a:gridCol w="1227007"/>
                <a:gridCol w="1194233"/>
                <a:gridCol w="1106405"/>
                <a:gridCol w="1150318"/>
                <a:gridCol w="1310722"/>
              </a:tblGrid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	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Extended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5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Original 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5-9%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All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7609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5-9%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6729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5324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2068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21730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3" name="Rechthoek 1"/>
          <p:cNvSpPr>
            <a:spLocks noChangeArrowheads="1"/>
          </p:cNvSpPr>
          <p:nvPr/>
        </p:nvSpPr>
        <p:spPr bwMode="auto">
          <a:xfrm>
            <a:off x="482600" y="260350"/>
            <a:ext cx="66817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How to measure improvement in CVD risk </a:t>
            </a:r>
            <a:r>
              <a:rPr lang="en-US" sz="2400" b="1" dirty="0" smtClean="0"/>
              <a:t>prediction: USE-IMT </a:t>
            </a:r>
            <a:r>
              <a:rPr lang="en-US" sz="2400" b="1" dirty="0"/>
              <a:t>cohort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164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66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3616539"/>
              </p:ext>
            </p:extLst>
          </p:nvPr>
        </p:nvGraphicFramePr>
        <p:xfrm>
          <a:off x="357188" y="1484313"/>
          <a:ext cx="8142286" cy="3893706"/>
        </p:xfrm>
        <a:graphic>
          <a:graphicData uri="http://schemas.openxmlformats.org/drawingml/2006/table">
            <a:tbl>
              <a:tblPr/>
              <a:tblGrid>
                <a:gridCol w="2153601"/>
                <a:gridCol w="1227007"/>
                <a:gridCol w="1194233"/>
                <a:gridCol w="1106405"/>
                <a:gridCol w="1150318"/>
                <a:gridCol w="1310722"/>
              </a:tblGrid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	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Extended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5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Original 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5-9%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All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7609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5-9%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6729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5324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2068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7772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5605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6269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2114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21730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1" name="Text Box 81"/>
          <p:cNvSpPr txBox="1">
            <a:spLocks noChangeArrowheads="1"/>
          </p:cNvSpPr>
          <p:nvPr/>
        </p:nvSpPr>
        <p:spPr bwMode="auto">
          <a:xfrm>
            <a:off x="107950" y="6094413"/>
            <a:ext cx="4319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dirty="0"/>
              <a:t>NRI = 23%</a:t>
            </a:r>
          </a:p>
        </p:txBody>
      </p:sp>
      <p:sp>
        <p:nvSpPr>
          <p:cNvPr id="15412" name="Text Box 82"/>
          <p:cNvSpPr txBox="1">
            <a:spLocks noChangeArrowheads="1"/>
          </p:cNvSpPr>
          <p:nvPr/>
        </p:nvSpPr>
        <p:spPr bwMode="auto">
          <a:xfrm>
            <a:off x="1619250" y="6129338"/>
            <a:ext cx="5329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/>
              <a:t>= (24/289 – 4/289) + (332/1006 -166/1006)</a:t>
            </a:r>
          </a:p>
        </p:txBody>
      </p:sp>
      <p:sp>
        <p:nvSpPr>
          <p:cNvPr id="15413" name="Rechthoek 1"/>
          <p:cNvSpPr>
            <a:spLocks noChangeArrowheads="1"/>
          </p:cNvSpPr>
          <p:nvPr/>
        </p:nvSpPr>
        <p:spPr bwMode="auto">
          <a:xfrm>
            <a:off x="482600" y="260350"/>
            <a:ext cx="66817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How to measure improvement in CVD risk </a:t>
            </a:r>
            <a:r>
              <a:rPr lang="en-US" sz="2400" b="1" dirty="0" smtClean="0"/>
              <a:t>prediction: USE-IMT </a:t>
            </a:r>
            <a:r>
              <a:rPr lang="en-US" sz="2400" b="1" dirty="0"/>
              <a:t>cohort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xmlns="" val="321647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66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5954984"/>
              </p:ext>
            </p:extLst>
          </p:nvPr>
        </p:nvGraphicFramePr>
        <p:xfrm>
          <a:off x="357188" y="1484313"/>
          <a:ext cx="8142286" cy="3893706"/>
        </p:xfrm>
        <a:graphic>
          <a:graphicData uri="http://schemas.openxmlformats.org/drawingml/2006/table">
            <a:tbl>
              <a:tblPr/>
              <a:tblGrid>
                <a:gridCol w="2153601"/>
                <a:gridCol w="1227007"/>
                <a:gridCol w="1194233"/>
                <a:gridCol w="1106405"/>
                <a:gridCol w="1150318"/>
                <a:gridCol w="1310722"/>
              </a:tblGrid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	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Extended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5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Original 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5-9%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All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7609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 – 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6729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5324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2068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7772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5605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6269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2114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21730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1" name="Text Box 81"/>
          <p:cNvSpPr txBox="1">
            <a:spLocks noChangeArrowheads="1"/>
          </p:cNvSpPr>
          <p:nvPr/>
        </p:nvSpPr>
        <p:spPr bwMode="auto">
          <a:xfrm>
            <a:off x="107950" y="6094413"/>
            <a:ext cx="4319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dirty="0"/>
              <a:t>NRI = 23%</a:t>
            </a:r>
          </a:p>
        </p:txBody>
      </p:sp>
      <p:sp>
        <p:nvSpPr>
          <p:cNvPr id="15412" name="Text Box 82"/>
          <p:cNvSpPr txBox="1">
            <a:spLocks noChangeArrowheads="1"/>
          </p:cNvSpPr>
          <p:nvPr/>
        </p:nvSpPr>
        <p:spPr bwMode="auto">
          <a:xfrm>
            <a:off x="1619250" y="6129338"/>
            <a:ext cx="5329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/>
              <a:t>= (24/289 – 4/289) + (332/1006 -166/1006)</a:t>
            </a:r>
          </a:p>
        </p:txBody>
      </p:sp>
      <p:sp>
        <p:nvSpPr>
          <p:cNvPr id="15413" name="Rechthoek 1"/>
          <p:cNvSpPr>
            <a:spLocks noChangeArrowheads="1"/>
          </p:cNvSpPr>
          <p:nvPr/>
        </p:nvSpPr>
        <p:spPr bwMode="auto">
          <a:xfrm>
            <a:off x="482600" y="260350"/>
            <a:ext cx="66817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How to measure improvement in CVD risk </a:t>
            </a:r>
            <a:r>
              <a:rPr lang="en-US" sz="2400" b="1" dirty="0" smtClean="0"/>
              <a:t>prediction: USE-IMT </a:t>
            </a:r>
            <a:r>
              <a:rPr lang="en-US" sz="2400" b="1" dirty="0"/>
              <a:t>cohort</a:t>
            </a:r>
            <a:endParaRPr lang="nl-NL" sz="2400" b="1" dirty="0"/>
          </a:p>
        </p:txBody>
      </p:sp>
      <p:sp>
        <p:nvSpPr>
          <p:cNvPr id="15414" name="Rechthoek 2"/>
          <p:cNvSpPr>
            <a:spLocks noChangeArrowheads="1"/>
          </p:cNvSpPr>
          <p:nvPr/>
        </p:nvSpPr>
        <p:spPr bwMode="auto">
          <a:xfrm>
            <a:off x="1300163" y="6111712"/>
            <a:ext cx="59674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b="1" dirty="0">
                <a:solidFill>
                  <a:srgbClr val="FFFF00"/>
                </a:solidFill>
              </a:rPr>
              <a:t>Gray no change in category: New model no use</a:t>
            </a:r>
            <a:endParaRPr lang="nl-N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2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66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04284977"/>
              </p:ext>
            </p:extLst>
          </p:nvPr>
        </p:nvGraphicFramePr>
        <p:xfrm>
          <a:off x="357188" y="1484313"/>
          <a:ext cx="8142286" cy="3893706"/>
        </p:xfrm>
        <a:graphic>
          <a:graphicData uri="http://schemas.openxmlformats.org/drawingml/2006/table">
            <a:tbl>
              <a:tblPr/>
              <a:tblGrid>
                <a:gridCol w="2153601"/>
                <a:gridCol w="1227007"/>
                <a:gridCol w="1194233"/>
                <a:gridCol w="1106405"/>
                <a:gridCol w="1150318"/>
                <a:gridCol w="1310722"/>
              </a:tblGrid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	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Extended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5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Original 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5-9%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All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7609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 – 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6729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5324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2068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7772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5605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6269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2114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21730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1" name="Text Box 81"/>
          <p:cNvSpPr txBox="1">
            <a:spLocks noChangeArrowheads="1"/>
          </p:cNvSpPr>
          <p:nvPr/>
        </p:nvSpPr>
        <p:spPr bwMode="auto">
          <a:xfrm>
            <a:off x="107950" y="6094413"/>
            <a:ext cx="4319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dirty="0"/>
              <a:t>NRI = 23%</a:t>
            </a:r>
          </a:p>
        </p:txBody>
      </p:sp>
      <p:sp>
        <p:nvSpPr>
          <p:cNvPr id="15412" name="Text Box 82"/>
          <p:cNvSpPr txBox="1">
            <a:spLocks noChangeArrowheads="1"/>
          </p:cNvSpPr>
          <p:nvPr/>
        </p:nvSpPr>
        <p:spPr bwMode="auto">
          <a:xfrm>
            <a:off x="1619250" y="6129338"/>
            <a:ext cx="5329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/>
              <a:t>= (24/289 – 4/289) + (332/1006 -166/1006)</a:t>
            </a:r>
          </a:p>
        </p:txBody>
      </p:sp>
      <p:sp>
        <p:nvSpPr>
          <p:cNvPr id="15413" name="Rechthoek 1"/>
          <p:cNvSpPr>
            <a:spLocks noChangeArrowheads="1"/>
          </p:cNvSpPr>
          <p:nvPr/>
        </p:nvSpPr>
        <p:spPr bwMode="auto">
          <a:xfrm>
            <a:off x="482600" y="260350"/>
            <a:ext cx="66817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How to measure improvement in CVD risk </a:t>
            </a:r>
            <a:r>
              <a:rPr lang="en-US" sz="2400" b="1" dirty="0" smtClean="0"/>
              <a:t>prediction: USE-IMT </a:t>
            </a:r>
            <a:r>
              <a:rPr lang="en-US" sz="2400" b="1" dirty="0"/>
              <a:t>cohort</a:t>
            </a:r>
            <a:endParaRPr lang="nl-NL" sz="2400" b="1" dirty="0"/>
          </a:p>
        </p:txBody>
      </p:sp>
      <p:sp>
        <p:nvSpPr>
          <p:cNvPr id="15414" name="Rechthoek 2"/>
          <p:cNvSpPr>
            <a:spLocks noChangeArrowheads="1"/>
          </p:cNvSpPr>
          <p:nvPr/>
        </p:nvSpPr>
        <p:spPr bwMode="auto">
          <a:xfrm>
            <a:off x="762236" y="6111712"/>
            <a:ext cx="7043274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FFFF00"/>
                </a:solidFill>
              </a:rPr>
              <a:t>Orange  change </a:t>
            </a:r>
            <a:r>
              <a:rPr lang="en-US" b="1" dirty="0">
                <a:solidFill>
                  <a:srgbClr val="FFFF00"/>
                </a:solidFill>
              </a:rPr>
              <a:t>in category: </a:t>
            </a:r>
            <a:r>
              <a:rPr lang="en-US" b="1" dirty="0" smtClean="0">
                <a:solidFill>
                  <a:srgbClr val="FFFF00"/>
                </a:solidFill>
              </a:rPr>
              <a:t>With new </a:t>
            </a:r>
            <a:r>
              <a:rPr lang="en-US" b="1" dirty="0">
                <a:solidFill>
                  <a:srgbClr val="FFFF00"/>
                </a:solidFill>
              </a:rPr>
              <a:t>model </a:t>
            </a:r>
            <a:r>
              <a:rPr lang="en-US" b="1" dirty="0" smtClean="0">
                <a:solidFill>
                  <a:srgbClr val="FFFF00"/>
                </a:solidFill>
              </a:rPr>
              <a:t>higher risk</a:t>
            </a:r>
            <a:endParaRPr lang="nl-N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2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Conflicts of interest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7772400" cy="4114800"/>
          </a:xfrm>
        </p:spPr>
        <p:txBody>
          <a:bodyPr/>
          <a:lstStyle/>
          <a:p>
            <a:r>
              <a:rPr lang="en-US" sz="2800" b="1" smtClean="0"/>
              <a:t>I am completely unbiased, but … </a:t>
            </a:r>
          </a:p>
          <a:p>
            <a:endParaRPr lang="en-US" sz="2800" b="1" smtClean="0"/>
          </a:p>
          <a:p>
            <a:r>
              <a:rPr lang="en-US" sz="2400" b="1" smtClean="0"/>
              <a:t>Considerable proportion of my career is based on CIMT measurements</a:t>
            </a:r>
          </a:p>
          <a:p>
            <a:pPr lvl="1"/>
            <a:r>
              <a:rPr lang="en-US" sz="2400" b="1" smtClean="0"/>
              <a:t>‘so, there is lots at stake ……’</a:t>
            </a:r>
          </a:p>
          <a:p>
            <a:endParaRPr lang="en-US" sz="2400" b="1" smtClean="0"/>
          </a:p>
          <a:p>
            <a:r>
              <a:rPr lang="en-US" sz="2400" b="1" smtClean="0"/>
              <a:t>I work and have worked with several national and international profit and non-profit organizations</a:t>
            </a:r>
          </a:p>
          <a:p>
            <a:endParaRPr lang="en-US" sz="2400" b="1" smtClean="0"/>
          </a:p>
          <a:p>
            <a:r>
              <a:rPr lang="en-US" sz="2400" b="1" smtClean="0"/>
              <a:t>I run a core laboratory, the Vascular Imaging Center, in Utrecht, NL</a:t>
            </a:r>
          </a:p>
          <a:p>
            <a:endParaRPr lang="en-US" sz="2400" b="1" smtClean="0"/>
          </a:p>
          <a:p>
            <a:r>
              <a:rPr lang="en-US" sz="2400" b="1" smtClean="0"/>
              <a:t>Personal views</a:t>
            </a:r>
          </a:p>
        </p:txBody>
      </p:sp>
    </p:spTree>
    <p:extLst>
      <p:ext uri="{BB962C8B-B14F-4D97-AF65-F5344CB8AC3E}">
        <p14:creationId xmlns:p14="http://schemas.microsoft.com/office/powerpoint/2010/main" xmlns="" val="235509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66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0946725"/>
              </p:ext>
            </p:extLst>
          </p:nvPr>
        </p:nvGraphicFramePr>
        <p:xfrm>
          <a:off x="357188" y="1484313"/>
          <a:ext cx="8142286" cy="3893706"/>
        </p:xfrm>
        <a:graphic>
          <a:graphicData uri="http://schemas.openxmlformats.org/drawingml/2006/table">
            <a:tbl>
              <a:tblPr/>
              <a:tblGrid>
                <a:gridCol w="2153601"/>
                <a:gridCol w="1227007"/>
                <a:gridCol w="1194233"/>
                <a:gridCol w="1106405"/>
                <a:gridCol w="1150318"/>
                <a:gridCol w="1310722"/>
              </a:tblGrid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	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Extended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5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Original  prediction model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5-9%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All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7609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 – 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6729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5324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2068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55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7772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5605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6269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2114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21730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1" name="Text Box 81"/>
          <p:cNvSpPr txBox="1">
            <a:spLocks noChangeArrowheads="1"/>
          </p:cNvSpPr>
          <p:nvPr/>
        </p:nvSpPr>
        <p:spPr bwMode="auto">
          <a:xfrm>
            <a:off x="107950" y="6094413"/>
            <a:ext cx="4319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dirty="0"/>
              <a:t>NRI = 23%</a:t>
            </a:r>
          </a:p>
        </p:txBody>
      </p:sp>
      <p:sp>
        <p:nvSpPr>
          <p:cNvPr id="15412" name="Text Box 82"/>
          <p:cNvSpPr txBox="1">
            <a:spLocks noChangeArrowheads="1"/>
          </p:cNvSpPr>
          <p:nvPr/>
        </p:nvSpPr>
        <p:spPr bwMode="auto">
          <a:xfrm>
            <a:off x="1619250" y="6129338"/>
            <a:ext cx="5329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/>
              <a:t>= (24/289 – 4/289) + (332/1006 -166/1006)</a:t>
            </a:r>
          </a:p>
        </p:txBody>
      </p:sp>
      <p:sp>
        <p:nvSpPr>
          <p:cNvPr id="15413" name="Rechthoek 1"/>
          <p:cNvSpPr>
            <a:spLocks noChangeArrowheads="1"/>
          </p:cNvSpPr>
          <p:nvPr/>
        </p:nvSpPr>
        <p:spPr bwMode="auto">
          <a:xfrm>
            <a:off x="482600" y="260350"/>
            <a:ext cx="66817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How to measure improvement in CVD risk </a:t>
            </a:r>
            <a:r>
              <a:rPr lang="en-US" sz="2400" b="1" dirty="0" smtClean="0"/>
              <a:t>prediction: USE-IMT </a:t>
            </a:r>
            <a:r>
              <a:rPr lang="en-US" sz="2400" b="1" dirty="0"/>
              <a:t>cohort</a:t>
            </a:r>
            <a:endParaRPr lang="nl-NL" sz="2400" b="1" dirty="0"/>
          </a:p>
        </p:txBody>
      </p:sp>
      <p:sp>
        <p:nvSpPr>
          <p:cNvPr id="15414" name="Rechthoek 2"/>
          <p:cNvSpPr>
            <a:spLocks noChangeArrowheads="1"/>
          </p:cNvSpPr>
          <p:nvPr/>
        </p:nvSpPr>
        <p:spPr bwMode="auto">
          <a:xfrm>
            <a:off x="933759" y="6111712"/>
            <a:ext cx="6700232" cy="51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b="1" dirty="0" smtClean="0">
                <a:solidFill>
                  <a:srgbClr val="FFFF00"/>
                </a:solidFill>
              </a:rPr>
              <a:t>Green change </a:t>
            </a:r>
            <a:r>
              <a:rPr lang="en-US" b="1" dirty="0">
                <a:solidFill>
                  <a:srgbClr val="FFFF00"/>
                </a:solidFill>
              </a:rPr>
              <a:t>in category: </a:t>
            </a:r>
            <a:r>
              <a:rPr lang="en-US" b="1" dirty="0" smtClean="0">
                <a:solidFill>
                  <a:srgbClr val="FFFF00"/>
                </a:solidFill>
              </a:rPr>
              <a:t>With new </a:t>
            </a:r>
            <a:r>
              <a:rPr lang="en-US" b="1" dirty="0">
                <a:solidFill>
                  <a:srgbClr val="FFFF00"/>
                </a:solidFill>
              </a:rPr>
              <a:t>model </a:t>
            </a:r>
            <a:r>
              <a:rPr lang="en-US" b="1" dirty="0" smtClean="0">
                <a:solidFill>
                  <a:srgbClr val="FFFF00"/>
                </a:solidFill>
              </a:rPr>
              <a:t>lower risk</a:t>
            </a:r>
            <a:endParaRPr lang="nl-NL" b="1" dirty="0">
              <a:solidFill>
                <a:srgbClr val="FFFF00"/>
              </a:solidFill>
            </a:endParaRPr>
          </a:p>
        </p:txBody>
      </p:sp>
      <p:sp>
        <p:nvSpPr>
          <p:cNvPr id="7" name="Ovaal 6"/>
          <p:cNvSpPr/>
          <p:nvPr/>
        </p:nvSpPr>
        <p:spPr bwMode="auto">
          <a:xfrm>
            <a:off x="5076156" y="2949033"/>
            <a:ext cx="2088232" cy="122413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8" name="Ovaal 7"/>
          <p:cNvSpPr/>
          <p:nvPr/>
        </p:nvSpPr>
        <p:spPr bwMode="auto">
          <a:xfrm>
            <a:off x="3779912" y="3933056"/>
            <a:ext cx="2088232" cy="122413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48400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2660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69144514"/>
              </p:ext>
            </p:extLst>
          </p:nvPr>
        </p:nvGraphicFramePr>
        <p:xfrm>
          <a:off x="123888" y="1199069"/>
          <a:ext cx="9020113" cy="2467283"/>
        </p:xfrm>
        <a:graphic>
          <a:graphicData uri="http://schemas.openxmlformats.org/drawingml/2006/table">
            <a:tbl>
              <a:tblPr/>
              <a:tblGrid>
                <a:gridCol w="2385783"/>
                <a:gridCol w="1359292"/>
                <a:gridCol w="1322984"/>
                <a:gridCol w="1225686"/>
                <a:gridCol w="1274336"/>
                <a:gridCol w="1452032"/>
              </a:tblGrid>
              <a:tr h="263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	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Extended prediction model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Original  prediction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5-9%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All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764"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WITHOUT EVENTS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7609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 – 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6729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5324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2068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11" name="Text Box 81"/>
          <p:cNvSpPr txBox="1">
            <a:spLocks noChangeArrowheads="1"/>
          </p:cNvSpPr>
          <p:nvPr/>
        </p:nvSpPr>
        <p:spPr bwMode="auto">
          <a:xfrm>
            <a:off x="107950" y="6094413"/>
            <a:ext cx="43195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dirty="0"/>
              <a:t>NRI = 23%</a:t>
            </a:r>
          </a:p>
        </p:txBody>
      </p:sp>
      <p:sp>
        <p:nvSpPr>
          <p:cNvPr id="15412" name="Text Box 82"/>
          <p:cNvSpPr txBox="1">
            <a:spLocks noChangeArrowheads="1"/>
          </p:cNvSpPr>
          <p:nvPr/>
        </p:nvSpPr>
        <p:spPr bwMode="auto">
          <a:xfrm>
            <a:off x="1619250" y="6129338"/>
            <a:ext cx="53292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/>
              <a:t>= (24/289 – 4/289) + (332/1006 -166/1006)</a:t>
            </a:r>
          </a:p>
        </p:txBody>
      </p:sp>
      <p:sp>
        <p:nvSpPr>
          <p:cNvPr id="15413" name="Rechthoek 1"/>
          <p:cNvSpPr>
            <a:spLocks noChangeArrowheads="1"/>
          </p:cNvSpPr>
          <p:nvPr/>
        </p:nvSpPr>
        <p:spPr bwMode="auto">
          <a:xfrm>
            <a:off x="482600" y="260350"/>
            <a:ext cx="6681788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400" b="1" dirty="0"/>
              <a:t>How to measure improvement in CVD risk </a:t>
            </a:r>
            <a:r>
              <a:rPr lang="en-US" sz="2400" b="1" dirty="0" smtClean="0"/>
              <a:t>prediction: USE-IMT </a:t>
            </a:r>
            <a:r>
              <a:rPr lang="en-US" sz="2400" b="1" dirty="0"/>
              <a:t>cohort</a:t>
            </a:r>
            <a:endParaRPr lang="nl-NL" sz="2400" b="1" dirty="0"/>
          </a:p>
        </p:txBody>
      </p:sp>
      <p:graphicFrame>
        <p:nvGraphicFramePr>
          <p:cNvPr id="10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71134757"/>
              </p:ext>
            </p:extLst>
          </p:nvPr>
        </p:nvGraphicFramePr>
        <p:xfrm>
          <a:off x="105900" y="4008130"/>
          <a:ext cx="9020113" cy="2467283"/>
        </p:xfrm>
        <a:graphic>
          <a:graphicData uri="http://schemas.openxmlformats.org/drawingml/2006/table">
            <a:tbl>
              <a:tblPr/>
              <a:tblGrid>
                <a:gridCol w="2385783"/>
                <a:gridCol w="1359292"/>
                <a:gridCol w="1322984"/>
                <a:gridCol w="1225686"/>
                <a:gridCol w="1274336"/>
                <a:gridCol w="1452032"/>
              </a:tblGrid>
              <a:tr h="2637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	</a:t>
                      </a: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Extended prediction model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63563" algn="l"/>
                          <a:tab pos="1617663" algn="ctr"/>
                        </a:tabLst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59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Original  prediction</a:t>
                      </a: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5-9%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All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764">
                <a:tc gridSpan="6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WITH CV EVENTS 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&lt; 5%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7609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5 – 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6729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10-19%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5324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76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SimSun" pitchFamily="2" charset="-122"/>
                          <a:cs typeface="Arial" charset="0"/>
                        </a:rPr>
                        <a:t>≥ 20%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SimSun" pitchFamily="2" charset="-122"/>
                        <a:cs typeface="Arial" charset="0"/>
                      </a:endParaRP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2068</a:t>
                      </a:r>
                    </a:p>
                  </a:txBody>
                  <a:tcPr marL="91434" marR="91434" marT="45721" marB="4572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Ovaal 10"/>
          <p:cNvSpPr/>
          <p:nvPr/>
        </p:nvSpPr>
        <p:spPr bwMode="auto">
          <a:xfrm>
            <a:off x="0" y="1556792"/>
            <a:ext cx="2555776" cy="122413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12" name="Ovaal 11"/>
          <p:cNvSpPr/>
          <p:nvPr/>
        </p:nvSpPr>
        <p:spPr bwMode="auto">
          <a:xfrm>
            <a:off x="-36512" y="4293096"/>
            <a:ext cx="2555776" cy="122413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="" val="58648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Net </a:t>
            </a:r>
            <a:r>
              <a:rPr lang="nl-NL" dirty="0" err="1" smtClean="0"/>
              <a:t>Reclassification</a:t>
            </a:r>
            <a:r>
              <a:rPr lang="nl-NL" dirty="0" smtClean="0"/>
              <a:t> </a:t>
            </a:r>
            <a:r>
              <a:rPr lang="nl-NL" dirty="0" err="1" smtClean="0"/>
              <a:t>Improvement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1188" y="2420938"/>
            <a:ext cx="7848600" cy="1731243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Net Reclassification Improvement</a:t>
            </a:r>
          </a:p>
          <a:p>
            <a:pPr marL="342900" indent="-342900" algn="ctr">
              <a:spcBef>
                <a:spcPct val="50000"/>
              </a:spcBef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NRI</a:t>
            </a:r>
          </a:p>
          <a:p>
            <a:pPr marL="342900" indent="-342900">
              <a:spcBef>
                <a:spcPct val="50000"/>
              </a:spcBef>
              <a:buFontTx/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108718" y="4290680"/>
            <a:ext cx="8927777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buNone/>
            </a:pPr>
            <a:r>
              <a:rPr lang="en-US" sz="2400" b="0" i="1" dirty="0" smtClean="0">
                <a:solidFill>
                  <a:schemeClr val="bg1"/>
                </a:solidFill>
              </a:rPr>
              <a:t>NRI = (move </a:t>
            </a:r>
            <a:r>
              <a:rPr lang="en-US" sz="2400" b="0" i="1" dirty="0">
                <a:solidFill>
                  <a:schemeClr val="bg1"/>
                </a:solidFill>
              </a:rPr>
              <a:t>up</a:t>
            </a:r>
            <a:r>
              <a:rPr lang="en-US" sz="2400" b="0" dirty="0">
                <a:solidFill>
                  <a:schemeClr val="bg1"/>
                </a:solidFill>
              </a:rPr>
              <a:t> | event– </a:t>
            </a:r>
            <a:r>
              <a:rPr lang="en-US" sz="2400" b="0" i="1" dirty="0">
                <a:solidFill>
                  <a:schemeClr val="bg1"/>
                </a:solidFill>
              </a:rPr>
              <a:t>move</a:t>
            </a:r>
            <a:r>
              <a:rPr lang="en-US" sz="2400" b="0" dirty="0">
                <a:solidFill>
                  <a:schemeClr val="bg1"/>
                </a:solidFill>
              </a:rPr>
              <a:t> down | event) + </a:t>
            </a:r>
            <a:endParaRPr lang="en-US" sz="2400" b="0" dirty="0" smtClean="0">
              <a:solidFill>
                <a:schemeClr val="bg1"/>
              </a:solidFill>
            </a:endParaRPr>
          </a:p>
          <a:p>
            <a:pPr eaLnBrk="0" hangingPunct="0">
              <a:buNone/>
            </a:pPr>
            <a:r>
              <a:rPr lang="en-US" sz="2400" b="0" dirty="0">
                <a:solidFill>
                  <a:schemeClr val="bg1"/>
                </a:solidFill>
              </a:rPr>
              <a:t>	</a:t>
            </a:r>
            <a:r>
              <a:rPr lang="en-US" sz="2400" b="0" dirty="0" smtClean="0">
                <a:solidFill>
                  <a:schemeClr val="bg1"/>
                </a:solidFill>
              </a:rPr>
              <a:t>(</a:t>
            </a:r>
            <a:r>
              <a:rPr lang="en-US" sz="2400" b="0" i="1" dirty="0">
                <a:solidFill>
                  <a:schemeClr val="bg1"/>
                </a:solidFill>
              </a:rPr>
              <a:t>move</a:t>
            </a:r>
            <a:r>
              <a:rPr lang="en-US" sz="2400" b="0" dirty="0">
                <a:solidFill>
                  <a:schemeClr val="bg1"/>
                </a:solidFill>
              </a:rPr>
              <a:t> down | non-event – </a:t>
            </a:r>
            <a:r>
              <a:rPr lang="en-US" sz="2400" b="0" i="1" dirty="0">
                <a:solidFill>
                  <a:schemeClr val="bg1"/>
                </a:solidFill>
              </a:rPr>
              <a:t>move up</a:t>
            </a:r>
            <a:r>
              <a:rPr lang="en-US" sz="2400" b="0" dirty="0">
                <a:solidFill>
                  <a:schemeClr val="bg1"/>
                </a:solidFill>
              </a:rPr>
              <a:t> | </a:t>
            </a:r>
            <a:r>
              <a:rPr lang="en-US" sz="2400" b="0" dirty="0" smtClean="0">
                <a:solidFill>
                  <a:schemeClr val="bg1"/>
                </a:solidFill>
              </a:rPr>
              <a:t>non-event </a:t>
            </a:r>
            <a:r>
              <a:rPr lang="en-US" sz="2400" b="0" dirty="0">
                <a:solidFill>
                  <a:schemeClr val="bg1"/>
                </a:solidFill>
              </a:rPr>
              <a:t>)</a:t>
            </a:r>
            <a:r>
              <a:rPr lang="en-US" b="0" dirty="0">
                <a:solidFill>
                  <a:srgbClr val="777777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2553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CV risk classification </a:t>
            </a:r>
          </a:p>
          <a:p>
            <a:pPr lvl="1"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?</a:t>
            </a:r>
          </a:p>
          <a:p>
            <a:pPr lvl="1"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 whom  ?</a:t>
            </a:r>
          </a:p>
          <a:p>
            <a:pPr lvl="1" eaLnBrk="1" hangingPunct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How to measure improvement ?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Evidence for ‘atherosclerosis measurements’ </a:t>
            </a:r>
          </a:p>
          <a:p>
            <a:pPr lvl="1" eaLnBrk="1" hangingPunct="1"/>
            <a:r>
              <a:rPr lang="en-US" dirty="0" smtClean="0"/>
              <a:t>Endothelial function (FMD)</a:t>
            </a:r>
          </a:p>
          <a:p>
            <a:pPr lvl="1" eaLnBrk="1" hangingPunct="1"/>
            <a:r>
              <a:rPr lang="en-US" dirty="0" smtClean="0"/>
              <a:t>Coronary calcifications</a:t>
            </a:r>
          </a:p>
          <a:p>
            <a:pPr lvl="1" eaLnBrk="1" hangingPunct="1"/>
            <a:r>
              <a:rPr lang="en-US" dirty="0" smtClean="0"/>
              <a:t>Carotid plaque &amp; common CIMT </a:t>
            </a:r>
          </a:p>
          <a:p>
            <a:pPr lvl="1" eaLnBrk="1" hangingPunct="1"/>
            <a:endParaRPr lang="en-US" dirty="0" smtClean="0"/>
          </a:p>
          <a:p>
            <a:pPr eaLnBrk="1" hangingPunct="1"/>
            <a:r>
              <a:rPr lang="en-US" dirty="0" smtClean="0"/>
              <a:t>Summary 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904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r>
              <a:rPr lang="nl-NL" dirty="0" smtClean="0">
                <a:effectLst/>
              </a:rPr>
              <a:t>Imaging of </a:t>
            </a:r>
            <a:r>
              <a:rPr lang="nl-NL" dirty="0" err="1" smtClean="0">
                <a:effectLst/>
              </a:rPr>
              <a:t>atherosclerosis</a:t>
            </a:r>
            <a:r>
              <a:rPr lang="nl-NL" dirty="0" smtClean="0">
                <a:effectLst/>
              </a:rPr>
              <a:t> </a:t>
            </a:r>
          </a:p>
        </p:txBody>
      </p:sp>
      <p:pic>
        <p:nvPicPr>
          <p:cNvPr id="95235" name="Picture 2" descr="tub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clrChange>
              <a:clrFrom>
                <a:srgbClr val="011C81"/>
              </a:clrFrom>
              <a:clrTo>
                <a:srgbClr val="011C8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11732"/>
            <a:ext cx="9144000" cy="209620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5244" name="Picture 31" descr="MVC-007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38" y="3789040"/>
            <a:ext cx="2286960" cy="149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08" name="Picture 32" descr="120 good freq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955" t="10660" r="28767"/>
          <a:stretch>
            <a:fillRect/>
          </a:stretch>
        </p:blipFill>
        <p:spPr bwMode="auto">
          <a:xfrm>
            <a:off x="2495969" y="3789040"/>
            <a:ext cx="1932015" cy="299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410" name="Picture 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0" y="3777269"/>
            <a:ext cx="2383408" cy="2523609"/>
          </a:xfrm>
          <a:ln w="19050">
            <a:solidFill>
              <a:srgbClr val="FF8200"/>
            </a:solidFill>
          </a:ln>
        </p:spPr>
      </p:pic>
      <p:pic>
        <p:nvPicPr>
          <p:cNvPr id="101412" name="Picture 3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087890" y="3789040"/>
            <a:ext cx="2024062" cy="1495425"/>
          </a:xfrm>
          <a:ln w="19050">
            <a:solidFill>
              <a:srgbClr val="FF82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633592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9688"/>
            <a:ext cx="9144000" cy="1143000"/>
          </a:xfrm>
        </p:spPr>
        <p:txBody>
          <a:bodyPr/>
          <a:lstStyle/>
          <a:p>
            <a:r>
              <a:rPr lang="nl-NL" sz="3200" dirty="0" smtClean="0"/>
              <a:t>Approach taken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36550" y="1162050"/>
            <a:ext cx="7772400" cy="4114800"/>
          </a:xfrm>
        </p:spPr>
        <p:txBody>
          <a:bodyPr/>
          <a:lstStyle/>
          <a:p>
            <a:endParaRPr lang="nl-NL" sz="2600" dirty="0" smtClean="0"/>
          </a:p>
          <a:p>
            <a:r>
              <a:rPr lang="nl-NL" sz="2800" dirty="0" err="1" smtClean="0"/>
              <a:t>Systematic</a:t>
            </a:r>
            <a:r>
              <a:rPr lang="nl-NL" sz="2800" dirty="0" smtClean="0"/>
              <a:t> review</a:t>
            </a:r>
          </a:p>
          <a:p>
            <a:endParaRPr lang="nl-NL" sz="2800" dirty="0" smtClean="0"/>
          </a:p>
          <a:p>
            <a:pPr lvl="1"/>
            <a:r>
              <a:rPr lang="nl-NL" sz="2800" dirty="0" err="1" smtClean="0"/>
              <a:t>PubMed</a:t>
            </a:r>
            <a:r>
              <a:rPr lang="nl-NL" sz="2800" dirty="0" smtClean="0"/>
              <a:t>, EMBASE search</a:t>
            </a:r>
          </a:p>
          <a:p>
            <a:pPr lvl="1"/>
            <a:endParaRPr lang="nl-NL" sz="2800" dirty="0" smtClean="0"/>
          </a:p>
          <a:p>
            <a:pPr lvl="1"/>
            <a:r>
              <a:rPr lang="nl-NL" sz="2800" dirty="0" smtClean="0"/>
              <a:t>CIMT, CAC, FMD, MR </a:t>
            </a:r>
            <a:r>
              <a:rPr lang="nl-NL" sz="2800" dirty="0" err="1" smtClean="0"/>
              <a:t>atherosclerosis</a:t>
            </a:r>
            <a:endParaRPr lang="nl-NL" sz="2800" dirty="0" smtClean="0"/>
          </a:p>
          <a:p>
            <a:pPr lvl="1"/>
            <a:endParaRPr lang="nl-NL" sz="2800" dirty="0" smtClean="0"/>
          </a:p>
          <a:p>
            <a:pPr lvl="1"/>
            <a:r>
              <a:rPr lang="nl-NL" sz="2800" dirty="0" smtClean="0"/>
              <a:t>Cohort studies</a:t>
            </a:r>
          </a:p>
          <a:p>
            <a:pPr lvl="1"/>
            <a:endParaRPr lang="nl-NL" sz="2800" dirty="0" smtClean="0"/>
          </a:p>
          <a:p>
            <a:pPr lvl="1"/>
            <a:r>
              <a:rPr lang="nl-NL" sz="2800" dirty="0" err="1" smtClean="0"/>
              <a:t>Added</a:t>
            </a:r>
            <a:r>
              <a:rPr lang="nl-NL" sz="2800" dirty="0" smtClean="0"/>
              <a:t> </a:t>
            </a:r>
            <a:r>
              <a:rPr lang="nl-NL" sz="2800" dirty="0" err="1" smtClean="0"/>
              <a:t>value</a:t>
            </a:r>
            <a:r>
              <a:rPr lang="nl-NL" sz="2800" dirty="0" smtClean="0"/>
              <a:t> (AUC, NRI)</a:t>
            </a:r>
          </a:p>
          <a:p>
            <a:pPr lvl="1"/>
            <a:endParaRPr lang="nl-NL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0489"/>
            <a:ext cx="2256231" cy="47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390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Flow-mediated dilation</a:t>
            </a:r>
            <a:endParaRPr lang="nl-NL" dirty="0" smtClean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2650"/>
            <a:ext cx="91440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5"/>
          <p:cNvSpPr>
            <a:spLocks noChangeArrowheads="1"/>
          </p:cNvSpPr>
          <p:nvPr/>
        </p:nvSpPr>
        <p:spPr bwMode="auto">
          <a:xfrm>
            <a:off x="8604448" y="2492896"/>
            <a:ext cx="539601" cy="1440160"/>
          </a:xfrm>
          <a:prstGeom prst="rect">
            <a:avLst/>
          </a:prstGeom>
          <a:noFill/>
          <a:ln w="476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03648" y="4149080"/>
            <a:ext cx="6248400" cy="2044700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C0C0C0"/>
              </a:gs>
            </a:gsLst>
            <a:lin ang="2700000" scaled="1"/>
          </a:gra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  <a:effectLst/>
              </a:rPr>
              <a:t>Authors do not recommend FMD as a clinical risk stratification tool unless</a:t>
            </a:r>
          </a:p>
          <a:p>
            <a:pPr algn="ctr">
              <a:buNone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  <a:effectLst/>
              </a:rPr>
              <a:t>Results 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replicated 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  <a:effectLst/>
              </a:rPr>
              <a:t>Reproducibility FMD improved.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nl-NL" sz="24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0489"/>
            <a:ext cx="2256231" cy="47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406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artery calcification</a:t>
            </a:r>
            <a:endParaRPr lang="nl-NL" dirty="0" smtClean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3988"/>
            <a:ext cx="914400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5"/>
          <p:cNvSpPr>
            <a:spLocks noChangeArrowheads="1"/>
          </p:cNvSpPr>
          <p:nvPr/>
        </p:nvSpPr>
        <p:spPr bwMode="auto">
          <a:xfrm>
            <a:off x="4140609" y="1772816"/>
            <a:ext cx="1223479" cy="295232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8172400" y="1805732"/>
            <a:ext cx="864096" cy="2919412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0489"/>
            <a:ext cx="2256231" cy="47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5"/>
          <p:cNvSpPr>
            <a:spLocks noChangeArrowheads="1"/>
          </p:cNvSpPr>
          <p:nvPr/>
        </p:nvSpPr>
        <p:spPr bwMode="auto">
          <a:xfrm>
            <a:off x="5364088" y="1772816"/>
            <a:ext cx="611739" cy="295232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" name="Rechthoek 1"/>
          <p:cNvSpPr/>
          <p:nvPr/>
        </p:nvSpPr>
        <p:spPr>
          <a:xfrm>
            <a:off x="1777078" y="6088726"/>
            <a:ext cx="4160563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Increase AUC of 0.04 – 0.11</a:t>
            </a:r>
            <a:endParaRPr lang="nl-N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4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"/>
            <a:ext cx="9144000" cy="1143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nl-NL" sz="3200" dirty="0" err="1" smtClean="0">
                <a:solidFill>
                  <a:schemeClr val="tx1"/>
                </a:solidFill>
              </a:rPr>
              <a:t>Carotid</a:t>
            </a:r>
            <a:r>
              <a:rPr lang="nl-NL" sz="3200" dirty="0" smtClean="0">
                <a:solidFill>
                  <a:schemeClr val="tx1"/>
                </a:solidFill>
              </a:rPr>
              <a:t> plaque</a:t>
            </a:r>
          </a:p>
        </p:txBody>
      </p:sp>
      <p:pic>
        <p:nvPicPr>
          <p:cNvPr id="103427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47664" y="1826427"/>
            <a:ext cx="5875023" cy="4410886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09051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Carotid plaque</a:t>
            </a:r>
            <a:endParaRPr lang="nl-NL" dirty="0" smtClean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9738"/>
            <a:ext cx="91440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5"/>
          <p:cNvSpPr>
            <a:spLocks noChangeArrowheads="1"/>
          </p:cNvSpPr>
          <p:nvPr/>
        </p:nvSpPr>
        <p:spPr bwMode="auto">
          <a:xfrm>
            <a:off x="3707904" y="1958554"/>
            <a:ext cx="1260140" cy="240655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8028384" y="1953370"/>
            <a:ext cx="1115616" cy="2411734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380489"/>
            <a:ext cx="2256231" cy="47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5"/>
          <p:cNvSpPr>
            <a:spLocks noChangeArrowheads="1"/>
          </p:cNvSpPr>
          <p:nvPr/>
        </p:nvSpPr>
        <p:spPr bwMode="auto">
          <a:xfrm>
            <a:off x="4968044" y="1958554"/>
            <a:ext cx="1260140" cy="240655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807481" y="5868199"/>
            <a:ext cx="4177554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Increase AUC of 0.00 – 0.05</a:t>
            </a:r>
            <a:endParaRPr lang="nl-N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29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EDEDED"/>
                </a:solidFill>
              </a:rPr>
              <a:t>CV risk classification </a:t>
            </a:r>
          </a:p>
          <a:p>
            <a:pPr lvl="1" eaLnBrk="1" hangingPunct="1"/>
            <a:r>
              <a:rPr lang="en-US" smtClean="0"/>
              <a:t>Why ?</a:t>
            </a:r>
          </a:p>
          <a:p>
            <a:pPr lvl="1" eaLnBrk="1" hangingPunct="1"/>
            <a:r>
              <a:rPr lang="en-US" smtClean="0"/>
              <a:t>In whom  ?</a:t>
            </a:r>
          </a:p>
          <a:p>
            <a:pPr lvl="1" eaLnBrk="1" hangingPunct="1"/>
            <a:r>
              <a:rPr lang="en-US" smtClean="0"/>
              <a:t>How to measure improvement ?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Evidence for ‘atherosclerosis measurements’ </a:t>
            </a:r>
          </a:p>
          <a:p>
            <a:pPr lvl="1" eaLnBrk="1" hangingPunct="1"/>
            <a:r>
              <a:rPr lang="en-US" smtClean="0"/>
              <a:t>Endothelial function (FMD)</a:t>
            </a:r>
          </a:p>
          <a:p>
            <a:pPr lvl="1" eaLnBrk="1" hangingPunct="1"/>
            <a:r>
              <a:rPr lang="en-US" smtClean="0"/>
              <a:t>Coronary calcifications</a:t>
            </a:r>
          </a:p>
          <a:p>
            <a:pPr lvl="1" eaLnBrk="1" hangingPunct="1"/>
            <a:r>
              <a:rPr lang="en-US" smtClean="0"/>
              <a:t>Carotid plaque &amp; common CIMT 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Summary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Carotid intima media thickness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NL" sz="4500">
              <a:solidFill>
                <a:srgbClr val="000099"/>
              </a:solidFill>
            </a:endParaRPr>
          </a:p>
        </p:txBody>
      </p:sp>
      <p:pic>
        <p:nvPicPr>
          <p:cNvPr id="19460" name="Picture 4" descr="210dunm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685"/>
          <a:stretch>
            <a:fillRect/>
          </a:stretch>
        </p:blipFill>
        <p:spPr bwMode="auto">
          <a:xfrm>
            <a:off x="323850" y="1844675"/>
            <a:ext cx="47117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270dikme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64" r="19685"/>
          <a:stretch>
            <a:fillRect/>
          </a:stretch>
        </p:blipFill>
        <p:spPr bwMode="auto">
          <a:xfrm>
            <a:off x="4972050" y="1844675"/>
            <a:ext cx="38449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1604963" y="4664075"/>
            <a:ext cx="2011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IMT 0.544 mm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734050" y="4664075"/>
            <a:ext cx="2011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IMT 1.541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Carotid intima-media thickness</a:t>
            </a:r>
            <a:endParaRPr lang="nl-NL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5"/>
          <p:cNvSpPr>
            <a:spLocks noChangeArrowheads="1"/>
          </p:cNvSpPr>
          <p:nvPr/>
        </p:nvSpPr>
        <p:spPr bwMode="auto">
          <a:xfrm>
            <a:off x="8100392" y="1484784"/>
            <a:ext cx="936104" cy="439248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Rectangle 85"/>
          <p:cNvSpPr>
            <a:spLocks noChangeArrowheads="1"/>
          </p:cNvSpPr>
          <p:nvPr/>
        </p:nvSpPr>
        <p:spPr bwMode="auto">
          <a:xfrm>
            <a:off x="3563888" y="1484784"/>
            <a:ext cx="1944216" cy="4392488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1777078" y="6088726"/>
            <a:ext cx="4177554" cy="479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Increase AUC of 0.01 – 0.02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97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Carotid intima-media thickness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0"/>
            <a:ext cx="7772400" cy="4114800"/>
          </a:xfrm>
        </p:spPr>
        <p:txBody>
          <a:bodyPr/>
          <a:lstStyle/>
          <a:p>
            <a:r>
              <a:rPr lang="en-US" sz="2400" dirty="0" smtClean="0"/>
              <a:t>Individual participant data meta analysis</a:t>
            </a:r>
          </a:p>
          <a:p>
            <a:r>
              <a:rPr lang="en-US" sz="2400" dirty="0" smtClean="0"/>
              <a:t>14 population based cohorts</a:t>
            </a:r>
          </a:p>
          <a:p>
            <a:r>
              <a:rPr lang="en-US" sz="2400" dirty="0" smtClean="0"/>
              <a:t>45.828 participants with individual data</a:t>
            </a:r>
          </a:p>
          <a:p>
            <a:r>
              <a:rPr lang="en-US" sz="2400" dirty="0" smtClean="0"/>
              <a:t>4007 cardiovascular events </a:t>
            </a:r>
          </a:p>
          <a:p>
            <a:pPr lvl="1"/>
            <a:r>
              <a:rPr lang="en-US" sz="2400" dirty="0" smtClean="0"/>
              <a:t>(CV death, non fatal AMI, stroke)</a:t>
            </a:r>
          </a:p>
          <a:p>
            <a:endParaRPr lang="en-US" sz="2400" dirty="0"/>
          </a:p>
          <a:p>
            <a:r>
              <a:rPr lang="en-US" sz="2400" dirty="0" smtClean="0"/>
              <a:t>Common CIMT added to Framingham score</a:t>
            </a:r>
          </a:p>
          <a:p>
            <a:endParaRPr lang="en-US" sz="2800" b="1" dirty="0" smtClean="0"/>
          </a:p>
        </p:txBody>
      </p:sp>
      <p:pic>
        <p:nvPicPr>
          <p:cNvPr id="2498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5" y="1249372"/>
            <a:ext cx="9067800" cy="167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986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4932" y="6309320"/>
            <a:ext cx="3882970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16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Common CIMT and events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NL" sz="4500">
              <a:solidFill>
                <a:srgbClr val="000099"/>
              </a:solidFill>
            </a:endParaRPr>
          </a:p>
        </p:txBody>
      </p:sp>
      <p:pic>
        <p:nvPicPr>
          <p:cNvPr id="30725" name="Picture 12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27150"/>
            <a:ext cx="8856663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900113" y="5876925"/>
            <a:ext cx="4572000" cy="515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400" dirty="0">
                <a:solidFill>
                  <a:schemeClr val="accent3"/>
                </a:solidFill>
              </a:rPr>
              <a:t>Hazard ratio per 0.1 mm increase in CIMT</a:t>
            </a:r>
            <a:endParaRPr lang="en-US" sz="1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106" y="6453337"/>
            <a:ext cx="3100450" cy="40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Carotid intima-media thickness</a:t>
            </a:r>
            <a:endParaRPr lang="nl-NL" b="0" dirty="0" smtClean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106" y="6453337"/>
            <a:ext cx="3100450" cy="40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922" cy="580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6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the risks in those shifted? 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NL" sz="4500">
              <a:solidFill>
                <a:srgbClr val="000099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764" y="1919289"/>
            <a:ext cx="8820472" cy="2696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106" y="6453337"/>
            <a:ext cx="3100450" cy="40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 reclassification improvement </a:t>
            </a:r>
            <a:br>
              <a:rPr lang="en-US" dirty="0" smtClean="0"/>
            </a:br>
            <a:r>
              <a:rPr lang="en-US" dirty="0" smtClean="0"/>
              <a:t>in USE-IMT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NL" sz="4500">
              <a:solidFill>
                <a:srgbClr val="000099"/>
              </a:solidFill>
            </a:endParaRPr>
          </a:p>
        </p:txBody>
      </p:sp>
      <p:sp>
        <p:nvSpPr>
          <p:cNvPr id="32774" name="Tijdelijke aanduiding voor inhoud 2"/>
          <p:cNvSpPr txBox="1">
            <a:spLocks/>
          </p:cNvSpPr>
          <p:nvPr/>
        </p:nvSpPr>
        <p:spPr bwMode="auto">
          <a:xfrm>
            <a:off x="5334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 dirty="0" smtClean="0">
                <a:solidFill>
                  <a:schemeClr val="bg1"/>
                </a:solidFill>
              </a:rPr>
              <a:t>All	 			0.8%	[0.1 – 1.6]	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Men 			0.9%	[-0.2 – 1.9]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Women		0.8% 	[-0.2 – 1.6]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pPr lvl="1"/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Intermediate risk 	3.6%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[2.7 – 4.6]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Men 		</a:t>
            </a:r>
            <a:r>
              <a:rPr lang="en-US" sz="2400" b="1" dirty="0" smtClean="0">
                <a:solidFill>
                  <a:schemeClr val="bg1"/>
                </a:solidFill>
              </a:rPr>
              <a:t>	3.2%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[2.3 </a:t>
            </a:r>
            <a:r>
              <a:rPr lang="en-US" sz="2400" b="1" dirty="0">
                <a:solidFill>
                  <a:schemeClr val="bg1"/>
                </a:solidFill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</a:rPr>
              <a:t>4.4]</a:t>
            </a:r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Women		</a:t>
            </a:r>
            <a:r>
              <a:rPr lang="en-US" sz="2400" b="1" dirty="0" smtClean="0">
                <a:solidFill>
                  <a:schemeClr val="bg1"/>
                </a:solidFill>
              </a:rPr>
              <a:t>3.9% </a:t>
            </a: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[2.7 – 4.9]</a:t>
            </a:r>
            <a:endParaRPr lang="en-US" sz="2400" b="1" dirty="0">
              <a:solidFill>
                <a:schemeClr val="bg1"/>
              </a:solidFill>
            </a:endParaRPr>
          </a:p>
          <a:p>
            <a:pPr lvl="1"/>
            <a:endParaRPr lang="en-US" sz="2400" b="1" dirty="0">
              <a:solidFill>
                <a:srgbClr val="EDEDED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106" y="6453337"/>
            <a:ext cx="3100450" cy="400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83568" y="3123370"/>
            <a:ext cx="7182502" cy="3309838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C0C0C0"/>
              </a:gs>
            </a:gsLst>
            <a:lin ang="2700000" scaled="1"/>
          </a:gra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  <a:effectLst/>
              </a:rPr>
              <a:t>Authors 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conclusion </a:t>
            </a:r>
          </a:p>
          <a:p>
            <a:pPr algn="ctr">
              <a:buNone/>
            </a:pP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</a:rPr>
              <a:t>The added value of common CIMT </a:t>
            </a:r>
            <a:r>
              <a:rPr lang="en-US" sz="2400" b="1" dirty="0" smtClean="0">
                <a:solidFill>
                  <a:srgbClr val="FFFF00"/>
                </a:solidFill>
              </a:rPr>
              <a:t>alone in </a:t>
            </a:r>
            <a:r>
              <a:rPr lang="en-US" sz="2400" b="1" dirty="0">
                <a:solidFill>
                  <a:srgbClr val="FFFF00"/>
                </a:solidFill>
              </a:rPr>
              <a:t>10-year risk prediction of cardiovascular events, in addition to the Framingham Risk Score, is small and unlikely to be of clinical </a:t>
            </a:r>
            <a:r>
              <a:rPr lang="en-US" sz="2400" b="1" dirty="0" smtClean="0">
                <a:solidFill>
                  <a:srgbClr val="FFFF00"/>
                </a:solidFill>
              </a:rPr>
              <a:t>importance</a:t>
            </a:r>
            <a:endParaRPr lang="nl-NL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 reclassification improvement </a:t>
            </a:r>
            <a:br>
              <a:rPr lang="en-US" dirty="0" smtClean="0"/>
            </a:br>
            <a:r>
              <a:rPr lang="en-US" dirty="0" smtClean="0"/>
              <a:t>using common CIMT in USE-IMT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NL" sz="4500">
              <a:solidFill>
                <a:srgbClr val="000099"/>
              </a:solidFill>
            </a:endParaRPr>
          </a:p>
        </p:txBody>
      </p:sp>
      <p:sp>
        <p:nvSpPr>
          <p:cNvPr id="32774" name="Tijdelijke aanduiding voor inhoud 2"/>
          <p:cNvSpPr txBox="1">
            <a:spLocks/>
          </p:cNvSpPr>
          <p:nvPr/>
        </p:nvSpPr>
        <p:spPr bwMode="auto">
          <a:xfrm>
            <a:off x="5334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 dirty="0" smtClean="0">
                <a:solidFill>
                  <a:srgbClr val="EDEDED"/>
                </a:solidFill>
              </a:rPr>
              <a:t>In diabetics </a:t>
            </a:r>
          </a:p>
          <a:p>
            <a:pPr lvl="1"/>
            <a:r>
              <a:rPr lang="en-US" sz="2400" b="1" dirty="0" smtClean="0">
                <a:solidFill>
                  <a:srgbClr val="EDEDED"/>
                </a:solidFill>
              </a:rPr>
              <a:t>No additional value </a:t>
            </a:r>
          </a:p>
          <a:p>
            <a:pPr lvl="2"/>
            <a:r>
              <a:rPr lang="en-US" sz="2400" b="1" dirty="0" err="1" smtClean="0">
                <a:solidFill>
                  <a:srgbClr val="EDEDED"/>
                </a:solidFill>
              </a:rPr>
              <a:t>Diabetologia</a:t>
            </a:r>
            <a:r>
              <a:rPr lang="en-US" sz="2400" b="1" dirty="0" smtClean="0">
                <a:solidFill>
                  <a:srgbClr val="EDEDED"/>
                </a:solidFill>
              </a:rPr>
              <a:t> (in press)</a:t>
            </a:r>
          </a:p>
          <a:p>
            <a:endParaRPr lang="en-US" sz="2400" b="1" dirty="0">
              <a:solidFill>
                <a:srgbClr val="EDEDED"/>
              </a:solidFill>
            </a:endParaRPr>
          </a:p>
          <a:p>
            <a:r>
              <a:rPr lang="en-US" sz="2400" b="1" dirty="0" smtClean="0">
                <a:solidFill>
                  <a:srgbClr val="EDEDED"/>
                </a:solidFill>
              </a:rPr>
              <a:t>In </a:t>
            </a:r>
            <a:r>
              <a:rPr lang="en-US" sz="2400" b="1" dirty="0" err="1" smtClean="0">
                <a:solidFill>
                  <a:srgbClr val="EDEDED"/>
                </a:solidFill>
              </a:rPr>
              <a:t>hypertensives</a:t>
            </a:r>
            <a:endParaRPr lang="en-US" sz="2400" b="1" dirty="0" smtClean="0">
              <a:solidFill>
                <a:srgbClr val="EDEDED"/>
              </a:solidFill>
            </a:endParaRPr>
          </a:p>
          <a:p>
            <a:pPr lvl="1"/>
            <a:r>
              <a:rPr lang="en-US" sz="2400" b="1" dirty="0" smtClean="0">
                <a:solidFill>
                  <a:srgbClr val="EDEDED"/>
                </a:solidFill>
              </a:rPr>
              <a:t>No additional value</a:t>
            </a:r>
          </a:p>
          <a:p>
            <a:pPr lvl="2"/>
            <a:r>
              <a:rPr lang="en-US" sz="2400" b="1" dirty="0" smtClean="0">
                <a:solidFill>
                  <a:srgbClr val="EDEDED"/>
                </a:solidFill>
              </a:rPr>
              <a:t>J Hypertension (submitted)</a:t>
            </a:r>
          </a:p>
          <a:p>
            <a:pPr lvl="2"/>
            <a:endParaRPr lang="en-US" sz="2400" b="1" dirty="0" smtClean="0">
              <a:solidFill>
                <a:srgbClr val="EDEDED"/>
              </a:solidFill>
            </a:endParaRPr>
          </a:p>
          <a:p>
            <a:endParaRPr lang="en-US" sz="2400" b="1" dirty="0">
              <a:solidFill>
                <a:srgbClr val="EDED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7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b="0" dirty="0"/>
              <a:t>Carotid intima-media thickness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975"/>
            <a:ext cx="8066087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101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Carotid</a:t>
            </a:r>
            <a:r>
              <a:rPr lang="nl-NL" dirty="0" smtClean="0"/>
              <a:t> </a:t>
            </a:r>
            <a:r>
              <a:rPr lang="nl-NL" dirty="0" err="1" smtClean="0"/>
              <a:t>intima</a:t>
            </a:r>
            <a:r>
              <a:rPr lang="nl-NL" dirty="0" smtClean="0"/>
              <a:t> media </a:t>
            </a:r>
            <a:r>
              <a:rPr lang="nl-NL" dirty="0" err="1" smtClean="0"/>
              <a:t>thickness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plaque </a:t>
            </a:r>
            <a:r>
              <a:rPr lang="nl-NL" dirty="0" err="1" smtClean="0"/>
              <a:t>measurements</a:t>
            </a:r>
            <a:endParaRPr lang="nl-NL" dirty="0" smtClean="0"/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ARIC study: all segments CIMT with and without  plaque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475836"/>
            <a:ext cx="4860032" cy="375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826744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hoek 1"/>
          <p:cNvSpPr/>
          <p:nvPr/>
        </p:nvSpPr>
        <p:spPr>
          <a:xfrm>
            <a:off x="611560" y="6335413"/>
            <a:ext cx="3520516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bg1"/>
                </a:solidFill>
              </a:rPr>
              <a:t>Clin</a:t>
            </a:r>
            <a:r>
              <a:rPr lang="en-US" b="1" dirty="0" smtClean="0">
                <a:solidFill>
                  <a:schemeClr val="bg1"/>
                </a:solidFill>
              </a:rPr>
              <a:t> NRI = intermediate risk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8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517525" y="44450"/>
            <a:ext cx="6934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Risk classification: Why ? </a:t>
            </a:r>
            <a:endParaRPr lang="nl-NL" dirty="0" smtClean="0"/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77724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/>
              <a:t>Absolute benefit determined by absolute risk, irrespective of cause of risk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Older patients benefit more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Males benefit more than females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Benefits higher after first event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Benefit of BP reduction higher in smokers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Benefits of statins higher in </a:t>
            </a:r>
            <a:r>
              <a:rPr lang="en-US" sz="2400" dirty="0" err="1" smtClean="0"/>
              <a:t>hypertensives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Those who needed, benefit most, at reasonable cost</a:t>
            </a:r>
            <a:endParaRPr lang="nl-NL" sz="2400" dirty="0" smtClean="0"/>
          </a:p>
          <a:p>
            <a:pPr marL="0" indent="0" eaLnBrk="1" hangingPunct="1">
              <a:buNone/>
            </a:pPr>
            <a:endParaRPr lang="nl-N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about cost effectiveness ? 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NL" sz="4500">
              <a:solidFill>
                <a:srgbClr val="000099"/>
              </a:solidFill>
            </a:endParaRPr>
          </a:p>
        </p:txBody>
      </p:sp>
      <p:sp>
        <p:nvSpPr>
          <p:cNvPr id="32774" name="Tijdelijke aanduiding voor inhoud 2"/>
          <p:cNvSpPr txBox="1">
            <a:spLocks/>
          </p:cNvSpPr>
          <p:nvPr/>
        </p:nvSpPr>
        <p:spPr bwMode="auto">
          <a:xfrm>
            <a:off x="5334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 dirty="0" smtClean="0">
                <a:solidFill>
                  <a:srgbClr val="EDEDED"/>
                </a:solidFill>
              </a:rPr>
              <a:t>Coronary calcification measurements </a:t>
            </a:r>
          </a:p>
          <a:p>
            <a:pPr lvl="1"/>
            <a:r>
              <a:rPr lang="en-US" sz="2400" b="1" dirty="0" smtClean="0">
                <a:solidFill>
                  <a:srgbClr val="EDEDED"/>
                </a:solidFill>
              </a:rPr>
              <a:t>Based on Rotterdam Study findings</a:t>
            </a:r>
          </a:p>
          <a:p>
            <a:pPr lvl="1"/>
            <a:r>
              <a:rPr lang="en-US" sz="2400" b="1" dirty="0" smtClean="0">
                <a:solidFill>
                  <a:srgbClr val="EDEDED"/>
                </a:solidFill>
              </a:rPr>
              <a:t>Markov Model </a:t>
            </a:r>
          </a:p>
          <a:p>
            <a:pPr lvl="1"/>
            <a:endParaRPr lang="en-US" sz="2400" b="1" dirty="0">
              <a:solidFill>
                <a:srgbClr val="EDEDED"/>
              </a:solidFill>
            </a:endParaRPr>
          </a:p>
          <a:p>
            <a:pPr lvl="1"/>
            <a:endParaRPr lang="en-US" sz="2400" b="1" dirty="0" smtClean="0">
              <a:solidFill>
                <a:srgbClr val="EDEDED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275855" y="6349686"/>
            <a:ext cx="606194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400" b="1" dirty="0">
                <a:solidFill>
                  <a:schemeClr val="bg1"/>
                </a:solidFill>
              </a:rPr>
              <a:t>J Am Coll </a:t>
            </a:r>
            <a:r>
              <a:rPr lang="en-US" sz="2400" b="1" dirty="0" err="1">
                <a:solidFill>
                  <a:schemeClr val="bg1"/>
                </a:solidFill>
              </a:rPr>
              <a:t>Cardiol</a:t>
            </a:r>
            <a:r>
              <a:rPr lang="en-US" sz="2400" b="1" dirty="0">
                <a:solidFill>
                  <a:schemeClr val="bg1"/>
                </a:solidFill>
              </a:rPr>
              <a:t> 2011;58:1690–701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36305"/>
            <a:ext cx="8153400" cy="567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28349" y="2924944"/>
            <a:ext cx="7182502" cy="3309838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C0C0C0"/>
              </a:gs>
            </a:gsLst>
            <a:lin ang="2700000" scaled="1"/>
          </a:gra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  <a:effectLst/>
              </a:rPr>
              <a:t>Authors 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conclusion </a:t>
            </a:r>
          </a:p>
          <a:p>
            <a:pPr algn="ctr">
              <a:buNone/>
            </a:pP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Screening </a:t>
            </a:r>
            <a:r>
              <a:rPr lang="en-US" sz="2400" b="1" dirty="0">
                <a:solidFill>
                  <a:srgbClr val="FFFF00"/>
                </a:solidFill>
              </a:rPr>
              <a:t>for coronary artery calcium with CT in individuals at intermediate risk of CHD is probably cost-effective in men but is unlikely to be cost-effective in women. </a:t>
            </a:r>
            <a:endParaRPr lang="nl-N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627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How about cost effectiveness ? 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nl-NL" sz="4500">
              <a:solidFill>
                <a:srgbClr val="000099"/>
              </a:solidFill>
            </a:endParaRPr>
          </a:p>
        </p:txBody>
      </p:sp>
      <p:sp>
        <p:nvSpPr>
          <p:cNvPr id="32774" name="Tijdelijke aanduiding voor inhoud 2"/>
          <p:cNvSpPr txBox="1">
            <a:spLocks/>
          </p:cNvSpPr>
          <p:nvPr/>
        </p:nvSpPr>
        <p:spPr bwMode="auto">
          <a:xfrm>
            <a:off x="5334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400" b="1" dirty="0" smtClean="0">
                <a:solidFill>
                  <a:srgbClr val="EDEDED"/>
                </a:solidFill>
              </a:rPr>
              <a:t>CIMT + plaque findings</a:t>
            </a:r>
          </a:p>
          <a:p>
            <a:pPr lvl="1"/>
            <a:r>
              <a:rPr lang="en-US" sz="2400" b="1" dirty="0" smtClean="0">
                <a:solidFill>
                  <a:srgbClr val="EDEDED"/>
                </a:solidFill>
              </a:rPr>
              <a:t>Based on ARIC, 50-59 </a:t>
            </a:r>
            <a:r>
              <a:rPr lang="en-US" sz="2400" b="1" dirty="0" err="1" smtClean="0">
                <a:solidFill>
                  <a:srgbClr val="EDEDED"/>
                </a:solidFill>
              </a:rPr>
              <a:t>yrs</a:t>
            </a:r>
            <a:r>
              <a:rPr lang="en-US" sz="2400" b="1" dirty="0" smtClean="0">
                <a:solidFill>
                  <a:srgbClr val="EDEDED"/>
                </a:solidFill>
              </a:rPr>
              <a:t> olds</a:t>
            </a:r>
          </a:p>
          <a:p>
            <a:pPr lvl="1"/>
            <a:r>
              <a:rPr lang="en-US" sz="2400" b="1" dirty="0" smtClean="0">
                <a:solidFill>
                  <a:srgbClr val="EDEDED"/>
                </a:solidFill>
              </a:rPr>
              <a:t>Markov Model </a:t>
            </a:r>
          </a:p>
          <a:p>
            <a:pPr lvl="1"/>
            <a:r>
              <a:rPr lang="en-US" sz="2400" b="1" dirty="0" smtClean="0">
                <a:solidFill>
                  <a:srgbClr val="EDEDED"/>
                </a:solidFill>
              </a:rPr>
              <a:t>SCORE (fatal and non fatal combined) &gt; 10%</a:t>
            </a:r>
          </a:p>
          <a:p>
            <a:pPr lvl="1"/>
            <a:endParaRPr lang="en-US" sz="2400" b="1" dirty="0">
              <a:solidFill>
                <a:srgbClr val="EDEDED"/>
              </a:solidFill>
            </a:endParaRPr>
          </a:p>
          <a:p>
            <a:pPr lvl="1"/>
            <a:endParaRPr lang="en-US" sz="2400" b="1" dirty="0" smtClean="0">
              <a:solidFill>
                <a:srgbClr val="EDEDED"/>
              </a:solidFill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3730126" y="6330103"/>
            <a:ext cx="5413874" cy="479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J Hypertension </a:t>
            </a:r>
            <a:r>
              <a:rPr lang="en-US" sz="2400" b="1" dirty="0">
                <a:solidFill>
                  <a:schemeClr val="bg1"/>
                </a:solidFill>
              </a:rPr>
              <a:t>2013, </a:t>
            </a:r>
            <a:r>
              <a:rPr lang="en-US" sz="2400" b="1" dirty="0" smtClean="0">
                <a:solidFill>
                  <a:schemeClr val="bg1"/>
                </a:solidFill>
              </a:rPr>
              <a:t>31:782–790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918" y="1435712"/>
            <a:ext cx="9030202" cy="375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23298" y="3010215"/>
            <a:ext cx="7182502" cy="3309838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C0C0C0"/>
              </a:gs>
            </a:gsLst>
            <a:lin ang="2700000" scaled="1"/>
          </a:gra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  <a:effectLst/>
              </a:rPr>
              <a:t>Authors </a:t>
            </a:r>
            <a:r>
              <a:rPr lang="en-US" sz="2400" b="1" dirty="0" smtClean="0">
                <a:solidFill>
                  <a:srgbClr val="FFFF00"/>
                </a:solidFill>
                <a:effectLst/>
              </a:rPr>
              <a:t>conclusion </a:t>
            </a:r>
          </a:p>
          <a:p>
            <a:pPr algn="ctr">
              <a:buNone/>
            </a:pPr>
            <a:endParaRPr lang="en-US" sz="2400" b="1" dirty="0" smtClean="0">
              <a:solidFill>
                <a:srgbClr val="FFFF00"/>
              </a:solidFill>
              <a:effectLst/>
            </a:endParaRPr>
          </a:p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</a:rPr>
              <a:t>Over a 10-year period CIMT </a:t>
            </a:r>
            <a:r>
              <a:rPr lang="en-US" sz="2400" b="1" dirty="0" smtClean="0">
                <a:solidFill>
                  <a:srgbClr val="FFFF00"/>
                </a:solidFill>
              </a:rPr>
              <a:t>measurements were </a:t>
            </a:r>
            <a:r>
              <a:rPr lang="en-US" sz="2400" b="1" dirty="0">
                <a:solidFill>
                  <a:srgbClr val="FFFF00"/>
                </a:solidFill>
              </a:rPr>
              <a:t>cost-effective with a probability of 66% (men), </a:t>
            </a:r>
            <a:r>
              <a:rPr lang="en-US" sz="2400" b="1" dirty="0" smtClean="0">
                <a:solidFill>
                  <a:srgbClr val="FFFF00"/>
                </a:solidFill>
              </a:rPr>
              <a:t>and 94</a:t>
            </a:r>
            <a:r>
              <a:rPr lang="en-US" sz="2400" b="1" dirty="0">
                <a:solidFill>
                  <a:srgbClr val="FFFF00"/>
                </a:solidFill>
              </a:rPr>
              <a:t>% (women). </a:t>
            </a:r>
            <a:r>
              <a:rPr lang="en-US" sz="2400" b="1" dirty="0" smtClean="0">
                <a:solidFill>
                  <a:srgbClr val="FFFF00"/>
                </a:solidFill>
              </a:rPr>
              <a:t>Over </a:t>
            </a:r>
            <a:r>
              <a:rPr lang="en-US" sz="2400" b="1" dirty="0">
                <a:solidFill>
                  <a:srgbClr val="FFFF00"/>
                </a:solidFill>
              </a:rPr>
              <a:t>a 30-year period, CIMT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FFFF00"/>
                </a:solidFill>
              </a:rPr>
              <a:t>measurements </a:t>
            </a:r>
            <a:r>
              <a:rPr lang="en-US" sz="2400" b="1" dirty="0" smtClean="0">
                <a:solidFill>
                  <a:srgbClr val="FFFF00"/>
                </a:solidFill>
              </a:rPr>
              <a:t>acceptable cost-effectiveness </a:t>
            </a:r>
            <a:r>
              <a:rPr lang="en-US" sz="2400" b="1" dirty="0">
                <a:solidFill>
                  <a:srgbClr val="FFFF00"/>
                </a:solidFill>
              </a:rPr>
              <a:t>for </a:t>
            </a:r>
            <a:r>
              <a:rPr lang="en-US" sz="2400" b="1" dirty="0" smtClean="0">
                <a:solidFill>
                  <a:srgbClr val="FFFF00"/>
                </a:solidFill>
              </a:rPr>
              <a:t>men </a:t>
            </a:r>
            <a:r>
              <a:rPr lang="nl-NL" sz="2400" b="1" dirty="0" err="1" smtClean="0">
                <a:solidFill>
                  <a:srgbClr val="FFFF00"/>
                </a:solidFill>
              </a:rPr>
              <a:t>and</a:t>
            </a:r>
            <a:r>
              <a:rPr lang="nl-NL" sz="2400" b="1" dirty="0" smtClean="0">
                <a:solidFill>
                  <a:srgbClr val="FFFF00"/>
                </a:solidFill>
              </a:rPr>
              <a:t> </a:t>
            </a:r>
            <a:r>
              <a:rPr lang="nl-NL" sz="2400" b="1" dirty="0" err="1" smtClean="0">
                <a:solidFill>
                  <a:srgbClr val="FFFF00"/>
                </a:solidFill>
              </a:rPr>
              <a:t>women</a:t>
            </a:r>
            <a:endParaRPr lang="nl-N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3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Summary</a:t>
            </a:r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340768"/>
            <a:ext cx="7772400" cy="4114800"/>
          </a:xfrm>
        </p:spPr>
        <p:txBody>
          <a:bodyPr/>
          <a:lstStyle/>
          <a:p>
            <a:pPr marL="0" lvl="0" indent="0">
              <a:spcBef>
                <a:spcPct val="20000"/>
              </a:spcBef>
              <a:buNone/>
            </a:pPr>
            <a:r>
              <a:rPr lang="en-GB" sz="2400" b="1" dirty="0" smtClean="0"/>
              <a:t>Large </a:t>
            </a:r>
            <a:r>
              <a:rPr lang="en-GB" sz="2400" b="1" dirty="0"/>
              <a:t>heterogeneity across studies in terms of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2400" b="1" i="0" dirty="0" smtClean="0"/>
              <a:t>definition </a:t>
            </a:r>
            <a:r>
              <a:rPr lang="en-GB" sz="2400" b="1" i="0" dirty="0"/>
              <a:t>of the baseline prediction model,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2400" b="1" i="0" dirty="0"/>
              <a:t>risk thresholds</a:t>
            </a:r>
            <a:r>
              <a:rPr lang="en-GB" sz="2400" b="1" i="0" dirty="0" smtClean="0"/>
              <a:t>, 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2400" b="1" i="0" dirty="0" smtClean="0"/>
              <a:t>studied events </a:t>
            </a:r>
            <a:endParaRPr lang="en-GB" sz="2400" b="1" i="0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2400" b="1" i="0" dirty="0" smtClean="0"/>
              <a:t>sample size (too small)</a:t>
            </a:r>
            <a:endParaRPr lang="en-GB" sz="2400" b="1" i="0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2400" b="1" i="0" dirty="0" smtClean="0"/>
              <a:t>population (age range, with/without CVD)</a:t>
            </a:r>
            <a:endParaRPr lang="en-GB" sz="2400" b="1" i="0" dirty="0"/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2400" b="1" i="0" dirty="0" smtClean="0"/>
              <a:t>way of summarising atherosclerosis</a:t>
            </a:r>
          </a:p>
          <a:p>
            <a:pPr lvl="1">
              <a:spcBef>
                <a:spcPct val="20000"/>
              </a:spcBef>
              <a:buFontTx/>
              <a:buChar char="–"/>
            </a:pPr>
            <a:r>
              <a:rPr lang="en-GB" sz="2400" b="1" i="0" dirty="0" smtClean="0"/>
              <a:t>Medication after baseline</a:t>
            </a:r>
          </a:p>
          <a:p>
            <a:pPr lvl="1">
              <a:spcBef>
                <a:spcPct val="20000"/>
              </a:spcBef>
              <a:buFontTx/>
              <a:buChar char="–"/>
            </a:pPr>
            <a:endParaRPr lang="en-GB" sz="2400" b="1" i="0" dirty="0"/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en-GB" sz="2400" b="1" i="0" dirty="0" smtClean="0">
                <a:solidFill>
                  <a:srgbClr val="FFFF00"/>
                </a:solidFill>
              </a:rPr>
              <a:t>INDIVIDUAL PARTICIPANT DATA ANALYSIS</a:t>
            </a:r>
          </a:p>
          <a:p>
            <a:pPr marL="457200" lvl="1" indent="0" algn="ctr">
              <a:spcBef>
                <a:spcPct val="20000"/>
              </a:spcBef>
              <a:buNone/>
            </a:pPr>
            <a:r>
              <a:rPr lang="en-GB" sz="2400" b="1" i="0" dirty="0" smtClean="0">
                <a:solidFill>
                  <a:srgbClr val="FFFF00"/>
                </a:solidFill>
              </a:rPr>
              <a:t>(pooling of cohorts)</a:t>
            </a:r>
            <a:endParaRPr lang="en-GB" sz="2400" b="1" i="0" dirty="0">
              <a:solidFill>
                <a:srgbClr val="FFFF00"/>
              </a:solidFill>
            </a:endParaRP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there a role </a:t>
            </a:r>
            <a:r>
              <a:rPr lang="en-US" dirty="0"/>
              <a:t>for atherosclerosis imaging </a:t>
            </a:r>
            <a:r>
              <a:rPr lang="en-US" dirty="0" smtClean="0"/>
              <a:t>in risk classification?</a:t>
            </a:r>
            <a:r>
              <a:rPr lang="en-US" dirty="0"/>
              <a:t/>
            </a:r>
            <a:br>
              <a:rPr lang="en-US" dirty="0"/>
            </a:br>
            <a:endParaRPr lang="nl-NL" dirty="0" smtClean="0"/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Coronary calcification </a:t>
            </a:r>
          </a:p>
          <a:p>
            <a:pPr lvl="1"/>
            <a:r>
              <a:rPr lang="en-US" sz="2400" b="1" dirty="0" smtClean="0"/>
              <a:t>Most powerful predictor, considerable shifts, NRI observational evidence seems consistent, cost effective in intermediate risk</a:t>
            </a:r>
          </a:p>
          <a:p>
            <a:pPr lvl="2"/>
            <a:r>
              <a:rPr lang="en-US" sz="2400" b="1" dirty="0" smtClean="0"/>
              <a:t>Radiation, logistics, coincidental findings</a:t>
            </a:r>
            <a:endParaRPr lang="en-US" sz="2400" b="1" dirty="0"/>
          </a:p>
          <a:p>
            <a:pPr lvl="1"/>
            <a:endParaRPr lang="en-US" sz="2400" dirty="0" smtClean="0"/>
          </a:p>
          <a:p>
            <a:r>
              <a:rPr lang="en-US" sz="2400" b="1" dirty="0" smtClean="0"/>
              <a:t>Flow mediated dilatation</a:t>
            </a:r>
          </a:p>
          <a:p>
            <a:pPr lvl="1"/>
            <a:r>
              <a:rPr lang="en-US" sz="2400" b="1" dirty="0" smtClean="0"/>
              <a:t>Too little evidence (studies)</a:t>
            </a:r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 smtClean="0"/>
              <a:t>Carotid plaque (alone)</a:t>
            </a:r>
          </a:p>
          <a:p>
            <a:pPr lvl="1"/>
            <a:r>
              <a:rPr lang="en-US" sz="2400" b="1" dirty="0" smtClean="0"/>
              <a:t>Powerful </a:t>
            </a:r>
            <a:r>
              <a:rPr lang="en-US" sz="2400" b="1" dirty="0"/>
              <a:t>predictor, </a:t>
            </a:r>
            <a:r>
              <a:rPr lang="en-US" sz="2400" b="1" dirty="0" smtClean="0"/>
              <a:t>too little evidence on shifts</a:t>
            </a:r>
          </a:p>
          <a:p>
            <a:pPr lvl="2"/>
            <a:r>
              <a:rPr lang="en-US" sz="2400" b="1" dirty="0" smtClean="0"/>
              <a:t>Definition, logistics </a:t>
            </a:r>
          </a:p>
        </p:txBody>
      </p:sp>
    </p:spTree>
    <p:extLst>
      <p:ext uri="{BB962C8B-B14F-4D97-AF65-F5344CB8AC3E}">
        <p14:creationId xmlns:p14="http://schemas.microsoft.com/office/powerpoint/2010/main" xmlns="" val="32610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there a role for atherosclerosis imaging in risk classification?</a:t>
            </a:r>
            <a:endParaRPr lang="nl-NL" dirty="0" smtClean="0"/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26876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Common CIMT (alone)</a:t>
            </a:r>
          </a:p>
          <a:p>
            <a:pPr lvl="1"/>
            <a:r>
              <a:rPr lang="en-US" sz="2400" b="1" dirty="0" smtClean="0"/>
              <a:t>Predictor of event, little shifts, slightly more in intermediate risk</a:t>
            </a:r>
          </a:p>
          <a:p>
            <a:pPr lvl="1"/>
            <a:r>
              <a:rPr lang="en-US" sz="2400" b="1" dirty="0" smtClean="0"/>
              <a:t>No role !</a:t>
            </a:r>
          </a:p>
          <a:p>
            <a:pPr lvl="1"/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Common, bifurcation, internal CIMT and plaques</a:t>
            </a:r>
          </a:p>
          <a:p>
            <a:pPr lvl="1"/>
            <a:r>
              <a:rPr lang="en-US" sz="2400" b="1" dirty="0" smtClean="0"/>
              <a:t>Powerful </a:t>
            </a:r>
            <a:r>
              <a:rPr lang="en-US" sz="2400" b="1" dirty="0"/>
              <a:t>predictor, </a:t>
            </a:r>
            <a:r>
              <a:rPr lang="en-US" sz="2400" b="1" dirty="0" smtClean="0"/>
              <a:t>considerable shifts, consistency across studies needed, cost effective in &gt; 10%</a:t>
            </a:r>
          </a:p>
          <a:p>
            <a:pPr lvl="2"/>
            <a:r>
              <a:rPr lang="en-US" sz="2400" b="1" dirty="0" smtClean="0"/>
              <a:t>Definition, logistics</a:t>
            </a:r>
          </a:p>
          <a:p>
            <a:pPr lvl="1"/>
            <a:endParaRPr lang="en-US" b="1" dirty="0" smtClean="0"/>
          </a:p>
        </p:txBody>
      </p:sp>
      <p:sp>
        <p:nvSpPr>
          <p:cNvPr id="2" name="Rechthoek 1"/>
          <p:cNvSpPr/>
          <p:nvPr/>
        </p:nvSpPr>
        <p:spPr>
          <a:xfrm>
            <a:off x="936621" y="5493264"/>
            <a:ext cx="7662675" cy="13619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Note: </a:t>
            </a:r>
          </a:p>
          <a:p>
            <a:pPr marL="342900" indent="-342900" algn="ctr"/>
            <a:r>
              <a:rPr lang="en-US" sz="2800" b="1" dirty="0" smtClean="0">
                <a:solidFill>
                  <a:srgbClr val="FFFF00"/>
                </a:solidFill>
              </a:rPr>
              <a:t>Risk classification in those free from CVD</a:t>
            </a:r>
          </a:p>
          <a:p>
            <a:pPr marL="342900" indent="-342900" algn="ctr"/>
            <a:r>
              <a:rPr lang="en-US" sz="2800" b="1" dirty="0" smtClean="0">
                <a:solidFill>
                  <a:srgbClr val="FFFF00"/>
                </a:solidFill>
              </a:rPr>
              <a:t>No RCTs comparing two strategies yet </a:t>
            </a:r>
            <a:endParaRPr lang="nl-NL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68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179512" y="1270149"/>
            <a:ext cx="896448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rgbClr val="00539F"/>
                </a:solidFill>
                <a:latin typeface="+mn-lt"/>
                <a:ea typeface="+mn-ea"/>
                <a:cs typeface="ＭＳ Ｐゴシック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00539F"/>
                </a:solidFill>
                <a:latin typeface="+mn-lt"/>
                <a:ea typeface="+mn-ea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900">
                <a:solidFill>
                  <a:srgbClr val="00539F"/>
                </a:solidFill>
                <a:latin typeface="+mn-lt"/>
                <a:ea typeface="+mn-ea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rgbClr val="00539F"/>
                </a:solidFill>
                <a:latin typeface="+mn-lt"/>
                <a:ea typeface="+mn-ea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539F"/>
                </a:solidFill>
                <a:latin typeface="+mn-lt"/>
                <a:ea typeface="+mn-ea"/>
                <a:cs typeface="ＭＳ Ｐゴシック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539F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539F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539F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rgbClr val="00539F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Use-IMT collaborators</a:t>
            </a:r>
            <a:endParaRPr lang="en-US" sz="2400" b="0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nl-NL" sz="1600" dirty="0" smtClean="0">
                <a:solidFill>
                  <a:schemeClr val="bg1"/>
                </a:solidFill>
              </a:rPr>
              <a:t>Sanne </a:t>
            </a:r>
            <a:r>
              <a:rPr lang="nl-NL" sz="1600" dirty="0">
                <a:solidFill>
                  <a:schemeClr val="bg1"/>
                </a:solidFill>
              </a:rPr>
              <a:t>A. E. Peters, MSc; </a:t>
            </a:r>
            <a:r>
              <a:rPr lang="nl-NL" sz="1600" dirty="0" err="1">
                <a:solidFill>
                  <a:schemeClr val="bg1"/>
                </a:solidFill>
              </a:rPr>
              <a:t>Todd</a:t>
            </a:r>
            <a:r>
              <a:rPr lang="nl-NL" sz="1600" dirty="0">
                <a:solidFill>
                  <a:schemeClr val="bg1"/>
                </a:solidFill>
              </a:rPr>
              <a:t> J. Anderson, MD; Annie R. </a:t>
            </a:r>
            <a:r>
              <a:rPr lang="nl-NL" sz="1600" dirty="0" err="1">
                <a:solidFill>
                  <a:schemeClr val="bg1"/>
                </a:solidFill>
              </a:rPr>
              <a:t>Britton</a:t>
            </a:r>
            <a:r>
              <a:rPr lang="nl-NL" sz="1600" dirty="0">
                <a:solidFill>
                  <a:schemeClr val="bg1"/>
                </a:solidFill>
              </a:rPr>
              <a:t>, PhD; Jacqueline M. Dekker, PhD; Marinus J. Eijkemans, PhD; </a:t>
            </a:r>
            <a:r>
              <a:rPr lang="nl-NL" sz="1600" dirty="0" err="1">
                <a:solidFill>
                  <a:schemeClr val="bg1"/>
                </a:solidFill>
              </a:rPr>
              <a:t>Gunnar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err="1">
                <a:solidFill>
                  <a:schemeClr val="bg1"/>
                </a:solidFill>
              </a:rPr>
              <a:t>Engström</a:t>
            </a:r>
            <a:r>
              <a:rPr lang="nl-NL" sz="1600" dirty="0">
                <a:solidFill>
                  <a:schemeClr val="bg1"/>
                </a:solidFill>
              </a:rPr>
              <a:t>, MD, PhD; Gregory W. Evans, MA; Jacqueline de Graaf, MD, PhD; Diederick E. Grobbee, MD, PhD; Bo </a:t>
            </a:r>
            <a:r>
              <a:rPr lang="nl-NL" sz="1600" dirty="0" err="1">
                <a:solidFill>
                  <a:schemeClr val="bg1"/>
                </a:solidFill>
              </a:rPr>
              <a:t>Hedblad</a:t>
            </a:r>
            <a:r>
              <a:rPr lang="nl-NL" sz="1600" dirty="0">
                <a:solidFill>
                  <a:schemeClr val="bg1"/>
                </a:solidFill>
              </a:rPr>
              <a:t>, MD, PhD; Albert Hofman, MD, PhD; Suzanne Holewijn, PhD; Ai </a:t>
            </a:r>
            <a:r>
              <a:rPr lang="nl-NL" sz="1600" dirty="0" err="1">
                <a:solidFill>
                  <a:schemeClr val="bg1"/>
                </a:solidFill>
              </a:rPr>
              <a:t>Ikeda</a:t>
            </a:r>
            <a:r>
              <a:rPr lang="nl-NL" sz="1600" dirty="0">
                <a:solidFill>
                  <a:schemeClr val="bg1"/>
                </a:solidFill>
              </a:rPr>
              <a:t>, PhD; </a:t>
            </a:r>
            <a:r>
              <a:rPr lang="nl-NL" sz="1600" dirty="0" err="1">
                <a:solidFill>
                  <a:schemeClr val="bg1"/>
                </a:solidFill>
              </a:rPr>
              <a:t>Maryam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err="1">
                <a:solidFill>
                  <a:schemeClr val="bg1"/>
                </a:solidFill>
              </a:rPr>
              <a:t>Kavousi</a:t>
            </a:r>
            <a:r>
              <a:rPr lang="nl-NL" sz="1600" dirty="0">
                <a:solidFill>
                  <a:schemeClr val="bg1"/>
                </a:solidFill>
              </a:rPr>
              <a:t>, MD, MSc; </a:t>
            </a:r>
            <a:r>
              <a:rPr lang="nl-NL" sz="1600" dirty="0" err="1">
                <a:solidFill>
                  <a:schemeClr val="bg1"/>
                </a:solidFill>
              </a:rPr>
              <a:t>Kazuo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err="1">
                <a:solidFill>
                  <a:schemeClr val="bg1"/>
                </a:solidFill>
              </a:rPr>
              <a:t>Kitagawa</a:t>
            </a:r>
            <a:r>
              <a:rPr lang="nl-NL" sz="1600" dirty="0">
                <a:solidFill>
                  <a:schemeClr val="bg1"/>
                </a:solidFill>
              </a:rPr>
              <a:t>, MD; </a:t>
            </a:r>
            <a:r>
              <a:rPr lang="nl-NL" sz="1600" dirty="0" err="1">
                <a:solidFill>
                  <a:schemeClr val="bg1"/>
                </a:solidFill>
              </a:rPr>
              <a:t>Akihiko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err="1">
                <a:solidFill>
                  <a:schemeClr val="bg1"/>
                </a:solidFill>
              </a:rPr>
              <a:t>Kitamura</a:t>
            </a:r>
            <a:r>
              <a:rPr lang="nl-NL" sz="1600" dirty="0">
                <a:solidFill>
                  <a:schemeClr val="bg1"/>
                </a:solidFill>
              </a:rPr>
              <a:t>, MD, PhD; Hendrik </a:t>
            </a:r>
            <a:r>
              <a:rPr lang="nl-NL" sz="1600" dirty="0" err="1">
                <a:solidFill>
                  <a:schemeClr val="bg1"/>
                </a:solidFill>
              </a:rPr>
              <a:t>Koffijberg</a:t>
            </a:r>
            <a:r>
              <a:rPr lang="nl-NL" sz="1600" dirty="0">
                <a:solidFill>
                  <a:schemeClr val="bg1"/>
                </a:solidFill>
              </a:rPr>
              <a:t>, PhD; Eva M. </a:t>
            </a:r>
            <a:r>
              <a:rPr lang="nl-NL" sz="1600" dirty="0" err="1">
                <a:solidFill>
                  <a:schemeClr val="bg1"/>
                </a:solidFill>
              </a:rPr>
              <a:t>Lonn</a:t>
            </a:r>
            <a:r>
              <a:rPr lang="nl-NL" sz="1600" dirty="0">
                <a:solidFill>
                  <a:schemeClr val="bg1"/>
                </a:solidFill>
              </a:rPr>
              <a:t>, MD; Matthias W. Lorenz, MD; Ellisiv B. Mathiesen, MD; Giel </a:t>
            </a:r>
            <a:r>
              <a:rPr lang="nl-NL" sz="1600" dirty="0" err="1">
                <a:solidFill>
                  <a:schemeClr val="bg1"/>
                </a:solidFill>
              </a:rPr>
              <a:t>Nijpels</a:t>
            </a:r>
            <a:r>
              <a:rPr lang="nl-NL" sz="1600" dirty="0">
                <a:solidFill>
                  <a:schemeClr val="bg1"/>
                </a:solidFill>
              </a:rPr>
              <a:t>, MD, PhD; </a:t>
            </a:r>
            <a:r>
              <a:rPr lang="nl-NL" sz="1600" dirty="0" err="1">
                <a:solidFill>
                  <a:schemeClr val="bg1"/>
                </a:solidFill>
              </a:rPr>
              <a:t>Shuhei</a:t>
            </a:r>
            <a:r>
              <a:rPr lang="nl-NL" sz="1600" dirty="0">
                <a:solidFill>
                  <a:schemeClr val="bg1"/>
                </a:solidFill>
              </a:rPr>
              <a:t> </a:t>
            </a:r>
            <a:r>
              <a:rPr lang="nl-NL" sz="1600" dirty="0" err="1">
                <a:solidFill>
                  <a:schemeClr val="bg1"/>
                </a:solidFill>
              </a:rPr>
              <a:t>Okazaki</a:t>
            </a:r>
            <a:r>
              <a:rPr lang="nl-NL" sz="1600" dirty="0">
                <a:solidFill>
                  <a:schemeClr val="bg1"/>
                </a:solidFill>
              </a:rPr>
              <a:t>, MD; Daniel H. O’Leary, MD; Joseph F. Polak, MD; Jackie F. Price, MD; Christine Robertson, </a:t>
            </a:r>
            <a:r>
              <a:rPr lang="nl-NL" sz="1600" dirty="0" err="1">
                <a:solidFill>
                  <a:schemeClr val="bg1"/>
                </a:solidFill>
              </a:rPr>
              <a:t>MBChB</a:t>
            </a:r>
            <a:r>
              <a:rPr lang="nl-NL" sz="1600" dirty="0">
                <a:solidFill>
                  <a:schemeClr val="bg1"/>
                </a:solidFill>
              </a:rPr>
              <a:t>; </a:t>
            </a:r>
            <a:r>
              <a:rPr lang="nl-NL" sz="1600" dirty="0" err="1">
                <a:solidFill>
                  <a:schemeClr val="bg1"/>
                </a:solidFill>
              </a:rPr>
              <a:t>Christopher</a:t>
            </a:r>
            <a:r>
              <a:rPr lang="nl-NL" sz="1600" dirty="0">
                <a:solidFill>
                  <a:schemeClr val="bg1"/>
                </a:solidFill>
              </a:rPr>
              <a:t> M. </a:t>
            </a:r>
            <a:r>
              <a:rPr lang="nl-NL" sz="1600" dirty="0" err="1">
                <a:solidFill>
                  <a:schemeClr val="bg1"/>
                </a:solidFill>
              </a:rPr>
              <a:t>Rembold</a:t>
            </a:r>
            <a:r>
              <a:rPr lang="nl-NL" sz="1600" dirty="0">
                <a:solidFill>
                  <a:schemeClr val="bg1"/>
                </a:solidFill>
              </a:rPr>
              <a:t>, MD; Maria </a:t>
            </a:r>
            <a:r>
              <a:rPr lang="nl-NL" sz="1600" dirty="0" err="1">
                <a:solidFill>
                  <a:schemeClr val="bg1"/>
                </a:solidFill>
              </a:rPr>
              <a:t>Rosvall</a:t>
            </a:r>
            <a:r>
              <a:rPr lang="nl-NL" sz="1600" dirty="0">
                <a:solidFill>
                  <a:schemeClr val="bg1"/>
                </a:solidFill>
              </a:rPr>
              <a:t>, MD, PhD; Tatjana </a:t>
            </a:r>
            <a:r>
              <a:rPr lang="nl-NL" sz="1600" dirty="0" err="1">
                <a:solidFill>
                  <a:schemeClr val="bg1"/>
                </a:solidFill>
              </a:rPr>
              <a:t>Rundek</a:t>
            </a:r>
            <a:r>
              <a:rPr lang="nl-NL" sz="1600" dirty="0">
                <a:solidFill>
                  <a:schemeClr val="bg1"/>
                </a:solidFill>
              </a:rPr>
              <a:t>, MD, PhD; </a:t>
            </a:r>
            <a:r>
              <a:rPr lang="nl-NL" sz="1600" dirty="0" err="1">
                <a:solidFill>
                  <a:schemeClr val="bg1"/>
                </a:solidFill>
              </a:rPr>
              <a:t>Jukka</a:t>
            </a:r>
            <a:r>
              <a:rPr lang="nl-NL" sz="1600" dirty="0">
                <a:solidFill>
                  <a:schemeClr val="bg1"/>
                </a:solidFill>
              </a:rPr>
              <a:t> T. </a:t>
            </a:r>
            <a:r>
              <a:rPr lang="nl-NL" sz="1600" dirty="0" err="1">
                <a:solidFill>
                  <a:schemeClr val="bg1"/>
                </a:solidFill>
              </a:rPr>
              <a:t>Salonen</a:t>
            </a:r>
            <a:r>
              <a:rPr lang="nl-NL" sz="1600" dirty="0">
                <a:solidFill>
                  <a:schemeClr val="bg1"/>
                </a:solidFill>
              </a:rPr>
              <a:t>, MD, PhD; Matthias Sitzer, MD; Coen D. A. Stehouwer, MD, PhD; Jacqueline C. Witteman, PhD; Karel G. Moons, </a:t>
            </a:r>
            <a:r>
              <a:rPr lang="nl-NL" sz="1600" dirty="0" smtClean="0">
                <a:solidFill>
                  <a:schemeClr val="bg1"/>
                </a:solidFill>
              </a:rPr>
              <a:t>PhD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533400" y="0"/>
            <a:ext cx="69342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9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9F"/>
                </a:solidFill>
                <a:latin typeface="Arial" charset="0"/>
                <a:ea typeface="ＭＳ Ｐゴシック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9F"/>
                </a:solidFill>
                <a:latin typeface="Arial" charset="0"/>
                <a:ea typeface="ＭＳ Ｐゴシック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9F"/>
                </a:solidFill>
                <a:latin typeface="Arial" charset="0"/>
                <a:ea typeface="ＭＳ Ｐゴシック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9F"/>
                </a:solidFill>
                <a:latin typeface="Arial" charset="0"/>
                <a:ea typeface="ＭＳ Ｐゴシック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9F"/>
                </a:solidFill>
                <a:latin typeface="Arial" charset="0"/>
                <a:ea typeface="ＭＳ Ｐゴシック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9F"/>
                </a:solidFill>
                <a:latin typeface="Arial" charset="0"/>
                <a:ea typeface="ＭＳ Ｐゴシック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9F"/>
                </a:solidFill>
                <a:latin typeface="Arial" charset="0"/>
                <a:ea typeface="ＭＳ Ｐゴシック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539F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Acknowledgements</a:t>
            </a:r>
            <a:endParaRPr lang="nl-NL" dirty="0" smtClean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70505" y="2060848"/>
            <a:ext cx="7182502" cy="3309838"/>
          </a:xfrm>
          <a:prstGeom prst="rect">
            <a:avLst/>
          </a:prstGeom>
          <a:gradFill rotWithShape="1">
            <a:gsLst>
              <a:gs pos="0">
                <a:srgbClr val="4D4D4D"/>
              </a:gs>
              <a:gs pos="100000">
                <a:srgbClr val="C0C0C0"/>
              </a:gs>
            </a:gsLst>
            <a:lin ang="2700000" scaled="1"/>
          </a:gradFill>
          <a:ln w="5080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Thanks you for your attention!</a:t>
            </a:r>
          </a:p>
          <a:p>
            <a:pPr algn="ctr">
              <a:buNone/>
            </a:pPr>
            <a:endParaRPr lang="en-US" sz="2400" b="1" dirty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Happy to take some questions</a:t>
            </a:r>
            <a:endParaRPr lang="nl-NL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285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>
                <a:solidFill>
                  <a:schemeClr val="tx1"/>
                </a:solidFill>
              </a:rPr>
              <a:t>Identification of high risk individuals</a:t>
            </a:r>
            <a:endParaRPr lang="nl-NL" dirty="0" smtClean="0">
              <a:solidFill>
                <a:schemeClr val="tx1"/>
              </a:solidFill>
            </a:endParaRPr>
          </a:p>
        </p:txBody>
      </p:sp>
      <p:sp>
        <p:nvSpPr>
          <p:cNvPr id="64515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12776"/>
            <a:ext cx="7772400" cy="4114800"/>
          </a:xfrm>
        </p:spPr>
        <p:txBody>
          <a:bodyPr/>
          <a:lstStyle/>
          <a:p>
            <a:r>
              <a:rPr lang="nl-NL" sz="2400" dirty="0" smtClean="0"/>
              <a:t>High risk</a:t>
            </a:r>
          </a:p>
          <a:p>
            <a:pPr lvl="1"/>
            <a:r>
              <a:rPr lang="nl-NL" sz="2400" dirty="0" err="1" smtClean="0"/>
              <a:t>Those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</a:t>
            </a:r>
            <a:r>
              <a:rPr lang="nl-NL" sz="2400" dirty="0" err="1" smtClean="0"/>
              <a:t>previous</a:t>
            </a:r>
            <a:r>
              <a:rPr lang="nl-NL" sz="2400" dirty="0" smtClean="0"/>
              <a:t> </a:t>
            </a:r>
            <a:r>
              <a:rPr lang="nl-NL" sz="2400" dirty="0" err="1" smtClean="0"/>
              <a:t>cardiovascular</a:t>
            </a:r>
            <a:r>
              <a:rPr lang="nl-NL" sz="2400" dirty="0" smtClean="0"/>
              <a:t> </a:t>
            </a:r>
            <a:r>
              <a:rPr lang="nl-NL" sz="2400" dirty="0" err="1" smtClean="0"/>
              <a:t>disease</a:t>
            </a:r>
            <a:endParaRPr lang="nl-NL" sz="2400" dirty="0" smtClean="0"/>
          </a:p>
          <a:p>
            <a:pPr lvl="2"/>
            <a:r>
              <a:rPr lang="nl-NL" sz="2400" dirty="0" smtClean="0"/>
              <a:t>AMI; CHD; </a:t>
            </a:r>
            <a:r>
              <a:rPr lang="nl-NL" sz="2400" dirty="0" err="1" smtClean="0"/>
              <a:t>stroke</a:t>
            </a:r>
            <a:r>
              <a:rPr lang="nl-NL" sz="2400" dirty="0" smtClean="0"/>
              <a:t>/TIA; </a:t>
            </a:r>
            <a:r>
              <a:rPr lang="nl-NL" sz="2400" dirty="0" err="1" smtClean="0"/>
              <a:t>peripheral</a:t>
            </a:r>
            <a:r>
              <a:rPr lang="nl-NL" sz="2400" dirty="0" smtClean="0"/>
              <a:t> </a:t>
            </a:r>
            <a:r>
              <a:rPr lang="nl-NL" sz="2400" dirty="0" err="1" smtClean="0"/>
              <a:t>arterial</a:t>
            </a:r>
            <a:r>
              <a:rPr lang="nl-NL" sz="2400" dirty="0" smtClean="0"/>
              <a:t> </a:t>
            </a:r>
            <a:r>
              <a:rPr lang="nl-NL" sz="2400" dirty="0" err="1" smtClean="0"/>
              <a:t>disease</a:t>
            </a:r>
            <a:r>
              <a:rPr lang="nl-NL" sz="2400" dirty="0" smtClean="0"/>
              <a:t>/ </a:t>
            </a:r>
            <a:r>
              <a:rPr lang="nl-NL" sz="2400" dirty="0" err="1" smtClean="0"/>
              <a:t>heart</a:t>
            </a:r>
            <a:r>
              <a:rPr lang="nl-NL" sz="2400" dirty="0" smtClean="0"/>
              <a:t> failure</a:t>
            </a:r>
          </a:p>
          <a:p>
            <a:pPr lvl="1"/>
            <a:r>
              <a:rPr lang="nl-NL" sz="2400" dirty="0" err="1" smtClean="0"/>
              <a:t>Those</a:t>
            </a:r>
            <a:r>
              <a:rPr lang="nl-NL" sz="2400" dirty="0" smtClean="0"/>
              <a:t> </a:t>
            </a:r>
            <a:r>
              <a:rPr lang="nl-NL" sz="2400" dirty="0" err="1" smtClean="0"/>
              <a:t>with</a:t>
            </a:r>
            <a:r>
              <a:rPr lang="nl-NL" sz="2400" dirty="0" smtClean="0"/>
              <a:t> diabetes mellitus, </a:t>
            </a:r>
            <a:r>
              <a:rPr lang="nl-NL" sz="2400" dirty="0" err="1" smtClean="0"/>
              <a:t>rheumatoid</a:t>
            </a:r>
            <a:r>
              <a:rPr lang="nl-NL" sz="2400" dirty="0" smtClean="0"/>
              <a:t> </a:t>
            </a:r>
            <a:r>
              <a:rPr lang="nl-NL" sz="2400" dirty="0" err="1" smtClean="0"/>
              <a:t>arthritis</a:t>
            </a:r>
            <a:endParaRPr lang="nl-NL" sz="2400" dirty="0" smtClean="0"/>
          </a:p>
          <a:p>
            <a:pPr lvl="2"/>
            <a:r>
              <a:rPr lang="nl-NL" sz="2400" dirty="0" smtClean="0"/>
              <a:t>Risk </a:t>
            </a:r>
            <a:r>
              <a:rPr lang="nl-NL" sz="2400" dirty="0" err="1" smtClean="0"/>
              <a:t>prediction</a:t>
            </a:r>
            <a:r>
              <a:rPr lang="nl-NL" sz="2400" dirty="0" smtClean="0"/>
              <a:t> </a:t>
            </a:r>
            <a:r>
              <a:rPr lang="nl-NL" sz="2400" dirty="0" err="1" smtClean="0"/>
              <a:t>rule</a:t>
            </a:r>
            <a:r>
              <a:rPr lang="nl-NL" sz="2400" dirty="0" smtClean="0"/>
              <a:t> + (</a:t>
            </a:r>
            <a:r>
              <a:rPr lang="nl-NL" sz="2400" dirty="0" err="1" smtClean="0"/>
              <a:t>age</a:t>
            </a:r>
            <a:r>
              <a:rPr lang="nl-NL" sz="2400" dirty="0" smtClean="0"/>
              <a:t> = + 15 </a:t>
            </a:r>
            <a:r>
              <a:rPr lang="nl-NL" sz="2400" dirty="0" err="1" smtClean="0"/>
              <a:t>years</a:t>
            </a:r>
            <a:r>
              <a:rPr lang="nl-NL" sz="2400" dirty="0"/>
              <a:t>)</a:t>
            </a:r>
          </a:p>
          <a:p>
            <a:pPr lvl="1"/>
            <a:endParaRPr lang="nl-NL" sz="2400" dirty="0" smtClean="0"/>
          </a:p>
          <a:p>
            <a:pPr lvl="1"/>
            <a:r>
              <a:rPr lang="nl-NL" sz="2400" dirty="0" smtClean="0"/>
              <a:t>Free </a:t>
            </a:r>
            <a:r>
              <a:rPr lang="nl-NL" sz="2400" dirty="0" err="1" smtClean="0"/>
              <a:t>from</a:t>
            </a:r>
            <a:r>
              <a:rPr lang="nl-NL" sz="2400" dirty="0" smtClean="0"/>
              <a:t> </a:t>
            </a:r>
            <a:r>
              <a:rPr lang="nl-NL" sz="2400" dirty="0" err="1" smtClean="0"/>
              <a:t>previous</a:t>
            </a:r>
            <a:r>
              <a:rPr lang="nl-NL" sz="2400" dirty="0" smtClean="0"/>
              <a:t> </a:t>
            </a:r>
            <a:r>
              <a:rPr lang="nl-NL" sz="2400" dirty="0" err="1" smtClean="0"/>
              <a:t>symptomatic</a:t>
            </a:r>
            <a:r>
              <a:rPr lang="nl-NL" sz="2400" dirty="0" smtClean="0"/>
              <a:t> CVD</a:t>
            </a:r>
          </a:p>
          <a:p>
            <a:pPr lvl="2"/>
            <a:r>
              <a:rPr lang="nl-NL" sz="2400" dirty="0" smtClean="0"/>
              <a:t>Risk </a:t>
            </a:r>
            <a:r>
              <a:rPr lang="nl-NL" sz="2400" dirty="0" err="1" smtClean="0"/>
              <a:t>prediction</a:t>
            </a:r>
            <a:r>
              <a:rPr lang="nl-NL" sz="2400" dirty="0" smtClean="0"/>
              <a:t> </a:t>
            </a:r>
            <a:r>
              <a:rPr lang="nl-NL" sz="2400" dirty="0" err="1" smtClean="0"/>
              <a:t>rule</a:t>
            </a:r>
            <a:endParaRPr lang="nl-NL" sz="2400" dirty="0" smtClean="0"/>
          </a:p>
        </p:txBody>
      </p:sp>
      <p:sp>
        <p:nvSpPr>
          <p:cNvPr id="2" name="Rechthoek 1"/>
          <p:cNvSpPr/>
          <p:nvPr/>
        </p:nvSpPr>
        <p:spPr>
          <a:xfrm>
            <a:off x="6361830" y="6342474"/>
            <a:ext cx="2764155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N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CVRM </a:t>
            </a:r>
            <a:r>
              <a:rPr lang="nl-NL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guideline</a:t>
            </a:r>
            <a:r>
              <a:rPr lang="nl-N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Risk prediction rule</a:t>
            </a:r>
            <a:endParaRPr lang="nl-NL" dirty="0" smtClean="0"/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ph idx="1"/>
          </p:nvPr>
        </p:nvGraphicFramePr>
        <p:xfrm>
          <a:off x="304800" y="1190625"/>
          <a:ext cx="8839200" cy="5622927"/>
        </p:xfrm>
        <a:graphic>
          <a:graphicData uri="http://schemas.openxmlformats.org/drawingml/2006/table">
            <a:tbl>
              <a:tblPr/>
              <a:tblGrid>
                <a:gridCol w="1592263"/>
                <a:gridCol w="3402012"/>
                <a:gridCol w="2751138"/>
                <a:gridCol w="1093787"/>
              </a:tblGrid>
              <a:tr h="6523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Variables</a:t>
                      </a:r>
                      <a:endParaRPr kumimoji="0" 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Outcome</a:t>
                      </a:r>
                      <a:endParaRPr kumimoji="0" 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nl-NL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68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Framingham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Risk Score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Age sex BP smoking use of HTN medications TC HDL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Coronary heart disease (angina, MI, sudden death)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8229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Global </a:t>
                      </a: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cardiovascular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risk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Age Sex SBP smoking TC HDL DM use of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HTNmedications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Coronary heart disease, stroke, heart failure, PVD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682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SCORE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Age, sex  SBP smoking TC or TC/HDL ratio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Fatal CV events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698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ASSIGN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Age sex SBP TC HDL family history, social deprivation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CV death, CHD admission, CABG, PTCA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9365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Reynolds</a:t>
                      </a: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(men)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Age SBP smoking TC HDL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hsCRP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hgbAlc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(DM) family history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MI, stroke, coronary revascularisation or CV death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1204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nl-NL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QRISK</a:t>
                      </a:r>
                      <a:endParaRPr kumimoji="0" lang="nl-NL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Age sex SBP smoking TC/HDL family history use of HTN medications BMI social deprivation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MI, CHD, stroke, TIA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4" marB="45714" anchor="ctr" horzOverflow="overflow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>
                <a:solidFill>
                  <a:schemeClr val="tx1"/>
                </a:solidFill>
              </a:rPr>
              <a:t>Risk </a:t>
            </a:r>
            <a:r>
              <a:rPr lang="nl-NL" b="1" dirty="0" err="1" smtClean="0">
                <a:solidFill>
                  <a:schemeClr val="tx1"/>
                </a:solidFill>
              </a:rPr>
              <a:t>prediction</a:t>
            </a:r>
            <a:r>
              <a:rPr lang="nl-NL" b="1" dirty="0" smtClean="0">
                <a:solidFill>
                  <a:schemeClr val="tx1"/>
                </a:solidFill>
              </a:rPr>
              <a:t>: </a:t>
            </a:r>
            <a:r>
              <a:rPr lang="nl-NL" b="1" dirty="0" err="1" smtClean="0">
                <a:solidFill>
                  <a:schemeClr val="tx1"/>
                </a:solidFill>
              </a:rPr>
              <a:t>existing</a:t>
            </a:r>
            <a:r>
              <a:rPr lang="nl-NL" b="1" dirty="0" smtClean="0">
                <a:solidFill>
                  <a:schemeClr val="tx1"/>
                </a:solidFill>
              </a:rPr>
              <a:t> CVD </a:t>
            </a:r>
            <a:r>
              <a:rPr lang="nl-NL" b="1" dirty="0" err="1" smtClean="0">
                <a:solidFill>
                  <a:schemeClr val="tx1"/>
                </a:solidFill>
              </a:rPr>
              <a:t>rules</a:t>
            </a:r>
            <a:endParaRPr lang="nl-NL" b="1" dirty="0" smtClean="0">
              <a:solidFill>
                <a:schemeClr val="tx1"/>
              </a:solidFill>
            </a:endParaRPr>
          </a:p>
        </p:txBody>
      </p:sp>
      <p:sp>
        <p:nvSpPr>
          <p:cNvPr id="6553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51520" y="1676400"/>
            <a:ext cx="4091880" cy="4114800"/>
          </a:xfrm>
        </p:spPr>
        <p:txBody>
          <a:bodyPr/>
          <a:lstStyle/>
          <a:p>
            <a:r>
              <a:rPr lang="nl-NL" dirty="0" err="1" smtClean="0"/>
              <a:t>Framingham</a:t>
            </a:r>
            <a:r>
              <a:rPr lang="nl-NL" dirty="0" smtClean="0"/>
              <a:t>  (USA)</a:t>
            </a:r>
          </a:p>
          <a:p>
            <a:r>
              <a:rPr lang="nl-NL" dirty="0" smtClean="0"/>
              <a:t>QRISK (UK)</a:t>
            </a:r>
          </a:p>
          <a:p>
            <a:r>
              <a:rPr lang="nl-NL" dirty="0" smtClean="0"/>
              <a:t>PROCAM (Germany)</a:t>
            </a:r>
          </a:p>
          <a:p>
            <a:r>
              <a:rPr lang="nl-NL" dirty="0" smtClean="0"/>
              <a:t>ASSIGN (Schotland)</a:t>
            </a:r>
          </a:p>
          <a:p>
            <a:r>
              <a:rPr lang="nl-NL" dirty="0" smtClean="0"/>
              <a:t>SCORE (EU)</a:t>
            </a:r>
          </a:p>
          <a:p>
            <a:r>
              <a:rPr lang="nl-NL" dirty="0" smtClean="0"/>
              <a:t>REYNODS (USA)</a:t>
            </a:r>
          </a:p>
          <a:p>
            <a:r>
              <a:rPr lang="nl-NL" dirty="0" smtClean="0"/>
              <a:t>GLOBAL score (USA)</a:t>
            </a:r>
          </a:p>
          <a:p>
            <a:r>
              <a:rPr lang="nl-NL" dirty="0" smtClean="0"/>
              <a:t>CUORE (Italy)</a:t>
            </a:r>
          </a:p>
          <a:p>
            <a:endParaRPr lang="nl-NL" dirty="0" smtClean="0"/>
          </a:p>
        </p:txBody>
      </p:sp>
      <p:sp>
        <p:nvSpPr>
          <p:cNvPr id="65540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4495800" y="1676400"/>
            <a:ext cx="4396680" cy="4114800"/>
          </a:xfrm>
        </p:spPr>
        <p:txBody>
          <a:bodyPr/>
          <a:lstStyle/>
          <a:p>
            <a:r>
              <a:rPr lang="nl-NL" dirty="0" smtClean="0"/>
              <a:t>MUCA (</a:t>
            </a:r>
            <a:r>
              <a:rPr lang="nl-NL" dirty="0" err="1" smtClean="0"/>
              <a:t>china</a:t>
            </a:r>
            <a:r>
              <a:rPr lang="nl-NL" dirty="0" smtClean="0"/>
              <a:t>)</a:t>
            </a:r>
          </a:p>
          <a:p>
            <a:r>
              <a:rPr lang="nl-NL" dirty="0" smtClean="0"/>
              <a:t>Japan model</a:t>
            </a:r>
          </a:p>
          <a:p>
            <a:r>
              <a:rPr lang="nl-NL" dirty="0" smtClean="0"/>
              <a:t>Thailand (</a:t>
            </a:r>
            <a:r>
              <a:rPr lang="nl-NL" dirty="0" err="1" smtClean="0"/>
              <a:t>recal</a:t>
            </a:r>
            <a:r>
              <a:rPr lang="nl-NL" dirty="0" smtClean="0"/>
              <a:t> FRS)</a:t>
            </a:r>
          </a:p>
          <a:p>
            <a:r>
              <a:rPr lang="nl-NL" dirty="0" smtClean="0"/>
              <a:t>New </a:t>
            </a:r>
            <a:r>
              <a:rPr lang="nl-NL" dirty="0" err="1" smtClean="0"/>
              <a:t>Zealand</a:t>
            </a:r>
            <a:r>
              <a:rPr lang="nl-NL" dirty="0" smtClean="0"/>
              <a:t> (</a:t>
            </a:r>
            <a:r>
              <a:rPr lang="nl-NL" dirty="0" err="1" smtClean="0"/>
              <a:t>recal</a:t>
            </a:r>
            <a:r>
              <a:rPr lang="nl-NL" dirty="0" smtClean="0"/>
              <a:t> FRS)</a:t>
            </a:r>
          </a:p>
          <a:p>
            <a:r>
              <a:rPr lang="nl-NL" dirty="0" smtClean="0"/>
              <a:t>Busselton </a:t>
            </a:r>
            <a:r>
              <a:rPr lang="nl-NL" dirty="0" err="1" smtClean="0"/>
              <a:t>Heart</a:t>
            </a:r>
            <a:r>
              <a:rPr lang="nl-NL" dirty="0" smtClean="0"/>
              <a:t> Score (Australia)</a:t>
            </a:r>
          </a:p>
          <a:p>
            <a:r>
              <a:rPr lang="nl-NL" dirty="0" smtClean="0"/>
              <a:t>AUSSCORE </a:t>
            </a:r>
            <a:r>
              <a:rPr lang="nl-NL" dirty="0" err="1" smtClean="0"/>
              <a:t>chart</a:t>
            </a:r>
            <a:r>
              <a:rPr lang="nl-NL" dirty="0" smtClean="0"/>
              <a:t> (</a:t>
            </a:r>
            <a:r>
              <a:rPr lang="nl-NL" dirty="0" err="1" smtClean="0"/>
              <a:t>australia</a:t>
            </a:r>
            <a:r>
              <a:rPr lang="nl-NL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420785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5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5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5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55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55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533400" y="-99392"/>
            <a:ext cx="69342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Recent Dutch </a:t>
            </a:r>
            <a:r>
              <a:rPr lang="en-US" dirty="0" err="1" smtClean="0"/>
              <a:t>CardioVascular</a:t>
            </a:r>
            <a:r>
              <a:rPr lang="en-US" dirty="0" smtClean="0"/>
              <a:t> Risk factor Management guidelines (2011)</a:t>
            </a:r>
            <a:endParaRPr lang="nl-NL" dirty="0" smtClean="0"/>
          </a:p>
        </p:txBody>
      </p:sp>
      <p:sp>
        <p:nvSpPr>
          <p:cNvPr id="921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l-NL" dirty="0" smtClean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242394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Treatment of individuals is based on absolute risk estimates</a:t>
            </a:r>
            <a:endParaRPr lang="nl-NL" dirty="0" smtClean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000099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6"/>
            <a:ext cx="8785533" cy="94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497" y="2996952"/>
            <a:ext cx="8785533" cy="295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echthoek 5"/>
          <p:cNvSpPr/>
          <p:nvPr/>
        </p:nvSpPr>
        <p:spPr>
          <a:xfrm>
            <a:off x="6361830" y="6342474"/>
            <a:ext cx="2764155" cy="5155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nl-N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CVRM </a:t>
            </a:r>
            <a:r>
              <a:rPr lang="nl-NL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guideline</a:t>
            </a:r>
            <a:r>
              <a:rPr lang="nl-NL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2011</a:t>
            </a:r>
          </a:p>
        </p:txBody>
      </p:sp>
      <p:sp>
        <p:nvSpPr>
          <p:cNvPr id="7" name="Rectangle 85"/>
          <p:cNvSpPr>
            <a:spLocks noChangeArrowheads="1"/>
          </p:cNvSpPr>
          <p:nvPr/>
        </p:nvSpPr>
        <p:spPr bwMode="auto">
          <a:xfrm>
            <a:off x="7092280" y="2996952"/>
            <a:ext cx="1935750" cy="29194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8" name="Rectangle 85"/>
          <p:cNvSpPr>
            <a:spLocks noChangeArrowheads="1"/>
          </p:cNvSpPr>
          <p:nvPr/>
        </p:nvSpPr>
        <p:spPr bwMode="auto">
          <a:xfrm>
            <a:off x="4932040" y="2996952"/>
            <a:ext cx="2160240" cy="2919412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NLtemplate">
  <a:themeElements>
    <a:clrScheme name="NLtemplate 13">
      <a:dk1>
        <a:srgbClr val="00539F"/>
      </a:dk1>
      <a:lt1>
        <a:srgbClr val="EDEDED"/>
      </a:lt1>
      <a:dk2>
        <a:srgbClr val="FFCC33"/>
      </a:dk2>
      <a:lt2>
        <a:srgbClr val="FF6633"/>
      </a:lt2>
      <a:accent1>
        <a:srgbClr val="66CC00"/>
      </a:accent1>
      <a:accent2>
        <a:srgbClr val="33CCCC"/>
      </a:accent2>
      <a:accent3>
        <a:srgbClr val="F4F4F4"/>
      </a:accent3>
      <a:accent4>
        <a:srgbClr val="004687"/>
      </a:accent4>
      <a:accent5>
        <a:srgbClr val="B8E2AA"/>
      </a:accent5>
      <a:accent6>
        <a:srgbClr val="2DB9B9"/>
      </a:accent6>
      <a:hlink>
        <a:srgbClr val="ADEBFF"/>
      </a:hlink>
      <a:folHlink>
        <a:srgbClr val="5CD6FF"/>
      </a:folHlink>
    </a:clrScheme>
    <a:fontScheme name="NL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33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33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NL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template 13">
        <a:dk1>
          <a:srgbClr val="00539F"/>
        </a:dk1>
        <a:lt1>
          <a:srgbClr val="EDEDED"/>
        </a:lt1>
        <a:dk2>
          <a:srgbClr val="FFCC33"/>
        </a:dk2>
        <a:lt2>
          <a:srgbClr val="FF6633"/>
        </a:lt2>
        <a:accent1>
          <a:srgbClr val="66CC00"/>
        </a:accent1>
        <a:accent2>
          <a:srgbClr val="33CCCC"/>
        </a:accent2>
        <a:accent3>
          <a:srgbClr val="F4F4F4"/>
        </a:accent3>
        <a:accent4>
          <a:srgbClr val="004687"/>
        </a:accent4>
        <a:accent5>
          <a:srgbClr val="B8E2AA"/>
        </a:accent5>
        <a:accent6>
          <a:srgbClr val="2DB9B9"/>
        </a:accent6>
        <a:hlink>
          <a:srgbClr val="ADEBFF"/>
        </a:hlink>
        <a:folHlink>
          <a:srgbClr val="5CD6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ustomProperties xmlns="http://www.documentaal.nl/CustomProperties"/>
</file>

<file path=customXml/itemProps1.xml><?xml version="1.0" encoding="utf-8"?>
<ds:datastoreItem xmlns:ds="http://schemas.openxmlformats.org/officeDocument/2006/customXml" ds:itemID="{C8EC69C9-5B3C-4D27-A383-931F14BFD522}">
  <ds:schemaRefs>
    <ds:schemaRef ds:uri="http://www.documentaal.nl/Custom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Templates:NLtemplate.pot</Template>
  <TotalTime>2773</TotalTime>
  <Words>1956</Words>
  <Application>Microsoft Office PowerPoint</Application>
  <PresentationFormat>Diavoorstelling (4:3)</PresentationFormat>
  <Paragraphs>457</Paragraphs>
  <Slides>45</Slides>
  <Notes>27</Notes>
  <HiddenSlides>1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6" baseType="lpstr">
      <vt:lpstr>NLtemplate</vt:lpstr>
      <vt:lpstr>Improvement in risk classification in the prevention of cardiovascular disease: A role for atherosclerosis imaging ?</vt:lpstr>
      <vt:lpstr>Conflicts of interest </vt:lpstr>
      <vt:lpstr>Content</vt:lpstr>
      <vt:lpstr>Risk classification: Why ? </vt:lpstr>
      <vt:lpstr>Identification of high risk individuals</vt:lpstr>
      <vt:lpstr>Risk prediction rule</vt:lpstr>
      <vt:lpstr>Risk prediction: existing CVD rules</vt:lpstr>
      <vt:lpstr>Recent Dutch CardioVascular Risk factor Management guidelines (2011)</vt:lpstr>
      <vt:lpstr>Treatment of individuals is based on absolute risk estimates</vt:lpstr>
      <vt:lpstr>Dia 10</vt:lpstr>
      <vt:lpstr>Dia 11</vt:lpstr>
      <vt:lpstr>Dia 12</vt:lpstr>
      <vt:lpstr>Content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Net Reclassification Improvement </vt:lpstr>
      <vt:lpstr>Content</vt:lpstr>
      <vt:lpstr>Imaging of atherosclerosis </vt:lpstr>
      <vt:lpstr>Approach taken</vt:lpstr>
      <vt:lpstr>Flow-mediated dilation</vt:lpstr>
      <vt:lpstr>Coronary artery calcification</vt:lpstr>
      <vt:lpstr>Carotid plaque</vt:lpstr>
      <vt:lpstr>Carotid plaque</vt:lpstr>
      <vt:lpstr>Carotid intima media thickness</vt:lpstr>
      <vt:lpstr>Carotid intima-media thickness</vt:lpstr>
      <vt:lpstr>Carotid intima-media thickness</vt:lpstr>
      <vt:lpstr>Common CIMT and events</vt:lpstr>
      <vt:lpstr>Carotid intima-media thickness</vt:lpstr>
      <vt:lpstr>What are the risks in those shifted? </vt:lpstr>
      <vt:lpstr>Net reclassification improvement  in USE-IMT</vt:lpstr>
      <vt:lpstr>Net reclassification improvement  using common CIMT in USE-IMT</vt:lpstr>
      <vt:lpstr>Carotid intima-media thickness</vt:lpstr>
      <vt:lpstr>Carotid intima media thickness and plaque measurements</vt:lpstr>
      <vt:lpstr>How about cost effectiveness ? </vt:lpstr>
      <vt:lpstr>How about cost effectiveness ? </vt:lpstr>
      <vt:lpstr>Summary</vt:lpstr>
      <vt:lpstr> Is there a role for atherosclerosis imaging in risk classification? </vt:lpstr>
      <vt:lpstr>Is there a role for atherosclerosis imaging in risk classification?</vt:lpstr>
      <vt:lpstr>Dia 45</vt:lpstr>
    </vt:vector>
  </TitlesOfParts>
  <Company>Rob Schouten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van de Slide</dc:title>
  <dc:creator>Rob Schouten</dc:creator>
  <cp:lastModifiedBy>Judith</cp:lastModifiedBy>
  <cp:revision>204</cp:revision>
  <dcterms:created xsi:type="dcterms:W3CDTF">2006-02-09T12:04:03Z</dcterms:created>
  <dcterms:modified xsi:type="dcterms:W3CDTF">2013-04-03T13:08:55Z</dcterms:modified>
</cp:coreProperties>
</file>