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68500133135531"/>
          <c:y val="0.125"/>
          <c:w val="0.77148921602191023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baseline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Blad1!$C$2</c:f>
                <c:numCache>
                  <c:formatCode>General</c:formatCode>
                  <c:ptCount val="1"/>
                  <c:pt idx="0">
                    <c:v>166</c:v>
                  </c:pt>
                </c:numCache>
              </c:numRef>
            </c:plus>
            <c:minus>
              <c:numRef>
                <c:f>Blad1!$C$2</c:f>
                <c:numCache>
                  <c:formatCode>General</c:formatCode>
                  <c:ptCount val="1"/>
                  <c:pt idx="0">
                    <c:v>166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bg1"/>
                </a:solidFill>
                <a:round/>
              </a:ln>
              <a:effectLst/>
            </c:spPr>
          </c:errBars>
          <c:val>
            <c:numRef>
              <c:f>Blad1!$B$2</c:f>
              <c:numCache>
                <c:formatCode>General</c:formatCode>
                <c:ptCount val="1"/>
                <c:pt idx="0">
                  <c:v>403.6</c:v>
                </c:pt>
              </c:numCache>
            </c:numRef>
          </c:val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3 months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Blad1!$C$3</c:f>
                <c:numCache>
                  <c:formatCode>General</c:formatCode>
                  <c:ptCount val="1"/>
                  <c:pt idx="0">
                    <c:v>146.19999999999999</c:v>
                  </c:pt>
                </c:numCache>
              </c:numRef>
            </c:plus>
            <c:minus>
              <c:numRef>
                <c:f>Blad1!$C$3</c:f>
                <c:numCache>
                  <c:formatCode>General</c:formatCode>
                  <c:ptCount val="1"/>
                  <c:pt idx="0">
                    <c:v>146.19999999999999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bg1"/>
                </a:solidFill>
                <a:round/>
              </a:ln>
              <a:effectLst/>
            </c:spPr>
          </c:errBars>
          <c:val>
            <c:numRef>
              <c:f>Blad1!$B$3</c:f>
              <c:numCache>
                <c:formatCode>General</c:formatCode>
                <c:ptCount val="1"/>
                <c:pt idx="0">
                  <c:v>324.3</c:v>
                </c:pt>
              </c:numCache>
            </c:numRef>
          </c:val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6 months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Blad1!$C$4</c:f>
                <c:numCache>
                  <c:formatCode>General</c:formatCode>
                  <c:ptCount val="1"/>
                  <c:pt idx="0">
                    <c:v>127.9</c:v>
                  </c:pt>
                </c:numCache>
              </c:numRef>
            </c:plus>
            <c:minus>
              <c:numRef>
                <c:f>Blad1!$C$4</c:f>
                <c:numCache>
                  <c:formatCode>General</c:formatCode>
                  <c:ptCount val="1"/>
                  <c:pt idx="0">
                    <c:v>127.9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bg1"/>
                </a:solidFill>
                <a:round/>
              </a:ln>
              <a:effectLst/>
            </c:spPr>
          </c:errBars>
          <c:val>
            <c:numRef>
              <c:f>Blad1!$B$4</c:f>
              <c:numCache>
                <c:formatCode>General</c:formatCode>
                <c:ptCount val="1"/>
                <c:pt idx="0">
                  <c:v>381.8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336256"/>
        <c:axId val="305335472"/>
      </c:barChart>
      <c:catAx>
        <c:axId val="30533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05335472"/>
        <c:crosses val="autoZero"/>
        <c:auto val="1"/>
        <c:lblAlgn val="ctr"/>
        <c:lblOffset val="100"/>
        <c:noMultiLvlLbl val="0"/>
      </c:catAx>
      <c:valAx>
        <c:axId val="30533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1800" smtClean="0">
                    <a:solidFill>
                      <a:schemeClr val="bg1"/>
                    </a:solidFill>
                  </a:rPr>
                  <a:t>Mean (+/-</a:t>
                </a:r>
                <a:r>
                  <a:rPr lang="nl-NL" sz="1800" baseline="0" smtClean="0">
                    <a:solidFill>
                      <a:schemeClr val="bg1"/>
                    </a:solidFill>
                  </a:rPr>
                  <a:t> SD) </a:t>
                </a:r>
                <a:r>
                  <a:rPr lang="nl-NL" sz="1800" smtClean="0">
                    <a:solidFill>
                      <a:schemeClr val="bg1"/>
                    </a:solidFill>
                  </a:rPr>
                  <a:t>PCSK9 level (ng/ml</a:t>
                </a:r>
                <a:r>
                  <a:rPr lang="nl-NL" sz="1800">
                    <a:solidFill>
                      <a:schemeClr val="bg1"/>
                    </a:solidFill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2.7238800430669736E-2"/>
              <c:y val="0.246170559123154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0533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946825700109227"/>
          <c:y val="0.8778579291347377"/>
          <c:w val="0.62783447068695786"/>
          <c:h val="9.6421812116763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24-6-2015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24-6-2015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24-6-2015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24-6-2015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24-6-2015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5611660" y="6363222"/>
            <a:ext cx="3682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Based on </a:t>
            </a:r>
            <a:r>
              <a:rPr lang="fr-FR" sz="1400">
                <a:solidFill>
                  <a:schemeClr val="bg1"/>
                </a:solidFill>
              </a:rPr>
              <a:t>Kamani </a:t>
            </a:r>
            <a:r>
              <a:rPr lang="fr-FR" sz="1400" i="1">
                <a:solidFill>
                  <a:schemeClr val="bg1"/>
                </a:solidFill>
              </a:rPr>
              <a:t>et al., </a:t>
            </a:r>
            <a:r>
              <a:rPr lang="fr-FR" sz="1400">
                <a:solidFill>
                  <a:schemeClr val="bg1"/>
                </a:solidFill>
              </a:rPr>
              <a:t>Eur J Clin Invest. 2015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00625" y="413359"/>
            <a:ext cx="72901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Promoting to use stairs vs. elevators lowered </a:t>
            </a:r>
            <a:r>
              <a:rPr lang="en-US" sz="2400" b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PCSK9 </a:t>
            </a:r>
            <a:r>
              <a:rPr lang="en-US" sz="2400" b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healthy population in </a:t>
            </a:r>
            <a:r>
              <a:rPr lang="en-US" sz="2400" b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months time </a:t>
            </a:r>
            <a:endParaRPr lang="nl-NL" sz="2400" b="1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i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0-3 mo stair-promoting intervention, 3-6 mo: no intervention</a:t>
            </a:r>
            <a:endParaRPr lang="nl-NL" b="1" i="1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Groep 11"/>
          <p:cNvGrpSpPr/>
          <p:nvPr/>
        </p:nvGrpSpPr>
        <p:grpSpPr>
          <a:xfrm>
            <a:off x="756060" y="1619269"/>
            <a:ext cx="7072705" cy="4333727"/>
            <a:chOff x="756060" y="1619269"/>
            <a:chExt cx="7072705" cy="4333727"/>
          </a:xfrm>
        </p:grpSpPr>
        <p:graphicFrame>
          <p:nvGraphicFramePr>
            <p:cNvPr id="2" name="Grafiek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37021507"/>
                </p:ext>
              </p:extLst>
            </p:nvPr>
          </p:nvGraphicFramePr>
          <p:xfrm>
            <a:off x="756060" y="1979113"/>
            <a:ext cx="7072705" cy="39738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Rechte verbindingslijn 5"/>
            <p:cNvCxnSpPr/>
            <p:nvPr/>
          </p:nvCxnSpPr>
          <p:spPr>
            <a:xfrm>
              <a:off x="3444658" y="2367419"/>
              <a:ext cx="125260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3444658" y="1979113"/>
              <a:ext cx="244257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kstvak 9"/>
            <p:cNvSpPr txBox="1"/>
            <p:nvPr/>
          </p:nvSpPr>
          <p:spPr>
            <a:xfrm>
              <a:off x="3513551" y="2055014"/>
              <a:ext cx="1114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P=0.001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139852" y="1619269"/>
              <a:ext cx="1114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P=0.260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49</Words>
  <Application>Microsoft Office PowerPoint</Application>
  <PresentationFormat>Diavoorstelling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Tahoma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26</cp:revision>
  <dcterms:created xsi:type="dcterms:W3CDTF">2013-04-15T08:15:24Z</dcterms:created>
  <dcterms:modified xsi:type="dcterms:W3CDTF">2015-06-24T11:39:56Z</dcterms:modified>
</cp:coreProperties>
</file>