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56" r:id="rId2"/>
    <p:sldId id="404" r:id="rId3"/>
    <p:sldId id="395" r:id="rId4"/>
    <p:sldId id="383" r:id="rId5"/>
    <p:sldId id="385" r:id="rId6"/>
    <p:sldId id="384" r:id="rId7"/>
    <p:sldId id="386" r:id="rId8"/>
    <p:sldId id="397" r:id="rId9"/>
    <p:sldId id="402" r:id="rId10"/>
    <p:sldId id="399" r:id="rId11"/>
    <p:sldId id="396" r:id="rId12"/>
    <p:sldId id="400" r:id="rId13"/>
    <p:sldId id="401" r:id="rId14"/>
    <p:sldId id="347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20000"/>
      </a:spcBef>
      <a:spcAft>
        <a:spcPct val="0"/>
      </a:spcAft>
      <a:buChar char="•"/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4000" kern="1200">
        <a:solidFill>
          <a:srgbClr val="004A94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550A7"/>
    <a:srgbClr val="274E6F"/>
    <a:srgbClr val="292D79"/>
    <a:srgbClr val="FF8B8B"/>
    <a:srgbClr val="CC2700"/>
    <a:srgbClr val="B42200"/>
    <a:srgbClr val="FF0000"/>
    <a:srgbClr val="22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A2B57-3AD7-4BFC-92C6-3DC88878DC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3D156C-D67C-49D8-BBA5-4CF9F129D620}">
      <dgm:prSet custT="1"/>
      <dgm:spPr>
        <a:solidFill>
          <a:srgbClr val="F93839"/>
        </a:solidFill>
        <a:ln>
          <a:noFill/>
        </a:ln>
      </dgm:spPr>
      <dgm:t>
        <a:bodyPr/>
        <a:lstStyle/>
        <a:p>
          <a:pPr algn="ctr" rtl="0"/>
          <a:r>
            <a:rPr lang="nl-NL" sz="2400" b="1" dirty="0" err="1" smtClean="0">
              <a:latin typeface="+mn-lt"/>
              <a:cs typeface="Arial" panose="020B0604020202020204" pitchFamily="34" charset="0"/>
            </a:rPr>
            <a:t>Protrombine</a:t>
          </a:r>
          <a:r>
            <a:rPr lang="nl-NL" sz="2400" b="1" dirty="0" smtClean="0">
              <a:latin typeface="+mn-lt"/>
              <a:cs typeface="Arial" panose="020B0604020202020204" pitchFamily="34" charset="0"/>
            </a:rPr>
            <a:t> complex concentraat</a:t>
          </a:r>
          <a:endParaRPr lang="en-GB" sz="2400" b="1" dirty="0">
            <a:latin typeface="+mn-lt"/>
            <a:cs typeface="Arial" panose="020B0604020202020204" pitchFamily="34" charset="0"/>
          </a:endParaRPr>
        </a:p>
      </dgm:t>
    </dgm:pt>
    <dgm:pt modelId="{DB61D322-6D67-4154-8D58-4D991252C694}" type="parTrans" cxnId="{2058C821-1FB9-4C61-91B2-319940F2033D}">
      <dgm:prSet/>
      <dgm:spPr/>
      <dgm:t>
        <a:bodyPr/>
        <a:lstStyle/>
        <a:p>
          <a:pPr rtl="0"/>
          <a:endParaRPr lang="en-GB"/>
        </a:p>
      </dgm:t>
    </dgm:pt>
    <dgm:pt modelId="{66EEA0B9-443F-43CA-8E95-6766E401F5B2}" type="sibTrans" cxnId="{2058C821-1FB9-4C61-91B2-319940F2033D}">
      <dgm:prSet/>
      <dgm:spPr/>
      <dgm:t>
        <a:bodyPr/>
        <a:lstStyle/>
        <a:p>
          <a:pPr rtl="0"/>
          <a:endParaRPr lang="en-GB"/>
        </a:p>
      </dgm:t>
    </dgm:pt>
    <dgm:pt modelId="{17FF342D-B014-4F74-8469-F5D4C8952426}">
      <dgm:prSet custT="1"/>
      <dgm:spPr>
        <a:solidFill>
          <a:srgbClr val="C83869"/>
        </a:solidFill>
        <a:ln>
          <a:noFill/>
        </a:ln>
      </dgm:spPr>
      <dgm:t>
        <a:bodyPr/>
        <a:lstStyle/>
        <a:p>
          <a:pPr algn="ctr" rtl="0"/>
          <a:r>
            <a:rPr lang="nl-NL" sz="2400" b="1" dirty="0" smtClean="0">
              <a:latin typeface="+mn-lt"/>
              <a:cs typeface="Arial" panose="020B0604020202020204" pitchFamily="34" charset="0"/>
            </a:rPr>
            <a:t>Geactiveerd </a:t>
          </a:r>
          <a:r>
            <a:rPr lang="nl-NL" sz="2400" b="1" dirty="0" err="1" smtClean="0">
              <a:latin typeface="+mn-lt"/>
              <a:cs typeface="Arial" panose="020B0604020202020204" pitchFamily="34" charset="0"/>
            </a:rPr>
            <a:t>protrombine</a:t>
          </a:r>
          <a:r>
            <a:rPr lang="nl-NL" sz="2400" b="1" dirty="0" smtClean="0">
              <a:latin typeface="+mn-lt"/>
              <a:cs typeface="Arial" panose="020B0604020202020204" pitchFamily="34" charset="0"/>
            </a:rPr>
            <a:t> complex concentraat</a:t>
          </a:r>
          <a:endParaRPr lang="en-GB" sz="2400" b="1" dirty="0">
            <a:latin typeface="+mn-lt"/>
            <a:cs typeface="Arial" panose="020B0604020202020204" pitchFamily="34" charset="0"/>
          </a:endParaRPr>
        </a:p>
      </dgm:t>
    </dgm:pt>
    <dgm:pt modelId="{B6716E28-E66F-4120-BDFE-D940C71E4B8E}" type="parTrans" cxnId="{A794772A-6064-4D36-94AB-6CD000C21299}">
      <dgm:prSet/>
      <dgm:spPr/>
      <dgm:t>
        <a:bodyPr/>
        <a:lstStyle/>
        <a:p>
          <a:pPr rtl="0"/>
          <a:endParaRPr lang="en-GB"/>
        </a:p>
      </dgm:t>
    </dgm:pt>
    <dgm:pt modelId="{A134855D-1131-4541-B86F-7FD0592D9415}" type="sibTrans" cxnId="{A794772A-6064-4D36-94AB-6CD000C21299}">
      <dgm:prSet/>
      <dgm:spPr/>
      <dgm:t>
        <a:bodyPr/>
        <a:lstStyle/>
        <a:p>
          <a:pPr rtl="0"/>
          <a:endParaRPr lang="en-GB"/>
        </a:p>
      </dgm:t>
    </dgm:pt>
    <dgm:pt modelId="{00884851-A5BC-437A-86BD-B884FD31061F}">
      <dgm:prSet custT="1"/>
      <dgm:spPr>
        <a:solidFill>
          <a:srgbClr val="99399A"/>
        </a:solidFill>
        <a:ln>
          <a:noFill/>
        </a:ln>
      </dgm:spPr>
      <dgm:t>
        <a:bodyPr/>
        <a:lstStyle/>
        <a:p>
          <a:pPr algn="ctr" rtl="0"/>
          <a:r>
            <a:rPr lang="en-GB" sz="2400" b="1" dirty="0" smtClean="0">
              <a:latin typeface="+mn-lt"/>
              <a:cs typeface="Arial" panose="020B0604020202020204" pitchFamily="34" charset="0"/>
            </a:rPr>
            <a:t>Recombinant Factor </a:t>
          </a:r>
          <a:r>
            <a:rPr lang="en-GB" sz="2400" b="1" dirty="0" err="1" smtClean="0">
              <a:latin typeface="+mn-lt"/>
              <a:cs typeface="Arial" panose="020B0604020202020204" pitchFamily="34" charset="0"/>
            </a:rPr>
            <a:t>VIIa</a:t>
          </a:r>
          <a:endParaRPr lang="en-GB" sz="2400" b="1" dirty="0">
            <a:latin typeface="+mn-lt"/>
            <a:cs typeface="Arial" panose="020B0604020202020204" pitchFamily="34" charset="0"/>
          </a:endParaRPr>
        </a:p>
      </dgm:t>
    </dgm:pt>
    <dgm:pt modelId="{326CFEFA-7A27-42EE-A4F3-9D4764BF977A}" type="parTrans" cxnId="{8E21A996-E960-4C0D-81EA-30F6E2B6A53D}">
      <dgm:prSet/>
      <dgm:spPr/>
      <dgm:t>
        <a:bodyPr/>
        <a:lstStyle/>
        <a:p>
          <a:pPr rtl="0"/>
          <a:endParaRPr lang="en-GB"/>
        </a:p>
      </dgm:t>
    </dgm:pt>
    <dgm:pt modelId="{25906E8B-4E29-4746-8FF4-77D2E0950F74}" type="sibTrans" cxnId="{8E21A996-E960-4C0D-81EA-30F6E2B6A53D}">
      <dgm:prSet/>
      <dgm:spPr/>
      <dgm:t>
        <a:bodyPr/>
        <a:lstStyle/>
        <a:p>
          <a:pPr rtl="0"/>
          <a:endParaRPr lang="en-GB"/>
        </a:p>
      </dgm:t>
    </dgm:pt>
    <dgm:pt modelId="{C19DAE6E-4200-4508-9067-02F46BD69E28}">
      <dgm:prSet custT="1"/>
      <dgm:spPr>
        <a:solidFill>
          <a:srgbClr val="693AC8"/>
        </a:solidFill>
        <a:ln>
          <a:noFill/>
        </a:ln>
      </dgm:spPr>
      <dgm:t>
        <a:bodyPr/>
        <a:lstStyle/>
        <a:p>
          <a:pPr algn="ctr" rtl="0"/>
          <a:r>
            <a:rPr lang="nl-NL" sz="2400" b="1" dirty="0" smtClean="0">
              <a:latin typeface="+mn-lt"/>
              <a:cs typeface="Arial" panose="020B0604020202020204" pitchFamily="34" charset="0"/>
            </a:rPr>
            <a:t>Fresh frozen plasma</a:t>
          </a:r>
          <a:endParaRPr lang="en-GB" sz="2400" b="1" dirty="0">
            <a:latin typeface="+mn-lt"/>
            <a:cs typeface="Arial" panose="020B0604020202020204" pitchFamily="34" charset="0"/>
          </a:endParaRPr>
        </a:p>
      </dgm:t>
    </dgm:pt>
    <dgm:pt modelId="{C5C2E747-8B96-42D2-87EE-2BCEB0B6B652}" type="parTrans" cxnId="{A3E14B64-B132-4348-A5E4-72F3E187052C}">
      <dgm:prSet/>
      <dgm:spPr/>
      <dgm:t>
        <a:bodyPr/>
        <a:lstStyle/>
        <a:p>
          <a:pPr rtl="0"/>
          <a:endParaRPr lang="en-GB"/>
        </a:p>
      </dgm:t>
    </dgm:pt>
    <dgm:pt modelId="{51698B5D-7C4B-413F-8C4B-D96ABCC3BA66}" type="sibTrans" cxnId="{A3E14B64-B132-4348-A5E4-72F3E187052C}">
      <dgm:prSet/>
      <dgm:spPr/>
      <dgm:t>
        <a:bodyPr/>
        <a:lstStyle/>
        <a:p>
          <a:pPr rtl="0"/>
          <a:endParaRPr lang="en-GB"/>
        </a:p>
      </dgm:t>
    </dgm:pt>
    <dgm:pt modelId="{2AD42A24-0963-4230-AF55-E329D3E6F5D9}" type="pres">
      <dgm:prSet presAssocID="{A54A2B57-3AD7-4BFC-92C6-3DC88878DC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811A9D-410C-4BCB-8E02-E9E0E1B28522}" type="pres">
      <dgm:prSet presAssocID="{FF3D156C-D67C-49D8-BBA5-4CF9F129D620}" presName="parentText" presStyleLbl="node1" presStyleIdx="0" presStyleCnt="4" custLinFactNeighborX="648" custLinFactNeighborY="-1167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1395388-2A58-4A2C-83CE-5F79F0E8D139}" type="pres">
      <dgm:prSet presAssocID="{66EEA0B9-443F-43CA-8E95-6766E401F5B2}" presName="spacer" presStyleCnt="0"/>
      <dgm:spPr/>
    </dgm:pt>
    <dgm:pt modelId="{12FCAE95-CB1F-4E44-A359-FE9671FE4680}" type="pres">
      <dgm:prSet presAssocID="{17FF342D-B014-4F74-8469-F5D4C8952426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4125E0F-4250-4926-A330-912FA2FF4A27}" type="pres">
      <dgm:prSet presAssocID="{A134855D-1131-4541-B86F-7FD0592D9415}" presName="spacer" presStyleCnt="0"/>
      <dgm:spPr/>
    </dgm:pt>
    <dgm:pt modelId="{33EE6777-2579-456A-9F08-CAC30A9131E1}" type="pres">
      <dgm:prSet presAssocID="{00884851-A5BC-437A-86BD-B884FD31061F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218D3A7-5CB4-4316-8313-4B9B042AF347}" type="pres">
      <dgm:prSet presAssocID="{25906E8B-4E29-4746-8FF4-77D2E0950F74}" presName="spacer" presStyleCnt="0"/>
      <dgm:spPr/>
    </dgm:pt>
    <dgm:pt modelId="{F22AB90B-FF40-425F-BE92-F545C0258499}" type="pres">
      <dgm:prSet presAssocID="{C19DAE6E-4200-4508-9067-02F46BD69E28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8E21A996-E960-4C0D-81EA-30F6E2B6A53D}" srcId="{A54A2B57-3AD7-4BFC-92C6-3DC88878DC8D}" destId="{00884851-A5BC-437A-86BD-B884FD31061F}" srcOrd="2" destOrd="0" parTransId="{326CFEFA-7A27-42EE-A4F3-9D4764BF977A}" sibTransId="{25906E8B-4E29-4746-8FF4-77D2E0950F74}"/>
    <dgm:cxn modelId="{9528C730-44CF-42D9-9679-A038F1014FA5}" type="presOf" srcId="{A54A2B57-3AD7-4BFC-92C6-3DC88878DC8D}" destId="{2AD42A24-0963-4230-AF55-E329D3E6F5D9}" srcOrd="0" destOrd="0" presId="urn:microsoft.com/office/officeart/2005/8/layout/vList2"/>
    <dgm:cxn modelId="{886CB489-7693-4843-919C-2BF9E13B49BD}" type="presOf" srcId="{00884851-A5BC-437A-86BD-B884FD31061F}" destId="{33EE6777-2579-456A-9F08-CAC30A9131E1}" srcOrd="0" destOrd="0" presId="urn:microsoft.com/office/officeart/2005/8/layout/vList2"/>
    <dgm:cxn modelId="{2058C821-1FB9-4C61-91B2-319940F2033D}" srcId="{A54A2B57-3AD7-4BFC-92C6-3DC88878DC8D}" destId="{FF3D156C-D67C-49D8-BBA5-4CF9F129D620}" srcOrd="0" destOrd="0" parTransId="{DB61D322-6D67-4154-8D58-4D991252C694}" sibTransId="{66EEA0B9-443F-43CA-8E95-6766E401F5B2}"/>
    <dgm:cxn modelId="{A794772A-6064-4D36-94AB-6CD000C21299}" srcId="{A54A2B57-3AD7-4BFC-92C6-3DC88878DC8D}" destId="{17FF342D-B014-4F74-8469-F5D4C8952426}" srcOrd="1" destOrd="0" parTransId="{B6716E28-E66F-4120-BDFE-D940C71E4B8E}" sibTransId="{A134855D-1131-4541-B86F-7FD0592D9415}"/>
    <dgm:cxn modelId="{EA6557F0-72E6-4EF6-9835-672884CAB8BC}" type="presOf" srcId="{FF3D156C-D67C-49D8-BBA5-4CF9F129D620}" destId="{8B811A9D-410C-4BCB-8E02-E9E0E1B28522}" srcOrd="0" destOrd="0" presId="urn:microsoft.com/office/officeart/2005/8/layout/vList2"/>
    <dgm:cxn modelId="{C9280688-542F-43A0-BDC6-A4739988E547}" type="presOf" srcId="{C19DAE6E-4200-4508-9067-02F46BD69E28}" destId="{F22AB90B-FF40-425F-BE92-F545C0258499}" srcOrd="0" destOrd="0" presId="urn:microsoft.com/office/officeart/2005/8/layout/vList2"/>
    <dgm:cxn modelId="{466E9AD2-D931-4EE6-8D8D-821D062FAEF1}" type="presOf" srcId="{17FF342D-B014-4F74-8469-F5D4C8952426}" destId="{12FCAE95-CB1F-4E44-A359-FE9671FE4680}" srcOrd="0" destOrd="0" presId="urn:microsoft.com/office/officeart/2005/8/layout/vList2"/>
    <dgm:cxn modelId="{A3E14B64-B132-4348-A5E4-72F3E187052C}" srcId="{A54A2B57-3AD7-4BFC-92C6-3DC88878DC8D}" destId="{C19DAE6E-4200-4508-9067-02F46BD69E28}" srcOrd="3" destOrd="0" parTransId="{C5C2E747-8B96-42D2-87EE-2BCEB0B6B652}" sibTransId="{51698B5D-7C4B-413F-8C4B-D96ABCC3BA66}"/>
    <dgm:cxn modelId="{5F3E1AC9-96CA-44B4-80C6-2AF893A3B51E}" type="presParOf" srcId="{2AD42A24-0963-4230-AF55-E329D3E6F5D9}" destId="{8B811A9D-410C-4BCB-8E02-E9E0E1B28522}" srcOrd="0" destOrd="0" presId="urn:microsoft.com/office/officeart/2005/8/layout/vList2"/>
    <dgm:cxn modelId="{EFD560BD-8589-48F2-905A-D800A342304B}" type="presParOf" srcId="{2AD42A24-0963-4230-AF55-E329D3E6F5D9}" destId="{11395388-2A58-4A2C-83CE-5F79F0E8D139}" srcOrd="1" destOrd="0" presId="urn:microsoft.com/office/officeart/2005/8/layout/vList2"/>
    <dgm:cxn modelId="{BC29A3FC-62F4-4926-92A9-7384C8B62227}" type="presParOf" srcId="{2AD42A24-0963-4230-AF55-E329D3E6F5D9}" destId="{12FCAE95-CB1F-4E44-A359-FE9671FE4680}" srcOrd="2" destOrd="0" presId="urn:microsoft.com/office/officeart/2005/8/layout/vList2"/>
    <dgm:cxn modelId="{6A1C0B8D-E222-4CB4-8EA0-37C2D4F5BC89}" type="presParOf" srcId="{2AD42A24-0963-4230-AF55-E329D3E6F5D9}" destId="{84125E0F-4250-4926-A330-912FA2FF4A27}" srcOrd="3" destOrd="0" presId="urn:microsoft.com/office/officeart/2005/8/layout/vList2"/>
    <dgm:cxn modelId="{A21C9E4D-CFAA-4CA9-8CD5-FC5EB1811EA6}" type="presParOf" srcId="{2AD42A24-0963-4230-AF55-E329D3E6F5D9}" destId="{33EE6777-2579-456A-9F08-CAC30A9131E1}" srcOrd="4" destOrd="0" presId="urn:microsoft.com/office/officeart/2005/8/layout/vList2"/>
    <dgm:cxn modelId="{E06B023A-0959-4EC3-9838-2BB2F3A76030}" type="presParOf" srcId="{2AD42A24-0963-4230-AF55-E329D3E6F5D9}" destId="{8218D3A7-5CB4-4316-8313-4B9B042AF347}" srcOrd="5" destOrd="0" presId="urn:microsoft.com/office/officeart/2005/8/layout/vList2"/>
    <dgm:cxn modelId="{1F16A648-4A21-4569-AC1B-4DE3BE4001D2}" type="presParOf" srcId="{2AD42A24-0963-4230-AF55-E329D3E6F5D9}" destId="{F22AB90B-FF40-425F-BE92-F545C0258499}" srcOrd="6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0D58-064E-4C77-935B-08D43D01003B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19B00-A80F-468E-8269-2D50A3198FF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02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CC7B-F8C4-4B2C-93AA-42D5B750F0F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42150" y="836613"/>
            <a:ext cx="1951038" cy="5183187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87450" y="836613"/>
            <a:ext cx="5702300" cy="5183187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rokePreventio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-315913"/>
          <a:ext cx="91440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Photo Editor-foto" r:id="rId3" imgW="7876190" imgH="2010056" progId="">
                  <p:embed/>
                </p:oleObj>
              </mc:Choice>
              <mc:Fallback>
                <p:oleObj name="Photo Editor-foto" r:id="rId3" imgW="7876190" imgH="20100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5913"/>
                        <a:ext cx="9144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925" y="549275"/>
            <a:ext cx="381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1600" b="1" smtClean="0">
                <a:solidFill>
                  <a:srgbClr val="FF6600"/>
                </a:solidFill>
                <a:latin typeface="Calibri" charset="0"/>
              </a:rPr>
              <a:t>Vascular Medicine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6164263"/>
            <a:ext cx="1258888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nl-NL" sz="4000">
              <a:solidFill>
                <a:srgbClr val="004A94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379413"/>
            <a:ext cx="37798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nl-NL" sz="4000">
              <a:solidFill>
                <a:srgbClr val="004A94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25400" y="285750"/>
            <a:ext cx="4186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A94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000" b="1" smtClean="0">
                <a:latin typeface="Calibri" charset="0"/>
              </a:rPr>
              <a:t>University Medical Center Groningen</a:t>
            </a:r>
            <a:endParaRPr lang="en-US" sz="2000" b="1" dirty="0" smtClean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00" y="1789113"/>
            <a:ext cx="8539200" cy="423386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3063" y="1276350"/>
            <a:ext cx="8539200" cy="249299"/>
          </a:xfrm>
        </p:spPr>
        <p:txBody>
          <a:bodyPr>
            <a:spAutoFit/>
          </a:bodyPr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367200" y="6531294"/>
            <a:ext cx="5805000" cy="138499"/>
          </a:xfrm>
        </p:spPr>
        <p:txBody>
          <a:bodyPr>
            <a:spAutoFit/>
          </a:bodyPr>
          <a:lstStyle>
            <a:lvl1pPr marL="0" indent="0">
              <a:tabLst>
                <a:tab pos="542925" algn="l"/>
              </a:tabLst>
              <a:defRPr sz="1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964363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/>
            </a:lvl1pPr>
          </a:lstStyle>
          <a:p>
            <a:fld id="{E8C74BF0-767A-43EE-9BEE-0DB0A60069DC}" type="slidenum">
              <a:rPr lang="en-US"/>
              <a:pPr/>
              <a:t>‹nr.›</a:t>
            </a:fld>
            <a:endParaRPr lang="en-US" dirty="0"/>
          </a:p>
        </p:txBody>
      </p:sp>
      <p:pic>
        <p:nvPicPr>
          <p:cNvPr id="15" name="Picture 225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b="32481"/>
          <a:stretch/>
        </p:blipFill>
        <p:spPr bwMode="auto">
          <a:xfrm>
            <a:off x="0" y="6453188"/>
            <a:ext cx="11239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0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8745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985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315913"/>
          <a:ext cx="9144000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-foto" r:id="rId15" imgW="7876190" imgH="2010056" progId="">
                  <p:embed/>
                </p:oleObj>
              </mc:Choice>
              <mc:Fallback>
                <p:oleObj name="Photo Editor-foto" r:id="rId15" imgW="7876190" imgH="2010056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5913"/>
                        <a:ext cx="9144000" cy="233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46138"/>
            <a:ext cx="8453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990725"/>
            <a:ext cx="7772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6213475"/>
          <a:ext cx="12192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-foto" r:id="rId17" imgW="1123810" imgH="885949" progId="">
                  <p:embed/>
                </p:oleObj>
              </mc:Choice>
              <mc:Fallback>
                <p:oleObj name="Photo Editor-foto" r:id="rId17" imgW="1123810" imgH="885949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13475"/>
                        <a:ext cx="12192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925" y="54927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</a:pPr>
            <a:r>
              <a:rPr lang="nl-NL" sz="1600" b="1">
                <a:solidFill>
                  <a:srgbClr val="FF6600"/>
                </a:solidFill>
                <a:latin typeface="Calibri" pitchFamily="34" charset="0"/>
              </a:rPr>
              <a:t>Vascular Medicine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164263"/>
            <a:ext cx="1258888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379413"/>
            <a:ext cx="37798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5400" y="285750"/>
            <a:ext cx="4186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nl-NL" sz="2000" b="1">
                <a:latin typeface="Calibri" pitchFamily="34" charset="0"/>
              </a:rPr>
              <a:t>University Medical Center Groningen</a:t>
            </a:r>
            <a:endParaRPr lang="en-US" sz="2000" b="1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Bradley Hand ITC" pitchFamily="66" charset="0"/>
          <a:ea typeface="ＭＳ Ｐゴシック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Bradley Hand ITC" pitchFamily="66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Bradley Hand ITC" pitchFamily="66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Bradley Hand ITC" pitchFamily="66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6600"/>
          </a:solidFill>
          <a:latin typeface="Bradley Hand ITC" pitchFamily="66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6600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A94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A94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A94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A94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A94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94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94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94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A94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490788"/>
            <a:ext cx="8351838" cy="1874837"/>
          </a:xfrm>
        </p:spPr>
        <p:txBody>
          <a:bodyPr/>
          <a:lstStyle/>
          <a:p>
            <a:pPr algn="ctr" eaLnBrk="1" hangingPunct="1"/>
            <a:r>
              <a:rPr lang="nl-NL" sz="4400" dirty="0" smtClean="0">
                <a:latin typeface="+mn-lt"/>
              </a:rPr>
              <a:t>Een specifiek antidotum voor </a:t>
            </a:r>
            <a:r>
              <a:rPr lang="nl-NL" sz="4400" dirty="0" err="1" smtClean="0">
                <a:latin typeface="+mn-lt"/>
              </a:rPr>
              <a:t>DOACs</a:t>
            </a:r>
            <a:r>
              <a:rPr lang="nl-NL" sz="4400" dirty="0" smtClean="0">
                <a:latin typeface="+mn-lt"/>
              </a:rPr>
              <a:t> is nodig!</a:t>
            </a:r>
            <a:br>
              <a:rPr lang="nl-NL" sz="4400" dirty="0" smtClean="0">
                <a:latin typeface="+mn-lt"/>
              </a:rPr>
            </a:br>
            <a:endParaRPr lang="nl-NL" sz="4400" b="0" dirty="0" smtClean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4653136"/>
            <a:ext cx="7272808" cy="1584176"/>
          </a:xfrm>
        </p:spPr>
        <p:txBody>
          <a:bodyPr/>
          <a:lstStyle/>
          <a:p>
            <a:pPr eaLnBrk="1" hangingPunct="1"/>
            <a:r>
              <a:rPr lang="nl-NL" sz="3200" b="1" dirty="0" smtClean="0"/>
              <a:t>Pieter Willem Kamphuisen</a:t>
            </a:r>
          </a:p>
          <a:p>
            <a:pPr eaLnBrk="1" hangingPunct="1"/>
            <a:r>
              <a:rPr lang="nl-NL" sz="3200" b="1" dirty="0" smtClean="0"/>
              <a:t>Vasculaire Geneeskunde</a:t>
            </a:r>
          </a:p>
          <a:p>
            <a:pPr eaLnBrk="1" hangingPunct="1"/>
            <a:r>
              <a:rPr lang="nl-NL" sz="3200" b="1" dirty="0" smtClean="0"/>
              <a:t>Universitair Medisch Centrum Groningen</a:t>
            </a:r>
          </a:p>
          <a:p>
            <a:pPr eaLnBrk="1" hangingPunct="1"/>
            <a:endParaRPr lang="nl-NL" sz="3200" b="1" dirty="0" smtClean="0"/>
          </a:p>
          <a:p>
            <a:pPr eaLnBrk="1" hangingPunct="1"/>
            <a:endParaRPr lang="nl-NL" sz="3200" b="1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755650" y="4652963"/>
            <a:ext cx="83883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0" y="2205038"/>
            <a:ext cx="86042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53438" cy="1143000"/>
          </a:xfrm>
        </p:spPr>
        <p:txBody>
          <a:bodyPr/>
          <a:lstStyle/>
          <a:p>
            <a:pPr algn="ctr"/>
            <a:r>
              <a:rPr lang="nl-NL" sz="4800" dirty="0" smtClean="0">
                <a:latin typeface="+mn-lt"/>
              </a:rPr>
              <a:t>Hoe kunnen we de DOAC remmen?</a:t>
            </a:r>
            <a:endParaRPr lang="nl-NL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9050" y="0"/>
            <a:ext cx="9163050" cy="6858000"/>
            <a:chOff x="-9525" y="0"/>
            <a:chExt cx="916305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rgbClr val="E5E5E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GB" sz="4000">
                <a:solidFill>
                  <a:srgbClr val="004A94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9525" y="188640"/>
              <a:ext cx="9163050" cy="86139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sz="16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itchFamily="34" charset="0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Primaire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farmacologische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behandeling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om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de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bloeding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te</a:t>
              </a:r>
              <a:r>
                <a:rPr lang="en-GB" sz="3600" b="1" dirty="0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 </a:t>
              </a:r>
              <a:r>
                <a:rPr lang="en-GB" sz="3600" b="1" dirty="0" err="1" smtClean="0">
                  <a:solidFill>
                    <a:srgbClr val="FF6600"/>
                  </a:solidFill>
                  <a:latin typeface="+mn-lt"/>
                  <a:ea typeface="ＭＳ Ｐゴシック" charset="-128"/>
                </a:rPr>
                <a:t>stoppen</a:t>
              </a:r>
              <a:endParaRPr lang="en-GB" sz="3600" b="1" dirty="0">
                <a:solidFill>
                  <a:srgbClr val="FF6600"/>
                </a:solidFill>
                <a:latin typeface="+mn-lt"/>
                <a:ea typeface="ＭＳ Ｐゴシック" charset="-128"/>
              </a:endParaRPr>
            </a:p>
          </p:txBody>
        </p:sp>
      </p:grp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987519"/>
              </p:ext>
            </p:extLst>
          </p:nvPr>
        </p:nvGraphicFramePr>
        <p:xfrm>
          <a:off x="0" y="1700808"/>
          <a:ext cx="8991600" cy="324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2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41288" y="38100"/>
            <a:ext cx="8861425" cy="123343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dirty="0">
                <a:latin typeface="+mn-lt"/>
                <a:ea typeface="ＭＳ Ｐゴシック" charset="-128"/>
              </a:rPr>
              <a:t>Studies </a:t>
            </a:r>
            <a:r>
              <a:rPr lang="en-US" dirty="0" err="1" smtClean="0">
                <a:latin typeface="+mn-lt"/>
                <a:ea typeface="ＭＳ Ｐゴシック" charset="-128"/>
              </a:rPr>
              <a:t>naar</a:t>
            </a:r>
            <a:r>
              <a:rPr lang="en-US" dirty="0" smtClean="0">
                <a:latin typeface="+mn-lt"/>
                <a:ea typeface="ＭＳ Ｐゴシック" charset="-128"/>
              </a:rPr>
              <a:t> </a:t>
            </a:r>
            <a:r>
              <a:rPr lang="en-US" dirty="0" err="1" smtClean="0">
                <a:latin typeface="+mn-lt"/>
                <a:ea typeface="ＭＳ Ｐゴシック" charset="-128"/>
              </a:rPr>
              <a:t>couperen</a:t>
            </a:r>
            <a:r>
              <a:rPr lang="en-US" dirty="0" smtClean="0">
                <a:latin typeface="+mn-lt"/>
                <a:ea typeface="ＭＳ Ｐゴシック" charset="-128"/>
              </a:rPr>
              <a:t> DOACs </a:t>
            </a:r>
            <a:r>
              <a:rPr lang="en-US" dirty="0" err="1" smtClean="0">
                <a:latin typeface="+mn-lt"/>
                <a:ea typeface="ＭＳ Ｐゴシック" charset="-128"/>
              </a:rPr>
              <a:t>bedroevend</a:t>
            </a:r>
            <a:endParaRPr lang="en-US" dirty="0">
              <a:latin typeface="+mn-lt"/>
              <a:ea typeface="ＭＳ Ｐゴシック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5736"/>
              </p:ext>
            </p:extLst>
          </p:nvPr>
        </p:nvGraphicFramePr>
        <p:xfrm>
          <a:off x="179512" y="1410657"/>
          <a:ext cx="8785101" cy="407166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35013"/>
                <a:gridCol w="2225427"/>
                <a:gridCol w="1972748"/>
                <a:gridCol w="1488538"/>
                <a:gridCol w="1363375"/>
              </a:tblGrid>
              <a:tr h="370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7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Dabigatran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7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Rivaroxaban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7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Apixaban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7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Edoxaban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7CEC"/>
                    </a:solidFill>
                  </a:tcPr>
                </a:tc>
              </a:tr>
              <a:tr h="775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Oral activated charcoal</a:t>
                      </a: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Adsorbs and neutralizes,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 vitro data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Adsorbs and neutralizes,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 vivo data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05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Haemodialysis</a:t>
                      </a: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volunteers, case reports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3,4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possible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Not possible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 vitro data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Fresh frozen plasma</a:t>
                      </a: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model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9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Factor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VIIa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volunteers, case report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4,11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7,9,10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volunteers, case reports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80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3-factor PCC</a:t>
                      </a: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 data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75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4-factor PCC</a:t>
                      </a:r>
                    </a:p>
                  </a:txBody>
                  <a:tcPr marL="46800" marR="9000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6,8,16–18</a:t>
                      </a:r>
                      <a:b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11,19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7,9,10</a:t>
                      </a:r>
                      <a:b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human volunteers, case reports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11,15,19,20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Animal model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b="32481"/>
          <a:stretch/>
        </p:blipFill>
        <p:spPr bwMode="auto">
          <a:xfrm>
            <a:off x="0" y="6453188"/>
            <a:ext cx="112395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42547"/>
              </p:ext>
            </p:extLst>
          </p:nvPr>
        </p:nvGraphicFramePr>
        <p:xfrm>
          <a:off x="276224" y="5571334"/>
          <a:ext cx="8686800" cy="84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9579"/>
                <a:gridCol w="2571621"/>
                <a:gridCol w="2895600"/>
              </a:tblGrid>
              <a:tr h="1212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1. </a:t>
                      </a:r>
                      <a:r>
                        <a:rPr lang="de-DE" sz="850" b="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van </a:t>
                      </a:r>
                      <a:r>
                        <a:rPr lang="de-DE" sz="850" b="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Ryn</a:t>
                      </a:r>
                      <a:r>
                        <a:rPr lang="de-DE" sz="850" b="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J et al. Blood 2009;114:Abstr 1065;</a:t>
                      </a:r>
                      <a:endParaRPr lang="en-GB" sz="850" b="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8. </a:t>
                      </a:r>
                      <a:r>
                        <a:rPr lang="nl-NL" sz="850" b="0" dirty="0" smtClean="0">
                          <a:solidFill>
                            <a:srgbClr val="004A94"/>
                          </a:solidFill>
                        </a:rPr>
                        <a:t>van </a:t>
                      </a:r>
                      <a:r>
                        <a:rPr lang="nl-NL" sz="850" b="0" dirty="0" err="1" smtClean="0">
                          <a:solidFill>
                            <a:srgbClr val="004A94"/>
                          </a:solidFill>
                        </a:rPr>
                        <a:t>Ryn</a:t>
                      </a:r>
                      <a:r>
                        <a:rPr lang="nl-NL" sz="850" b="0" dirty="0" smtClean="0">
                          <a:solidFill>
                            <a:srgbClr val="004A94"/>
                          </a:solidFill>
                        </a:rPr>
                        <a:t> J et al. Blood 2011;118:Abstr 2316;</a:t>
                      </a:r>
                      <a:endParaRPr lang="en-GB" sz="850" b="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15. Levi M et al. J </a:t>
                      </a:r>
                      <a:r>
                        <a:rPr lang="en-US" sz="850" b="0" dirty="0" err="1" smtClean="0">
                          <a:solidFill>
                            <a:srgbClr val="004A94"/>
                          </a:solidFill>
                        </a:rPr>
                        <a:t>Thromb</a:t>
                      </a: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 </a:t>
                      </a:r>
                      <a:r>
                        <a:rPr lang="en-US" sz="850" b="0" dirty="0" err="1" smtClean="0">
                          <a:solidFill>
                            <a:srgbClr val="004A94"/>
                          </a:solidFill>
                        </a:rPr>
                        <a:t>Haemost</a:t>
                      </a: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 </a:t>
                      </a:r>
                      <a:r>
                        <a:rPr lang="en-US" sz="850" b="0" dirty="0" err="1" smtClean="0">
                          <a:solidFill>
                            <a:srgbClr val="004A94"/>
                          </a:solidFill>
                        </a:rPr>
                        <a:t>doi</a:t>
                      </a:r>
                      <a:r>
                        <a:rPr lang="en-US" sz="850" b="0" dirty="0" smtClean="0">
                          <a:solidFill>
                            <a:srgbClr val="004A94"/>
                          </a:solidFill>
                        </a:rPr>
                        <a:t>: 10.1111/jth.12599;</a:t>
                      </a:r>
                      <a:endParaRPr lang="en-GB" sz="850" b="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2.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Wang X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Clin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Pharmacol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Ther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2012;91(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Suppl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1):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Abstr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PI-90; 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9.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Perzborn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E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Thromb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Haemost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2013:110:162–72;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16.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Pragst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I et al. J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Thromb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Haemost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2012;10;1841–8; 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3.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Warkentin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TE et al. Blood 2012;119:2172–4;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10.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Godier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A et al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Anesthesiology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2012;116:94–102;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17.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Grottke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O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Crit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Care 2014, 18:R27;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4.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Kumar R et al. J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Int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Care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Med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doi:10.1177/0885066614527417;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11.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Marlu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R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Thromb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Haemost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2012;108:217–24;</a:t>
                      </a: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18.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Honickel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 M et al. </a:t>
                      </a:r>
                      <a:r>
                        <a:rPr lang="en-GB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Crit</a:t>
                      </a:r>
                      <a:r>
                        <a:rPr lang="en-GB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Care. 2014; 18(</a:t>
                      </a:r>
                      <a:r>
                        <a:rPr lang="en-GB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Suppl</a:t>
                      </a:r>
                      <a:r>
                        <a:rPr lang="en-GB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1):P115;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5.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Yoshigae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 Y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Clin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Pharmacol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Ther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2013;93(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Suppl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1):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Abstr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PIII-84;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12.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Martin A-C et al.  J Am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Coll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Cardiol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 59:E573;</a:t>
                      </a:r>
                      <a:endParaRPr lang="de-DE" sz="850" baseline="30000" dirty="0" smtClean="0">
                        <a:solidFill>
                          <a:srgbClr val="004A94"/>
                        </a:solidFill>
                        <a:ea typeface="ＭＳ Ｐゴシック" charset="-128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19.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Eerenberg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ES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Circulation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2011;124:1573–9; 	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6.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Zhou W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Stroke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2011;42:3594–9;</a:t>
                      </a: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13.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Fukuda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T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Thromb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Haemost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2012;107:253–9;</a:t>
                      </a: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20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Beyer-Westendorf J.et al Blood 2014;124:955–62</a:t>
                      </a: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2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7.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Zhou W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Stroke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2013;44:771–8;</a:t>
                      </a: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 smtClean="0">
                          <a:solidFill>
                            <a:srgbClr val="004A94"/>
                          </a:solidFill>
                        </a:rPr>
                        <a:t>14. 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van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Ryn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J et al. </a:t>
                      </a:r>
                      <a:r>
                        <a:rPr lang="de-DE" sz="850" dirty="0" err="1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Circulation</a:t>
                      </a:r>
                      <a:r>
                        <a:rPr lang="de-DE" sz="850" dirty="0" smtClean="0">
                          <a:solidFill>
                            <a:srgbClr val="004A94"/>
                          </a:solidFill>
                          <a:ea typeface="ＭＳ Ｐゴシック" charset="-128"/>
                        </a:rPr>
                        <a:t> 2012;126:A11195;</a:t>
                      </a: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GB" sz="850" dirty="0">
                        <a:solidFill>
                          <a:srgbClr val="004A94"/>
                        </a:solidFill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16016" y="6496051"/>
            <a:ext cx="4427983" cy="331787"/>
          </a:xfrm>
        </p:spPr>
        <p:txBody>
          <a:bodyPr anchor="b"/>
          <a:lstStyle/>
          <a:p>
            <a:pPr marL="0" indent="0" algn="r">
              <a:spcBef>
                <a:spcPts val="0"/>
              </a:spcBef>
              <a:buNone/>
            </a:pPr>
            <a:r>
              <a:rPr lang="en-GB" sz="1200" dirty="0" smtClean="0"/>
              <a:t>Modified from </a:t>
            </a:r>
            <a:r>
              <a:rPr lang="en-GB" sz="1200" dirty="0" err="1" smtClean="0"/>
              <a:t>Heidbuchel</a:t>
            </a:r>
            <a:r>
              <a:rPr lang="en-GB" sz="1200" dirty="0" smtClean="0"/>
              <a:t> </a:t>
            </a:r>
            <a:r>
              <a:rPr lang="en-GB" sz="1200" dirty="0"/>
              <a:t>H et al. </a:t>
            </a:r>
            <a:r>
              <a:rPr lang="en-GB" sz="1200" dirty="0" err="1"/>
              <a:t>Europace</a:t>
            </a:r>
            <a:r>
              <a:rPr lang="en-GB" sz="1200" dirty="0"/>
              <a:t> </a:t>
            </a:r>
            <a:r>
              <a:rPr lang="en-GB" sz="1200" dirty="0" smtClean="0"/>
              <a:t>2013;15:625–51</a:t>
            </a:r>
            <a:endParaRPr lang="en-GB" sz="1200" dirty="0"/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4076625"/>
              </p:ext>
            </p:extLst>
          </p:nvPr>
        </p:nvGraphicFramePr>
        <p:xfrm>
          <a:off x="123900" y="1979089"/>
          <a:ext cx="8820000" cy="396924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75692"/>
                <a:gridCol w="2439268"/>
                <a:gridCol w="1450163"/>
                <a:gridCol w="2113884"/>
                <a:gridCol w="2040993"/>
              </a:tblGrid>
              <a:tr h="33019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21600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Dabigatran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Apixaban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Edoxaban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Rivaroxaban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EC"/>
                    </a:solidFill>
                  </a:tcPr>
                </a:tc>
              </a:tr>
              <a:tr h="66218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PT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Prolonged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calibration required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Prolonged </a:t>
                      </a: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suggests excess bleeding risk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local calibration required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aPTT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Prolonged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At trough &gt;2.5× ULN</a:t>
                      </a:r>
                      <a:b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suggests excess bleeding risk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</a:rPr>
                        <a:t>Prolonged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8543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dTT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Prolonged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Quantitative but no published data on threshold values for bleeding or thrombosis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uLnTx/>
                          <a:uFillTx/>
                          <a:latin typeface="+mn-lt"/>
                          <a:sym typeface="Wingdings 2"/>
                        </a:rPr>
                        <a:t>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uLnTx/>
                        <a:uFillTx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37057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Anti-FXa assays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Not applicable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In development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Quantitative but no data on threshold values</a:t>
                      </a:r>
                      <a:b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for bleeding or thrombosis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</a:tr>
              <a:tr h="7048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ECT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Prolonged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Quantitative but no published data on threshold values for bleeding or thrombosis</a:t>
                      </a:r>
                      <a:endParaRPr kumimoji="0" lang="en-GB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Calibri"/>
                        <a:ea typeface="ＭＳ Ｐゴシック" charset="-128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Not affected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Not affected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94"/>
                          </a:solidFill>
                          <a:effectLst/>
                          <a:latin typeface="+mn-lt"/>
                        </a:rPr>
                        <a:t>Not affected</a:t>
                      </a:r>
                      <a:endParaRPr kumimoji="0" lang="en-GB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94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41288" y="798986"/>
            <a:ext cx="8861425" cy="12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rgbClr val="FF6600"/>
                </a:solidFill>
                <a:latin typeface="+mn-lt"/>
                <a:cs typeface="ＭＳ Ｐゴシック"/>
              </a:defRPr>
            </a:lvl1pPr>
            <a:lvl2pPr eaLnBrk="0" hangingPunct="0">
              <a:defRPr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2pPr>
            <a:lvl3pPr eaLnBrk="0" hangingPunct="0">
              <a:defRPr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3pPr>
            <a:lvl4pPr eaLnBrk="0" hangingPunct="0">
              <a:defRPr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4pPr>
            <a:lvl5pPr eaLnBrk="0" hangingPunct="0">
              <a:defRPr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err="1" smtClean="0">
                <a:ea typeface="ＭＳ Ｐゴシック" charset="-128"/>
              </a:rPr>
              <a:t>Stollingstesten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totaal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ongeschikt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om</a:t>
            </a:r>
            <a:r>
              <a:rPr lang="en-US" sz="3600" dirty="0" smtClean="0">
                <a:ea typeface="ＭＳ Ｐゴシック" charset="-128"/>
              </a:rPr>
              <a:t> effect DOACs </a:t>
            </a:r>
            <a:r>
              <a:rPr lang="en-US" sz="3600" dirty="0" err="1" smtClean="0">
                <a:ea typeface="ＭＳ Ｐゴシック" charset="-128"/>
              </a:rPr>
              <a:t>betrouwbaar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te</a:t>
            </a:r>
            <a:r>
              <a:rPr lang="en-US" sz="3600" dirty="0" smtClean="0">
                <a:ea typeface="ＭＳ Ｐゴシック" charset="-128"/>
              </a:rPr>
              <a:t> </a:t>
            </a:r>
            <a:r>
              <a:rPr lang="en-US" sz="3600" dirty="0" err="1" smtClean="0">
                <a:ea typeface="ＭＳ Ｐゴシック" charset="-128"/>
              </a:rPr>
              <a:t>meten</a:t>
            </a:r>
            <a:endParaRPr lang="en-US" sz="3600" dirty="0">
              <a:ea typeface="ＭＳ Ｐゴシック" charset="-128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1102470" y="6496330"/>
            <a:ext cx="3685554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4A94"/>
                </a:solidFill>
                <a:latin typeface="+mn-lt"/>
                <a:ea typeface="ＭＳ Ｐゴシック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94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4A94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4A94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94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94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94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94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4A94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GB" sz="1200" kern="0" dirty="0" err="1" smtClean="0"/>
              <a:t>aPTT</a:t>
            </a:r>
            <a:r>
              <a:rPr lang="en-GB" sz="1200" kern="0" dirty="0" smtClean="0"/>
              <a:t> = activated partial </a:t>
            </a:r>
            <a:r>
              <a:rPr lang="en-GB" sz="1200" kern="0" dirty="0" err="1" smtClean="0"/>
              <a:t>thromboplastin</a:t>
            </a:r>
            <a:r>
              <a:rPr lang="en-GB" sz="1200" kern="0" dirty="0" smtClean="0"/>
              <a:t> time;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GB" sz="1200" kern="0" dirty="0" err="1" smtClean="0"/>
              <a:t>dTT</a:t>
            </a:r>
            <a:r>
              <a:rPr lang="en-GB" sz="1200" kern="0" dirty="0" smtClean="0"/>
              <a:t> = dilute thrombin time; ECT = </a:t>
            </a:r>
            <a:r>
              <a:rPr lang="en-GB" sz="1200" kern="0" dirty="0" err="1" smtClean="0"/>
              <a:t>ecarin</a:t>
            </a:r>
            <a:r>
              <a:rPr lang="en-GB" sz="1200" kern="0" dirty="0" smtClean="0"/>
              <a:t> clotting time; </a:t>
            </a:r>
            <a:r>
              <a:rPr lang="en-GB" sz="1200" kern="0" dirty="0" err="1" smtClean="0"/>
              <a:t>FXa</a:t>
            </a:r>
            <a:r>
              <a:rPr lang="en-GB" sz="1200" kern="0" dirty="0" smtClean="0"/>
              <a:t> = Factor </a:t>
            </a:r>
            <a:r>
              <a:rPr lang="en-GB" sz="1200" kern="0" dirty="0" err="1" smtClean="0"/>
              <a:t>Xa</a:t>
            </a:r>
            <a:r>
              <a:rPr lang="en-GB" sz="1200" kern="0" dirty="0" smtClean="0"/>
              <a:t>; INR = international normalized ratio; </a:t>
            </a:r>
            <a:br>
              <a:rPr lang="en-GB" sz="1200" kern="0" dirty="0" smtClean="0"/>
            </a:br>
            <a:r>
              <a:rPr lang="en-GB" sz="1200" kern="0" dirty="0" smtClean="0"/>
              <a:t>PT = prothrombin time; ULN = upper limit of normal</a:t>
            </a:r>
          </a:p>
        </p:txBody>
      </p:sp>
    </p:spTree>
    <p:extLst>
      <p:ext uri="{BB962C8B-B14F-4D97-AF65-F5344CB8AC3E}">
        <p14:creationId xmlns:p14="http://schemas.microsoft.com/office/powerpoint/2010/main" val="19197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453438" cy="1143000"/>
          </a:xfrm>
        </p:spPr>
        <p:txBody>
          <a:bodyPr/>
          <a:lstStyle/>
          <a:p>
            <a:pPr algn="ctr"/>
            <a:r>
              <a:rPr lang="nl-NL" dirty="0" err="1" smtClean="0">
                <a:latin typeface="+mn-lt"/>
              </a:rPr>
              <a:t>DOACs</a:t>
            </a:r>
            <a:r>
              <a:rPr lang="nl-NL" dirty="0" smtClean="0">
                <a:latin typeface="+mn-lt"/>
              </a:rPr>
              <a:t> zonder antidotum is onverantwoord!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115616" y="188640"/>
            <a:ext cx="7180844" cy="17666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Conflicts of interest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P.W. Kamphuisen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Internist-</a:t>
            </a:r>
            <a:r>
              <a:rPr lang="en-US" sz="3200" b="1" dirty="0" err="1" smtClean="0">
                <a:solidFill>
                  <a:srgbClr val="FF6600"/>
                </a:solidFill>
              </a:rPr>
              <a:t>vasculair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</a:rPr>
              <a:t>geneeskundige</a:t>
            </a:r>
            <a:endParaRPr lang="nl-NL" sz="3200" b="1" dirty="0">
              <a:solidFill>
                <a:srgbClr val="FF6600"/>
              </a:solidFill>
            </a:endParaRPr>
          </a:p>
        </p:txBody>
      </p:sp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237116"/>
              </p:ext>
            </p:extLst>
          </p:nvPr>
        </p:nvGraphicFramePr>
        <p:xfrm>
          <a:off x="563880" y="2194558"/>
          <a:ext cx="7482840" cy="401425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29188"/>
                <a:gridCol w="4353652"/>
              </a:tblGrid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Research contracts: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Pfizer,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Boehringer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Ingelheim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LeoPharma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Consulting: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Boehringer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Ingelheim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, Roche,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Daiichi Sankyo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Employment in industry: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Stockholder of a healthcare company: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Owner of a healthcare company: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</a:t>
                      </a:r>
                    </a:p>
                  </a:txBody>
                  <a:tcPr horzOverflow="overflow">
                    <a:noFill/>
                  </a:tcPr>
                </a:tc>
              </a:tr>
              <a:tr h="66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4" charset="-128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" charset="-128"/>
                        </a:rPr>
                        <a:t>-</a:t>
                      </a: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 bwMode="auto">
          <a:xfrm>
            <a:off x="7884368" y="5157192"/>
            <a:ext cx="504056" cy="648072"/>
          </a:xfrm>
          <a:prstGeom prst="star5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GB" sz="4000">
              <a:solidFill>
                <a:srgbClr val="004A94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56674" name="Picture 2" descr="A:\7.4\7point4\7.4 General\images\Articulate\folders\folder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" y="457201"/>
            <a:ext cx="72063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1048396"/>
            <a:ext cx="4536306" cy="632767"/>
          </a:xfrm>
        </p:spPr>
        <p:txBody>
          <a:bodyPr anchor="t"/>
          <a:lstStyle/>
          <a:p>
            <a:pPr algn="ctr"/>
            <a:r>
              <a:rPr lang="nl-NL" sz="3200" dirty="0" smtClean="0">
                <a:latin typeface="+mn-lt"/>
              </a:rPr>
              <a:t>Vrouw, 76 jaar</a:t>
            </a:r>
            <a:endParaRPr lang="nl-NL" sz="3200" dirty="0">
              <a:latin typeface="+mn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3419872" y="1773239"/>
            <a:ext cx="4104258" cy="439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6600"/>
                </a:solidFill>
                <a:latin typeface="Bradley Hand ITC" pitchFamily="66" charset="0"/>
                <a:ea typeface="ＭＳ Ｐゴシック"/>
                <a:cs typeface="ＭＳ Ｐゴシック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Calibri" charset="0"/>
              </a:defRPr>
            </a:lvl9pPr>
          </a:lstStyle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Met spoed naar SEH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8 jaar geleden AF en CVA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Dabigatran</a:t>
            </a:r>
            <a:r>
              <a:rPr lang="nl-NL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 150 mg 2dd sinds 1 jaar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Auto-</a:t>
            </a:r>
            <a:r>
              <a:rPr lang="en-GB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ongeluk</a:t>
            </a: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, </a:t>
            </a:r>
            <a:r>
              <a:rPr lang="en-GB" sz="2000" b="0" kern="0" dirty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thorax trauma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BP = </a:t>
            </a:r>
            <a:r>
              <a:rPr lang="en-GB" sz="2000" b="0" kern="0" dirty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100/60 mmHg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Hb</a:t>
            </a: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 = 4.8 </a:t>
            </a:r>
            <a:r>
              <a:rPr lang="en-GB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mmol</a:t>
            </a: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/l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eGFR</a:t>
            </a: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 = 38 mL/min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err="1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aPTT</a:t>
            </a: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 = 87s</a:t>
            </a:r>
          </a:p>
          <a:p>
            <a:pPr marL="180000" indent="-180000">
              <a:spcAft>
                <a:spcPts val="1200"/>
              </a:spcAft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>PT = 15.2 sec</a:t>
            </a:r>
            <a:r>
              <a:rPr lang="nl-NL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  <a:t/>
            </a:r>
            <a:br>
              <a:rPr lang="nl-NL" sz="2000" b="0" kern="0" dirty="0" smtClean="0">
                <a:solidFill>
                  <a:srgbClr val="004A94"/>
                </a:solidFill>
                <a:latin typeface="Calibri"/>
                <a:cs typeface="MV Boli" panose="02000500030200090000" pitchFamily="2" charset="0"/>
              </a:rPr>
            </a:br>
            <a:endParaRPr lang="nl-NL" sz="2000" b="0" kern="0" dirty="0">
              <a:solidFill>
                <a:srgbClr val="004A94"/>
              </a:solidFill>
              <a:latin typeface="Calibri"/>
              <a:cs typeface="MV Boli" panose="02000500030200090000" pitchFamily="2" charset="0"/>
            </a:endParaRPr>
          </a:p>
        </p:txBody>
      </p:sp>
      <p:pic>
        <p:nvPicPr>
          <p:cNvPr id="9" name="Afbeelding 8" descr="1546-0096-9-21-2-l.jpg"/>
          <p:cNvPicPr>
            <a:picLocks noChangeAspect="1"/>
          </p:cNvPicPr>
          <p:nvPr/>
        </p:nvPicPr>
        <p:blipFill rotWithShape="1">
          <a:blip r:embed="rId3" cstate="print"/>
          <a:srcRect l="2629" t="2614" r="1940" b="877"/>
          <a:stretch/>
        </p:blipFill>
        <p:spPr>
          <a:xfrm rot="468081">
            <a:off x="5454736" y="3955443"/>
            <a:ext cx="3480384" cy="263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2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53438" cy="1143000"/>
          </a:xfrm>
        </p:spPr>
        <p:txBody>
          <a:bodyPr/>
          <a:lstStyle/>
          <a:p>
            <a:pPr algn="ctr"/>
            <a:r>
              <a:rPr lang="nl-NL" sz="4800" dirty="0" smtClean="0">
                <a:latin typeface="+mn-lt"/>
              </a:rPr>
              <a:t>DOAC heeft geen antidotum!</a:t>
            </a:r>
            <a:endParaRPr lang="nl-NL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34" t="31818" r="35932" b="5819"/>
          <a:stretch>
            <a:fillRect/>
          </a:stretch>
        </p:blipFill>
        <p:spPr bwMode="auto">
          <a:xfrm>
            <a:off x="1043608" y="692696"/>
            <a:ext cx="6723009" cy="506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488" t="33600" r="36807" b="16001"/>
          <a:stretch>
            <a:fillRect/>
          </a:stretch>
        </p:blipFill>
        <p:spPr bwMode="auto">
          <a:xfrm>
            <a:off x="539552" y="764704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915400" cy="309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573" y="855067"/>
            <a:ext cx="866961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30000"/>
              </a:spcBef>
              <a:buNone/>
              <a:defRPr/>
            </a:pPr>
            <a:r>
              <a:rPr lang="en-US" sz="4000" b="1" dirty="0" err="1">
                <a:solidFill>
                  <a:srgbClr val="FF6600"/>
                </a:solidFill>
                <a:latin typeface="+mn-lt"/>
                <a:cs typeface="+mn-cs"/>
              </a:rPr>
              <a:t>Gastrointestinale</a:t>
            </a:r>
            <a:r>
              <a:rPr lang="en-US" sz="4000" b="1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+mn-lt"/>
                <a:cs typeface="+mn-cs"/>
              </a:rPr>
              <a:t>bloedingen</a:t>
            </a:r>
            <a:r>
              <a:rPr lang="en-US" sz="4000" b="1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+mn-lt"/>
                <a:cs typeface="+mn-cs"/>
              </a:rPr>
              <a:t>bij</a:t>
            </a:r>
            <a:r>
              <a:rPr lang="en-US" sz="4000" b="1" dirty="0">
                <a:solidFill>
                  <a:srgbClr val="FF66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+mn-lt"/>
                <a:cs typeface="+mn-cs"/>
              </a:rPr>
              <a:t>D</a:t>
            </a:r>
            <a:r>
              <a:rPr lang="en-US" sz="4000" b="1" dirty="0" smtClean="0">
                <a:solidFill>
                  <a:srgbClr val="FF6600"/>
                </a:solidFill>
                <a:latin typeface="+mn-lt"/>
                <a:cs typeface="+mn-cs"/>
              </a:rPr>
              <a:t>OAC’s</a:t>
            </a:r>
            <a:endParaRPr lang="nl-NL" sz="40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82948" name="Text Box 32"/>
          <p:cNvSpPr txBox="1">
            <a:spLocks noChangeArrowheads="1"/>
          </p:cNvSpPr>
          <p:nvPr/>
        </p:nvSpPr>
        <p:spPr bwMode="auto">
          <a:xfrm>
            <a:off x="5292080" y="6453336"/>
            <a:ext cx="3755900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400" dirty="0">
                <a:solidFill>
                  <a:srgbClr val="002060"/>
                </a:solidFill>
              </a:rPr>
              <a:t>Adam SS. Ann Intern Med 2012;157:796-807</a:t>
            </a:r>
            <a:endParaRPr lang="nl-NL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562" y="476672"/>
            <a:ext cx="8453438" cy="1143000"/>
          </a:xfrm>
        </p:spPr>
        <p:txBody>
          <a:bodyPr/>
          <a:lstStyle/>
          <a:p>
            <a:pPr algn="ctr"/>
            <a:r>
              <a:rPr lang="nl-NL" dirty="0" err="1" smtClean="0">
                <a:latin typeface="+mn-lt"/>
              </a:rPr>
              <a:t>DOACs</a:t>
            </a:r>
            <a:r>
              <a:rPr lang="nl-NL" dirty="0" smtClean="0">
                <a:latin typeface="+mn-lt"/>
              </a:rPr>
              <a:t> bij de kwetsbare ouderen?</a:t>
            </a:r>
            <a:endParaRPr lang="nl-NL" dirty="0">
              <a:latin typeface="+mn-lt"/>
            </a:endParaRPr>
          </a:p>
        </p:txBody>
      </p:sp>
      <p:pic>
        <p:nvPicPr>
          <p:cNvPr id="5" name="Picture 5" descr="elderly"/>
          <p:cNvPicPr>
            <a:picLocks noChangeAspect="1" noChangeArrowheads="1"/>
          </p:cNvPicPr>
          <p:nvPr/>
        </p:nvPicPr>
        <p:blipFill>
          <a:blip r:embed="rId2"/>
          <a:srcRect r="49825"/>
          <a:stretch>
            <a:fillRect/>
          </a:stretch>
        </p:blipFill>
        <p:spPr bwMode="auto">
          <a:xfrm>
            <a:off x="5076056" y="1556792"/>
            <a:ext cx="2952328" cy="4961695"/>
          </a:xfrm>
          <a:prstGeom prst="rect">
            <a:avLst/>
          </a:prstGeom>
          <a:noFill/>
        </p:spPr>
      </p:pic>
      <p:pic>
        <p:nvPicPr>
          <p:cNvPr id="134146" name="Picture 2" descr="http://www.bureauvrijdag.nl/uploads/images/portfolio/slides/kees-hovingh-1-kl-def.jpg"/>
          <p:cNvPicPr>
            <a:picLocks noChangeAspect="1" noChangeArrowheads="1"/>
          </p:cNvPicPr>
          <p:nvPr/>
        </p:nvPicPr>
        <p:blipFill>
          <a:blip r:embed="rId3"/>
          <a:srcRect r="38990"/>
          <a:stretch>
            <a:fillRect/>
          </a:stretch>
        </p:blipFill>
        <p:spPr bwMode="auto">
          <a:xfrm>
            <a:off x="971600" y="2132856"/>
            <a:ext cx="3312368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 l="18306" t="34733" r="6488" b="10667"/>
          <a:stretch>
            <a:fillRect/>
          </a:stretch>
        </p:blipFill>
        <p:spPr bwMode="auto">
          <a:xfrm>
            <a:off x="0" y="1268760"/>
            <a:ext cx="9214961" cy="37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7092280" y="6453336"/>
            <a:ext cx="1786964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Reilly P. JACC 2014</a:t>
            </a:r>
            <a:endParaRPr lang="nl-NL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ardontwer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4000" b="0" i="0" u="none" strike="noStrike" cap="none" normalizeH="0" baseline="0">
            <a:ln>
              <a:noFill/>
            </a:ln>
            <a:solidFill>
              <a:srgbClr val="004A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4000" b="0" i="0" u="none" strike="noStrike" cap="none" normalizeH="0" baseline="0">
            <a:ln>
              <a:noFill/>
            </a:ln>
            <a:solidFill>
              <a:srgbClr val="004A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626</Words>
  <Application>Microsoft Office PowerPoint</Application>
  <PresentationFormat>Diavoorstelling (4:3)</PresentationFormat>
  <Paragraphs>140</Paragraphs>
  <Slides>14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Bradley Hand ITC</vt:lpstr>
      <vt:lpstr>Calibri</vt:lpstr>
      <vt:lpstr>MV Boli</vt:lpstr>
      <vt:lpstr>Osaka</vt:lpstr>
      <vt:lpstr>Times New Roman</vt:lpstr>
      <vt:lpstr>Wingdings 2</vt:lpstr>
      <vt:lpstr>1_Standaardontwerp</vt:lpstr>
      <vt:lpstr>Photo Editor-foto</vt:lpstr>
      <vt:lpstr>Een specifiek antidotum voor DOACs is nodig! </vt:lpstr>
      <vt:lpstr>PowerPoint-presentatie</vt:lpstr>
      <vt:lpstr>Vrouw, 76 jaar</vt:lpstr>
      <vt:lpstr>DOAC heeft geen antidotum!</vt:lpstr>
      <vt:lpstr>PowerPoint-presentatie</vt:lpstr>
      <vt:lpstr>PowerPoint-presentatie</vt:lpstr>
      <vt:lpstr>PowerPoint-presentatie</vt:lpstr>
      <vt:lpstr>DOACs bij de kwetsbare ouderen?</vt:lpstr>
      <vt:lpstr>PowerPoint-presentatie</vt:lpstr>
      <vt:lpstr>Hoe kunnen we de DOAC remmen?</vt:lpstr>
      <vt:lpstr>PowerPoint-presentatie</vt:lpstr>
      <vt:lpstr>Studies naar couperen DOACs bedroevend</vt:lpstr>
      <vt:lpstr>PowerPoint-presentatie</vt:lpstr>
      <vt:lpstr>DOACs zonder antidotum is onverantwoord!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Influenza-vaccinatie bij Primaire Immuundeficiëntie</dc:title>
  <dc:creator>S. van Assen/H. Schipper</dc:creator>
  <cp:lastModifiedBy>Bart Boon</cp:lastModifiedBy>
  <cp:revision>123</cp:revision>
  <dcterms:created xsi:type="dcterms:W3CDTF">2009-09-13T19:33:20Z</dcterms:created>
  <dcterms:modified xsi:type="dcterms:W3CDTF">2014-10-09T08:35:40Z</dcterms:modified>
</cp:coreProperties>
</file>