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6812" autoAdjust="0"/>
  </p:normalViewPr>
  <p:slideViewPr>
    <p:cSldViewPr snapToGrid="0" snapToObjects="1">
      <p:cViewPr>
        <p:scale>
          <a:sx n="70" d="100"/>
          <a:sy n="70" d="100"/>
        </p:scale>
        <p:origin x="-306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18-3-2014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18-3-2014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18-3-2014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18-3-2014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1481496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5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5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7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7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5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18-3-2014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7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9"/>
          <p:cNvSpPr>
            <a:spLocks noGrp="1" noChangeArrowheads="1"/>
          </p:cNvSpPr>
          <p:nvPr>
            <p:ph type="title" idx="4294967295"/>
          </p:nvPr>
        </p:nvSpPr>
        <p:spPr>
          <a:xfrm>
            <a:off x="457201" y="274638"/>
            <a:ext cx="7185546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GB" sz="2800" smtClean="0"/>
              <a:t>HDL-c levels and non-ABCA1-specific cholesterol efflux capacity after CETP-inhibition or placebo</a:t>
            </a:r>
            <a:endParaRPr lang="en-GB" sz="2800" dirty="0" smtClean="0"/>
          </a:p>
        </p:txBody>
      </p:sp>
      <p:grpSp>
        <p:nvGrpSpPr>
          <p:cNvPr id="25" name="Groep 24"/>
          <p:cNvGrpSpPr/>
          <p:nvPr/>
        </p:nvGrpSpPr>
        <p:grpSpPr>
          <a:xfrm>
            <a:off x="45881" y="2705440"/>
            <a:ext cx="4214165" cy="3449668"/>
            <a:chOff x="316353" y="2476947"/>
            <a:chExt cx="4399788" cy="3678161"/>
          </a:xfrm>
        </p:grpSpPr>
        <p:grpSp>
          <p:nvGrpSpPr>
            <p:cNvPr id="17" name="Groep 16"/>
            <p:cNvGrpSpPr/>
            <p:nvPr/>
          </p:nvGrpSpPr>
          <p:grpSpPr>
            <a:xfrm>
              <a:off x="316353" y="2476947"/>
              <a:ext cx="4317900" cy="3067301"/>
              <a:chOff x="732874" y="1786344"/>
              <a:chExt cx="5957637" cy="3636682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664931" y="1978611"/>
                <a:ext cx="5025580" cy="34444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" name="Tekstvak 3"/>
              <p:cNvSpPr txBox="1"/>
              <p:nvPr/>
            </p:nvSpPr>
            <p:spPr>
              <a:xfrm>
                <a:off x="1183555" y="1786344"/>
                <a:ext cx="6482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mtClean="0">
                    <a:solidFill>
                      <a:schemeClr val="bg1"/>
                    </a:solidFill>
                  </a:rPr>
                  <a:t>70</a:t>
                </a:r>
                <a:endParaRPr lang="nl-NL">
                  <a:solidFill>
                    <a:schemeClr val="bg1"/>
                  </a:solidFill>
                </a:endParaRPr>
              </a:p>
            </p:txBody>
          </p:sp>
          <p:sp>
            <p:nvSpPr>
              <p:cNvPr id="5" name="Tekstvak 4"/>
              <p:cNvSpPr txBox="1"/>
              <p:nvPr/>
            </p:nvSpPr>
            <p:spPr>
              <a:xfrm>
                <a:off x="1183555" y="2475449"/>
                <a:ext cx="6482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mtClean="0">
                    <a:solidFill>
                      <a:schemeClr val="bg1"/>
                    </a:solidFill>
                  </a:rPr>
                  <a:t>60</a:t>
                </a:r>
                <a:endParaRPr lang="nl-NL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kstvak 5"/>
              <p:cNvSpPr txBox="1"/>
              <p:nvPr/>
            </p:nvSpPr>
            <p:spPr>
              <a:xfrm>
                <a:off x="1183555" y="3151790"/>
                <a:ext cx="6482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mtClean="0">
                    <a:solidFill>
                      <a:schemeClr val="bg1"/>
                    </a:solidFill>
                  </a:rPr>
                  <a:t>50</a:t>
                </a:r>
                <a:endParaRPr lang="nl-NL">
                  <a:solidFill>
                    <a:schemeClr val="bg1"/>
                  </a:solidFill>
                </a:endParaRPr>
              </a:p>
            </p:txBody>
          </p:sp>
          <p:sp>
            <p:nvSpPr>
              <p:cNvPr id="7" name="Tekstvak 6"/>
              <p:cNvSpPr txBox="1"/>
              <p:nvPr/>
            </p:nvSpPr>
            <p:spPr>
              <a:xfrm>
                <a:off x="1183555" y="3834179"/>
                <a:ext cx="6482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mtClean="0">
                    <a:solidFill>
                      <a:schemeClr val="bg1"/>
                    </a:solidFill>
                  </a:rPr>
                  <a:t>40</a:t>
                </a:r>
                <a:endParaRPr lang="nl-NL"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Tekstvak 7"/>
              <p:cNvSpPr txBox="1"/>
              <p:nvPr/>
            </p:nvSpPr>
            <p:spPr>
              <a:xfrm>
                <a:off x="1183555" y="4468023"/>
                <a:ext cx="6482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mtClean="0">
                    <a:solidFill>
                      <a:schemeClr val="bg1"/>
                    </a:solidFill>
                  </a:rPr>
                  <a:t>30</a:t>
                </a:r>
                <a:endParaRPr lang="nl-NL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Tekstvak 8"/>
              <p:cNvSpPr txBox="1"/>
              <p:nvPr/>
            </p:nvSpPr>
            <p:spPr>
              <a:xfrm>
                <a:off x="1183555" y="5053694"/>
                <a:ext cx="6482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mtClean="0">
                    <a:solidFill>
                      <a:schemeClr val="bg1"/>
                    </a:solidFill>
                  </a:rPr>
                  <a:t>20</a:t>
                </a:r>
                <a:endParaRPr lang="nl-NL"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Tekstvak 9"/>
              <p:cNvSpPr txBox="1"/>
              <p:nvPr/>
            </p:nvSpPr>
            <p:spPr>
              <a:xfrm rot="16200000">
                <a:off x="-819450" y="3338668"/>
                <a:ext cx="3636682" cy="532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b="1" smtClean="0">
                    <a:solidFill>
                      <a:schemeClr val="bg1"/>
                    </a:solidFill>
                  </a:rPr>
                  <a:t>HDL-cholesterol (mg/dL)</a:t>
                </a:r>
                <a:endParaRPr lang="nl-NL" b="1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6" name="Groep 15"/>
              <p:cNvGrpSpPr/>
              <p:nvPr/>
            </p:nvGrpSpPr>
            <p:grpSpPr>
              <a:xfrm>
                <a:off x="3742595" y="4516567"/>
                <a:ext cx="2947916" cy="706398"/>
                <a:chOff x="3043451" y="3991549"/>
                <a:chExt cx="2947916" cy="706398"/>
              </a:xfrm>
            </p:grpSpPr>
            <p:cxnSp>
              <p:nvCxnSpPr>
                <p:cNvPr id="12" name="Rechte verbindingslijn 11"/>
                <p:cNvCxnSpPr/>
                <p:nvPr/>
              </p:nvCxnSpPr>
              <p:spPr>
                <a:xfrm>
                  <a:off x="3043451" y="4203511"/>
                  <a:ext cx="436728" cy="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Rechte verbindingslijn 12"/>
                <p:cNvCxnSpPr/>
                <p:nvPr/>
              </p:nvCxnSpPr>
              <p:spPr>
                <a:xfrm>
                  <a:off x="3043451" y="4516567"/>
                  <a:ext cx="436728" cy="0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  <a:prstDash val="sys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Tekstvak 13"/>
                <p:cNvSpPr txBox="1"/>
                <p:nvPr/>
              </p:nvSpPr>
              <p:spPr>
                <a:xfrm>
                  <a:off x="3480179" y="3991549"/>
                  <a:ext cx="251118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b="1" smtClean="0">
                      <a:solidFill>
                        <a:srgbClr val="00B050"/>
                      </a:solidFill>
                    </a:rPr>
                    <a:t>placebo</a:t>
                  </a:r>
                  <a:endParaRPr lang="nl-NL" b="1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15" name="Tekstvak 14"/>
                <p:cNvSpPr txBox="1"/>
                <p:nvPr/>
              </p:nvSpPr>
              <p:spPr>
                <a:xfrm>
                  <a:off x="3480179" y="4328615"/>
                  <a:ext cx="251118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b="1" smtClean="0">
                      <a:solidFill>
                        <a:srgbClr val="FFFF00"/>
                      </a:solidFill>
                    </a:rPr>
                    <a:t>dalcetrapib</a:t>
                  </a:r>
                  <a:endParaRPr lang="nl-NL" b="1">
                    <a:solidFill>
                      <a:srgbClr val="FFFF00"/>
                    </a:solidFill>
                  </a:endParaRPr>
                </a:p>
              </p:txBody>
            </p:sp>
          </p:grpSp>
        </p:grpSp>
        <p:sp>
          <p:nvSpPr>
            <p:cNvPr id="18" name="Tekstvak 17"/>
            <p:cNvSpPr txBox="1"/>
            <p:nvPr/>
          </p:nvSpPr>
          <p:spPr>
            <a:xfrm>
              <a:off x="877913" y="5511980"/>
              <a:ext cx="4698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0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1622988" y="5511980"/>
              <a:ext cx="4698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4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4246298" y="5511980"/>
              <a:ext cx="4698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20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2868818" y="5511980"/>
              <a:ext cx="4698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12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2303722" y="5511980"/>
              <a:ext cx="4698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8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3338661" y="5785776"/>
              <a:ext cx="11286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week</a:t>
              </a:r>
              <a:endParaRPr lang="nl-NL">
                <a:solidFill>
                  <a:schemeClr val="bg1"/>
                </a:solidFill>
              </a:endParaRPr>
            </a:p>
          </p:txBody>
        </p:sp>
      </p:grpSp>
      <p:sp>
        <p:nvSpPr>
          <p:cNvPr id="24" name="Tekstvak 23"/>
          <p:cNvSpPr txBox="1"/>
          <p:nvPr/>
        </p:nvSpPr>
        <p:spPr>
          <a:xfrm>
            <a:off x="6291628" y="6447724"/>
            <a:ext cx="2893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Ray </a:t>
            </a:r>
            <a:r>
              <a:rPr lang="nl-NL" i="1" smtClean="0">
                <a:solidFill>
                  <a:schemeClr val="bg1"/>
                </a:solidFill>
              </a:rPr>
              <a:t>et al., </a:t>
            </a:r>
            <a:r>
              <a:rPr lang="nl-NL" smtClean="0">
                <a:solidFill>
                  <a:schemeClr val="bg1"/>
                </a:solidFill>
              </a:rPr>
              <a:t> Eur Heart J 2014</a:t>
            </a:r>
            <a:endParaRPr lang="nl-NL">
              <a:solidFill>
                <a:schemeClr val="bg1"/>
              </a:solidFill>
            </a:endParaRPr>
          </a:p>
        </p:txBody>
      </p:sp>
      <p:grpSp>
        <p:nvGrpSpPr>
          <p:cNvPr id="42" name="Groep 41"/>
          <p:cNvGrpSpPr/>
          <p:nvPr/>
        </p:nvGrpSpPr>
        <p:grpSpPr>
          <a:xfrm>
            <a:off x="4328408" y="2190916"/>
            <a:ext cx="4720056" cy="3964192"/>
            <a:chOff x="4328408" y="2190916"/>
            <a:chExt cx="4720056" cy="3964192"/>
          </a:xfrm>
        </p:grpSpPr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65447" y="2938831"/>
              <a:ext cx="3883017" cy="26638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7" name="Tekstvak 26"/>
            <p:cNvSpPr txBox="1"/>
            <p:nvPr/>
          </p:nvSpPr>
          <p:spPr>
            <a:xfrm rot="16200000">
              <a:off x="2904529" y="3614795"/>
              <a:ext cx="34940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smtClean="0">
                  <a:solidFill>
                    <a:schemeClr val="bg1"/>
                  </a:solidFill>
                </a:rPr>
                <a:t>% change from baseline in non-ABCA1-specific cholesterol efflux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4838259" y="2754165"/>
              <a:ext cx="4500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30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4838259" y="3600895"/>
              <a:ext cx="4500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20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4838259" y="4477757"/>
              <a:ext cx="4500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10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4838259" y="5280461"/>
              <a:ext cx="4500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0</a:t>
              </a:r>
              <a:endParaRPr lang="nl-NL">
                <a:solidFill>
                  <a:schemeClr val="bg1"/>
                </a:solidFill>
              </a:endParaRPr>
            </a:p>
          </p:txBody>
        </p:sp>
        <p:cxnSp>
          <p:nvCxnSpPr>
            <p:cNvPr id="32" name="Rechte verbindingslijn 31"/>
            <p:cNvCxnSpPr/>
            <p:nvPr/>
          </p:nvCxnSpPr>
          <p:spPr>
            <a:xfrm>
              <a:off x="5596333" y="2775757"/>
              <a:ext cx="303172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/>
            <p:cNvCxnSpPr/>
            <p:nvPr/>
          </p:nvCxnSpPr>
          <p:spPr>
            <a:xfrm>
              <a:off x="5596333" y="3023396"/>
              <a:ext cx="303172" cy="0"/>
            </a:xfrm>
            <a:prstGeom prst="line">
              <a:avLst/>
            </a:prstGeom>
            <a:ln>
              <a:solidFill>
                <a:srgbClr val="FFFF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kstvak 33"/>
            <p:cNvSpPr txBox="1"/>
            <p:nvPr/>
          </p:nvSpPr>
          <p:spPr>
            <a:xfrm>
              <a:off x="5899505" y="2608087"/>
              <a:ext cx="1743242" cy="292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smtClean="0">
                  <a:solidFill>
                    <a:srgbClr val="00B050"/>
                  </a:solidFill>
                </a:rPr>
                <a:t>placebo</a:t>
              </a:r>
              <a:endParaRPr lang="nl-NL" b="1">
                <a:solidFill>
                  <a:srgbClr val="00B050"/>
                </a:solidFill>
              </a:endParaRPr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5899505" y="2874719"/>
              <a:ext cx="1743242" cy="292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smtClean="0">
                  <a:solidFill>
                    <a:srgbClr val="FFFF00"/>
                  </a:solidFill>
                </a:rPr>
                <a:t>dalcetrapib</a:t>
              </a:r>
              <a:endParaRPr lang="nl-NL" b="1">
                <a:solidFill>
                  <a:srgbClr val="FFFF00"/>
                </a:solidFill>
              </a:endParaRPr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5285815" y="5551932"/>
              <a:ext cx="450021" cy="346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0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37" name="Tekstvak 36"/>
            <p:cNvSpPr txBox="1"/>
            <p:nvPr/>
          </p:nvSpPr>
          <p:spPr>
            <a:xfrm>
              <a:off x="5794736" y="5551932"/>
              <a:ext cx="450021" cy="346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4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38" name="Tekstvak 37"/>
            <p:cNvSpPr txBox="1"/>
            <p:nvPr/>
          </p:nvSpPr>
          <p:spPr>
            <a:xfrm>
              <a:off x="8512091" y="5551932"/>
              <a:ext cx="450021" cy="346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20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39" name="Tekstvak 38"/>
            <p:cNvSpPr txBox="1"/>
            <p:nvPr/>
          </p:nvSpPr>
          <p:spPr>
            <a:xfrm>
              <a:off x="7192726" y="5551932"/>
              <a:ext cx="450021" cy="346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12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41" name="Tekstvak 40"/>
            <p:cNvSpPr txBox="1"/>
            <p:nvPr/>
          </p:nvSpPr>
          <p:spPr>
            <a:xfrm>
              <a:off x="7642747" y="5808719"/>
              <a:ext cx="1081058" cy="346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week</a:t>
              </a:r>
              <a:endParaRPr lang="nl-NL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144402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56</Words>
  <Application>Microsoft Office PowerPoint</Application>
  <PresentationFormat>Diavoorstelling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HDL-c levels and non-ABCA1-specific cholesterol efflux capacity after CETP-inhibition or placebo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48</cp:revision>
  <dcterms:created xsi:type="dcterms:W3CDTF">2013-04-15T08:15:24Z</dcterms:created>
  <dcterms:modified xsi:type="dcterms:W3CDTF">2014-03-18T13:12:05Z</dcterms:modified>
</cp:coreProperties>
</file>