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90651483548489"/>
          <c:y val="4.9700987095447867E-2"/>
          <c:w val="0.79009213847705306"/>
          <c:h val="0.73343769209290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entry statin: atorvastatin 20 mg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Blad1!$D$2:$D$4</c:f>
                <c:numCache>
                  <c:formatCode>General</c:formatCode>
                  <c:ptCount val="3"/>
                  <c:pt idx="0">
                    <c:v>4.5</c:v>
                  </c:pt>
                  <c:pt idx="1">
                    <c:v>4.7</c:v>
                  </c:pt>
                  <c:pt idx="2">
                    <c:v>4.5999999999999996</c:v>
                  </c:pt>
                </c:numCache>
              </c:numRef>
            </c:plus>
            <c:minus>
              <c:numRef>
                <c:f>Blad1!$D$2:$D$4</c:f>
                <c:numCache>
                  <c:formatCode>General</c:formatCode>
                  <c:ptCount val="3"/>
                  <c:pt idx="0">
                    <c:v>4.5</c:v>
                  </c:pt>
                  <c:pt idx="1">
                    <c:v>4.7</c:v>
                  </c:pt>
                  <c:pt idx="2">
                    <c:v>4.5999999999999996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Blad1!$A$2:$A$5</c:f>
              <c:strCache>
                <c:ptCount val="4"/>
                <c:pt idx="0">
                  <c:v>alirocumab add-on</c:v>
                </c:pt>
                <c:pt idx="1">
                  <c:v>ezetimibe add-on</c:v>
                </c:pt>
                <c:pt idx="2">
                  <c:v>doubling ATV</c:v>
                </c:pt>
                <c:pt idx="3">
                  <c:v>rosuvastatin 80 mg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-44.1</c:v>
                </c:pt>
                <c:pt idx="1">
                  <c:v>-20.5</c:v>
                </c:pt>
                <c:pt idx="2">
                  <c:v>-5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entry statin: atorvastatin 40 mg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Blad1!$E$2:$E$5</c:f>
                <c:numCache>
                  <c:formatCode>General</c:formatCode>
                  <c:ptCount val="4"/>
                  <c:pt idx="0">
                    <c:v>4.3</c:v>
                  </c:pt>
                  <c:pt idx="1">
                    <c:v>4.3</c:v>
                  </c:pt>
                  <c:pt idx="2">
                    <c:v>4.2</c:v>
                  </c:pt>
                  <c:pt idx="3">
                    <c:v>4.2</c:v>
                  </c:pt>
                </c:numCache>
              </c:numRef>
            </c:plus>
            <c:minus>
              <c:numRef>
                <c:f>Blad1!$E$2:$E$5</c:f>
                <c:numCache>
                  <c:formatCode>General</c:formatCode>
                  <c:ptCount val="4"/>
                  <c:pt idx="0">
                    <c:v>4.3</c:v>
                  </c:pt>
                  <c:pt idx="1">
                    <c:v>4.3</c:v>
                  </c:pt>
                  <c:pt idx="2">
                    <c:v>4.2</c:v>
                  </c:pt>
                  <c:pt idx="3">
                    <c:v>4.2</c:v>
                  </c:pt>
                </c:numCache>
              </c:numRef>
            </c:minus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errBars>
          <c:cat>
            <c:strRef>
              <c:f>Blad1!$A$2:$A$5</c:f>
              <c:strCache>
                <c:ptCount val="4"/>
                <c:pt idx="0">
                  <c:v>alirocumab add-on</c:v>
                </c:pt>
                <c:pt idx="1">
                  <c:v>ezetimibe add-on</c:v>
                </c:pt>
                <c:pt idx="2">
                  <c:v>doubling ATV</c:v>
                </c:pt>
                <c:pt idx="3">
                  <c:v>rosuvastatin 80 mg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-54</c:v>
                </c:pt>
                <c:pt idx="1">
                  <c:v>-22.6</c:v>
                </c:pt>
                <c:pt idx="2">
                  <c:v>-4.8</c:v>
                </c:pt>
                <c:pt idx="3">
                  <c:v>-21.4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06158264"/>
        <c:axId val="406151208"/>
      </c:barChart>
      <c:catAx>
        <c:axId val="406158264"/>
        <c:scaling>
          <c:orientation val="minMax"/>
        </c:scaling>
        <c:delete val="1"/>
        <c:axPos val="b"/>
        <c:numFmt formatCode="0.00%" sourceLinked="0"/>
        <c:majorTickMark val="none"/>
        <c:minorTickMark val="none"/>
        <c:tickLblPos val="nextTo"/>
        <c:crossAx val="406151208"/>
        <c:crosses val="autoZero"/>
        <c:auto val="1"/>
        <c:lblAlgn val="ctr"/>
        <c:lblOffset val="100"/>
        <c:noMultiLvlLbl val="0"/>
      </c:catAx>
      <c:valAx>
        <c:axId val="40615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061582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7667489363525264"/>
          <c:y val="0.58019137925233966"/>
          <c:w val="0.62308138258879919"/>
          <c:h val="0.204681646662414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17-6-2015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33575" y="284239"/>
            <a:ext cx="7764859" cy="1287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en-US" sz="2400" smtClean="0"/>
              <a:t>Greater LDL-C reduction with alirocumab than with conventional intensive lipid-lowering strategies in ODYSSEY OPTIONS I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4678680" y="6391474"/>
            <a:ext cx="4465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Bays </a:t>
            </a:r>
            <a:r>
              <a:rPr lang="nl-NL" sz="1400" i="1" smtClean="0">
                <a:solidFill>
                  <a:schemeClr val="bg1"/>
                </a:solidFill>
              </a:rPr>
              <a:t> et al</a:t>
            </a:r>
            <a:r>
              <a:rPr lang="nl-NL" sz="1400" b="1" i="1" smtClean="0">
                <a:solidFill>
                  <a:schemeClr val="bg1"/>
                </a:solidFill>
              </a:rPr>
              <a:t>.,</a:t>
            </a:r>
            <a:r>
              <a:rPr lang="nl-NL" sz="1400" b="1" smtClean="0">
                <a:solidFill>
                  <a:schemeClr val="bg1"/>
                </a:solidFill>
              </a:rPr>
              <a:t> </a:t>
            </a:r>
            <a:r>
              <a:rPr lang="nl-NL" sz="1400" b="1">
                <a:solidFill>
                  <a:schemeClr val="bg1"/>
                </a:solidFill>
              </a:rPr>
              <a:t>J Clin Endocrinol Metab. 2015</a:t>
            </a:r>
          </a:p>
          <a:p>
            <a:r>
              <a:rPr lang="nl-NL" sz="1400" i="1" smtClean="0">
                <a:solidFill>
                  <a:schemeClr val="bg1"/>
                </a:solidFill>
              </a:rPr>
              <a:t> </a:t>
            </a:r>
            <a:endParaRPr lang="nl-NL" sz="1400" dirty="0">
              <a:solidFill>
                <a:schemeClr val="bg1"/>
              </a:solidFill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580235" y="1381165"/>
            <a:ext cx="7422337" cy="5171611"/>
            <a:chOff x="476097" y="1681995"/>
            <a:chExt cx="7422337" cy="5171611"/>
          </a:xfrm>
        </p:grpSpPr>
        <p:grpSp>
          <p:nvGrpSpPr>
            <p:cNvPr id="5" name="Groep 4"/>
            <p:cNvGrpSpPr/>
            <p:nvPr/>
          </p:nvGrpSpPr>
          <p:grpSpPr>
            <a:xfrm>
              <a:off x="476097" y="1681995"/>
              <a:ext cx="7422337" cy="5171611"/>
              <a:chOff x="326257" y="1299407"/>
              <a:chExt cx="3991275" cy="4758364"/>
            </a:xfrm>
          </p:grpSpPr>
          <p:graphicFrame>
            <p:nvGraphicFramePr>
              <p:cNvPr id="10" name="Grafiek 9"/>
              <p:cNvGraphicFramePr/>
              <p:nvPr>
                <p:extLst>
                  <p:ext uri="{D42A27DB-BD31-4B8C-83A1-F6EECF244321}">
                    <p14:modId xmlns:p14="http://schemas.microsoft.com/office/powerpoint/2010/main" val="4242425498"/>
                  </p:ext>
                </p:extLst>
              </p:nvPr>
            </p:nvGraphicFramePr>
            <p:xfrm>
              <a:off x="326257" y="2146903"/>
              <a:ext cx="3991275" cy="391086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" name="Tekstvak 10"/>
              <p:cNvSpPr txBox="1"/>
              <p:nvPr/>
            </p:nvSpPr>
            <p:spPr>
              <a:xfrm rot="16200000">
                <a:off x="-1470482" y="3241660"/>
                <a:ext cx="4232063" cy="347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>
                    <a:solidFill>
                      <a:schemeClr val="bg1"/>
                    </a:solidFill>
                  </a:rPr>
                  <a:t>LS mean (SE) % change </a:t>
                </a:r>
                <a:r>
                  <a:rPr lang="nl-NL">
                    <a:solidFill>
                      <a:schemeClr val="bg1"/>
                    </a:solidFill>
                  </a:rPr>
                  <a:t>from </a:t>
                </a:r>
                <a:r>
                  <a:rPr lang="nl-NL" smtClean="0">
                    <a:solidFill>
                      <a:schemeClr val="bg1"/>
                    </a:solidFill>
                  </a:rPr>
                  <a:t>baseline in </a:t>
                </a:r>
                <a:r>
                  <a:rPr lang="nl-NL">
                    <a:solidFill>
                      <a:schemeClr val="bg1"/>
                    </a:solidFill>
                  </a:rPr>
                  <a:t>calculated LDL-c at week 24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826149" y="1912826"/>
                <a:ext cx="200156" cy="368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000" b="1" dirty="0" smtClean="0">
                    <a:solidFill>
                      <a:schemeClr val="bg1"/>
                    </a:solidFill>
                  </a:rPr>
                  <a:t>%</a:t>
                </a:r>
                <a:endParaRPr lang="nl-NL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Tekstvak 5"/>
            <p:cNvSpPr txBox="1"/>
            <p:nvPr/>
          </p:nvSpPr>
          <p:spPr>
            <a:xfrm>
              <a:off x="2014653" y="2146946"/>
              <a:ext cx="1344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alirocumab</a:t>
              </a:r>
            </a:p>
            <a:p>
              <a:r>
                <a:rPr lang="nl-NL" smtClean="0">
                  <a:solidFill>
                    <a:schemeClr val="bg1"/>
                  </a:solidFill>
                </a:rPr>
                <a:t>add-on 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515124" y="2146946"/>
              <a:ext cx="1344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ezetimibe</a:t>
              </a:r>
            </a:p>
            <a:p>
              <a:r>
                <a:rPr lang="nl-NL" smtClean="0">
                  <a:solidFill>
                    <a:schemeClr val="bg1"/>
                  </a:solidFill>
                </a:rPr>
                <a:t>add-on 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4911471" y="2146945"/>
              <a:ext cx="1344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doubling ATV dose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6359880" y="2146944"/>
              <a:ext cx="13442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switch to rosuvastatin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55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2015-06-17T12:15:39Z</dcterms:modified>
</cp:coreProperties>
</file>