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308" r:id="rId3"/>
    <p:sldId id="411" r:id="rId4"/>
    <p:sldId id="450" r:id="rId5"/>
    <p:sldId id="451" r:id="rId6"/>
    <p:sldId id="317" r:id="rId7"/>
    <p:sldId id="412" r:id="rId8"/>
    <p:sldId id="413" r:id="rId9"/>
    <p:sldId id="415" r:id="rId10"/>
    <p:sldId id="357" r:id="rId11"/>
    <p:sldId id="354" r:id="rId12"/>
    <p:sldId id="290" r:id="rId13"/>
    <p:sldId id="416" r:id="rId14"/>
    <p:sldId id="418" r:id="rId15"/>
    <p:sldId id="417" r:id="rId16"/>
    <p:sldId id="424" r:id="rId17"/>
    <p:sldId id="299" r:id="rId18"/>
    <p:sldId id="452" r:id="rId19"/>
    <p:sldId id="426" r:id="rId20"/>
    <p:sldId id="435" r:id="rId21"/>
    <p:sldId id="444" r:id="rId22"/>
    <p:sldId id="437" r:id="rId23"/>
    <p:sldId id="334" r:id="rId24"/>
    <p:sldId id="419" r:id="rId25"/>
    <p:sldId id="449" r:id="rId26"/>
    <p:sldId id="445" r:id="rId27"/>
    <p:sldId id="446" r:id="rId28"/>
    <p:sldId id="349" r:id="rId29"/>
    <p:sldId id="442" r:id="rId30"/>
    <p:sldId id="438" r:id="rId31"/>
    <p:sldId id="453" r:id="rId32"/>
    <p:sldId id="280" r:id="rId33"/>
    <p:sldId id="366" r:id="rId34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rgbClr val="DE7008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rgbClr val="DE7008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rgbClr val="DE7008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rgbClr val="DE7008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rgbClr val="DE7008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rgbClr val="DE7008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rgbClr val="DE7008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rgbClr val="DE7008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rgbClr val="DE7008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CC3300"/>
    <a:srgbClr val="75263B"/>
    <a:srgbClr val="DE700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3" autoAdjust="0"/>
    <p:restoredTop sz="81486" autoAdjust="0"/>
  </p:normalViewPr>
  <p:slideViewPr>
    <p:cSldViewPr>
      <p:cViewPr varScale="1">
        <p:scale>
          <a:sx n="88" d="100"/>
          <a:sy n="88" d="100"/>
        </p:scale>
        <p:origin x="-6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2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604" cy="465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159" y="0"/>
            <a:ext cx="3038604" cy="465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713" y="4415530"/>
            <a:ext cx="5608975" cy="4183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98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573"/>
            <a:ext cx="3038604" cy="465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159" y="8829573"/>
            <a:ext cx="3038604" cy="465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799C3A4-17D4-4FA2-BAE0-6DCD076D512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27588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99C3A4-17D4-4FA2-BAE0-6DCD076D512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911945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99C3A4-17D4-4FA2-BAE0-6DCD076D512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7324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99C3A4-17D4-4FA2-BAE0-6DCD076D512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7324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99C3A4-17D4-4FA2-BAE0-6DCD076D512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03718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99C3A4-17D4-4FA2-BAE0-6DCD076D512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3334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99C3A4-17D4-4FA2-BAE0-6DCD076D512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16583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99C3A4-17D4-4FA2-BAE0-6DCD076D512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20287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99C3A4-17D4-4FA2-BAE0-6DCD076D512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20287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99C3A4-17D4-4FA2-BAE0-6DCD076D512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7324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31863" y="930227"/>
            <a:ext cx="4145243" cy="318683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3622" tIns="41811" rIns="83622" bIns="41811" anchor="ctr"/>
          <a:lstStyle/>
          <a:p>
            <a:endParaRPr lang="nl-NL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9602" y="4425181"/>
            <a:ext cx="4876925" cy="353603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0" tIns="0" rIns="0" bIns="0"/>
          <a:lstStyle/>
          <a:p>
            <a:pPr marL="78396" indent="-78396" eaLnBrk="1">
              <a:lnSpc>
                <a:spcPct val="93000"/>
              </a:lnSpc>
              <a:spcBef>
                <a:spcPct val="0"/>
              </a:spcBef>
              <a:buSzPct val="45000"/>
              <a:tabLst>
                <a:tab pos="662007" algn="l"/>
                <a:tab pos="1324013" algn="l"/>
                <a:tab pos="1986020" algn="l"/>
                <a:tab pos="2648026" algn="l"/>
                <a:tab pos="3310033" algn="l"/>
                <a:tab pos="3972039" algn="l"/>
                <a:tab pos="4634046" algn="l"/>
              </a:tabLst>
            </a:pPr>
            <a:endParaRPr lang="en-GB" dirty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31863" y="930227"/>
            <a:ext cx="4145243" cy="318683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3622" tIns="41811" rIns="83622" bIns="41811" anchor="ctr"/>
          <a:lstStyle/>
          <a:p>
            <a:endParaRPr lang="nl-NL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9602" y="4425181"/>
            <a:ext cx="4876925" cy="353603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0" tIns="0" rIns="0" bIns="0"/>
          <a:lstStyle/>
          <a:p>
            <a:pPr marL="78396" indent="-78396" eaLnBrk="1">
              <a:lnSpc>
                <a:spcPct val="93000"/>
              </a:lnSpc>
              <a:spcBef>
                <a:spcPct val="0"/>
              </a:spcBef>
              <a:buSzPct val="45000"/>
              <a:tabLst>
                <a:tab pos="662007" algn="l"/>
                <a:tab pos="1324013" algn="l"/>
                <a:tab pos="1986020" algn="l"/>
                <a:tab pos="2648026" algn="l"/>
                <a:tab pos="3310033" algn="l"/>
                <a:tab pos="3972039" algn="l"/>
                <a:tab pos="4634046" algn="l"/>
              </a:tabLst>
            </a:pPr>
            <a:endParaRPr lang="en-GB" dirty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2" descr="PPT cover_U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8575" y="2900363"/>
            <a:ext cx="7737475" cy="1752600"/>
          </a:xfrm>
        </p:spPr>
        <p:txBody>
          <a:bodyPr lIns="91440"/>
          <a:lstStyle>
            <a:lvl1pPr marL="0" indent="0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Names authors / presenting author</a:t>
            </a:r>
          </a:p>
          <a:p>
            <a:r>
              <a:rPr lang="nl-NL"/>
              <a:t>Department, division, if necessary mail address or URL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sz="half" idx="10"/>
          </p:nvPr>
        </p:nvSpPr>
        <p:spPr>
          <a:xfrm>
            <a:off x="6910388" y="6154738"/>
            <a:ext cx="2133600" cy="2667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48A05A7-7487-4180-9E9C-20EE07B8A3FE}" type="datetime4">
              <a:rPr lang="en-US"/>
              <a:pPr>
                <a:defRPr/>
              </a:pPr>
              <a:t>April 3, 2013</a:t>
            </a:fld>
            <a:r>
              <a:rPr lang="nl-NL"/>
              <a:t> | </a:t>
            </a:r>
            <a:fld id="{C5C67814-29B0-4ED3-8414-B154E4152522}" type="slidenum">
              <a:rPr lang="nl-NL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74CCEB-92C7-477B-8070-990A181D87E6}" type="datetime4">
              <a:rPr lang="en-US"/>
              <a:pPr>
                <a:defRPr/>
              </a:pPr>
              <a:t>April 3, 2013</a:t>
            </a:fld>
            <a:r>
              <a:rPr lang="nl-NL"/>
              <a:t> | </a:t>
            </a:r>
            <a:fld id="{9408AC6A-371A-471B-82BC-0319AB571781}" type="slidenum">
              <a:rPr lang="nl-NL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38975" y="1341438"/>
            <a:ext cx="1997075" cy="5111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2988" y="1341438"/>
            <a:ext cx="5843587" cy="5111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179598-420A-48FB-920D-F7ECDCF6611E}" type="datetime4">
              <a:rPr lang="en-US"/>
              <a:pPr>
                <a:defRPr/>
              </a:pPr>
              <a:t>April 3, 2013</a:t>
            </a:fld>
            <a:r>
              <a:rPr lang="nl-NL"/>
              <a:t> | </a:t>
            </a:r>
            <a:fld id="{FE764686-6F09-4B17-8835-D51CD1588BC9}" type="slidenum">
              <a:rPr lang="nl-NL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576FC-36A8-4709-8513-CD7F63A6C353}" type="datetime4">
              <a:rPr lang="en-US"/>
              <a:pPr>
                <a:defRPr/>
              </a:pPr>
              <a:t>April 3, 2013</a:t>
            </a:fld>
            <a:r>
              <a:rPr lang="nl-NL"/>
              <a:t> | </a:t>
            </a:r>
            <a:fld id="{EFF17AB7-A44D-46A3-B513-3A36920AC249}" type="slidenum">
              <a:rPr lang="nl-NL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62C39-5FC7-440C-AF70-37AAFDBDE64B}" type="datetime4">
              <a:rPr lang="en-US"/>
              <a:pPr>
                <a:defRPr/>
              </a:pPr>
              <a:t>April 3, 2013</a:t>
            </a:fld>
            <a:r>
              <a:rPr lang="nl-NL"/>
              <a:t> | </a:t>
            </a:r>
            <a:fld id="{D402AA1B-7BA5-45C6-A248-3A6632DFC4C1}" type="slidenum">
              <a:rPr lang="nl-NL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2988" y="2205038"/>
            <a:ext cx="3919537" cy="424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4925" y="2205038"/>
            <a:ext cx="3921125" cy="424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E418E-6F7D-46F2-8438-D5D60D578D29}" type="datetime4">
              <a:rPr lang="en-US"/>
              <a:pPr>
                <a:defRPr/>
              </a:pPr>
              <a:t>April 3, 2013</a:t>
            </a:fld>
            <a:r>
              <a:rPr lang="nl-NL"/>
              <a:t> | </a:t>
            </a:r>
            <a:fld id="{1681100B-6773-4306-8E2E-7C562DBAA885}" type="slidenum">
              <a:rPr lang="nl-NL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DCFCE-E1FA-402D-B5C8-F2485C7FE3EE}" type="datetime4">
              <a:rPr lang="en-US"/>
              <a:pPr>
                <a:defRPr/>
              </a:pPr>
              <a:t>April 3, 2013</a:t>
            </a:fld>
            <a:r>
              <a:rPr lang="nl-NL"/>
              <a:t> | </a:t>
            </a:r>
            <a:fld id="{EB7007E6-B1C3-4BA0-93FE-8E50C731BBAF}" type="slidenum">
              <a:rPr lang="nl-NL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6ACC6-7AF9-4143-BEF3-50BE1B91CF99}" type="datetime4">
              <a:rPr lang="en-US"/>
              <a:pPr>
                <a:defRPr/>
              </a:pPr>
              <a:t>April 3, 2013</a:t>
            </a:fld>
            <a:r>
              <a:rPr lang="nl-NL"/>
              <a:t> | </a:t>
            </a:r>
            <a:fld id="{C796845A-926D-4671-B9F6-6ABA689000EA}" type="slidenum">
              <a:rPr lang="nl-NL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AEF37-7D3A-4240-AC6D-6DA41A66C4C5}" type="datetime4">
              <a:rPr lang="en-US"/>
              <a:pPr>
                <a:defRPr/>
              </a:pPr>
              <a:t>April 3, 2013</a:t>
            </a:fld>
            <a:r>
              <a:rPr lang="nl-NL"/>
              <a:t> | </a:t>
            </a:r>
            <a:fld id="{55F4686D-787D-46CB-AD38-64869E35DC5F}" type="slidenum">
              <a:rPr lang="nl-NL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75C9E-766C-48DE-B8BA-F4A42957CA19}" type="datetime4">
              <a:rPr lang="en-US"/>
              <a:pPr>
                <a:defRPr/>
              </a:pPr>
              <a:t>April 3, 2013</a:t>
            </a:fld>
            <a:r>
              <a:rPr lang="nl-NL"/>
              <a:t> | </a:t>
            </a:r>
            <a:fld id="{67803026-3404-4CFB-BC32-7C83518A2536}" type="slidenum">
              <a:rPr lang="nl-NL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FDDFA-C0B9-4C4D-8BE3-5D99AD09E6AE}" type="datetime4">
              <a:rPr lang="en-US"/>
              <a:pPr>
                <a:defRPr/>
              </a:pPr>
              <a:t>April 3, 2013</a:t>
            </a:fld>
            <a:r>
              <a:rPr lang="nl-NL"/>
              <a:t> | </a:t>
            </a:r>
            <a:fld id="{172BFFA6-5E3B-4615-80B5-BCA0D175E549}" type="slidenum">
              <a:rPr lang="nl-NL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1341438"/>
            <a:ext cx="79930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42988" y="2205038"/>
            <a:ext cx="7993062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Bullet point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0"/>
            <a:r>
              <a:rPr lang="nl-NL" smtClean="0"/>
              <a:t>Bullet point</a:t>
            </a:r>
          </a:p>
          <a:p>
            <a:pPr lvl="0"/>
            <a:r>
              <a:rPr lang="nl-NL" smtClean="0"/>
              <a:t>Bullet point</a:t>
            </a:r>
            <a:endParaRPr lang="en-US" smtClean="0"/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02450" y="6546850"/>
            <a:ext cx="21336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rgbClr val="75263B"/>
                </a:solidFill>
              </a:defRPr>
            </a:lvl1pPr>
          </a:lstStyle>
          <a:p>
            <a:pPr>
              <a:defRPr/>
            </a:pPr>
            <a:fld id="{6ED6D9F5-3497-4A89-BC05-5D3849365053}" type="datetime4">
              <a:rPr lang="en-US"/>
              <a:pPr>
                <a:defRPr/>
              </a:pPr>
              <a:t>April 3, 2013</a:t>
            </a:fld>
            <a:r>
              <a:rPr lang="nl-NL"/>
              <a:t> | </a:t>
            </a:r>
            <a:fld id="{8D92B21F-180F-4C3A-A0C7-831233867368}" type="slidenum">
              <a:rPr lang="nl-NL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DE700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DE7008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DE7008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DE7008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DE700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DE700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DE700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DE700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DE7008"/>
          </a:solidFill>
          <a:latin typeface="Arial" charset="0"/>
        </a:defRPr>
      </a:lvl9pPr>
    </p:titleStyle>
    <p:bodyStyle>
      <a:lvl1pPr marL="176213" indent="-176213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75263B"/>
          </a:solidFill>
          <a:latin typeface="+mn-lt"/>
          <a:ea typeface="+mn-ea"/>
          <a:cs typeface="+mn-cs"/>
        </a:defRPr>
      </a:lvl1pPr>
      <a:lvl2pPr marL="6286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75263B"/>
          </a:solidFill>
          <a:latin typeface="+mn-lt"/>
        </a:defRPr>
      </a:lvl2pPr>
      <a:lvl3pPr marL="1079500" indent="-1651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75263B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tiff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5"/>
          <p:cNvSpPr>
            <a:spLocks noGrp="1" noChangeArrowheads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EA78B2C2-9126-4BA5-B51B-C2BF5DD07DD8}" type="datetime4">
              <a:rPr lang="en-US" smtClean="0"/>
              <a:pPr/>
              <a:t>April 3, 2013</a:t>
            </a:fld>
            <a:r>
              <a:rPr lang="nl-NL" smtClean="0"/>
              <a:t> | </a:t>
            </a:r>
            <a:fld id="{4B3AD322-C373-42F1-B971-520B3AA5D40E}" type="slidenum">
              <a:rPr lang="nl-NL" smtClean="0"/>
              <a:pPr/>
              <a:t>1</a:t>
            </a:fld>
            <a:endParaRPr lang="en-US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5088" y="3141663"/>
            <a:ext cx="7594600" cy="1752600"/>
          </a:xfrm>
          <a:noFill/>
        </p:spPr>
        <p:txBody>
          <a:bodyPr/>
          <a:lstStyle/>
          <a:p>
            <a:pPr eaLnBrk="1" hangingPunct="1"/>
            <a:r>
              <a:rPr lang="nl-NL" sz="2000" b="1" smtClean="0"/>
              <a:t>Maartje van den Biggelaar</a:t>
            </a:r>
          </a:p>
          <a:p>
            <a:pPr eaLnBrk="1" hangingPunct="1"/>
            <a:r>
              <a:rPr lang="en-US" sz="2000" smtClean="0"/>
              <a:t>Sanquin Research</a:t>
            </a:r>
          </a:p>
          <a:p>
            <a:pPr eaLnBrk="1" hangingPunct="1"/>
            <a:r>
              <a:rPr lang="en-US" sz="2000" smtClean="0"/>
              <a:t>Plasma Proteins</a:t>
            </a:r>
          </a:p>
        </p:txBody>
      </p:sp>
      <p:sp>
        <p:nvSpPr>
          <p:cNvPr id="3076" name="Rectangle 7"/>
          <p:cNvSpPr>
            <a:spLocks noChangeArrowheads="1"/>
          </p:cNvSpPr>
          <p:nvPr/>
        </p:nvSpPr>
        <p:spPr bwMode="auto">
          <a:xfrm>
            <a:off x="1465263" y="1557338"/>
            <a:ext cx="7643812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r>
              <a:rPr lang="en-US" sz="2000" dirty="0" smtClean="0"/>
              <a:t>Fuelling the knowledge of blood coagulation signaling with time-resolved quantitative </a:t>
            </a:r>
            <a:r>
              <a:rPr lang="en-US" sz="2000" dirty="0" err="1" smtClean="0"/>
              <a:t>phosphoproteomics</a:t>
            </a:r>
            <a:r>
              <a:rPr lang="en-US" sz="2000" dirty="0" smtClean="0"/>
              <a:t> of thrombin-stimulated endothelial cells</a:t>
            </a:r>
            <a:endParaRPr lang="nl-NL" sz="2000" dirty="0" smtClean="0"/>
          </a:p>
          <a:p>
            <a:endParaRPr lang="en-US" sz="2000" dirty="0">
              <a:solidFill>
                <a:srgbClr val="75263B"/>
              </a:solidFill>
            </a:endParaRPr>
          </a:p>
        </p:txBody>
      </p:sp>
      <p:pic>
        <p:nvPicPr>
          <p:cNvPr id="5" name="Picture 2" descr="C:\Users\sfowler\Documents\Documents\Legal and Policies\CRUK Branding 2012\BICR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32656"/>
            <a:ext cx="3384376" cy="1013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0" y="1124744"/>
            <a:ext cx="9145588" cy="1112838"/>
            <a:chOff x="0" y="466"/>
            <a:chExt cx="5761" cy="701"/>
          </a:xfrm>
        </p:grpSpPr>
        <p:sp>
          <p:nvSpPr>
            <p:cNvPr id="2088" name="Freeform 40" descr="Bouquet"/>
            <p:cNvSpPr>
              <a:spLocks/>
            </p:cNvSpPr>
            <p:nvPr/>
          </p:nvSpPr>
          <p:spPr bwMode="auto">
            <a:xfrm flipV="1">
              <a:off x="25" y="692"/>
              <a:ext cx="5735" cy="278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446" y="38"/>
                </a:cxn>
                <a:cxn ang="0">
                  <a:pos x="1079" y="31"/>
                </a:cxn>
                <a:cxn ang="0">
                  <a:pos x="1265" y="25"/>
                </a:cxn>
                <a:cxn ang="0">
                  <a:pos x="1828" y="44"/>
                </a:cxn>
                <a:cxn ang="0">
                  <a:pos x="2090" y="19"/>
                </a:cxn>
                <a:cxn ang="0">
                  <a:pos x="2673" y="38"/>
                </a:cxn>
                <a:cxn ang="0">
                  <a:pos x="2993" y="19"/>
                </a:cxn>
                <a:cxn ang="0">
                  <a:pos x="3748" y="38"/>
                </a:cxn>
                <a:cxn ang="0">
                  <a:pos x="3882" y="25"/>
                </a:cxn>
                <a:cxn ang="0">
                  <a:pos x="4478" y="38"/>
                </a:cxn>
                <a:cxn ang="0">
                  <a:pos x="4676" y="6"/>
                </a:cxn>
                <a:cxn ang="0">
                  <a:pos x="4887" y="38"/>
                </a:cxn>
                <a:cxn ang="0">
                  <a:pos x="5514" y="12"/>
                </a:cxn>
                <a:cxn ang="0">
                  <a:pos x="5735" y="15"/>
                </a:cxn>
                <a:cxn ang="0">
                  <a:pos x="5731" y="101"/>
                </a:cxn>
                <a:cxn ang="0">
                  <a:pos x="5348" y="127"/>
                </a:cxn>
                <a:cxn ang="0">
                  <a:pos x="4260" y="127"/>
                </a:cxn>
                <a:cxn ang="0">
                  <a:pos x="2974" y="108"/>
                </a:cxn>
                <a:cxn ang="0">
                  <a:pos x="1297" y="121"/>
                </a:cxn>
                <a:cxn ang="0">
                  <a:pos x="446" y="121"/>
                </a:cxn>
                <a:cxn ang="0">
                  <a:pos x="0" y="114"/>
                </a:cxn>
                <a:cxn ang="0">
                  <a:pos x="0" y="28"/>
                </a:cxn>
              </a:cxnLst>
              <a:rect l="0" t="0" r="r" b="b"/>
              <a:pathLst>
                <a:path w="5735" h="131">
                  <a:moveTo>
                    <a:pt x="0" y="28"/>
                  </a:moveTo>
                  <a:cubicBezTo>
                    <a:pt x="74" y="15"/>
                    <a:pt x="266" y="38"/>
                    <a:pt x="446" y="38"/>
                  </a:cubicBezTo>
                  <a:cubicBezTo>
                    <a:pt x="626" y="38"/>
                    <a:pt x="943" y="33"/>
                    <a:pt x="1079" y="31"/>
                  </a:cubicBezTo>
                  <a:cubicBezTo>
                    <a:pt x="1215" y="29"/>
                    <a:pt x="1140" y="23"/>
                    <a:pt x="1265" y="25"/>
                  </a:cubicBezTo>
                  <a:cubicBezTo>
                    <a:pt x="1390" y="27"/>
                    <a:pt x="1691" y="45"/>
                    <a:pt x="1828" y="44"/>
                  </a:cubicBezTo>
                  <a:cubicBezTo>
                    <a:pt x="1965" y="43"/>
                    <a:pt x="1949" y="20"/>
                    <a:pt x="2090" y="19"/>
                  </a:cubicBezTo>
                  <a:cubicBezTo>
                    <a:pt x="2231" y="18"/>
                    <a:pt x="2523" y="38"/>
                    <a:pt x="2673" y="38"/>
                  </a:cubicBezTo>
                  <a:cubicBezTo>
                    <a:pt x="2823" y="38"/>
                    <a:pt x="2814" y="19"/>
                    <a:pt x="2993" y="19"/>
                  </a:cubicBezTo>
                  <a:cubicBezTo>
                    <a:pt x="3172" y="19"/>
                    <a:pt x="3600" y="37"/>
                    <a:pt x="3748" y="38"/>
                  </a:cubicBezTo>
                  <a:cubicBezTo>
                    <a:pt x="3896" y="39"/>
                    <a:pt x="3760" y="25"/>
                    <a:pt x="3882" y="25"/>
                  </a:cubicBezTo>
                  <a:cubicBezTo>
                    <a:pt x="4004" y="25"/>
                    <a:pt x="4346" y="41"/>
                    <a:pt x="4478" y="38"/>
                  </a:cubicBezTo>
                  <a:cubicBezTo>
                    <a:pt x="4610" y="35"/>
                    <a:pt x="4608" y="6"/>
                    <a:pt x="4676" y="6"/>
                  </a:cubicBezTo>
                  <a:cubicBezTo>
                    <a:pt x="4744" y="6"/>
                    <a:pt x="4747" y="37"/>
                    <a:pt x="4887" y="38"/>
                  </a:cubicBezTo>
                  <a:cubicBezTo>
                    <a:pt x="5027" y="39"/>
                    <a:pt x="5373" y="16"/>
                    <a:pt x="5514" y="12"/>
                  </a:cubicBezTo>
                  <a:cubicBezTo>
                    <a:pt x="5655" y="8"/>
                    <a:pt x="5699" y="0"/>
                    <a:pt x="5735" y="15"/>
                  </a:cubicBezTo>
                  <a:lnTo>
                    <a:pt x="5731" y="101"/>
                  </a:lnTo>
                  <a:cubicBezTo>
                    <a:pt x="5667" y="120"/>
                    <a:pt x="5593" y="123"/>
                    <a:pt x="5348" y="127"/>
                  </a:cubicBezTo>
                  <a:cubicBezTo>
                    <a:pt x="5103" y="131"/>
                    <a:pt x="4656" y="130"/>
                    <a:pt x="4260" y="127"/>
                  </a:cubicBezTo>
                  <a:cubicBezTo>
                    <a:pt x="3864" y="124"/>
                    <a:pt x="3468" y="109"/>
                    <a:pt x="2974" y="108"/>
                  </a:cubicBezTo>
                  <a:cubicBezTo>
                    <a:pt x="2480" y="107"/>
                    <a:pt x="1718" y="119"/>
                    <a:pt x="1297" y="121"/>
                  </a:cubicBezTo>
                  <a:cubicBezTo>
                    <a:pt x="876" y="123"/>
                    <a:pt x="662" y="122"/>
                    <a:pt x="446" y="121"/>
                  </a:cubicBezTo>
                  <a:cubicBezTo>
                    <a:pt x="230" y="120"/>
                    <a:pt x="74" y="129"/>
                    <a:pt x="0" y="114"/>
                  </a:cubicBezTo>
                  <a:lnTo>
                    <a:pt x="0" y="28"/>
                  </a:lnTo>
                  <a:close/>
                </a:path>
              </a:pathLst>
            </a:custGeom>
            <a:blipFill dpi="0" rotWithShape="1">
              <a:blip r:embed="rId2" cstate="print"/>
              <a:srcRect/>
              <a:tile tx="0" ty="0" sx="100000" sy="100000" flip="none" algn="tl"/>
            </a:blipFill>
            <a:ln w="9525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89" name="Freeform 41"/>
            <p:cNvSpPr>
              <a:spLocks noChangeAspect="1"/>
            </p:cNvSpPr>
            <p:nvPr/>
          </p:nvSpPr>
          <p:spPr bwMode="auto">
            <a:xfrm>
              <a:off x="859" y="870"/>
              <a:ext cx="1538" cy="274"/>
            </a:xfrm>
            <a:custGeom>
              <a:avLst/>
              <a:gdLst/>
              <a:ahLst/>
              <a:cxnLst>
                <a:cxn ang="0">
                  <a:pos x="242" y="116"/>
                </a:cxn>
                <a:cxn ang="0">
                  <a:pos x="385" y="25"/>
                </a:cxn>
                <a:cxn ang="0">
                  <a:pos x="735" y="3"/>
                </a:cxn>
                <a:cxn ang="0">
                  <a:pos x="1143" y="29"/>
                </a:cxn>
                <a:cxn ang="0">
                  <a:pos x="1528" y="35"/>
                </a:cxn>
                <a:cxn ang="0">
                  <a:pos x="1080" y="239"/>
                </a:cxn>
                <a:cxn ang="0">
                  <a:pos x="561" y="243"/>
                </a:cxn>
                <a:cxn ang="0">
                  <a:pos x="53" y="236"/>
                </a:cxn>
                <a:cxn ang="0">
                  <a:pos x="242" y="116"/>
                </a:cxn>
              </a:cxnLst>
              <a:rect l="0" t="0" r="r" b="b"/>
              <a:pathLst>
                <a:path w="1538" h="274">
                  <a:moveTo>
                    <a:pt x="242" y="116"/>
                  </a:moveTo>
                  <a:cubicBezTo>
                    <a:pt x="297" y="81"/>
                    <a:pt x="303" y="44"/>
                    <a:pt x="385" y="25"/>
                  </a:cubicBezTo>
                  <a:cubicBezTo>
                    <a:pt x="467" y="6"/>
                    <a:pt x="609" y="2"/>
                    <a:pt x="735" y="3"/>
                  </a:cubicBezTo>
                  <a:lnTo>
                    <a:pt x="1143" y="29"/>
                  </a:lnTo>
                  <a:cubicBezTo>
                    <a:pt x="1215" y="46"/>
                    <a:pt x="1538" y="0"/>
                    <a:pt x="1528" y="35"/>
                  </a:cubicBezTo>
                  <a:cubicBezTo>
                    <a:pt x="1518" y="70"/>
                    <a:pt x="1241" y="204"/>
                    <a:pt x="1080" y="239"/>
                  </a:cubicBezTo>
                  <a:cubicBezTo>
                    <a:pt x="919" y="274"/>
                    <a:pt x="732" y="243"/>
                    <a:pt x="561" y="243"/>
                  </a:cubicBezTo>
                  <a:cubicBezTo>
                    <a:pt x="390" y="243"/>
                    <a:pt x="106" y="257"/>
                    <a:pt x="53" y="236"/>
                  </a:cubicBezTo>
                  <a:cubicBezTo>
                    <a:pt x="0" y="215"/>
                    <a:pt x="187" y="151"/>
                    <a:pt x="242" y="116"/>
                  </a:cubicBezTo>
                  <a:close/>
                </a:path>
              </a:pathLst>
            </a:custGeom>
            <a:gradFill rotWithShape="1">
              <a:gsLst>
                <a:gs pos="0">
                  <a:srgbClr val="D3B187"/>
                </a:gs>
                <a:gs pos="100000">
                  <a:srgbClr val="FFCC66"/>
                </a:gs>
              </a:gsLst>
              <a:lin ang="5400000" scaled="1"/>
            </a:gradFill>
            <a:ln w="9525" cap="flat" cmpd="sng">
              <a:solidFill>
                <a:srgbClr val="FF99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0" name="Freeform 42"/>
            <p:cNvSpPr>
              <a:spLocks noChangeAspect="1"/>
            </p:cNvSpPr>
            <p:nvPr/>
          </p:nvSpPr>
          <p:spPr bwMode="auto">
            <a:xfrm>
              <a:off x="0" y="477"/>
              <a:ext cx="2320" cy="310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408" y="36"/>
                </a:cxn>
                <a:cxn ang="0">
                  <a:pos x="925" y="59"/>
                </a:cxn>
                <a:cxn ang="0">
                  <a:pos x="2317" y="269"/>
                </a:cxn>
                <a:cxn ang="0">
                  <a:pos x="934" y="271"/>
                </a:cxn>
                <a:cxn ang="0">
                  <a:pos x="539" y="267"/>
                </a:cxn>
                <a:cxn ang="0">
                  <a:pos x="8" y="257"/>
                </a:cxn>
                <a:cxn ang="0">
                  <a:pos x="0" y="37"/>
                </a:cxn>
              </a:cxnLst>
              <a:rect l="0" t="0" r="r" b="b"/>
              <a:pathLst>
                <a:path w="2320" h="310">
                  <a:moveTo>
                    <a:pt x="0" y="37"/>
                  </a:moveTo>
                  <a:cubicBezTo>
                    <a:pt x="67" y="0"/>
                    <a:pt x="254" y="32"/>
                    <a:pt x="408" y="36"/>
                  </a:cubicBezTo>
                  <a:cubicBezTo>
                    <a:pt x="562" y="40"/>
                    <a:pt x="607" y="20"/>
                    <a:pt x="925" y="59"/>
                  </a:cubicBezTo>
                  <a:cubicBezTo>
                    <a:pt x="1243" y="98"/>
                    <a:pt x="2316" y="234"/>
                    <a:pt x="2317" y="269"/>
                  </a:cubicBezTo>
                  <a:cubicBezTo>
                    <a:pt x="2320" y="310"/>
                    <a:pt x="1230" y="271"/>
                    <a:pt x="934" y="271"/>
                  </a:cubicBezTo>
                  <a:cubicBezTo>
                    <a:pt x="638" y="271"/>
                    <a:pt x="693" y="269"/>
                    <a:pt x="539" y="267"/>
                  </a:cubicBezTo>
                  <a:cubicBezTo>
                    <a:pt x="385" y="265"/>
                    <a:pt x="98" y="295"/>
                    <a:pt x="8" y="257"/>
                  </a:cubicBezTo>
                  <a:lnTo>
                    <a:pt x="0" y="37"/>
                  </a:lnTo>
                  <a:close/>
                </a:path>
              </a:pathLst>
            </a:custGeom>
            <a:solidFill>
              <a:srgbClr val="FF9966"/>
            </a:solidFill>
            <a:ln w="9525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1" name="Freeform 43"/>
            <p:cNvSpPr>
              <a:spLocks noChangeAspect="1"/>
            </p:cNvSpPr>
            <p:nvPr/>
          </p:nvSpPr>
          <p:spPr bwMode="auto">
            <a:xfrm>
              <a:off x="22" y="859"/>
              <a:ext cx="1188" cy="287"/>
            </a:xfrm>
            <a:custGeom>
              <a:avLst/>
              <a:gdLst/>
              <a:ahLst/>
              <a:cxnLst>
                <a:cxn ang="0">
                  <a:pos x="3" y="47"/>
                </a:cxn>
                <a:cxn ang="0">
                  <a:pos x="485" y="19"/>
                </a:cxn>
                <a:cxn ang="0">
                  <a:pos x="898" y="22"/>
                </a:cxn>
                <a:cxn ang="0">
                  <a:pos x="1175" y="34"/>
                </a:cxn>
                <a:cxn ang="0">
                  <a:pos x="1024" y="143"/>
                </a:cxn>
                <a:cxn ang="0">
                  <a:pos x="826" y="239"/>
                </a:cxn>
                <a:cxn ang="0">
                  <a:pos x="441" y="264"/>
                </a:cxn>
                <a:cxn ang="0">
                  <a:pos x="0" y="251"/>
                </a:cxn>
                <a:cxn ang="0">
                  <a:pos x="3" y="47"/>
                </a:cxn>
              </a:cxnLst>
              <a:rect l="0" t="0" r="r" b="b"/>
              <a:pathLst>
                <a:path w="1188" h="287">
                  <a:moveTo>
                    <a:pt x="3" y="47"/>
                  </a:moveTo>
                  <a:cubicBezTo>
                    <a:pt x="38" y="0"/>
                    <a:pt x="336" y="23"/>
                    <a:pt x="485" y="19"/>
                  </a:cubicBezTo>
                  <a:cubicBezTo>
                    <a:pt x="634" y="15"/>
                    <a:pt x="783" y="19"/>
                    <a:pt x="898" y="22"/>
                  </a:cubicBezTo>
                  <a:cubicBezTo>
                    <a:pt x="1013" y="25"/>
                    <a:pt x="1154" y="14"/>
                    <a:pt x="1175" y="34"/>
                  </a:cubicBezTo>
                  <a:cubicBezTo>
                    <a:pt x="1188" y="57"/>
                    <a:pt x="1082" y="109"/>
                    <a:pt x="1024" y="143"/>
                  </a:cubicBezTo>
                  <a:cubicBezTo>
                    <a:pt x="966" y="177"/>
                    <a:pt x="923" y="219"/>
                    <a:pt x="826" y="239"/>
                  </a:cubicBezTo>
                  <a:cubicBezTo>
                    <a:pt x="729" y="259"/>
                    <a:pt x="579" y="262"/>
                    <a:pt x="441" y="264"/>
                  </a:cubicBezTo>
                  <a:cubicBezTo>
                    <a:pt x="303" y="266"/>
                    <a:pt x="73" y="287"/>
                    <a:pt x="0" y="251"/>
                  </a:cubicBezTo>
                  <a:lnTo>
                    <a:pt x="3" y="47"/>
                  </a:lnTo>
                  <a:close/>
                </a:path>
              </a:pathLst>
            </a:custGeom>
            <a:gradFill rotWithShape="1">
              <a:gsLst>
                <a:gs pos="0">
                  <a:srgbClr val="D3B187"/>
                </a:gs>
                <a:gs pos="100000">
                  <a:srgbClr val="FFCC66"/>
                </a:gs>
              </a:gsLst>
              <a:lin ang="5400000" scaled="1"/>
            </a:gradFill>
            <a:ln w="9525">
              <a:solidFill>
                <a:srgbClr val="FF99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2" name="Freeform 44"/>
            <p:cNvSpPr>
              <a:spLocks noChangeAspect="1"/>
            </p:cNvSpPr>
            <p:nvPr/>
          </p:nvSpPr>
          <p:spPr bwMode="auto">
            <a:xfrm flipV="1">
              <a:off x="3164" y="869"/>
              <a:ext cx="1671" cy="259"/>
            </a:xfrm>
            <a:custGeom>
              <a:avLst/>
              <a:gdLst/>
              <a:ahLst/>
              <a:cxnLst>
                <a:cxn ang="0">
                  <a:pos x="878" y="258"/>
                </a:cxn>
                <a:cxn ang="0">
                  <a:pos x="1291" y="256"/>
                </a:cxn>
                <a:cxn ang="0">
                  <a:pos x="1658" y="242"/>
                </a:cxn>
                <a:cxn ang="0">
                  <a:pos x="1524" y="161"/>
                </a:cxn>
                <a:cxn ang="0">
                  <a:pos x="1213" y="25"/>
                </a:cxn>
                <a:cxn ang="0">
                  <a:pos x="787" y="9"/>
                </a:cxn>
                <a:cxn ang="0">
                  <a:pos x="80" y="31"/>
                </a:cxn>
                <a:cxn ang="0">
                  <a:pos x="304" y="127"/>
                </a:cxn>
                <a:cxn ang="0">
                  <a:pos x="464" y="213"/>
                </a:cxn>
                <a:cxn ang="0">
                  <a:pos x="878" y="258"/>
                </a:cxn>
              </a:cxnLst>
              <a:rect l="0" t="0" r="r" b="b"/>
              <a:pathLst>
                <a:path w="1671" h="259">
                  <a:moveTo>
                    <a:pt x="878" y="258"/>
                  </a:moveTo>
                  <a:cubicBezTo>
                    <a:pt x="949" y="258"/>
                    <a:pt x="1161" y="259"/>
                    <a:pt x="1291" y="256"/>
                  </a:cubicBezTo>
                  <a:cubicBezTo>
                    <a:pt x="1421" y="253"/>
                    <a:pt x="1620" y="257"/>
                    <a:pt x="1658" y="242"/>
                  </a:cubicBezTo>
                  <a:cubicBezTo>
                    <a:pt x="1671" y="218"/>
                    <a:pt x="1598" y="197"/>
                    <a:pt x="1524" y="161"/>
                  </a:cubicBezTo>
                  <a:cubicBezTo>
                    <a:pt x="1450" y="125"/>
                    <a:pt x="1336" y="50"/>
                    <a:pt x="1213" y="25"/>
                  </a:cubicBezTo>
                  <a:cubicBezTo>
                    <a:pt x="1090" y="0"/>
                    <a:pt x="976" y="8"/>
                    <a:pt x="787" y="9"/>
                  </a:cubicBezTo>
                  <a:cubicBezTo>
                    <a:pt x="598" y="10"/>
                    <a:pt x="160" y="11"/>
                    <a:pt x="80" y="31"/>
                  </a:cubicBezTo>
                  <a:cubicBezTo>
                    <a:pt x="0" y="51"/>
                    <a:pt x="240" y="97"/>
                    <a:pt x="304" y="127"/>
                  </a:cubicBezTo>
                  <a:cubicBezTo>
                    <a:pt x="368" y="157"/>
                    <a:pt x="369" y="191"/>
                    <a:pt x="464" y="213"/>
                  </a:cubicBezTo>
                  <a:cubicBezTo>
                    <a:pt x="559" y="235"/>
                    <a:pt x="792" y="249"/>
                    <a:pt x="878" y="258"/>
                  </a:cubicBezTo>
                  <a:close/>
                </a:path>
              </a:pathLst>
            </a:custGeom>
            <a:gradFill rotWithShape="1">
              <a:gsLst>
                <a:gs pos="0">
                  <a:srgbClr val="D3B187"/>
                </a:gs>
                <a:gs pos="100000">
                  <a:srgbClr val="FFCC66"/>
                </a:gs>
              </a:gsLst>
              <a:lin ang="5400000" scaled="1"/>
            </a:gradFill>
            <a:ln w="9525" cap="flat" cmpd="sng">
              <a:solidFill>
                <a:srgbClr val="FF99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3" name="Freeform 45"/>
            <p:cNvSpPr>
              <a:spLocks noChangeAspect="1"/>
            </p:cNvSpPr>
            <p:nvPr/>
          </p:nvSpPr>
          <p:spPr bwMode="auto">
            <a:xfrm flipV="1">
              <a:off x="4434" y="855"/>
              <a:ext cx="1320" cy="312"/>
            </a:xfrm>
            <a:custGeom>
              <a:avLst/>
              <a:gdLst/>
              <a:ahLst/>
              <a:cxnLst>
                <a:cxn ang="0">
                  <a:pos x="480" y="297"/>
                </a:cxn>
                <a:cxn ang="0">
                  <a:pos x="692" y="300"/>
                </a:cxn>
                <a:cxn ang="0">
                  <a:pos x="893" y="294"/>
                </a:cxn>
                <a:cxn ang="0">
                  <a:pos x="1313" y="256"/>
                </a:cxn>
                <a:cxn ang="0">
                  <a:pos x="1320" y="35"/>
                </a:cxn>
                <a:cxn ang="0">
                  <a:pos x="1041" y="48"/>
                </a:cxn>
                <a:cxn ang="0">
                  <a:pos x="670" y="60"/>
                </a:cxn>
                <a:cxn ang="0">
                  <a:pos x="430" y="51"/>
                </a:cxn>
                <a:cxn ang="0">
                  <a:pos x="30" y="64"/>
                </a:cxn>
                <a:cxn ang="0">
                  <a:pos x="248" y="182"/>
                </a:cxn>
                <a:cxn ang="0">
                  <a:pos x="480" y="297"/>
                </a:cxn>
              </a:cxnLst>
              <a:rect l="0" t="0" r="r" b="b"/>
              <a:pathLst>
                <a:path w="1320" h="312">
                  <a:moveTo>
                    <a:pt x="480" y="297"/>
                  </a:moveTo>
                  <a:cubicBezTo>
                    <a:pt x="548" y="312"/>
                    <a:pt x="624" y="301"/>
                    <a:pt x="692" y="300"/>
                  </a:cubicBezTo>
                  <a:lnTo>
                    <a:pt x="893" y="294"/>
                  </a:lnTo>
                  <a:cubicBezTo>
                    <a:pt x="996" y="287"/>
                    <a:pt x="1242" y="299"/>
                    <a:pt x="1313" y="256"/>
                  </a:cubicBezTo>
                  <a:lnTo>
                    <a:pt x="1320" y="35"/>
                  </a:lnTo>
                  <a:cubicBezTo>
                    <a:pt x="1275" y="0"/>
                    <a:pt x="1149" y="44"/>
                    <a:pt x="1041" y="48"/>
                  </a:cubicBezTo>
                  <a:cubicBezTo>
                    <a:pt x="933" y="52"/>
                    <a:pt x="772" y="60"/>
                    <a:pt x="670" y="60"/>
                  </a:cubicBezTo>
                  <a:cubicBezTo>
                    <a:pt x="568" y="60"/>
                    <a:pt x="537" y="50"/>
                    <a:pt x="430" y="51"/>
                  </a:cubicBezTo>
                  <a:cubicBezTo>
                    <a:pt x="323" y="52"/>
                    <a:pt x="60" y="42"/>
                    <a:pt x="30" y="64"/>
                  </a:cubicBezTo>
                  <a:cubicBezTo>
                    <a:pt x="0" y="86"/>
                    <a:pt x="173" y="143"/>
                    <a:pt x="248" y="182"/>
                  </a:cubicBezTo>
                  <a:cubicBezTo>
                    <a:pt x="323" y="221"/>
                    <a:pt x="432" y="273"/>
                    <a:pt x="480" y="297"/>
                  </a:cubicBezTo>
                  <a:close/>
                </a:path>
              </a:pathLst>
            </a:custGeom>
            <a:gradFill rotWithShape="1">
              <a:gsLst>
                <a:gs pos="0">
                  <a:srgbClr val="D3B187"/>
                </a:gs>
                <a:gs pos="100000">
                  <a:srgbClr val="FFCC66"/>
                </a:gs>
              </a:gsLst>
              <a:lin ang="5400000" scaled="1"/>
            </a:gradFill>
            <a:ln w="9525" cap="flat" cmpd="sng">
              <a:solidFill>
                <a:srgbClr val="FF99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4" name="Freeform 46"/>
            <p:cNvSpPr>
              <a:spLocks noChangeAspect="1"/>
            </p:cNvSpPr>
            <p:nvPr/>
          </p:nvSpPr>
          <p:spPr bwMode="auto">
            <a:xfrm>
              <a:off x="1961" y="871"/>
              <a:ext cx="1657" cy="259"/>
            </a:xfrm>
            <a:custGeom>
              <a:avLst/>
              <a:gdLst/>
              <a:ahLst/>
              <a:cxnLst>
                <a:cxn ang="0">
                  <a:pos x="279" y="134"/>
                </a:cxn>
                <a:cxn ang="0">
                  <a:pos x="496" y="40"/>
                </a:cxn>
                <a:cxn ang="0">
                  <a:pos x="1114" y="40"/>
                </a:cxn>
                <a:cxn ang="0">
                  <a:pos x="1639" y="28"/>
                </a:cxn>
                <a:cxn ang="0">
                  <a:pos x="1251" y="207"/>
                </a:cxn>
                <a:cxn ang="0">
                  <a:pos x="874" y="239"/>
                </a:cxn>
                <a:cxn ang="0">
                  <a:pos x="99" y="242"/>
                </a:cxn>
                <a:cxn ang="0">
                  <a:pos x="279" y="134"/>
                </a:cxn>
              </a:cxnLst>
              <a:rect l="0" t="0" r="r" b="b"/>
              <a:pathLst>
                <a:path w="1657" h="259">
                  <a:moveTo>
                    <a:pt x="279" y="134"/>
                  </a:moveTo>
                  <a:cubicBezTo>
                    <a:pt x="345" y="100"/>
                    <a:pt x="357" y="56"/>
                    <a:pt x="496" y="40"/>
                  </a:cubicBezTo>
                  <a:cubicBezTo>
                    <a:pt x="635" y="24"/>
                    <a:pt x="924" y="42"/>
                    <a:pt x="1114" y="40"/>
                  </a:cubicBezTo>
                  <a:cubicBezTo>
                    <a:pt x="1304" y="38"/>
                    <a:pt x="1616" y="0"/>
                    <a:pt x="1639" y="28"/>
                  </a:cubicBezTo>
                  <a:cubicBezTo>
                    <a:pt x="1657" y="75"/>
                    <a:pt x="1378" y="172"/>
                    <a:pt x="1251" y="207"/>
                  </a:cubicBezTo>
                  <a:cubicBezTo>
                    <a:pt x="1124" y="242"/>
                    <a:pt x="1066" y="233"/>
                    <a:pt x="874" y="239"/>
                  </a:cubicBezTo>
                  <a:cubicBezTo>
                    <a:pt x="682" y="245"/>
                    <a:pt x="198" y="259"/>
                    <a:pt x="99" y="242"/>
                  </a:cubicBezTo>
                  <a:cubicBezTo>
                    <a:pt x="0" y="225"/>
                    <a:pt x="213" y="168"/>
                    <a:pt x="279" y="134"/>
                  </a:cubicBezTo>
                  <a:close/>
                </a:path>
              </a:pathLst>
            </a:custGeom>
            <a:gradFill rotWithShape="1">
              <a:gsLst>
                <a:gs pos="0">
                  <a:srgbClr val="D3B187"/>
                </a:gs>
                <a:gs pos="100000">
                  <a:srgbClr val="FFCC66"/>
                </a:gs>
              </a:gsLst>
              <a:lin ang="5400000" scaled="1"/>
            </a:gradFill>
            <a:ln w="9525" cap="flat" cmpd="sng">
              <a:solidFill>
                <a:srgbClr val="FF99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5" name="Freeform 47"/>
            <p:cNvSpPr>
              <a:spLocks/>
            </p:cNvSpPr>
            <p:nvPr/>
          </p:nvSpPr>
          <p:spPr bwMode="auto">
            <a:xfrm flipV="1">
              <a:off x="1428" y="834"/>
              <a:ext cx="2116" cy="42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44" y="31"/>
                </a:cxn>
                <a:cxn ang="0">
                  <a:pos x="461" y="37"/>
                </a:cxn>
                <a:cxn ang="0">
                  <a:pos x="884" y="2"/>
                </a:cxn>
                <a:cxn ang="0">
                  <a:pos x="1236" y="24"/>
                </a:cxn>
                <a:cxn ang="0">
                  <a:pos x="1671" y="2"/>
                </a:cxn>
                <a:cxn ang="0">
                  <a:pos x="2116" y="15"/>
                </a:cxn>
              </a:cxnLst>
              <a:rect l="0" t="0" r="r" b="b"/>
              <a:pathLst>
                <a:path w="2116" h="42">
                  <a:moveTo>
                    <a:pt x="0" y="21"/>
                  </a:moveTo>
                  <a:cubicBezTo>
                    <a:pt x="33" y="24"/>
                    <a:pt x="67" y="28"/>
                    <a:pt x="144" y="31"/>
                  </a:cubicBezTo>
                  <a:cubicBezTo>
                    <a:pt x="221" y="34"/>
                    <a:pt x="338" y="42"/>
                    <a:pt x="461" y="37"/>
                  </a:cubicBezTo>
                  <a:cubicBezTo>
                    <a:pt x="584" y="32"/>
                    <a:pt x="755" y="4"/>
                    <a:pt x="884" y="2"/>
                  </a:cubicBezTo>
                  <a:cubicBezTo>
                    <a:pt x="1013" y="0"/>
                    <a:pt x="1105" y="24"/>
                    <a:pt x="1236" y="24"/>
                  </a:cubicBezTo>
                  <a:cubicBezTo>
                    <a:pt x="1367" y="24"/>
                    <a:pt x="1524" y="4"/>
                    <a:pt x="1671" y="2"/>
                  </a:cubicBezTo>
                  <a:cubicBezTo>
                    <a:pt x="1818" y="0"/>
                    <a:pt x="2042" y="13"/>
                    <a:pt x="2116" y="1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6" name="Freeform 48"/>
            <p:cNvSpPr>
              <a:spLocks/>
            </p:cNvSpPr>
            <p:nvPr/>
          </p:nvSpPr>
          <p:spPr bwMode="auto">
            <a:xfrm flipV="1">
              <a:off x="285" y="740"/>
              <a:ext cx="1344" cy="36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234" y="35"/>
                </a:cxn>
                <a:cxn ang="0">
                  <a:pos x="547" y="13"/>
                </a:cxn>
                <a:cxn ang="0">
                  <a:pos x="867" y="10"/>
                </a:cxn>
                <a:cxn ang="0">
                  <a:pos x="1078" y="13"/>
                </a:cxn>
                <a:cxn ang="0">
                  <a:pos x="1344" y="0"/>
                </a:cxn>
              </a:cxnLst>
              <a:rect l="0" t="0" r="r" b="b"/>
              <a:pathLst>
                <a:path w="1344" h="36">
                  <a:moveTo>
                    <a:pt x="0" y="7"/>
                  </a:moveTo>
                  <a:cubicBezTo>
                    <a:pt x="71" y="20"/>
                    <a:pt x="143" y="34"/>
                    <a:pt x="234" y="35"/>
                  </a:cubicBezTo>
                  <a:cubicBezTo>
                    <a:pt x="325" y="36"/>
                    <a:pt x="442" y="17"/>
                    <a:pt x="547" y="13"/>
                  </a:cubicBezTo>
                  <a:cubicBezTo>
                    <a:pt x="652" y="9"/>
                    <a:pt x="779" y="10"/>
                    <a:pt x="867" y="10"/>
                  </a:cubicBezTo>
                  <a:cubicBezTo>
                    <a:pt x="955" y="10"/>
                    <a:pt x="999" y="15"/>
                    <a:pt x="1078" y="13"/>
                  </a:cubicBezTo>
                  <a:cubicBezTo>
                    <a:pt x="1157" y="11"/>
                    <a:pt x="1300" y="2"/>
                    <a:pt x="1344" y="0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7" name="Freeform 49"/>
            <p:cNvSpPr>
              <a:spLocks/>
            </p:cNvSpPr>
            <p:nvPr/>
          </p:nvSpPr>
          <p:spPr bwMode="auto">
            <a:xfrm flipV="1">
              <a:off x="59" y="816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8" name="Freeform 50"/>
            <p:cNvSpPr>
              <a:spLocks/>
            </p:cNvSpPr>
            <p:nvPr/>
          </p:nvSpPr>
          <p:spPr bwMode="auto">
            <a:xfrm flipV="1">
              <a:off x="1847" y="758"/>
              <a:ext cx="1293" cy="60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317" y="58"/>
                </a:cxn>
                <a:cxn ang="0">
                  <a:pos x="762" y="23"/>
                </a:cxn>
                <a:cxn ang="0">
                  <a:pos x="1120" y="55"/>
                </a:cxn>
                <a:cxn ang="0">
                  <a:pos x="1254" y="7"/>
                </a:cxn>
                <a:cxn ang="0">
                  <a:pos x="1293" y="14"/>
                </a:cxn>
              </a:cxnLst>
              <a:rect l="0" t="0" r="r" b="b"/>
              <a:pathLst>
                <a:path w="1293" h="60">
                  <a:moveTo>
                    <a:pt x="0" y="36"/>
                  </a:moveTo>
                  <a:cubicBezTo>
                    <a:pt x="95" y="48"/>
                    <a:pt x="190" y="60"/>
                    <a:pt x="317" y="58"/>
                  </a:cubicBezTo>
                  <a:cubicBezTo>
                    <a:pt x="444" y="56"/>
                    <a:pt x="628" y="23"/>
                    <a:pt x="762" y="23"/>
                  </a:cubicBezTo>
                  <a:cubicBezTo>
                    <a:pt x="896" y="23"/>
                    <a:pt x="1038" y="58"/>
                    <a:pt x="1120" y="55"/>
                  </a:cubicBezTo>
                  <a:cubicBezTo>
                    <a:pt x="1202" y="52"/>
                    <a:pt x="1225" y="14"/>
                    <a:pt x="1254" y="7"/>
                  </a:cubicBezTo>
                  <a:cubicBezTo>
                    <a:pt x="1283" y="0"/>
                    <a:pt x="1288" y="7"/>
                    <a:pt x="1293" y="14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9" name="Freeform 51"/>
            <p:cNvSpPr>
              <a:spLocks/>
            </p:cNvSpPr>
            <p:nvPr/>
          </p:nvSpPr>
          <p:spPr bwMode="auto">
            <a:xfrm flipV="1">
              <a:off x="2970" y="776"/>
              <a:ext cx="1805" cy="5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9" y="48"/>
                </a:cxn>
                <a:cxn ang="0">
                  <a:pos x="631" y="35"/>
                </a:cxn>
                <a:cxn ang="0">
                  <a:pos x="1059" y="51"/>
                </a:cxn>
                <a:cxn ang="0">
                  <a:pos x="1357" y="22"/>
                </a:cxn>
                <a:cxn ang="0">
                  <a:pos x="1805" y="48"/>
                </a:cxn>
              </a:cxnLst>
              <a:rect l="0" t="0" r="r" b="b"/>
              <a:pathLst>
                <a:path w="1805" h="54">
                  <a:moveTo>
                    <a:pt x="0" y="0"/>
                  </a:moveTo>
                  <a:cubicBezTo>
                    <a:pt x="77" y="21"/>
                    <a:pt x="154" y="42"/>
                    <a:pt x="259" y="48"/>
                  </a:cubicBezTo>
                  <a:cubicBezTo>
                    <a:pt x="364" y="54"/>
                    <a:pt x="498" y="34"/>
                    <a:pt x="631" y="35"/>
                  </a:cubicBezTo>
                  <a:cubicBezTo>
                    <a:pt x="764" y="36"/>
                    <a:pt x="938" y="53"/>
                    <a:pt x="1059" y="51"/>
                  </a:cubicBezTo>
                  <a:cubicBezTo>
                    <a:pt x="1180" y="49"/>
                    <a:pt x="1233" y="22"/>
                    <a:pt x="1357" y="22"/>
                  </a:cubicBezTo>
                  <a:cubicBezTo>
                    <a:pt x="1481" y="22"/>
                    <a:pt x="1730" y="44"/>
                    <a:pt x="1805" y="48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00" name="Freeform 52"/>
            <p:cNvSpPr>
              <a:spLocks/>
            </p:cNvSpPr>
            <p:nvPr/>
          </p:nvSpPr>
          <p:spPr bwMode="auto">
            <a:xfrm flipV="1">
              <a:off x="3479" y="755"/>
              <a:ext cx="1888" cy="57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294" y="14"/>
                </a:cxn>
                <a:cxn ang="0">
                  <a:pos x="646" y="55"/>
                </a:cxn>
                <a:cxn ang="0">
                  <a:pos x="1107" y="7"/>
                </a:cxn>
                <a:cxn ang="0">
                  <a:pos x="1504" y="11"/>
                </a:cxn>
                <a:cxn ang="0">
                  <a:pos x="1737" y="55"/>
                </a:cxn>
                <a:cxn ang="0">
                  <a:pos x="1888" y="1"/>
                </a:cxn>
              </a:cxnLst>
              <a:rect l="0" t="0" r="r" b="b"/>
              <a:pathLst>
                <a:path w="1888" h="57">
                  <a:moveTo>
                    <a:pt x="0" y="36"/>
                  </a:moveTo>
                  <a:cubicBezTo>
                    <a:pt x="93" y="23"/>
                    <a:pt x="186" y="11"/>
                    <a:pt x="294" y="14"/>
                  </a:cubicBezTo>
                  <a:cubicBezTo>
                    <a:pt x="402" y="17"/>
                    <a:pt x="511" y="56"/>
                    <a:pt x="646" y="55"/>
                  </a:cubicBezTo>
                  <a:cubicBezTo>
                    <a:pt x="781" y="54"/>
                    <a:pt x="964" y="14"/>
                    <a:pt x="1107" y="7"/>
                  </a:cubicBezTo>
                  <a:cubicBezTo>
                    <a:pt x="1250" y="0"/>
                    <a:pt x="1399" y="3"/>
                    <a:pt x="1504" y="11"/>
                  </a:cubicBezTo>
                  <a:cubicBezTo>
                    <a:pt x="1609" y="19"/>
                    <a:pt x="1673" y="57"/>
                    <a:pt x="1737" y="55"/>
                  </a:cubicBezTo>
                  <a:cubicBezTo>
                    <a:pt x="1801" y="53"/>
                    <a:pt x="1863" y="10"/>
                    <a:pt x="1888" y="1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01" name="Freeform 53"/>
            <p:cNvSpPr>
              <a:spLocks/>
            </p:cNvSpPr>
            <p:nvPr/>
          </p:nvSpPr>
          <p:spPr bwMode="auto">
            <a:xfrm flipV="1">
              <a:off x="4115" y="806"/>
              <a:ext cx="1428" cy="70"/>
            </a:xfrm>
            <a:custGeom>
              <a:avLst/>
              <a:gdLst/>
              <a:ahLst/>
              <a:cxnLst>
                <a:cxn ang="0">
                  <a:pos x="1428" y="1"/>
                </a:cxn>
                <a:cxn ang="0">
                  <a:pos x="1216" y="45"/>
                </a:cxn>
                <a:cxn ang="0">
                  <a:pos x="941" y="68"/>
                </a:cxn>
                <a:cxn ang="0">
                  <a:pos x="692" y="33"/>
                </a:cxn>
                <a:cxn ang="0">
                  <a:pos x="570" y="1"/>
                </a:cxn>
                <a:cxn ang="0">
                  <a:pos x="250" y="39"/>
                </a:cxn>
                <a:cxn ang="0">
                  <a:pos x="0" y="17"/>
                </a:cxn>
              </a:cxnLst>
              <a:rect l="0" t="0" r="r" b="b"/>
              <a:pathLst>
                <a:path w="1428" h="70">
                  <a:moveTo>
                    <a:pt x="1428" y="1"/>
                  </a:moveTo>
                  <a:cubicBezTo>
                    <a:pt x="1362" y="17"/>
                    <a:pt x="1297" y="34"/>
                    <a:pt x="1216" y="45"/>
                  </a:cubicBezTo>
                  <a:cubicBezTo>
                    <a:pt x="1135" y="56"/>
                    <a:pt x="1028" y="70"/>
                    <a:pt x="941" y="68"/>
                  </a:cubicBezTo>
                  <a:cubicBezTo>
                    <a:pt x="854" y="66"/>
                    <a:pt x="754" y="44"/>
                    <a:pt x="692" y="33"/>
                  </a:cubicBezTo>
                  <a:cubicBezTo>
                    <a:pt x="630" y="22"/>
                    <a:pt x="644" y="0"/>
                    <a:pt x="570" y="1"/>
                  </a:cubicBezTo>
                  <a:cubicBezTo>
                    <a:pt x="496" y="2"/>
                    <a:pt x="345" y="36"/>
                    <a:pt x="250" y="39"/>
                  </a:cubicBezTo>
                  <a:cubicBezTo>
                    <a:pt x="155" y="42"/>
                    <a:pt x="42" y="21"/>
                    <a:pt x="0" y="17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02" name="Oval 54"/>
            <p:cNvSpPr>
              <a:spLocks noChangeArrowheads="1"/>
            </p:cNvSpPr>
            <p:nvPr/>
          </p:nvSpPr>
          <p:spPr bwMode="auto">
            <a:xfrm flipV="1">
              <a:off x="360" y="936"/>
              <a:ext cx="295" cy="120"/>
            </a:xfrm>
            <a:prstGeom prst="ellipse">
              <a:avLst/>
            </a:prstGeom>
            <a:gradFill rotWithShape="0">
              <a:gsLst>
                <a:gs pos="0">
                  <a:srgbClr val="9CD9FE"/>
                </a:gs>
                <a:gs pos="100000">
                  <a:srgbClr val="9CD9FE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03" name="Oval 55"/>
            <p:cNvSpPr>
              <a:spLocks noChangeArrowheads="1"/>
            </p:cNvSpPr>
            <p:nvPr/>
          </p:nvSpPr>
          <p:spPr bwMode="auto">
            <a:xfrm flipV="1">
              <a:off x="5046" y="930"/>
              <a:ext cx="323" cy="139"/>
            </a:xfrm>
            <a:prstGeom prst="ellipse">
              <a:avLst/>
            </a:prstGeom>
            <a:gradFill rotWithShape="0">
              <a:gsLst>
                <a:gs pos="0">
                  <a:srgbClr val="9CD9FE"/>
                </a:gs>
                <a:gs pos="100000">
                  <a:srgbClr val="9CD9FE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04" name="Oval 56"/>
            <p:cNvSpPr>
              <a:spLocks noChangeArrowheads="1"/>
            </p:cNvSpPr>
            <p:nvPr/>
          </p:nvSpPr>
          <p:spPr bwMode="auto">
            <a:xfrm flipV="1">
              <a:off x="3890" y="941"/>
              <a:ext cx="324" cy="129"/>
            </a:xfrm>
            <a:prstGeom prst="ellipse">
              <a:avLst/>
            </a:prstGeom>
            <a:gradFill rotWithShape="0">
              <a:gsLst>
                <a:gs pos="0">
                  <a:srgbClr val="9CD9FE"/>
                </a:gs>
                <a:gs pos="100000">
                  <a:srgbClr val="9CD9FE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05" name="Oval 57"/>
            <p:cNvSpPr>
              <a:spLocks noChangeArrowheads="1"/>
            </p:cNvSpPr>
            <p:nvPr/>
          </p:nvSpPr>
          <p:spPr bwMode="auto">
            <a:xfrm flipV="1">
              <a:off x="330" y="552"/>
              <a:ext cx="276" cy="112"/>
            </a:xfrm>
            <a:prstGeom prst="ellipse">
              <a:avLst/>
            </a:prstGeom>
            <a:gradFill rotWithShape="1">
              <a:gsLst>
                <a:gs pos="0">
                  <a:srgbClr val="BAA0FA"/>
                </a:gs>
                <a:gs pos="100000">
                  <a:srgbClr val="BAA0FA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06" name="Oval 58"/>
            <p:cNvSpPr>
              <a:spLocks noChangeArrowheads="1"/>
            </p:cNvSpPr>
            <p:nvPr/>
          </p:nvSpPr>
          <p:spPr bwMode="auto">
            <a:xfrm flipV="1">
              <a:off x="1400" y="930"/>
              <a:ext cx="299" cy="119"/>
            </a:xfrm>
            <a:prstGeom prst="ellipse">
              <a:avLst/>
            </a:prstGeom>
            <a:gradFill rotWithShape="0">
              <a:gsLst>
                <a:gs pos="0">
                  <a:srgbClr val="9CD9FE"/>
                </a:gs>
                <a:gs pos="100000">
                  <a:srgbClr val="9CD9FE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07" name="Freeform 59"/>
            <p:cNvSpPr>
              <a:spLocks/>
            </p:cNvSpPr>
            <p:nvPr/>
          </p:nvSpPr>
          <p:spPr bwMode="auto">
            <a:xfrm>
              <a:off x="53" y="754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08" name="Freeform 60"/>
            <p:cNvSpPr>
              <a:spLocks/>
            </p:cNvSpPr>
            <p:nvPr/>
          </p:nvSpPr>
          <p:spPr bwMode="auto">
            <a:xfrm flipV="1">
              <a:off x="964" y="792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09" name="Freeform 61"/>
            <p:cNvSpPr>
              <a:spLocks/>
            </p:cNvSpPr>
            <p:nvPr/>
          </p:nvSpPr>
          <p:spPr bwMode="auto">
            <a:xfrm flipV="1">
              <a:off x="1905" y="794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0" name="Freeform 62"/>
            <p:cNvSpPr>
              <a:spLocks/>
            </p:cNvSpPr>
            <p:nvPr/>
          </p:nvSpPr>
          <p:spPr bwMode="auto">
            <a:xfrm flipV="1">
              <a:off x="2843" y="801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1" name="Freeform 63"/>
            <p:cNvSpPr>
              <a:spLocks/>
            </p:cNvSpPr>
            <p:nvPr/>
          </p:nvSpPr>
          <p:spPr bwMode="auto">
            <a:xfrm flipV="1">
              <a:off x="3548" y="761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2" name="Freeform 64"/>
            <p:cNvSpPr>
              <a:spLocks/>
            </p:cNvSpPr>
            <p:nvPr/>
          </p:nvSpPr>
          <p:spPr bwMode="auto">
            <a:xfrm flipV="1">
              <a:off x="4268" y="742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3" name="Freeform 65"/>
            <p:cNvSpPr>
              <a:spLocks/>
            </p:cNvSpPr>
            <p:nvPr/>
          </p:nvSpPr>
          <p:spPr bwMode="auto">
            <a:xfrm>
              <a:off x="4507" y="787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4" name="Oval 66"/>
            <p:cNvSpPr>
              <a:spLocks noChangeArrowheads="1"/>
            </p:cNvSpPr>
            <p:nvPr/>
          </p:nvSpPr>
          <p:spPr bwMode="auto">
            <a:xfrm flipV="1">
              <a:off x="2714" y="952"/>
              <a:ext cx="276" cy="112"/>
            </a:xfrm>
            <a:prstGeom prst="ellipse">
              <a:avLst/>
            </a:prstGeom>
            <a:gradFill rotWithShape="0">
              <a:gsLst>
                <a:gs pos="0">
                  <a:srgbClr val="9CD9FE"/>
                </a:gs>
                <a:gs pos="100000">
                  <a:srgbClr val="9CD9FE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15" name="Freeform 67"/>
            <p:cNvSpPr>
              <a:spLocks noChangeAspect="1"/>
            </p:cNvSpPr>
            <p:nvPr/>
          </p:nvSpPr>
          <p:spPr bwMode="auto">
            <a:xfrm>
              <a:off x="986" y="466"/>
              <a:ext cx="3761" cy="315"/>
            </a:xfrm>
            <a:custGeom>
              <a:avLst/>
              <a:gdLst/>
              <a:ahLst/>
              <a:cxnLst>
                <a:cxn ang="0">
                  <a:pos x="22" y="62"/>
                </a:cxn>
                <a:cxn ang="0">
                  <a:pos x="1377" y="27"/>
                </a:cxn>
                <a:cxn ang="0">
                  <a:pos x="2182" y="38"/>
                </a:cxn>
                <a:cxn ang="0">
                  <a:pos x="3728" y="253"/>
                </a:cxn>
                <a:cxn ang="0">
                  <a:pos x="1984" y="310"/>
                </a:cxn>
                <a:cxn ang="0">
                  <a:pos x="1510" y="285"/>
                </a:cxn>
                <a:cxn ang="0">
                  <a:pos x="764" y="171"/>
                </a:cxn>
                <a:cxn ang="0">
                  <a:pos x="22" y="62"/>
                </a:cxn>
              </a:cxnLst>
              <a:rect l="0" t="0" r="r" b="b"/>
              <a:pathLst>
                <a:path w="3761" h="315">
                  <a:moveTo>
                    <a:pt x="22" y="62"/>
                  </a:moveTo>
                  <a:cubicBezTo>
                    <a:pt x="0" y="19"/>
                    <a:pt x="1017" y="31"/>
                    <a:pt x="1377" y="27"/>
                  </a:cubicBezTo>
                  <a:cubicBezTo>
                    <a:pt x="1737" y="23"/>
                    <a:pt x="1790" y="0"/>
                    <a:pt x="2182" y="38"/>
                  </a:cubicBezTo>
                  <a:cubicBezTo>
                    <a:pt x="2574" y="76"/>
                    <a:pt x="3761" y="208"/>
                    <a:pt x="3728" y="253"/>
                  </a:cubicBezTo>
                  <a:cubicBezTo>
                    <a:pt x="3731" y="294"/>
                    <a:pt x="2354" y="305"/>
                    <a:pt x="1984" y="310"/>
                  </a:cubicBezTo>
                  <a:cubicBezTo>
                    <a:pt x="1614" y="315"/>
                    <a:pt x="1713" y="308"/>
                    <a:pt x="1510" y="285"/>
                  </a:cubicBezTo>
                  <a:cubicBezTo>
                    <a:pt x="1307" y="262"/>
                    <a:pt x="1012" y="208"/>
                    <a:pt x="764" y="171"/>
                  </a:cubicBezTo>
                  <a:cubicBezTo>
                    <a:pt x="516" y="134"/>
                    <a:pt x="44" y="105"/>
                    <a:pt x="22" y="62"/>
                  </a:cubicBezTo>
                  <a:close/>
                </a:path>
              </a:pathLst>
            </a:custGeom>
            <a:solidFill>
              <a:srgbClr val="FF9966"/>
            </a:solidFill>
            <a:ln w="9525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6" name="Oval 68"/>
            <p:cNvSpPr>
              <a:spLocks noChangeArrowheads="1"/>
            </p:cNvSpPr>
            <p:nvPr/>
          </p:nvSpPr>
          <p:spPr bwMode="auto">
            <a:xfrm flipV="1">
              <a:off x="2642" y="551"/>
              <a:ext cx="276" cy="112"/>
            </a:xfrm>
            <a:prstGeom prst="ellipse">
              <a:avLst/>
            </a:prstGeom>
            <a:gradFill rotWithShape="1">
              <a:gsLst>
                <a:gs pos="0">
                  <a:srgbClr val="BAA0FA"/>
                </a:gs>
                <a:gs pos="100000">
                  <a:srgbClr val="BAA0FA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17" name="Freeform 69"/>
            <p:cNvSpPr>
              <a:spLocks noChangeAspect="1"/>
            </p:cNvSpPr>
            <p:nvPr/>
          </p:nvSpPr>
          <p:spPr bwMode="auto">
            <a:xfrm>
              <a:off x="3288" y="467"/>
              <a:ext cx="2473" cy="295"/>
            </a:xfrm>
            <a:custGeom>
              <a:avLst/>
              <a:gdLst/>
              <a:ahLst/>
              <a:cxnLst>
                <a:cxn ang="0">
                  <a:pos x="2473" y="37"/>
                </a:cxn>
                <a:cxn ang="0">
                  <a:pos x="2065" y="36"/>
                </a:cxn>
                <a:cxn ang="0">
                  <a:pos x="1477" y="32"/>
                </a:cxn>
                <a:cxn ang="0">
                  <a:pos x="114" y="39"/>
                </a:cxn>
                <a:cxn ang="0">
                  <a:pos x="795" y="141"/>
                </a:cxn>
                <a:cxn ang="0">
                  <a:pos x="1467" y="240"/>
                </a:cxn>
                <a:cxn ang="0">
                  <a:pos x="1934" y="267"/>
                </a:cxn>
                <a:cxn ang="0">
                  <a:pos x="2465" y="257"/>
                </a:cxn>
                <a:cxn ang="0">
                  <a:pos x="2473" y="37"/>
                </a:cxn>
              </a:cxnLst>
              <a:rect l="0" t="0" r="r" b="b"/>
              <a:pathLst>
                <a:path w="2473" h="295">
                  <a:moveTo>
                    <a:pt x="2473" y="37"/>
                  </a:moveTo>
                  <a:cubicBezTo>
                    <a:pt x="2406" y="0"/>
                    <a:pt x="2231" y="37"/>
                    <a:pt x="2065" y="36"/>
                  </a:cubicBezTo>
                  <a:cubicBezTo>
                    <a:pt x="1899" y="35"/>
                    <a:pt x="1802" y="32"/>
                    <a:pt x="1477" y="32"/>
                  </a:cubicBezTo>
                  <a:cubicBezTo>
                    <a:pt x="1152" y="32"/>
                    <a:pt x="228" y="21"/>
                    <a:pt x="114" y="39"/>
                  </a:cubicBezTo>
                  <a:cubicBezTo>
                    <a:pt x="0" y="60"/>
                    <a:pt x="570" y="108"/>
                    <a:pt x="795" y="141"/>
                  </a:cubicBezTo>
                  <a:cubicBezTo>
                    <a:pt x="1020" y="174"/>
                    <a:pt x="1277" y="219"/>
                    <a:pt x="1467" y="240"/>
                  </a:cubicBezTo>
                  <a:cubicBezTo>
                    <a:pt x="1657" y="261"/>
                    <a:pt x="1768" y="264"/>
                    <a:pt x="1934" y="267"/>
                  </a:cubicBezTo>
                  <a:cubicBezTo>
                    <a:pt x="2100" y="270"/>
                    <a:pt x="2375" y="295"/>
                    <a:pt x="2465" y="257"/>
                  </a:cubicBezTo>
                  <a:lnTo>
                    <a:pt x="2473" y="37"/>
                  </a:lnTo>
                  <a:close/>
                </a:path>
              </a:pathLst>
            </a:custGeom>
            <a:solidFill>
              <a:srgbClr val="FF9966"/>
            </a:solidFill>
            <a:ln w="9525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8" name="Oval 70"/>
            <p:cNvSpPr>
              <a:spLocks noChangeArrowheads="1"/>
            </p:cNvSpPr>
            <p:nvPr/>
          </p:nvSpPr>
          <p:spPr bwMode="auto">
            <a:xfrm flipH="1" flipV="1">
              <a:off x="4987" y="567"/>
              <a:ext cx="276" cy="112"/>
            </a:xfrm>
            <a:prstGeom prst="ellipse">
              <a:avLst/>
            </a:prstGeom>
            <a:gradFill rotWithShape="1">
              <a:gsLst>
                <a:gs pos="0">
                  <a:srgbClr val="BAA0FA"/>
                </a:gs>
                <a:gs pos="100000">
                  <a:srgbClr val="BAA0FA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19" name="Freeform 71"/>
            <p:cNvSpPr>
              <a:spLocks/>
            </p:cNvSpPr>
            <p:nvPr/>
          </p:nvSpPr>
          <p:spPr bwMode="auto">
            <a:xfrm flipV="1">
              <a:off x="38" y="757"/>
              <a:ext cx="5684" cy="115"/>
            </a:xfrm>
            <a:custGeom>
              <a:avLst/>
              <a:gdLst/>
              <a:ahLst/>
              <a:cxnLst>
                <a:cxn ang="0">
                  <a:pos x="0" y="109"/>
                </a:cxn>
                <a:cxn ang="0">
                  <a:pos x="368" y="54"/>
                </a:cxn>
                <a:cxn ang="0">
                  <a:pos x="666" y="112"/>
                </a:cxn>
                <a:cxn ang="0">
                  <a:pos x="1053" y="38"/>
                </a:cxn>
                <a:cxn ang="0">
                  <a:pos x="1744" y="89"/>
                </a:cxn>
                <a:cxn ang="0">
                  <a:pos x="2208" y="77"/>
                </a:cxn>
                <a:cxn ang="0">
                  <a:pos x="2551" y="0"/>
                </a:cxn>
                <a:cxn ang="0">
                  <a:pos x="3216" y="77"/>
                </a:cxn>
                <a:cxn ang="0">
                  <a:pos x="3568" y="6"/>
                </a:cxn>
                <a:cxn ang="0">
                  <a:pos x="4080" y="41"/>
                </a:cxn>
                <a:cxn ang="0">
                  <a:pos x="4404" y="109"/>
                </a:cxn>
                <a:cxn ang="0">
                  <a:pos x="4826" y="3"/>
                </a:cxn>
                <a:cxn ang="0">
                  <a:pos x="5335" y="109"/>
                </a:cxn>
                <a:cxn ang="0">
                  <a:pos x="5498" y="29"/>
                </a:cxn>
                <a:cxn ang="0">
                  <a:pos x="5684" y="99"/>
                </a:cxn>
              </a:cxnLst>
              <a:rect l="0" t="0" r="r" b="b"/>
              <a:pathLst>
                <a:path w="5684" h="115">
                  <a:moveTo>
                    <a:pt x="0" y="109"/>
                  </a:moveTo>
                  <a:cubicBezTo>
                    <a:pt x="128" y="81"/>
                    <a:pt x="257" y="53"/>
                    <a:pt x="368" y="54"/>
                  </a:cubicBezTo>
                  <a:cubicBezTo>
                    <a:pt x="479" y="55"/>
                    <a:pt x="552" y="115"/>
                    <a:pt x="666" y="112"/>
                  </a:cubicBezTo>
                  <a:cubicBezTo>
                    <a:pt x="780" y="109"/>
                    <a:pt x="873" y="42"/>
                    <a:pt x="1053" y="38"/>
                  </a:cubicBezTo>
                  <a:cubicBezTo>
                    <a:pt x="1233" y="34"/>
                    <a:pt x="1552" y="83"/>
                    <a:pt x="1744" y="89"/>
                  </a:cubicBezTo>
                  <a:cubicBezTo>
                    <a:pt x="1936" y="95"/>
                    <a:pt x="2074" y="92"/>
                    <a:pt x="2208" y="77"/>
                  </a:cubicBezTo>
                  <a:cubicBezTo>
                    <a:pt x="2342" y="62"/>
                    <a:pt x="2383" y="0"/>
                    <a:pt x="2551" y="0"/>
                  </a:cubicBezTo>
                  <a:cubicBezTo>
                    <a:pt x="2719" y="0"/>
                    <a:pt x="3047" y="76"/>
                    <a:pt x="3216" y="77"/>
                  </a:cubicBezTo>
                  <a:cubicBezTo>
                    <a:pt x="3385" y="78"/>
                    <a:pt x="3424" y="12"/>
                    <a:pt x="3568" y="6"/>
                  </a:cubicBezTo>
                  <a:cubicBezTo>
                    <a:pt x="3712" y="0"/>
                    <a:pt x="3941" y="24"/>
                    <a:pt x="4080" y="41"/>
                  </a:cubicBezTo>
                  <a:cubicBezTo>
                    <a:pt x="4219" y="58"/>
                    <a:pt x="4280" y="115"/>
                    <a:pt x="4404" y="109"/>
                  </a:cubicBezTo>
                  <a:cubicBezTo>
                    <a:pt x="4528" y="103"/>
                    <a:pt x="4671" y="3"/>
                    <a:pt x="4826" y="3"/>
                  </a:cubicBezTo>
                  <a:cubicBezTo>
                    <a:pt x="4981" y="3"/>
                    <a:pt x="5223" y="105"/>
                    <a:pt x="5335" y="109"/>
                  </a:cubicBezTo>
                  <a:cubicBezTo>
                    <a:pt x="5447" y="113"/>
                    <a:pt x="5440" y="31"/>
                    <a:pt x="5498" y="29"/>
                  </a:cubicBezTo>
                  <a:cubicBezTo>
                    <a:pt x="5556" y="27"/>
                    <a:pt x="5620" y="63"/>
                    <a:pt x="5684" y="99"/>
                  </a:cubicBezTo>
                </a:path>
              </a:pathLst>
            </a:custGeom>
            <a:noFill/>
            <a:ln w="12700" cap="flat" cmpd="sng">
              <a:solidFill>
                <a:srgbClr val="B2B2B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20" name="Oval 72"/>
            <p:cNvSpPr>
              <a:spLocks noChangeArrowheads="1"/>
            </p:cNvSpPr>
            <p:nvPr/>
          </p:nvSpPr>
          <p:spPr bwMode="auto">
            <a:xfrm>
              <a:off x="5555" y="558"/>
              <a:ext cx="124" cy="130"/>
            </a:xfrm>
            <a:prstGeom prst="ellipse">
              <a:avLst/>
            </a:prstGeom>
            <a:solidFill>
              <a:srgbClr val="E6E7DD"/>
            </a:solidFill>
            <a:ln w="127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800" b="1" dirty="0">
                  <a:solidFill>
                    <a:srgbClr val="C46200"/>
                  </a:solidFill>
                  <a:cs typeface="Arial" charset="0"/>
                </a:rPr>
                <a:t>SM</a:t>
              </a:r>
            </a:p>
          </p:txBody>
        </p:sp>
        <p:sp>
          <p:nvSpPr>
            <p:cNvPr id="2121" name="Oval 73"/>
            <p:cNvSpPr>
              <a:spLocks noChangeArrowheads="1"/>
            </p:cNvSpPr>
            <p:nvPr/>
          </p:nvSpPr>
          <p:spPr bwMode="auto">
            <a:xfrm>
              <a:off x="5585" y="937"/>
              <a:ext cx="124" cy="130"/>
            </a:xfrm>
            <a:prstGeom prst="ellipse">
              <a:avLst/>
            </a:prstGeom>
            <a:solidFill>
              <a:srgbClr val="E6E7DD"/>
            </a:solidFill>
            <a:ln w="127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800" b="1" dirty="0">
                  <a:solidFill>
                    <a:srgbClr val="CC6600"/>
                  </a:solidFill>
                  <a:cs typeface="Arial" charset="0"/>
                </a:rPr>
                <a:t>EC</a:t>
              </a:r>
            </a:p>
          </p:txBody>
        </p:sp>
      </p:grpSp>
      <p:sp>
        <p:nvSpPr>
          <p:cNvPr id="465" name="Rectangle 2"/>
          <p:cNvSpPr txBox="1">
            <a:spLocks noChangeArrowheads="1"/>
          </p:cNvSpPr>
          <p:nvPr/>
        </p:nvSpPr>
        <p:spPr>
          <a:xfrm>
            <a:off x="2051050" y="260350"/>
            <a:ext cx="7993063" cy="7921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 smtClean="0">
                <a:latin typeface="+mj-lt"/>
                <a:ea typeface="+mj-ea"/>
                <a:cs typeface="+mj-cs"/>
              </a:rPr>
              <a:t>Thrombin directly engages with endothelial cells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DE700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74" name="Freeform 41"/>
          <p:cNvSpPr>
            <a:spLocks noChangeAspect="1"/>
          </p:cNvSpPr>
          <p:nvPr/>
        </p:nvSpPr>
        <p:spPr bwMode="auto">
          <a:xfrm>
            <a:off x="-7309320" y="4802911"/>
            <a:ext cx="8859875" cy="1578417"/>
          </a:xfrm>
          <a:custGeom>
            <a:avLst/>
            <a:gdLst/>
            <a:ahLst/>
            <a:cxnLst>
              <a:cxn ang="0">
                <a:pos x="242" y="116"/>
              </a:cxn>
              <a:cxn ang="0">
                <a:pos x="385" y="25"/>
              </a:cxn>
              <a:cxn ang="0">
                <a:pos x="735" y="3"/>
              </a:cxn>
              <a:cxn ang="0">
                <a:pos x="1143" y="29"/>
              </a:cxn>
              <a:cxn ang="0">
                <a:pos x="1528" y="35"/>
              </a:cxn>
              <a:cxn ang="0">
                <a:pos x="1080" y="239"/>
              </a:cxn>
              <a:cxn ang="0">
                <a:pos x="561" y="243"/>
              </a:cxn>
              <a:cxn ang="0">
                <a:pos x="53" y="236"/>
              </a:cxn>
              <a:cxn ang="0">
                <a:pos x="242" y="116"/>
              </a:cxn>
            </a:cxnLst>
            <a:rect l="0" t="0" r="r" b="b"/>
            <a:pathLst>
              <a:path w="1538" h="274">
                <a:moveTo>
                  <a:pt x="242" y="116"/>
                </a:moveTo>
                <a:cubicBezTo>
                  <a:pt x="297" y="81"/>
                  <a:pt x="303" y="44"/>
                  <a:pt x="385" y="25"/>
                </a:cubicBezTo>
                <a:cubicBezTo>
                  <a:pt x="467" y="6"/>
                  <a:pt x="609" y="2"/>
                  <a:pt x="735" y="3"/>
                </a:cubicBezTo>
                <a:lnTo>
                  <a:pt x="1143" y="29"/>
                </a:lnTo>
                <a:cubicBezTo>
                  <a:pt x="1215" y="46"/>
                  <a:pt x="1538" y="0"/>
                  <a:pt x="1528" y="35"/>
                </a:cubicBezTo>
                <a:cubicBezTo>
                  <a:pt x="1518" y="70"/>
                  <a:pt x="1241" y="204"/>
                  <a:pt x="1080" y="239"/>
                </a:cubicBezTo>
                <a:cubicBezTo>
                  <a:pt x="919" y="274"/>
                  <a:pt x="732" y="243"/>
                  <a:pt x="561" y="243"/>
                </a:cubicBezTo>
                <a:cubicBezTo>
                  <a:pt x="390" y="243"/>
                  <a:pt x="106" y="257"/>
                  <a:pt x="53" y="236"/>
                </a:cubicBezTo>
                <a:cubicBezTo>
                  <a:pt x="0" y="215"/>
                  <a:pt x="187" y="151"/>
                  <a:pt x="242" y="116"/>
                </a:cubicBezTo>
                <a:close/>
              </a:path>
            </a:pathLst>
          </a:custGeom>
          <a:gradFill rotWithShape="1">
            <a:gsLst>
              <a:gs pos="0">
                <a:srgbClr val="D3B187"/>
              </a:gs>
              <a:gs pos="100000">
                <a:srgbClr val="FFCC66"/>
              </a:gs>
            </a:gsLst>
            <a:lin ang="5400000" scaled="1"/>
          </a:gradFill>
          <a:ln w="9525" cap="flat" cmpd="sng">
            <a:solidFill>
              <a:srgbClr val="FF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375" name="Freeform 44"/>
          <p:cNvSpPr>
            <a:spLocks noChangeAspect="1"/>
          </p:cNvSpPr>
          <p:nvPr/>
        </p:nvSpPr>
        <p:spPr bwMode="auto">
          <a:xfrm flipV="1">
            <a:off x="7478241" y="4751062"/>
            <a:ext cx="9626042" cy="1492009"/>
          </a:xfrm>
          <a:custGeom>
            <a:avLst/>
            <a:gdLst/>
            <a:ahLst/>
            <a:cxnLst>
              <a:cxn ang="0">
                <a:pos x="878" y="258"/>
              </a:cxn>
              <a:cxn ang="0">
                <a:pos x="1291" y="256"/>
              </a:cxn>
              <a:cxn ang="0">
                <a:pos x="1658" y="242"/>
              </a:cxn>
              <a:cxn ang="0">
                <a:pos x="1524" y="161"/>
              </a:cxn>
              <a:cxn ang="0">
                <a:pos x="1213" y="25"/>
              </a:cxn>
              <a:cxn ang="0">
                <a:pos x="787" y="9"/>
              </a:cxn>
              <a:cxn ang="0">
                <a:pos x="80" y="31"/>
              </a:cxn>
              <a:cxn ang="0">
                <a:pos x="304" y="127"/>
              </a:cxn>
              <a:cxn ang="0">
                <a:pos x="464" y="213"/>
              </a:cxn>
              <a:cxn ang="0">
                <a:pos x="878" y="258"/>
              </a:cxn>
            </a:cxnLst>
            <a:rect l="0" t="0" r="r" b="b"/>
            <a:pathLst>
              <a:path w="1671" h="259">
                <a:moveTo>
                  <a:pt x="878" y="258"/>
                </a:moveTo>
                <a:cubicBezTo>
                  <a:pt x="949" y="258"/>
                  <a:pt x="1161" y="259"/>
                  <a:pt x="1291" y="256"/>
                </a:cubicBezTo>
                <a:cubicBezTo>
                  <a:pt x="1421" y="253"/>
                  <a:pt x="1620" y="257"/>
                  <a:pt x="1658" y="242"/>
                </a:cubicBezTo>
                <a:cubicBezTo>
                  <a:pt x="1671" y="218"/>
                  <a:pt x="1598" y="197"/>
                  <a:pt x="1524" y="161"/>
                </a:cubicBezTo>
                <a:cubicBezTo>
                  <a:pt x="1450" y="125"/>
                  <a:pt x="1336" y="50"/>
                  <a:pt x="1213" y="25"/>
                </a:cubicBezTo>
                <a:cubicBezTo>
                  <a:pt x="1090" y="0"/>
                  <a:pt x="976" y="8"/>
                  <a:pt x="787" y="9"/>
                </a:cubicBezTo>
                <a:cubicBezTo>
                  <a:pt x="598" y="10"/>
                  <a:pt x="160" y="11"/>
                  <a:pt x="80" y="31"/>
                </a:cubicBezTo>
                <a:cubicBezTo>
                  <a:pt x="0" y="51"/>
                  <a:pt x="240" y="97"/>
                  <a:pt x="304" y="127"/>
                </a:cubicBezTo>
                <a:cubicBezTo>
                  <a:pt x="368" y="157"/>
                  <a:pt x="369" y="191"/>
                  <a:pt x="464" y="213"/>
                </a:cubicBezTo>
                <a:cubicBezTo>
                  <a:pt x="559" y="235"/>
                  <a:pt x="792" y="249"/>
                  <a:pt x="878" y="258"/>
                </a:cubicBezTo>
                <a:close/>
              </a:path>
            </a:pathLst>
          </a:custGeom>
          <a:gradFill rotWithShape="1">
            <a:gsLst>
              <a:gs pos="0">
                <a:srgbClr val="D3B187"/>
              </a:gs>
              <a:gs pos="100000">
                <a:srgbClr val="FFCC66"/>
              </a:gs>
            </a:gsLst>
            <a:lin ang="5400000" scaled="1"/>
          </a:gradFill>
          <a:ln w="9525" cap="flat" cmpd="sng">
            <a:solidFill>
              <a:srgbClr val="FF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376" name="Freeform 46"/>
          <p:cNvSpPr>
            <a:spLocks noChangeAspect="1"/>
          </p:cNvSpPr>
          <p:nvPr/>
        </p:nvSpPr>
        <p:spPr bwMode="auto">
          <a:xfrm>
            <a:off x="-382132" y="4808673"/>
            <a:ext cx="9545393" cy="1492009"/>
          </a:xfrm>
          <a:custGeom>
            <a:avLst/>
            <a:gdLst/>
            <a:ahLst/>
            <a:cxnLst>
              <a:cxn ang="0">
                <a:pos x="279" y="134"/>
              </a:cxn>
              <a:cxn ang="0">
                <a:pos x="496" y="40"/>
              </a:cxn>
              <a:cxn ang="0">
                <a:pos x="1114" y="40"/>
              </a:cxn>
              <a:cxn ang="0">
                <a:pos x="1639" y="28"/>
              </a:cxn>
              <a:cxn ang="0">
                <a:pos x="1251" y="207"/>
              </a:cxn>
              <a:cxn ang="0">
                <a:pos x="874" y="239"/>
              </a:cxn>
              <a:cxn ang="0">
                <a:pos x="99" y="242"/>
              </a:cxn>
              <a:cxn ang="0">
                <a:pos x="279" y="134"/>
              </a:cxn>
            </a:cxnLst>
            <a:rect l="0" t="0" r="r" b="b"/>
            <a:pathLst>
              <a:path w="1657" h="259">
                <a:moveTo>
                  <a:pt x="279" y="134"/>
                </a:moveTo>
                <a:cubicBezTo>
                  <a:pt x="345" y="100"/>
                  <a:pt x="357" y="56"/>
                  <a:pt x="496" y="40"/>
                </a:cubicBezTo>
                <a:cubicBezTo>
                  <a:pt x="635" y="24"/>
                  <a:pt x="924" y="42"/>
                  <a:pt x="1114" y="40"/>
                </a:cubicBezTo>
                <a:cubicBezTo>
                  <a:pt x="1304" y="38"/>
                  <a:pt x="1616" y="0"/>
                  <a:pt x="1639" y="28"/>
                </a:cubicBezTo>
                <a:cubicBezTo>
                  <a:pt x="1657" y="75"/>
                  <a:pt x="1378" y="172"/>
                  <a:pt x="1251" y="207"/>
                </a:cubicBezTo>
                <a:cubicBezTo>
                  <a:pt x="1124" y="242"/>
                  <a:pt x="1066" y="233"/>
                  <a:pt x="874" y="239"/>
                </a:cubicBezTo>
                <a:cubicBezTo>
                  <a:pt x="682" y="245"/>
                  <a:pt x="198" y="259"/>
                  <a:pt x="99" y="242"/>
                </a:cubicBezTo>
                <a:cubicBezTo>
                  <a:pt x="0" y="225"/>
                  <a:pt x="213" y="168"/>
                  <a:pt x="279" y="134"/>
                </a:cubicBezTo>
                <a:close/>
              </a:path>
            </a:pathLst>
          </a:custGeom>
          <a:gradFill rotWithShape="1">
            <a:gsLst>
              <a:gs pos="0">
                <a:srgbClr val="D3B187"/>
              </a:gs>
              <a:gs pos="100000">
                <a:srgbClr val="FFCC66"/>
              </a:gs>
            </a:gsLst>
            <a:lin ang="5400000" scaled="1"/>
          </a:gradFill>
          <a:ln w="9525" cap="flat" cmpd="sng">
            <a:solidFill>
              <a:srgbClr val="FF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377" name="Oval 56"/>
          <p:cNvSpPr>
            <a:spLocks noChangeArrowheads="1"/>
          </p:cNvSpPr>
          <p:nvPr/>
        </p:nvSpPr>
        <p:spPr bwMode="auto">
          <a:xfrm flipV="1">
            <a:off x="10874169" y="5211919"/>
            <a:ext cx="1866450" cy="743125"/>
          </a:xfrm>
          <a:prstGeom prst="ellipse">
            <a:avLst/>
          </a:prstGeom>
          <a:gradFill rotWithShape="0">
            <a:gsLst>
              <a:gs pos="0">
                <a:srgbClr val="9CD9FE"/>
              </a:gs>
              <a:gs pos="100000">
                <a:srgbClr val="9CD9FE">
                  <a:gamma/>
                  <a:shade val="6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378" name="Oval 58"/>
          <p:cNvSpPr>
            <a:spLocks noChangeArrowheads="1"/>
          </p:cNvSpPr>
          <p:nvPr/>
        </p:nvSpPr>
        <p:spPr bwMode="auto">
          <a:xfrm flipV="1">
            <a:off x="-3544740" y="5292566"/>
            <a:ext cx="1722435" cy="685519"/>
          </a:xfrm>
          <a:prstGeom prst="ellipse">
            <a:avLst/>
          </a:prstGeom>
          <a:gradFill rotWithShape="0">
            <a:gsLst>
              <a:gs pos="0">
                <a:srgbClr val="9CD9FE"/>
              </a:gs>
              <a:gs pos="100000">
                <a:srgbClr val="9CD9FE">
                  <a:gamma/>
                  <a:shade val="6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379" name="Oval 66"/>
          <p:cNvSpPr>
            <a:spLocks noChangeArrowheads="1"/>
          </p:cNvSpPr>
          <p:nvPr/>
        </p:nvSpPr>
        <p:spPr bwMode="auto">
          <a:xfrm flipV="1">
            <a:off x="4139952" y="5304088"/>
            <a:ext cx="1589938" cy="645192"/>
          </a:xfrm>
          <a:prstGeom prst="ellipse">
            <a:avLst/>
          </a:prstGeom>
          <a:gradFill rotWithShape="0">
            <a:gsLst>
              <a:gs pos="0">
                <a:srgbClr val="9CD9FE"/>
              </a:gs>
              <a:gs pos="100000">
                <a:srgbClr val="9CD9FE">
                  <a:gamma/>
                  <a:shade val="6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cxnSp>
        <p:nvCxnSpPr>
          <p:cNvPr id="381" name="Straight Connector 380"/>
          <p:cNvCxnSpPr/>
          <p:nvPr/>
        </p:nvCxnSpPr>
        <p:spPr bwMode="auto">
          <a:xfrm flipH="1">
            <a:off x="107504" y="2276872"/>
            <a:ext cx="2664296" cy="2376264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9" name="Straight Connector 428"/>
          <p:cNvCxnSpPr/>
          <p:nvPr/>
        </p:nvCxnSpPr>
        <p:spPr bwMode="auto">
          <a:xfrm>
            <a:off x="5652120" y="2204864"/>
            <a:ext cx="3312368" cy="2016224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33" name="Freeform 1570"/>
          <p:cNvSpPr>
            <a:spLocks noChangeAspect="1"/>
          </p:cNvSpPr>
          <p:nvPr/>
        </p:nvSpPr>
        <p:spPr bwMode="auto">
          <a:xfrm flipH="1" flipV="1">
            <a:off x="5796135" y="5517231"/>
            <a:ext cx="720080" cy="113093"/>
          </a:xfrm>
          <a:custGeom>
            <a:avLst/>
            <a:gdLst/>
            <a:ahLst/>
            <a:cxnLst>
              <a:cxn ang="0">
                <a:pos x="1283" y="304"/>
              </a:cxn>
              <a:cxn ang="0">
                <a:pos x="631" y="6"/>
              </a:cxn>
              <a:cxn ang="0">
                <a:pos x="0" y="355"/>
              </a:cxn>
            </a:cxnLst>
            <a:rect l="0" t="0" r="r" b="b"/>
            <a:pathLst>
              <a:path w="1283" h="355">
                <a:moveTo>
                  <a:pt x="1283" y="304"/>
                </a:moveTo>
                <a:cubicBezTo>
                  <a:pt x="1196" y="218"/>
                  <a:pt x="934" y="0"/>
                  <a:pt x="631" y="6"/>
                </a:cubicBezTo>
                <a:cubicBezTo>
                  <a:pt x="328" y="12"/>
                  <a:pt x="102" y="234"/>
                  <a:pt x="0" y="355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437" name="TextBox 436"/>
          <p:cNvSpPr txBox="1"/>
          <p:nvPr/>
        </p:nvSpPr>
        <p:spPr>
          <a:xfrm>
            <a:off x="7956376" y="4365104"/>
            <a:ext cx="1317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loss of barrier 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function</a:t>
            </a:r>
            <a:endParaRPr lang="nl-NL" sz="1400" dirty="0">
              <a:solidFill>
                <a:schemeClr val="tx1"/>
              </a:solidFill>
            </a:endParaRPr>
          </a:p>
        </p:txBody>
      </p:sp>
      <p:sp>
        <p:nvSpPr>
          <p:cNvPr id="540" name="TextBox 539"/>
          <p:cNvSpPr txBox="1"/>
          <p:nvPr/>
        </p:nvSpPr>
        <p:spPr>
          <a:xfrm>
            <a:off x="1115616" y="4437112"/>
            <a:ext cx="1317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loss of barrier 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function</a:t>
            </a:r>
            <a:endParaRPr lang="nl-NL" sz="1400" dirty="0">
              <a:solidFill>
                <a:schemeClr val="tx1"/>
              </a:solidFill>
            </a:endParaRPr>
          </a:p>
        </p:txBody>
      </p:sp>
      <p:grpSp>
        <p:nvGrpSpPr>
          <p:cNvPr id="242" name="Group 241"/>
          <p:cNvGrpSpPr/>
          <p:nvPr/>
        </p:nvGrpSpPr>
        <p:grpSpPr>
          <a:xfrm rot="3080697">
            <a:off x="6966757" y="4932586"/>
            <a:ext cx="107031" cy="652063"/>
            <a:chOff x="3491880" y="4437112"/>
            <a:chExt cx="216024" cy="864096"/>
          </a:xfrm>
        </p:grpSpPr>
        <p:sp>
          <p:nvSpPr>
            <p:cNvPr id="441" name="Oval 440"/>
            <p:cNvSpPr/>
            <p:nvPr/>
          </p:nvSpPr>
          <p:spPr bwMode="auto">
            <a:xfrm>
              <a:off x="3491880" y="4437112"/>
              <a:ext cx="216024" cy="86409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800" b="0" i="0" u="none" strike="noStrike" cap="none" normalizeH="0" baseline="0" smtClean="0">
                <a:ln>
                  <a:noFill/>
                </a:ln>
                <a:solidFill>
                  <a:srgbClr val="DE7008"/>
                </a:solidFill>
                <a:effectLst/>
                <a:latin typeface="Arial" charset="0"/>
              </a:endParaRPr>
            </a:p>
          </p:txBody>
        </p:sp>
        <p:cxnSp>
          <p:nvCxnSpPr>
            <p:cNvPr id="443" name="Straight Connector 442"/>
            <p:cNvCxnSpPr/>
            <p:nvPr/>
          </p:nvCxnSpPr>
          <p:spPr bwMode="auto">
            <a:xfrm>
              <a:off x="3563888" y="4657328"/>
              <a:ext cx="0" cy="504056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4" name="Straight Connector 443"/>
            <p:cNvCxnSpPr/>
            <p:nvPr/>
          </p:nvCxnSpPr>
          <p:spPr bwMode="auto">
            <a:xfrm>
              <a:off x="3592463" y="4725144"/>
              <a:ext cx="0" cy="504056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5" name="Straight Connector 444"/>
            <p:cNvCxnSpPr/>
            <p:nvPr/>
          </p:nvCxnSpPr>
          <p:spPr bwMode="auto">
            <a:xfrm>
              <a:off x="3631704" y="4673327"/>
              <a:ext cx="0" cy="504056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6" name="Straight Connector 445"/>
            <p:cNvCxnSpPr/>
            <p:nvPr/>
          </p:nvCxnSpPr>
          <p:spPr bwMode="auto">
            <a:xfrm>
              <a:off x="3669804" y="4587602"/>
              <a:ext cx="0" cy="504056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7" name="Straight Connector 446"/>
            <p:cNvCxnSpPr/>
            <p:nvPr/>
          </p:nvCxnSpPr>
          <p:spPr bwMode="auto">
            <a:xfrm>
              <a:off x="3529980" y="4539977"/>
              <a:ext cx="0" cy="504056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39" name="Freeform 1570"/>
          <p:cNvSpPr>
            <a:spLocks noChangeAspect="1"/>
          </p:cNvSpPr>
          <p:nvPr/>
        </p:nvSpPr>
        <p:spPr bwMode="auto">
          <a:xfrm rot="11223121" flipH="1">
            <a:off x="2203825" y="5336370"/>
            <a:ext cx="3259518" cy="575815"/>
          </a:xfrm>
          <a:custGeom>
            <a:avLst/>
            <a:gdLst/>
            <a:ahLst/>
            <a:cxnLst>
              <a:cxn ang="0">
                <a:pos x="1283" y="304"/>
              </a:cxn>
              <a:cxn ang="0">
                <a:pos x="631" y="6"/>
              </a:cxn>
              <a:cxn ang="0">
                <a:pos x="0" y="355"/>
              </a:cxn>
            </a:cxnLst>
            <a:rect l="0" t="0" r="r" b="b"/>
            <a:pathLst>
              <a:path w="1283" h="355">
                <a:moveTo>
                  <a:pt x="1283" y="304"/>
                </a:moveTo>
                <a:cubicBezTo>
                  <a:pt x="1196" y="218"/>
                  <a:pt x="934" y="0"/>
                  <a:pt x="631" y="6"/>
                </a:cubicBezTo>
                <a:cubicBezTo>
                  <a:pt x="328" y="12"/>
                  <a:pt x="102" y="234"/>
                  <a:pt x="0" y="355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nl-NL"/>
          </a:p>
        </p:txBody>
      </p:sp>
      <p:grpSp>
        <p:nvGrpSpPr>
          <p:cNvPr id="254" name="Group 253"/>
          <p:cNvGrpSpPr/>
          <p:nvPr/>
        </p:nvGrpSpPr>
        <p:grpSpPr>
          <a:xfrm>
            <a:off x="2987824" y="3356992"/>
            <a:ext cx="2664296" cy="2124059"/>
            <a:chOff x="2987824" y="3356992"/>
            <a:chExt cx="2664296" cy="2124059"/>
          </a:xfrm>
        </p:grpSpPr>
        <p:sp>
          <p:nvSpPr>
            <p:cNvPr id="452" name="Freeform 12033"/>
            <p:cNvSpPr>
              <a:spLocks noChangeAspect="1"/>
            </p:cNvSpPr>
            <p:nvPr/>
          </p:nvSpPr>
          <p:spPr bwMode="auto">
            <a:xfrm>
              <a:off x="3450426" y="5210440"/>
              <a:ext cx="473502" cy="109768"/>
            </a:xfrm>
            <a:custGeom>
              <a:avLst/>
              <a:gdLst/>
              <a:ahLst/>
              <a:cxnLst>
                <a:cxn ang="0">
                  <a:pos x="457" y="10"/>
                </a:cxn>
                <a:cxn ang="0">
                  <a:pos x="380" y="19"/>
                </a:cxn>
                <a:cxn ang="0">
                  <a:pos x="235" y="22"/>
                </a:cxn>
                <a:cxn ang="0">
                  <a:pos x="35" y="13"/>
                </a:cxn>
                <a:cxn ang="0">
                  <a:pos x="24" y="98"/>
                </a:cxn>
              </a:cxnLst>
              <a:rect l="0" t="0" r="r" b="b"/>
              <a:pathLst>
                <a:path w="457" h="98">
                  <a:moveTo>
                    <a:pt x="457" y="10"/>
                  </a:moveTo>
                  <a:cubicBezTo>
                    <a:pt x="437" y="13"/>
                    <a:pt x="417" y="17"/>
                    <a:pt x="380" y="19"/>
                  </a:cubicBezTo>
                  <a:cubicBezTo>
                    <a:pt x="343" y="21"/>
                    <a:pt x="292" y="23"/>
                    <a:pt x="235" y="22"/>
                  </a:cubicBezTo>
                  <a:cubicBezTo>
                    <a:pt x="177" y="21"/>
                    <a:pt x="70" y="0"/>
                    <a:pt x="35" y="13"/>
                  </a:cubicBezTo>
                  <a:cubicBezTo>
                    <a:pt x="0" y="26"/>
                    <a:pt x="26" y="80"/>
                    <a:pt x="24" y="98"/>
                  </a:cubicBezTo>
                </a:path>
              </a:pathLst>
            </a:custGeom>
            <a:noFill/>
            <a:ln w="57150" cap="flat" cmpd="sng">
              <a:solidFill>
                <a:srgbClr val="FED05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3" name="Freeform 12034"/>
            <p:cNvSpPr>
              <a:spLocks noChangeAspect="1"/>
            </p:cNvSpPr>
            <p:nvPr/>
          </p:nvSpPr>
          <p:spPr bwMode="auto">
            <a:xfrm rot="17363608">
              <a:off x="2801001" y="4024759"/>
              <a:ext cx="800913" cy="323703"/>
            </a:xfrm>
            <a:custGeom>
              <a:avLst/>
              <a:gdLst/>
              <a:ahLst/>
              <a:cxnLst>
                <a:cxn ang="0">
                  <a:pos x="601" y="23"/>
                </a:cxn>
                <a:cxn ang="0">
                  <a:pos x="757" y="17"/>
                </a:cxn>
                <a:cxn ang="0">
                  <a:pos x="697" y="123"/>
                </a:cxn>
                <a:cxn ang="0">
                  <a:pos x="465" y="106"/>
                </a:cxn>
                <a:cxn ang="0">
                  <a:pos x="159" y="123"/>
                </a:cxn>
                <a:cxn ang="0">
                  <a:pos x="22" y="205"/>
                </a:cxn>
                <a:cxn ang="0">
                  <a:pos x="28" y="289"/>
                </a:cxn>
              </a:cxnLst>
              <a:rect l="0" t="0" r="r" b="b"/>
              <a:pathLst>
                <a:path w="773" h="289">
                  <a:moveTo>
                    <a:pt x="601" y="23"/>
                  </a:moveTo>
                  <a:cubicBezTo>
                    <a:pt x="626" y="23"/>
                    <a:pt x="741" y="0"/>
                    <a:pt x="757" y="17"/>
                  </a:cubicBezTo>
                  <a:cubicBezTo>
                    <a:pt x="773" y="34"/>
                    <a:pt x="746" y="108"/>
                    <a:pt x="697" y="123"/>
                  </a:cubicBezTo>
                  <a:cubicBezTo>
                    <a:pt x="648" y="138"/>
                    <a:pt x="555" y="106"/>
                    <a:pt x="465" y="106"/>
                  </a:cubicBezTo>
                  <a:cubicBezTo>
                    <a:pt x="376" y="106"/>
                    <a:pt x="233" y="106"/>
                    <a:pt x="159" y="123"/>
                  </a:cubicBezTo>
                  <a:cubicBezTo>
                    <a:pt x="85" y="139"/>
                    <a:pt x="44" y="177"/>
                    <a:pt x="22" y="205"/>
                  </a:cubicBezTo>
                  <a:cubicBezTo>
                    <a:pt x="0" y="233"/>
                    <a:pt x="27" y="272"/>
                    <a:pt x="28" y="289"/>
                  </a:cubicBezTo>
                </a:path>
              </a:pathLst>
            </a:custGeom>
            <a:noFill/>
            <a:ln w="57150" cap="flat" cmpd="sng">
              <a:solidFill>
                <a:srgbClr val="FED05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4" name="Freeform 12035"/>
            <p:cNvSpPr>
              <a:spLocks noChangeAspect="1"/>
            </p:cNvSpPr>
            <p:nvPr/>
          </p:nvSpPr>
          <p:spPr bwMode="auto">
            <a:xfrm>
              <a:off x="3171212" y="5034588"/>
              <a:ext cx="158525" cy="54884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52" y="150"/>
                </a:cxn>
                <a:cxn ang="0">
                  <a:pos x="358" y="180"/>
                </a:cxn>
                <a:cxn ang="0">
                  <a:pos x="574" y="168"/>
                </a:cxn>
                <a:cxn ang="0">
                  <a:pos x="586" y="6"/>
                </a:cxn>
              </a:cxnLst>
              <a:rect l="0" t="0" r="r" b="b"/>
              <a:pathLst>
                <a:path w="612" h="197">
                  <a:moveTo>
                    <a:pt x="46" y="0"/>
                  </a:moveTo>
                  <a:cubicBezTo>
                    <a:pt x="23" y="60"/>
                    <a:pt x="0" y="120"/>
                    <a:pt x="52" y="150"/>
                  </a:cubicBezTo>
                  <a:cubicBezTo>
                    <a:pt x="104" y="180"/>
                    <a:pt x="271" y="177"/>
                    <a:pt x="358" y="180"/>
                  </a:cubicBezTo>
                  <a:cubicBezTo>
                    <a:pt x="445" y="183"/>
                    <a:pt x="536" y="197"/>
                    <a:pt x="574" y="168"/>
                  </a:cubicBezTo>
                  <a:cubicBezTo>
                    <a:pt x="612" y="139"/>
                    <a:pt x="599" y="72"/>
                    <a:pt x="586" y="6"/>
                  </a:cubicBezTo>
                </a:path>
              </a:pathLst>
            </a:custGeom>
            <a:noFill/>
            <a:ln w="57150" cap="flat" cmpd="sng">
              <a:solidFill>
                <a:srgbClr val="FED05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5" name="Freeform 12036"/>
            <p:cNvSpPr>
              <a:spLocks noChangeAspect="1"/>
            </p:cNvSpPr>
            <p:nvPr/>
          </p:nvSpPr>
          <p:spPr bwMode="auto">
            <a:xfrm>
              <a:off x="3303834" y="4559675"/>
              <a:ext cx="176139" cy="60484"/>
            </a:xfrm>
            <a:custGeom>
              <a:avLst/>
              <a:gdLst/>
              <a:ahLst/>
              <a:cxnLst>
                <a:cxn ang="0">
                  <a:pos x="55" y="211"/>
                </a:cxn>
                <a:cxn ang="0">
                  <a:pos x="49" y="67"/>
                </a:cxn>
                <a:cxn ang="0">
                  <a:pos x="349" y="31"/>
                </a:cxn>
                <a:cxn ang="0">
                  <a:pos x="637" y="31"/>
                </a:cxn>
                <a:cxn ang="0">
                  <a:pos x="595" y="217"/>
                </a:cxn>
              </a:cxnLst>
              <a:rect l="0" t="0" r="r" b="b"/>
              <a:pathLst>
                <a:path w="678" h="217">
                  <a:moveTo>
                    <a:pt x="55" y="211"/>
                  </a:moveTo>
                  <a:cubicBezTo>
                    <a:pt x="27" y="154"/>
                    <a:pt x="0" y="97"/>
                    <a:pt x="49" y="67"/>
                  </a:cubicBezTo>
                  <a:cubicBezTo>
                    <a:pt x="98" y="37"/>
                    <a:pt x="251" y="37"/>
                    <a:pt x="349" y="31"/>
                  </a:cubicBezTo>
                  <a:cubicBezTo>
                    <a:pt x="447" y="25"/>
                    <a:pt x="596" y="0"/>
                    <a:pt x="637" y="31"/>
                  </a:cubicBezTo>
                  <a:cubicBezTo>
                    <a:pt x="678" y="62"/>
                    <a:pt x="636" y="139"/>
                    <a:pt x="595" y="217"/>
                  </a:cubicBezTo>
                </a:path>
              </a:pathLst>
            </a:custGeom>
            <a:noFill/>
            <a:ln w="57150" cap="flat" cmpd="sng">
              <a:solidFill>
                <a:srgbClr val="FED05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" name="Freeform 12037"/>
            <p:cNvSpPr>
              <a:spLocks noChangeAspect="1"/>
            </p:cNvSpPr>
            <p:nvPr/>
          </p:nvSpPr>
          <p:spPr bwMode="auto">
            <a:xfrm>
              <a:off x="3448890" y="5032348"/>
              <a:ext cx="141947" cy="80646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90" y="138"/>
                </a:cxn>
                <a:cxn ang="0">
                  <a:pos x="318" y="276"/>
                </a:cxn>
                <a:cxn ang="0">
                  <a:pos x="510" y="198"/>
                </a:cxn>
                <a:cxn ang="0">
                  <a:pos x="540" y="0"/>
                </a:cxn>
              </a:cxnLst>
              <a:rect l="0" t="0" r="r" b="b"/>
              <a:pathLst>
                <a:path w="547" h="286">
                  <a:moveTo>
                    <a:pt x="0" y="6"/>
                  </a:moveTo>
                  <a:cubicBezTo>
                    <a:pt x="18" y="49"/>
                    <a:pt x="37" y="93"/>
                    <a:pt x="90" y="138"/>
                  </a:cubicBezTo>
                  <a:cubicBezTo>
                    <a:pt x="143" y="183"/>
                    <a:pt x="248" y="266"/>
                    <a:pt x="318" y="276"/>
                  </a:cubicBezTo>
                  <a:cubicBezTo>
                    <a:pt x="388" y="286"/>
                    <a:pt x="473" y="244"/>
                    <a:pt x="510" y="198"/>
                  </a:cubicBezTo>
                  <a:cubicBezTo>
                    <a:pt x="547" y="152"/>
                    <a:pt x="543" y="76"/>
                    <a:pt x="540" y="0"/>
                  </a:cubicBezTo>
                </a:path>
              </a:pathLst>
            </a:custGeom>
            <a:noFill/>
            <a:ln w="57150" cap="flat" cmpd="sng">
              <a:solidFill>
                <a:srgbClr val="FED05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7" name="Freeform 12038"/>
            <p:cNvSpPr>
              <a:spLocks noChangeAspect="1"/>
            </p:cNvSpPr>
            <p:nvPr/>
          </p:nvSpPr>
          <p:spPr bwMode="auto">
            <a:xfrm>
              <a:off x="3580476" y="4567515"/>
              <a:ext cx="140911" cy="52644"/>
            </a:xfrm>
            <a:custGeom>
              <a:avLst/>
              <a:gdLst/>
              <a:ahLst/>
              <a:cxnLst>
                <a:cxn ang="0">
                  <a:pos x="26" y="175"/>
                </a:cxn>
                <a:cxn ang="0">
                  <a:pos x="50" y="49"/>
                </a:cxn>
                <a:cxn ang="0">
                  <a:pos x="326" y="1"/>
                </a:cxn>
                <a:cxn ang="0">
                  <a:pos x="488" y="43"/>
                </a:cxn>
                <a:cxn ang="0">
                  <a:pos x="542" y="187"/>
                </a:cxn>
              </a:cxnLst>
              <a:rect l="0" t="0" r="r" b="b"/>
              <a:pathLst>
                <a:path w="542" h="187">
                  <a:moveTo>
                    <a:pt x="26" y="175"/>
                  </a:moveTo>
                  <a:cubicBezTo>
                    <a:pt x="13" y="126"/>
                    <a:pt x="0" y="78"/>
                    <a:pt x="50" y="49"/>
                  </a:cubicBezTo>
                  <a:cubicBezTo>
                    <a:pt x="100" y="20"/>
                    <a:pt x="253" y="2"/>
                    <a:pt x="326" y="1"/>
                  </a:cubicBezTo>
                  <a:cubicBezTo>
                    <a:pt x="399" y="0"/>
                    <a:pt x="452" y="12"/>
                    <a:pt x="488" y="43"/>
                  </a:cubicBezTo>
                  <a:cubicBezTo>
                    <a:pt x="524" y="74"/>
                    <a:pt x="533" y="130"/>
                    <a:pt x="542" y="187"/>
                  </a:cubicBezTo>
                </a:path>
              </a:pathLst>
            </a:custGeom>
            <a:noFill/>
            <a:ln w="57150" cap="flat" cmpd="sng">
              <a:solidFill>
                <a:srgbClr val="FED05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8" name="Freeform 12039"/>
            <p:cNvSpPr>
              <a:spLocks noChangeAspect="1"/>
            </p:cNvSpPr>
            <p:nvPr/>
          </p:nvSpPr>
          <p:spPr bwMode="auto">
            <a:xfrm>
              <a:off x="3714134" y="5034588"/>
              <a:ext cx="152308" cy="47043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52" y="132"/>
                </a:cxn>
                <a:cxn ang="0">
                  <a:pos x="334" y="168"/>
                </a:cxn>
                <a:cxn ang="0">
                  <a:pos x="550" y="132"/>
                </a:cxn>
                <a:cxn ang="0">
                  <a:pos x="556" y="6"/>
                </a:cxn>
              </a:cxnLst>
              <a:rect l="0" t="0" r="r" b="b"/>
              <a:pathLst>
                <a:path w="587" h="168">
                  <a:moveTo>
                    <a:pt x="22" y="0"/>
                  </a:moveTo>
                  <a:cubicBezTo>
                    <a:pt x="11" y="52"/>
                    <a:pt x="0" y="104"/>
                    <a:pt x="52" y="132"/>
                  </a:cubicBezTo>
                  <a:cubicBezTo>
                    <a:pt x="104" y="160"/>
                    <a:pt x="251" y="168"/>
                    <a:pt x="334" y="168"/>
                  </a:cubicBezTo>
                  <a:cubicBezTo>
                    <a:pt x="417" y="168"/>
                    <a:pt x="513" y="159"/>
                    <a:pt x="550" y="132"/>
                  </a:cubicBezTo>
                  <a:cubicBezTo>
                    <a:pt x="587" y="105"/>
                    <a:pt x="571" y="55"/>
                    <a:pt x="556" y="6"/>
                  </a:cubicBezTo>
                </a:path>
              </a:pathLst>
            </a:custGeom>
            <a:noFill/>
            <a:ln w="57150" cap="flat" cmpd="sng">
              <a:solidFill>
                <a:srgbClr val="FED05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9" name="Freeform 12040"/>
            <p:cNvSpPr>
              <a:spLocks noChangeAspect="1"/>
            </p:cNvSpPr>
            <p:nvPr/>
          </p:nvSpPr>
          <p:spPr bwMode="auto">
            <a:xfrm>
              <a:off x="3847792" y="4529433"/>
              <a:ext cx="146092" cy="92967"/>
            </a:xfrm>
            <a:custGeom>
              <a:avLst/>
              <a:gdLst/>
              <a:ahLst/>
              <a:cxnLst>
                <a:cxn ang="0">
                  <a:pos x="19" y="324"/>
                </a:cxn>
                <a:cxn ang="0">
                  <a:pos x="19" y="186"/>
                </a:cxn>
                <a:cxn ang="0">
                  <a:pos x="133" y="54"/>
                </a:cxn>
                <a:cxn ang="0">
                  <a:pos x="445" y="18"/>
                </a:cxn>
                <a:cxn ang="0">
                  <a:pos x="547" y="162"/>
                </a:cxn>
                <a:cxn ang="0">
                  <a:pos x="559" y="330"/>
                </a:cxn>
              </a:cxnLst>
              <a:rect l="0" t="0" r="r" b="b"/>
              <a:pathLst>
                <a:path w="566" h="330">
                  <a:moveTo>
                    <a:pt x="19" y="324"/>
                  </a:moveTo>
                  <a:cubicBezTo>
                    <a:pt x="9" y="277"/>
                    <a:pt x="0" y="231"/>
                    <a:pt x="19" y="186"/>
                  </a:cubicBezTo>
                  <a:cubicBezTo>
                    <a:pt x="38" y="141"/>
                    <a:pt x="62" y="82"/>
                    <a:pt x="133" y="54"/>
                  </a:cubicBezTo>
                  <a:cubicBezTo>
                    <a:pt x="204" y="26"/>
                    <a:pt x="376" y="0"/>
                    <a:pt x="445" y="18"/>
                  </a:cubicBezTo>
                  <a:cubicBezTo>
                    <a:pt x="514" y="36"/>
                    <a:pt x="528" y="110"/>
                    <a:pt x="547" y="162"/>
                  </a:cubicBezTo>
                  <a:cubicBezTo>
                    <a:pt x="566" y="214"/>
                    <a:pt x="562" y="272"/>
                    <a:pt x="559" y="330"/>
                  </a:cubicBezTo>
                </a:path>
              </a:pathLst>
            </a:custGeom>
            <a:noFill/>
            <a:ln w="57150" cap="flat" cmpd="sng">
              <a:solidFill>
                <a:srgbClr val="FED05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60" name="Freeform 12041"/>
            <p:cNvSpPr>
              <a:spLocks noChangeAspect="1"/>
            </p:cNvSpPr>
            <p:nvPr/>
          </p:nvSpPr>
          <p:spPr bwMode="auto">
            <a:xfrm>
              <a:off x="3924464" y="5035708"/>
              <a:ext cx="65275" cy="187053"/>
            </a:xfrm>
            <a:custGeom>
              <a:avLst/>
              <a:gdLst/>
              <a:ahLst/>
              <a:cxnLst>
                <a:cxn ang="0">
                  <a:pos x="252" y="0"/>
                </a:cxn>
                <a:cxn ang="0">
                  <a:pos x="210" y="558"/>
                </a:cxn>
                <a:cxn ang="0">
                  <a:pos x="0" y="660"/>
                </a:cxn>
              </a:cxnLst>
              <a:rect l="0" t="0" r="r" b="b"/>
              <a:pathLst>
                <a:path w="252" h="668">
                  <a:moveTo>
                    <a:pt x="252" y="0"/>
                  </a:moveTo>
                  <a:cubicBezTo>
                    <a:pt x="245" y="93"/>
                    <a:pt x="252" y="448"/>
                    <a:pt x="210" y="558"/>
                  </a:cubicBezTo>
                  <a:cubicBezTo>
                    <a:pt x="168" y="668"/>
                    <a:pt x="44" y="639"/>
                    <a:pt x="0" y="660"/>
                  </a:cubicBezTo>
                </a:path>
              </a:pathLst>
            </a:custGeom>
            <a:noFill/>
            <a:ln w="57150" cap="flat" cmpd="sng">
              <a:solidFill>
                <a:srgbClr val="FED05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grpSp>
          <p:nvGrpSpPr>
            <p:cNvPr id="461" name="Group 12042"/>
            <p:cNvGrpSpPr>
              <a:grpSpLocks noChangeAspect="1"/>
            </p:cNvGrpSpPr>
            <p:nvPr/>
          </p:nvGrpSpPr>
          <p:grpSpPr bwMode="auto">
            <a:xfrm>
              <a:off x="3131840" y="4617919"/>
              <a:ext cx="104647" cy="420029"/>
              <a:chOff x="859" y="1415"/>
              <a:chExt cx="405" cy="1499"/>
            </a:xfrm>
          </p:grpSpPr>
          <p:sp>
            <p:nvSpPr>
              <p:cNvPr id="531" name="Freeform 12043"/>
              <p:cNvSpPr>
                <a:spLocks noChangeAspect="1"/>
              </p:cNvSpPr>
              <p:nvPr/>
            </p:nvSpPr>
            <p:spPr bwMode="auto">
              <a:xfrm>
                <a:off x="893" y="2408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532" name="Freeform 12044"/>
              <p:cNvSpPr>
                <a:spLocks noChangeAspect="1"/>
              </p:cNvSpPr>
              <p:nvPr/>
            </p:nvSpPr>
            <p:spPr bwMode="auto">
              <a:xfrm>
                <a:off x="895" y="2553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533" name="Freeform 12045"/>
              <p:cNvSpPr>
                <a:spLocks noChangeAspect="1"/>
              </p:cNvSpPr>
              <p:nvPr/>
            </p:nvSpPr>
            <p:spPr bwMode="auto">
              <a:xfrm>
                <a:off x="890" y="2102"/>
                <a:ext cx="361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534" name="Freeform 12046"/>
              <p:cNvSpPr>
                <a:spLocks noChangeAspect="1"/>
              </p:cNvSpPr>
              <p:nvPr/>
            </p:nvSpPr>
            <p:spPr bwMode="auto">
              <a:xfrm>
                <a:off x="892" y="2247"/>
                <a:ext cx="360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535" name="Freeform 12047"/>
              <p:cNvSpPr>
                <a:spLocks noChangeAspect="1"/>
              </p:cNvSpPr>
              <p:nvPr/>
            </p:nvSpPr>
            <p:spPr bwMode="auto">
              <a:xfrm>
                <a:off x="886" y="1795"/>
                <a:ext cx="362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536" name="Freeform 12048"/>
              <p:cNvSpPr>
                <a:spLocks noChangeAspect="1"/>
              </p:cNvSpPr>
              <p:nvPr/>
            </p:nvSpPr>
            <p:spPr bwMode="auto">
              <a:xfrm>
                <a:off x="888" y="1940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537" name="Freeform 12049"/>
              <p:cNvSpPr>
                <a:spLocks noChangeAspect="1"/>
              </p:cNvSpPr>
              <p:nvPr/>
            </p:nvSpPr>
            <p:spPr bwMode="auto">
              <a:xfrm>
                <a:off x="883" y="1491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538" name="Freeform 12050"/>
              <p:cNvSpPr>
                <a:spLocks noChangeAspect="1"/>
              </p:cNvSpPr>
              <p:nvPr/>
            </p:nvSpPr>
            <p:spPr bwMode="auto">
              <a:xfrm>
                <a:off x="885" y="1636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539" name="AutoShape 12051"/>
              <p:cNvSpPr>
                <a:spLocks noChangeAspect="1" noChangeArrowheads="1"/>
              </p:cNvSpPr>
              <p:nvPr/>
            </p:nvSpPr>
            <p:spPr bwMode="auto">
              <a:xfrm>
                <a:off x="859" y="1415"/>
                <a:ext cx="405" cy="1499"/>
              </a:xfrm>
              <a:prstGeom prst="roundRect">
                <a:avLst>
                  <a:gd name="adj" fmla="val 40046"/>
                </a:avLst>
              </a:prstGeom>
              <a:gradFill rotWithShape="1">
                <a:gsLst>
                  <a:gs pos="0">
                    <a:srgbClr val="FFFFFF">
                      <a:alpha val="81000"/>
                    </a:srgbClr>
                  </a:gs>
                  <a:gs pos="100000">
                    <a:srgbClr val="FFFF00">
                      <a:alpha val="39999"/>
                    </a:srgbClr>
                  </a:gs>
                </a:gsLst>
                <a:lin ang="0" scaled="1"/>
              </a:gradFill>
              <a:ln w="3175">
                <a:solidFill>
                  <a:srgbClr val="FFFF6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462" name="Group 12052"/>
            <p:cNvGrpSpPr>
              <a:grpSpLocks noChangeAspect="1"/>
            </p:cNvGrpSpPr>
            <p:nvPr/>
          </p:nvGrpSpPr>
          <p:grpSpPr bwMode="auto">
            <a:xfrm>
              <a:off x="3266534" y="4617919"/>
              <a:ext cx="104647" cy="420029"/>
              <a:chOff x="859" y="1415"/>
              <a:chExt cx="405" cy="1499"/>
            </a:xfrm>
          </p:grpSpPr>
          <p:sp>
            <p:nvSpPr>
              <p:cNvPr id="522" name="Freeform 12053"/>
              <p:cNvSpPr>
                <a:spLocks noChangeAspect="1"/>
              </p:cNvSpPr>
              <p:nvPr/>
            </p:nvSpPr>
            <p:spPr bwMode="auto">
              <a:xfrm>
                <a:off x="893" y="2408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523" name="Freeform 12054"/>
              <p:cNvSpPr>
                <a:spLocks noChangeAspect="1"/>
              </p:cNvSpPr>
              <p:nvPr/>
            </p:nvSpPr>
            <p:spPr bwMode="auto">
              <a:xfrm>
                <a:off x="895" y="2553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524" name="Freeform 12055"/>
              <p:cNvSpPr>
                <a:spLocks noChangeAspect="1"/>
              </p:cNvSpPr>
              <p:nvPr/>
            </p:nvSpPr>
            <p:spPr bwMode="auto">
              <a:xfrm>
                <a:off x="890" y="2102"/>
                <a:ext cx="361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525" name="Freeform 12056"/>
              <p:cNvSpPr>
                <a:spLocks noChangeAspect="1"/>
              </p:cNvSpPr>
              <p:nvPr/>
            </p:nvSpPr>
            <p:spPr bwMode="auto">
              <a:xfrm>
                <a:off x="892" y="2247"/>
                <a:ext cx="360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526" name="Freeform 12057"/>
              <p:cNvSpPr>
                <a:spLocks noChangeAspect="1"/>
              </p:cNvSpPr>
              <p:nvPr/>
            </p:nvSpPr>
            <p:spPr bwMode="auto">
              <a:xfrm>
                <a:off x="886" y="1795"/>
                <a:ext cx="362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527" name="Freeform 12058"/>
              <p:cNvSpPr>
                <a:spLocks noChangeAspect="1"/>
              </p:cNvSpPr>
              <p:nvPr/>
            </p:nvSpPr>
            <p:spPr bwMode="auto">
              <a:xfrm>
                <a:off x="888" y="1940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528" name="Freeform 12059"/>
              <p:cNvSpPr>
                <a:spLocks noChangeAspect="1"/>
              </p:cNvSpPr>
              <p:nvPr/>
            </p:nvSpPr>
            <p:spPr bwMode="auto">
              <a:xfrm>
                <a:off x="883" y="1491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529" name="Freeform 12060"/>
              <p:cNvSpPr>
                <a:spLocks noChangeAspect="1"/>
              </p:cNvSpPr>
              <p:nvPr/>
            </p:nvSpPr>
            <p:spPr bwMode="auto">
              <a:xfrm>
                <a:off x="885" y="1636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530" name="AutoShape 12061"/>
              <p:cNvSpPr>
                <a:spLocks noChangeAspect="1" noChangeArrowheads="1"/>
              </p:cNvSpPr>
              <p:nvPr/>
            </p:nvSpPr>
            <p:spPr bwMode="auto">
              <a:xfrm>
                <a:off x="859" y="1415"/>
                <a:ext cx="405" cy="1499"/>
              </a:xfrm>
              <a:prstGeom prst="roundRect">
                <a:avLst>
                  <a:gd name="adj" fmla="val 40046"/>
                </a:avLst>
              </a:prstGeom>
              <a:gradFill rotWithShape="1">
                <a:gsLst>
                  <a:gs pos="0">
                    <a:srgbClr val="FFFFFF">
                      <a:alpha val="81000"/>
                    </a:srgbClr>
                  </a:gs>
                  <a:gs pos="100000">
                    <a:srgbClr val="FFFF00">
                      <a:alpha val="39999"/>
                    </a:srgbClr>
                  </a:gs>
                </a:gsLst>
                <a:lin ang="0" scaled="1"/>
              </a:gradFill>
              <a:ln w="3175">
                <a:solidFill>
                  <a:srgbClr val="FFFF6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463" name="Group 12062"/>
            <p:cNvGrpSpPr>
              <a:grpSpLocks noChangeAspect="1"/>
            </p:cNvGrpSpPr>
            <p:nvPr/>
          </p:nvGrpSpPr>
          <p:grpSpPr bwMode="auto">
            <a:xfrm>
              <a:off x="3401229" y="4617919"/>
              <a:ext cx="104647" cy="420029"/>
              <a:chOff x="859" y="1415"/>
              <a:chExt cx="405" cy="1499"/>
            </a:xfrm>
          </p:grpSpPr>
          <p:sp>
            <p:nvSpPr>
              <p:cNvPr id="513" name="Freeform 12063"/>
              <p:cNvSpPr>
                <a:spLocks noChangeAspect="1"/>
              </p:cNvSpPr>
              <p:nvPr/>
            </p:nvSpPr>
            <p:spPr bwMode="auto">
              <a:xfrm>
                <a:off x="893" y="2408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514" name="Freeform 12064"/>
              <p:cNvSpPr>
                <a:spLocks noChangeAspect="1"/>
              </p:cNvSpPr>
              <p:nvPr/>
            </p:nvSpPr>
            <p:spPr bwMode="auto">
              <a:xfrm>
                <a:off x="895" y="2553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515" name="Freeform 12065"/>
              <p:cNvSpPr>
                <a:spLocks noChangeAspect="1"/>
              </p:cNvSpPr>
              <p:nvPr/>
            </p:nvSpPr>
            <p:spPr bwMode="auto">
              <a:xfrm>
                <a:off x="890" y="2102"/>
                <a:ext cx="361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516" name="Freeform 12066"/>
              <p:cNvSpPr>
                <a:spLocks noChangeAspect="1"/>
              </p:cNvSpPr>
              <p:nvPr/>
            </p:nvSpPr>
            <p:spPr bwMode="auto">
              <a:xfrm>
                <a:off x="892" y="2247"/>
                <a:ext cx="360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517" name="Freeform 12067"/>
              <p:cNvSpPr>
                <a:spLocks noChangeAspect="1"/>
              </p:cNvSpPr>
              <p:nvPr/>
            </p:nvSpPr>
            <p:spPr bwMode="auto">
              <a:xfrm>
                <a:off x="886" y="1795"/>
                <a:ext cx="362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518" name="Freeform 12068"/>
              <p:cNvSpPr>
                <a:spLocks noChangeAspect="1"/>
              </p:cNvSpPr>
              <p:nvPr/>
            </p:nvSpPr>
            <p:spPr bwMode="auto">
              <a:xfrm>
                <a:off x="888" y="1940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519" name="Freeform 12069"/>
              <p:cNvSpPr>
                <a:spLocks noChangeAspect="1"/>
              </p:cNvSpPr>
              <p:nvPr/>
            </p:nvSpPr>
            <p:spPr bwMode="auto">
              <a:xfrm>
                <a:off x="883" y="1491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520" name="Freeform 12070"/>
              <p:cNvSpPr>
                <a:spLocks noChangeAspect="1"/>
              </p:cNvSpPr>
              <p:nvPr/>
            </p:nvSpPr>
            <p:spPr bwMode="auto">
              <a:xfrm>
                <a:off x="885" y="1636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521" name="AutoShape 12071"/>
              <p:cNvSpPr>
                <a:spLocks noChangeAspect="1" noChangeArrowheads="1"/>
              </p:cNvSpPr>
              <p:nvPr/>
            </p:nvSpPr>
            <p:spPr bwMode="auto">
              <a:xfrm>
                <a:off x="859" y="1415"/>
                <a:ext cx="405" cy="1499"/>
              </a:xfrm>
              <a:prstGeom prst="roundRect">
                <a:avLst>
                  <a:gd name="adj" fmla="val 40046"/>
                </a:avLst>
              </a:prstGeom>
              <a:gradFill rotWithShape="1">
                <a:gsLst>
                  <a:gs pos="0">
                    <a:srgbClr val="FFFFFF">
                      <a:alpha val="81000"/>
                    </a:srgbClr>
                  </a:gs>
                  <a:gs pos="100000">
                    <a:srgbClr val="FFFF00">
                      <a:alpha val="39999"/>
                    </a:srgbClr>
                  </a:gs>
                </a:gsLst>
                <a:lin ang="0" scaled="1"/>
              </a:gradFill>
              <a:ln w="3175">
                <a:solidFill>
                  <a:srgbClr val="FFFF6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464" name="Group 12072"/>
            <p:cNvGrpSpPr>
              <a:grpSpLocks noChangeAspect="1"/>
            </p:cNvGrpSpPr>
            <p:nvPr/>
          </p:nvGrpSpPr>
          <p:grpSpPr bwMode="auto">
            <a:xfrm>
              <a:off x="3535923" y="4617919"/>
              <a:ext cx="104647" cy="420029"/>
              <a:chOff x="859" y="1415"/>
              <a:chExt cx="405" cy="1499"/>
            </a:xfrm>
          </p:grpSpPr>
          <p:sp>
            <p:nvSpPr>
              <p:cNvPr id="504" name="Freeform 12073"/>
              <p:cNvSpPr>
                <a:spLocks noChangeAspect="1"/>
              </p:cNvSpPr>
              <p:nvPr/>
            </p:nvSpPr>
            <p:spPr bwMode="auto">
              <a:xfrm>
                <a:off x="893" y="2408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505" name="Freeform 12074"/>
              <p:cNvSpPr>
                <a:spLocks noChangeAspect="1"/>
              </p:cNvSpPr>
              <p:nvPr/>
            </p:nvSpPr>
            <p:spPr bwMode="auto">
              <a:xfrm>
                <a:off x="895" y="2553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506" name="Freeform 12075"/>
              <p:cNvSpPr>
                <a:spLocks noChangeAspect="1"/>
              </p:cNvSpPr>
              <p:nvPr/>
            </p:nvSpPr>
            <p:spPr bwMode="auto">
              <a:xfrm>
                <a:off x="890" y="2102"/>
                <a:ext cx="361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507" name="Freeform 12076"/>
              <p:cNvSpPr>
                <a:spLocks noChangeAspect="1"/>
              </p:cNvSpPr>
              <p:nvPr/>
            </p:nvSpPr>
            <p:spPr bwMode="auto">
              <a:xfrm>
                <a:off x="892" y="2247"/>
                <a:ext cx="360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508" name="Freeform 12077"/>
              <p:cNvSpPr>
                <a:spLocks noChangeAspect="1"/>
              </p:cNvSpPr>
              <p:nvPr/>
            </p:nvSpPr>
            <p:spPr bwMode="auto">
              <a:xfrm>
                <a:off x="886" y="1795"/>
                <a:ext cx="362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509" name="Freeform 12078"/>
              <p:cNvSpPr>
                <a:spLocks noChangeAspect="1"/>
              </p:cNvSpPr>
              <p:nvPr/>
            </p:nvSpPr>
            <p:spPr bwMode="auto">
              <a:xfrm>
                <a:off x="888" y="1940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510" name="Freeform 12079"/>
              <p:cNvSpPr>
                <a:spLocks noChangeAspect="1"/>
              </p:cNvSpPr>
              <p:nvPr/>
            </p:nvSpPr>
            <p:spPr bwMode="auto">
              <a:xfrm>
                <a:off x="883" y="1491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511" name="Freeform 12080"/>
              <p:cNvSpPr>
                <a:spLocks noChangeAspect="1"/>
              </p:cNvSpPr>
              <p:nvPr/>
            </p:nvSpPr>
            <p:spPr bwMode="auto">
              <a:xfrm>
                <a:off x="885" y="1636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512" name="AutoShape 12081"/>
              <p:cNvSpPr>
                <a:spLocks noChangeAspect="1" noChangeArrowheads="1"/>
              </p:cNvSpPr>
              <p:nvPr/>
            </p:nvSpPr>
            <p:spPr bwMode="auto">
              <a:xfrm>
                <a:off x="859" y="1415"/>
                <a:ext cx="405" cy="1499"/>
              </a:xfrm>
              <a:prstGeom prst="roundRect">
                <a:avLst>
                  <a:gd name="adj" fmla="val 40046"/>
                </a:avLst>
              </a:prstGeom>
              <a:gradFill rotWithShape="1">
                <a:gsLst>
                  <a:gs pos="0">
                    <a:srgbClr val="FFFFFF">
                      <a:alpha val="81000"/>
                    </a:srgbClr>
                  </a:gs>
                  <a:gs pos="100000">
                    <a:srgbClr val="FFFF00">
                      <a:alpha val="39999"/>
                    </a:srgbClr>
                  </a:gs>
                </a:gsLst>
                <a:lin ang="0" scaled="1"/>
              </a:gradFill>
              <a:ln w="3175">
                <a:solidFill>
                  <a:srgbClr val="FFFF6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466" name="Group 12082"/>
            <p:cNvGrpSpPr>
              <a:grpSpLocks noChangeAspect="1"/>
            </p:cNvGrpSpPr>
            <p:nvPr/>
          </p:nvGrpSpPr>
          <p:grpSpPr bwMode="auto">
            <a:xfrm>
              <a:off x="3670617" y="4617919"/>
              <a:ext cx="104647" cy="420029"/>
              <a:chOff x="859" y="1415"/>
              <a:chExt cx="405" cy="1499"/>
            </a:xfrm>
          </p:grpSpPr>
          <p:sp>
            <p:nvSpPr>
              <p:cNvPr id="495" name="Freeform 12083"/>
              <p:cNvSpPr>
                <a:spLocks noChangeAspect="1"/>
              </p:cNvSpPr>
              <p:nvPr/>
            </p:nvSpPr>
            <p:spPr bwMode="auto">
              <a:xfrm>
                <a:off x="893" y="2408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96" name="Freeform 12084"/>
              <p:cNvSpPr>
                <a:spLocks noChangeAspect="1"/>
              </p:cNvSpPr>
              <p:nvPr/>
            </p:nvSpPr>
            <p:spPr bwMode="auto">
              <a:xfrm>
                <a:off x="895" y="2553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97" name="Freeform 12085"/>
              <p:cNvSpPr>
                <a:spLocks noChangeAspect="1"/>
              </p:cNvSpPr>
              <p:nvPr/>
            </p:nvSpPr>
            <p:spPr bwMode="auto">
              <a:xfrm>
                <a:off x="890" y="2102"/>
                <a:ext cx="361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98" name="Freeform 12086"/>
              <p:cNvSpPr>
                <a:spLocks noChangeAspect="1"/>
              </p:cNvSpPr>
              <p:nvPr/>
            </p:nvSpPr>
            <p:spPr bwMode="auto">
              <a:xfrm>
                <a:off x="892" y="2247"/>
                <a:ext cx="360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99" name="Freeform 12087"/>
              <p:cNvSpPr>
                <a:spLocks noChangeAspect="1"/>
              </p:cNvSpPr>
              <p:nvPr/>
            </p:nvSpPr>
            <p:spPr bwMode="auto">
              <a:xfrm>
                <a:off x="886" y="1795"/>
                <a:ext cx="362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500" name="Freeform 12088"/>
              <p:cNvSpPr>
                <a:spLocks noChangeAspect="1"/>
              </p:cNvSpPr>
              <p:nvPr/>
            </p:nvSpPr>
            <p:spPr bwMode="auto">
              <a:xfrm>
                <a:off x="888" y="1940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501" name="Freeform 12089"/>
              <p:cNvSpPr>
                <a:spLocks noChangeAspect="1"/>
              </p:cNvSpPr>
              <p:nvPr/>
            </p:nvSpPr>
            <p:spPr bwMode="auto">
              <a:xfrm>
                <a:off x="883" y="1491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502" name="Freeform 12090"/>
              <p:cNvSpPr>
                <a:spLocks noChangeAspect="1"/>
              </p:cNvSpPr>
              <p:nvPr/>
            </p:nvSpPr>
            <p:spPr bwMode="auto">
              <a:xfrm>
                <a:off x="885" y="1636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503" name="AutoShape 12091"/>
              <p:cNvSpPr>
                <a:spLocks noChangeAspect="1" noChangeArrowheads="1"/>
              </p:cNvSpPr>
              <p:nvPr/>
            </p:nvSpPr>
            <p:spPr bwMode="auto">
              <a:xfrm>
                <a:off x="859" y="1415"/>
                <a:ext cx="405" cy="1499"/>
              </a:xfrm>
              <a:prstGeom prst="roundRect">
                <a:avLst>
                  <a:gd name="adj" fmla="val 40046"/>
                </a:avLst>
              </a:prstGeom>
              <a:gradFill rotWithShape="1">
                <a:gsLst>
                  <a:gs pos="0">
                    <a:srgbClr val="FFFFFF">
                      <a:alpha val="81000"/>
                    </a:srgbClr>
                  </a:gs>
                  <a:gs pos="100000">
                    <a:srgbClr val="FFFF00">
                      <a:alpha val="39999"/>
                    </a:srgbClr>
                  </a:gs>
                </a:gsLst>
                <a:lin ang="0" scaled="1"/>
              </a:gradFill>
              <a:ln w="3175">
                <a:solidFill>
                  <a:srgbClr val="FFFF6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467" name="Group 12092"/>
            <p:cNvGrpSpPr>
              <a:grpSpLocks noChangeAspect="1"/>
            </p:cNvGrpSpPr>
            <p:nvPr/>
          </p:nvGrpSpPr>
          <p:grpSpPr bwMode="auto">
            <a:xfrm>
              <a:off x="3805312" y="4617919"/>
              <a:ext cx="104647" cy="420029"/>
              <a:chOff x="859" y="1415"/>
              <a:chExt cx="405" cy="1499"/>
            </a:xfrm>
          </p:grpSpPr>
          <p:sp>
            <p:nvSpPr>
              <p:cNvPr id="486" name="Freeform 12093"/>
              <p:cNvSpPr>
                <a:spLocks noChangeAspect="1"/>
              </p:cNvSpPr>
              <p:nvPr/>
            </p:nvSpPr>
            <p:spPr bwMode="auto">
              <a:xfrm>
                <a:off x="893" y="2408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87" name="Freeform 12094"/>
              <p:cNvSpPr>
                <a:spLocks noChangeAspect="1"/>
              </p:cNvSpPr>
              <p:nvPr/>
            </p:nvSpPr>
            <p:spPr bwMode="auto">
              <a:xfrm>
                <a:off x="895" y="2553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88" name="Freeform 12095"/>
              <p:cNvSpPr>
                <a:spLocks noChangeAspect="1"/>
              </p:cNvSpPr>
              <p:nvPr/>
            </p:nvSpPr>
            <p:spPr bwMode="auto">
              <a:xfrm>
                <a:off x="890" y="2102"/>
                <a:ext cx="361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89" name="Freeform 12096"/>
              <p:cNvSpPr>
                <a:spLocks noChangeAspect="1"/>
              </p:cNvSpPr>
              <p:nvPr/>
            </p:nvSpPr>
            <p:spPr bwMode="auto">
              <a:xfrm>
                <a:off x="892" y="2247"/>
                <a:ext cx="360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90" name="Freeform 12097"/>
              <p:cNvSpPr>
                <a:spLocks noChangeAspect="1"/>
              </p:cNvSpPr>
              <p:nvPr/>
            </p:nvSpPr>
            <p:spPr bwMode="auto">
              <a:xfrm>
                <a:off x="886" y="1795"/>
                <a:ext cx="362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91" name="Freeform 12098"/>
              <p:cNvSpPr>
                <a:spLocks noChangeAspect="1"/>
              </p:cNvSpPr>
              <p:nvPr/>
            </p:nvSpPr>
            <p:spPr bwMode="auto">
              <a:xfrm>
                <a:off x="888" y="1940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92" name="Freeform 12099"/>
              <p:cNvSpPr>
                <a:spLocks noChangeAspect="1"/>
              </p:cNvSpPr>
              <p:nvPr/>
            </p:nvSpPr>
            <p:spPr bwMode="auto">
              <a:xfrm>
                <a:off x="883" y="1491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93" name="Freeform 12100"/>
              <p:cNvSpPr>
                <a:spLocks noChangeAspect="1"/>
              </p:cNvSpPr>
              <p:nvPr/>
            </p:nvSpPr>
            <p:spPr bwMode="auto">
              <a:xfrm>
                <a:off x="885" y="1636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94" name="AutoShape 12101"/>
              <p:cNvSpPr>
                <a:spLocks noChangeAspect="1" noChangeArrowheads="1"/>
              </p:cNvSpPr>
              <p:nvPr/>
            </p:nvSpPr>
            <p:spPr bwMode="auto">
              <a:xfrm>
                <a:off x="859" y="1415"/>
                <a:ext cx="405" cy="1499"/>
              </a:xfrm>
              <a:prstGeom prst="roundRect">
                <a:avLst>
                  <a:gd name="adj" fmla="val 40046"/>
                </a:avLst>
              </a:prstGeom>
              <a:gradFill rotWithShape="1">
                <a:gsLst>
                  <a:gs pos="0">
                    <a:srgbClr val="FFFFFF">
                      <a:alpha val="81000"/>
                    </a:srgbClr>
                  </a:gs>
                  <a:gs pos="100000">
                    <a:srgbClr val="FFFF00">
                      <a:alpha val="39999"/>
                    </a:srgbClr>
                  </a:gs>
                </a:gsLst>
                <a:lin ang="0" scaled="1"/>
              </a:gradFill>
              <a:ln w="3175">
                <a:solidFill>
                  <a:srgbClr val="FFFF6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468" name="Group 12102"/>
            <p:cNvGrpSpPr>
              <a:grpSpLocks noChangeAspect="1"/>
            </p:cNvGrpSpPr>
            <p:nvPr/>
          </p:nvGrpSpPr>
          <p:grpSpPr bwMode="auto">
            <a:xfrm>
              <a:off x="3940006" y="4617919"/>
              <a:ext cx="104647" cy="420029"/>
              <a:chOff x="859" y="1415"/>
              <a:chExt cx="405" cy="1499"/>
            </a:xfrm>
          </p:grpSpPr>
          <p:sp>
            <p:nvSpPr>
              <p:cNvPr id="477" name="Freeform 12103"/>
              <p:cNvSpPr>
                <a:spLocks noChangeAspect="1"/>
              </p:cNvSpPr>
              <p:nvPr/>
            </p:nvSpPr>
            <p:spPr bwMode="auto">
              <a:xfrm>
                <a:off x="893" y="2408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78" name="Freeform 12104"/>
              <p:cNvSpPr>
                <a:spLocks noChangeAspect="1"/>
              </p:cNvSpPr>
              <p:nvPr/>
            </p:nvSpPr>
            <p:spPr bwMode="auto">
              <a:xfrm>
                <a:off x="895" y="2553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79" name="Freeform 12105"/>
              <p:cNvSpPr>
                <a:spLocks noChangeAspect="1"/>
              </p:cNvSpPr>
              <p:nvPr/>
            </p:nvSpPr>
            <p:spPr bwMode="auto">
              <a:xfrm>
                <a:off x="890" y="2102"/>
                <a:ext cx="361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80" name="Freeform 12106"/>
              <p:cNvSpPr>
                <a:spLocks noChangeAspect="1"/>
              </p:cNvSpPr>
              <p:nvPr/>
            </p:nvSpPr>
            <p:spPr bwMode="auto">
              <a:xfrm>
                <a:off x="892" y="2247"/>
                <a:ext cx="360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81" name="Freeform 12107"/>
              <p:cNvSpPr>
                <a:spLocks noChangeAspect="1"/>
              </p:cNvSpPr>
              <p:nvPr/>
            </p:nvSpPr>
            <p:spPr bwMode="auto">
              <a:xfrm>
                <a:off x="886" y="1795"/>
                <a:ext cx="362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82" name="Freeform 12108"/>
              <p:cNvSpPr>
                <a:spLocks noChangeAspect="1"/>
              </p:cNvSpPr>
              <p:nvPr/>
            </p:nvSpPr>
            <p:spPr bwMode="auto">
              <a:xfrm>
                <a:off x="888" y="1940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83" name="Freeform 12109"/>
              <p:cNvSpPr>
                <a:spLocks noChangeAspect="1"/>
              </p:cNvSpPr>
              <p:nvPr/>
            </p:nvSpPr>
            <p:spPr bwMode="auto">
              <a:xfrm>
                <a:off x="883" y="1491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84" name="Freeform 12110"/>
              <p:cNvSpPr>
                <a:spLocks noChangeAspect="1"/>
              </p:cNvSpPr>
              <p:nvPr/>
            </p:nvSpPr>
            <p:spPr bwMode="auto">
              <a:xfrm>
                <a:off x="885" y="1636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85" name="AutoShape 12111"/>
              <p:cNvSpPr>
                <a:spLocks noChangeAspect="1" noChangeArrowheads="1"/>
              </p:cNvSpPr>
              <p:nvPr/>
            </p:nvSpPr>
            <p:spPr bwMode="auto">
              <a:xfrm>
                <a:off x="859" y="1415"/>
                <a:ext cx="405" cy="1499"/>
              </a:xfrm>
              <a:prstGeom prst="roundRect">
                <a:avLst>
                  <a:gd name="adj" fmla="val 40046"/>
                </a:avLst>
              </a:prstGeom>
              <a:gradFill rotWithShape="1">
                <a:gsLst>
                  <a:gs pos="0">
                    <a:srgbClr val="FFFFFF">
                      <a:alpha val="81000"/>
                    </a:srgbClr>
                  </a:gs>
                  <a:gs pos="100000">
                    <a:srgbClr val="FFFF00">
                      <a:alpha val="39999"/>
                    </a:srgbClr>
                  </a:gs>
                </a:gsLst>
                <a:lin ang="0" scaled="1"/>
              </a:gradFill>
              <a:ln w="3175">
                <a:solidFill>
                  <a:srgbClr val="FFFF6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sp>
          <p:nvSpPr>
            <p:cNvPr id="438" name="TextBox 437"/>
            <p:cNvSpPr txBox="1"/>
            <p:nvPr/>
          </p:nvSpPr>
          <p:spPr>
            <a:xfrm>
              <a:off x="4102385" y="4653136"/>
              <a:ext cx="5416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PAR</a:t>
              </a:r>
              <a:endParaRPr lang="nl-NL" sz="1400" dirty="0">
                <a:solidFill>
                  <a:schemeClr val="tx1"/>
                </a:solidFill>
              </a:endParaRPr>
            </a:p>
          </p:txBody>
        </p:sp>
        <p:sp>
          <p:nvSpPr>
            <p:cNvPr id="154" name="Freeform 12033"/>
            <p:cNvSpPr>
              <a:spLocks noChangeAspect="1"/>
            </p:cNvSpPr>
            <p:nvPr/>
          </p:nvSpPr>
          <p:spPr bwMode="auto">
            <a:xfrm rot="16200000" flipV="1">
              <a:off x="5350393" y="5207900"/>
              <a:ext cx="443491" cy="102811"/>
            </a:xfrm>
            <a:custGeom>
              <a:avLst/>
              <a:gdLst/>
              <a:ahLst/>
              <a:cxnLst>
                <a:cxn ang="0">
                  <a:pos x="457" y="10"/>
                </a:cxn>
                <a:cxn ang="0">
                  <a:pos x="380" y="19"/>
                </a:cxn>
                <a:cxn ang="0">
                  <a:pos x="235" y="22"/>
                </a:cxn>
                <a:cxn ang="0">
                  <a:pos x="35" y="13"/>
                </a:cxn>
                <a:cxn ang="0">
                  <a:pos x="24" y="98"/>
                </a:cxn>
              </a:cxnLst>
              <a:rect l="0" t="0" r="r" b="b"/>
              <a:pathLst>
                <a:path w="457" h="98">
                  <a:moveTo>
                    <a:pt x="457" y="10"/>
                  </a:moveTo>
                  <a:cubicBezTo>
                    <a:pt x="437" y="13"/>
                    <a:pt x="417" y="17"/>
                    <a:pt x="380" y="19"/>
                  </a:cubicBezTo>
                  <a:cubicBezTo>
                    <a:pt x="343" y="21"/>
                    <a:pt x="292" y="23"/>
                    <a:pt x="235" y="22"/>
                  </a:cubicBezTo>
                  <a:cubicBezTo>
                    <a:pt x="177" y="21"/>
                    <a:pt x="70" y="0"/>
                    <a:pt x="35" y="13"/>
                  </a:cubicBezTo>
                  <a:cubicBezTo>
                    <a:pt x="0" y="26"/>
                    <a:pt x="26" y="80"/>
                    <a:pt x="24" y="98"/>
                  </a:cubicBezTo>
                </a:path>
              </a:pathLst>
            </a:custGeom>
            <a:noFill/>
            <a:ln w="57150" cap="flat" cmpd="sng">
              <a:solidFill>
                <a:srgbClr val="FED05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5" name="Freeform 12034"/>
            <p:cNvSpPr>
              <a:spLocks noChangeAspect="1"/>
            </p:cNvSpPr>
            <p:nvPr/>
          </p:nvSpPr>
          <p:spPr bwMode="auto">
            <a:xfrm rot="20030034">
              <a:off x="4674342" y="4165069"/>
              <a:ext cx="800913" cy="323703"/>
            </a:xfrm>
            <a:custGeom>
              <a:avLst/>
              <a:gdLst/>
              <a:ahLst/>
              <a:cxnLst>
                <a:cxn ang="0">
                  <a:pos x="601" y="23"/>
                </a:cxn>
                <a:cxn ang="0">
                  <a:pos x="757" y="17"/>
                </a:cxn>
                <a:cxn ang="0">
                  <a:pos x="697" y="123"/>
                </a:cxn>
                <a:cxn ang="0">
                  <a:pos x="465" y="106"/>
                </a:cxn>
                <a:cxn ang="0">
                  <a:pos x="159" y="123"/>
                </a:cxn>
                <a:cxn ang="0">
                  <a:pos x="22" y="205"/>
                </a:cxn>
                <a:cxn ang="0">
                  <a:pos x="28" y="289"/>
                </a:cxn>
              </a:cxnLst>
              <a:rect l="0" t="0" r="r" b="b"/>
              <a:pathLst>
                <a:path w="773" h="289">
                  <a:moveTo>
                    <a:pt x="601" y="23"/>
                  </a:moveTo>
                  <a:cubicBezTo>
                    <a:pt x="626" y="23"/>
                    <a:pt x="741" y="0"/>
                    <a:pt x="757" y="17"/>
                  </a:cubicBezTo>
                  <a:cubicBezTo>
                    <a:pt x="773" y="34"/>
                    <a:pt x="746" y="108"/>
                    <a:pt x="697" y="123"/>
                  </a:cubicBezTo>
                  <a:cubicBezTo>
                    <a:pt x="648" y="138"/>
                    <a:pt x="555" y="106"/>
                    <a:pt x="465" y="106"/>
                  </a:cubicBezTo>
                  <a:cubicBezTo>
                    <a:pt x="376" y="106"/>
                    <a:pt x="233" y="106"/>
                    <a:pt x="159" y="123"/>
                  </a:cubicBezTo>
                  <a:cubicBezTo>
                    <a:pt x="85" y="139"/>
                    <a:pt x="44" y="177"/>
                    <a:pt x="22" y="205"/>
                  </a:cubicBezTo>
                  <a:cubicBezTo>
                    <a:pt x="0" y="233"/>
                    <a:pt x="27" y="272"/>
                    <a:pt x="28" y="289"/>
                  </a:cubicBezTo>
                </a:path>
              </a:pathLst>
            </a:custGeom>
            <a:noFill/>
            <a:ln w="57150" cap="flat" cmpd="sng">
              <a:solidFill>
                <a:srgbClr val="FED05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6" name="Freeform 12035"/>
            <p:cNvSpPr>
              <a:spLocks noChangeAspect="1"/>
            </p:cNvSpPr>
            <p:nvPr/>
          </p:nvSpPr>
          <p:spPr bwMode="auto">
            <a:xfrm>
              <a:off x="4778679" y="5034588"/>
              <a:ext cx="158525" cy="54884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52" y="150"/>
                </a:cxn>
                <a:cxn ang="0">
                  <a:pos x="358" y="180"/>
                </a:cxn>
                <a:cxn ang="0">
                  <a:pos x="574" y="168"/>
                </a:cxn>
                <a:cxn ang="0">
                  <a:pos x="586" y="6"/>
                </a:cxn>
              </a:cxnLst>
              <a:rect l="0" t="0" r="r" b="b"/>
              <a:pathLst>
                <a:path w="612" h="197">
                  <a:moveTo>
                    <a:pt x="46" y="0"/>
                  </a:moveTo>
                  <a:cubicBezTo>
                    <a:pt x="23" y="60"/>
                    <a:pt x="0" y="120"/>
                    <a:pt x="52" y="150"/>
                  </a:cubicBezTo>
                  <a:cubicBezTo>
                    <a:pt x="104" y="180"/>
                    <a:pt x="271" y="177"/>
                    <a:pt x="358" y="180"/>
                  </a:cubicBezTo>
                  <a:cubicBezTo>
                    <a:pt x="445" y="183"/>
                    <a:pt x="536" y="197"/>
                    <a:pt x="574" y="168"/>
                  </a:cubicBezTo>
                  <a:cubicBezTo>
                    <a:pt x="612" y="139"/>
                    <a:pt x="599" y="72"/>
                    <a:pt x="586" y="6"/>
                  </a:cubicBezTo>
                </a:path>
              </a:pathLst>
            </a:custGeom>
            <a:noFill/>
            <a:ln w="57150" cap="flat" cmpd="sng">
              <a:solidFill>
                <a:srgbClr val="FED05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7" name="Freeform 12036"/>
            <p:cNvSpPr>
              <a:spLocks noChangeAspect="1"/>
            </p:cNvSpPr>
            <p:nvPr/>
          </p:nvSpPr>
          <p:spPr bwMode="auto">
            <a:xfrm>
              <a:off x="4911301" y="4559675"/>
              <a:ext cx="176139" cy="60484"/>
            </a:xfrm>
            <a:custGeom>
              <a:avLst/>
              <a:gdLst/>
              <a:ahLst/>
              <a:cxnLst>
                <a:cxn ang="0">
                  <a:pos x="55" y="211"/>
                </a:cxn>
                <a:cxn ang="0">
                  <a:pos x="49" y="67"/>
                </a:cxn>
                <a:cxn ang="0">
                  <a:pos x="349" y="31"/>
                </a:cxn>
                <a:cxn ang="0">
                  <a:pos x="637" y="31"/>
                </a:cxn>
                <a:cxn ang="0">
                  <a:pos x="595" y="217"/>
                </a:cxn>
              </a:cxnLst>
              <a:rect l="0" t="0" r="r" b="b"/>
              <a:pathLst>
                <a:path w="678" h="217">
                  <a:moveTo>
                    <a:pt x="55" y="211"/>
                  </a:moveTo>
                  <a:cubicBezTo>
                    <a:pt x="27" y="154"/>
                    <a:pt x="0" y="97"/>
                    <a:pt x="49" y="67"/>
                  </a:cubicBezTo>
                  <a:cubicBezTo>
                    <a:pt x="98" y="37"/>
                    <a:pt x="251" y="37"/>
                    <a:pt x="349" y="31"/>
                  </a:cubicBezTo>
                  <a:cubicBezTo>
                    <a:pt x="447" y="25"/>
                    <a:pt x="596" y="0"/>
                    <a:pt x="637" y="31"/>
                  </a:cubicBezTo>
                  <a:cubicBezTo>
                    <a:pt x="678" y="62"/>
                    <a:pt x="636" y="139"/>
                    <a:pt x="595" y="217"/>
                  </a:cubicBezTo>
                </a:path>
              </a:pathLst>
            </a:custGeom>
            <a:noFill/>
            <a:ln w="57150" cap="flat" cmpd="sng">
              <a:solidFill>
                <a:srgbClr val="FED05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8" name="Freeform 12037"/>
            <p:cNvSpPr>
              <a:spLocks noChangeAspect="1"/>
            </p:cNvSpPr>
            <p:nvPr/>
          </p:nvSpPr>
          <p:spPr bwMode="auto">
            <a:xfrm>
              <a:off x="5056357" y="5032348"/>
              <a:ext cx="141947" cy="80646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90" y="138"/>
                </a:cxn>
                <a:cxn ang="0">
                  <a:pos x="318" y="276"/>
                </a:cxn>
                <a:cxn ang="0">
                  <a:pos x="510" y="198"/>
                </a:cxn>
                <a:cxn ang="0">
                  <a:pos x="540" y="0"/>
                </a:cxn>
              </a:cxnLst>
              <a:rect l="0" t="0" r="r" b="b"/>
              <a:pathLst>
                <a:path w="547" h="286">
                  <a:moveTo>
                    <a:pt x="0" y="6"/>
                  </a:moveTo>
                  <a:cubicBezTo>
                    <a:pt x="18" y="49"/>
                    <a:pt x="37" y="93"/>
                    <a:pt x="90" y="138"/>
                  </a:cubicBezTo>
                  <a:cubicBezTo>
                    <a:pt x="143" y="183"/>
                    <a:pt x="248" y="266"/>
                    <a:pt x="318" y="276"/>
                  </a:cubicBezTo>
                  <a:cubicBezTo>
                    <a:pt x="388" y="286"/>
                    <a:pt x="473" y="244"/>
                    <a:pt x="510" y="198"/>
                  </a:cubicBezTo>
                  <a:cubicBezTo>
                    <a:pt x="547" y="152"/>
                    <a:pt x="543" y="76"/>
                    <a:pt x="540" y="0"/>
                  </a:cubicBezTo>
                </a:path>
              </a:pathLst>
            </a:custGeom>
            <a:noFill/>
            <a:ln w="57150" cap="flat" cmpd="sng">
              <a:solidFill>
                <a:srgbClr val="FED05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9" name="Freeform 12038"/>
            <p:cNvSpPr>
              <a:spLocks noChangeAspect="1"/>
            </p:cNvSpPr>
            <p:nvPr/>
          </p:nvSpPr>
          <p:spPr bwMode="auto">
            <a:xfrm>
              <a:off x="5187943" y="4567515"/>
              <a:ext cx="140911" cy="52644"/>
            </a:xfrm>
            <a:custGeom>
              <a:avLst/>
              <a:gdLst/>
              <a:ahLst/>
              <a:cxnLst>
                <a:cxn ang="0">
                  <a:pos x="26" y="175"/>
                </a:cxn>
                <a:cxn ang="0">
                  <a:pos x="50" y="49"/>
                </a:cxn>
                <a:cxn ang="0">
                  <a:pos x="326" y="1"/>
                </a:cxn>
                <a:cxn ang="0">
                  <a:pos x="488" y="43"/>
                </a:cxn>
                <a:cxn ang="0">
                  <a:pos x="542" y="187"/>
                </a:cxn>
              </a:cxnLst>
              <a:rect l="0" t="0" r="r" b="b"/>
              <a:pathLst>
                <a:path w="542" h="187">
                  <a:moveTo>
                    <a:pt x="26" y="175"/>
                  </a:moveTo>
                  <a:cubicBezTo>
                    <a:pt x="13" y="126"/>
                    <a:pt x="0" y="78"/>
                    <a:pt x="50" y="49"/>
                  </a:cubicBezTo>
                  <a:cubicBezTo>
                    <a:pt x="100" y="20"/>
                    <a:pt x="253" y="2"/>
                    <a:pt x="326" y="1"/>
                  </a:cubicBezTo>
                  <a:cubicBezTo>
                    <a:pt x="399" y="0"/>
                    <a:pt x="452" y="12"/>
                    <a:pt x="488" y="43"/>
                  </a:cubicBezTo>
                  <a:cubicBezTo>
                    <a:pt x="524" y="74"/>
                    <a:pt x="533" y="130"/>
                    <a:pt x="542" y="187"/>
                  </a:cubicBezTo>
                </a:path>
              </a:pathLst>
            </a:custGeom>
            <a:noFill/>
            <a:ln w="57150" cap="flat" cmpd="sng">
              <a:solidFill>
                <a:srgbClr val="FED05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60" name="Freeform 12039"/>
            <p:cNvSpPr>
              <a:spLocks noChangeAspect="1"/>
            </p:cNvSpPr>
            <p:nvPr/>
          </p:nvSpPr>
          <p:spPr bwMode="auto">
            <a:xfrm>
              <a:off x="5321601" y="5034588"/>
              <a:ext cx="152308" cy="47043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52" y="132"/>
                </a:cxn>
                <a:cxn ang="0">
                  <a:pos x="334" y="168"/>
                </a:cxn>
                <a:cxn ang="0">
                  <a:pos x="550" y="132"/>
                </a:cxn>
                <a:cxn ang="0">
                  <a:pos x="556" y="6"/>
                </a:cxn>
              </a:cxnLst>
              <a:rect l="0" t="0" r="r" b="b"/>
              <a:pathLst>
                <a:path w="587" h="168">
                  <a:moveTo>
                    <a:pt x="22" y="0"/>
                  </a:moveTo>
                  <a:cubicBezTo>
                    <a:pt x="11" y="52"/>
                    <a:pt x="0" y="104"/>
                    <a:pt x="52" y="132"/>
                  </a:cubicBezTo>
                  <a:cubicBezTo>
                    <a:pt x="104" y="160"/>
                    <a:pt x="251" y="168"/>
                    <a:pt x="334" y="168"/>
                  </a:cubicBezTo>
                  <a:cubicBezTo>
                    <a:pt x="417" y="168"/>
                    <a:pt x="513" y="159"/>
                    <a:pt x="550" y="132"/>
                  </a:cubicBezTo>
                  <a:cubicBezTo>
                    <a:pt x="587" y="105"/>
                    <a:pt x="571" y="55"/>
                    <a:pt x="556" y="6"/>
                  </a:cubicBezTo>
                </a:path>
              </a:pathLst>
            </a:custGeom>
            <a:noFill/>
            <a:ln w="57150" cap="flat" cmpd="sng">
              <a:solidFill>
                <a:srgbClr val="FED05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61" name="Freeform 12040"/>
            <p:cNvSpPr>
              <a:spLocks noChangeAspect="1"/>
            </p:cNvSpPr>
            <p:nvPr/>
          </p:nvSpPr>
          <p:spPr bwMode="auto">
            <a:xfrm>
              <a:off x="5455259" y="4529433"/>
              <a:ext cx="146092" cy="92967"/>
            </a:xfrm>
            <a:custGeom>
              <a:avLst/>
              <a:gdLst/>
              <a:ahLst/>
              <a:cxnLst>
                <a:cxn ang="0">
                  <a:pos x="19" y="324"/>
                </a:cxn>
                <a:cxn ang="0">
                  <a:pos x="19" y="186"/>
                </a:cxn>
                <a:cxn ang="0">
                  <a:pos x="133" y="54"/>
                </a:cxn>
                <a:cxn ang="0">
                  <a:pos x="445" y="18"/>
                </a:cxn>
                <a:cxn ang="0">
                  <a:pos x="547" y="162"/>
                </a:cxn>
                <a:cxn ang="0">
                  <a:pos x="559" y="330"/>
                </a:cxn>
              </a:cxnLst>
              <a:rect l="0" t="0" r="r" b="b"/>
              <a:pathLst>
                <a:path w="566" h="330">
                  <a:moveTo>
                    <a:pt x="19" y="324"/>
                  </a:moveTo>
                  <a:cubicBezTo>
                    <a:pt x="9" y="277"/>
                    <a:pt x="0" y="231"/>
                    <a:pt x="19" y="186"/>
                  </a:cubicBezTo>
                  <a:cubicBezTo>
                    <a:pt x="38" y="141"/>
                    <a:pt x="62" y="82"/>
                    <a:pt x="133" y="54"/>
                  </a:cubicBezTo>
                  <a:cubicBezTo>
                    <a:pt x="204" y="26"/>
                    <a:pt x="376" y="0"/>
                    <a:pt x="445" y="18"/>
                  </a:cubicBezTo>
                  <a:cubicBezTo>
                    <a:pt x="514" y="36"/>
                    <a:pt x="528" y="110"/>
                    <a:pt x="547" y="162"/>
                  </a:cubicBezTo>
                  <a:cubicBezTo>
                    <a:pt x="566" y="214"/>
                    <a:pt x="562" y="272"/>
                    <a:pt x="559" y="330"/>
                  </a:cubicBezTo>
                </a:path>
              </a:pathLst>
            </a:custGeom>
            <a:noFill/>
            <a:ln w="57150" cap="flat" cmpd="sng">
              <a:solidFill>
                <a:srgbClr val="FED05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grpSp>
          <p:nvGrpSpPr>
            <p:cNvPr id="163" name="Group 12042"/>
            <p:cNvGrpSpPr>
              <a:grpSpLocks noChangeAspect="1"/>
            </p:cNvGrpSpPr>
            <p:nvPr/>
          </p:nvGrpSpPr>
          <p:grpSpPr bwMode="auto">
            <a:xfrm>
              <a:off x="4739307" y="4617919"/>
              <a:ext cx="104647" cy="420029"/>
              <a:chOff x="859" y="1415"/>
              <a:chExt cx="405" cy="1499"/>
            </a:xfrm>
          </p:grpSpPr>
          <p:sp>
            <p:nvSpPr>
              <p:cNvPr id="232" name="Freeform 12043"/>
              <p:cNvSpPr>
                <a:spLocks noChangeAspect="1"/>
              </p:cNvSpPr>
              <p:nvPr/>
            </p:nvSpPr>
            <p:spPr bwMode="auto">
              <a:xfrm>
                <a:off x="893" y="2408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33" name="Freeform 12044"/>
              <p:cNvSpPr>
                <a:spLocks noChangeAspect="1"/>
              </p:cNvSpPr>
              <p:nvPr/>
            </p:nvSpPr>
            <p:spPr bwMode="auto">
              <a:xfrm>
                <a:off x="895" y="2553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34" name="Freeform 12045"/>
              <p:cNvSpPr>
                <a:spLocks noChangeAspect="1"/>
              </p:cNvSpPr>
              <p:nvPr/>
            </p:nvSpPr>
            <p:spPr bwMode="auto">
              <a:xfrm>
                <a:off x="890" y="2102"/>
                <a:ext cx="361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35" name="Freeform 12046"/>
              <p:cNvSpPr>
                <a:spLocks noChangeAspect="1"/>
              </p:cNvSpPr>
              <p:nvPr/>
            </p:nvSpPr>
            <p:spPr bwMode="auto">
              <a:xfrm>
                <a:off x="892" y="2247"/>
                <a:ext cx="360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36" name="Freeform 12047"/>
              <p:cNvSpPr>
                <a:spLocks noChangeAspect="1"/>
              </p:cNvSpPr>
              <p:nvPr/>
            </p:nvSpPr>
            <p:spPr bwMode="auto">
              <a:xfrm>
                <a:off x="886" y="1795"/>
                <a:ext cx="362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37" name="Freeform 12048"/>
              <p:cNvSpPr>
                <a:spLocks noChangeAspect="1"/>
              </p:cNvSpPr>
              <p:nvPr/>
            </p:nvSpPr>
            <p:spPr bwMode="auto">
              <a:xfrm>
                <a:off x="888" y="1940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38" name="Freeform 12049"/>
              <p:cNvSpPr>
                <a:spLocks noChangeAspect="1"/>
              </p:cNvSpPr>
              <p:nvPr/>
            </p:nvSpPr>
            <p:spPr bwMode="auto">
              <a:xfrm>
                <a:off x="883" y="1491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39" name="Freeform 12050"/>
              <p:cNvSpPr>
                <a:spLocks noChangeAspect="1"/>
              </p:cNvSpPr>
              <p:nvPr/>
            </p:nvSpPr>
            <p:spPr bwMode="auto">
              <a:xfrm>
                <a:off x="885" y="1636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40" name="AutoShape 12051"/>
              <p:cNvSpPr>
                <a:spLocks noChangeAspect="1" noChangeArrowheads="1"/>
              </p:cNvSpPr>
              <p:nvPr/>
            </p:nvSpPr>
            <p:spPr bwMode="auto">
              <a:xfrm>
                <a:off x="859" y="1415"/>
                <a:ext cx="405" cy="1499"/>
              </a:xfrm>
              <a:prstGeom prst="roundRect">
                <a:avLst>
                  <a:gd name="adj" fmla="val 40046"/>
                </a:avLst>
              </a:prstGeom>
              <a:gradFill rotWithShape="1">
                <a:gsLst>
                  <a:gs pos="0">
                    <a:srgbClr val="FFFFFF">
                      <a:alpha val="81000"/>
                    </a:srgbClr>
                  </a:gs>
                  <a:gs pos="100000">
                    <a:srgbClr val="FFFF00">
                      <a:alpha val="39999"/>
                    </a:srgbClr>
                  </a:gs>
                </a:gsLst>
                <a:lin ang="0" scaled="1"/>
              </a:gradFill>
              <a:ln w="3175">
                <a:solidFill>
                  <a:srgbClr val="FFFF6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164" name="Group 12052"/>
            <p:cNvGrpSpPr>
              <a:grpSpLocks noChangeAspect="1"/>
            </p:cNvGrpSpPr>
            <p:nvPr/>
          </p:nvGrpSpPr>
          <p:grpSpPr bwMode="auto">
            <a:xfrm>
              <a:off x="4874001" y="4617919"/>
              <a:ext cx="104647" cy="420029"/>
              <a:chOff x="859" y="1415"/>
              <a:chExt cx="405" cy="1499"/>
            </a:xfrm>
          </p:grpSpPr>
          <p:sp>
            <p:nvSpPr>
              <p:cNvPr id="223" name="Freeform 12053"/>
              <p:cNvSpPr>
                <a:spLocks noChangeAspect="1"/>
              </p:cNvSpPr>
              <p:nvPr/>
            </p:nvSpPr>
            <p:spPr bwMode="auto">
              <a:xfrm>
                <a:off x="893" y="2408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24" name="Freeform 12054"/>
              <p:cNvSpPr>
                <a:spLocks noChangeAspect="1"/>
              </p:cNvSpPr>
              <p:nvPr/>
            </p:nvSpPr>
            <p:spPr bwMode="auto">
              <a:xfrm>
                <a:off x="895" y="2553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25" name="Freeform 12055"/>
              <p:cNvSpPr>
                <a:spLocks noChangeAspect="1"/>
              </p:cNvSpPr>
              <p:nvPr/>
            </p:nvSpPr>
            <p:spPr bwMode="auto">
              <a:xfrm>
                <a:off x="890" y="2102"/>
                <a:ext cx="361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26" name="Freeform 12056"/>
              <p:cNvSpPr>
                <a:spLocks noChangeAspect="1"/>
              </p:cNvSpPr>
              <p:nvPr/>
            </p:nvSpPr>
            <p:spPr bwMode="auto">
              <a:xfrm>
                <a:off x="892" y="2247"/>
                <a:ext cx="360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27" name="Freeform 12057"/>
              <p:cNvSpPr>
                <a:spLocks noChangeAspect="1"/>
              </p:cNvSpPr>
              <p:nvPr/>
            </p:nvSpPr>
            <p:spPr bwMode="auto">
              <a:xfrm>
                <a:off x="886" y="1795"/>
                <a:ext cx="362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28" name="Freeform 12058"/>
              <p:cNvSpPr>
                <a:spLocks noChangeAspect="1"/>
              </p:cNvSpPr>
              <p:nvPr/>
            </p:nvSpPr>
            <p:spPr bwMode="auto">
              <a:xfrm>
                <a:off x="888" y="1940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29" name="Freeform 12059"/>
              <p:cNvSpPr>
                <a:spLocks noChangeAspect="1"/>
              </p:cNvSpPr>
              <p:nvPr/>
            </p:nvSpPr>
            <p:spPr bwMode="auto">
              <a:xfrm>
                <a:off x="883" y="1491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30" name="Freeform 12060"/>
              <p:cNvSpPr>
                <a:spLocks noChangeAspect="1"/>
              </p:cNvSpPr>
              <p:nvPr/>
            </p:nvSpPr>
            <p:spPr bwMode="auto">
              <a:xfrm>
                <a:off x="885" y="1636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31" name="AutoShape 12061"/>
              <p:cNvSpPr>
                <a:spLocks noChangeAspect="1" noChangeArrowheads="1"/>
              </p:cNvSpPr>
              <p:nvPr/>
            </p:nvSpPr>
            <p:spPr bwMode="auto">
              <a:xfrm>
                <a:off x="859" y="1415"/>
                <a:ext cx="405" cy="1499"/>
              </a:xfrm>
              <a:prstGeom prst="roundRect">
                <a:avLst>
                  <a:gd name="adj" fmla="val 40046"/>
                </a:avLst>
              </a:prstGeom>
              <a:gradFill rotWithShape="1">
                <a:gsLst>
                  <a:gs pos="0">
                    <a:srgbClr val="FFFFFF">
                      <a:alpha val="81000"/>
                    </a:srgbClr>
                  </a:gs>
                  <a:gs pos="100000">
                    <a:srgbClr val="FFFF00">
                      <a:alpha val="39999"/>
                    </a:srgbClr>
                  </a:gs>
                </a:gsLst>
                <a:lin ang="0" scaled="1"/>
              </a:gradFill>
              <a:ln w="3175">
                <a:solidFill>
                  <a:srgbClr val="FFFF6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165" name="Group 12062"/>
            <p:cNvGrpSpPr>
              <a:grpSpLocks noChangeAspect="1"/>
            </p:cNvGrpSpPr>
            <p:nvPr/>
          </p:nvGrpSpPr>
          <p:grpSpPr bwMode="auto">
            <a:xfrm>
              <a:off x="5008696" y="4617919"/>
              <a:ext cx="104647" cy="420029"/>
              <a:chOff x="859" y="1415"/>
              <a:chExt cx="405" cy="1499"/>
            </a:xfrm>
          </p:grpSpPr>
          <p:sp>
            <p:nvSpPr>
              <p:cNvPr id="214" name="Freeform 12063"/>
              <p:cNvSpPr>
                <a:spLocks noChangeAspect="1"/>
              </p:cNvSpPr>
              <p:nvPr/>
            </p:nvSpPr>
            <p:spPr bwMode="auto">
              <a:xfrm>
                <a:off x="893" y="2408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15" name="Freeform 12064"/>
              <p:cNvSpPr>
                <a:spLocks noChangeAspect="1"/>
              </p:cNvSpPr>
              <p:nvPr/>
            </p:nvSpPr>
            <p:spPr bwMode="auto">
              <a:xfrm>
                <a:off x="895" y="2553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16" name="Freeform 12065"/>
              <p:cNvSpPr>
                <a:spLocks noChangeAspect="1"/>
              </p:cNvSpPr>
              <p:nvPr/>
            </p:nvSpPr>
            <p:spPr bwMode="auto">
              <a:xfrm>
                <a:off x="890" y="2102"/>
                <a:ext cx="361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17" name="Freeform 12066"/>
              <p:cNvSpPr>
                <a:spLocks noChangeAspect="1"/>
              </p:cNvSpPr>
              <p:nvPr/>
            </p:nvSpPr>
            <p:spPr bwMode="auto">
              <a:xfrm>
                <a:off x="892" y="2247"/>
                <a:ext cx="360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18" name="Freeform 12067"/>
              <p:cNvSpPr>
                <a:spLocks noChangeAspect="1"/>
              </p:cNvSpPr>
              <p:nvPr/>
            </p:nvSpPr>
            <p:spPr bwMode="auto">
              <a:xfrm>
                <a:off x="886" y="1795"/>
                <a:ext cx="362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19" name="Freeform 12068"/>
              <p:cNvSpPr>
                <a:spLocks noChangeAspect="1"/>
              </p:cNvSpPr>
              <p:nvPr/>
            </p:nvSpPr>
            <p:spPr bwMode="auto">
              <a:xfrm>
                <a:off x="888" y="1940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20" name="Freeform 12069"/>
              <p:cNvSpPr>
                <a:spLocks noChangeAspect="1"/>
              </p:cNvSpPr>
              <p:nvPr/>
            </p:nvSpPr>
            <p:spPr bwMode="auto">
              <a:xfrm>
                <a:off x="883" y="1491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21" name="Freeform 12070"/>
              <p:cNvSpPr>
                <a:spLocks noChangeAspect="1"/>
              </p:cNvSpPr>
              <p:nvPr/>
            </p:nvSpPr>
            <p:spPr bwMode="auto">
              <a:xfrm>
                <a:off x="885" y="1636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22" name="AutoShape 12071"/>
              <p:cNvSpPr>
                <a:spLocks noChangeAspect="1" noChangeArrowheads="1"/>
              </p:cNvSpPr>
              <p:nvPr/>
            </p:nvSpPr>
            <p:spPr bwMode="auto">
              <a:xfrm>
                <a:off x="859" y="1415"/>
                <a:ext cx="405" cy="1499"/>
              </a:xfrm>
              <a:prstGeom prst="roundRect">
                <a:avLst>
                  <a:gd name="adj" fmla="val 40046"/>
                </a:avLst>
              </a:prstGeom>
              <a:gradFill rotWithShape="1">
                <a:gsLst>
                  <a:gs pos="0">
                    <a:srgbClr val="FFFFFF">
                      <a:alpha val="81000"/>
                    </a:srgbClr>
                  </a:gs>
                  <a:gs pos="100000">
                    <a:srgbClr val="FFFF00">
                      <a:alpha val="39999"/>
                    </a:srgbClr>
                  </a:gs>
                </a:gsLst>
                <a:lin ang="0" scaled="1"/>
              </a:gradFill>
              <a:ln w="3175">
                <a:solidFill>
                  <a:srgbClr val="FFFF6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166" name="Group 12072"/>
            <p:cNvGrpSpPr>
              <a:grpSpLocks noChangeAspect="1"/>
            </p:cNvGrpSpPr>
            <p:nvPr/>
          </p:nvGrpSpPr>
          <p:grpSpPr bwMode="auto">
            <a:xfrm>
              <a:off x="5143390" y="4617919"/>
              <a:ext cx="104647" cy="420029"/>
              <a:chOff x="859" y="1415"/>
              <a:chExt cx="405" cy="1499"/>
            </a:xfrm>
          </p:grpSpPr>
          <p:sp>
            <p:nvSpPr>
              <p:cNvPr id="205" name="Freeform 12073"/>
              <p:cNvSpPr>
                <a:spLocks noChangeAspect="1"/>
              </p:cNvSpPr>
              <p:nvPr/>
            </p:nvSpPr>
            <p:spPr bwMode="auto">
              <a:xfrm>
                <a:off x="893" y="2408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06" name="Freeform 12074"/>
              <p:cNvSpPr>
                <a:spLocks noChangeAspect="1"/>
              </p:cNvSpPr>
              <p:nvPr/>
            </p:nvSpPr>
            <p:spPr bwMode="auto">
              <a:xfrm>
                <a:off x="895" y="2553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07" name="Freeform 12075"/>
              <p:cNvSpPr>
                <a:spLocks noChangeAspect="1"/>
              </p:cNvSpPr>
              <p:nvPr/>
            </p:nvSpPr>
            <p:spPr bwMode="auto">
              <a:xfrm>
                <a:off x="890" y="2102"/>
                <a:ext cx="361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08" name="Freeform 12076"/>
              <p:cNvSpPr>
                <a:spLocks noChangeAspect="1"/>
              </p:cNvSpPr>
              <p:nvPr/>
            </p:nvSpPr>
            <p:spPr bwMode="auto">
              <a:xfrm>
                <a:off x="892" y="2247"/>
                <a:ext cx="360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09" name="Freeform 12077"/>
              <p:cNvSpPr>
                <a:spLocks noChangeAspect="1"/>
              </p:cNvSpPr>
              <p:nvPr/>
            </p:nvSpPr>
            <p:spPr bwMode="auto">
              <a:xfrm>
                <a:off x="886" y="1795"/>
                <a:ext cx="362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10" name="Freeform 12078"/>
              <p:cNvSpPr>
                <a:spLocks noChangeAspect="1"/>
              </p:cNvSpPr>
              <p:nvPr/>
            </p:nvSpPr>
            <p:spPr bwMode="auto">
              <a:xfrm>
                <a:off x="888" y="1940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11" name="Freeform 12079"/>
              <p:cNvSpPr>
                <a:spLocks noChangeAspect="1"/>
              </p:cNvSpPr>
              <p:nvPr/>
            </p:nvSpPr>
            <p:spPr bwMode="auto">
              <a:xfrm>
                <a:off x="883" y="1491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12" name="Freeform 12080"/>
              <p:cNvSpPr>
                <a:spLocks noChangeAspect="1"/>
              </p:cNvSpPr>
              <p:nvPr/>
            </p:nvSpPr>
            <p:spPr bwMode="auto">
              <a:xfrm>
                <a:off x="885" y="1636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13" name="AutoShape 12081"/>
              <p:cNvSpPr>
                <a:spLocks noChangeAspect="1" noChangeArrowheads="1"/>
              </p:cNvSpPr>
              <p:nvPr/>
            </p:nvSpPr>
            <p:spPr bwMode="auto">
              <a:xfrm>
                <a:off x="859" y="1415"/>
                <a:ext cx="405" cy="1499"/>
              </a:xfrm>
              <a:prstGeom prst="roundRect">
                <a:avLst>
                  <a:gd name="adj" fmla="val 40046"/>
                </a:avLst>
              </a:prstGeom>
              <a:gradFill rotWithShape="1">
                <a:gsLst>
                  <a:gs pos="0">
                    <a:srgbClr val="FFFFFF">
                      <a:alpha val="81000"/>
                    </a:srgbClr>
                  </a:gs>
                  <a:gs pos="100000">
                    <a:srgbClr val="FFFF00">
                      <a:alpha val="39999"/>
                    </a:srgbClr>
                  </a:gs>
                </a:gsLst>
                <a:lin ang="0" scaled="1"/>
              </a:gradFill>
              <a:ln w="3175">
                <a:solidFill>
                  <a:srgbClr val="FFFF6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167" name="Group 12082"/>
            <p:cNvGrpSpPr>
              <a:grpSpLocks noChangeAspect="1"/>
            </p:cNvGrpSpPr>
            <p:nvPr/>
          </p:nvGrpSpPr>
          <p:grpSpPr bwMode="auto">
            <a:xfrm>
              <a:off x="5278084" y="4617919"/>
              <a:ext cx="104647" cy="420029"/>
              <a:chOff x="859" y="1415"/>
              <a:chExt cx="405" cy="1499"/>
            </a:xfrm>
          </p:grpSpPr>
          <p:sp>
            <p:nvSpPr>
              <p:cNvPr id="196" name="Freeform 12083"/>
              <p:cNvSpPr>
                <a:spLocks noChangeAspect="1"/>
              </p:cNvSpPr>
              <p:nvPr/>
            </p:nvSpPr>
            <p:spPr bwMode="auto">
              <a:xfrm>
                <a:off x="893" y="2408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197" name="Freeform 12084"/>
              <p:cNvSpPr>
                <a:spLocks noChangeAspect="1"/>
              </p:cNvSpPr>
              <p:nvPr/>
            </p:nvSpPr>
            <p:spPr bwMode="auto">
              <a:xfrm>
                <a:off x="895" y="2553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198" name="Freeform 12085"/>
              <p:cNvSpPr>
                <a:spLocks noChangeAspect="1"/>
              </p:cNvSpPr>
              <p:nvPr/>
            </p:nvSpPr>
            <p:spPr bwMode="auto">
              <a:xfrm>
                <a:off x="890" y="2102"/>
                <a:ext cx="361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199" name="Freeform 12086"/>
              <p:cNvSpPr>
                <a:spLocks noChangeAspect="1"/>
              </p:cNvSpPr>
              <p:nvPr/>
            </p:nvSpPr>
            <p:spPr bwMode="auto">
              <a:xfrm>
                <a:off x="892" y="2247"/>
                <a:ext cx="360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00" name="Freeform 12087"/>
              <p:cNvSpPr>
                <a:spLocks noChangeAspect="1"/>
              </p:cNvSpPr>
              <p:nvPr/>
            </p:nvSpPr>
            <p:spPr bwMode="auto">
              <a:xfrm>
                <a:off x="886" y="1795"/>
                <a:ext cx="362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01" name="Freeform 12088"/>
              <p:cNvSpPr>
                <a:spLocks noChangeAspect="1"/>
              </p:cNvSpPr>
              <p:nvPr/>
            </p:nvSpPr>
            <p:spPr bwMode="auto">
              <a:xfrm>
                <a:off x="888" y="1940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02" name="Freeform 12089"/>
              <p:cNvSpPr>
                <a:spLocks noChangeAspect="1"/>
              </p:cNvSpPr>
              <p:nvPr/>
            </p:nvSpPr>
            <p:spPr bwMode="auto">
              <a:xfrm>
                <a:off x="883" y="1491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03" name="Freeform 12090"/>
              <p:cNvSpPr>
                <a:spLocks noChangeAspect="1"/>
              </p:cNvSpPr>
              <p:nvPr/>
            </p:nvSpPr>
            <p:spPr bwMode="auto">
              <a:xfrm>
                <a:off x="885" y="1636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04" name="AutoShape 12091"/>
              <p:cNvSpPr>
                <a:spLocks noChangeAspect="1" noChangeArrowheads="1"/>
              </p:cNvSpPr>
              <p:nvPr/>
            </p:nvSpPr>
            <p:spPr bwMode="auto">
              <a:xfrm>
                <a:off x="859" y="1415"/>
                <a:ext cx="405" cy="1499"/>
              </a:xfrm>
              <a:prstGeom prst="roundRect">
                <a:avLst>
                  <a:gd name="adj" fmla="val 40046"/>
                </a:avLst>
              </a:prstGeom>
              <a:gradFill rotWithShape="1">
                <a:gsLst>
                  <a:gs pos="0">
                    <a:srgbClr val="FFFFFF">
                      <a:alpha val="81000"/>
                    </a:srgbClr>
                  </a:gs>
                  <a:gs pos="100000">
                    <a:srgbClr val="FFFF00">
                      <a:alpha val="39999"/>
                    </a:srgbClr>
                  </a:gs>
                </a:gsLst>
                <a:lin ang="0" scaled="1"/>
              </a:gradFill>
              <a:ln w="3175">
                <a:solidFill>
                  <a:srgbClr val="FFFF6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168" name="Group 12092"/>
            <p:cNvGrpSpPr>
              <a:grpSpLocks noChangeAspect="1"/>
            </p:cNvGrpSpPr>
            <p:nvPr/>
          </p:nvGrpSpPr>
          <p:grpSpPr bwMode="auto">
            <a:xfrm>
              <a:off x="5412779" y="4617919"/>
              <a:ext cx="104647" cy="420029"/>
              <a:chOff x="859" y="1415"/>
              <a:chExt cx="405" cy="1499"/>
            </a:xfrm>
          </p:grpSpPr>
          <p:sp>
            <p:nvSpPr>
              <p:cNvPr id="187" name="Freeform 12093"/>
              <p:cNvSpPr>
                <a:spLocks noChangeAspect="1"/>
              </p:cNvSpPr>
              <p:nvPr/>
            </p:nvSpPr>
            <p:spPr bwMode="auto">
              <a:xfrm>
                <a:off x="893" y="2408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188" name="Freeform 12094"/>
              <p:cNvSpPr>
                <a:spLocks noChangeAspect="1"/>
              </p:cNvSpPr>
              <p:nvPr/>
            </p:nvSpPr>
            <p:spPr bwMode="auto">
              <a:xfrm>
                <a:off x="895" y="2553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189" name="Freeform 12095"/>
              <p:cNvSpPr>
                <a:spLocks noChangeAspect="1"/>
              </p:cNvSpPr>
              <p:nvPr/>
            </p:nvSpPr>
            <p:spPr bwMode="auto">
              <a:xfrm>
                <a:off x="890" y="2102"/>
                <a:ext cx="361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190" name="Freeform 12096"/>
              <p:cNvSpPr>
                <a:spLocks noChangeAspect="1"/>
              </p:cNvSpPr>
              <p:nvPr/>
            </p:nvSpPr>
            <p:spPr bwMode="auto">
              <a:xfrm>
                <a:off x="892" y="2247"/>
                <a:ext cx="360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191" name="Freeform 12097"/>
              <p:cNvSpPr>
                <a:spLocks noChangeAspect="1"/>
              </p:cNvSpPr>
              <p:nvPr/>
            </p:nvSpPr>
            <p:spPr bwMode="auto">
              <a:xfrm>
                <a:off x="886" y="1795"/>
                <a:ext cx="362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192" name="Freeform 12098"/>
              <p:cNvSpPr>
                <a:spLocks noChangeAspect="1"/>
              </p:cNvSpPr>
              <p:nvPr/>
            </p:nvSpPr>
            <p:spPr bwMode="auto">
              <a:xfrm>
                <a:off x="888" y="1940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193" name="Freeform 12099"/>
              <p:cNvSpPr>
                <a:spLocks noChangeAspect="1"/>
              </p:cNvSpPr>
              <p:nvPr/>
            </p:nvSpPr>
            <p:spPr bwMode="auto">
              <a:xfrm>
                <a:off x="883" y="1491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194" name="Freeform 12100"/>
              <p:cNvSpPr>
                <a:spLocks noChangeAspect="1"/>
              </p:cNvSpPr>
              <p:nvPr/>
            </p:nvSpPr>
            <p:spPr bwMode="auto">
              <a:xfrm>
                <a:off x="885" y="1636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195" name="AutoShape 12101"/>
              <p:cNvSpPr>
                <a:spLocks noChangeAspect="1" noChangeArrowheads="1"/>
              </p:cNvSpPr>
              <p:nvPr/>
            </p:nvSpPr>
            <p:spPr bwMode="auto">
              <a:xfrm>
                <a:off x="859" y="1415"/>
                <a:ext cx="405" cy="1499"/>
              </a:xfrm>
              <a:prstGeom prst="roundRect">
                <a:avLst>
                  <a:gd name="adj" fmla="val 40046"/>
                </a:avLst>
              </a:prstGeom>
              <a:gradFill rotWithShape="1">
                <a:gsLst>
                  <a:gs pos="0">
                    <a:srgbClr val="FFFFFF">
                      <a:alpha val="81000"/>
                    </a:srgbClr>
                  </a:gs>
                  <a:gs pos="100000">
                    <a:srgbClr val="FFFF00">
                      <a:alpha val="39999"/>
                    </a:srgbClr>
                  </a:gs>
                </a:gsLst>
                <a:lin ang="0" scaled="1"/>
              </a:gradFill>
              <a:ln w="3175">
                <a:solidFill>
                  <a:srgbClr val="FFFF6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169" name="Group 12102"/>
            <p:cNvGrpSpPr>
              <a:grpSpLocks noChangeAspect="1"/>
            </p:cNvGrpSpPr>
            <p:nvPr/>
          </p:nvGrpSpPr>
          <p:grpSpPr bwMode="auto">
            <a:xfrm>
              <a:off x="5547473" y="4617919"/>
              <a:ext cx="104647" cy="420029"/>
              <a:chOff x="859" y="1415"/>
              <a:chExt cx="405" cy="1499"/>
            </a:xfrm>
          </p:grpSpPr>
          <p:sp>
            <p:nvSpPr>
              <p:cNvPr id="178" name="Freeform 12103"/>
              <p:cNvSpPr>
                <a:spLocks noChangeAspect="1"/>
              </p:cNvSpPr>
              <p:nvPr/>
            </p:nvSpPr>
            <p:spPr bwMode="auto">
              <a:xfrm>
                <a:off x="893" y="2408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179" name="Freeform 12104"/>
              <p:cNvSpPr>
                <a:spLocks noChangeAspect="1"/>
              </p:cNvSpPr>
              <p:nvPr/>
            </p:nvSpPr>
            <p:spPr bwMode="auto">
              <a:xfrm>
                <a:off x="895" y="2553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180" name="Freeform 12105"/>
              <p:cNvSpPr>
                <a:spLocks noChangeAspect="1"/>
              </p:cNvSpPr>
              <p:nvPr/>
            </p:nvSpPr>
            <p:spPr bwMode="auto">
              <a:xfrm>
                <a:off x="890" y="2102"/>
                <a:ext cx="361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181" name="Freeform 12106"/>
              <p:cNvSpPr>
                <a:spLocks noChangeAspect="1"/>
              </p:cNvSpPr>
              <p:nvPr/>
            </p:nvSpPr>
            <p:spPr bwMode="auto">
              <a:xfrm>
                <a:off x="892" y="2247"/>
                <a:ext cx="360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182" name="Freeform 12107"/>
              <p:cNvSpPr>
                <a:spLocks noChangeAspect="1"/>
              </p:cNvSpPr>
              <p:nvPr/>
            </p:nvSpPr>
            <p:spPr bwMode="auto">
              <a:xfrm>
                <a:off x="886" y="1795"/>
                <a:ext cx="362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183" name="Freeform 12108"/>
              <p:cNvSpPr>
                <a:spLocks noChangeAspect="1"/>
              </p:cNvSpPr>
              <p:nvPr/>
            </p:nvSpPr>
            <p:spPr bwMode="auto">
              <a:xfrm>
                <a:off x="888" y="1940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184" name="Freeform 12109"/>
              <p:cNvSpPr>
                <a:spLocks noChangeAspect="1"/>
              </p:cNvSpPr>
              <p:nvPr/>
            </p:nvSpPr>
            <p:spPr bwMode="auto">
              <a:xfrm>
                <a:off x="883" y="1491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185" name="Freeform 12110"/>
              <p:cNvSpPr>
                <a:spLocks noChangeAspect="1"/>
              </p:cNvSpPr>
              <p:nvPr/>
            </p:nvSpPr>
            <p:spPr bwMode="auto">
              <a:xfrm>
                <a:off x="885" y="1636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186" name="AutoShape 12111"/>
              <p:cNvSpPr>
                <a:spLocks noChangeAspect="1" noChangeArrowheads="1"/>
              </p:cNvSpPr>
              <p:nvPr/>
            </p:nvSpPr>
            <p:spPr bwMode="auto">
              <a:xfrm>
                <a:off x="859" y="1415"/>
                <a:ext cx="405" cy="1499"/>
              </a:xfrm>
              <a:prstGeom prst="roundRect">
                <a:avLst>
                  <a:gd name="adj" fmla="val 40046"/>
                </a:avLst>
              </a:prstGeom>
              <a:gradFill rotWithShape="1">
                <a:gsLst>
                  <a:gs pos="0">
                    <a:srgbClr val="FFFFFF">
                      <a:alpha val="81000"/>
                    </a:srgbClr>
                  </a:gs>
                  <a:gs pos="100000">
                    <a:srgbClr val="FFFF00">
                      <a:alpha val="39999"/>
                    </a:srgbClr>
                  </a:gs>
                </a:gsLst>
                <a:lin ang="0" scaled="1"/>
              </a:gradFill>
              <a:ln w="3175">
                <a:solidFill>
                  <a:srgbClr val="FFFF6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sp>
          <p:nvSpPr>
            <p:cNvPr id="241" name="Oval 240"/>
            <p:cNvSpPr/>
            <p:nvPr/>
          </p:nvSpPr>
          <p:spPr bwMode="auto">
            <a:xfrm rot="7018128">
              <a:off x="3026256" y="4081712"/>
              <a:ext cx="267789" cy="131603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800" b="0" i="0" u="none" strike="noStrike" cap="none" normalizeH="0" baseline="0" smtClean="0">
                <a:ln>
                  <a:noFill/>
                </a:ln>
                <a:solidFill>
                  <a:srgbClr val="DE7008"/>
                </a:solidFill>
                <a:effectLst/>
                <a:latin typeface="Arial" charset="0"/>
              </a:endParaRPr>
            </a:p>
          </p:txBody>
        </p:sp>
        <p:sp>
          <p:nvSpPr>
            <p:cNvPr id="243" name="TextBox 242"/>
            <p:cNvSpPr txBox="1"/>
            <p:nvPr/>
          </p:nvSpPr>
          <p:spPr>
            <a:xfrm>
              <a:off x="2987824" y="3429000"/>
              <a:ext cx="3321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tx1"/>
                  </a:solidFill>
                </a:rPr>
                <a:t>N</a:t>
              </a:r>
              <a:endParaRPr lang="nl-NL" sz="1600" dirty="0">
                <a:solidFill>
                  <a:schemeClr val="tx1"/>
                </a:solidFill>
              </a:endParaRPr>
            </a:p>
          </p:txBody>
        </p:sp>
        <p:sp>
          <p:nvSpPr>
            <p:cNvPr id="244" name="Freeform 12034"/>
            <p:cNvSpPr>
              <a:spLocks noChangeAspect="1"/>
            </p:cNvSpPr>
            <p:nvPr/>
          </p:nvSpPr>
          <p:spPr bwMode="auto">
            <a:xfrm rot="17531053">
              <a:off x="4760653" y="3627066"/>
              <a:ext cx="800913" cy="323703"/>
            </a:xfrm>
            <a:custGeom>
              <a:avLst/>
              <a:gdLst/>
              <a:ahLst/>
              <a:cxnLst>
                <a:cxn ang="0">
                  <a:pos x="601" y="23"/>
                </a:cxn>
                <a:cxn ang="0">
                  <a:pos x="757" y="17"/>
                </a:cxn>
                <a:cxn ang="0">
                  <a:pos x="697" y="123"/>
                </a:cxn>
                <a:cxn ang="0">
                  <a:pos x="465" y="106"/>
                </a:cxn>
                <a:cxn ang="0">
                  <a:pos x="159" y="123"/>
                </a:cxn>
                <a:cxn ang="0">
                  <a:pos x="22" y="205"/>
                </a:cxn>
                <a:cxn ang="0">
                  <a:pos x="28" y="289"/>
                </a:cxn>
              </a:cxnLst>
              <a:rect l="0" t="0" r="r" b="b"/>
              <a:pathLst>
                <a:path w="773" h="289">
                  <a:moveTo>
                    <a:pt x="601" y="23"/>
                  </a:moveTo>
                  <a:cubicBezTo>
                    <a:pt x="626" y="23"/>
                    <a:pt x="741" y="0"/>
                    <a:pt x="757" y="17"/>
                  </a:cubicBezTo>
                  <a:cubicBezTo>
                    <a:pt x="773" y="34"/>
                    <a:pt x="746" y="108"/>
                    <a:pt x="697" y="123"/>
                  </a:cubicBezTo>
                  <a:cubicBezTo>
                    <a:pt x="648" y="138"/>
                    <a:pt x="555" y="106"/>
                    <a:pt x="465" y="106"/>
                  </a:cubicBezTo>
                  <a:cubicBezTo>
                    <a:pt x="376" y="106"/>
                    <a:pt x="233" y="106"/>
                    <a:pt x="159" y="123"/>
                  </a:cubicBezTo>
                  <a:cubicBezTo>
                    <a:pt x="85" y="139"/>
                    <a:pt x="44" y="177"/>
                    <a:pt x="22" y="205"/>
                  </a:cubicBezTo>
                  <a:cubicBezTo>
                    <a:pt x="0" y="233"/>
                    <a:pt x="27" y="272"/>
                    <a:pt x="28" y="289"/>
                  </a:cubicBezTo>
                </a:path>
              </a:pathLst>
            </a:custGeom>
            <a:noFill/>
            <a:ln w="57150" cap="flat" cmpd="sng">
              <a:solidFill>
                <a:srgbClr val="FED05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45" name="TextBox 244"/>
            <p:cNvSpPr txBox="1"/>
            <p:nvPr/>
          </p:nvSpPr>
          <p:spPr>
            <a:xfrm>
              <a:off x="4815922" y="3356992"/>
              <a:ext cx="3321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tx1"/>
                  </a:solidFill>
                </a:rPr>
                <a:t>N</a:t>
              </a:r>
              <a:endParaRPr lang="nl-NL" sz="1600" dirty="0">
                <a:solidFill>
                  <a:schemeClr val="tx1"/>
                </a:solidFill>
              </a:endParaRPr>
            </a:p>
          </p:txBody>
        </p:sp>
        <p:sp>
          <p:nvSpPr>
            <p:cNvPr id="246" name="Rectangle 245"/>
            <p:cNvSpPr/>
            <p:nvPr/>
          </p:nvSpPr>
          <p:spPr bwMode="auto">
            <a:xfrm>
              <a:off x="5004048" y="3645024"/>
              <a:ext cx="576064" cy="64807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800" b="0" i="0" u="none" strike="noStrike" cap="none" normalizeH="0" baseline="0" smtClean="0">
                <a:ln>
                  <a:noFill/>
                </a:ln>
                <a:solidFill>
                  <a:srgbClr val="DE7008"/>
                </a:solidFill>
                <a:effectLst/>
                <a:latin typeface="Arial" charset="0"/>
              </a:endParaRPr>
            </a:p>
          </p:txBody>
        </p:sp>
        <p:sp>
          <p:nvSpPr>
            <p:cNvPr id="248" name="Oval 247"/>
            <p:cNvSpPr/>
            <p:nvPr/>
          </p:nvSpPr>
          <p:spPr bwMode="auto">
            <a:xfrm rot="10567906">
              <a:off x="4864167" y="4229971"/>
              <a:ext cx="267789" cy="131603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800" b="0" i="0" u="none" strike="noStrike" cap="none" normalizeH="0" baseline="0" smtClean="0">
                <a:ln>
                  <a:noFill/>
                </a:ln>
                <a:solidFill>
                  <a:srgbClr val="DE7008"/>
                </a:solidFill>
                <a:effectLst/>
                <a:latin typeface="Arial" charset="0"/>
              </a:endParaRPr>
            </a:p>
          </p:txBody>
        </p:sp>
        <p:cxnSp>
          <p:nvCxnSpPr>
            <p:cNvPr id="250" name="Straight Arrow Connector 249"/>
            <p:cNvCxnSpPr/>
            <p:nvPr/>
          </p:nvCxnSpPr>
          <p:spPr bwMode="auto">
            <a:xfrm>
              <a:off x="5076056" y="4365104"/>
              <a:ext cx="150304" cy="123825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449" name="TextBox 448"/>
          <p:cNvSpPr txBox="1"/>
          <p:nvPr/>
        </p:nvSpPr>
        <p:spPr>
          <a:xfrm>
            <a:off x="6300192" y="4437112"/>
            <a:ext cx="1398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tx1"/>
                </a:solidFill>
              </a:rPr>
              <a:t>Weibel</a:t>
            </a:r>
            <a:r>
              <a:rPr lang="en-US" sz="1400" dirty="0" smtClean="0">
                <a:solidFill>
                  <a:schemeClr val="tx1"/>
                </a:solidFill>
              </a:rPr>
              <a:t>-Palade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 body secretion</a:t>
            </a:r>
            <a:endParaRPr lang="nl-NL" sz="1400" dirty="0">
              <a:solidFill>
                <a:schemeClr val="tx1"/>
              </a:solidFill>
            </a:endParaRPr>
          </a:p>
        </p:txBody>
      </p:sp>
      <p:sp>
        <p:nvSpPr>
          <p:cNvPr id="255" name="Freeform 1570"/>
          <p:cNvSpPr>
            <a:spLocks noChangeAspect="1"/>
          </p:cNvSpPr>
          <p:nvPr/>
        </p:nvSpPr>
        <p:spPr bwMode="auto">
          <a:xfrm rot="10325426">
            <a:off x="5703015" y="5338940"/>
            <a:ext cx="2792112" cy="529512"/>
          </a:xfrm>
          <a:custGeom>
            <a:avLst/>
            <a:gdLst/>
            <a:ahLst/>
            <a:cxnLst>
              <a:cxn ang="0">
                <a:pos x="1283" y="304"/>
              </a:cxn>
              <a:cxn ang="0">
                <a:pos x="631" y="6"/>
              </a:cxn>
              <a:cxn ang="0">
                <a:pos x="0" y="355"/>
              </a:cxn>
            </a:cxnLst>
            <a:rect l="0" t="0" r="r" b="b"/>
            <a:pathLst>
              <a:path w="1283" h="355">
                <a:moveTo>
                  <a:pt x="1283" y="304"/>
                </a:moveTo>
                <a:cubicBezTo>
                  <a:pt x="1196" y="218"/>
                  <a:pt x="934" y="0"/>
                  <a:pt x="631" y="6"/>
                </a:cubicBezTo>
                <a:cubicBezTo>
                  <a:pt x="328" y="12"/>
                  <a:pt x="102" y="234"/>
                  <a:pt x="0" y="355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nl-NL"/>
          </a:p>
        </p:txBody>
      </p:sp>
      <p:grpSp>
        <p:nvGrpSpPr>
          <p:cNvPr id="261" name="Group 260"/>
          <p:cNvGrpSpPr/>
          <p:nvPr/>
        </p:nvGrpSpPr>
        <p:grpSpPr>
          <a:xfrm rot="8480697">
            <a:off x="7119157" y="5084986"/>
            <a:ext cx="107031" cy="652063"/>
            <a:chOff x="3491880" y="4437112"/>
            <a:chExt cx="216024" cy="864096"/>
          </a:xfrm>
        </p:grpSpPr>
        <p:sp>
          <p:nvSpPr>
            <p:cNvPr id="262" name="Oval 261"/>
            <p:cNvSpPr/>
            <p:nvPr/>
          </p:nvSpPr>
          <p:spPr bwMode="auto">
            <a:xfrm>
              <a:off x="3491880" y="4437112"/>
              <a:ext cx="216024" cy="86409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800" b="0" i="0" u="none" strike="noStrike" cap="none" normalizeH="0" baseline="0" smtClean="0">
                <a:ln>
                  <a:noFill/>
                </a:ln>
                <a:solidFill>
                  <a:srgbClr val="DE7008"/>
                </a:solidFill>
                <a:effectLst/>
                <a:latin typeface="Arial" charset="0"/>
              </a:endParaRPr>
            </a:p>
          </p:txBody>
        </p:sp>
        <p:cxnSp>
          <p:nvCxnSpPr>
            <p:cNvPr id="263" name="Straight Connector 262"/>
            <p:cNvCxnSpPr/>
            <p:nvPr/>
          </p:nvCxnSpPr>
          <p:spPr bwMode="auto">
            <a:xfrm>
              <a:off x="3563888" y="4657328"/>
              <a:ext cx="0" cy="504056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4" name="Straight Connector 263"/>
            <p:cNvCxnSpPr/>
            <p:nvPr/>
          </p:nvCxnSpPr>
          <p:spPr bwMode="auto">
            <a:xfrm>
              <a:off x="3592463" y="4725144"/>
              <a:ext cx="0" cy="504056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5" name="Straight Connector 264"/>
            <p:cNvCxnSpPr/>
            <p:nvPr/>
          </p:nvCxnSpPr>
          <p:spPr bwMode="auto">
            <a:xfrm>
              <a:off x="3631704" y="4673327"/>
              <a:ext cx="0" cy="504056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6" name="Straight Connector 265"/>
            <p:cNvCxnSpPr/>
            <p:nvPr/>
          </p:nvCxnSpPr>
          <p:spPr bwMode="auto">
            <a:xfrm>
              <a:off x="3669804" y="4587602"/>
              <a:ext cx="0" cy="504056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7" name="Straight Connector 266"/>
            <p:cNvCxnSpPr/>
            <p:nvPr/>
          </p:nvCxnSpPr>
          <p:spPr bwMode="auto">
            <a:xfrm>
              <a:off x="3529980" y="4539977"/>
              <a:ext cx="0" cy="504056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270" name="Picture 269" descr="thrombin 1jo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9712" y="2924944"/>
            <a:ext cx="890497" cy="852966"/>
          </a:xfrm>
          <a:prstGeom prst="rect">
            <a:avLst/>
          </a:prstGeom>
        </p:spPr>
      </p:pic>
      <p:pic>
        <p:nvPicPr>
          <p:cNvPr id="272" name="Picture 271" descr="Black-Scissor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8028874">
            <a:off x="2637097" y="3843098"/>
            <a:ext cx="346702" cy="3869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26988" y="1340768"/>
            <a:ext cx="9117012" cy="4727575"/>
          </a:xfrm>
          <a:prstGeom prst="roundRect">
            <a:avLst>
              <a:gd name="adj" fmla="val 5681"/>
            </a:avLst>
          </a:prstGeom>
          <a:gradFill rotWithShape="1">
            <a:gsLst>
              <a:gs pos="0">
                <a:srgbClr val="FFC1C1"/>
              </a:gs>
              <a:gs pos="50000">
                <a:schemeClr val="bg1"/>
              </a:gs>
              <a:gs pos="100000">
                <a:srgbClr val="FFC1C1"/>
              </a:gs>
            </a:gsLst>
            <a:lin ang="5400000" scaled="1"/>
          </a:gradFill>
          <a:ln w="12700" algn="ctr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800" dirty="0"/>
          </a:p>
        </p:txBody>
      </p:sp>
      <p:sp>
        <p:nvSpPr>
          <p:cNvPr id="2057" name="Freeform 9"/>
          <p:cNvSpPr>
            <a:spLocks noChangeAspect="1"/>
          </p:cNvSpPr>
          <p:nvPr/>
        </p:nvSpPr>
        <p:spPr bwMode="auto">
          <a:xfrm>
            <a:off x="15875" y="5708650"/>
            <a:ext cx="1868488" cy="431800"/>
          </a:xfrm>
          <a:custGeom>
            <a:avLst/>
            <a:gdLst/>
            <a:ahLst/>
            <a:cxnLst>
              <a:cxn ang="0">
                <a:pos x="12" y="234"/>
              </a:cxn>
              <a:cxn ang="0">
                <a:pos x="503" y="263"/>
              </a:cxn>
              <a:cxn ang="0">
                <a:pos x="916" y="260"/>
              </a:cxn>
              <a:cxn ang="0">
                <a:pos x="1161" y="244"/>
              </a:cxn>
              <a:cxn ang="0">
                <a:pos x="1122" y="175"/>
              </a:cxn>
              <a:cxn ang="0">
                <a:pos x="830" y="53"/>
              </a:cxn>
              <a:cxn ang="0">
                <a:pos x="459" y="18"/>
              </a:cxn>
              <a:cxn ang="0">
                <a:pos x="0" y="36"/>
              </a:cxn>
              <a:cxn ang="0">
                <a:pos x="12" y="234"/>
              </a:cxn>
            </a:cxnLst>
            <a:rect l="0" t="0" r="r" b="b"/>
            <a:pathLst>
              <a:path w="1177" h="272">
                <a:moveTo>
                  <a:pt x="12" y="234"/>
                </a:moveTo>
                <a:cubicBezTo>
                  <a:pt x="96" y="272"/>
                  <a:pt x="352" y="259"/>
                  <a:pt x="503" y="263"/>
                </a:cubicBezTo>
                <a:cubicBezTo>
                  <a:pt x="654" y="267"/>
                  <a:pt x="806" y="263"/>
                  <a:pt x="916" y="260"/>
                </a:cubicBezTo>
                <a:cubicBezTo>
                  <a:pt x="1026" y="257"/>
                  <a:pt x="1127" y="258"/>
                  <a:pt x="1161" y="244"/>
                </a:cubicBezTo>
                <a:cubicBezTo>
                  <a:pt x="1174" y="221"/>
                  <a:pt x="1177" y="207"/>
                  <a:pt x="1122" y="175"/>
                </a:cubicBezTo>
                <a:cubicBezTo>
                  <a:pt x="1067" y="143"/>
                  <a:pt x="940" y="79"/>
                  <a:pt x="830" y="53"/>
                </a:cubicBezTo>
                <a:cubicBezTo>
                  <a:pt x="720" y="27"/>
                  <a:pt x="597" y="21"/>
                  <a:pt x="459" y="18"/>
                </a:cubicBezTo>
                <a:cubicBezTo>
                  <a:pt x="321" y="15"/>
                  <a:pt x="74" y="0"/>
                  <a:pt x="0" y="36"/>
                </a:cubicBezTo>
                <a:lnTo>
                  <a:pt x="12" y="234"/>
                </a:lnTo>
                <a:close/>
              </a:path>
            </a:pathLst>
          </a:custGeom>
          <a:gradFill rotWithShape="1">
            <a:gsLst>
              <a:gs pos="0">
                <a:srgbClr val="D3B187"/>
              </a:gs>
              <a:gs pos="100000">
                <a:srgbClr val="FFCC66"/>
              </a:gs>
            </a:gsLst>
            <a:lin ang="5400000" scaled="1"/>
          </a:gradFill>
          <a:ln w="9525">
            <a:solidFill>
              <a:srgbClr val="FF99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2059" name="Freeform 11"/>
          <p:cNvSpPr>
            <a:spLocks noChangeAspect="1"/>
          </p:cNvSpPr>
          <p:nvPr/>
        </p:nvSpPr>
        <p:spPr bwMode="auto">
          <a:xfrm>
            <a:off x="7038975" y="5661025"/>
            <a:ext cx="2095500" cy="495300"/>
          </a:xfrm>
          <a:custGeom>
            <a:avLst/>
            <a:gdLst/>
            <a:ahLst/>
            <a:cxnLst>
              <a:cxn ang="0">
                <a:pos x="480" y="297"/>
              </a:cxn>
              <a:cxn ang="0">
                <a:pos x="692" y="300"/>
              </a:cxn>
              <a:cxn ang="0">
                <a:pos x="893" y="294"/>
              </a:cxn>
              <a:cxn ang="0">
                <a:pos x="1313" y="256"/>
              </a:cxn>
              <a:cxn ang="0">
                <a:pos x="1320" y="35"/>
              </a:cxn>
              <a:cxn ang="0">
                <a:pos x="1041" y="48"/>
              </a:cxn>
              <a:cxn ang="0">
                <a:pos x="670" y="60"/>
              </a:cxn>
              <a:cxn ang="0">
                <a:pos x="430" y="51"/>
              </a:cxn>
              <a:cxn ang="0">
                <a:pos x="30" y="64"/>
              </a:cxn>
              <a:cxn ang="0">
                <a:pos x="248" y="182"/>
              </a:cxn>
              <a:cxn ang="0">
                <a:pos x="480" y="297"/>
              </a:cxn>
            </a:cxnLst>
            <a:rect l="0" t="0" r="r" b="b"/>
            <a:pathLst>
              <a:path w="1320" h="312">
                <a:moveTo>
                  <a:pt x="480" y="297"/>
                </a:moveTo>
                <a:cubicBezTo>
                  <a:pt x="548" y="312"/>
                  <a:pt x="624" y="301"/>
                  <a:pt x="692" y="300"/>
                </a:cubicBezTo>
                <a:lnTo>
                  <a:pt x="893" y="294"/>
                </a:lnTo>
                <a:cubicBezTo>
                  <a:pt x="996" y="287"/>
                  <a:pt x="1242" y="299"/>
                  <a:pt x="1313" y="256"/>
                </a:cubicBezTo>
                <a:lnTo>
                  <a:pt x="1320" y="35"/>
                </a:lnTo>
                <a:cubicBezTo>
                  <a:pt x="1275" y="0"/>
                  <a:pt x="1149" y="44"/>
                  <a:pt x="1041" y="48"/>
                </a:cubicBezTo>
                <a:cubicBezTo>
                  <a:pt x="933" y="52"/>
                  <a:pt x="772" y="60"/>
                  <a:pt x="670" y="60"/>
                </a:cubicBezTo>
                <a:cubicBezTo>
                  <a:pt x="568" y="60"/>
                  <a:pt x="537" y="50"/>
                  <a:pt x="430" y="51"/>
                </a:cubicBezTo>
                <a:cubicBezTo>
                  <a:pt x="323" y="52"/>
                  <a:pt x="60" y="42"/>
                  <a:pt x="30" y="64"/>
                </a:cubicBezTo>
                <a:cubicBezTo>
                  <a:pt x="0" y="86"/>
                  <a:pt x="173" y="143"/>
                  <a:pt x="248" y="182"/>
                </a:cubicBezTo>
                <a:cubicBezTo>
                  <a:pt x="323" y="221"/>
                  <a:pt x="432" y="273"/>
                  <a:pt x="480" y="297"/>
                </a:cubicBezTo>
                <a:close/>
              </a:path>
            </a:pathLst>
          </a:custGeom>
          <a:gradFill rotWithShape="1">
            <a:gsLst>
              <a:gs pos="0">
                <a:srgbClr val="D3B187"/>
              </a:gs>
              <a:gs pos="100000">
                <a:srgbClr val="FFCC66"/>
              </a:gs>
            </a:gsLst>
            <a:lin ang="5400000" scaled="1"/>
          </a:gradFill>
          <a:ln w="9525" cap="flat" cmpd="sng">
            <a:solidFill>
              <a:srgbClr val="FF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2068" name="Oval 20"/>
          <p:cNvSpPr>
            <a:spLocks noChangeArrowheads="1"/>
          </p:cNvSpPr>
          <p:nvPr/>
        </p:nvSpPr>
        <p:spPr bwMode="auto">
          <a:xfrm>
            <a:off x="571500" y="5832475"/>
            <a:ext cx="468313" cy="190500"/>
          </a:xfrm>
          <a:prstGeom prst="ellipse">
            <a:avLst/>
          </a:prstGeom>
          <a:gradFill rotWithShape="0">
            <a:gsLst>
              <a:gs pos="0">
                <a:srgbClr val="9CD9FE"/>
              </a:gs>
              <a:gs pos="100000">
                <a:srgbClr val="9CD9FE">
                  <a:gamma/>
                  <a:shade val="6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2069" name="Oval 21"/>
          <p:cNvSpPr>
            <a:spLocks noChangeArrowheads="1"/>
          </p:cNvSpPr>
          <p:nvPr/>
        </p:nvSpPr>
        <p:spPr bwMode="auto">
          <a:xfrm>
            <a:off x="8010525" y="5811838"/>
            <a:ext cx="512763" cy="220663"/>
          </a:xfrm>
          <a:prstGeom prst="ellipse">
            <a:avLst/>
          </a:prstGeom>
          <a:gradFill rotWithShape="0">
            <a:gsLst>
              <a:gs pos="0">
                <a:srgbClr val="9CD9FE"/>
              </a:gs>
              <a:gs pos="100000">
                <a:srgbClr val="9CD9FE">
                  <a:gamma/>
                  <a:shade val="6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2072" name="Oval 24"/>
          <p:cNvSpPr>
            <a:spLocks noChangeArrowheads="1"/>
          </p:cNvSpPr>
          <p:nvPr/>
        </p:nvSpPr>
        <p:spPr bwMode="auto">
          <a:xfrm>
            <a:off x="2222500" y="5843588"/>
            <a:ext cx="474663" cy="188913"/>
          </a:xfrm>
          <a:prstGeom prst="ellipse">
            <a:avLst/>
          </a:prstGeom>
          <a:gradFill rotWithShape="0">
            <a:gsLst>
              <a:gs pos="0">
                <a:srgbClr val="9CD9FE"/>
              </a:gs>
              <a:gs pos="100000">
                <a:srgbClr val="9CD9FE">
                  <a:gamma/>
                  <a:shade val="6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2082" name="Oval 34"/>
          <p:cNvSpPr>
            <a:spLocks noChangeArrowheads="1"/>
          </p:cNvSpPr>
          <p:nvPr/>
        </p:nvSpPr>
        <p:spPr bwMode="auto">
          <a:xfrm>
            <a:off x="4194175" y="6456363"/>
            <a:ext cx="438150" cy="177800"/>
          </a:xfrm>
          <a:prstGeom prst="ellipse">
            <a:avLst/>
          </a:prstGeom>
          <a:gradFill rotWithShape="1">
            <a:gsLst>
              <a:gs pos="0">
                <a:srgbClr val="BAA0FA"/>
              </a:gs>
              <a:gs pos="100000">
                <a:srgbClr val="BAA0FA">
                  <a:gamma/>
                  <a:shade val="8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2083" name="Freeform 35"/>
          <p:cNvSpPr>
            <a:spLocks noChangeAspect="1"/>
          </p:cNvSpPr>
          <p:nvPr/>
        </p:nvSpPr>
        <p:spPr bwMode="auto">
          <a:xfrm>
            <a:off x="5272088" y="6300788"/>
            <a:ext cx="3873500" cy="468313"/>
          </a:xfrm>
          <a:custGeom>
            <a:avLst/>
            <a:gdLst/>
            <a:ahLst/>
            <a:cxnLst>
              <a:cxn ang="0">
                <a:pos x="2440" y="258"/>
              </a:cxn>
              <a:cxn ang="0">
                <a:pos x="2032" y="259"/>
              </a:cxn>
              <a:cxn ang="0">
                <a:pos x="1444" y="263"/>
              </a:cxn>
              <a:cxn ang="0">
                <a:pos x="109" y="252"/>
              </a:cxn>
              <a:cxn ang="0">
                <a:pos x="788" y="146"/>
              </a:cxn>
              <a:cxn ang="0">
                <a:pos x="1434" y="55"/>
              </a:cxn>
              <a:cxn ang="0">
                <a:pos x="1901" y="28"/>
              </a:cxn>
              <a:cxn ang="0">
                <a:pos x="2432" y="38"/>
              </a:cxn>
              <a:cxn ang="0">
                <a:pos x="2440" y="258"/>
              </a:cxn>
            </a:cxnLst>
            <a:rect l="0" t="0" r="r" b="b"/>
            <a:pathLst>
              <a:path w="2440" h="295">
                <a:moveTo>
                  <a:pt x="2440" y="258"/>
                </a:moveTo>
                <a:cubicBezTo>
                  <a:pt x="2373" y="295"/>
                  <a:pt x="2198" y="258"/>
                  <a:pt x="2032" y="259"/>
                </a:cubicBezTo>
                <a:cubicBezTo>
                  <a:pt x="1866" y="260"/>
                  <a:pt x="1764" y="264"/>
                  <a:pt x="1444" y="263"/>
                </a:cubicBezTo>
                <a:cubicBezTo>
                  <a:pt x="1124" y="262"/>
                  <a:pt x="218" y="272"/>
                  <a:pt x="109" y="252"/>
                </a:cubicBezTo>
                <a:cubicBezTo>
                  <a:pt x="0" y="231"/>
                  <a:pt x="567" y="179"/>
                  <a:pt x="788" y="146"/>
                </a:cubicBezTo>
                <a:cubicBezTo>
                  <a:pt x="1009" y="113"/>
                  <a:pt x="1249" y="75"/>
                  <a:pt x="1434" y="55"/>
                </a:cubicBezTo>
                <a:cubicBezTo>
                  <a:pt x="1619" y="35"/>
                  <a:pt x="1735" y="31"/>
                  <a:pt x="1901" y="28"/>
                </a:cubicBezTo>
                <a:cubicBezTo>
                  <a:pt x="2067" y="25"/>
                  <a:pt x="2342" y="0"/>
                  <a:pt x="2432" y="38"/>
                </a:cubicBezTo>
                <a:lnTo>
                  <a:pt x="2440" y="258"/>
                </a:lnTo>
                <a:close/>
              </a:path>
            </a:pathLst>
          </a:custGeom>
          <a:solidFill>
            <a:srgbClr val="FF9966"/>
          </a:solidFill>
          <a:ln w="9525">
            <a:solidFill>
              <a:srgbClr val="FFCC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2084" name="Oval 36"/>
          <p:cNvSpPr>
            <a:spLocks noChangeArrowheads="1"/>
          </p:cNvSpPr>
          <p:nvPr/>
        </p:nvSpPr>
        <p:spPr bwMode="auto">
          <a:xfrm flipH="1">
            <a:off x="7916863" y="6430963"/>
            <a:ext cx="438150" cy="177800"/>
          </a:xfrm>
          <a:prstGeom prst="ellipse">
            <a:avLst/>
          </a:prstGeom>
          <a:gradFill rotWithShape="1">
            <a:gsLst>
              <a:gs pos="0">
                <a:srgbClr val="BAA0FA"/>
              </a:gs>
              <a:gs pos="100000">
                <a:srgbClr val="BAA0FA">
                  <a:gamma/>
                  <a:shade val="8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0" y="1124744"/>
            <a:ext cx="9145588" cy="1112838"/>
            <a:chOff x="0" y="466"/>
            <a:chExt cx="5761" cy="701"/>
          </a:xfrm>
        </p:grpSpPr>
        <p:sp>
          <p:nvSpPr>
            <p:cNvPr id="2088" name="Freeform 40" descr="Bouquet"/>
            <p:cNvSpPr>
              <a:spLocks/>
            </p:cNvSpPr>
            <p:nvPr/>
          </p:nvSpPr>
          <p:spPr bwMode="auto">
            <a:xfrm flipV="1">
              <a:off x="25" y="692"/>
              <a:ext cx="5735" cy="278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446" y="38"/>
                </a:cxn>
                <a:cxn ang="0">
                  <a:pos x="1079" y="31"/>
                </a:cxn>
                <a:cxn ang="0">
                  <a:pos x="1265" y="25"/>
                </a:cxn>
                <a:cxn ang="0">
                  <a:pos x="1828" y="44"/>
                </a:cxn>
                <a:cxn ang="0">
                  <a:pos x="2090" y="19"/>
                </a:cxn>
                <a:cxn ang="0">
                  <a:pos x="2673" y="38"/>
                </a:cxn>
                <a:cxn ang="0">
                  <a:pos x="2993" y="19"/>
                </a:cxn>
                <a:cxn ang="0">
                  <a:pos x="3748" y="38"/>
                </a:cxn>
                <a:cxn ang="0">
                  <a:pos x="3882" y="25"/>
                </a:cxn>
                <a:cxn ang="0">
                  <a:pos x="4478" y="38"/>
                </a:cxn>
                <a:cxn ang="0">
                  <a:pos x="4676" y="6"/>
                </a:cxn>
                <a:cxn ang="0">
                  <a:pos x="4887" y="38"/>
                </a:cxn>
                <a:cxn ang="0">
                  <a:pos x="5514" y="12"/>
                </a:cxn>
                <a:cxn ang="0">
                  <a:pos x="5735" y="15"/>
                </a:cxn>
                <a:cxn ang="0">
                  <a:pos x="5731" y="101"/>
                </a:cxn>
                <a:cxn ang="0">
                  <a:pos x="5348" y="127"/>
                </a:cxn>
                <a:cxn ang="0">
                  <a:pos x="4260" y="127"/>
                </a:cxn>
                <a:cxn ang="0">
                  <a:pos x="2974" y="108"/>
                </a:cxn>
                <a:cxn ang="0">
                  <a:pos x="1297" y="121"/>
                </a:cxn>
                <a:cxn ang="0">
                  <a:pos x="446" y="121"/>
                </a:cxn>
                <a:cxn ang="0">
                  <a:pos x="0" y="114"/>
                </a:cxn>
                <a:cxn ang="0">
                  <a:pos x="0" y="28"/>
                </a:cxn>
              </a:cxnLst>
              <a:rect l="0" t="0" r="r" b="b"/>
              <a:pathLst>
                <a:path w="5735" h="131">
                  <a:moveTo>
                    <a:pt x="0" y="28"/>
                  </a:moveTo>
                  <a:cubicBezTo>
                    <a:pt x="74" y="15"/>
                    <a:pt x="266" y="38"/>
                    <a:pt x="446" y="38"/>
                  </a:cubicBezTo>
                  <a:cubicBezTo>
                    <a:pt x="626" y="38"/>
                    <a:pt x="943" y="33"/>
                    <a:pt x="1079" y="31"/>
                  </a:cubicBezTo>
                  <a:cubicBezTo>
                    <a:pt x="1215" y="29"/>
                    <a:pt x="1140" y="23"/>
                    <a:pt x="1265" y="25"/>
                  </a:cubicBezTo>
                  <a:cubicBezTo>
                    <a:pt x="1390" y="27"/>
                    <a:pt x="1691" y="45"/>
                    <a:pt x="1828" y="44"/>
                  </a:cubicBezTo>
                  <a:cubicBezTo>
                    <a:pt x="1965" y="43"/>
                    <a:pt x="1949" y="20"/>
                    <a:pt x="2090" y="19"/>
                  </a:cubicBezTo>
                  <a:cubicBezTo>
                    <a:pt x="2231" y="18"/>
                    <a:pt x="2523" y="38"/>
                    <a:pt x="2673" y="38"/>
                  </a:cubicBezTo>
                  <a:cubicBezTo>
                    <a:pt x="2823" y="38"/>
                    <a:pt x="2814" y="19"/>
                    <a:pt x="2993" y="19"/>
                  </a:cubicBezTo>
                  <a:cubicBezTo>
                    <a:pt x="3172" y="19"/>
                    <a:pt x="3600" y="37"/>
                    <a:pt x="3748" y="38"/>
                  </a:cubicBezTo>
                  <a:cubicBezTo>
                    <a:pt x="3896" y="39"/>
                    <a:pt x="3760" y="25"/>
                    <a:pt x="3882" y="25"/>
                  </a:cubicBezTo>
                  <a:cubicBezTo>
                    <a:pt x="4004" y="25"/>
                    <a:pt x="4346" y="41"/>
                    <a:pt x="4478" y="38"/>
                  </a:cubicBezTo>
                  <a:cubicBezTo>
                    <a:pt x="4610" y="35"/>
                    <a:pt x="4608" y="6"/>
                    <a:pt x="4676" y="6"/>
                  </a:cubicBezTo>
                  <a:cubicBezTo>
                    <a:pt x="4744" y="6"/>
                    <a:pt x="4747" y="37"/>
                    <a:pt x="4887" y="38"/>
                  </a:cubicBezTo>
                  <a:cubicBezTo>
                    <a:pt x="5027" y="39"/>
                    <a:pt x="5373" y="16"/>
                    <a:pt x="5514" y="12"/>
                  </a:cubicBezTo>
                  <a:cubicBezTo>
                    <a:pt x="5655" y="8"/>
                    <a:pt x="5699" y="0"/>
                    <a:pt x="5735" y="15"/>
                  </a:cubicBezTo>
                  <a:lnTo>
                    <a:pt x="5731" y="101"/>
                  </a:lnTo>
                  <a:cubicBezTo>
                    <a:pt x="5667" y="120"/>
                    <a:pt x="5593" y="123"/>
                    <a:pt x="5348" y="127"/>
                  </a:cubicBezTo>
                  <a:cubicBezTo>
                    <a:pt x="5103" y="131"/>
                    <a:pt x="4656" y="130"/>
                    <a:pt x="4260" y="127"/>
                  </a:cubicBezTo>
                  <a:cubicBezTo>
                    <a:pt x="3864" y="124"/>
                    <a:pt x="3468" y="109"/>
                    <a:pt x="2974" y="108"/>
                  </a:cubicBezTo>
                  <a:cubicBezTo>
                    <a:pt x="2480" y="107"/>
                    <a:pt x="1718" y="119"/>
                    <a:pt x="1297" y="121"/>
                  </a:cubicBezTo>
                  <a:cubicBezTo>
                    <a:pt x="876" y="123"/>
                    <a:pt x="662" y="122"/>
                    <a:pt x="446" y="121"/>
                  </a:cubicBezTo>
                  <a:cubicBezTo>
                    <a:pt x="230" y="120"/>
                    <a:pt x="74" y="129"/>
                    <a:pt x="0" y="114"/>
                  </a:cubicBezTo>
                  <a:lnTo>
                    <a:pt x="0" y="28"/>
                  </a:lnTo>
                  <a:close/>
                </a:path>
              </a:pathLst>
            </a:cu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89" name="Freeform 41"/>
            <p:cNvSpPr>
              <a:spLocks noChangeAspect="1"/>
            </p:cNvSpPr>
            <p:nvPr/>
          </p:nvSpPr>
          <p:spPr bwMode="auto">
            <a:xfrm>
              <a:off x="859" y="870"/>
              <a:ext cx="1538" cy="274"/>
            </a:xfrm>
            <a:custGeom>
              <a:avLst/>
              <a:gdLst/>
              <a:ahLst/>
              <a:cxnLst>
                <a:cxn ang="0">
                  <a:pos x="242" y="116"/>
                </a:cxn>
                <a:cxn ang="0">
                  <a:pos x="385" y="25"/>
                </a:cxn>
                <a:cxn ang="0">
                  <a:pos x="735" y="3"/>
                </a:cxn>
                <a:cxn ang="0">
                  <a:pos x="1143" y="29"/>
                </a:cxn>
                <a:cxn ang="0">
                  <a:pos x="1528" y="35"/>
                </a:cxn>
                <a:cxn ang="0">
                  <a:pos x="1080" y="239"/>
                </a:cxn>
                <a:cxn ang="0">
                  <a:pos x="561" y="243"/>
                </a:cxn>
                <a:cxn ang="0">
                  <a:pos x="53" y="236"/>
                </a:cxn>
                <a:cxn ang="0">
                  <a:pos x="242" y="116"/>
                </a:cxn>
              </a:cxnLst>
              <a:rect l="0" t="0" r="r" b="b"/>
              <a:pathLst>
                <a:path w="1538" h="274">
                  <a:moveTo>
                    <a:pt x="242" y="116"/>
                  </a:moveTo>
                  <a:cubicBezTo>
                    <a:pt x="297" y="81"/>
                    <a:pt x="303" y="44"/>
                    <a:pt x="385" y="25"/>
                  </a:cubicBezTo>
                  <a:cubicBezTo>
                    <a:pt x="467" y="6"/>
                    <a:pt x="609" y="2"/>
                    <a:pt x="735" y="3"/>
                  </a:cubicBezTo>
                  <a:lnTo>
                    <a:pt x="1143" y="29"/>
                  </a:lnTo>
                  <a:cubicBezTo>
                    <a:pt x="1215" y="46"/>
                    <a:pt x="1538" y="0"/>
                    <a:pt x="1528" y="35"/>
                  </a:cubicBezTo>
                  <a:cubicBezTo>
                    <a:pt x="1518" y="70"/>
                    <a:pt x="1241" y="204"/>
                    <a:pt x="1080" y="239"/>
                  </a:cubicBezTo>
                  <a:cubicBezTo>
                    <a:pt x="919" y="274"/>
                    <a:pt x="732" y="243"/>
                    <a:pt x="561" y="243"/>
                  </a:cubicBezTo>
                  <a:cubicBezTo>
                    <a:pt x="390" y="243"/>
                    <a:pt x="106" y="257"/>
                    <a:pt x="53" y="236"/>
                  </a:cubicBezTo>
                  <a:cubicBezTo>
                    <a:pt x="0" y="215"/>
                    <a:pt x="187" y="151"/>
                    <a:pt x="242" y="116"/>
                  </a:cubicBezTo>
                  <a:close/>
                </a:path>
              </a:pathLst>
            </a:custGeom>
            <a:gradFill rotWithShape="1">
              <a:gsLst>
                <a:gs pos="0">
                  <a:srgbClr val="D3B187"/>
                </a:gs>
                <a:gs pos="100000">
                  <a:srgbClr val="FFCC66"/>
                </a:gs>
              </a:gsLst>
              <a:lin ang="5400000" scaled="1"/>
            </a:gradFill>
            <a:ln w="9525" cap="flat" cmpd="sng">
              <a:solidFill>
                <a:srgbClr val="FF99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0" name="Freeform 42"/>
            <p:cNvSpPr>
              <a:spLocks noChangeAspect="1"/>
            </p:cNvSpPr>
            <p:nvPr/>
          </p:nvSpPr>
          <p:spPr bwMode="auto">
            <a:xfrm>
              <a:off x="0" y="477"/>
              <a:ext cx="2320" cy="310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408" y="36"/>
                </a:cxn>
                <a:cxn ang="0">
                  <a:pos x="925" y="59"/>
                </a:cxn>
                <a:cxn ang="0">
                  <a:pos x="2317" y="269"/>
                </a:cxn>
                <a:cxn ang="0">
                  <a:pos x="934" y="271"/>
                </a:cxn>
                <a:cxn ang="0">
                  <a:pos x="539" y="267"/>
                </a:cxn>
                <a:cxn ang="0">
                  <a:pos x="8" y="257"/>
                </a:cxn>
                <a:cxn ang="0">
                  <a:pos x="0" y="37"/>
                </a:cxn>
              </a:cxnLst>
              <a:rect l="0" t="0" r="r" b="b"/>
              <a:pathLst>
                <a:path w="2320" h="310">
                  <a:moveTo>
                    <a:pt x="0" y="37"/>
                  </a:moveTo>
                  <a:cubicBezTo>
                    <a:pt x="67" y="0"/>
                    <a:pt x="254" y="32"/>
                    <a:pt x="408" y="36"/>
                  </a:cubicBezTo>
                  <a:cubicBezTo>
                    <a:pt x="562" y="40"/>
                    <a:pt x="607" y="20"/>
                    <a:pt x="925" y="59"/>
                  </a:cubicBezTo>
                  <a:cubicBezTo>
                    <a:pt x="1243" y="98"/>
                    <a:pt x="2316" y="234"/>
                    <a:pt x="2317" y="269"/>
                  </a:cubicBezTo>
                  <a:cubicBezTo>
                    <a:pt x="2320" y="310"/>
                    <a:pt x="1230" y="271"/>
                    <a:pt x="934" y="271"/>
                  </a:cubicBezTo>
                  <a:cubicBezTo>
                    <a:pt x="638" y="271"/>
                    <a:pt x="693" y="269"/>
                    <a:pt x="539" y="267"/>
                  </a:cubicBezTo>
                  <a:cubicBezTo>
                    <a:pt x="385" y="265"/>
                    <a:pt x="98" y="295"/>
                    <a:pt x="8" y="257"/>
                  </a:cubicBezTo>
                  <a:lnTo>
                    <a:pt x="0" y="37"/>
                  </a:lnTo>
                  <a:close/>
                </a:path>
              </a:pathLst>
            </a:custGeom>
            <a:solidFill>
              <a:srgbClr val="FF9966"/>
            </a:solidFill>
            <a:ln w="9525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1" name="Freeform 43"/>
            <p:cNvSpPr>
              <a:spLocks noChangeAspect="1"/>
            </p:cNvSpPr>
            <p:nvPr/>
          </p:nvSpPr>
          <p:spPr bwMode="auto">
            <a:xfrm>
              <a:off x="22" y="859"/>
              <a:ext cx="1188" cy="287"/>
            </a:xfrm>
            <a:custGeom>
              <a:avLst/>
              <a:gdLst/>
              <a:ahLst/>
              <a:cxnLst>
                <a:cxn ang="0">
                  <a:pos x="3" y="47"/>
                </a:cxn>
                <a:cxn ang="0">
                  <a:pos x="485" y="19"/>
                </a:cxn>
                <a:cxn ang="0">
                  <a:pos x="898" y="22"/>
                </a:cxn>
                <a:cxn ang="0">
                  <a:pos x="1175" y="34"/>
                </a:cxn>
                <a:cxn ang="0">
                  <a:pos x="1024" y="143"/>
                </a:cxn>
                <a:cxn ang="0">
                  <a:pos x="826" y="239"/>
                </a:cxn>
                <a:cxn ang="0">
                  <a:pos x="441" y="264"/>
                </a:cxn>
                <a:cxn ang="0">
                  <a:pos x="0" y="251"/>
                </a:cxn>
                <a:cxn ang="0">
                  <a:pos x="3" y="47"/>
                </a:cxn>
              </a:cxnLst>
              <a:rect l="0" t="0" r="r" b="b"/>
              <a:pathLst>
                <a:path w="1188" h="287">
                  <a:moveTo>
                    <a:pt x="3" y="47"/>
                  </a:moveTo>
                  <a:cubicBezTo>
                    <a:pt x="38" y="0"/>
                    <a:pt x="336" y="23"/>
                    <a:pt x="485" y="19"/>
                  </a:cubicBezTo>
                  <a:cubicBezTo>
                    <a:pt x="634" y="15"/>
                    <a:pt x="783" y="19"/>
                    <a:pt x="898" y="22"/>
                  </a:cubicBezTo>
                  <a:cubicBezTo>
                    <a:pt x="1013" y="25"/>
                    <a:pt x="1154" y="14"/>
                    <a:pt x="1175" y="34"/>
                  </a:cubicBezTo>
                  <a:cubicBezTo>
                    <a:pt x="1188" y="57"/>
                    <a:pt x="1082" y="109"/>
                    <a:pt x="1024" y="143"/>
                  </a:cubicBezTo>
                  <a:cubicBezTo>
                    <a:pt x="966" y="177"/>
                    <a:pt x="923" y="219"/>
                    <a:pt x="826" y="239"/>
                  </a:cubicBezTo>
                  <a:cubicBezTo>
                    <a:pt x="729" y="259"/>
                    <a:pt x="579" y="262"/>
                    <a:pt x="441" y="264"/>
                  </a:cubicBezTo>
                  <a:cubicBezTo>
                    <a:pt x="303" y="266"/>
                    <a:pt x="73" y="287"/>
                    <a:pt x="0" y="251"/>
                  </a:cubicBezTo>
                  <a:lnTo>
                    <a:pt x="3" y="47"/>
                  </a:lnTo>
                  <a:close/>
                </a:path>
              </a:pathLst>
            </a:custGeom>
            <a:gradFill rotWithShape="1">
              <a:gsLst>
                <a:gs pos="0">
                  <a:srgbClr val="D3B187"/>
                </a:gs>
                <a:gs pos="100000">
                  <a:srgbClr val="FFCC66"/>
                </a:gs>
              </a:gsLst>
              <a:lin ang="5400000" scaled="1"/>
            </a:gradFill>
            <a:ln w="9525">
              <a:solidFill>
                <a:srgbClr val="FF99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2" name="Freeform 44"/>
            <p:cNvSpPr>
              <a:spLocks noChangeAspect="1"/>
            </p:cNvSpPr>
            <p:nvPr/>
          </p:nvSpPr>
          <p:spPr bwMode="auto">
            <a:xfrm flipV="1">
              <a:off x="3164" y="869"/>
              <a:ext cx="1671" cy="259"/>
            </a:xfrm>
            <a:custGeom>
              <a:avLst/>
              <a:gdLst/>
              <a:ahLst/>
              <a:cxnLst>
                <a:cxn ang="0">
                  <a:pos x="878" y="258"/>
                </a:cxn>
                <a:cxn ang="0">
                  <a:pos x="1291" y="256"/>
                </a:cxn>
                <a:cxn ang="0">
                  <a:pos x="1658" y="242"/>
                </a:cxn>
                <a:cxn ang="0">
                  <a:pos x="1524" y="161"/>
                </a:cxn>
                <a:cxn ang="0">
                  <a:pos x="1213" y="25"/>
                </a:cxn>
                <a:cxn ang="0">
                  <a:pos x="787" y="9"/>
                </a:cxn>
                <a:cxn ang="0">
                  <a:pos x="80" y="31"/>
                </a:cxn>
                <a:cxn ang="0">
                  <a:pos x="304" y="127"/>
                </a:cxn>
                <a:cxn ang="0">
                  <a:pos x="464" y="213"/>
                </a:cxn>
                <a:cxn ang="0">
                  <a:pos x="878" y="258"/>
                </a:cxn>
              </a:cxnLst>
              <a:rect l="0" t="0" r="r" b="b"/>
              <a:pathLst>
                <a:path w="1671" h="259">
                  <a:moveTo>
                    <a:pt x="878" y="258"/>
                  </a:moveTo>
                  <a:cubicBezTo>
                    <a:pt x="949" y="258"/>
                    <a:pt x="1161" y="259"/>
                    <a:pt x="1291" y="256"/>
                  </a:cubicBezTo>
                  <a:cubicBezTo>
                    <a:pt x="1421" y="253"/>
                    <a:pt x="1620" y="257"/>
                    <a:pt x="1658" y="242"/>
                  </a:cubicBezTo>
                  <a:cubicBezTo>
                    <a:pt x="1671" y="218"/>
                    <a:pt x="1598" y="197"/>
                    <a:pt x="1524" y="161"/>
                  </a:cubicBezTo>
                  <a:cubicBezTo>
                    <a:pt x="1450" y="125"/>
                    <a:pt x="1336" y="50"/>
                    <a:pt x="1213" y="25"/>
                  </a:cubicBezTo>
                  <a:cubicBezTo>
                    <a:pt x="1090" y="0"/>
                    <a:pt x="976" y="8"/>
                    <a:pt x="787" y="9"/>
                  </a:cubicBezTo>
                  <a:cubicBezTo>
                    <a:pt x="598" y="10"/>
                    <a:pt x="160" y="11"/>
                    <a:pt x="80" y="31"/>
                  </a:cubicBezTo>
                  <a:cubicBezTo>
                    <a:pt x="0" y="51"/>
                    <a:pt x="240" y="97"/>
                    <a:pt x="304" y="127"/>
                  </a:cubicBezTo>
                  <a:cubicBezTo>
                    <a:pt x="368" y="157"/>
                    <a:pt x="369" y="191"/>
                    <a:pt x="464" y="213"/>
                  </a:cubicBezTo>
                  <a:cubicBezTo>
                    <a:pt x="559" y="235"/>
                    <a:pt x="792" y="249"/>
                    <a:pt x="878" y="258"/>
                  </a:cubicBezTo>
                  <a:close/>
                </a:path>
              </a:pathLst>
            </a:custGeom>
            <a:gradFill rotWithShape="1">
              <a:gsLst>
                <a:gs pos="0">
                  <a:srgbClr val="D3B187"/>
                </a:gs>
                <a:gs pos="100000">
                  <a:srgbClr val="FFCC66"/>
                </a:gs>
              </a:gsLst>
              <a:lin ang="5400000" scaled="1"/>
            </a:gradFill>
            <a:ln w="9525" cap="flat" cmpd="sng">
              <a:solidFill>
                <a:srgbClr val="FF99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3" name="Freeform 45"/>
            <p:cNvSpPr>
              <a:spLocks noChangeAspect="1"/>
            </p:cNvSpPr>
            <p:nvPr/>
          </p:nvSpPr>
          <p:spPr bwMode="auto">
            <a:xfrm flipV="1">
              <a:off x="4434" y="855"/>
              <a:ext cx="1320" cy="312"/>
            </a:xfrm>
            <a:custGeom>
              <a:avLst/>
              <a:gdLst/>
              <a:ahLst/>
              <a:cxnLst>
                <a:cxn ang="0">
                  <a:pos x="480" y="297"/>
                </a:cxn>
                <a:cxn ang="0">
                  <a:pos x="692" y="300"/>
                </a:cxn>
                <a:cxn ang="0">
                  <a:pos x="893" y="294"/>
                </a:cxn>
                <a:cxn ang="0">
                  <a:pos x="1313" y="256"/>
                </a:cxn>
                <a:cxn ang="0">
                  <a:pos x="1320" y="35"/>
                </a:cxn>
                <a:cxn ang="0">
                  <a:pos x="1041" y="48"/>
                </a:cxn>
                <a:cxn ang="0">
                  <a:pos x="670" y="60"/>
                </a:cxn>
                <a:cxn ang="0">
                  <a:pos x="430" y="51"/>
                </a:cxn>
                <a:cxn ang="0">
                  <a:pos x="30" y="64"/>
                </a:cxn>
                <a:cxn ang="0">
                  <a:pos x="248" y="182"/>
                </a:cxn>
                <a:cxn ang="0">
                  <a:pos x="480" y="297"/>
                </a:cxn>
              </a:cxnLst>
              <a:rect l="0" t="0" r="r" b="b"/>
              <a:pathLst>
                <a:path w="1320" h="312">
                  <a:moveTo>
                    <a:pt x="480" y="297"/>
                  </a:moveTo>
                  <a:cubicBezTo>
                    <a:pt x="548" y="312"/>
                    <a:pt x="624" y="301"/>
                    <a:pt x="692" y="300"/>
                  </a:cubicBezTo>
                  <a:lnTo>
                    <a:pt x="893" y="294"/>
                  </a:lnTo>
                  <a:cubicBezTo>
                    <a:pt x="996" y="287"/>
                    <a:pt x="1242" y="299"/>
                    <a:pt x="1313" y="256"/>
                  </a:cubicBezTo>
                  <a:lnTo>
                    <a:pt x="1320" y="35"/>
                  </a:lnTo>
                  <a:cubicBezTo>
                    <a:pt x="1275" y="0"/>
                    <a:pt x="1149" y="44"/>
                    <a:pt x="1041" y="48"/>
                  </a:cubicBezTo>
                  <a:cubicBezTo>
                    <a:pt x="933" y="52"/>
                    <a:pt x="772" y="60"/>
                    <a:pt x="670" y="60"/>
                  </a:cubicBezTo>
                  <a:cubicBezTo>
                    <a:pt x="568" y="60"/>
                    <a:pt x="537" y="50"/>
                    <a:pt x="430" y="51"/>
                  </a:cubicBezTo>
                  <a:cubicBezTo>
                    <a:pt x="323" y="52"/>
                    <a:pt x="60" y="42"/>
                    <a:pt x="30" y="64"/>
                  </a:cubicBezTo>
                  <a:cubicBezTo>
                    <a:pt x="0" y="86"/>
                    <a:pt x="173" y="143"/>
                    <a:pt x="248" y="182"/>
                  </a:cubicBezTo>
                  <a:cubicBezTo>
                    <a:pt x="323" y="221"/>
                    <a:pt x="432" y="273"/>
                    <a:pt x="480" y="297"/>
                  </a:cubicBezTo>
                  <a:close/>
                </a:path>
              </a:pathLst>
            </a:custGeom>
            <a:gradFill rotWithShape="1">
              <a:gsLst>
                <a:gs pos="0">
                  <a:srgbClr val="D3B187"/>
                </a:gs>
                <a:gs pos="100000">
                  <a:srgbClr val="FFCC66"/>
                </a:gs>
              </a:gsLst>
              <a:lin ang="5400000" scaled="1"/>
            </a:gradFill>
            <a:ln w="9525" cap="flat" cmpd="sng">
              <a:solidFill>
                <a:srgbClr val="FF99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4" name="Freeform 46"/>
            <p:cNvSpPr>
              <a:spLocks noChangeAspect="1"/>
            </p:cNvSpPr>
            <p:nvPr/>
          </p:nvSpPr>
          <p:spPr bwMode="auto">
            <a:xfrm>
              <a:off x="1961" y="871"/>
              <a:ext cx="1657" cy="259"/>
            </a:xfrm>
            <a:custGeom>
              <a:avLst/>
              <a:gdLst/>
              <a:ahLst/>
              <a:cxnLst>
                <a:cxn ang="0">
                  <a:pos x="279" y="134"/>
                </a:cxn>
                <a:cxn ang="0">
                  <a:pos x="496" y="40"/>
                </a:cxn>
                <a:cxn ang="0">
                  <a:pos x="1114" y="40"/>
                </a:cxn>
                <a:cxn ang="0">
                  <a:pos x="1639" y="28"/>
                </a:cxn>
                <a:cxn ang="0">
                  <a:pos x="1251" y="207"/>
                </a:cxn>
                <a:cxn ang="0">
                  <a:pos x="874" y="239"/>
                </a:cxn>
                <a:cxn ang="0">
                  <a:pos x="99" y="242"/>
                </a:cxn>
                <a:cxn ang="0">
                  <a:pos x="279" y="134"/>
                </a:cxn>
              </a:cxnLst>
              <a:rect l="0" t="0" r="r" b="b"/>
              <a:pathLst>
                <a:path w="1657" h="259">
                  <a:moveTo>
                    <a:pt x="279" y="134"/>
                  </a:moveTo>
                  <a:cubicBezTo>
                    <a:pt x="345" y="100"/>
                    <a:pt x="357" y="56"/>
                    <a:pt x="496" y="40"/>
                  </a:cubicBezTo>
                  <a:cubicBezTo>
                    <a:pt x="635" y="24"/>
                    <a:pt x="924" y="42"/>
                    <a:pt x="1114" y="40"/>
                  </a:cubicBezTo>
                  <a:cubicBezTo>
                    <a:pt x="1304" y="38"/>
                    <a:pt x="1616" y="0"/>
                    <a:pt x="1639" y="28"/>
                  </a:cubicBezTo>
                  <a:cubicBezTo>
                    <a:pt x="1657" y="75"/>
                    <a:pt x="1378" y="172"/>
                    <a:pt x="1251" y="207"/>
                  </a:cubicBezTo>
                  <a:cubicBezTo>
                    <a:pt x="1124" y="242"/>
                    <a:pt x="1066" y="233"/>
                    <a:pt x="874" y="239"/>
                  </a:cubicBezTo>
                  <a:cubicBezTo>
                    <a:pt x="682" y="245"/>
                    <a:pt x="198" y="259"/>
                    <a:pt x="99" y="242"/>
                  </a:cubicBezTo>
                  <a:cubicBezTo>
                    <a:pt x="0" y="225"/>
                    <a:pt x="213" y="168"/>
                    <a:pt x="279" y="134"/>
                  </a:cubicBezTo>
                  <a:close/>
                </a:path>
              </a:pathLst>
            </a:custGeom>
            <a:gradFill rotWithShape="1">
              <a:gsLst>
                <a:gs pos="0">
                  <a:srgbClr val="D3B187"/>
                </a:gs>
                <a:gs pos="100000">
                  <a:srgbClr val="FFCC66"/>
                </a:gs>
              </a:gsLst>
              <a:lin ang="5400000" scaled="1"/>
            </a:gradFill>
            <a:ln w="9525" cap="flat" cmpd="sng">
              <a:solidFill>
                <a:srgbClr val="FF99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5" name="Freeform 47"/>
            <p:cNvSpPr>
              <a:spLocks/>
            </p:cNvSpPr>
            <p:nvPr/>
          </p:nvSpPr>
          <p:spPr bwMode="auto">
            <a:xfrm flipV="1">
              <a:off x="1428" y="834"/>
              <a:ext cx="2116" cy="42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44" y="31"/>
                </a:cxn>
                <a:cxn ang="0">
                  <a:pos x="461" y="37"/>
                </a:cxn>
                <a:cxn ang="0">
                  <a:pos x="884" y="2"/>
                </a:cxn>
                <a:cxn ang="0">
                  <a:pos x="1236" y="24"/>
                </a:cxn>
                <a:cxn ang="0">
                  <a:pos x="1671" y="2"/>
                </a:cxn>
                <a:cxn ang="0">
                  <a:pos x="2116" y="15"/>
                </a:cxn>
              </a:cxnLst>
              <a:rect l="0" t="0" r="r" b="b"/>
              <a:pathLst>
                <a:path w="2116" h="42">
                  <a:moveTo>
                    <a:pt x="0" y="21"/>
                  </a:moveTo>
                  <a:cubicBezTo>
                    <a:pt x="33" y="24"/>
                    <a:pt x="67" y="28"/>
                    <a:pt x="144" y="31"/>
                  </a:cubicBezTo>
                  <a:cubicBezTo>
                    <a:pt x="221" y="34"/>
                    <a:pt x="338" y="42"/>
                    <a:pt x="461" y="37"/>
                  </a:cubicBezTo>
                  <a:cubicBezTo>
                    <a:pt x="584" y="32"/>
                    <a:pt x="755" y="4"/>
                    <a:pt x="884" y="2"/>
                  </a:cubicBezTo>
                  <a:cubicBezTo>
                    <a:pt x="1013" y="0"/>
                    <a:pt x="1105" y="24"/>
                    <a:pt x="1236" y="24"/>
                  </a:cubicBezTo>
                  <a:cubicBezTo>
                    <a:pt x="1367" y="24"/>
                    <a:pt x="1524" y="4"/>
                    <a:pt x="1671" y="2"/>
                  </a:cubicBezTo>
                  <a:cubicBezTo>
                    <a:pt x="1818" y="0"/>
                    <a:pt x="2042" y="13"/>
                    <a:pt x="2116" y="1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6" name="Freeform 48"/>
            <p:cNvSpPr>
              <a:spLocks/>
            </p:cNvSpPr>
            <p:nvPr/>
          </p:nvSpPr>
          <p:spPr bwMode="auto">
            <a:xfrm flipV="1">
              <a:off x="285" y="740"/>
              <a:ext cx="1344" cy="36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234" y="35"/>
                </a:cxn>
                <a:cxn ang="0">
                  <a:pos x="547" y="13"/>
                </a:cxn>
                <a:cxn ang="0">
                  <a:pos x="867" y="10"/>
                </a:cxn>
                <a:cxn ang="0">
                  <a:pos x="1078" y="13"/>
                </a:cxn>
                <a:cxn ang="0">
                  <a:pos x="1344" y="0"/>
                </a:cxn>
              </a:cxnLst>
              <a:rect l="0" t="0" r="r" b="b"/>
              <a:pathLst>
                <a:path w="1344" h="36">
                  <a:moveTo>
                    <a:pt x="0" y="7"/>
                  </a:moveTo>
                  <a:cubicBezTo>
                    <a:pt x="71" y="20"/>
                    <a:pt x="143" y="34"/>
                    <a:pt x="234" y="35"/>
                  </a:cubicBezTo>
                  <a:cubicBezTo>
                    <a:pt x="325" y="36"/>
                    <a:pt x="442" y="17"/>
                    <a:pt x="547" y="13"/>
                  </a:cubicBezTo>
                  <a:cubicBezTo>
                    <a:pt x="652" y="9"/>
                    <a:pt x="779" y="10"/>
                    <a:pt x="867" y="10"/>
                  </a:cubicBezTo>
                  <a:cubicBezTo>
                    <a:pt x="955" y="10"/>
                    <a:pt x="999" y="15"/>
                    <a:pt x="1078" y="13"/>
                  </a:cubicBezTo>
                  <a:cubicBezTo>
                    <a:pt x="1157" y="11"/>
                    <a:pt x="1300" y="2"/>
                    <a:pt x="1344" y="0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7" name="Freeform 49"/>
            <p:cNvSpPr>
              <a:spLocks/>
            </p:cNvSpPr>
            <p:nvPr/>
          </p:nvSpPr>
          <p:spPr bwMode="auto">
            <a:xfrm flipV="1">
              <a:off x="59" y="816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8" name="Freeform 50"/>
            <p:cNvSpPr>
              <a:spLocks/>
            </p:cNvSpPr>
            <p:nvPr/>
          </p:nvSpPr>
          <p:spPr bwMode="auto">
            <a:xfrm flipV="1">
              <a:off x="1847" y="758"/>
              <a:ext cx="1293" cy="60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317" y="58"/>
                </a:cxn>
                <a:cxn ang="0">
                  <a:pos x="762" y="23"/>
                </a:cxn>
                <a:cxn ang="0">
                  <a:pos x="1120" y="55"/>
                </a:cxn>
                <a:cxn ang="0">
                  <a:pos x="1254" y="7"/>
                </a:cxn>
                <a:cxn ang="0">
                  <a:pos x="1293" y="14"/>
                </a:cxn>
              </a:cxnLst>
              <a:rect l="0" t="0" r="r" b="b"/>
              <a:pathLst>
                <a:path w="1293" h="60">
                  <a:moveTo>
                    <a:pt x="0" y="36"/>
                  </a:moveTo>
                  <a:cubicBezTo>
                    <a:pt x="95" y="48"/>
                    <a:pt x="190" y="60"/>
                    <a:pt x="317" y="58"/>
                  </a:cubicBezTo>
                  <a:cubicBezTo>
                    <a:pt x="444" y="56"/>
                    <a:pt x="628" y="23"/>
                    <a:pt x="762" y="23"/>
                  </a:cubicBezTo>
                  <a:cubicBezTo>
                    <a:pt x="896" y="23"/>
                    <a:pt x="1038" y="58"/>
                    <a:pt x="1120" y="55"/>
                  </a:cubicBezTo>
                  <a:cubicBezTo>
                    <a:pt x="1202" y="52"/>
                    <a:pt x="1225" y="14"/>
                    <a:pt x="1254" y="7"/>
                  </a:cubicBezTo>
                  <a:cubicBezTo>
                    <a:pt x="1283" y="0"/>
                    <a:pt x="1288" y="7"/>
                    <a:pt x="1293" y="14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9" name="Freeform 51"/>
            <p:cNvSpPr>
              <a:spLocks/>
            </p:cNvSpPr>
            <p:nvPr/>
          </p:nvSpPr>
          <p:spPr bwMode="auto">
            <a:xfrm flipV="1">
              <a:off x="2970" y="776"/>
              <a:ext cx="1805" cy="5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9" y="48"/>
                </a:cxn>
                <a:cxn ang="0">
                  <a:pos x="631" y="35"/>
                </a:cxn>
                <a:cxn ang="0">
                  <a:pos x="1059" y="51"/>
                </a:cxn>
                <a:cxn ang="0">
                  <a:pos x="1357" y="22"/>
                </a:cxn>
                <a:cxn ang="0">
                  <a:pos x="1805" y="48"/>
                </a:cxn>
              </a:cxnLst>
              <a:rect l="0" t="0" r="r" b="b"/>
              <a:pathLst>
                <a:path w="1805" h="54">
                  <a:moveTo>
                    <a:pt x="0" y="0"/>
                  </a:moveTo>
                  <a:cubicBezTo>
                    <a:pt x="77" y="21"/>
                    <a:pt x="154" y="42"/>
                    <a:pt x="259" y="48"/>
                  </a:cubicBezTo>
                  <a:cubicBezTo>
                    <a:pt x="364" y="54"/>
                    <a:pt x="498" y="34"/>
                    <a:pt x="631" y="35"/>
                  </a:cubicBezTo>
                  <a:cubicBezTo>
                    <a:pt x="764" y="36"/>
                    <a:pt x="938" y="53"/>
                    <a:pt x="1059" y="51"/>
                  </a:cubicBezTo>
                  <a:cubicBezTo>
                    <a:pt x="1180" y="49"/>
                    <a:pt x="1233" y="22"/>
                    <a:pt x="1357" y="22"/>
                  </a:cubicBezTo>
                  <a:cubicBezTo>
                    <a:pt x="1481" y="22"/>
                    <a:pt x="1730" y="44"/>
                    <a:pt x="1805" y="48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00" name="Freeform 52"/>
            <p:cNvSpPr>
              <a:spLocks/>
            </p:cNvSpPr>
            <p:nvPr/>
          </p:nvSpPr>
          <p:spPr bwMode="auto">
            <a:xfrm flipV="1">
              <a:off x="3479" y="755"/>
              <a:ext cx="1888" cy="57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294" y="14"/>
                </a:cxn>
                <a:cxn ang="0">
                  <a:pos x="646" y="55"/>
                </a:cxn>
                <a:cxn ang="0">
                  <a:pos x="1107" y="7"/>
                </a:cxn>
                <a:cxn ang="0">
                  <a:pos x="1504" y="11"/>
                </a:cxn>
                <a:cxn ang="0">
                  <a:pos x="1737" y="55"/>
                </a:cxn>
                <a:cxn ang="0">
                  <a:pos x="1888" y="1"/>
                </a:cxn>
              </a:cxnLst>
              <a:rect l="0" t="0" r="r" b="b"/>
              <a:pathLst>
                <a:path w="1888" h="57">
                  <a:moveTo>
                    <a:pt x="0" y="36"/>
                  </a:moveTo>
                  <a:cubicBezTo>
                    <a:pt x="93" y="23"/>
                    <a:pt x="186" y="11"/>
                    <a:pt x="294" y="14"/>
                  </a:cubicBezTo>
                  <a:cubicBezTo>
                    <a:pt x="402" y="17"/>
                    <a:pt x="511" y="56"/>
                    <a:pt x="646" y="55"/>
                  </a:cubicBezTo>
                  <a:cubicBezTo>
                    <a:pt x="781" y="54"/>
                    <a:pt x="964" y="14"/>
                    <a:pt x="1107" y="7"/>
                  </a:cubicBezTo>
                  <a:cubicBezTo>
                    <a:pt x="1250" y="0"/>
                    <a:pt x="1399" y="3"/>
                    <a:pt x="1504" y="11"/>
                  </a:cubicBezTo>
                  <a:cubicBezTo>
                    <a:pt x="1609" y="19"/>
                    <a:pt x="1673" y="57"/>
                    <a:pt x="1737" y="55"/>
                  </a:cubicBezTo>
                  <a:cubicBezTo>
                    <a:pt x="1801" y="53"/>
                    <a:pt x="1863" y="10"/>
                    <a:pt x="1888" y="1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01" name="Freeform 53"/>
            <p:cNvSpPr>
              <a:spLocks/>
            </p:cNvSpPr>
            <p:nvPr/>
          </p:nvSpPr>
          <p:spPr bwMode="auto">
            <a:xfrm flipV="1">
              <a:off x="4115" y="806"/>
              <a:ext cx="1428" cy="70"/>
            </a:xfrm>
            <a:custGeom>
              <a:avLst/>
              <a:gdLst/>
              <a:ahLst/>
              <a:cxnLst>
                <a:cxn ang="0">
                  <a:pos x="1428" y="1"/>
                </a:cxn>
                <a:cxn ang="0">
                  <a:pos x="1216" y="45"/>
                </a:cxn>
                <a:cxn ang="0">
                  <a:pos x="941" y="68"/>
                </a:cxn>
                <a:cxn ang="0">
                  <a:pos x="692" y="33"/>
                </a:cxn>
                <a:cxn ang="0">
                  <a:pos x="570" y="1"/>
                </a:cxn>
                <a:cxn ang="0">
                  <a:pos x="250" y="39"/>
                </a:cxn>
                <a:cxn ang="0">
                  <a:pos x="0" y="17"/>
                </a:cxn>
              </a:cxnLst>
              <a:rect l="0" t="0" r="r" b="b"/>
              <a:pathLst>
                <a:path w="1428" h="70">
                  <a:moveTo>
                    <a:pt x="1428" y="1"/>
                  </a:moveTo>
                  <a:cubicBezTo>
                    <a:pt x="1362" y="17"/>
                    <a:pt x="1297" y="34"/>
                    <a:pt x="1216" y="45"/>
                  </a:cubicBezTo>
                  <a:cubicBezTo>
                    <a:pt x="1135" y="56"/>
                    <a:pt x="1028" y="70"/>
                    <a:pt x="941" y="68"/>
                  </a:cubicBezTo>
                  <a:cubicBezTo>
                    <a:pt x="854" y="66"/>
                    <a:pt x="754" y="44"/>
                    <a:pt x="692" y="33"/>
                  </a:cubicBezTo>
                  <a:cubicBezTo>
                    <a:pt x="630" y="22"/>
                    <a:pt x="644" y="0"/>
                    <a:pt x="570" y="1"/>
                  </a:cubicBezTo>
                  <a:cubicBezTo>
                    <a:pt x="496" y="2"/>
                    <a:pt x="345" y="36"/>
                    <a:pt x="250" y="39"/>
                  </a:cubicBezTo>
                  <a:cubicBezTo>
                    <a:pt x="155" y="42"/>
                    <a:pt x="42" y="21"/>
                    <a:pt x="0" y="17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02" name="Oval 54"/>
            <p:cNvSpPr>
              <a:spLocks noChangeArrowheads="1"/>
            </p:cNvSpPr>
            <p:nvPr/>
          </p:nvSpPr>
          <p:spPr bwMode="auto">
            <a:xfrm flipV="1">
              <a:off x="360" y="936"/>
              <a:ext cx="295" cy="120"/>
            </a:xfrm>
            <a:prstGeom prst="ellipse">
              <a:avLst/>
            </a:prstGeom>
            <a:gradFill rotWithShape="0">
              <a:gsLst>
                <a:gs pos="0">
                  <a:srgbClr val="9CD9FE"/>
                </a:gs>
                <a:gs pos="100000">
                  <a:srgbClr val="9CD9FE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03" name="Oval 55"/>
            <p:cNvSpPr>
              <a:spLocks noChangeArrowheads="1"/>
            </p:cNvSpPr>
            <p:nvPr/>
          </p:nvSpPr>
          <p:spPr bwMode="auto">
            <a:xfrm flipV="1">
              <a:off x="5046" y="930"/>
              <a:ext cx="323" cy="139"/>
            </a:xfrm>
            <a:prstGeom prst="ellipse">
              <a:avLst/>
            </a:prstGeom>
            <a:gradFill rotWithShape="0">
              <a:gsLst>
                <a:gs pos="0">
                  <a:srgbClr val="9CD9FE"/>
                </a:gs>
                <a:gs pos="100000">
                  <a:srgbClr val="9CD9FE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04" name="Oval 56"/>
            <p:cNvSpPr>
              <a:spLocks noChangeArrowheads="1"/>
            </p:cNvSpPr>
            <p:nvPr/>
          </p:nvSpPr>
          <p:spPr bwMode="auto">
            <a:xfrm flipV="1">
              <a:off x="3890" y="941"/>
              <a:ext cx="324" cy="129"/>
            </a:xfrm>
            <a:prstGeom prst="ellipse">
              <a:avLst/>
            </a:prstGeom>
            <a:gradFill rotWithShape="0">
              <a:gsLst>
                <a:gs pos="0">
                  <a:srgbClr val="9CD9FE"/>
                </a:gs>
                <a:gs pos="100000">
                  <a:srgbClr val="9CD9FE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05" name="Oval 57"/>
            <p:cNvSpPr>
              <a:spLocks noChangeArrowheads="1"/>
            </p:cNvSpPr>
            <p:nvPr/>
          </p:nvSpPr>
          <p:spPr bwMode="auto">
            <a:xfrm flipV="1">
              <a:off x="330" y="552"/>
              <a:ext cx="276" cy="112"/>
            </a:xfrm>
            <a:prstGeom prst="ellipse">
              <a:avLst/>
            </a:prstGeom>
            <a:gradFill rotWithShape="1">
              <a:gsLst>
                <a:gs pos="0">
                  <a:srgbClr val="BAA0FA"/>
                </a:gs>
                <a:gs pos="100000">
                  <a:srgbClr val="BAA0FA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06" name="Oval 58"/>
            <p:cNvSpPr>
              <a:spLocks noChangeArrowheads="1"/>
            </p:cNvSpPr>
            <p:nvPr/>
          </p:nvSpPr>
          <p:spPr bwMode="auto">
            <a:xfrm flipV="1">
              <a:off x="1400" y="930"/>
              <a:ext cx="299" cy="119"/>
            </a:xfrm>
            <a:prstGeom prst="ellipse">
              <a:avLst/>
            </a:prstGeom>
            <a:gradFill rotWithShape="0">
              <a:gsLst>
                <a:gs pos="0">
                  <a:srgbClr val="9CD9FE"/>
                </a:gs>
                <a:gs pos="100000">
                  <a:srgbClr val="9CD9FE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07" name="Freeform 59"/>
            <p:cNvSpPr>
              <a:spLocks/>
            </p:cNvSpPr>
            <p:nvPr/>
          </p:nvSpPr>
          <p:spPr bwMode="auto">
            <a:xfrm>
              <a:off x="53" y="754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08" name="Freeform 60"/>
            <p:cNvSpPr>
              <a:spLocks/>
            </p:cNvSpPr>
            <p:nvPr/>
          </p:nvSpPr>
          <p:spPr bwMode="auto">
            <a:xfrm flipV="1">
              <a:off x="964" y="792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09" name="Freeform 61"/>
            <p:cNvSpPr>
              <a:spLocks/>
            </p:cNvSpPr>
            <p:nvPr/>
          </p:nvSpPr>
          <p:spPr bwMode="auto">
            <a:xfrm flipV="1">
              <a:off x="1905" y="794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0" name="Freeform 62"/>
            <p:cNvSpPr>
              <a:spLocks/>
            </p:cNvSpPr>
            <p:nvPr/>
          </p:nvSpPr>
          <p:spPr bwMode="auto">
            <a:xfrm flipV="1">
              <a:off x="2843" y="801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1" name="Freeform 63"/>
            <p:cNvSpPr>
              <a:spLocks/>
            </p:cNvSpPr>
            <p:nvPr/>
          </p:nvSpPr>
          <p:spPr bwMode="auto">
            <a:xfrm flipV="1">
              <a:off x="3548" y="761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2" name="Freeform 64"/>
            <p:cNvSpPr>
              <a:spLocks/>
            </p:cNvSpPr>
            <p:nvPr/>
          </p:nvSpPr>
          <p:spPr bwMode="auto">
            <a:xfrm flipV="1">
              <a:off x="4268" y="742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3" name="Freeform 65"/>
            <p:cNvSpPr>
              <a:spLocks/>
            </p:cNvSpPr>
            <p:nvPr/>
          </p:nvSpPr>
          <p:spPr bwMode="auto">
            <a:xfrm>
              <a:off x="4507" y="787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4" name="Oval 66"/>
            <p:cNvSpPr>
              <a:spLocks noChangeArrowheads="1"/>
            </p:cNvSpPr>
            <p:nvPr/>
          </p:nvSpPr>
          <p:spPr bwMode="auto">
            <a:xfrm flipV="1">
              <a:off x="2714" y="952"/>
              <a:ext cx="276" cy="112"/>
            </a:xfrm>
            <a:prstGeom prst="ellipse">
              <a:avLst/>
            </a:prstGeom>
            <a:gradFill rotWithShape="0">
              <a:gsLst>
                <a:gs pos="0">
                  <a:srgbClr val="9CD9FE"/>
                </a:gs>
                <a:gs pos="100000">
                  <a:srgbClr val="9CD9FE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15" name="Freeform 67"/>
            <p:cNvSpPr>
              <a:spLocks noChangeAspect="1"/>
            </p:cNvSpPr>
            <p:nvPr/>
          </p:nvSpPr>
          <p:spPr bwMode="auto">
            <a:xfrm>
              <a:off x="986" y="466"/>
              <a:ext cx="3761" cy="315"/>
            </a:xfrm>
            <a:custGeom>
              <a:avLst/>
              <a:gdLst/>
              <a:ahLst/>
              <a:cxnLst>
                <a:cxn ang="0">
                  <a:pos x="22" y="62"/>
                </a:cxn>
                <a:cxn ang="0">
                  <a:pos x="1377" y="27"/>
                </a:cxn>
                <a:cxn ang="0">
                  <a:pos x="2182" y="38"/>
                </a:cxn>
                <a:cxn ang="0">
                  <a:pos x="3728" y="253"/>
                </a:cxn>
                <a:cxn ang="0">
                  <a:pos x="1984" y="310"/>
                </a:cxn>
                <a:cxn ang="0">
                  <a:pos x="1510" y="285"/>
                </a:cxn>
                <a:cxn ang="0">
                  <a:pos x="764" y="171"/>
                </a:cxn>
                <a:cxn ang="0">
                  <a:pos x="22" y="62"/>
                </a:cxn>
              </a:cxnLst>
              <a:rect l="0" t="0" r="r" b="b"/>
              <a:pathLst>
                <a:path w="3761" h="315">
                  <a:moveTo>
                    <a:pt x="22" y="62"/>
                  </a:moveTo>
                  <a:cubicBezTo>
                    <a:pt x="0" y="19"/>
                    <a:pt x="1017" y="31"/>
                    <a:pt x="1377" y="27"/>
                  </a:cubicBezTo>
                  <a:cubicBezTo>
                    <a:pt x="1737" y="23"/>
                    <a:pt x="1790" y="0"/>
                    <a:pt x="2182" y="38"/>
                  </a:cubicBezTo>
                  <a:cubicBezTo>
                    <a:pt x="2574" y="76"/>
                    <a:pt x="3761" y="208"/>
                    <a:pt x="3728" y="253"/>
                  </a:cubicBezTo>
                  <a:cubicBezTo>
                    <a:pt x="3731" y="294"/>
                    <a:pt x="2354" y="305"/>
                    <a:pt x="1984" y="310"/>
                  </a:cubicBezTo>
                  <a:cubicBezTo>
                    <a:pt x="1614" y="315"/>
                    <a:pt x="1713" y="308"/>
                    <a:pt x="1510" y="285"/>
                  </a:cubicBezTo>
                  <a:cubicBezTo>
                    <a:pt x="1307" y="262"/>
                    <a:pt x="1012" y="208"/>
                    <a:pt x="764" y="171"/>
                  </a:cubicBezTo>
                  <a:cubicBezTo>
                    <a:pt x="516" y="134"/>
                    <a:pt x="44" y="105"/>
                    <a:pt x="22" y="62"/>
                  </a:cubicBezTo>
                  <a:close/>
                </a:path>
              </a:pathLst>
            </a:custGeom>
            <a:solidFill>
              <a:srgbClr val="FF9966"/>
            </a:solidFill>
            <a:ln w="9525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6" name="Oval 68"/>
            <p:cNvSpPr>
              <a:spLocks noChangeArrowheads="1"/>
            </p:cNvSpPr>
            <p:nvPr/>
          </p:nvSpPr>
          <p:spPr bwMode="auto">
            <a:xfrm flipV="1">
              <a:off x="2642" y="551"/>
              <a:ext cx="276" cy="112"/>
            </a:xfrm>
            <a:prstGeom prst="ellipse">
              <a:avLst/>
            </a:prstGeom>
            <a:gradFill rotWithShape="1">
              <a:gsLst>
                <a:gs pos="0">
                  <a:srgbClr val="BAA0FA"/>
                </a:gs>
                <a:gs pos="100000">
                  <a:srgbClr val="BAA0FA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17" name="Freeform 69"/>
            <p:cNvSpPr>
              <a:spLocks noChangeAspect="1"/>
            </p:cNvSpPr>
            <p:nvPr/>
          </p:nvSpPr>
          <p:spPr bwMode="auto">
            <a:xfrm>
              <a:off x="3288" y="467"/>
              <a:ext cx="2473" cy="295"/>
            </a:xfrm>
            <a:custGeom>
              <a:avLst/>
              <a:gdLst/>
              <a:ahLst/>
              <a:cxnLst>
                <a:cxn ang="0">
                  <a:pos x="2473" y="37"/>
                </a:cxn>
                <a:cxn ang="0">
                  <a:pos x="2065" y="36"/>
                </a:cxn>
                <a:cxn ang="0">
                  <a:pos x="1477" y="32"/>
                </a:cxn>
                <a:cxn ang="0">
                  <a:pos x="114" y="39"/>
                </a:cxn>
                <a:cxn ang="0">
                  <a:pos x="795" y="141"/>
                </a:cxn>
                <a:cxn ang="0">
                  <a:pos x="1467" y="240"/>
                </a:cxn>
                <a:cxn ang="0">
                  <a:pos x="1934" y="267"/>
                </a:cxn>
                <a:cxn ang="0">
                  <a:pos x="2465" y="257"/>
                </a:cxn>
                <a:cxn ang="0">
                  <a:pos x="2473" y="37"/>
                </a:cxn>
              </a:cxnLst>
              <a:rect l="0" t="0" r="r" b="b"/>
              <a:pathLst>
                <a:path w="2473" h="295">
                  <a:moveTo>
                    <a:pt x="2473" y="37"/>
                  </a:moveTo>
                  <a:cubicBezTo>
                    <a:pt x="2406" y="0"/>
                    <a:pt x="2231" y="37"/>
                    <a:pt x="2065" y="36"/>
                  </a:cubicBezTo>
                  <a:cubicBezTo>
                    <a:pt x="1899" y="35"/>
                    <a:pt x="1802" y="32"/>
                    <a:pt x="1477" y="32"/>
                  </a:cubicBezTo>
                  <a:cubicBezTo>
                    <a:pt x="1152" y="32"/>
                    <a:pt x="228" y="21"/>
                    <a:pt x="114" y="39"/>
                  </a:cubicBezTo>
                  <a:cubicBezTo>
                    <a:pt x="0" y="60"/>
                    <a:pt x="570" y="108"/>
                    <a:pt x="795" y="141"/>
                  </a:cubicBezTo>
                  <a:cubicBezTo>
                    <a:pt x="1020" y="174"/>
                    <a:pt x="1277" y="219"/>
                    <a:pt x="1467" y="240"/>
                  </a:cubicBezTo>
                  <a:cubicBezTo>
                    <a:pt x="1657" y="261"/>
                    <a:pt x="1768" y="264"/>
                    <a:pt x="1934" y="267"/>
                  </a:cubicBezTo>
                  <a:cubicBezTo>
                    <a:pt x="2100" y="270"/>
                    <a:pt x="2375" y="295"/>
                    <a:pt x="2465" y="257"/>
                  </a:cubicBezTo>
                  <a:lnTo>
                    <a:pt x="2473" y="37"/>
                  </a:lnTo>
                  <a:close/>
                </a:path>
              </a:pathLst>
            </a:custGeom>
            <a:solidFill>
              <a:srgbClr val="FF9966"/>
            </a:solidFill>
            <a:ln w="9525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8" name="Oval 70"/>
            <p:cNvSpPr>
              <a:spLocks noChangeArrowheads="1"/>
            </p:cNvSpPr>
            <p:nvPr/>
          </p:nvSpPr>
          <p:spPr bwMode="auto">
            <a:xfrm flipH="1" flipV="1">
              <a:off x="4987" y="567"/>
              <a:ext cx="276" cy="112"/>
            </a:xfrm>
            <a:prstGeom prst="ellipse">
              <a:avLst/>
            </a:prstGeom>
            <a:gradFill rotWithShape="1">
              <a:gsLst>
                <a:gs pos="0">
                  <a:srgbClr val="BAA0FA"/>
                </a:gs>
                <a:gs pos="100000">
                  <a:srgbClr val="BAA0FA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19" name="Freeform 71"/>
            <p:cNvSpPr>
              <a:spLocks/>
            </p:cNvSpPr>
            <p:nvPr/>
          </p:nvSpPr>
          <p:spPr bwMode="auto">
            <a:xfrm flipV="1">
              <a:off x="38" y="757"/>
              <a:ext cx="5684" cy="115"/>
            </a:xfrm>
            <a:custGeom>
              <a:avLst/>
              <a:gdLst/>
              <a:ahLst/>
              <a:cxnLst>
                <a:cxn ang="0">
                  <a:pos x="0" y="109"/>
                </a:cxn>
                <a:cxn ang="0">
                  <a:pos x="368" y="54"/>
                </a:cxn>
                <a:cxn ang="0">
                  <a:pos x="666" y="112"/>
                </a:cxn>
                <a:cxn ang="0">
                  <a:pos x="1053" y="38"/>
                </a:cxn>
                <a:cxn ang="0">
                  <a:pos x="1744" y="89"/>
                </a:cxn>
                <a:cxn ang="0">
                  <a:pos x="2208" y="77"/>
                </a:cxn>
                <a:cxn ang="0">
                  <a:pos x="2551" y="0"/>
                </a:cxn>
                <a:cxn ang="0">
                  <a:pos x="3216" y="77"/>
                </a:cxn>
                <a:cxn ang="0">
                  <a:pos x="3568" y="6"/>
                </a:cxn>
                <a:cxn ang="0">
                  <a:pos x="4080" y="41"/>
                </a:cxn>
                <a:cxn ang="0">
                  <a:pos x="4404" y="109"/>
                </a:cxn>
                <a:cxn ang="0">
                  <a:pos x="4826" y="3"/>
                </a:cxn>
                <a:cxn ang="0">
                  <a:pos x="5335" y="109"/>
                </a:cxn>
                <a:cxn ang="0">
                  <a:pos x="5498" y="29"/>
                </a:cxn>
                <a:cxn ang="0">
                  <a:pos x="5684" y="99"/>
                </a:cxn>
              </a:cxnLst>
              <a:rect l="0" t="0" r="r" b="b"/>
              <a:pathLst>
                <a:path w="5684" h="115">
                  <a:moveTo>
                    <a:pt x="0" y="109"/>
                  </a:moveTo>
                  <a:cubicBezTo>
                    <a:pt x="128" y="81"/>
                    <a:pt x="257" y="53"/>
                    <a:pt x="368" y="54"/>
                  </a:cubicBezTo>
                  <a:cubicBezTo>
                    <a:pt x="479" y="55"/>
                    <a:pt x="552" y="115"/>
                    <a:pt x="666" y="112"/>
                  </a:cubicBezTo>
                  <a:cubicBezTo>
                    <a:pt x="780" y="109"/>
                    <a:pt x="873" y="42"/>
                    <a:pt x="1053" y="38"/>
                  </a:cubicBezTo>
                  <a:cubicBezTo>
                    <a:pt x="1233" y="34"/>
                    <a:pt x="1552" y="83"/>
                    <a:pt x="1744" y="89"/>
                  </a:cubicBezTo>
                  <a:cubicBezTo>
                    <a:pt x="1936" y="95"/>
                    <a:pt x="2074" y="92"/>
                    <a:pt x="2208" y="77"/>
                  </a:cubicBezTo>
                  <a:cubicBezTo>
                    <a:pt x="2342" y="62"/>
                    <a:pt x="2383" y="0"/>
                    <a:pt x="2551" y="0"/>
                  </a:cubicBezTo>
                  <a:cubicBezTo>
                    <a:pt x="2719" y="0"/>
                    <a:pt x="3047" y="76"/>
                    <a:pt x="3216" y="77"/>
                  </a:cubicBezTo>
                  <a:cubicBezTo>
                    <a:pt x="3385" y="78"/>
                    <a:pt x="3424" y="12"/>
                    <a:pt x="3568" y="6"/>
                  </a:cubicBezTo>
                  <a:cubicBezTo>
                    <a:pt x="3712" y="0"/>
                    <a:pt x="3941" y="24"/>
                    <a:pt x="4080" y="41"/>
                  </a:cubicBezTo>
                  <a:cubicBezTo>
                    <a:pt x="4219" y="58"/>
                    <a:pt x="4280" y="115"/>
                    <a:pt x="4404" y="109"/>
                  </a:cubicBezTo>
                  <a:cubicBezTo>
                    <a:pt x="4528" y="103"/>
                    <a:pt x="4671" y="3"/>
                    <a:pt x="4826" y="3"/>
                  </a:cubicBezTo>
                  <a:cubicBezTo>
                    <a:pt x="4981" y="3"/>
                    <a:pt x="5223" y="105"/>
                    <a:pt x="5335" y="109"/>
                  </a:cubicBezTo>
                  <a:cubicBezTo>
                    <a:pt x="5447" y="113"/>
                    <a:pt x="5440" y="31"/>
                    <a:pt x="5498" y="29"/>
                  </a:cubicBezTo>
                  <a:cubicBezTo>
                    <a:pt x="5556" y="27"/>
                    <a:pt x="5620" y="63"/>
                    <a:pt x="5684" y="99"/>
                  </a:cubicBezTo>
                </a:path>
              </a:pathLst>
            </a:custGeom>
            <a:noFill/>
            <a:ln w="12700" cap="flat" cmpd="sng">
              <a:solidFill>
                <a:srgbClr val="B2B2B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20" name="Oval 72"/>
            <p:cNvSpPr>
              <a:spLocks noChangeArrowheads="1"/>
            </p:cNvSpPr>
            <p:nvPr/>
          </p:nvSpPr>
          <p:spPr bwMode="auto">
            <a:xfrm>
              <a:off x="5555" y="558"/>
              <a:ext cx="124" cy="130"/>
            </a:xfrm>
            <a:prstGeom prst="ellipse">
              <a:avLst/>
            </a:prstGeom>
            <a:solidFill>
              <a:srgbClr val="E6E7DD"/>
            </a:solidFill>
            <a:ln w="127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800" b="1" dirty="0">
                  <a:solidFill>
                    <a:srgbClr val="C46200"/>
                  </a:solidFill>
                  <a:cs typeface="Arial" charset="0"/>
                </a:rPr>
                <a:t>SM</a:t>
              </a:r>
            </a:p>
          </p:txBody>
        </p:sp>
        <p:sp>
          <p:nvSpPr>
            <p:cNvPr id="2121" name="Oval 73"/>
            <p:cNvSpPr>
              <a:spLocks noChangeArrowheads="1"/>
            </p:cNvSpPr>
            <p:nvPr/>
          </p:nvSpPr>
          <p:spPr bwMode="auto">
            <a:xfrm>
              <a:off x="5585" y="937"/>
              <a:ext cx="124" cy="130"/>
            </a:xfrm>
            <a:prstGeom prst="ellipse">
              <a:avLst/>
            </a:prstGeom>
            <a:solidFill>
              <a:srgbClr val="E6E7DD"/>
            </a:solidFill>
            <a:ln w="127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800" b="1" dirty="0">
                  <a:solidFill>
                    <a:srgbClr val="CC6600"/>
                  </a:solidFill>
                  <a:cs typeface="Arial" charset="0"/>
                </a:rPr>
                <a:t>EC</a:t>
              </a:r>
            </a:p>
          </p:txBody>
        </p:sp>
      </p:grpSp>
      <p:sp>
        <p:nvSpPr>
          <p:cNvPr id="72" name="Oval 72"/>
          <p:cNvSpPr>
            <a:spLocks noChangeArrowheads="1"/>
          </p:cNvSpPr>
          <p:nvPr/>
        </p:nvSpPr>
        <p:spPr bwMode="auto">
          <a:xfrm>
            <a:off x="8820472" y="6453336"/>
            <a:ext cx="196850" cy="206375"/>
          </a:xfrm>
          <a:prstGeom prst="ellipse">
            <a:avLst/>
          </a:prstGeom>
          <a:solidFill>
            <a:srgbClr val="E6E7DD"/>
          </a:solidFill>
          <a:ln w="12700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800" b="1" dirty="0">
                <a:solidFill>
                  <a:srgbClr val="C46200"/>
                </a:solidFill>
                <a:cs typeface="Arial" charset="0"/>
              </a:rPr>
              <a:t>SM</a:t>
            </a:r>
          </a:p>
        </p:txBody>
      </p:sp>
      <p:sp>
        <p:nvSpPr>
          <p:cNvPr id="73" name="Oval 73"/>
          <p:cNvSpPr>
            <a:spLocks noChangeArrowheads="1"/>
          </p:cNvSpPr>
          <p:nvPr/>
        </p:nvSpPr>
        <p:spPr bwMode="auto">
          <a:xfrm>
            <a:off x="8868097" y="5814913"/>
            <a:ext cx="196850" cy="206375"/>
          </a:xfrm>
          <a:prstGeom prst="ellipse">
            <a:avLst/>
          </a:prstGeom>
          <a:solidFill>
            <a:srgbClr val="E6E7DD"/>
          </a:solidFill>
          <a:ln w="12700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800" b="1" dirty="0">
                <a:solidFill>
                  <a:srgbClr val="CC6600"/>
                </a:solidFill>
                <a:cs typeface="Arial" charset="0"/>
              </a:rPr>
              <a:t>EC</a:t>
            </a:r>
          </a:p>
        </p:txBody>
      </p:sp>
      <p:sp>
        <p:nvSpPr>
          <p:cNvPr id="77" name="Freeform 378"/>
          <p:cNvSpPr>
            <a:spLocks/>
          </p:cNvSpPr>
          <p:nvPr/>
        </p:nvSpPr>
        <p:spPr bwMode="auto">
          <a:xfrm>
            <a:off x="974725" y="6309320"/>
            <a:ext cx="4235450" cy="530225"/>
          </a:xfrm>
          <a:custGeom>
            <a:avLst/>
            <a:gdLst/>
            <a:ahLst/>
            <a:cxnLst>
              <a:cxn ang="0">
                <a:pos x="934" y="3"/>
              </a:cxn>
              <a:cxn ang="0">
                <a:pos x="227" y="1146"/>
              </a:cxn>
              <a:cxn ang="0">
                <a:pos x="2297" y="1146"/>
              </a:cxn>
              <a:cxn ang="0">
                <a:pos x="2441" y="0"/>
              </a:cxn>
              <a:cxn ang="0">
                <a:pos x="934" y="3"/>
              </a:cxn>
            </a:cxnLst>
            <a:rect l="0" t="0" r="r" b="b"/>
            <a:pathLst>
              <a:path w="2668" h="1146">
                <a:moveTo>
                  <a:pt x="934" y="3"/>
                </a:moveTo>
                <a:cubicBezTo>
                  <a:pt x="565" y="194"/>
                  <a:pt x="0" y="956"/>
                  <a:pt x="227" y="1146"/>
                </a:cubicBezTo>
                <a:lnTo>
                  <a:pt x="2297" y="1146"/>
                </a:lnTo>
                <a:cubicBezTo>
                  <a:pt x="2666" y="955"/>
                  <a:pt x="2668" y="190"/>
                  <a:pt x="2441" y="0"/>
                </a:cubicBezTo>
                <a:lnTo>
                  <a:pt x="934" y="3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FFC1C1"/>
              </a:gs>
            </a:gsLst>
            <a:lin ang="5400000" scaled="1"/>
          </a:gradFill>
          <a:ln w="12700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8" name="Freeform 380"/>
          <p:cNvSpPr>
            <a:spLocks/>
          </p:cNvSpPr>
          <p:nvPr/>
        </p:nvSpPr>
        <p:spPr bwMode="auto">
          <a:xfrm>
            <a:off x="5264150" y="5459735"/>
            <a:ext cx="901700" cy="712788"/>
          </a:xfrm>
          <a:custGeom>
            <a:avLst/>
            <a:gdLst/>
            <a:ahLst/>
            <a:cxnLst>
              <a:cxn ang="0">
                <a:pos x="568" y="142"/>
              </a:cxn>
              <a:cxn ang="0">
                <a:pos x="284" y="1"/>
              </a:cxn>
              <a:cxn ang="0">
                <a:pos x="34" y="139"/>
              </a:cxn>
              <a:cxn ang="0">
                <a:pos x="79" y="420"/>
              </a:cxn>
              <a:cxn ang="0">
                <a:pos x="511" y="312"/>
              </a:cxn>
            </a:cxnLst>
            <a:rect l="0" t="0" r="r" b="b"/>
            <a:pathLst>
              <a:path w="568" h="449">
                <a:moveTo>
                  <a:pt x="568" y="142"/>
                </a:moveTo>
                <a:cubicBezTo>
                  <a:pt x="470" y="72"/>
                  <a:pt x="373" y="2"/>
                  <a:pt x="284" y="1"/>
                </a:cubicBezTo>
                <a:cubicBezTo>
                  <a:pt x="195" y="0"/>
                  <a:pt x="68" y="69"/>
                  <a:pt x="34" y="139"/>
                </a:cubicBezTo>
                <a:cubicBezTo>
                  <a:pt x="0" y="209"/>
                  <a:pt x="0" y="391"/>
                  <a:pt x="79" y="420"/>
                </a:cubicBezTo>
                <a:cubicBezTo>
                  <a:pt x="158" y="449"/>
                  <a:pt x="334" y="380"/>
                  <a:pt x="511" y="312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9" name="Freeform 381"/>
          <p:cNvSpPr>
            <a:spLocks/>
          </p:cNvSpPr>
          <p:nvPr/>
        </p:nvSpPr>
        <p:spPr bwMode="auto">
          <a:xfrm>
            <a:off x="2863850" y="5502598"/>
            <a:ext cx="1177925" cy="646112"/>
          </a:xfrm>
          <a:custGeom>
            <a:avLst/>
            <a:gdLst/>
            <a:ahLst/>
            <a:cxnLst>
              <a:cxn ang="0">
                <a:pos x="381" y="0"/>
              </a:cxn>
              <a:cxn ang="0">
                <a:pos x="490" y="160"/>
              </a:cxn>
              <a:cxn ang="0">
                <a:pos x="631" y="208"/>
              </a:cxn>
              <a:cxn ang="0">
                <a:pos x="637" y="384"/>
              </a:cxn>
              <a:cxn ang="0">
                <a:pos x="0" y="349"/>
              </a:cxn>
            </a:cxnLst>
            <a:rect l="0" t="0" r="r" b="b"/>
            <a:pathLst>
              <a:path w="742" h="407">
                <a:moveTo>
                  <a:pt x="381" y="0"/>
                </a:moveTo>
                <a:cubicBezTo>
                  <a:pt x="414" y="62"/>
                  <a:pt x="448" y="125"/>
                  <a:pt x="490" y="160"/>
                </a:cubicBezTo>
                <a:cubicBezTo>
                  <a:pt x="532" y="195"/>
                  <a:pt x="607" y="171"/>
                  <a:pt x="631" y="208"/>
                </a:cubicBezTo>
                <a:cubicBezTo>
                  <a:pt x="655" y="245"/>
                  <a:pt x="742" y="361"/>
                  <a:pt x="637" y="384"/>
                </a:cubicBezTo>
                <a:cubicBezTo>
                  <a:pt x="532" y="407"/>
                  <a:pt x="266" y="378"/>
                  <a:pt x="0" y="349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0" name="Freeform 382"/>
          <p:cNvSpPr>
            <a:spLocks/>
          </p:cNvSpPr>
          <p:nvPr/>
        </p:nvSpPr>
        <p:spPr bwMode="auto">
          <a:xfrm>
            <a:off x="2971800" y="5486723"/>
            <a:ext cx="809625" cy="676275"/>
          </a:xfrm>
          <a:custGeom>
            <a:avLst/>
            <a:gdLst/>
            <a:ahLst/>
            <a:cxnLst>
              <a:cxn ang="0">
                <a:pos x="137" y="0"/>
              </a:cxn>
              <a:cxn ang="0">
                <a:pos x="435" y="131"/>
              </a:cxn>
              <a:cxn ang="0">
                <a:pos x="438" y="381"/>
              </a:cxn>
              <a:cxn ang="0">
                <a:pos x="0" y="400"/>
              </a:cxn>
            </a:cxnLst>
            <a:rect l="0" t="0" r="r" b="b"/>
            <a:pathLst>
              <a:path w="510" h="426">
                <a:moveTo>
                  <a:pt x="137" y="0"/>
                </a:moveTo>
                <a:cubicBezTo>
                  <a:pt x="261" y="34"/>
                  <a:pt x="385" y="68"/>
                  <a:pt x="435" y="131"/>
                </a:cubicBezTo>
                <a:cubicBezTo>
                  <a:pt x="485" y="194"/>
                  <a:pt x="510" y="336"/>
                  <a:pt x="438" y="381"/>
                </a:cubicBezTo>
                <a:cubicBezTo>
                  <a:pt x="366" y="426"/>
                  <a:pt x="183" y="413"/>
                  <a:pt x="0" y="400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" name="Freeform 383"/>
          <p:cNvSpPr>
            <a:spLocks/>
          </p:cNvSpPr>
          <p:nvPr/>
        </p:nvSpPr>
        <p:spPr bwMode="auto">
          <a:xfrm>
            <a:off x="5176838" y="5507360"/>
            <a:ext cx="877887" cy="715963"/>
          </a:xfrm>
          <a:custGeom>
            <a:avLst/>
            <a:gdLst/>
            <a:ahLst/>
            <a:cxnLst>
              <a:cxn ang="0">
                <a:pos x="294" y="0"/>
              </a:cxn>
              <a:cxn ang="0">
                <a:pos x="31" y="83"/>
              </a:cxn>
              <a:cxn ang="0">
                <a:pos x="108" y="307"/>
              </a:cxn>
              <a:cxn ang="0">
                <a:pos x="553" y="451"/>
              </a:cxn>
            </a:cxnLst>
            <a:rect l="0" t="0" r="r" b="b"/>
            <a:pathLst>
              <a:path w="553" h="451">
                <a:moveTo>
                  <a:pt x="294" y="0"/>
                </a:moveTo>
                <a:cubicBezTo>
                  <a:pt x="178" y="16"/>
                  <a:pt x="62" y="32"/>
                  <a:pt x="31" y="83"/>
                </a:cubicBezTo>
                <a:cubicBezTo>
                  <a:pt x="0" y="134"/>
                  <a:pt x="21" y="246"/>
                  <a:pt x="108" y="307"/>
                </a:cubicBezTo>
                <a:cubicBezTo>
                  <a:pt x="195" y="368"/>
                  <a:pt x="374" y="409"/>
                  <a:pt x="553" y="451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2" name="Freeform 384"/>
          <p:cNvSpPr>
            <a:spLocks/>
          </p:cNvSpPr>
          <p:nvPr/>
        </p:nvSpPr>
        <p:spPr bwMode="auto">
          <a:xfrm>
            <a:off x="5100638" y="5527998"/>
            <a:ext cx="654050" cy="868362"/>
          </a:xfrm>
          <a:custGeom>
            <a:avLst/>
            <a:gdLst/>
            <a:ahLst/>
            <a:cxnLst>
              <a:cxn ang="0">
                <a:pos x="412" y="0"/>
              </a:cxn>
              <a:cxn ang="0">
                <a:pos x="332" y="217"/>
              </a:cxn>
              <a:cxn ang="0">
                <a:pos x="47" y="208"/>
              </a:cxn>
              <a:cxn ang="0">
                <a:pos x="51" y="547"/>
              </a:cxn>
            </a:cxnLst>
            <a:rect l="0" t="0" r="r" b="b"/>
            <a:pathLst>
              <a:path w="412" h="547">
                <a:moveTo>
                  <a:pt x="412" y="0"/>
                </a:moveTo>
                <a:cubicBezTo>
                  <a:pt x="402" y="91"/>
                  <a:pt x="393" y="182"/>
                  <a:pt x="332" y="217"/>
                </a:cubicBezTo>
                <a:cubicBezTo>
                  <a:pt x="271" y="252"/>
                  <a:pt x="94" y="153"/>
                  <a:pt x="47" y="208"/>
                </a:cubicBezTo>
                <a:cubicBezTo>
                  <a:pt x="0" y="263"/>
                  <a:pt x="25" y="405"/>
                  <a:pt x="51" y="547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3" name="Freeform 385"/>
          <p:cNvSpPr>
            <a:spLocks/>
          </p:cNvSpPr>
          <p:nvPr/>
        </p:nvSpPr>
        <p:spPr bwMode="auto">
          <a:xfrm>
            <a:off x="4876800" y="5620073"/>
            <a:ext cx="1117600" cy="912812"/>
          </a:xfrm>
          <a:custGeom>
            <a:avLst/>
            <a:gdLst/>
            <a:ahLst/>
            <a:cxnLst>
              <a:cxn ang="0">
                <a:pos x="704" y="51"/>
              </a:cxn>
              <a:cxn ang="0">
                <a:pos x="396" y="25"/>
              </a:cxn>
              <a:cxn ang="0">
                <a:pos x="236" y="204"/>
              </a:cxn>
              <a:cxn ang="0">
                <a:pos x="38" y="255"/>
              </a:cxn>
              <a:cxn ang="0">
                <a:pos x="6" y="575"/>
              </a:cxn>
            </a:cxnLst>
            <a:rect l="0" t="0" r="r" b="b"/>
            <a:pathLst>
              <a:path w="704" h="575">
                <a:moveTo>
                  <a:pt x="704" y="51"/>
                </a:moveTo>
                <a:cubicBezTo>
                  <a:pt x="589" y="25"/>
                  <a:pt x="474" y="0"/>
                  <a:pt x="396" y="25"/>
                </a:cubicBezTo>
                <a:cubicBezTo>
                  <a:pt x="318" y="50"/>
                  <a:pt x="296" y="166"/>
                  <a:pt x="236" y="204"/>
                </a:cubicBezTo>
                <a:cubicBezTo>
                  <a:pt x="176" y="242"/>
                  <a:pt x="76" y="193"/>
                  <a:pt x="38" y="255"/>
                </a:cubicBezTo>
                <a:cubicBezTo>
                  <a:pt x="0" y="317"/>
                  <a:pt x="3" y="446"/>
                  <a:pt x="6" y="575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4" name="Freeform 386"/>
          <p:cNvSpPr>
            <a:spLocks/>
          </p:cNvSpPr>
          <p:nvPr/>
        </p:nvSpPr>
        <p:spPr bwMode="auto">
          <a:xfrm>
            <a:off x="3784600" y="5516885"/>
            <a:ext cx="2239963" cy="1309688"/>
          </a:xfrm>
          <a:custGeom>
            <a:avLst/>
            <a:gdLst/>
            <a:ahLst/>
            <a:cxnLst>
              <a:cxn ang="0">
                <a:pos x="102" y="825"/>
              </a:cxn>
              <a:cxn ang="0">
                <a:pos x="28" y="682"/>
              </a:cxn>
              <a:cxn ang="0">
                <a:pos x="272" y="672"/>
              </a:cxn>
              <a:cxn ang="0">
                <a:pos x="454" y="400"/>
              </a:cxn>
              <a:cxn ang="0">
                <a:pos x="976" y="359"/>
              </a:cxn>
              <a:cxn ang="0">
                <a:pos x="1203" y="327"/>
              </a:cxn>
              <a:cxn ang="0">
                <a:pos x="1206" y="151"/>
              </a:cxn>
              <a:cxn ang="0">
                <a:pos x="1411" y="0"/>
              </a:cxn>
            </a:cxnLst>
            <a:rect l="0" t="0" r="r" b="b"/>
            <a:pathLst>
              <a:path w="1411" h="825">
                <a:moveTo>
                  <a:pt x="102" y="825"/>
                </a:moveTo>
                <a:cubicBezTo>
                  <a:pt x="90" y="801"/>
                  <a:pt x="0" y="707"/>
                  <a:pt x="28" y="682"/>
                </a:cubicBezTo>
                <a:cubicBezTo>
                  <a:pt x="56" y="657"/>
                  <a:pt x="201" y="719"/>
                  <a:pt x="272" y="672"/>
                </a:cubicBezTo>
                <a:cubicBezTo>
                  <a:pt x="343" y="625"/>
                  <a:pt x="337" y="452"/>
                  <a:pt x="454" y="400"/>
                </a:cubicBezTo>
                <a:cubicBezTo>
                  <a:pt x="571" y="348"/>
                  <a:pt x="851" y="371"/>
                  <a:pt x="976" y="359"/>
                </a:cubicBezTo>
                <a:cubicBezTo>
                  <a:pt x="1101" y="347"/>
                  <a:pt x="1165" y="362"/>
                  <a:pt x="1203" y="327"/>
                </a:cubicBezTo>
                <a:cubicBezTo>
                  <a:pt x="1241" y="292"/>
                  <a:pt x="1171" y="205"/>
                  <a:pt x="1206" y="151"/>
                </a:cubicBezTo>
                <a:cubicBezTo>
                  <a:pt x="1241" y="97"/>
                  <a:pt x="1326" y="48"/>
                  <a:pt x="1411" y="0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5" name="Freeform 387"/>
          <p:cNvSpPr>
            <a:spLocks/>
          </p:cNvSpPr>
          <p:nvPr/>
        </p:nvSpPr>
        <p:spPr bwMode="auto">
          <a:xfrm>
            <a:off x="3332163" y="5583560"/>
            <a:ext cx="2840037" cy="915988"/>
          </a:xfrm>
          <a:custGeom>
            <a:avLst/>
            <a:gdLst/>
            <a:ahLst/>
            <a:cxnLst>
              <a:cxn ang="0">
                <a:pos x="1789" y="0"/>
              </a:cxn>
              <a:cxn ang="0">
                <a:pos x="1417" y="83"/>
              </a:cxn>
              <a:cxn ang="0">
                <a:pos x="1280" y="298"/>
              </a:cxn>
              <a:cxn ang="0">
                <a:pos x="944" y="256"/>
              </a:cxn>
              <a:cxn ang="0">
                <a:pos x="547" y="499"/>
              </a:cxn>
              <a:cxn ang="0">
                <a:pos x="157" y="576"/>
              </a:cxn>
              <a:cxn ang="0">
                <a:pos x="0" y="506"/>
              </a:cxn>
            </a:cxnLst>
            <a:rect l="0" t="0" r="r" b="b"/>
            <a:pathLst>
              <a:path w="1789" h="577">
                <a:moveTo>
                  <a:pt x="1789" y="0"/>
                </a:moveTo>
                <a:cubicBezTo>
                  <a:pt x="1645" y="16"/>
                  <a:pt x="1502" y="33"/>
                  <a:pt x="1417" y="83"/>
                </a:cubicBezTo>
                <a:cubicBezTo>
                  <a:pt x="1332" y="133"/>
                  <a:pt x="1359" y="269"/>
                  <a:pt x="1280" y="298"/>
                </a:cubicBezTo>
                <a:cubicBezTo>
                  <a:pt x="1201" y="327"/>
                  <a:pt x="1066" y="223"/>
                  <a:pt x="944" y="256"/>
                </a:cubicBezTo>
                <a:cubicBezTo>
                  <a:pt x="822" y="289"/>
                  <a:pt x="678" y="446"/>
                  <a:pt x="547" y="499"/>
                </a:cubicBezTo>
                <a:cubicBezTo>
                  <a:pt x="416" y="552"/>
                  <a:pt x="248" y="575"/>
                  <a:pt x="157" y="576"/>
                </a:cubicBezTo>
                <a:cubicBezTo>
                  <a:pt x="66" y="577"/>
                  <a:pt x="33" y="541"/>
                  <a:pt x="0" y="506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6" name="Freeform 388"/>
          <p:cNvSpPr>
            <a:spLocks/>
          </p:cNvSpPr>
          <p:nvPr/>
        </p:nvSpPr>
        <p:spPr bwMode="auto">
          <a:xfrm>
            <a:off x="2884488" y="5599435"/>
            <a:ext cx="1311275" cy="11318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63" y="150"/>
              </a:cxn>
              <a:cxn ang="0">
                <a:pos x="506" y="166"/>
              </a:cxn>
              <a:cxn ang="0">
                <a:pos x="627" y="489"/>
              </a:cxn>
              <a:cxn ang="0">
                <a:pos x="826" y="713"/>
              </a:cxn>
            </a:cxnLst>
            <a:rect l="0" t="0" r="r" b="b"/>
            <a:pathLst>
              <a:path w="826" h="713">
                <a:moveTo>
                  <a:pt x="0" y="0"/>
                </a:moveTo>
                <a:cubicBezTo>
                  <a:pt x="89" y="61"/>
                  <a:pt x="179" y="122"/>
                  <a:pt x="263" y="150"/>
                </a:cubicBezTo>
                <a:cubicBezTo>
                  <a:pt x="347" y="178"/>
                  <a:pt x="445" y="109"/>
                  <a:pt x="506" y="166"/>
                </a:cubicBezTo>
                <a:cubicBezTo>
                  <a:pt x="567" y="223"/>
                  <a:pt x="574" y="398"/>
                  <a:pt x="627" y="489"/>
                </a:cubicBezTo>
                <a:cubicBezTo>
                  <a:pt x="680" y="580"/>
                  <a:pt x="753" y="646"/>
                  <a:pt x="826" y="713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7" name="Freeform 389"/>
          <p:cNvSpPr>
            <a:spLocks/>
          </p:cNvSpPr>
          <p:nvPr/>
        </p:nvSpPr>
        <p:spPr bwMode="auto">
          <a:xfrm>
            <a:off x="3087688" y="5715323"/>
            <a:ext cx="1214437" cy="9604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43" y="67"/>
              </a:cxn>
              <a:cxn ang="0">
                <a:pos x="327" y="285"/>
              </a:cxn>
              <a:cxn ang="0">
                <a:pos x="442" y="442"/>
              </a:cxn>
              <a:cxn ang="0">
                <a:pos x="698" y="509"/>
              </a:cxn>
              <a:cxn ang="0">
                <a:pos x="765" y="605"/>
              </a:cxn>
            </a:cxnLst>
            <a:rect l="0" t="0" r="r" b="b"/>
            <a:pathLst>
              <a:path w="765" h="605">
                <a:moveTo>
                  <a:pt x="0" y="0"/>
                </a:moveTo>
                <a:cubicBezTo>
                  <a:pt x="94" y="9"/>
                  <a:pt x="189" y="19"/>
                  <a:pt x="243" y="67"/>
                </a:cubicBezTo>
                <a:cubicBezTo>
                  <a:pt x="297" y="115"/>
                  <a:pt x="294" y="223"/>
                  <a:pt x="327" y="285"/>
                </a:cubicBezTo>
                <a:cubicBezTo>
                  <a:pt x="360" y="347"/>
                  <a:pt x="380" y="405"/>
                  <a:pt x="442" y="442"/>
                </a:cubicBezTo>
                <a:cubicBezTo>
                  <a:pt x="504" y="479"/>
                  <a:pt x="644" y="482"/>
                  <a:pt x="698" y="509"/>
                </a:cubicBezTo>
                <a:cubicBezTo>
                  <a:pt x="752" y="536"/>
                  <a:pt x="758" y="570"/>
                  <a:pt x="765" y="605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8" name="Freeform 390"/>
          <p:cNvSpPr>
            <a:spLocks/>
          </p:cNvSpPr>
          <p:nvPr/>
        </p:nvSpPr>
        <p:spPr bwMode="auto">
          <a:xfrm>
            <a:off x="3163888" y="5842323"/>
            <a:ext cx="1590675" cy="7826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1" y="157"/>
              </a:cxn>
              <a:cxn ang="0">
                <a:pos x="435" y="83"/>
              </a:cxn>
              <a:cxn ang="0">
                <a:pos x="602" y="323"/>
              </a:cxn>
              <a:cxn ang="0">
                <a:pos x="1002" y="493"/>
              </a:cxn>
            </a:cxnLst>
            <a:rect l="0" t="0" r="r" b="b"/>
            <a:pathLst>
              <a:path w="1002" h="493">
                <a:moveTo>
                  <a:pt x="0" y="0"/>
                </a:moveTo>
                <a:cubicBezTo>
                  <a:pt x="74" y="71"/>
                  <a:pt x="149" y="143"/>
                  <a:pt x="221" y="157"/>
                </a:cubicBezTo>
                <a:cubicBezTo>
                  <a:pt x="293" y="171"/>
                  <a:pt x="372" y="55"/>
                  <a:pt x="435" y="83"/>
                </a:cubicBezTo>
                <a:cubicBezTo>
                  <a:pt x="498" y="111"/>
                  <a:pt x="508" y="255"/>
                  <a:pt x="602" y="323"/>
                </a:cubicBezTo>
                <a:cubicBezTo>
                  <a:pt x="696" y="391"/>
                  <a:pt x="849" y="442"/>
                  <a:pt x="1002" y="493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9" name="Freeform 391"/>
          <p:cNvSpPr>
            <a:spLocks/>
          </p:cNvSpPr>
          <p:nvPr/>
        </p:nvSpPr>
        <p:spPr bwMode="auto">
          <a:xfrm>
            <a:off x="3001963" y="5635948"/>
            <a:ext cx="1985962" cy="831850"/>
          </a:xfrm>
          <a:custGeom>
            <a:avLst/>
            <a:gdLst/>
            <a:ahLst/>
            <a:cxnLst>
              <a:cxn ang="0">
                <a:pos x="0" y="21"/>
              </a:cxn>
              <a:cxn ang="0">
                <a:pos x="329" y="37"/>
              </a:cxn>
              <a:cxn ang="0">
                <a:pos x="422" y="242"/>
              </a:cxn>
              <a:cxn ang="0">
                <a:pos x="752" y="265"/>
              </a:cxn>
              <a:cxn ang="0">
                <a:pos x="969" y="386"/>
              </a:cxn>
              <a:cxn ang="0">
                <a:pos x="1251" y="524"/>
              </a:cxn>
            </a:cxnLst>
            <a:rect l="0" t="0" r="r" b="b"/>
            <a:pathLst>
              <a:path w="1251" h="524">
                <a:moveTo>
                  <a:pt x="0" y="21"/>
                </a:moveTo>
                <a:cubicBezTo>
                  <a:pt x="129" y="10"/>
                  <a:pt x="259" y="0"/>
                  <a:pt x="329" y="37"/>
                </a:cubicBezTo>
                <a:cubicBezTo>
                  <a:pt x="399" y="74"/>
                  <a:pt x="351" y="204"/>
                  <a:pt x="422" y="242"/>
                </a:cubicBezTo>
                <a:cubicBezTo>
                  <a:pt x="493" y="280"/>
                  <a:pt x="661" y="241"/>
                  <a:pt x="752" y="265"/>
                </a:cubicBezTo>
                <a:cubicBezTo>
                  <a:pt x="843" y="289"/>
                  <a:pt x="886" y="343"/>
                  <a:pt x="969" y="386"/>
                </a:cubicBezTo>
                <a:cubicBezTo>
                  <a:pt x="1052" y="429"/>
                  <a:pt x="1151" y="476"/>
                  <a:pt x="1251" y="524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0" name="Freeform 392"/>
          <p:cNvSpPr>
            <a:spLocks/>
          </p:cNvSpPr>
          <p:nvPr/>
        </p:nvSpPr>
        <p:spPr bwMode="auto">
          <a:xfrm>
            <a:off x="2986088" y="5532760"/>
            <a:ext cx="1803400" cy="10096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9" y="128"/>
              </a:cxn>
              <a:cxn ang="0">
                <a:pos x="250" y="352"/>
              </a:cxn>
              <a:cxn ang="0">
                <a:pos x="435" y="586"/>
              </a:cxn>
              <a:cxn ang="0">
                <a:pos x="631" y="624"/>
              </a:cxn>
              <a:cxn ang="0">
                <a:pos x="944" y="515"/>
              </a:cxn>
              <a:cxn ang="0">
                <a:pos x="1136" y="608"/>
              </a:cxn>
            </a:cxnLst>
            <a:rect l="0" t="0" r="r" b="b"/>
            <a:pathLst>
              <a:path w="1136" h="636">
                <a:moveTo>
                  <a:pt x="0" y="0"/>
                </a:moveTo>
                <a:cubicBezTo>
                  <a:pt x="118" y="34"/>
                  <a:pt x="237" y="69"/>
                  <a:pt x="279" y="128"/>
                </a:cubicBezTo>
                <a:cubicBezTo>
                  <a:pt x="321" y="187"/>
                  <a:pt x="224" y="276"/>
                  <a:pt x="250" y="352"/>
                </a:cubicBezTo>
                <a:cubicBezTo>
                  <a:pt x="276" y="428"/>
                  <a:pt x="372" y="541"/>
                  <a:pt x="435" y="586"/>
                </a:cubicBezTo>
                <a:cubicBezTo>
                  <a:pt x="498" y="631"/>
                  <a:pt x="546" y="636"/>
                  <a:pt x="631" y="624"/>
                </a:cubicBezTo>
                <a:cubicBezTo>
                  <a:pt x="716" y="612"/>
                  <a:pt x="860" y="518"/>
                  <a:pt x="944" y="515"/>
                </a:cubicBezTo>
                <a:cubicBezTo>
                  <a:pt x="1028" y="512"/>
                  <a:pt x="1082" y="560"/>
                  <a:pt x="1136" y="608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1" name="Freeform 393"/>
          <p:cNvSpPr>
            <a:spLocks/>
          </p:cNvSpPr>
          <p:nvPr/>
        </p:nvSpPr>
        <p:spPr bwMode="auto">
          <a:xfrm>
            <a:off x="3449638" y="6083623"/>
            <a:ext cx="2478087" cy="779462"/>
          </a:xfrm>
          <a:custGeom>
            <a:avLst/>
            <a:gdLst/>
            <a:ahLst/>
            <a:cxnLst>
              <a:cxn ang="0">
                <a:pos x="0" y="491"/>
              </a:cxn>
              <a:cxn ang="0">
                <a:pos x="163" y="328"/>
              </a:cxn>
              <a:cxn ang="0">
                <a:pos x="383" y="194"/>
              </a:cxn>
              <a:cxn ang="0">
                <a:pos x="534" y="34"/>
              </a:cxn>
              <a:cxn ang="0">
                <a:pos x="943" y="8"/>
              </a:cxn>
              <a:cxn ang="0">
                <a:pos x="1241" y="82"/>
              </a:cxn>
              <a:cxn ang="0">
                <a:pos x="1561" y="207"/>
              </a:cxn>
            </a:cxnLst>
            <a:rect l="0" t="0" r="r" b="b"/>
            <a:pathLst>
              <a:path w="1561" h="491">
                <a:moveTo>
                  <a:pt x="0" y="491"/>
                </a:moveTo>
                <a:cubicBezTo>
                  <a:pt x="27" y="463"/>
                  <a:pt x="99" y="377"/>
                  <a:pt x="163" y="328"/>
                </a:cubicBezTo>
                <a:cubicBezTo>
                  <a:pt x="227" y="279"/>
                  <a:pt x="321" y="243"/>
                  <a:pt x="383" y="194"/>
                </a:cubicBezTo>
                <a:cubicBezTo>
                  <a:pt x="445" y="145"/>
                  <a:pt x="441" y="65"/>
                  <a:pt x="534" y="34"/>
                </a:cubicBezTo>
                <a:cubicBezTo>
                  <a:pt x="627" y="3"/>
                  <a:pt x="825" y="0"/>
                  <a:pt x="943" y="8"/>
                </a:cubicBezTo>
                <a:cubicBezTo>
                  <a:pt x="1061" y="16"/>
                  <a:pt x="1138" y="49"/>
                  <a:pt x="1241" y="82"/>
                </a:cubicBezTo>
                <a:cubicBezTo>
                  <a:pt x="1344" y="115"/>
                  <a:pt x="1452" y="161"/>
                  <a:pt x="1561" y="207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2" name="Freeform 394" descr="Bouquet"/>
          <p:cNvSpPr>
            <a:spLocks/>
          </p:cNvSpPr>
          <p:nvPr/>
        </p:nvSpPr>
        <p:spPr bwMode="auto">
          <a:xfrm>
            <a:off x="33338" y="6059810"/>
            <a:ext cx="3303587" cy="390525"/>
          </a:xfrm>
          <a:custGeom>
            <a:avLst/>
            <a:gdLst/>
            <a:ahLst/>
            <a:cxnLst>
              <a:cxn ang="0">
                <a:pos x="0" y="27"/>
              </a:cxn>
              <a:cxn ang="0">
                <a:pos x="162" y="49"/>
              </a:cxn>
              <a:cxn ang="0">
                <a:pos x="392" y="34"/>
              </a:cxn>
              <a:cxn ang="0">
                <a:pos x="663" y="61"/>
              </a:cxn>
              <a:cxn ang="0">
                <a:pos x="1086" y="8"/>
              </a:cxn>
              <a:cxn ang="0">
                <a:pos x="1409" y="21"/>
              </a:cxn>
              <a:cxn ang="0">
                <a:pos x="1625" y="49"/>
              </a:cxn>
              <a:cxn ang="0">
                <a:pos x="1931" y="26"/>
              </a:cxn>
              <a:cxn ang="0">
                <a:pos x="2036" y="30"/>
              </a:cxn>
              <a:cxn ang="0">
                <a:pos x="1934" y="110"/>
              </a:cxn>
              <a:cxn ang="0">
                <a:pos x="2080" y="182"/>
              </a:cxn>
              <a:cxn ang="0">
                <a:pos x="1941" y="238"/>
              </a:cxn>
              <a:cxn ang="0">
                <a:pos x="1546" y="238"/>
              </a:cxn>
              <a:cxn ang="0">
                <a:pos x="1079" y="197"/>
              </a:cxn>
              <a:cxn ang="0">
                <a:pos x="471" y="225"/>
              </a:cxn>
              <a:cxn ang="0">
                <a:pos x="162" y="225"/>
              </a:cxn>
              <a:cxn ang="0">
                <a:pos x="0" y="210"/>
              </a:cxn>
              <a:cxn ang="0">
                <a:pos x="0" y="27"/>
              </a:cxn>
            </a:cxnLst>
            <a:rect l="0" t="0" r="r" b="b"/>
            <a:pathLst>
              <a:path w="2081" h="246">
                <a:moveTo>
                  <a:pt x="0" y="27"/>
                </a:moveTo>
                <a:cubicBezTo>
                  <a:pt x="27" y="0"/>
                  <a:pt x="97" y="49"/>
                  <a:pt x="162" y="49"/>
                </a:cubicBezTo>
                <a:cubicBezTo>
                  <a:pt x="227" y="49"/>
                  <a:pt x="309" y="32"/>
                  <a:pt x="392" y="34"/>
                </a:cubicBezTo>
                <a:cubicBezTo>
                  <a:pt x="475" y="36"/>
                  <a:pt x="547" y="65"/>
                  <a:pt x="663" y="61"/>
                </a:cubicBezTo>
                <a:cubicBezTo>
                  <a:pt x="779" y="57"/>
                  <a:pt x="962" y="15"/>
                  <a:pt x="1086" y="8"/>
                </a:cubicBezTo>
                <a:cubicBezTo>
                  <a:pt x="1210" y="1"/>
                  <a:pt x="1319" y="14"/>
                  <a:pt x="1409" y="21"/>
                </a:cubicBezTo>
                <a:cubicBezTo>
                  <a:pt x="1499" y="28"/>
                  <a:pt x="1538" y="48"/>
                  <a:pt x="1625" y="49"/>
                </a:cubicBezTo>
                <a:cubicBezTo>
                  <a:pt x="1712" y="50"/>
                  <a:pt x="1863" y="29"/>
                  <a:pt x="1931" y="26"/>
                </a:cubicBezTo>
                <a:cubicBezTo>
                  <a:pt x="1999" y="23"/>
                  <a:pt x="2035" y="16"/>
                  <a:pt x="2036" y="30"/>
                </a:cubicBezTo>
                <a:lnTo>
                  <a:pt x="1934" y="110"/>
                </a:lnTo>
                <a:lnTo>
                  <a:pt x="2080" y="182"/>
                </a:lnTo>
                <a:cubicBezTo>
                  <a:pt x="2081" y="203"/>
                  <a:pt x="2029" y="229"/>
                  <a:pt x="1941" y="238"/>
                </a:cubicBezTo>
                <a:cubicBezTo>
                  <a:pt x="1852" y="246"/>
                  <a:pt x="1689" y="244"/>
                  <a:pt x="1546" y="238"/>
                </a:cubicBezTo>
                <a:cubicBezTo>
                  <a:pt x="1402" y="231"/>
                  <a:pt x="1258" y="199"/>
                  <a:pt x="1079" y="197"/>
                </a:cubicBezTo>
                <a:cubicBezTo>
                  <a:pt x="900" y="195"/>
                  <a:pt x="623" y="221"/>
                  <a:pt x="471" y="225"/>
                </a:cubicBezTo>
                <a:cubicBezTo>
                  <a:pt x="318" y="229"/>
                  <a:pt x="240" y="227"/>
                  <a:pt x="162" y="225"/>
                </a:cubicBezTo>
                <a:cubicBezTo>
                  <a:pt x="83" y="223"/>
                  <a:pt x="27" y="242"/>
                  <a:pt x="0" y="210"/>
                </a:cubicBezTo>
                <a:lnTo>
                  <a:pt x="0" y="27"/>
                </a:lnTo>
                <a:close/>
              </a:path>
            </a:pathLst>
          </a:custGeom>
          <a:blipFill dpi="0" rotWithShape="1">
            <a:blip r:embed="rId3" cstate="print"/>
            <a:srcRect/>
            <a:tile tx="0" ty="0" sx="100000" sy="100000" flip="none" algn="tl"/>
          </a:blipFill>
          <a:ln w="9525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3" name="Freeform 395" descr="Bouquet"/>
          <p:cNvSpPr>
            <a:spLocks/>
          </p:cNvSpPr>
          <p:nvPr/>
        </p:nvSpPr>
        <p:spPr bwMode="auto">
          <a:xfrm>
            <a:off x="5703888" y="6007423"/>
            <a:ext cx="3449637" cy="441325"/>
          </a:xfrm>
          <a:custGeom>
            <a:avLst/>
            <a:gdLst/>
            <a:ahLst/>
            <a:cxnLst>
              <a:cxn ang="0">
                <a:pos x="51" y="95"/>
              </a:cxn>
              <a:cxn ang="0">
                <a:pos x="127" y="81"/>
              </a:cxn>
              <a:cxn ang="0">
                <a:pos x="444" y="53"/>
              </a:cxn>
              <a:cxn ang="0">
                <a:pos x="989" y="81"/>
              </a:cxn>
              <a:cxn ang="0">
                <a:pos x="1405" y="81"/>
              </a:cxn>
              <a:cxn ang="0">
                <a:pos x="1687" y="81"/>
              </a:cxn>
              <a:cxn ang="0">
                <a:pos x="2088" y="25"/>
              </a:cxn>
              <a:cxn ang="0">
                <a:pos x="2173" y="32"/>
              </a:cxn>
              <a:cxn ang="0">
                <a:pos x="2171" y="214"/>
              </a:cxn>
              <a:cxn ang="0">
                <a:pos x="2023" y="270"/>
              </a:cxn>
              <a:cxn ang="0">
                <a:pos x="1603" y="270"/>
              </a:cxn>
              <a:cxn ang="0">
                <a:pos x="1105" y="229"/>
              </a:cxn>
              <a:cxn ang="0">
                <a:pos x="457" y="257"/>
              </a:cxn>
              <a:cxn ang="0">
                <a:pos x="0" y="210"/>
              </a:cxn>
              <a:cxn ang="0">
                <a:pos x="51" y="95"/>
              </a:cxn>
            </a:cxnLst>
            <a:rect l="0" t="0" r="r" b="b"/>
            <a:pathLst>
              <a:path w="2173" h="278">
                <a:moveTo>
                  <a:pt x="51" y="95"/>
                </a:moveTo>
                <a:cubicBezTo>
                  <a:pt x="80" y="68"/>
                  <a:pt x="62" y="88"/>
                  <a:pt x="127" y="81"/>
                </a:cubicBezTo>
                <a:cubicBezTo>
                  <a:pt x="192" y="74"/>
                  <a:pt x="300" y="53"/>
                  <a:pt x="444" y="53"/>
                </a:cubicBezTo>
                <a:cubicBezTo>
                  <a:pt x="588" y="53"/>
                  <a:pt x="829" y="76"/>
                  <a:pt x="989" y="81"/>
                </a:cubicBezTo>
                <a:cubicBezTo>
                  <a:pt x="1149" y="86"/>
                  <a:pt x="1289" y="81"/>
                  <a:pt x="1405" y="81"/>
                </a:cubicBezTo>
                <a:cubicBezTo>
                  <a:pt x="1521" y="81"/>
                  <a:pt x="1573" y="90"/>
                  <a:pt x="1687" y="81"/>
                </a:cubicBezTo>
                <a:cubicBezTo>
                  <a:pt x="1801" y="72"/>
                  <a:pt x="2007" y="33"/>
                  <a:pt x="2088" y="25"/>
                </a:cubicBezTo>
                <a:cubicBezTo>
                  <a:pt x="2169" y="17"/>
                  <a:pt x="2159" y="0"/>
                  <a:pt x="2173" y="32"/>
                </a:cubicBezTo>
                <a:lnTo>
                  <a:pt x="2171" y="214"/>
                </a:lnTo>
                <a:cubicBezTo>
                  <a:pt x="2147" y="255"/>
                  <a:pt x="2118" y="261"/>
                  <a:pt x="2023" y="270"/>
                </a:cubicBezTo>
                <a:cubicBezTo>
                  <a:pt x="1929" y="278"/>
                  <a:pt x="1756" y="276"/>
                  <a:pt x="1603" y="270"/>
                </a:cubicBezTo>
                <a:cubicBezTo>
                  <a:pt x="1449" y="263"/>
                  <a:pt x="1296" y="231"/>
                  <a:pt x="1105" y="229"/>
                </a:cubicBezTo>
                <a:cubicBezTo>
                  <a:pt x="914" y="227"/>
                  <a:pt x="641" y="260"/>
                  <a:pt x="457" y="257"/>
                </a:cubicBezTo>
                <a:cubicBezTo>
                  <a:pt x="273" y="254"/>
                  <a:pt x="68" y="237"/>
                  <a:pt x="0" y="210"/>
                </a:cubicBezTo>
                <a:lnTo>
                  <a:pt x="51" y="95"/>
                </a:lnTo>
                <a:close/>
              </a:path>
            </a:pathLst>
          </a:custGeom>
          <a:blipFill dpi="0" rotWithShape="1">
            <a:blip r:embed="rId3" cstate="print"/>
            <a:srcRect/>
            <a:tile tx="0" ty="0" sx="100000" sy="100000" flip="none" algn="tl"/>
          </a:blipFill>
          <a:ln w="9525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4" name="Freeform 396"/>
          <p:cNvSpPr>
            <a:spLocks noChangeAspect="1"/>
          </p:cNvSpPr>
          <p:nvPr/>
        </p:nvSpPr>
        <p:spPr bwMode="auto">
          <a:xfrm>
            <a:off x="1377950" y="5767710"/>
            <a:ext cx="1938338" cy="404813"/>
          </a:xfrm>
          <a:custGeom>
            <a:avLst/>
            <a:gdLst/>
            <a:ahLst/>
            <a:cxnLst>
              <a:cxn ang="0">
                <a:pos x="258" y="142"/>
              </a:cxn>
              <a:cxn ang="0">
                <a:pos x="382" y="232"/>
              </a:cxn>
              <a:cxn ang="0">
                <a:pos x="732" y="254"/>
              </a:cxn>
              <a:cxn ang="0">
                <a:pos x="1140" y="228"/>
              </a:cxn>
              <a:cxn ang="0">
                <a:pos x="1196" y="198"/>
              </a:cxn>
              <a:cxn ang="0">
                <a:pos x="991" y="175"/>
              </a:cxn>
              <a:cxn ang="0">
                <a:pos x="1128" y="134"/>
              </a:cxn>
              <a:cxn ang="0">
                <a:pos x="1068" y="92"/>
              </a:cxn>
              <a:cxn ang="0">
                <a:pos x="1077" y="18"/>
              </a:cxn>
              <a:cxn ang="0">
                <a:pos x="558" y="14"/>
              </a:cxn>
              <a:cxn ang="0">
                <a:pos x="50" y="21"/>
              </a:cxn>
              <a:cxn ang="0">
                <a:pos x="258" y="142"/>
              </a:cxn>
            </a:cxnLst>
            <a:rect l="0" t="0" r="r" b="b"/>
            <a:pathLst>
              <a:path w="1221" h="255">
                <a:moveTo>
                  <a:pt x="258" y="142"/>
                </a:moveTo>
                <a:cubicBezTo>
                  <a:pt x="321" y="179"/>
                  <a:pt x="303" y="213"/>
                  <a:pt x="382" y="232"/>
                </a:cubicBezTo>
                <a:cubicBezTo>
                  <a:pt x="461" y="251"/>
                  <a:pt x="606" y="255"/>
                  <a:pt x="732" y="254"/>
                </a:cubicBezTo>
                <a:lnTo>
                  <a:pt x="1140" y="228"/>
                </a:lnTo>
                <a:cubicBezTo>
                  <a:pt x="1217" y="219"/>
                  <a:pt x="1221" y="207"/>
                  <a:pt x="1196" y="198"/>
                </a:cubicBezTo>
                <a:cubicBezTo>
                  <a:pt x="1171" y="189"/>
                  <a:pt x="1002" y="186"/>
                  <a:pt x="991" y="175"/>
                </a:cubicBezTo>
                <a:cubicBezTo>
                  <a:pt x="980" y="164"/>
                  <a:pt x="1115" y="148"/>
                  <a:pt x="1128" y="134"/>
                </a:cubicBezTo>
                <a:cubicBezTo>
                  <a:pt x="1141" y="120"/>
                  <a:pt x="1076" y="111"/>
                  <a:pt x="1068" y="92"/>
                </a:cubicBezTo>
                <a:cubicBezTo>
                  <a:pt x="1060" y="73"/>
                  <a:pt x="1162" y="31"/>
                  <a:pt x="1077" y="18"/>
                </a:cubicBezTo>
                <a:cubicBezTo>
                  <a:pt x="992" y="5"/>
                  <a:pt x="729" y="14"/>
                  <a:pt x="558" y="14"/>
                </a:cubicBezTo>
                <a:cubicBezTo>
                  <a:pt x="387" y="14"/>
                  <a:pt x="100" y="0"/>
                  <a:pt x="50" y="21"/>
                </a:cubicBezTo>
                <a:cubicBezTo>
                  <a:pt x="0" y="42"/>
                  <a:pt x="215" y="117"/>
                  <a:pt x="258" y="142"/>
                </a:cubicBezTo>
                <a:close/>
              </a:path>
            </a:pathLst>
          </a:custGeom>
          <a:gradFill rotWithShape="1">
            <a:gsLst>
              <a:gs pos="0">
                <a:srgbClr val="D3B187"/>
              </a:gs>
              <a:gs pos="100000">
                <a:srgbClr val="FFCC66"/>
              </a:gs>
            </a:gsLst>
            <a:lin ang="5400000" scaled="1"/>
          </a:gradFill>
          <a:ln w="9525" cap="flat" cmpd="sng">
            <a:solidFill>
              <a:srgbClr val="FF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7" name="Freeform 399"/>
          <p:cNvSpPr>
            <a:spLocks noChangeAspect="1"/>
          </p:cNvSpPr>
          <p:nvPr/>
        </p:nvSpPr>
        <p:spPr bwMode="auto">
          <a:xfrm>
            <a:off x="5491163" y="5756598"/>
            <a:ext cx="2184400" cy="411162"/>
          </a:xfrm>
          <a:custGeom>
            <a:avLst/>
            <a:gdLst/>
            <a:ahLst/>
            <a:cxnLst>
              <a:cxn ang="0">
                <a:pos x="583" y="258"/>
              </a:cxn>
              <a:cxn ang="0">
                <a:pos x="996" y="256"/>
              </a:cxn>
              <a:cxn ang="0">
                <a:pos x="1363" y="242"/>
              </a:cxn>
              <a:cxn ang="0">
                <a:pos x="1229" y="161"/>
              </a:cxn>
              <a:cxn ang="0">
                <a:pos x="918" y="25"/>
              </a:cxn>
              <a:cxn ang="0">
                <a:pos x="492" y="9"/>
              </a:cxn>
              <a:cxn ang="0">
                <a:pos x="163" y="19"/>
              </a:cxn>
              <a:cxn ang="0">
                <a:pos x="307" y="93"/>
              </a:cxn>
              <a:cxn ang="0">
                <a:pos x="9" y="127"/>
              </a:cxn>
              <a:cxn ang="0">
                <a:pos x="361" y="185"/>
              </a:cxn>
              <a:cxn ang="0">
                <a:pos x="173" y="243"/>
              </a:cxn>
              <a:cxn ang="0">
                <a:pos x="583" y="258"/>
              </a:cxn>
            </a:cxnLst>
            <a:rect l="0" t="0" r="r" b="b"/>
            <a:pathLst>
              <a:path w="1376" h="259">
                <a:moveTo>
                  <a:pt x="583" y="258"/>
                </a:moveTo>
                <a:cubicBezTo>
                  <a:pt x="654" y="258"/>
                  <a:pt x="866" y="259"/>
                  <a:pt x="996" y="256"/>
                </a:cubicBezTo>
                <a:cubicBezTo>
                  <a:pt x="1126" y="253"/>
                  <a:pt x="1325" y="257"/>
                  <a:pt x="1363" y="242"/>
                </a:cubicBezTo>
                <a:cubicBezTo>
                  <a:pt x="1376" y="218"/>
                  <a:pt x="1303" y="197"/>
                  <a:pt x="1229" y="161"/>
                </a:cubicBezTo>
                <a:cubicBezTo>
                  <a:pt x="1155" y="125"/>
                  <a:pt x="1041" y="50"/>
                  <a:pt x="918" y="25"/>
                </a:cubicBezTo>
                <a:cubicBezTo>
                  <a:pt x="795" y="0"/>
                  <a:pt x="618" y="10"/>
                  <a:pt x="492" y="9"/>
                </a:cubicBezTo>
                <a:cubicBezTo>
                  <a:pt x="366" y="8"/>
                  <a:pt x="194" y="5"/>
                  <a:pt x="163" y="19"/>
                </a:cubicBezTo>
                <a:cubicBezTo>
                  <a:pt x="132" y="33"/>
                  <a:pt x="333" y="75"/>
                  <a:pt x="307" y="93"/>
                </a:cubicBezTo>
                <a:cubicBezTo>
                  <a:pt x="281" y="111"/>
                  <a:pt x="0" y="112"/>
                  <a:pt x="9" y="127"/>
                </a:cubicBezTo>
                <a:cubicBezTo>
                  <a:pt x="18" y="142"/>
                  <a:pt x="334" y="166"/>
                  <a:pt x="361" y="185"/>
                </a:cubicBezTo>
                <a:cubicBezTo>
                  <a:pt x="388" y="204"/>
                  <a:pt x="136" y="231"/>
                  <a:pt x="173" y="243"/>
                </a:cubicBezTo>
                <a:cubicBezTo>
                  <a:pt x="210" y="255"/>
                  <a:pt x="498" y="255"/>
                  <a:pt x="583" y="258"/>
                </a:cubicBezTo>
                <a:close/>
              </a:path>
            </a:pathLst>
          </a:custGeom>
          <a:gradFill rotWithShape="1">
            <a:gsLst>
              <a:gs pos="0">
                <a:srgbClr val="D3B187"/>
              </a:gs>
              <a:gs pos="100000">
                <a:srgbClr val="FFCC66"/>
              </a:gs>
            </a:gsLst>
            <a:lin ang="5400000" scaled="1"/>
          </a:gradFill>
          <a:ln w="9525" cap="flat" cmpd="sng">
            <a:solidFill>
              <a:srgbClr val="FF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9" name="Freeform 401"/>
          <p:cNvSpPr>
            <a:spLocks/>
          </p:cNvSpPr>
          <p:nvPr/>
        </p:nvSpPr>
        <p:spPr bwMode="auto">
          <a:xfrm>
            <a:off x="2276475" y="6156648"/>
            <a:ext cx="3359150" cy="66675"/>
          </a:xfrm>
          <a:custGeom>
            <a:avLst/>
            <a:gdLst/>
            <a:ahLst/>
            <a:cxnLst>
              <a:cxn ang="0">
                <a:pos x="0" y="21"/>
              </a:cxn>
              <a:cxn ang="0">
                <a:pos x="144" y="31"/>
              </a:cxn>
              <a:cxn ang="0">
                <a:pos x="461" y="37"/>
              </a:cxn>
              <a:cxn ang="0">
                <a:pos x="884" y="2"/>
              </a:cxn>
              <a:cxn ang="0">
                <a:pos x="1236" y="24"/>
              </a:cxn>
              <a:cxn ang="0">
                <a:pos x="1671" y="2"/>
              </a:cxn>
              <a:cxn ang="0">
                <a:pos x="2116" y="15"/>
              </a:cxn>
            </a:cxnLst>
            <a:rect l="0" t="0" r="r" b="b"/>
            <a:pathLst>
              <a:path w="2116" h="42">
                <a:moveTo>
                  <a:pt x="0" y="21"/>
                </a:moveTo>
                <a:cubicBezTo>
                  <a:pt x="33" y="24"/>
                  <a:pt x="67" y="28"/>
                  <a:pt x="144" y="31"/>
                </a:cubicBezTo>
                <a:cubicBezTo>
                  <a:pt x="221" y="34"/>
                  <a:pt x="338" y="42"/>
                  <a:pt x="461" y="37"/>
                </a:cubicBezTo>
                <a:cubicBezTo>
                  <a:pt x="584" y="32"/>
                  <a:pt x="755" y="4"/>
                  <a:pt x="884" y="2"/>
                </a:cubicBezTo>
                <a:cubicBezTo>
                  <a:pt x="1013" y="0"/>
                  <a:pt x="1105" y="24"/>
                  <a:pt x="1236" y="24"/>
                </a:cubicBezTo>
                <a:cubicBezTo>
                  <a:pt x="1367" y="24"/>
                  <a:pt x="1524" y="4"/>
                  <a:pt x="1671" y="2"/>
                </a:cubicBezTo>
                <a:cubicBezTo>
                  <a:pt x="1818" y="0"/>
                  <a:pt x="2042" y="13"/>
                  <a:pt x="2116" y="1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00" name="Freeform 402"/>
          <p:cNvSpPr>
            <a:spLocks/>
          </p:cNvSpPr>
          <p:nvPr/>
        </p:nvSpPr>
        <p:spPr bwMode="auto">
          <a:xfrm>
            <a:off x="461963" y="6315398"/>
            <a:ext cx="2133600" cy="571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234" y="35"/>
              </a:cxn>
              <a:cxn ang="0">
                <a:pos x="547" y="13"/>
              </a:cxn>
              <a:cxn ang="0">
                <a:pos x="867" y="10"/>
              </a:cxn>
              <a:cxn ang="0">
                <a:pos x="1078" y="13"/>
              </a:cxn>
              <a:cxn ang="0">
                <a:pos x="1344" y="0"/>
              </a:cxn>
            </a:cxnLst>
            <a:rect l="0" t="0" r="r" b="b"/>
            <a:pathLst>
              <a:path w="1344" h="36">
                <a:moveTo>
                  <a:pt x="0" y="7"/>
                </a:moveTo>
                <a:cubicBezTo>
                  <a:pt x="71" y="20"/>
                  <a:pt x="143" y="34"/>
                  <a:pt x="234" y="35"/>
                </a:cubicBezTo>
                <a:cubicBezTo>
                  <a:pt x="325" y="36"/>
                  <a:pt x="442" y="17"/>
                  <a:pt x="547" y="13"/>
                </a:cubicBezTo>
                <a:cubicBezTo>
                  <a:pt x="652" y="9"/>
                  <a:pt x="779" y="10"/>
                  <a:pt x="867" y="10"/>
                </a:cubicBezTo>
                <a:cubicBezTo>
                  <a:pt x="955" y="10"/>
                  <a:pt x="999" y="15"/>
                  <a:pt x="1078" y="13"/>
                </a:cubicBezTo>
                <a:cubicBezTo>
                  <a:pt x="1157" y="11"/>
                  <a:pt x="1300" y="2"/>
                  <a:pt x="1344" y="0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01" name="Freeform 403"/>
          <p:cNvSpPr>
            <a:spLocks/>
          </p:cNvSpPr>
          <p:nvPr/>
        </p:nvSpPr>
        <p:spPr bwMode="auto">
          <a:xfrm>
            <a:off x="103188" y="6158235"/>
            <a:ext cx="1925637" cy="93663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02" name="Freeform 404"/>
          <p:cNvSpPr>
            <a:spLocks/>
          </p:cNvSpPr>
          <p:nvPr/>
        </p:nvSpPr>
        <p:spPr bwMode="auto">
          <a:xfrm>
            <a:off x="2941638" y="6248723"/>
            <a:ext cx="2052637" cy="95250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317" y="58"/>
              </a:cxn>
              <a:cxn ang="0">
                <a:pos x="762" y="23"/>
              </a:cxn>
              <a:cxn ang="0">
                <a:pos x="1120" y="55"/>
              </a:cxn>
              <a:cxn ang="0">
                <a:pos x="1254" y="7"/>
              </a:cxn>
              <a:cxn ang="0">
                <a:pos x="1293" y="14"/>
              </a:cxn>
            </a:cxnLst>
            <a:rect l="0" t="0" r="r" b="b"/>
            <a:pathLst>
              <a:path w="1293" h="60">
                <a:moveTo>
                  <a:pt x="0" y="36"/>
                </a:moveTo>
                <a:cubicBezTo>
                  <a:pt x="95" y="48"/>
                  <a:pt x="190" y="60"/>
                  <a:pt x="317" y="58"/>
                </a:cubicBezTo>
                <a:cubicBezTo>
                  <a:pt x="444" y="56"/>
                  <a:pt x="628" y="23"/>
                  <a:pt x="762" y="23"/>
                </a:cubicBezTo>
                <a:cubicBezTo>
                  <a:pt x="896" y="23"/>
                  <a:pt x="1038" y="58"/>
                  <a:pt x="1120" y="55"/>
                </a:cubicBezTo>
                <a:cubicBezTo>
                  <a:pt x="1202" y="52"/>
                  <a:pt x="1225" y="14"/>
                  <a:pt x="1254" y="7"/>
                </a:cubicBezTo>
                <a:cubicBezTo>
                  <a:pt x="1283" y="0"/>
                  <a:pt x="1288" y="7"/>
                  <a:pt x="1293" y="14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03" name="Freeform 405"/>
          <p:cNvSpPr>
            <a:spLocks/>
          </p:cNvSpPr>
          <p:nvPr/>
        </p:nvSpPr>
        <p:spPr bwMode="auto">
          <a:xfrm>
            <a:off x="4724400" y="6229673"/>
            <a:ext cx="2865438" cy="857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9" y="48"/>
              </a:cxn>
              <a:cxn ang="0">
                <a:pos x="631" y="35"/>
              </a:cxn>
              <a:cxn ang="0">
                <a:pos x="1059" y="51"/>
              </a:cxn>
              <a:cxn ang="0">
                <a:pos x="1357" y="22"/>
              </a:cxn>
              <a:cxn ang="0">
                <a:pos x="1805" y="48"/>
              </a:cxn>
            </a:cxnLst>
            <a:rect l="0" t="0" r="r" b="b"/>
            <a:pathLst>
              <a:path w="1805" h="54">
                <a:moveTo>
                  <a:pt x="0" y="0"/>
                </a:moveTo>
                <a:cubicBezTo>
                  <a:pt x="77" y="21"/>
                  <a:pt x="154" y="42"/>
                  <a:pt x="259" y="48"/>
                </a:cubicBezTo>
                <a:cubicBezTo>
                  <a:pt x="364" y="54"/>
                  <a:pt x="498" y="34"/>
                  <a:pt x="631" y="35"/>
                </a:cubicBezTo>
                <a:cubicBezTo>
                  <a:pt x="764" y="36"/>
                  <a:pt x="938" y="53"/>
                  <a:pt x="1059" y="51"/>
                </a:cubicBezTo>
                <a:cubicBezTo>
                  <a:pt x="1180" y="49"/>
                  <a:pt x="1233" y="22"/>
                  <a:pt x="1357" y="22"/>
                </a:cubicBezTo>
                <a:cubicBezTo>
                  <a:pt x="1481" y="22"/>
                  <a:pt x="1730" y="44"/>
                  <a:pt x="1805" y="48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04" name="Freeform 406"/>
          <p:cNvSpPr>
            <a:spLocks/>
          </p:cNvSpPr>
          <p:nvPr/>
        </p:nvSpPr>
        <p:spPr bwMode="auto">
          <a:xfrm>
            <a:off x="5532438" y="6258248"/>
            <a:ext cx="2997200" cy="90487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294" y="14"/>
              </a:cxn>
              <a:cxn ang="0">
                <a:pos x="646" y="55"/>
              </a:cxn>
              <a:cxn ang="0">
                <a:pos x="1107" y="7"/>
              </a:cxn>
              <a:cxn ang="0">
                <a:pos x="1504" y="11"/>
              </a:cxn>
              <a:cxn ang="0">
                <a:pos x="1737" y="55"/>
              </a:cxn>
              <a:cxn ang="0">
                <a:pos x="1888" y="1"/>
              </a:cxn>
            </a:cxnLst>
            <a:rect l="0" t="0" r="r" b="b"/>
            <a:pathLst>
              <a:path w="1888" h="57">
                <a:moveTo>
                  <a:pt x="0" y="36"/>
                </a:moveTo>
                <a:cubicBezTo>
                  <a:pt x="93" y="23"/>
                  <a:pt x="186" y="11"/>
                  <a:pt x="294" y="14"/>
                </a:cubicBezTo>
                <a:cubicBezTo>
                  <a:pt x="402" y="17"/>
                  <a:pt x="511" y="56"/>
                  <a:pt x="646" y="55"/>
                </a:cubicBezTo>
                <a:cubicBezTo>
                  <a:pt x="781" y="54"/>
                  <a:pt x="964" y="14"/>
                  <a:pt x="1107" y="7"/>
                </a:cubicBezTo>
                <a:cubicBezTo>
                  <a:pt x="1250" y="0"/>
                  <a:pt x="1399" y="3"/>
                  <a:pt x="1504" y="11"/>
                </a:cubicBezTo>
                <a:cubicBezTo>
                  <a:pt x="1609" y="19"/>
                  <a:pt x="1673" y="57"/>
                  <a:pt x="1737" y="55"/>
                </a:cubicBezTo>
                <a:cubicBezTo>
                  <a:pt x="1801" y="53"/>
                  <a:pt x="1863" y="10"/>
                  <a:pt x="1888" y="1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05" name="Freeform 407"/>
          <p:cNvSpPr>
            <a:spLocks/>
          </p:cNvSpPr>
          <p:nvPr/>
        </p:nvSpPr>
        <p:spPr bwMode="auto">
          <a:xfrm>
            <a:off x="6542088" y="6156648"/>
            <a:ext cx="2266950" cy="111125"/>
          </a:xfrm>
          <a:custGeom>
            <a:avLst/>
            <a:gdLst/>
            <a:ahLst/>
            <a:cxnLst>
              <a:cxn ang="0">
                <a:pos x="1428" y="1"/>
              </a:cxn>
              <a:cxn ang="0">
                <a:pos x="1216" y="45"/>
              </a:cxn>
              <a:cxn ang="0">
                <a:pos x="941" y="68"/>
              </a:cxn>
              <a:cxn ang="0">
                <a:pos x="692" y="33"/>
              </a:cxn>
              <a:cxn ang="0">
                <a:pos x="570" y="1"/>
              </a:cxn>
              <a:cxn ang="0">
                <a:pos x="250" y="39"/>
              </a:cxn>
              <a:cxn ang="0">
                <a:pos x="0" y="17"/>
              </a:cxn>
            </a:cxnLst>
            <a:rect l="0" t="0" r="r" b="b"/>
            <a:pathLst>
              <a:path w="1428" h="70">
                <a:moveTo>
                  <a:pt x="1428" y="1"/>
                </a:moveTo>
                <a:cubicBezTo>
                  <a:pt x="1362" y="17"/>
                  <a:pt x="1297" y="34"/>
                  <a:pt x="1216" y="45"/>
                </a:cubicBezTo>
                <a:cubicBezTo>
                  <a:pt x="1135" y="56"/>
                  <a:pt x="1028" y="70"/>
                  <a:pt x="941" y="68"/>
                </a:cubicBezTo>
                <a:cubicBezTo>
                  <a:pt x="854" y="66"/>
                  <a:pt x="754" y="44"/>
                  <a:pt x="692" y="33"/>
                </a:cubicBezTo>
                <a:cubicBezTo>
                  <a:pt x="630" y="22"/>
                  <a:pt x="644" y="0"/>
                  <a:pt x="570" y="1"/>
                </a:cubicBezTo>
                <a:cubicBezTo>
                  <a:pt x="496" y="2"/>
                  <a:pt x="345" y="36"/>
                  <a:pt x="250" y="39"/>
                </a:cubicBezTo>
                <a:cubicBezTo>
                  <a:pt x="155" y="42"/>
                  <a:pt x="42" y="21"/>
                  <a:pt x="0" y="17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08" name="Oval 410"/>
          <p:cNvSpPr>
            <a:spLocks noChangeArrowheads="1"/>
          </p:cNvSpPr>
          <p:nvPr/>
        </p:nvSpPr>
        <p:spPr bwMode="auto">
          <a:xfrm>
            <a:off x="6184900" y="5848673"/>
            <a:ext cx="514350" cy="204787"/>
          </a:xfrm>
          <a:prstGeom prst="ellipse">
            <a:avLst/>
          </a:prstGeom>
          <a:gradFill rotWithShape="0">
            <a:gsLst>
              <a:gs pos="0">
                <a:srgbClr val="9CD9FE"/>
              </a:gs>
              <a:gs pos="100000">
                <a:srgbClr val="9CD9FE">
                  <a:gamma/>
                  <a:shade val="6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110" name="Oval 412"/>
          <p:cNvSpPr>
            <a:spLocks noChangeArrowheads="1"/>
          </p:cNvSpPr>
          <p:nvPr/>
        </p:nvSpPr>
        <p:spPr bwMode="auto">
          <a:xfrm>
            <a:off x="2232025" y="5882010"/>
            <a:ext cx="474663" cy="188913"/>
          </a:xfrm>
          <a:prstGeom prst="ellipse">
            <a:avLst/>
          </a:prstGeom>
          <a:gradFill rotWithShape="0">
            <a:gsLst>
              <a:gs pos="0">
                <a:srgbClr val="9CD9FE"/>
              </a:gs>
              <a:gs pos="100000">
                <a:srgbClr val="9CD9FE">
                  <a:gamma/>
                  <a:shade val="6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111" name="Freeform 413"/>
          <p:cNvSpPr>
            <a:spLocks/>
          </p:cNvSpPr>
          <p:nvPr/>
        </p:nvSpPr>
        <p:spPr bwMode="auto">
          <a:xfrm flipV="1">
            <a:off x="93663" y="6256660"/>
            <a:ext cx="1925637" cy="93663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12" name="Freeform 414"/>
          <p:cNvSpPr>
            <a:spLocks/>
          </p:cNvSpPr>
          <p:nvPr/>
        </p:nvSpPr>
        <p:spPr bwMode="auto">
          <a:xfrm>
            <a:off x="1539875" y="6196335"/>
            <a:ext cx="1925638" cy="93663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13" name="Freeform 415"/>
          <p:cNvSpPr>
            <a:spLocks/>
          </p:cNvSpPr>
          <p:nvPr/>
        </p:nvSpPr>
        <p:spPr bwMode="auto">
          <a:xfrm>
            <a:off x="3033713" y="6193160"/>
            <a:ext cx="1925637" cy="93663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14" name="Freeform 416"/>
          <p:cNvSpPr>
            <a:spLocks/>
          </p:cNvSpPr>
          <p:nvPr/>
        </p:nvSpPr>
        <p:spPr bwMode="auto">
          <a:xfrm>
            <a:off x="4522788" y="6182048"/>
            <a:ext cx="1925637" cy="93662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15" name="Freeform 417"/>
          <p:cNvSpPr>
            <a:spLocks/>
          </p:cNvSpPr>
          <p:nvPr/>
        </p:nvSpPr>
        <p:spPr bwMode="auto">
          <a:xfrm>
            <a:off x="5641975" y="6245548"/>
            <a:ext cx="1925638" cy="93662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16" name="Freeform 418"/>
          <p:cNvSpPr>
            <a:spLocks/>
          </p:cNvSpPr>
          <p:nvPr/>
        </p:nvSpPr>
        <p:spPr bwMode="auto">
          <a:xfrm>
            <a:off x="6784975" y="6275710"/>
            <a:ext cx="1925638" cy="93663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17" name="Freeform 419"/>
          <p:cNvSpPr>
            <a:spLocks/>
          </p:cNvSpPr>
          <p:nvPr/>
        </p:nvSpPr>
        <p:spPr bwMode="auto">
          <a:xfrm flipV="1">
            <a:off x="7164388" y="6204273"/>
            <a:ext cx="1925637" cy="93662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grpSp>
        <p:nvGrpSpPr>
          <p:cNvPr id="3" name="Group 187"/>
          <p:cNvGrpSpPr/>
          <p:nvPr/>
        </p:nvGrpSpPr>
        <p:grpSpPr>
          <a:xfrm>
            <a:off x="4137025" y="6237312"/>
            <a:ext cx="3430588" cy="608012"/>
            <a:chOff x="4137025" y="4981228"/>
            <a:chExt cx="3430588" cy="608012"/>
          </a:xfrm>
        </p:grpSpPr>
        <p:sp>
          <p:nvSpPr>
            <p:cNvPr id="118" name="Freeform 420"/>
            <p:cNvSpPr>
              <a:spLocks noChangeAspect="1"/>
            </p:cNvSpPr>
            <p:nvPr/>
          </p:nvSpPr>
          <p:spPr bwMode="auto">
            <a:xfrm>
              <a:off x="4137025" y="4981228"/>
              <a:ext cx="3430588" cy="608012"/>
            </a:xfrm>
            <a:custGeom>
              <a:avLst/>
              <a:gdLst/>
              <a:ahLst/>
              <a:cxnLst>
                <a:cxn ang="0">
                  <a:pos x="136" y="372"/>
                </a:cxn>
                <a:cxn ang="0">
                  <a:pos x="984" y="247"/>
                </a:cxn>
                <a:cxn ang="0">
                  <a:pos x="2114" y="81"/>
                </a:cxn>
                <a:cxn ang="0">
                  <a:pos x="702" y="27"/>
                </a:cxn>
                <a:cxn ang="0">
                  <a:pos x="165" y="180"/>
                </a:cxn>
                <a:cxn ang="0">
                  <a:pos x="136" y="372"/>
                </a:cxn>
              </a:cxnLst>
              <a:rect l="0" t="0" r="r" b="b"/>
              <a:pathLst>
                <a:path w="2161" h="383">
                  <a:moveTo>
                    <a:pt x="136" y="372"/>
                  </a:moveTo>
                  <a:cubicBezTo>
                    <a:pt x="272" y="383"/>
                    <a:pt x="654" y="295"/>
                    <a:pt x="984" y="247"/>
                  </a:cubicBezTo>
                  <a:cubicBezTo>
                    <a:pt x="1314" y="199"/>
                    <a:pt x="2161" y="118"/>
                    <a:pt x="2114" y="81"/>
                  </a:cubicBezTo>
                  <a:cubicBezTo>
                    <a:pt x="2117" y="40"/>
                    <a:pt x="1053" y="0"/>
                    <a:pt x="702" y="27"/>
                  </a:cubicBezTo>
                  <a:cubicBezTo>
                    <a:pt x="377" y="43"/>
                    <a:pt x="259" y="123"/>
                    <a:pt x="165" y="180"/>
                  </a:cubicBezTo>
                  <a:cubicBezTo>
                    <a:pt x="71" y="237"/>
                    <a:pt x="0" y="361"/>
                    <a:pt x="136" y="372"/>
                  </a:cubicBezTo>
                  <a:close/>
                </a:path>
              </a:pathLst>
            </a:custGeom>
            <a:solidFill>
              <a:srgbClr val="FF9966"/>
            </a:solidFill>
            <a:ln w="9525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119" name="Oval 421"/>
            <p:cNvSpPr>
              <a:spLocks noChangeArrowheads="1"/>
            </p:cNvSpPr>
            <p:nvPr/>
          </p:nvSpPr>
          <p:spPr bwMode="auto">
            <a:xfrm>
              <a:off x="4919663" y="5157192"/>
              <a:ext cx="438150" cy="177800"/>
            </a:xfrm>
            <a:prstGeom prst="ellipse">
              <a:avLst/>
            </a:prstGeom>
            <a:gradFill rotWithShape="1">
              <a:gsLst>
                <a:gs pos="0">
                  <a:srgbClr val="BAA0FA"/>
                </a:gs>
                <a:gs pos="100000">
                  <a:srgbClr val="BAA0FA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122" name="Freeform 424"/>
          <p:cNvSpPr>
            <a:spLocks/>
          </p:cNvSpPr>
          <p:nvPr/>
        </p:nvSpPr>
        <p:spPr bwMode="auto">
          <a:xfrm>
            <a:off x="69850" y="6162998"/>
            <a:ext cx="9023350" cy="182562"/>
          </a:xfrm>
          <a:custGeom>
            <a:avLst/>
            <a:gdLst/>
            <a:ahLst/>
            <a:cxnLst>
              <a:cxn ang="0">
                <a:pos x="0" y="109"/>
              </a:cxn>
              <a:cxn ang="0">
                <a:pos x="368" y="54"/>
              </a:cxn>
              <a:cxn ang="0">
                <a:pos x="666" y="112"/>
              </a:cxn>
              <a:cxn ang="0">
                <a:pos x="1053" y="38"/>
              </a:cxn>
              <a:cxn ang="0">
                <a:pos x="1744" y="89"/>
              </a:cxn>
              <a:cxn ang="0">
                <a:pos x="2208" y="77"/>
              </a:cxn>
              <a:cxn ang="0">
                <a:pos x="2551" y="0"/>
              </a:cxn>
              <a:cxn ang="0">
                <a:pos x="3216" y="77"/>
              </a:cxn>
              <a:cxn ang="0">
                <a:pos x="3568" y="6"/>
              </a:cxn>
              <a:cxn ang="0">
                <a:pos x="4080" y="41"/>
              </a:cxn>
              <a:cxn ang="0">
                <a:pos x="4404" y="109"/>
              </a:cxn>
              <a:cxn ang="0">
                <a:pos x="4826" y="3"/>
              </a:cxn>
              <a:cxn ang="0">
                <a:pos x="5335" y="109"/>
              </a:cxn>
              <a:cxn ang="0">
                <a:pos x="5498" y="29"/>
              </a:cxn>
              <a:cxn ang="0">
                <a:pos x="5684" y="99"/>
              </a:cxn>
            </a:cxnLst>
            <a:rect l="0" t="0" r="r" b="b"/>
            <a:pathLst>
              <a:path w="5684" h="115">
                <a:moveTo>
                  <a:pt x="0" y="109"/>
                </a:moveTo>
                <a:cubicBezTo>
                  <a:pt x="128" y="81"/>
                  <a:pt x="257" y="53"/>
                  <a:pt x="368" y="54"/>
                </a:cubicBezTo>
                <a:cubicBezTo>
                  <a:pt x="479" y="55"/>
                  <a:pt x="552" y="115"/>
                  <a:pt x="666" y="112"/>
                </a:cubicBezTo>
                <a:cubicBezTo>
                  <a:pt x="780" y="109"/>
                  <a:pt x="873" y="42"/>
                  <a:pt x="1053" y="38"/>
                </a:cubicBezTo>
                <a:cubicBezTo>
                  <a:pt x="1233" y="34"/>
                  <a:pt x="1552" y="83"/>
                  <a:pt x="1744" y="89"/>
                </a:cubicBezTo>
                <a:cubicBezTo>
                  <a:pt x="1936" y="95"/>
                  <a:pt x="2074" y="92"/>
                  <a:pt x="2208" y="77"/>
                </a:cubicBezTo>
                <a:cubicBezTo>
                  <a:pt x="2342" y="62"/>
                  <a:pt x="2383" y="0"/>
                  <a:pt x="2551" y="0"/>
                </a:cubicBezTo>
                <a:cubicBezTo>
                  <a:pt x="2719" y="0"/>
                  <a:pt x="3047" y="76"/>
                  <a:pt x="3216" y="77"/>
                </a:cubicBezTo>
                <a:cubicBezTo>
                  <a:pt x="3385" y="78"/>
                  <a:pt x="3424" y="12"/>
                  <a:pt x="3568" y="6"/>
                </a:cubicBezTo>
                <a:cubicBezTo>
                  <a:pt x="3712" y="0"/>
                  <a:pt x="3941" y="24"/>
                  <a:pt x="4080" y="41"/>
                </a:cubicBezTo>
                <a:cubicBezTo>
                  <a:pt x="4219" y="58"/>
                  <a:pt x="4280" y="115"/>
                  <a:pt x="4404" y="109"/>
                </a:cubicBezTo>
                <a:cubicBezTo>
                  <a:pt x="4528" y="103"/>
                  <a:pt x="4671" y="3"/>
                  <a:pt x="4826" y="3"/>
                </a:cubicBezTo>
                <a:cubicBezTo>
                  <a:pt x="4981" y="3"/>
                  <a:pt x="5223" y="105"/>
                  <a:pt x="5335" y="109"/>
                </a:cubicBezTo>
                <a:cubicBezTo>
                  <a:pt x="5447" y="113"/>
                  <a:pt x="5440" y="31"/>
                  <a:pt x="5498" y="29"/>
                </a:cubicBezTo>
                <a:cubicBezTo>
                  <a:pt x="5556" y="27"/>
                  <a:pt x="5620" y="63"/>
                  <a:pt x="5684" y="99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31" name="Freeform 433"/>
          <p:cNvSpPr>
            <a:spLocks/>
          </p:cNvSpPr>
          <p:nvPr/>
        </p:nvSpPr>
        <p:spPr bwMode="auto">
          <a:xfrm>
            <a:off x="3586163" y="6086798"/>
            <a:ext cx="2244725" cy="760412"/>
          </a:xfrm>
          <a:custGeom>
            <a:avLst/>
            <a:gdLst/>
            <a:ahLst/>
            <a:cxnLst>
              <a:cxn ang="0">
                <a:pos x="1414" y="0"/>
              </a:cxn>
              <a:cxn ang="0">
                <a:pos x="1056" y="70"/>
              </a:cxn>
              <a:cxn ang="0">
                <a:pos x="589" y="198"/>
              </a:cxn>
              <a:cxn ang="0">
                <a:pos x="390" y="208"/>
              </a:cxn>
              <a:cxn ang="0">
                <a:pos x="195" y="403"/>
              </a:cxn>
              <a:cxn ang="0">
                <a:pos x="0" y="479"/>
              </a:cxn>
            </a:cxnLst>
            <a:rect l="0" t="0" r="r" b="b"/>
            <a:pathLst>
              <a:path w="1414" h="479">
                <a:moveTo>
                  <a:pt x="1414" y="0"/>
                </a:moveTo>
                <a:cubicBezTo>
                  <a:pt x="1303" y="18"/>
                  <a:pt x="1193" y="37"/>
                  <a:pt x="1056" y="70"/>
                </a:cubicBezTo>
                <a:cubicBezTo>
                  <a:pt x="919" y="103"/>
                  <a:pt x="700" y="175"/>
                  <a:pt x="589" y="198"/>
                </a:cubicBezTo>
                <a:cubicBezTo>
                  <a:pt x="478" y="221"/>
                  <a:pt x="456" y="174"/>
                  <a:pt x="390" y="208"/>
                </a:cubicBezTo>
                <a:cubicBezTo>
                  <a:pt x="324" y="242"/>
                  <a:pt x="260" y="358"/>
                  <a:pt x="195" y="403"/>
                </a:cubicBezTo>
                <a:cubicBezTo>
                  <a:pt x="130" y="448"/>
                  <a:pt x="41" y="463"/>
                  <a:pt x="0" y="479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grpSp>
        <p:nvGrpSpPr>
          <p:cNvPr id="4" name="Group 186"/>
          <p:cNvGrpSpPr/>
          <p:nvPr/>
        </p:nvGrpSpPr>
        <p:grpSpPr>
          <a:xfrm>
            <a:off x="0" y="6262688"/>
            <a:ext cx="3590925" cy="488950"/>
            <a:chOff x="0" y="6262688"/>
            <a:chExt cx="3590925" cy="488950"/>
          </a:xfrm>
        </p:grpSpPr>
        <p:sp>
          <p:nvSpPr>
            <p:cNvPr id="2056" name="Freeform 8"/>
            <p:cNvSpPr>
              <a:spLocks noChangeAspect="1"/>
            </p:cNvSpPr>
            <p:nvPr/>
          </p:nvSpPr>
          <p:spPr bwMode="auto">
            <a:xfrm>
              <a:off x="0" y="6262688"/>
              <a:ext cx="3590925" cy="488950"/>
            </a:xfrm>
            <a:custGeom>
              <a:avLst/>
              <a:gdLst/>
              <a:ahLst/>
              <a:cxnLst>
                <a:cxn ang="0">
                  <a:pos x="0" y="271"/>
                </a:cxn>
                <a:cxn ang="0">
                  <a:pos x="408" y="272"/>
                </a:cxn>
                <a:cxn ang="0">
                  <a:pos x="925" y="249"/>
                </a:cxn>
                <a:cxn ang="0">
                  <a:pos x="2259" y="41"/>
                </a:cxn>
                <a:cxn ang="0">
                  <a:pos x="934" y="37"/>
                </a:cxn>
                <a:cxn ang="0">
                  <a:pos x="539" y="41"/>
                </a:cxn>
                <a:cxn ang="0">
                  <a:pos x="8" y="51"/>
                </a:cxn>
                <a:cxn ang="0">
                  <a:pos x="0" y="271"/>
                </a:cxn>
              </a:cxnLst>
              <a:rect l="0" t="0" r="r" b="b"/>
              <a:pathLst>
                <a:path w="2262" h="308">
                  <a:moveTo>
                    <a:pt x="0" y="271"/>
                  </a:moveTo>
                  <a:cubicBezTo>
                    <a:pt x="67" y="308"/>
                    <a:pt x="254" y="276"/>
                    <a:pt x="408" y="272"/>
                  </a:cubicBezTo>
                  <a:cubicBezTo>
                    <a:pt x="562" y="268"/>
                    <a:pt x="617" y="287"/>
                    <a:pt x="925" y="249"/>
                  </a:cubicBezTo>
                  <a:cubicBezTo>
                    <a:pt x="1233" y="211"/>
                    <a:pt x="2258" y="76"/>
                    <a:pt x="2259" y="41"/>
                  </a:cubicBezTo>
                  <a:cubicBezTo>
                    <a:pt x="2262" y="0"/>
                    <a:pt x="1221" y="37"/>
                    <a:pt x="934" y="37"/>
                  </a:cubicBezTo>
                  <a:cubicBezTo>
                    <a:pt x="647" y="37"/>
                    <a:pt x="693" y="39"/>
                    <a:pt x="539" y="41"/>
                  </a:cubicBezTo>
                  <a:cubicBezTo>
                    <a:pt x="385" y="43"/>
                    <a:pt x="98" y="13"/>
                    <a:pt x="8" y="51"/>
                  </a:cubicBezTo>
                  <a:lnTo>
                    <a:pt x="0" y="271"/>
                  </a:lnTo>
                  <a:close/>
                </a:path>
              </a:pathLst>
            </a:custGeom>
            <a:solidFill>
              <a:srgbClr val="FF9966"/>
            </a:solidFill>
            <a:ln w="9525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71" name="Oval 23"/>
            <p:cNvSpPr>
              <a:spLocks noChangeArrowheads="1"/>
            </p:cNvSpPr>
            <p:nvPr/>
          </p:nvSpPr>
          <p:spPr bwMode="auto">
            <a:xfrm>
              <a:off x="523875" y="6454775"/>
              <a:ext cx="438150" cy="177800"/>
            </a:xfrm>
            <a:prstGeom prst="ellipse">
              <a:avLst/>
            </a:prstGeom>
            <a:gradFill rotWithShape="1">
              <a:gsLst>
                <a:gs pos="0">
                  <a:srgbClr val="BAA0FA"/>
                </a:gs>
                <a:gs pos="100000">
                  <a:srgbClr val="BAA0FA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465" name="Rectangle 2"/>
          <p:cNvSpPr txBox="1">
            <a:spLocks noChangeArrowheads="1"/>
          </p:cNvSpPr>
          <p:nvPr/>
        </p:nvSpPr>
        <p:spPr>
          <a:xfrm>
            <a:off x="3707904" y="404589"/>
            <a:ext cx="2088902" cy="7921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noProof="0" dirty="0" smtClean="0">
                <a:latin typeface="+mj-lt"/>
                <a:ea typeface="+mj-ea"/>
                <a:cs typeface="+mj-cs"/>
              </a:rPr>
              <a:t>Aim of the study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DE700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73" name="TextBox 372"/>
          <p:cNvSpPr txBox="1"/>
          <p:nvPr/>
        </p:nvSpPr>
        <p:spPr>
          <a:xfrm>
            <a:off x="539552" y="3226911"/>
            <a:ext cx="86044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Elucidate thrombin </a:t>
            </a:r>
            <a:r>
              <a:rPr lang="en-US" sz="1800" dirty="0" err="1" smtClean="0">
                <a:solidFill>
                  <a:schemeClr val="tx1"/>
                </a:solidFill>
              </a:rPr>
              <a:t>signalling</a:t>
            </a:r>
            <a:r>
              <a:rPr lang="en-US" sz="1800" dirty="0" smtClean="0">
                <a:solidFill>
                  <a:schemeClr val="tx1"/>
                </a:solidFill>
              </a:rPr>
              <a:t> in endothelial cells </a:t>
            </a:r>
          </a:p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using an unbiased approach </a:t>
            </a:r>
          </a:p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by exploiting the power of modern mass spectrometry technology </a:t>
            </a:r>
          </a:p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to perform in-depth quantitative </a:t>
            </a:r>
            <a:r>
              <a:rPr lang="en-US" sz="1800" dirty="0" err="1" smtClean="0">
                <a:solidFill>
                  <a:schemeClr val="tx1"/>
                </a:solidFill>
              </a:rPr>
              <a:t>phosphoproteomics</a:t>
            </a:r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dirty="0" smtClean="0"/>
              <a:t> 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994F976B-217D-4C41-83F9-EE048A2DF076}" type="datetime4">
              <a:rPr lang="en-US" smtClean="0"/>
              <a:pPr/>
              <a:t>April 3, 2013</a:t>
            </a:fld>
            <a:r>
              <a:rPr lang="nl-NL" smtClean="0"/>
              <a:t> | </a:t>
            </a:r>
            <a:fld id="{89CB5F38-CDBD-45AF-8272-7A154FC23757}" type="slidenum">
              <a:rPr lang="nl-NL" smtClean="0"/>
              <a:pPr/>
              <a:t>12</a:t>
            </a:fld>
            <a:endParaRPr lang="en-US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051050" y="260350"/>
            <a:ext cx="7993063" cy="792163"/>
          </a:xfrm>
        </p:spPr>
        <p:txBody>
          <a:bodyPr/>
          <a:lstStyle/>
          <a:p>
            <a:pPr eaLnBrk="1" hangingPunct="1"/>
            <a:r>
              <a:rPr lang="en-US" sz="2000" dirty="0" smtClean="0"/>
              <a:t>Quantitative mass spectrometry-based </a:t>
            </a:r>
            <a:r>
              <a:rPr lang="en-US" sz="2000" dirty="0" err="1" smtClean="0"/>
              <a:t>phosphoproteomics</a:t>
            </a:r>
            <a:endParaRPr lang="en-US" sz="20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1949" y="1412776"/>
            <a:ext cx="4486275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A576FC-36A8-4709-8513-CD7F63A6C353}" type="datetime4">
              <a:rPr lang="en-US" smtClean="0"/>
              <a:pPr>
                <a:defRPr/>
              </a:pPr>
              <a:t>April 3, 2013</a:t>
            </a:fld>
            <a:r>
              <a:rPr lang="nl-NL" smtClean="0"/>
              <a:t> | </a:t>
            </a:r>
            <a:fld id="{EFF17AB7-A44D-46A3-B513-3A36920AC249}" type="slidenum">
              <a:rPr lang="nl-NL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412776"/>
            <a:ext cx="7017791" cy="4793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" name="Rectangle 2"/>
          <p:cNvSpPr>
            <a:spLocks noGrp="1" noChangeArrowheads="1"/>
          </p:cNvSpPr>
          <p:nvPr>
            <p:ph type="title"/>
          </p:nvPr>
        </p:nvSpPr>
        <p:spPr>
          <a:xfrm>
            <a:off x="2051050" y="260350"/>
            <a:ext cx="7993063" cy="792163"/>
          </a:xfrm>
        </p:spPr>
        <p:txBody>
          <a:bodyPr/>
          <a:lstStyle/>
          <a:p>
            <a:pPr eaLnBrk="1" hangingPunct="1"/>
            <a:r>
              <a:rPr lang="en-US" sz="2000" dirty="0" smtClean="0"/>
              <a:t>Quantitative mass spectrometry-based </a:t>
            </a:r>
            <a:r>
              <a:rPr lang="en-US" sz="2000" dirty="0" err="1" smtClean="0"/>
              <a:t>phosphoproteomics</a:t>
            </a: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A576FC-36A8-4709-8513-CD7F63A6C353}" type="datetime4">
              <a:rPr lang="en-US" smtClean="0"/>
              <a:pPr>
                <a:defRPr/>
              </a:pPr>
              <a:t>April 3, 2013</a:t>
            </a:fld>
            <a:r>
              <a:rPr lang="nl-NL" dirty="0" smtClean="0"/>
              <a:t> | </a:t>
            </a:r>
            <a:fld id="{EFF17AB7-A44D-46A3-B513-3A36920AC249}" type="slidenum">
              <a:rPr lang="nl-NL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5" name="Picture 3" descr="46single0min.tif"/>
          <p:cNvPicPr>
            <a:picLocks noChangeAspect="1"/>
          </p:cNvPicPr>
          <p:nvPr/>
        </p:nvPicPr>
        <p:blipFill>
          <a:blip r:embed="rId3" cstate="print"/>
          <a:srcRect l="18513" t="34956" r="32259" b="15816"/>
          <a:stretch>
            <a:fillRect/>
          </a:stretch>
        </p:blipFill>
        <p:spPr bwMode="auto">
          <a:xfrm>
            <a:off x="159416" y="1752600"/>
            <a:ext cx="1738312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46single2min.tif"/>
          <p:cNvPicPr>
            <a:picLocks noChangeAspect="1"/>
          </p:cNvPicPr>
          <p:nvPr/>
        </p:nvPicPr>
        <p:blipFill>
          <a:blip r:embed="rId4" cstate="print"/>
          <a:srcRect l="22826" t="8054" r="32880" b="47652"/>
          <a:stretch>
            <a:fillRect/>
          </a:stretch>
        </p:blipFill>
        <p:spPr bwMode="auto">
          <a:xfrm>
            <a:off x="1940591" y="1752600"/>
            <a:ext cx="1736725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46single5min.tif"/>
          <p:cNvPicPr>
            <a:picLocks noChangeAspect="1"/>
          </p:cNvPicPr>
          <p:nvPr/>
        </p:nvPicPr>
        <p:blipFill>
          <a:blip r:embed="rId5" cstate="print"/>
          <a:srcRect t="17564" r="32834" b="15305"/>
          <a:stretch>
            <a:fillRect/>
          </a:stretch>
        </p:blipFill>
        <p:spPr bwMode="auto">
          <a:xfrm>
            <a:off x="3720178" y="1752600"/>
            <a:ext cx="1738313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46single10min.tif"/>
          <p:cNvPicPr>
            <a:picLocks noChangeAspect="1"/>
          </p:cNvPicPr>
          <p:nvPr/>
        </p:nvPicPr>
        <p:blipFill>
          <a:blip r:embed="rId6" cstate="print"/>
          <a:srcRect t="30609" r="44994" b="14261"/>
          <a:stretch>
            <a:fillRect/>
          </a:stretch>
        </p:blipFill>
        <p:spPr bwMode="auto">
          <a:xfrm>
            <a:off x="5501353" y="1752600"/>
            <a:ext cx="1733550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46single30min.tif"/>
          <p:cNvPicPr>
            <a:picLocks noChangeAspect="1"/>
          </p:cNvPicPr>
          <p:nvPr/>
        </p:nvPicPr>
        <p:blipFill>
          <a:blip r:embed="rId7" cstate="print"/>
          <a:srcRect l="17361" t="30556" r="13658" b="346"/>
          <a:stretch>
            <a:fillRect/>
          </a:stretch>
        </p:blipFill>
        <p:spPr bwMode="auto">
          <a:xfrm>
            <a:off x="7276178" y="1752600"/>
            <a:ext cx="1735138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46single2minstrings.tif"/>
          <p:cNvPicPr>
            <a:picLocks noChangeAspect="1"/>
          </p:cNvPicPr>
          <p:nvPr/>
        </p:nvPicPr>
        <p:blipFill>
          <a:blip r:embed="rId8" cstate="print"/>
          <a:srcRect l="51898" t="28889" r="5278" b="38565"/>
          <a:stretch>
            <a:fillRect/>
          </a:stretch>
        </p:blipFill>
        <p:spPr bwMode="auto">
          <a:xfrm>
            <a:off x="1940591" y="4318000"/>
            <a:ext cx="1736725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 descr="46single5minstrings.tif"/>
          <p:cNvPicPr>
            <a:picLocks noChangeAspect="1"/>
          </p:cNvPicPr>
          <p:nvPr/>
        </p:nvPicPr>
        <p:blipFill>
          <a:blip r:embed="rId9" cstate="print"/>
          <a:srcRect l="17226" t="33333" r="28627" b="25555"/>
          <a:stretch>
            <a:fillRect/>
          </a:stretch>
        </p:blipFill>
        <p:spPr bwMode="auto">
          <a:xfrm>
            <a:off x="3724941" y="4318000"/>
            <a:ext cx="173355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" descr="46single10minstrings.tif"/>
          <p:cNvPicPr>
            <a:picLocks noChangeAspect="1"/>
          </p:cNvPicPr>
          <p:nvPr/>
        </p:nvPicPr>
        <p:blipFill>
          <a:blip r:embed="rId10" cstate="print"/>
          <a:srcRect l="25984" t="55556" r="41821" b="20000"/>
          <a:stretch>
            <a:fillRect/>
          </a:stretch>
        </p:blipFill>
        <p:spPr bwMode="auto">
          <a:xfrm>
            <a:off x="5501353" y="4318000"/>
            <a:ext cx="173355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1" descr="46single30minstrings.tif"/>
          <p:cNvPicPr>
            <a:picLocks noChangeAspect="1"/>
          </p:cNvPicPr>
          <p:nvPr/>
        </p:nvPicPr>
        <p:blipFill>
          <a:blip r:embed="rId11" cstate="print"/>
          <a:srcRect l="37541" t="3333" r="28740" b="71111"/>
          <a:stretch>
            <a:fillRect/>
          </a:stretch>
        </p:blipFill>
        <p:spPr bwMode="auto">
          <a:xfrm>
            <a:off x="7273003" y="4318000"/>
            <a:ext cx="1738313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457200" y="1295400"/>
            <a:ext cx="714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0 min</a:t>
            </a:r>
            <a:endParaRPr lang="nl-NL">
              <a:latin typeface="Calibri" pitchFamily="34" charset="0"/>
            </a:endParaRPr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2286000" y="1295400"/>
            <a:ext cx="714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2 min</a:t>
            </a:r>
            <a:endParaRPr lang="nl-NL">
              <a:latin typeface="Calibri" pitchFamily="34" charset="0"/>
            </a:endParaRPr>
          </a:p>
        </p:txBody>
      </p:sp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4050217" y="1295400"/>
            <a:ext cx="714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5 min</a:t>
            </a:r>
            <a:endParaRPr lang="nl-NL" dirty="0">
              <a:latin typeface="Calibri" pitchFamily="34" charset="0"/>
            </a:endParaRPr>
          </a:p>
        </p:txBody>
      </p:sp>
      <p:sp>
        <p:nvSpPr>
          <p:cNvPr id="18" name="TextBox 16"/>
          <p:cNvSpPr txBox="1">
            <a:spLocks noChangeArrowheads="1"/>
          </p:cNvSpPr>
          <p:nvPr/>
        </p:nvSpPr>
        <p:spPr bwMode="auto">
          <a:xfrm>
            <a:off x="5752577" y="1295400"/>
            <a:ext cx="831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10 min</a:t>
            </a:r>
            <a:endParaRPr lang="nl-NL" dirty="0">
              <a:latin typeface="Calibri" pitchFamily="34" charset="0"/>
            </a:endParaRPr>
          </a:p>
        </p:txBody>
      </p:sp>
      <p:sp>
        <p:nvSpPr>
          <p:cNvPr id="19" name="TextBox 17"/>
          <p:cNvSpPr txBox="1">
            <a:spLocks noChangeArrowheads="1"/>
          </p:cNvSpPr>
          <p:nvPr/>
        </p:nvSpPr>
        <p:spPr bwMode="auto">
          <a:xfrm>
            <a:off x="7524328" y="1295400"/>
            <a:ext cx="830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30 min</a:t>
            </a:r>
            <a:endParaRPr lang="nl-NL" dirty="0">
              <a:latin typeface="Calibri" pitchFamily="34" charset="0"/>
            </a:endParaRPr>
          </a:p>
        </p:txBody>
      </p:sp>
      <p:sp>
        <p:nvSpPr>
          <p:cNvPr id="20" name="TextBox 18"/>
          <p:cNvSpPr txBox="1">
            <a:spLocks noChangeArrowheads="1"/>
          </p:cNvSpPr>
          <p:nvPr/>
        </p:nvSpPr>
        <p:spPr bwMode="auto">
          <a:xfrm>
            <a:off x="4800600" y="3835960"/>
            <a:ext cx="324947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secreted VWF </a:t>
            </a:r>
            <a:r>
              <a:rPr lang="en-US" dirty="0">
                <a:latin typeface="Calibri" pitchFamily="34" charset="0"/>
              </a:rPr>
              <a:t>strings</a:t>
            </a:r>
            <a:endParaRPr lang="nl-NL" dirty="0">
              <a:latin typeface="Calibri" pitchFamily="34" charset="0"/>
            </a:endParaRPr>
          </a:p>
        </p:txBody>
      </p:sp>
      <p:sp>
        <p:nvSpPr>
          <p:cNvPr id="21" name="Rectangle 2"/>
          <p:cNvSpPr>
            <a:spLocks noGrp="1" noChangeArrowheads="1"/>
          </p:cNvSpPr>
          <p:nvPr>
            <p:ph type="title"/>
          </p:nvPr>
        </p:nvSpPr>
        <p:spPr>
          <a:xfrm>
            <a:off x="2051051" y="260350"/>
            <a:ext cx="7092950" cy="792163"/>
          </a:xfrm>
        </p:spPr>
        <p:txBody>
          <a:bodyPr/>
          <a:lstStyle/>
          <a:p>
            <a:pPr eaLnBrk="1" hangingPunct="1"/>
            <a:r>
              <a:rPr lang="en-US" sz="2000" dirty="0" smtClean="0"/>
              <a:t>Thrombin induces rapid responses in endothelial cells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3576" y="3675168"/>
            <a:ext cx="1519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</a:rPr>
              <a:t>Red: VWF</a:t>
            </a:r>
          </a:p>
          <a:p>
            <a:r>
              <a:rPr lang="en-GB" sz="1400" dirty="0" smtClean="0">
                <a:solidFill>
                  <a:srgbClr val="92D050"/>
                </a:solidFill>
              </a:rPr>
              <a:t>Green: PECAM1</a:t>
            </a:r>
            <a:endParaRPr lang="en-GB" sz="1400" dirty="0">
              <a:solidFill>
                <a:srgbClr val="92D050"/>
              </a:solidFill>
            </a:endParaRPr>
          </a:p>
        </p:txBody>
      </p:sp>
      <p:sp>
        <p:nvSpPr>
          <p:cNvPr id="22" name="Date Placeholder 3"/>
          <p:cNvSpPr txBox="1">
            <a:spLocks/>
          </p:cNvSpPr>
          <p:nvPr/>
        </p:nvSpPr>
        <p:spPr bwMode="auto">
          <a:xfrm>
            <a:off x="-16975" y="6589713"/>
            <a:ext cx="21336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rgbClr val="75263B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DE7008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DE7008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DE7008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DE7008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DE7008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DE7008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DE7008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DE7008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GB" dirty="0" smtClean="0"/>
              <a:t>Thrombin: 1U/ml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A576FC-36A8-4709-8513-CD7F63A6C353}" type="datetime4">
              <a:rPr lang="en-US" smtClean="0"/>
              <a:pPr>
                <a:defRPr/>
              </a:pPr>
              <a:t>April 3, 2013</a:t>
            </a:fld>
            <a:r>
              <a:rPr lang="nl-NL" smtClean="0"/>
              <a:t> | </a:t>
            </a:r>
            <a:fld id="{EFF17AB7-A44D-46A3-B513-3A36920AC249}" type="slidenum">
              <a:rPr lang="nl-NL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2051051" y="260350"/>
            <a:ext cx="7092949" cy="792163"/>
          </a:xfrm>
        </p:spPr>
        <p:txBody>
          <a:bodyPr/>
          <a:lstStyle/>
          <a:p>
            <a:pPr eaLnBrk="1" hangingPunct="1"/>
            <a:r>
              <a:rPr lang="en-US" sz="2000" dirty="0" smtClean="0"/>
              <a:t>Three-way reversed SILAC </a:t>
            </a:r>
            <a:r>
              <a:rPr lang="en-US" sz="2000" dirty="0" err="1" smtClean="0"/>
              <a:t>labelling</a:t>
            </a:r>
            <a:r>
              <a:rPr lang="en-US" sz="2000" dirty="0" smtClean="0"/>
              <a:t> allows for time-resolved analysis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873" y="1628800"/>
            <a:ext cx="8408615" cy="435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CB2ABDC5-4212-4E80-AE44-DD9C59193043}" type="datetime4">
              <a:rPr lang="en-US" smtClean="0"/>
              <a:pPr/>
              <a:t>April 3, 2013</a:t>
            </a:fld>
            <a:r>
              <a:rPr lang="nl-NL" smtClean="0"/>
              <a:t> | </a:t>
            </a:r>
            <a:fld id="{4838C85D-EC96-4965-A471-6A285BE44D2A}" type="slidenum">
              <a:rPr lang="nl-NL" smtClean="0"/>
              <a:pPr/>
              <a:t>16</a:t>
            </a:fld>
            <a:endParaRPr lang="en-US" smtClean="0"/>
          </a:p>
        </p:txBody>
      </p:sp>
      <p:sp>
        <p:nvSpPr>
          <p:cNvPr id="3" name="TextBox 2"/>
          <p:cNvSpPr txBox="1"/>
          <p:nvPr/>
        </p:nvSpPr>
        <p:spPr>
          <a:xfrm>
            <a:off x="899592" y="1412776"/>
            <a:ext cx="813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7,791 class I </a:t>
            </a:r>
            <a:r>
              <a:rPr lang="en-US" sz="1800" dirty="0" err="1" smtClean="0">
                <a:solidFill>
                  <a:schemeClr val="tx1"/>
                </a:solidFill>
              </a:rPr>
              <a:t>phosphorylation</a:t>
            </a:r>
            <a:r>
              <a:rPr lang="en-US" sz="1800" dirty="0" smtClean="0">
                <a:solidFill>
                  <a:schemeClr val="tx1"/>
                </a:solidFill>
              </a:rPr>
              <a:t> sites were identified and quantified 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in at least 2 out of 3 experiments in each of the 4 time points</a:t>
            </a:r>
          </a:p>
          <a:p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3728" y="260350"/>
            <a:ext cx="7993063" cy="792163"/>
          </a:xfrm>
        </p:spPr>
        <p:txBody>
          <a:bodyPr/>
          <a:lstStyle/>
          <a:p>
            <a:pPr eaLnBrk="1" hangingPunct="1"/>
            <a:r>
              <a:rPr lang="en-US" sz="2000" dirty="0" smtClean="0"/>
              <a:t>SILAC MS reproducibly quantified &gt; 7,000 </a:t>
            </a:r>
            <a:r>
              <a:rPr lang="en-US" sz="2000" dirty="0" err="1" smtClean="0"/>
              <a:t>phosphorylation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dirty="0" smtClean="0"/>
              <a:t>sites in endothelial cells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64288" y="6021288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2 minutes</a:t>
            </a:r>
            <a:endParaRPr lang="nl-NL" sz="14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3028" t="13623" r="79078" b="57944"/>
          <a:stretch>
            <a:fillRect/>
          </a:stretch>
        </p:blipFill>
        <p:spPr bwMode="auto">
          <a:xfrm>
            <a:off x="2721429" y="2471136"/>
            <a:ext cx="4154827" cy="4126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1933490" y="2955447"/>
            <a:ext cx="622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exp 1</a:t>
            </a:r>
            <a:endParaRPr lang="nl-NL" sz="1400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33490" y="4359603"/>
            <a:ext cx="622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exp 2</a:t>
            </a:r>
            <a:endParaRPr lang="nl-NL" sz="1400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933490" y="5763759"/>
            <a:ext cx="622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exp 3</a:t>
            </a:r>
            <a:endParaRPr lang="nl-NL" sz="1400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893930" y="2183104"/>
            <a:ext cx="622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exp 3</a:t>
            </a:r>
            <a:endParaRPr lang="nl-NL" sz="1400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447428" y="2183104"/>
            <a:ext cx="622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exp 2</a:t>
            </a:r>
            <a:endParaRPr lang="nl-NL" sz="1400" dirty="0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000926" y="2183104"/>
            <a:ext cx="622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exp 1</a:t>
            </a:r>
            <a:endParaRPr lang="nl-NL" sz="1400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28792" y="2420888"/>
            <a:ext cx="1835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r=</a:t>
            </a:r>
            <a:r>
              <a:rPr lang="en-US" sz="1200" dirty="0" err="1" smtClean="0">
                <a:solidFill>
                  <a:schemeClr val="tx1"/>
                </a:solidFill>
              </a:rPr>
              <a:t>pearson</a:t>
            </a:r>
            <a:r>
              <a:rPr lang="en-US" sz="1200" dirty="0" smtClean="0">
                <a:solidFill>
                  <a:schemeClr val="tx1"/>
                </a:solidFill>
              </a:rPr>
              <a:t> correlation coefficient</a:t>
            </a:r>
            <a:endParaRPr lang="nl-NL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CB2ABDC5-4212-4E80-AE44-DD9C59193043}" type="datetime4">
              <a:rPr lang="en-US" smtClean="0"/>
              <a:pPr/>
              <a:t>April 3, 2013</a:t>
            </a:fld>
            <a:r>
              <a:rPr lang="nl-NL" smtClean="0"/>
              <a:t> | </a:t>
            </a:r>
            <a:fld id="{4838C85D-EC96-4965-A471-6A285BE44D2A}" type="slidenum">
              <a:rPr lang="nl-NL" smtClean="0"/>
              <a:pPr/>
              <a:t>17</a:t>
            </a:fld>
            <a:endParaRPr lang="en-US" smtClean="0"/>
          </a:p>
        </p:txBody>
      </p:sp>
      <p:sp>
        <p:nvSpPr>
          <p:cNvPr id="3" name="TextBox 2"/>
          <p:cNvSpPr txBox="1"/>
          <p:nvPr/>
        </p:nvSpPr>
        <p:spPr>
          <a:xfrm>
            <a:off x="899592" y="1774557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2,224 class I </a:t>
            </a:r>
            <a:r>
              <a:rPr lang="en-US" sz="1800" dirty="0" err="1" smtClean="0">
                <a:solidFill>
                  <a:schemeClr val="tx1"/>
                </a:solidFill>
              </a:rPr>
              <a:t>phosphorylation</a:t>
            </a:r>
            <a:r>
              <a:rPr lang="en-US" sz="1800" dirty="0" smtClean="0">
                <a:solidFill>
                  <a:schemeClr val="tx1"/>
                </a:solidFill>
              </a:rPr>
              <a:t> sites were found to be regulated over the 30-minute time-course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051720" y="260350"/>
            <a:ext cx="6264871" cy="792163"/>
          </a:xfrm>
        </p:spPr>
        <p:txBody>
          <a:bodyPr/>
          <a:lstStyle/>
          <a:p>
            <a:pPr eaLnBrk="1" hangingPunct="1"/>
            <a:r>
              <a:rPr lang="en-US" sz="2000" dirty="0" smtClean="0"/>
              <a:t>SILAC MS identified a variety of thrombin-induced </a:t>
            </a:r>
            <a:r>
              <a:rPr lang="en-US" sz="2000" dirty="0" err="1" smtClean="0"/>
              <a:t>phosphorylation</a:t>
            </a:r>
            <a:r>
              <a:rPr lang="en-US" sz="2000" dirty="0" smtClean="0"/>
              <a:t> sites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1043608" y="3933056"/>
            <a:ext cx="7035323" cy="2162086"/>
            <a:chOff x="-5509120" y="2940289"/>
            <a:chExt cx="7035323" cy="2162086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672" t="13573" r="65129" b="72194"/>
            <a:stretch>
              <a:fillRect/>
            </a:stretch>
          </p:blipFill>
          <p:spPr bwMode="auto">
            <a:xfrm>
              <a:off x="-5509120" y="2940289"/>
              <a:ext cx="7035323" cy="1690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" name="Straight Connector 4"/>
            <p:cNvCxnSpPr/>
            <p:nvPr/>
          </p:nvCxnSpPr>
          <p:spPr bwMode="auto">
            <a:xfrm>
              <a:off x="-1404664" y="2940289"/>
              <a:ext cx="0" cy="1208791"/>
            </a:xfrm>
            <a:prstGeom prst="lin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Straight Connector 6"/>
            <p:cNvCxnSpPr/>
            <p:nvPr/>
          </p:nvCxnSpPr>
          <p:spPr bwMode="auto">
            <a:xfrm>
              <a:off x="-1301483" y="2940289"/>
              <a:ext cx="0" cy="1133688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 bwMode="auto">
            <a:xfrm>
              <a:off x="-2196752" y="2940289"/>
              <a:ext cx="0" cy="1133688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Arrow Connector 12"/>
            <p:cNvCxnSpPr>
              <a:cxnSpLocks noChangeShapeType="1"/>
            </p:cNvCxnSpPr>
            <p:nvPr/>
          </p:nvCxnSpPr>
          <p:spPr bwMode="auto">
            <a:xfrm flipH="1">
              <a:off x="-2988841" y="3369741"/>
              <a:ext cx="1" cy="347291"/>
            </a:xfrm>
            <a:prstGeom prst="straightConnector1">
              <a:avLst/>
            </a:prstGeom>
            <a:noFill/>
            <a:ln w="38100" algn="ctr">
              <a:solidFill>
                <a:srgbClr val="00B0F0"/>
              </a:solidFill>
              <a:round/>
              <a:headEnd/>
              <a:tailEnd type="arrow" w="med" len="med"/>
            </a:ln>
          </p:spPr>
        </p:cxnSp>
        <p:sp>
          <p:nvSpPr>
            <p:cNvPr id="30" name="TextBox 29"/>
            <p:cNvSpPr txBox="1"/>
            <p:nvPr/>
          </p:nvSpPr>
          <p:spPr>
            <a:xfrm>
              <a:off x="-2935006" y="2946383"/>
              <a:ext cx="6238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</a:rPr>
                <a:t>&lt;-0.75</a:t>
              </a:r>
              <a:endParaRPr lang="nl-NL" sz="12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31" name="Straight Arrow Connector 7"/>
            <p:cNvCxnSpPr>
              <a:cxnSpLocks noChangeShapeType="1"/>
            </p:cNvCxnSpPr>
            <p:nvPr/>
          </p:nvCxnSpPr>
          <p:spPr bwMode="auto">
            <a:xfrm flipV="1">
              <a:off x="-540568" y="3382155"/>
              <a:ext cx="0" cy="334877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sp>
          <p:nvSpPr>
            <p:cNvPr id="32" name="TextBox 31"/>
            <p:cNvSpPr txBox="1"/>
            <p:nvPr/>
          </p:nvSpPr>
          <p:spPr>
            <a:xfrm>
              <a:off x="-1260648" y="2946383"/>
              <a:ext cx="5725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</a:rPr>
                <a:t>&gt;0.75</a:t>
              </a:r>
              <a:endParaRPr lang="nl-NL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35" name="TextBox 3"/>
            <p:cNvSpPr txBox="1">
              <a:spLocks noChangeArrowheads="1"/>
            </p:cNvSpPr>
            <p:nvPr/>
          </p:nvSpPr>
          <p:spPr bwMode="auto">
            <a:xfrm>
              <a:off x="-2311117" y="4640710"/>
              <a:ext cx="102784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chemeClr val="tx1"/>
                  </a:solidFill>
                </a:rPr>
                <a:t>Median:0.05</a:t>
              </a:r>
              <a:endParaRPr lang="en-US" sz="1200" dirty="0">
                <a:solidFill>
                  <a:schemeClr val="tx1"/>
                </a:solidFill>
              </a:endParaRPr>
            </a:p>
            <a:p>
              <a:r>
                <a:rPr lang="en-US" sz="1200" dirty="0" smtClean="0">
                  <a:solidFill>
                    <a:schemeClr val="tx1"/>
                  </a:solidFill>
                </a:rPr>
                <a:t>Stdev:0.70</a:t>
              </a:r>
              <a:endParaRPr lang="nl-NL" sz="1200" dirty="0">
                <a:solidFill>
                  <a:schemeClr val="tx1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-413334" y="3409255"/>
              <a:ext cx="11689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>
                  <a:solidFill>
                    <a:srgbClr val="FF0000"/>
                  </a:solidFill>
                </a:rPr>
                <a:t>upregulation</a:t>
              </a:r>
              <a:endParaRPr lang="en-GB" sz="1400" dirty="0">
                <a:solidFill>
                  <a:srgbClr val="FF000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-4417424" y="3409255"/>
              <a:ext cx="13981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>
                  <a:solidFill>
                    <a:srgbClr val="00B0F0"/>
                  </a:solidFill>
                </a:rPr>
                <a:t>downregulation</a:t>
              </a:r>
              <a:endParaRPr lang="en-GB" sz="1400" dirty="0">
                <a:solidFill>
                  <a:srgbClr val="00B0F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704DD6E9-0B1A-4CC3-A74A-DDE4B3E2FD95}" type="datetime4">
              <a:rPr lang="en-US" smtClean="0"/>
              <a:pPr/>
              <a:t>April 3, 2013</a:t>
            </a:fld>
            <a:r>
              <a:rPr lang="nl-NL" smtClean="0"/>
              <a:t> | </a:t>
            </a:r>
            <a:fld id="{E94FEC3E-127F-4E2F-A5E5-526087F5FFCE}" type="slidenum">
              <a:rPr lang="nl-NL" smtClean="0"/>
              <a:pPr/>
              <a:t>18</a:t>
            </a:fld>
            <a:endParaRPr lang="en-US" smtClean="0"/>
          </a:p>
        </p:txBody>
      </p:sp>
      <p:sp>
        <p:nvSpPr>
          <p:cNvPr id="21" name="TextBox 20"/>
          <p:cNvSpPr txBox="1"/>
          <p:nvPr/>
        </p:nvSpPr>
        <p:spPr>
          <a:xfrm>
            <a:off x="3995936" y="5877272"/>
            <a:ext cx="1372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enrichment value &gt; 1</a:t>
            </a:r>
          </a:p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(FDR 0,05)</a:t>
            </a:r>
            <a:endParaRPr lang="nl-NL" sz="1000" dirty="0">
              <a:solidFill>
                <a:schemeClr val="tx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131840" y="1628800"/>
            <a:ext cx="2952328" cy="4493538"/>
            <a:chOff x="683568" y="1628800"/>
            <a:chExt cx="2952328" cy="4493538"/>
          </a:xfrm>
        </p:grpSpPr>
        <p:sp>
          <p:nvSpPr>
            <p:cNvPr id="25" name="Rectangle 24"/>
            <p:cNvSpPr/>
            <p:nvPr/>
          </p:nvSpPr>
          <p:spPr bwMode="auto">
            <a:xfrm>
              <a:off x="683568" y="5007270"/>
              <a:ext cx="2952328" cy="792088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800" b="0" i="0" u="none" strike="noStrike" cap="none" normalizeH="0" baseline="0" smtClean="0">
                <a:ln>
                  <a:noFill/>
                </a:ln>
                <a:solidFill>
                  <a:srgbClr val="DE7008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683568" y="2492896"/>
              <a:ext cx="2952328" cy="2448272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800" b="0" i="0" u="none" strike="noStrike" cap="none" normalizeH="0" baseline="0" smtClean="0">
                <a:ln>
                  <a:noFill/>
                </a:ln>
                <a:solidFill>
                  <a:srgbClr val="DE7008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683568" y="1628800"/>
              <a:ext cx="2952328" cy="792088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800" b="0" i="0" u="none" strike="noStrike" cap="none" normalizeH="0" baseline="0" smtClean="0">
                <a:ln>
                  <a:noFill/>
                </a:ln>
                <a:solidFill>
                  <a:srgbClr val="DE7008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83568" y="1628800"/>
              <a:ext cx="2880917" cy="44935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chemeClr val="tx1"/>
                  </a:solidFill>
                  <a:latin typeface="Calibri" pitchFamily="34" charset="0"/>
                </a:rPr>
                <a:t>Pathways</a:t>
              </a:r>
            </a:p>
            <a:p>
              <a:r>
                <a:rPr lang="en-US" sz="1100" dirty="0" smtClean="0">
                  <a:solidFill>
                    <a:schemeClr val="tx1"/>
                  </a:solidFill>
                  <a:latin typeface="Calibri" pitchFamily="34" charset="0"/>
                </a:rPr>
                <a:t>Leukocyte </a:t>
              </a:r>
              <a:r>
                <a:rPr lang="en-US" sz="1100" dirty="0" err="1" smtClean="0">
                  <a:solidFill>
                    <a:schemeClr val="tx1"/>
                  </a:solidFill>
                  <a:latin typeface="Calibri" pitchFamily="34" charset="0"/>
                </a:rPr>
                <a:t>transendothelial</a:t>
              </a:r>
              <a:r>
                <a:rPr lang="en-US" sz="1100" dirty="0" smtClean="0">
                  <a:solidFill>
                    <a:schemeClr val="tx1"/>
                  </a:solidFill>
                  <a:latin typeface="Calibri" pitchFamily="34" charset="0"/>
                </a:rPr>
                <a:t> migration</a:t>
              </a:r>
            </a:p>
            <a:p>
              <a:r>
                <a:rPr lang="en-US" sz="1100" dirty="0" smtClean="0">
                  <a:solidFill>
                    <a:schemeClr val="tx1"/>
                  </a:solidFill>
                  <a:latin typeface="Calibri" pitchFamily="34" charset="0"/>
                </a:rPr>
                <a:t>Focal adhesion</a:t>
              </a:r>
            </a:p>
            <a:p>
              <a:r>
                <a:rPr lang="en-US" sz="1100" dirty="0" smtClean="0">
                  <a:solidFill>
                    <a:schemeClr val="tx1"/>
                  </a:solidFill>
                  <a:latin typeface="Calibri" pitchFamily="34" charset="0"/>
                </a:rPr>
                <a:t>Regulation of </a:t>
              </a:r>
              <a:r>
                <a:rPr lang="en-US" sz="1100" dirty="0" err="1" smtClean="0">
                  <a:solidFill>
                    <a:schemeClr val="tx1"/>
                  </a:solidFill>
                  <a:latin typeface="Calibri" pitchFamily="34" charset="0"/>
                </a:rPr>
                <a:t>actin</a:t>
              </a:r>
              <a:r>
                <a:rPr lang="en-US" sz="1100" dirty="0" smtClean="0">
                  <a:solidFill>
                    <a:schemeClr val="tx1"/>
                  </a:solidFill>
                  <a:latin typeface="Calibri" pitchFamily="34" charset="0"/>
                </a:rPr>
                <a:t> cytoskeleton</a:t>
              </a:r>
            </a:p>
            <a:p>
              <a:endParaRPr lang="en-US" sz="1100" dirty="0" smtClean="0">
                <a:solidFill>
                  <a:schemeClr val="tx1"/>
                </a:solidFill>
                <a:latin typeface="Calibri" pitchFamily="34" charset="0"/>
              </a:endParaRPr>
            </a:p>
            <a:p>
              <a:r>
                <a:rPr lang="en-US" sz="1100" b="1" dirty="0" smtClean="0">
                  <a:solidFill>
                    <a:schemeClr val="tx1"/>
                  </a:solidFill>
                  <a:latin typeface="Calibri" pitchFamily="34" charset="0"/>
                </a:rPr>
                <a:t>Molecular function</a:t>
              </a:r>
            </a:p>
            <a:p>
              <a:r>
                <a:rPr lang="en-US" sz="1100" dirty="0" smtClean="0">
                  <a:solidFill>
                    <a:schemeClr val="tx1"/>
                  </a:solidFill>
                  <a:latin typeface="Calibri" pitchFamily="34" charset="0"/>
                </a:rPr>
                <a:t>Enzyme activator activity</a:t>
              </a:r>
            </a:p>
            <a:p>
              <a:r>
                <a:rPr lang="en-US" sz="1100" dirty="0" err="1" smtClean="0">
                  <a:solidFill>
                    <a:schemeClr val="tx1"/>
                  </a:solidFill>
                  <a:latin typeface="Calibri" pitchFamily="34" charset="0"/>
                </a:rPr>
                <a:t>GTPase</a:t>
              </a:r>
              <a:r>
                <a:rPr lang="en-US" sz="1100" dirty="0" smtClean="0">
                  <a:solidFill>
                    <a:schemeClr val="tx1"/>
                  </a:solidFill>
                  <a:latin typeface="Calibri" pitchFamily="34" charset="0"/>
                </a:rPr>
                <a:t> activator activity</a:t>
              </a:r>
            </a:p>
            <a:p>
              <a:r>
                <a:rPr lang="en-US" sz="1100" dirty="0" err="1" smtClean="0">
                  <a:solidFill>
                    <a:schemeClr val="tx1"/>
                  </a:solidFill>
                  <a:latin typeface="Calibri" pitchFamily="34" charset="0"/>
                </a:rPr>
                <a:t>Ras</a:t>
              </a:r>
              <a:r>
                <a:rPr lang="en-US" sz="1100" dirty="0" smtClean="0">
                  <a:solidFill>
                    <a:schemeClr val="tx1"/>
                  </a:solidFill>
                  <a:latin typeface="Calibri" pitchFamily="34" charset="0"/>
                </a:rPr>
                <a:t> </a:t>
              </a:r>
              <a:r>
                <a:rPr lang="en-US" sz="1100" dirty="0" err="1" smtClean="0">
                  <a:solidFill>
                    <a:schemeClr val="tx1"/>
                  </a:solidFill>
                  <a:latin typeface="Calibri" pitchFamily="34" charset="0"/>
                </a:rPr>
                <a:t>GTPase</a:t>
              </a:r>
              <a:r>
                <a:rPr lang="en-US" sz="1100" dirty="0" smtClean="0">
                  <a:solidFill>
                    <a:schemeClr val="tx1"/>
                  </a:solidFill>
                  <a:latin typeface="Calibri" pitchFamily="34" charset="0"/>
                </a:rPr>
                <a:t> activator activity</a:t>
              </a:r>
            </a:p>
            <a:p>
              <a:r>
                <a:rPr lang="en-US" sz="1100" dirty="0" smtClean="0">
                  <a:solidFill>
                    <a:schemeClr val="tx1"/>
                  </a:solidFill>
                  <a:latin typeface="Calibri" pitchFamily="34" charset="0"/>
                </a:rPr>
                <a:t>Enzyme regulator activity</a:t>
              </a:r>
            </a:p>
            <a:p>
              <a:r>
                <a:rPr lang="en-US" sz="1100" dirty="0" smtClean="0">
                  <a:solidFill>
                    <a:schemeClr val="tx1"/>
                  </a:solidFill>
                  <a:latin typeface="Calibri" pitchFamily="34" charset="0"/>
                </a:rPr>
                <a:t>Small </a:t>
              </a:r>
              <a:r>
                <a:rPr lang="en-US" sz="1100" dirty="0" err="1" smtClean="0">
                  <a:solidFill>
                    <a:schemeClr val="tx1"/>
                  </a:solidFill>
                  <a:latin typeface="Calibri" pitchFamily="34" charset="0"/>
                </a:rPr>
                <a:t>GTPase</a:t>
              </a:r>
              <a:r>
                <a:rPr lang="en-US" sz="1100" dirty="0" smtClean="0">
                  <a:solidFill>
                    <a:schemeClr val="tx1"/>
                  </a:solidFill>
                  <a:latin typeface="Calibri" pitchFamily="34" charset="0"/>
                </a:rPr>
                <a:t> regulator activity</a:t>
              </a:r>
            </a:p>
            <a:p>
              <a:r>
                <a:rPr lang="en-US" sz="1100" dirty="0" err="1" smtClean="0">
                  <a:solidFill>
                    <a:schemeClr val="tx1"/>
                  </a:solidFill>
                  <a:latin typeface="Calibri" pitchFamily="34" charset="0"/>
                </a:rPr>
                <a:t>GTPase</a:t>
              </a:r>
              <a:r>
                <a:rPr lang="en-US" sz="1100" dirty="0" smtClean="0">
                  <a:solidFill>
                    <a:schemeClr val="tx1"/>
                  </a:solidFill>
                  <a:latin typeface="Calibri" pitchFamily="34" charset="0"/>
                </a:rPr>
                <a:t> regulator activity</a:t>
              </a:r>
            </a:p>
            <a:p>
              <a:r>
                <a:rPr lang="en-US" sz="1100" dirty="0" err="1" smtClean="0">
                  <a:solidFill>
                    <a:schemeClr val="tx1"/>
                  </a:solidFill>
                  <a:latin typeface="Calibri" pitchFamily="34" charset="0"/>
                </a:rPr>
                <a:t>Guanyl</a:t>
              </a:r>
              <a:r>
                <a:rPr lang="en-US" sz="1100" dirty="0" smtClean="0">
                  <a:solidFill>
                    <a:schemeClr val="tx1"/>
                  </a:solidFill>
                  <a:latin typeface="Calibri" pitchFamily="34" charset="0"/>
                </a:rPr>
                <a:t>-nucleotide exchange factor activity</a:t>
              </a:r>
            </a:p>
            <a:p>
              <a:r>
                <a:rPr lang="en-US" sz="1100" dirty="0" err="1" smtClean="0">
                  <a:solidFill>
                    <a:schemeClr val="tx1"/>
                  </a:solidFill>
                  <a:latin typeface="Calibri" pitchFamily="34" charset="0"/>
                </a:rPr>
                <a:t>Ras</a:t>
              </a:r>
              <a:r>
                <a:rPr lang="en-US" sz="1100" dirty="0" smtClean="0">
                  <a:solidFill>
                    <a:schemeClr val="tx1"/>
                  </a:solidFill>
                  <a:latin typeface="Calibri" pitchFamily="34" charset="0"/>
                </a:rPr>
                <a:t> </a:t>
              </a:r>
              <a:r>
                <a:rPr lang="en-US" sz="1100" dirty="0" err="1" smtClean="0">
                  <a:solidFill>
                    <a:schemeClr val="tx1"/>
                  </a:solidFill>
                  <a:latin typeface="Calibri" pitchFamily="34" charset="0"/>
                </a:rPr>
                <a:t>Guanyl</a:t>
              </a:r>
              <a:r>
                <a:rPr lang="en-US" sz="1100" dirty="0" smtClean="0">
                  <a:solidFill>
                    <a:schemeClr val="tx1"/>
                  </a:solidFill>
                  <a:latin typeface="Calibri" pitchFamily="34" charset="0"/>
                </a:rPr>
                <a:t>-nucleotide exchange factor activity</a:t>
              </a:r>
            </a:p>
            <a:p>
              <a:r>
                <a:rPr lang="en-US" sz="1100" dirty="0" smtClean="0">
                  <a:solidFill>
                    <a:schemeClr val="tx1"/>
                  </a:solidFill>
                  <a:latin typeface="Calibri" pitchFamily="34" charset="0"/>
                </a:rPr>
                <a:t>Rho </a:t>
              </a:r>
              <a:r>
                <a:rPr lang="en-US" sz="1100" dirty="0" err="1" smtClean="0">
                  <a:solidFill>
                    <a:schemeClr val="tx1"/>
                  </a:solidFill>
                  <a:latin typeface="Calibri" pitchFamily="34" charset="0"/>
                </a:rPr>
                <a:t>Guanyl</a:t>
              </a:r>
              <a:r>
                <a:rPr lang="en-US" sz="1100" dirty="0" smtClean="0">
                  <a:solidFill>
                    <a:schemeClr val="tx1"/>
                  </a:solidFill>
                  <a:latin typeface="Calibri" pitchFamily="34" charset="0"/>
                </a:rPr>
                <a:t>-nucleotide exchange factor activity</a:t>
              </a:r>
            </a:p>
            <a:p>
              <a:r>
                <a:rPr lang="en-US" sz="1100" dirty="0" smtClean="0">
                  <a:solidFill>
                    <a:schemeClr val="tx1"/>
                  </a:solidFill>
                  <a:latin typeface="Calibri" pitchFamily="34" charset="0"/>
                </a:rPr>
                <a:t>Nucleoside-</a:t>
              </a:r>
              <a:r>
                <a:rPr lang="en-US" sz="1100" dirty="0" err="1" smtClean="0">
                  <a:solidFill>
                    <a:schemeClr val="tx1"/>
                  </a:solidFill>
                  <a:latin typeface="Calibri" pitchFamily="34" charset="0"/>
                </a:rPr>
                <a:t>triphosphate</a:t>
              </a:r>
              <a:r>
                <a:rPr lang="en-US" sz="1100" dirty="0" smtClean="0">
                  <a:solidFill>
                    <a:schemeClr val="tx1"/>
                  </a:solidFill>
                  <a:latin typeface="Calibri" pitchFamily="34" charset="0"/>
                </a:rPr>
                <a:t> regulator activity</a:t>
              </a:r>
            </a:p>
            <a:p>
              <a:r>
                <a:rPr lang="en-US" sz="1100" dirty="0" err="1" smtClean="0">
                  <a:solidFill>
                    <a:schemeClr val="tx1"/>
                  </a:solidFill>
                  <a:latin typeface="Calibri" pitchFamily="34" charset="0"/>
                </a:rPr>
                <a:t>Phospholipid</a:t>
              </a:r>
              <a:r>
                <a:rPr lang="en-US" sz="1100" dirty="0" smtClean="0">
                  <a:solidFill>
                    <a:schemeClr val="tx1"/>
                  </a:solidFill>
                  <a:latin typeface="Calibri" pitchFamily="34" charset="0"/>
                </a:rPr>
                <a:t> binding</a:t>
              </a:r>
            </a:p>
            <a:p>
              <a:r>
                <a:rPr lang="en-US" sz="1100" dirty="0" smtClean="0">
                  <a:solidFill>
                    <a:schemeClr val="tx1"/>
                  </a:solidFill>
                  <a:latin typeface="Calibri" pitchFamily="34" charset="0"/>
                </a:rPr>
                <a:t>Lipid binding</a:t>
              </a:r>
            </a:p>
            <a:p>
              <a:r>
                <a:rPr lang="en-US" sz="1100" dirty="0" smtClean="0">
                  <a:solidFill>
                    <a:schemeClr val="tx1"/>
                  </a:solidFill>
                  <a:latin typeface="Calibri" pitchFamily="34" charset="0"/>
                </a:rPr>
                <a:t>Structural constituent of cytoskeleton</a:t>
              </a:r>
            </a:p>
            <a:p>
              <a:endParaRPr lang="en-US" sz="1100" dirty="0" smtClean="0">
                <a:solidFill>
                  <a:schemeClr val="tx1"/>
                </a:solidFill>
                <a:latin typeface="Calibri" pitchFamily="34" charset="0"/>
              </a:endParaRPr>
            </a:p>
            <a:p>
              <a:r>
                <a:rPr lang="en-US" sz="1100" b="1" dirty="0" smtClean="0">
                  <a:solidFill>
                    <a:schemeClr val="tx1"/>
                  </a:solidFill>
                  <a:latin typeface="Calibri" pitchFamily="34" charset="0"/>
                </a:rPr>
                <a:t>Domains</a:t>
              </a:r>
            </a:p>
            <a:p>
              <a:r>
                <a:rPr lang="en-US" sz="1100" dirty="0" err="1" smtClean="0">
                  <a:solidFill>
                    <a:schemeClr val="tx1"/>
                  </a:solidFill>
                  <a:latin typeface="Calibri" pitchFamily="34" charset="0"/>
                </a:rPr>
                <a:t>RhoGEF</a:t>
              </a:r>
              <a:endParaRPr lang="en-US" sz="1100" dirty="0" smtClean="0">
                <a:solidFill>
                  <a:schemeClr val="tx1"/>
                </a:solidFill>
                <a:latin typeface="Calibri" pitchFamily="34" charset="0"/>
              </a:endParaRPr>
            </a:p>
            <a:p>
              <a:r>
                <a:rPr lang="en-US" sz="1100" dirty="0" smtClean="0">
                  <a:solidFill>
                    <a:schemeClr val="tx1"/>
                  </a:solidFill>
                  <a:latin typeface="Calibri" pitchFamily="34" charset="0"/>
                </a:rPr>
                <a:t>SH3</a:t>
              </a:r>
            </a:p>
            <a:p>
              <a:r>
                <a:rPr lang="en-US" sz="1100" dirty="0" err="1" smtClean="0">
                  <a:solidFill>
                    <a:schemeClr val="tx1"/>
                  </a:solidFill>
                  <a:latin typeface="Calibri" pitchFamily="34" charset="0"/>
                </a:rPr>
                <a:t>Plekstrin</a:t>
              </a:r>
              <a:r>
                <a:rPr lang="en-US" sz="1100" dirty="0" smtClean="0">
                  <a:solidFill>
                    <a:schemeClr val="tx1"/>
                  </a:solidFill>
                  <a:latin typeface="Calibri" pitchFamily="34" charset="0"/>
                </a:rPr>
                <a:t> Homology</a:t>
              </a:r>
            </a:p>
            <a:p>
              <a:endParaRPr lang="en-US" sz="1100" dirty="0" smtClean="0">
                <a:latin typeface="Calibri" pitchFamily="34" charset="0"/>
              </a:endParaRPr>
            </a:p>
            <a:p>
              <a:endParaRPr lang="nl-NL" sz="1100" dirty="0">
                <a:latin typeface="Calibri" pitchFamily="34" charset="0"/>
              </a:endParaRPr>
            </a:p>
          </p:txBody>
        </p:sp>
      </p:grpSp>
      <p:sp>
        <p:nvSpPr>
          <p:cNvPr id="30" name="Rectangle 2"/>
          <p:cNvSpPr txBox="1">
            <a:spLocks noChangeArrowheads="1"/>
          </p:cNvSpPr>
          <p:nvPr/>
        </p:nvSpPr>
        <p:spPr bwMode="auto">
          <a:xfrm>
            <a:off x="2051720" y="260350"/>
            <a:ext cx="6264871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DE70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SILAC MS identified enrichment of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DE70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DE70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thrombin-induced pathways and downstream effectors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A576FC-36A8-4709-8513-CD7F63A6C353}" type="datetime4">
              <a:rPr lang="en-US" smtClean="0"/>
              <a:pPr>
                <a:defRPr/>
              </a:pPr>
              <a:t>April 3, 2013</a:t>
            </a:fld>
            <a:r>
              <a:rPr lang="nl-NL" smtClean="0"/>
              <a:t> | </a:t>
            </a:r>
            <a:fld id="{EFF17AB7-A44D-46A3-B513-3A36920AC249}" type="slidenum">
              <a:rPr lang="nl-NL" smtClean="0"/>
              <a:pPr>
                <a:defRPr/>
              </a:pPr>
              <a:t>19</a:t>
            </a:fld>
            <a:endParaRPr lang="en-US"/>
          </a:p>
        </p:txBody>
      </p:sp>
      <p:grpSp>
        <p:nvGrpSpPr>
          <p:cNvPr id="338" name="Group 337"/>
          <p:cNvGrpSpPr/>
          <p:nvPr/>
        </p:nvGrpSpPr>
        <p:grpSpPr>
          <a:xfrm>
            <a:off x="3419872" y="1281848"/>
            <a:ext cx="1549735" cy="1836027"/>
            <a:chOff x="4102385" y="3645024"/>
            <a:chExt cx="1549735" cy="1836027"/>
          </a:xfrm>
        </p:grpSpPr>
        <p:sp>
          <p:nvSpPr>
            <p:cNvPr id="189" name="TextBox 188"/>
            <p:cNvSpPr txBox="1"/>
            <p:nvPr/>
          </p:nvSpPr>
          <p:spPr>
            <a:xfrm>
              <a:off x="4102385" y="4653136"/>
              <a:ext cx="5416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PAR</a:t>
              </a:r>
              <a:endParaRPr lang="nl-NL" sz="1400" dirty="0">
                <a:solidFill>
                  <a:schemeClr val="tx1"/>
                </a:solidFill>
              </a:endParaRPr>
            </a:p>
          </p:txBody>
        </p:sp>
        <p:sp>
          <p:nvSpPr>
            <p:cNvPr id="190" name="Freeform 12033"/>
            <p:cNvSpPr>
              <a:spLocks noChangeAspect="1"/>
            </p:cNvSpPr>
            <p:nvPr/>
          </p:nvSpPr>
          <p:spPr bwMode="auto">
            <a:xfrm rot="16200000" flipV="1">
              <a:off x="5350393" y="5207900"/>
              <a:ext cx="443491" cy="102811"/>
            </a:xfrm>
            <a:custGeom>
              <a:avLst/>
              <a:gdLst/>
              <a:ahLst/>
              <a:cxnLst>
                <a:cxn ang="0">
                  <a:pos x="457" y="10"/>
                </a:cxn>
                <a:cxn ang="0">
                  <a:pos x="380" y="19"/>
                </a:cxn>
                <a:cxn ang="0">
                  <a:pos x="235" y="22"/>
                </a:cxn>
                <a:cxn ang="0">
                  <a:pos x="35" y="13"/>
                </a:cxn>
                <a:cxn ang="0">
                  <a:pos x="24" y="98"/>
                </a:cxn>
              </a:cxnLst>
              <a:rect l="0" t="0" r="r" b="b"/>
              <a:pathLst>
                <a:path w="457" h="98">
                  <a:moveTo>
                    <a:pt x="457" y="10"/>
                  </a:moveTo>
                  <a:cubicBezTo>
                    <a:pt x="437" y="13"/>
                    <a:pt x="417" y="17"/>
                    <a:pt x="380" y="19"/>
                  </a:cubicBezTo>
                  <a:cubicBezTo>
                    <a:pt x="343" y="21"/>
                    <a:pt x="292" y="23"/>
                    <a:pt x="235" y="22"/>
                  </a:cubicBezTo>
                  <a:cubicBezTo>
                    <a:pt x="177" y="21"/>
                    <a:pt x="70" y="0"/>
                    <a:pt x="35" y="13"/>
                  </a:cubicBezTo>
                  <a:cubicBezTo>
                    <a:pt x="0" y="26"/>
                    <a:pt x="26" y="80"/>
                    <a:pt x="24" y="98"/>
                  </a:cubicBezTo>
                </a:path>
              </a:pathLst>
            </a:custGeom>
            <a:noFill/>
            <a:ln w="57150" cap="flat" cmpd="sng">
              <a:solidFill>
                <a:srgbClr val="FED05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91" name="Freeform 12034"/>
            <p:cNvSpPr>
              <a:spLocks noChangeAspect="1"/>
            </p:cNvSpPr>
            <p:nvPr/>
          </p:nvSpPr>
          <p:spPr bwMode="auto">
            <a:xfrm rot="20030034">
              <a:off x="4674342" y="4165069"/>
              <a:ext cx="800913" cy="323703"/>
            </a:xfrm>
            <a:custGeom>
              <a:avLst/>
              <a:gdLst/>
              <a:ahLst/>
              <a:cxnLst>
                <a:cxn ang="0">
                  <a:pos x="601" y="23"/>
                </a:cxn>
                <a:cxn ang="0">
                  <a:pos x="757" y="17"/>
                </a:cxn>
                <a:cxn ang="0">
                  <a:pos x="697" y="123"/>
                </a:cxn>
                <a:cxn ang="0">
                  <a:pos x="465" y="106"/>
                </a:cxn>
                <a:cxn ang="0">
                  <a:pos x="159" y="123"/>
                </a:cxn>
                <a:cxn ang="0">
                  <a:pos x="22" y="205"/>
                </a:cxn>
                <a:cxn ang="0">
                  <a:pos x="28" y="289"/>
                </a:cxn>
              </a:cxnLst>
              <a:rect l="0" t="0" r="r" b="b"/>
              <a:pathLst>
                <a:path w="773" h="289">
                  <a:moveTo>
                    <a:pt x="601" y="23"/>
                  </a:moveTo>
                  <a:cubicBezTo>
                    <a:pt x="626" y="23"/>
                    <a:pt x="741" y="0"/>
                    <a:pt x="757" y="17"/>
                  </a:cubicBezTo>
                  <a:cubicBezTo>
                    <a:pt x="773" y="34"/>
                    <a:pt x="746" y="108"/>
                    <a:pt x="697" y="123"/>
                  </a:cubicBezTo>
                  <a:cubicBezTo>
                    <a:pt x="648" y="138"/>
                    <a:pt x="555" y="106"/>
                    <a:pt x="465" y="106"/>
                  </a:cubicBezTo>
                  <a:cubicBezTo>
                    <a:pt x="376" y="106"/>
                    <a:pt x="233" y="106"/>
                    <a:pt x="159" y="123"/>
                  </a:cubicBezTo>
                  <a:cubicBezTo>
                    <a:pt x="85" y="139"/>
                    <a:pt x="44" y="177"/>
                    <a:pt x="22" y="205"/>
                  </a:cubicBezTo>
                  <a:cubicBezTo>
                    <a:pt x="0" y="233"/>
                    <a:pt x="27" y="272"/>
                    <a:pt x="28" y="289"/>
                  </a:cubicBezTo>
                </a:path>
              </a:pathLst>
            </a:custGeom>
            <a:noFill/>
            <a:ln w="57150" cap="flat" cmpd="sng">
              <a:solidFill>
                <a:srgbClr val="FED05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92" name="Freeform 12035"/>
            <p:cNvSpPr>
              <a:spLocks noChangeAspect="1"/>
            </p:cNvSpPr>
            <p:nvPr/>
          </p:nvSpPr>
          <p:spPr bwMode="auto">
            <a:xfrm>
              <a:off x="4778679" y="5034588"/>
              <a:ext cx="158525" cy="54884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52" y="150"/>
                </a:cxn>
                <a:cxn ang="0">
                  <a:pos x="358" y="180"/>
                </a:cxn>
                <a:cxn ang="0">
                  <a:pos x="574" y="168"/>
                </a:cxn>
                <a:cxn ang="0">
                  <a:pos x="586" y="6"/>
                </a:cxn>
              </a:cxnLst>
              <a:rect l="0" t="0" r="r" b="b"/>
              <a:pathLst>
                <a:path w="612" h="197">
                  <a:moveTo>
                    <a:pt x="46" y="0"/>
                  </a:moveTo>
                  <a:cubicBezTo>
                    <a:pt x="23" y="60"/>
                    <a:pt x="0" y="120"/>
                    <a:pt x="52" y="150"/>
                  </a:cubicBezTo>
                  <a:cubicBezTo>
                    <a:pt x="104" y="180"/>
                    <a:pt x="271" y="177"/>
                    <a:pt x="358" y="180"/>
                  </a:cubicBezTo>
                  <a:cubicBezTo>
                    <a:pt x="445" y="183"/>
                    <a:pt x="536" y="197"/>
                    <a:pt x="574" y="168"/>
                  </a:cubicBezTo>
                  <a:cubicBezTo>
                    <a:pt x="612" y="139"/>
                    <a:pt x="599" y="72"/>
                    <a:pt x="586" y="6"/>
                  </a:cubicBezTo>
                </a:path>
              </a:pathLst>
            </a:custGeom>
            <a:noFill/>
            <a:ln w="57150" cap="flat" cmpd="sng">
              <a:solidFill>
                <a:srgbClr val="FED05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93" name="Freeform 12036"/>
            <p:cNvSpPr>
              <a:spLocks noChangeAspect="1"/>
            </p:cNvSpPr>
            <p:nvPr/>
          </p:nvSpPr>
          <p:spPr bwMode="auto">
            <a:xfrm>
              <a:off x="4911301" y="4559675"/>
              <a:ext cx="176139" cy="60484"/>
            </a:xfrm>
            <a:custGeom>
              <a:avLst/>
              <a:gdLst/>
              <a:ahLst/>
              <a:cxnLst>
                <a:cxn ang="0">
                  <a:pos x="55" y="211"/>
                </a:cxn>
                <a:cxn ang="0">
                  <a:pos x="49" y="67"/>
                </a:cxn>
                <a:cxn ang="0">
                  <a:pos x="349" y="31"/>
                </a:cxn>
                <a:cxn ang="0">
                  <a:pos x="637" y="31"/>
                </a:cxn>
                <a:cxn ang="0">
                  <a:pos x="595" y="217"/>
                </a:cxn>
              </a:cxnLst>
              <a:rect l="0" t="0" r="r" b="b"/>
              <a:pathLst>
                <a:path w="678" h="217">
                  <a:moveTo>
                    <a:pt x="55" y="211"/>
                  </a:moveTo>
                  <a:cubicBezTo>
                    <a:pt x="27" y="154"/>
                    <a:pt x="0" y="97"/>
                    <a:pt x="49" y="67"/>
                  </a:cubicBezTo>
                  <a:cubicBezTo>
                    <a:pt x="98" y="37"/>
                    <a:pt x="251" y="37"/>
                    <a:pt x="349" y="31"/>
                  </a:cubicBezTo>
                  <a:cubicBezTo>
                    <a:pt x="447" y="25"/>
                    <a:pt x="596" y="0"/>
                    <a:pt x="637" y="31"/>
                  </a:cubicBezTo>
                  <a:cubicBezTo>
                    <a:pt x="678" y="62"/>
                    <a:pt x="636" y="139"/>
                    <a:pt x="595" y="217"/>
                  </a:cubicBezTo>
                </a:path>
              </a:pathLst>
            </a:custGeom>
            <a:noFill/>
            <a:ln w="57150" cap="flat" cmpd="sng">
              <a:solidFill>
                <a:srgbClr val="FED05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94" name="Freeform 12037"/>
            <p:cNvSpPr>
              <a:spLocks noChangeAspect="1"/>
            </p:cNvSpPr>
            <p:nvPr/>
          </p:nvSpPr>
          <p:spPr bwMode="auto">
            <a:xfrm>
              <a:off x="5056357" y="5032348"/>
              <a:ext cx="141947" cy="80646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90" y="138"/>
                </a:cxn>
                <a:cxn ang="0">
                  <a:pos x="318" y="276"/>
                </a:cxn>
                <a:cxn ang="0">
                  <a:pos x="510" y="198"/>
                </a:cxn>
                <a:cxn ang="0">
                  <a:pos x="540" y="0"/>
                </a:cxn>
              </a:cxnLst>
              <a:rect l="0" t="0" r="r" b="b"/>
              <a:pathLst>
                <a:path w="547" h="286">
                  <a:moveTo>
                    <a:pt x="0" y="6"/>
                  </a:moveTo>
                  <a:cubicBezTo>
                    <a:pt x="18" y="49"/>
                    <a:pt x="37" y="93"/>
                    <a:pt x="90" y="138"/>
                  </a:cubicBezTo>
                  <a:cubicBezTo>
                    <a:pt x="143" y="183"/>
                    <a:pt x="248" y="266"/>
                    <a:pt x="318" y="276"/>
                  </a:cubicBezTo>
                  <a:cubicBezTo>
                    <a:pt x="388" y="286"/>
                    <a:pt x="473" y="244"/>
                    <a:pt x="510" y="198"/>
                  </a:cubicBezTo>
                  <a:cubicBezTo>
                    <a:pt x="547" y="152"/>
                    <a:pt x="543" y="76"/>
                    <a:pt x="540" y="0"/>
                  </a:cubicBezTo>
                </a:path>
              </a:pathLst>
            </a:custGeom>
            <a:noFill/>
            <a:ln w="57150" cap="flat" cmpd="sng">
              <a:solidFill>
                <a:srgbClr val="FED05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95" name="Freeform 12038"/>
            <p:cNvSpPr>
              <a:spLocks noChangeAspect="1"/>
            </p:cNvSpPr>
            <p:nvPr/>
          </p:nvSpPr>
          <p:spPr bwMode="auto">
            <a:xfrm>
              <a:off x="5187943" y="4567515"/>
              <a:ext cx="140911" cy="52644"/>
            </a:xfrm>
            <a:custGeom>
              <a:avLst/>
              <a:gdLst/>
              <a:ahLst/>
              <a:cxnLst>
                <a:cxn ang="0">
                  <a:pos x="26" y="175"/>
                </a:cxn>
                <a:cxn ang="0">
                  <a:pos x="50" y="49"/>
                </a:cxn>
                <a:cxn ang="0">
                  <a:pos x="326" y="1"/>
                </a:cxn>
                <a:cxn ang="0">
                  <a:pos x="488" y="43"/>
                </a:cxn>
                <a:cxn ang="0">
                  <a:pos x="542" y="187"/>
                </a:cxn>
              </a:cxnLst>
              <a:rect l="0" t="0" r="r" b="b"/>
              <a:pathLst>
                <a:path w="542" h="187">
                  <a:moveTo>
                    <a:pt x="26" y="175"/>
                  </a:moveTo>
                  <a:cubicBezTo>
                    <a:pt x="13" y="126"/>
                    <a:pt x="0" y="78"/>
                    <a:pt x="50" y="49"/>
                  </a:cubicBezTo>
                  <a:cubicBezTo>
                    <a:pt x="100" y="20"/>
                    <a:pt x="253" y="2"/>
                    <a:pt x="326" y="1"/>
                  </a:cubicBezTo>
                  <a:cubicBezTo>
                    <a:pt x="399" y="0"/>
                    <a:pt x="452" y="12"/>
                    <a:pt x="488" y="43"/>
                  </a:cubicBezTo>
                  <a:cubicBezTo>
                    <a:pt x="524" y="74"/>
                    <a:pt x="533" y="130"/>
                    <a:pt x="542" y="187"/>
                  </a:cubicBezTo>
                </a:path>
              </a:pathLst>
            </a:custGeom>
            <a:noFill/>
            <a:ln w="57150" cap="flat" cmpd="sng">
              <a:solidFill>
                <a:srgbClr val="FED05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96" name="Freeform 12039"/>
            <p:cNvSpPr>
              <a:spLocks noChangeAspect="1"/>
            </p:cNvSpPr>
            <p:nvPr/>
          </p:nvSpPr>
          <p:spPr bwMode="auto">
            <a:xfrm>
              <a:off x="5321601" y="5034588"/>
              <a:ext cx="152308" cy="47043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52" y="132"/>
                </a:cxn>
                <a:cxn ang="0">
                  <a:pos x="334" y="168"/>
                </a:cxn>
                <a:cxn ang="0">
                  <a:pos x="550" y="132"/>
                </a:cxn>
                <a:cxn ang="0">
                  <a:pos x="556" y="6"/>
                </a:cxn>
              </a:cxnLst>
              <a:rect l="0" t="0" r="r" b="b"/>
              <a:pathLst>
                <a:path w="587" h="168">
                  <a:moveTo>
                    <a:pt x="22" y="0"/>
                  </a:moveTo>
                  <a:cubicBezTo>
                    <a:pt x="11" y="52"/>
                    <a:pt x="0" y="104"/>
                    <a:pt x="52" y="132"/>
                  </a:cubicBezTo>
                  <a:cubicBezTo>
                    <a:pt x="104" y="160"/>
                    <a:pt x="251" y="168"/>
                    <a:pt x="334" y="168"/>
                  </a:cubicBezTo>
                  <a:cubicBezTo>
                    <a:pt x="417" y="168"/>
                    <a:pt x="513" y="159"/>
                    <a:pt x="550" y="132"/>
                  </a:cubicBezTo>
                  <a:cubicBezTo>
                    <a:pt x="587" y="105"/>
                    <a:pt x="571" y="55"/>
                    <a:pt x="556" y="6"/>
                  </a:cubicBezTo>
                </a:path>
              </a:pathLst>
            </a:custGeom>
            <a:noFill/>
            <a:ln w="57150" cap="flat" cmpd="sng">
              <a:solidFill>
                <a:srgbClr val="FED05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97" name="Freeform 12040"/>
            <p:cNvSpPr>
              <a:spLocks noChangeAspect="1"/>
            </p:cNvSpPr>
            <p:nvPr/>
          </p:nvSpPr>
          <p:spPr bwMode="auto">
            <a:xfrm>
              <a:off x="5455259" y="4529433"/>
              <a:ext cx="146092" cy="92967"/>
            </a:xfrm>
            <a:custGeom>
              <a:avLst/>
              <a:gdLst/>
              <a:ahLst/>
              <a:cxnLst>
                <a:cxn ang="0">
                  <a:pos x="19" y="324"/>
                </a:cxn>
                <a:cxn ang="0">
                  <a:pos x="19" y="186"/>
                </a:cxn>
                <a:cxn ang="0">
                  <a:pos x="133" y="54"/>
                </a:cxn>
                <a:cxn ang="0">
                  <a:pos x="445" y="18"/>
                </a:cxn>
                <a:cxn ang="0">
                  <a:pos x="547" y="162"/>
                </a:cxn>
                <a:cxn ang="0">
                  <a:pos x="559" y="330"/>
                </a:cxn>
              </a:cxnLst>
              <a:rect l="0" t="0" r="r" b="b"/>
              <a:pathLst>
                <a:path w="566" h="330">
                  <a:moveTo>
                    <a:pt x="19" y="324"/>
                  </a:moveTo>
                  <a:cubicBezTo>
                    <a:pt x="9" y="277"/>
                    <a:pt x="0" y="231"/>
                    <a:pt x="19" y="186"/>
                  </a:cubicBezTo>
                  <a:cubicBezTo>
                    <a:pt x="38" y="141"/>
                    <a:pt x="62" y="82"/>
                    <a:pt x="133" y="54"/>
                  </a:cubicBezTo>
                  <a:cubicBezTo>
                    <a:pt x="204" y="26"/>
                    <a:pt x="376" y="0"/>
                    <a:pt x="445" y="18"/>
                  </a:cubicBezTo>
                  <a:cubicBezTo>
                    <a:pt x="514" y="36"/>
                    <a:pt x="528" y="110"/>
                    <a:pt x="547" y="162"/>
                  </a:cubicBezTo>
                  <a:cubicBezTo>
                    <a:pt x="566" y="214"/>
                    <a:pt x="562" y="272"/>
                    <a:pt x="559" y="330"/>
                  </a:cubicBezTo>
                </a:path>
              </a:pathLst>
            </a:custGeom>
            <a:noFill/>
            <a:ln w="57150" cap="flat" cmpd="sng">
              <a:solidFill>
                <a:srgbClr val="FED05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grpSp>
          <p:nvGrpSpPr>
            <p:cNvPr id="198" name="Group 12042"/>
            <p:cNvGrpSpPr>
              <a:grpSpLocks noChangeAspect="1"/>
            </p:cNvGrpSpPr>
            <p:nvPr/>
          </p:nvGrpSpPr>
          <p:grpSpPr bwMode="auto">
            <a:xfrm>
              <a:off x="4739307" y="4617919"/>
              <a:ext cx="104647" cy="420029"/>
              <a:chOff x="859" y="1415"/>
              <a:chExt cx="405" cy="1499"/>
            </a:xfrm>
          </p:grpSpPr>
          <p:sp>
            <p:nvSpPr>
              <p:cNvPr id="266" name="Freeform 12043"/>
              <p:cNvSpPr>
                <a:spLocks noChangeAspect="1"/>
              </p:cNvSpPr>
              <p:nvPr/>
            </p:nvSpPr>
            <p:spPr bwMode="auto">
              <a:xfrm>
                <a:off x="893" y="2408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67" name="Freeform 12044"/>
              <p:cNvSpPr>
                <a:spLocks noChangeAspect="1"/>
              </p:cNvSpPr>
              <p:nvPr/>
            </p:nvSpPr>
            <p:spPr bwMode="auto">
              <a:xfrm>
                <a:off x="895" y="2553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68" name="Freeform 12045"/>
              <p:cNvSpPr>
                <a:spLocks noChangeAspect="1"/>
              </p:cNvSpPr>
              <p:nvPr/>
            </p:nvSpPr>
            <p:spPr bwMode="auto">
              <a:xfrm>
                <a:off x="890" y="2102"/>
                <a:ext cx="361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69" name="Freeform 12046"/>
              <p:cNvSpPr>
                <a:spLocks noChangeAspect="1"/>
              </p:cNvSpPr>
              <p:nvPr/>
            </p:nvSpPr>
            <p:spPr bwMode="auto">
              <a:xfrm>
                <a:off x="892" y="2247"/>
                <a:ext cx="360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70" name="Freeform 12047"/>
              <p:cNvSpPr>
                <a:spLocks noChangeAspect="1"/>
              </p:cNvSpPr>
              <p:nvPr/>
            </p:nvSpPr>
            <p:spPr bwMode="auto">
              <a:xfrm>
                <a:off x="886" y="1795"/>
                <a:ext cx="362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71" name="Freeform 12048"/>
              <p:cNvSpPr>
                <a:spLocks noChangeAspect="1"/>
              </p:cNvSpPr>
              <p:nvPr/>
            </p:nvSpPr>
            <p:spPr bwMode="auto">
              <a:xfrm>
                <a:off x="888" y="1940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72" name="Freeform 12049"/>
              <p:cNvSpPr>
                <a:spLocks noChangeAspect="1"/>
              </p:cNvSpPr>
              <p:nvPr/>
            </p:nvSpPr>
            <p:spPr bwMode="auto">
              <a:xfrm>
                <a:off x="883" y="1491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73" name="Freeform 12050"/>
              <p:cNvSpPr>
                <a:spLocks noChangeAspect="1"/>
              </p:cNvSpPr>
              <p:nvPr/>
            </p:nvSpPr>
            <p:spPr bwMode="auto">
              <a:xfrm>
                <a:off x="885" y="1636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74" name="AutoShape 12051"/>
              <p:cNvSpPr>
                <a:spLocks noChangeAspect="1" noChangeArrowheads="1"/>
              </p:cNvSpPr>
              <p:nvPr/>
            </p:nvSpPr>
            <p:spPr bwMode="auto">
              <a:xfrm>
                <a:off x="859" y="1415"/>
                <a:ext cx="405" cy="1499"/>
              </a:xfrm>
              <a:prstGeom prst="roundRect">
                <a:avLst>
                  <a:gd name="adj" fmla="val 40046"/>
                </a:avLst>
              </a:prstGeom>
              <a:gradFill rotWithShape="1">
                <a:gsLst>
                  <a:gs pos="0">
                    <a:srgbClr val="FFFFFF">
                      <a:alpha val="81000"/>
                    </a:srgbClr>
                  </a:gs>
                  <a:gs pos="100000">
                    <a:srgbClr val="FFFF00">
                      <a:alpha val="39999"/>
                    </a:srgbClr>
                  </a:gs>
                </a:gsLst>
                <a:lin ang="0" scaled="1"/>
              </a:gradFill>
              <a:ln w="3175">
                <a:solidFill>
                  <a:srgbClr val="FFFF6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199" name="Group 12052"/>
            <p:cNvGrpSpPr>
              <a:grpSpLocks noChangeAspect="1"/>
            </p:cNvGrpSpPr>
            <p:nvPr/>
          </p:nvGrpSpPr>
          <p:grpSpPr bwMode="auto">
            <a:xfrm>
              <a:off x="4874001" y="4617919"/>
              <a:ext cx="104647" cy="420029"/>
              <a:chOff x="859" y="1415"/>
              <a:chExt cx="405" cy="1499"/>
            </a:xfrm>
          </p:grpSpPr>
          <p:sp>
            <p:nvSpPr>
              <p:cNvPr id="257" name="Freeform 12053"/>
              <p:cNvSpPr>
                <a:spLocks noChangeAspect="1"/>
              </p:cNvSpPr>
              <p:nvPr/>
            </p:nvSpPr>
            <p:spPr bwMode="auto">
              <a:xfrm>
                <a:off x="893" y="2408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58" name="Freeform 12054"/>
              <p:cNvSpPr>
                <a:spLocks noChangeAspect="1"/>
              </p:cNvSpPr>
              <p:nvPr/>
            </p:nvSpPr>
            <p:spPr bwMode="auto">
              <a:xfrm>
                <a:off x="895" y="2553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59" name="Freeform 12055"/>
              <p:cNvSpPr>
                <a:spLocks noChangeAspect="1"/>
              </p:cNvSpPr>
              <p:nvPr/>
            </p:nvSpPr>
            <p:spPr bwMode="auto">
              <a:xfrm>
                <a:off x="890" y="2102"/>
                <a:ext cx="361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60" name="Freeform 12056"/>
              <p:cNvSpPr>
                <a:spLocks noChangeAspect="1"/>
              </p:cNvSpPr>
              <p:nvPr/>
            </p:nvSpPr>
            <p:spPr bwMode="auto">
              <a:xfrm>
                <a:off x="892" y="2247"/>
                <a:ext cx="360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61" name="Freeform 12057"/>
              <p:cNvSpPr>
                <a:spLocks noChangeAspect="1"/>
              </p:cNvSpPr>
              <p:nvPr/>
            </p:nvSpPr>
            <p:spPr bwMode="auto">
              <a:xfrm>
                <a:off x="886" y="1795"/>
                <a:ext cx="362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62" name="Freeform 12058"/>
              <p:cNvSpPr>
                <a:spLocks noChangeAspect="1"/>
              </p:cNvSpPr>
              <p:nvPr/>
            </p:nvSpPr>
            <p:spPr bwMode="auto">
              <a:xfrm>
                <a:off x="888" y="1940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63" name="Freeform 12059"/>
              <p:cNvSpPr>
                <a:spLocks noChangeAspect="1"/>
              </p:cNvSpPr>
              <p:nvPr/>
            </p:nvSpPr>
            <p:spPr bwMode="auto">
              <a:xfrm>
                <a:off x="883" y="1491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64" name="Freeform 12060"/>
              <p:cNvSpPr>
                <a:spLocks noChangeAspect="1"/>
              </p:cNvSpPr>
              <p:nvPr/>
            </p:nvSpPr>
            <p:spPr bwMode="auto">
              <a:xfrm>
                <a:off x="885" y="1636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65" name="AutoShape 12061"/>
              <p:cNvSpPr>
                <a:spLocks noChangeAspect="1" noChangeArrowheads="1"/>
              </p:cNvSpPr>
              <p:nvPr/>
            </p:nvSpPr>
            <p:spPr bwMode="auto">
              <a:xfrm>
                <a:off x="859" y="1415"/>
                <a:ext cx="405" cy="1499"/>
              </a:xfrm>
              <a:prstGeom prst="roundRect">
                <a:avLst>
                  <a:gd name="adj" fmla="val 40046"/>
                </a:avLst>
              </a:prstGeom>
              <a:gradFill rotWithShape="1">
                <a:gsLst>
                  <a:gs pos="0">
                    <a:srgbClr val="FFFFFF">
                      <a:alpha val="81000"/>
                    </a:srgbClr>
                  </a:gs>
                  <a:gs pos="100000">
                    <a:srgbClr val="FFFF00">
                      <a:alpha val="39999"/>
                    </a:srgbClr>
                  </a:gs>
                </a:gsLst>
                <a:lin ang="0" scaled="1"/>
              </a:gradFill>
              <a:ln w="3175">
                <a:solidFill>
                  <a:srgbClr val="FFFF6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200" name="Group 12062"/>
            <p:cNvGrpSpPr>
              <a:grpSpLocks noChangeAspect="1"/>
            </p:cNvGrpSpPr>
            <p:nvPr/>
          </p:nvGrpSpPr>
          <p:grpSpPr bwMode="auto">
            <a:xfrm>
              <a:off x="5008696" y="4617919"/>
              <a:ext cx="104647" cy="420029"/>
              <a:chOff x="859" y="1415"/>
              <a:chExt cx="405" cy="1499"/>
            </a:xfrm>
          </p:grpSpPr>
          <p:sp>
            <p:nvSpPr>
              <p:cNvPr id="248" name="Freeform 12063"/>
              <p:cNvSpPr>
                <a:spLocks noChangeAspect="1"/>
              </p:cNvSpPr>
              <p:nvPr/>
            </p:nvSpPr>
            <p:spPr bwMode="auto">
              <a:xfrm>
                <a:off x="893" y="2408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49" name="Freeform 12064"/>
              <p:cNvSpPr>
                <a:spLocks noChangeAspect="1"/>
              </p:cNvSpPr>
              <p:nvPr/>
            </p:nvSpPr>
            <p:spPr bwMode="auto">
              <a:xfrm>
                <a:off x="895" y="2553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50" name="Freeform 12065"/>
              <p:cNvSpPr>
                <a:spLocks noChangeAspect="1"/>
              </p:cNvSpPr>
              <p:nvPr/>
            </p:nvSpPr>
            <p:spPr bwMode="auto">
              <a:xfrm>
                <a:off x="890" y="2102"/>
                <a:ext cx="361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51" name="Freeform 12066"/>
              <p:cNvSpPr>
                <a:spLocks noChangeAspect="1"/>
              </p:cNvSpPr>
              <p:nvPr/>
            </p:nvSpPr>
            <p:spPr bwMode="auto">
              <a:xfrm>
                <a:off x="892" y="2247"/>
                <a:ext cx="360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52" name="Freeform 12067"/>
              <p:cNvSpPr>
                <a:spLocks noChangeAspect="1"/>
              </p:cNvSpPr>
              <p:nvPr/>
            </p:nvSpPr>
            <p:spPr bwMode="auto">
              <a:xfrm>
                <a:off x="886" y="1795"/>
                <a:ext cx="362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53" name="Freeform 12068"/>
              <p:cNvSpPr>
                <a:spLocks noChangeAspect="1"/>
              </p:cNvSpPr>
              <p:nvPr/>
            </p:nvSpPr>
            <p:spPr bwMode="auto">
              <a:xfrm>
                <a:off x="888" y="1940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54" name="Freeform 12069"/>
              <p:cNvSpPr>
                <a:spLocks noChangeAspect="1"/>
              </p:cNvSpPr>
              <p:nvPr/>
            </p:nvSpPr>
            <p:spPr bwMode="auto">
              <a:xfrm>
                <a:off x="883" y="1491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55" name="Freeform 12070"/>
              <p:cNvSpPr>
                <a:spLocks noChangeAspect="1"/>
              </p:cNvSpPr>
              <p:nvPr/>
            </p:nvSpPr>
            <p:spPr bwMode="auto">
              <a:xfrm>
                <a:off x="885" y="1636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56" name="AutoShape 12071"/>
              <p:cNvSpPr>
                <a:spLocks noChangeAspect="1" noChangeArrowheads="1"/>
              </p:cNvSpPr>
              <p:nvPr/>
            </p:nvSpPr>
            <p:spPr bwMode="auto">
              <a:xfrm>
                <a:off x="859" y="1415"/>
                <a:ext cx="405" cy="1499"/>
              </a:xfrm>
              <a:prstGeom prst="roundRect">
                <a:avLst>
                  <a:gd name="adj" fmla="val 40046"/>
                </a:avLst>
              </a:prstGeom>
              <a:gradFill rotWithShape="1">
                <a:gsLst>
                  <a:gs pos="0">
                    <a:srgbClr val="FFFFFF">
                      <a:alpha val="81000"/>
                    </a:srgbClr>
                  </a:gs>
                  <a:gs pos="100000">
                    <a:srgbClr val="FFFF00">
                      <a:alpha val="39999"/>
                    </a:srgbClr>
                  </a:gs>
                </a:gsLst>
                <a:lin ang="0" scaled="1"/>
              </a:gradFill>
              <a:ln w="3175">
                <a:solidFill>
                  <a:srgbClr val="FFFF6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201" name="Group 12072"/>
            <p:cNvGrpSpPr>
              <a:grpSpLocks noChangeAspect="1"/>
            </p:cNvGrpSpPr>
            <p:nvPr/>
          </p:nvGrpSpPr>
          <p:grpSpPr bwMode="auto">
            <a:xfrm>
              <a:off x="5143390" y="4617919"/>
              <a:ext cx="104647" cy="420029"/>
              <a:chOff x="859" y="1415"/>
              <a:chExt cx="405" cy="1499"/>
            </a:xfrm>
          </p:grpSpPr>
          <p:sp>
            <p:nvSpPr>
              <p:cNvPr id="239" name="Freeform 12073"/>
              <p:cNvSpPr>
                <a:spLocks noChangeAspect="1"/>
              </p:cNvSpPr>
              <p:nvPr/>
            </p:nvSpPr>
            <p:spPr bwMode="auto">
              <a:xfrm>
                <a:off x="893" y="2408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40" name="Freeform 12074"/>
              <p:cNvSpPr>
                <a:spLocks noChangeAspect="1"/>
              </p:cNvSpPr>
              <p:nvPr/>
            </p:nvSpPr>
            <p:spPr bwMode="auto">
              <a:xfrm>
                <a:off x="895" y="2553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41" name="Freeform 12075"/>
              <p:cNvSpPr>
                <a:spLocks noChangeAspect="1"/>
              </p:cNvSpPr>
              <p:nvPr/>
            </p:nvSpPr>
            <p:spPr bwMode="auto">
              <a:xfrm>
                <a:off x="890" y="2102"/>
                <a:ext cx="361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42" name="Freeform 12076"/>
              <p:cNvSpPr>
                <a:spLocks noChangeAspect="1"/>
              </p:cNvSpPr>
              <p:nvPr/>
            </p:nvSpPr>
            <p:spPr bwMode="auto">
              <a:xfrm>
                <a:off x="892" y="2247"/>
                <a:ext cx="360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43" name="Freeform 12077"/>
              <p:cNvSpPr>
                <a:spLocks noChangeAspect="1"/>
              </p:cNvSpPr>
              <p:nvPr/>
            </p:nvSpPr>
            <p:spPr bwMode="auto">
              <a:xfrm>
                <a:off x="886" y="1795"/>
                <a:ext cx="362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44" name="Freeform 12078"/>
              <p:cNvSpPr>
                <a:spLocks noChangeAspect="1"/>
              </p:cNvSpPr>
              <p:nvPr/>
            </p:nvSpPr>
            <p:spPr bwMode="auto">
              <a:xfrm>
                <a:off x="888" y="1940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45" name="Freeform 12079"/>
              <p:cNvSpPr>
                <a:spLocks noChangeAspect="1"/>
              </p:cNvSpPr>
              <p:nvPr/>
            </p:nvSpPr>
            <p:spPr bwMode="auto">
              <a:xfrm>
                <a:off x="883" y="1491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46" name="Freeform 12080"/>
              <p:cNvSpPr>
                <a:spLocks noChangeAspect="1"/>
              </p:cNvSpPr>
              <p:nvPr/>
            </p:nvSpPr>
            <p:spPr bwMode="auto">
              <a:xfrm>
                <a:off x="885" y="1636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47" name="AutoShape 12081"/>
              <p:cNvSpPr>
                <a:spLocks noChangeAspect="1" noChangeArrowheads="1"/>
              </p:cNvSpPr>
              <p:nvPr/>
            </p:nvSpPr>
            <p:spPr bwMode="auto">
              <a:xfrm>
                <a:off x="859" y="1415"/>
                <a:ext cx="405" cy="1499"/>
              </a:xfrm>
              <a:prstGeom prst="roundRect">
                <a:avLst>
                  <a:gd name="adj" fmla="val 40046"/>
                </a:avLst>
              </a:prstGeom>
              <a:gradFill rotWithShape="1">
                <a:gsLst>
                  <a:gs pos="0">
                    <a:srgbClr val="FFFFFF">
                      <a:alpha val="81000"/>
                    </a:srgbClr>
                  </a:gs>
                  <a:gs pos="100000">
                    <a:srgbClr val="FFFF00">
                      <a:alpha val="39999"/>
                    </a:srgbClr>
                  </a:gs>
                </a:gsLst>
                <a:lin ang="0" scaled="1"/>
              </a:gradFill>
              <a:ln w="3175">
                <a:solidFill>
                  <a:srgbClr val="FFFF6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202" name="Group 12082"/>
            <p:cNvGrpSpPr>
              <a:grpSpLocks noChangeAspect="1"/>
            </p:cNvGrpSpPr>
            <p:nvPr/>
          </p:nvGrpSpPr>
          <p:grpSpPr bwMode="auto">
            <a:xfrm>
              <a:off x="5278084" y="4617919"/>
              <a:ext cx="104647" cy="420029"/>
              <a:chOff x="859" y="1415"/>
              <a:chExt cx="405" cy="1499"/>
            </a:xfrm>
          </p:grpSpPr>
          <p:sp>
            <p:nvSpPr>
              <p:cNvPr id="230" name="Freeform 12083"/>
              <p:cNvSpPr>
                <a:spLocks noChangeAspect="1"/>
              </p:cNvSpPr>
              <p:nvPr/>
            </p:nvSpPr>
            <p:spPr bwMode="auto">
              <a:xfrm>
                <a:off x="893" y="2408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31" name="Freeform 12084"/>
              <p:cNvSpPr>
                <a:spLocks noChangeAspect="1"/>
              </p:cNvSpPr>
              <p:nvPr/>
            </p:nvSpPr>
            <p:spPr bwMode="auto">
              <a:xfrm>
                <a:off x="895" y="2553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32" name="Freeform 12085"/>
              <p:cNvSpPr>
                <a:spLocks noChangeAspect="1"/>
              </p:cNvSpPr>
              <p:nvPr/>
            </p:nvSpPr>
            <p:spPr bwMode="auto">
              <a:xfrm>
                <a:off x="890" y="2102"/>
                <a:ext cx="361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33" name="Freeform 12086"/>
              <p:cNvSpPr>
                <a:spLocks noChangeAspect="1"/>
              </p:cNvSpPr>
              <p:nvPr/>
            </p:nvSpPr>
            <p:spPr bwMode="auto">
              <a:xfrm>
                <a:off x="892" y="2247"/>
                <a:ext cx="360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34" name="Freeform 12087"/>
              <p:cNvSpPr>
                <a:spLocks noChangeAspect="1"/>
              </p:cNvSpPr>
              <p:nvPr/>
            </p:nvSpPr>
            <p:spPr bwMode="auto">
              <a:xfrm>
                <a:off x="886" y="1795"/>
                <a:ext cx="362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35" name="Freeform 12088"/>
              <p:cNvSpPr>
                <a:spLocks noChangeAspect="1"/>
              </p:cNvSpPr>
              <p:nvPr/>
            </p:nvSpPr>
            <p:spPr bwMode="auto">
              <a:xfrm>
                <a:off x="888" y="1940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36" name="Freeform 12089"/>
              <p:cNvSpPr>
                <a:spLocks noChangeAspect="1"/>
              </p:cNvSpPr>
              <p:nvPr/>
            </p:nvSpPr>
            <p:spPr bwMode="auto">
              <a:xfrm>
                <a:off x="883" y="1491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37" name="Freeform 12090"/>
              <p:cNvSpPr>
                <a:spLocks noChangeAspect="1"/>
              </p:cNvSpPr>
              <p:nvPr/>
            </p:nvSpPr>
            <p:spPr bwMode="auto">
              <a:xfrm>
                <a:off x="885" y="1636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38" name="AutoShape 12091"/>
              <p:cNvSpPr>
                <a:spLocks noChangeAspect="1" noChangeArrowheads="1"/>
              </p:cNvSpPr>
              <p:nvPr/>
            </p:nvSpPr>
            <p:spPr bwMode="auto">
              <a:xfrm>
                <a:off x="859" y="1415"/>
                <a:ext cx="405" cy="1499"/>
              </a:xfrm>
              <a:prstGeom prst="roundRect">
                <a:avLst>
                  <a:gd name="adj" fmla="val 40046"/>
                </a:avLst>
              </a:prstGeom>
              <a:gradFill rotWithShape="1">
                <a:gsLst>
                  <a:gs pos="0">
                    <a:srgbClr val="FFFFFF">
                      <a:alpha val="81000"/>
                    </a:srgbClr>
                  </a:gs>
                  <a:gs pos="100000">
                    <a:srgbClr val="FFFF00">
                      <a:alpha val="39999"/>
                    </a:srgbClr>
                  </a:gs>
                </a:gsLst>
                <a:lin ang="0" scaled="1"/>
              </a:gradFill>
              <a:ln w="3175">
                <a:solidFill>
                  <a:srgbClr val="FFFF6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203" name="Group 12092"/>
            <p:cNvGrpSpPr>
              <a:grpSpLocks noChangeAspect="1"/>
            </p:cNvGrpSpPr>
            <p:nvPr/>
          </p:nvGrpSpPr>
          <p:grpSpPr bwMode="auto">
            <a:xfrm>
              <a:off x="5412779" y="4617919"/>
              <a:ext cx="104647" cy="420029"/>
              <a:chOff x="859" y="1415"/>
              <a:chExt cx="405" cy="1499"/>
            </a:xfrm>
          </p:grpSpPr>
          <p:sp>
            <p:nvSpPr>
              <p:cNvPr id="221" name="Freeform 12093"/>
              <p:cNvSpPr>
                <a:spLocks noChangeAspect="1"/>
              </p:cNvSpPr>
              <p:nvPr/>
            </p:nvSpPr>
            <p:spPr bwMode="auto">
              <a:xfrm>
                <a:off x="893" y="2408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22" name="Freeform 12094"/>
              <p:cNvSpPr>
                <a:spLocks noChangeAspect="1"/>
              </p:cNvSpPr>
              <p:nvPr/>
            </p:nvSpPr>
            <p:spPr bwMode="auto">
              <a:xfrm>
                <a:off x="895" y="2553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23" name="Freeform 12095"/>
              <p:cNvSpPr>
                <a:spLocks noChangeAspect="1"/>
              </p:cNvSpPr>
              <p:nvPr/>
            </p:nvSpPr>
            <p:spPr bwMode="auto">
              <a:xfrm>
                <a:off x="890" y="2102"/>
                <a:ext cx="361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24" name="Freeform 12096"/>
              <p:cNvSpPr>
                <a:spLocks noChangeAspect="1"/>
              </p:cNvSpPr>
              <p:nvPr/>
            </p:nvSpPr>
            <p:spPr bwMode="auto">
              <a:xfrm>
                <a:off x="892" y="2247"/>
                <a:ext cx="360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25" name="Freeform 12097"/>
              <p:cNvSpPr>
                <a:spLocks noChangeAspect="1"/>
              </p:cNvSpPr>
              <p:nvPr/>
            </p:nvSpPr>
            <p:spPr bwMode="auto">
              <a:xfrm>
                <a:off x="886" y="1795"/>
                <a:ext cx="362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26" name="Freeform 12098"/>
              <p:cNvSpPr>
                <a:spLocks noChangeAspect="1"/>
              </p:cNvSpPr>
              <p:nvPr/>
            </p:nvSpPr>
            <p:spPr bwMode="auto">
              <a:xfrm>
                <a:off x="888" y="1940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27" name="Freeform 12099"/>
              <p:cNvSpPr>
                <a:spLocks noChangeAspect="1"/>
              </p:cNvSpPr>
              <p:nvPr/>
            </p:nvSpPr>
            <p:spPr bwMode="auto">
              <a:xfrm>
                <a:off x="883" y="1491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28" name="Freeform 12100"/>
              <p:cNvSpPr>
                <a:spLocks noChangeAspect="1"/>
              </p:cNvSpPr>
              <p:nvPr/>
            </p:nvSpPr>
            <p:spPr bwMode="auto">
              <a:xfrm>
                <a:off x="885" y="1636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29" name="AutoShape 12101"/>
              <p:cNvSpPr>
                <a:spLocks noChangeAspect="1" noChangeArrowheads="1"/>
              </p:cNvSpPr>
              <p:nvPr/>
            </p:nvSpPr>
            <p:spPr bwMode="auto">
              <a:xfrm>
                <a:off x="859" y="1415"/>
                <a:ext cx="405" cy="1499"/>
              </a:xfrm>
              <a:prstGeom prst="roundRect">
                <a:avLst>
                  <a:gd name="adj" fmla="val 40046"/>
                </a:avLst>
              </a:prstGeom>
              <a:gradFill rotWithShape="1">
                <a:gsLst>
                  <a:gs pos="0">
                    <a:srgbClr val="FFFFFF">
                      <a:alpha val="81000"/>
                    </a:srgbClr>
                  </a:gs>
                  <a:gs pos="100000">
                    <a:srgbClr val="FFFF00">
                      <a:alpha val="39999"/>
                    </a:srgbClr>
                  </a:gs>
                </a:gsLst>
                <a:lin ang="0" scaled="1"/>
              </a:gradFill>
              <a:ln w="3175">
                <a:solidFill>
                  <a:srgbClr val="FFFF6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204" name="Group 12102"/>
            <p:cNvGrpSpPr>
              <a:grpSpLocks noChangeAspect="1"/>
            </p:cNvGrpSpPr>
            <p:nvPr/>
          </p:nvGrpSpPr>
          <p:grpSpPr bwMode="auto">
            <a:xfrm>
              <a:off x="5547473" y="4617919"/>
              <a:ext cx="104647" cy="420029"/>
              <a:chOff x="859" y="1415"/>
              <a:chExt cx="405" cy="1499"/>
            </a:xfrm>
          </p:grpSpPr>
          <p:sp>
            <p:nvSpPr>
              <p:cNvPr id="212" name="Freeform 12103"/>
              <p:cNvSpPr>
                <a:spLocks noChangeAspect="1"/>
              </p:cNvSpPr>
              <p:nvPr/>
            </p:nvSpPr>
            <p:spPr bwMode="auto">
              <a:xfrm>
                <a:off x="893" y="2408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13" name="Freeform 12104"/>
              <p:cNvSpPr>
                <a:spLocks noChangeAspect="1"/>
              </p:cNvSpPr>
              <p:nvPr/>
            </p:nvSpPr>
            <p:spPr bwMode="auto">
              <a:xfrm>
                <a:off x="895" y="2553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14" name="Freeform 12105"/>
              <p:cNvSpPr>
                <a:spLocks noChangeAspect="1"/>
              </p:cNvSpPr>
              <p:nvPr/>
            </p:nvSpPr>
            <p:spPr bwMode="auto">
              <a:xfrm>
                <a:off x="890" y="2102"/>
                <a:ext cx="361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15" name="Freeform 12106"/>
              <p:cNvSpPr>
                <a:spLocks noChangeAspect="1"/>
              </p:cNvSpPr>
              <p:nvPr/>
            </p:nvSpPr>
            <p:spPr bwMode="auto">
              <a:xfrm>
                <a:off x="892" y="2247"/>
                <a:ext cx="360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16" name="Freeform 12107"/>
              <p:cNvSpPr>
                <a:spLocks noChangeAspect="1"/>
              </p:cNvSpPr>
              <p:nvPr/>
            </p:nvSpPr>
            <p:spPr bwMode="auto">
              <a:xfrm>
                <a:off x="886" y="1795"/>
                <a:ext cx="362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17" name="Freeform 12108"/>
              <p:cNvSpPr>
                <a:spLocks noChangeAspect="1"/>
              </p:cNvSpPr>
              <p:nvPr/>
            </p:nvSpPr>
            <p:spPr bwMode="auto">
              <a:xfrm>
                <a:off x="888" y="1940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18" name="Freeform 12109"/>
              <p:cNvSpPr>
                <a:spLocks noChangeAspect="1"/>
              </p:cNvSpPr>
              <p:nvPr/>
            </p:nvSpPr>
            <p:spPr bwMode="auto">
              <a:xfrm>
                <a:off x="883" y="1491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19" name="Freeform 12110"/>
              <p:cNvSpPr>
                <a:spLocks noChangeAspect="1"/>
              </p:cNvSpPr>
              <p:nvPr/>
            </p:nvSpPr>
            <p:spPr bwMode="auto">
              <a:xfrm>
                <a:off x="885" y="1636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20" name="AutoShape 12111"/>
              <p:cNvSpPr>
                <a:spLocks noChangeAspect="1" noChangeArrowheads="1"/>
              </p:cNvSpPr>
              <p:nvPr/>
            </p:nvSpPr>
            <p:spPr bwMode="auto">
              <a:xfrm>
                <a:off x="859" y="1415"/>
                <a:ext cx="405" cy="1499"/>
              </a:xfrm>
              <a:prstGeom prst="roundRect">
                <a:avLst>
                  <a:gd name="adj" fmla="val 40046"/>
                </a:avLst>
              </a:prstGeom>
              <a:gradFill rotWithShape="1">
                <a:gsLst>
                  <a:gs pos="0">
                    <a:srgbClr val="FFFFFF">
                      <a:alpha val="81000"/>
                    </a:srgbClr>
                  </a:gs>
                  <a:gs pos="100000">
                    <a:srgbClr val="FFFF00">
                      <a:alpha val="39999"/>
                    </a:srgbClr>
                  </a:gs>
                </a:gsLst>
                <a:lin ang="0" scaled="1"/>
              </a:gradFill>
              <a:ln w="3175">
                <a:solidFill>
                  <a:srgbClr val="FFFF6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sp>
          <p:nvSpPr>
            <p:cNvPr id="209" name="Rectangle 208"/>
            <p:cNvSpPr/>
            <p:nvPr/>
          </p:nvSpPr>
          <p:spPr bwMode="auto">
            <a:xfrm>
              <a:off x="5004048" y="3645024"/>
              <a:ext cx="576064" cy="64807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800" b="0" i="0" u="none" strike="noStrike" cap="none" normalizeH="0" baseline="0" smtClean="0">
                <a:ln>
                  <a:noFill/>
                </a:ln>
                <a:solidFill>
                  <a:srgbClr val="DE7008"/>
                </a:solidFill>
                <a:effectLst/>
                <a:latin typeface="Arial" charset="0"/>
              </a:endParaRPr>
            </a:p>
          </p:txBody>
        </p:sp>
        <p:sp>
          <p:nvSpPr>
            <p:cNvPr id="210" name="Oval 209"/>
            <p:cNvSpPr/>
            <p:nvPr/>
          </p:nvSpPr>
          <p:spPr bwMode="auto">
            <a:xfrm rot="10567906">
              <a:off x="4864167" y="4229971"/>
              <a:ext cx="267789" cy="131603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800" b="0" i="0" u="none" strike="noStrike" cap="none" normalizeH="0" baseline="0" smtClean="0">
                <a:ln>
                  <a:noFill/>
                </a:ln>
                <a:solidFill>
                  <a:srgbClr val="DE7008"/>
                </a:solidFill>
                <a:effectLst/>
                <a:latin typeface="Arial" charset="0"/>
              </a:endParaRPr>
            </a:p>
          </p:txBody>
        </p:sp>
        <p:cxnSp>
          <p:nvCxnSpPr>
            <p:cNvPr id="211" name="Straight Arrow Connector 210"/>
            <p:cNvCxnSpPr/>
            <p:nvPr/>
          </p:nvCxnSpPr>
          <p:spPr bwMode="auto">
            <a:xfrm>
              <a:off x="5076056" y="4365104"/>
              <a:ext cx="150304" cy="123825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70" name="Group 2374"/>
          <p:cNvGrpSpPr>
            <a:grpSpLocks/>
          </p:cNvGrpSpPr>
          <p:nvPr/>
        </p:nvGrpSpPr>
        <p:grpSpPr bwMode="auto">
          <a:xfrm rot="402146">
            <a:off x="6242629" y="3909106"/>
            <a:ext cx="397002" cy="376258"/>
            <a:chOff x="431" y="1819"/>
            <a:chExt cx="325" cy="480"/>
          </a:xfrm>
        </p:grpSpPr>
        <p:grpSp>
          <p:nvGrpSpPr>
            <p:cNvPr id="381" name="Group 2375"/>
            <p:cNvGrpSpPr>
              <a:grpSpLocks/>
            </p:cNvGrpSpPr>
            <p:nvPr/>
          </p:nvGrpSpPr>
          <p:grpSpPr bwMode="auto">
            <a:xfrm>
              <a:off x="431" y="1819"/>
              <a:ext cx="288" cy="480"/>
              <a:chOff x="431" y="1819"/>
              <a:chExt cx="288" cy="480"/>
            </a:xfrm>
          </p:grpSpPr>
          <p:sp>
            <p:nvSpPr>
              <p:cNvPr id="383" name="Freeform 2376"/>
              <p:cNvSpPr>
                <a:spLocks/>
              </p:cNvSpPr>
              <p:nvPr/>
            </p:nvSpPr>
            <p:spPr bwMode="auto">
              <a:xfrm rot="5313148">
                <a:off x="335" y="1915"/>
                <a:ext cx="480" cy="288"/>
              </a:xfrm>
              <a:custGeom>
                <a:avLst/>
                <a:gdLst>
                  <a:gd name="T0" fmla="*/ 86 w 537"/>
                  <a:gd name="T1" fmla="*/ 67 h 314"/>
                  <a:gd name="T2" fmla="*/ 225 w 537"/>
                  <a:gd name="T3" fmla="*/ 5 h 314"/>
                  <a:gd name="T4" fmla="*/ 397 w 537"/>
                  <a:gd name="T5" fmla="*/ 38 h 314"/>
                  <a:gd name="T6" fmla="*/ 476 w 537"/>
                  <a:gd name="T7" fmla="*/ 137 h 314"/>
                  <a:gd name="T8" fmla="*/ 372 w 537"/>
                  <a:gd name="T9" fmla="*/ 247 h 314"/>
                  <a:gd name="T10" fmla="*/ 136 w 537"/>
                  <a:gd name="T11" fmla="*/ 276 h 314"/>
                  <a:gd name="T12" fmla="*/ 8 w 537"/>
                  <a:gd name="T13" fmla="*/ 173 h 314"/>
                  <a:gd name="T14" fmla="*/ 86 w 537"/>
                  <a:gd name="T15" fmla="*/ 67 h 3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37"/>
                  <a:gd name="T25" fmla="*/ 0 h 314"/>
                  <a:gd name="T26" fmla="*/ 537 w 537"/>
                  <a:gd name="T27" fmla="*/ 314 h 31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37" h="314">
                    <a:moveTo>
                      <a:pt x="96" y="73"/>
                    </a:moveTo>
                    <a:cubicBezTo>
                      <a:pt x="141" y="47"/>
                      <a:pt x="194" y="10"/>
                      <a:pt x="252" y="5"/>
                    </a:cubicBezTo>
                    <a:cubicBezTo>
                      <a:pt x="310" y="0"/>
                      <a:pt x="398" y="17"/>
                      <a:pt x="444" y="41"/>
                    </a:cubicBezTo>
                    <a:cubicBezTo>
                      <a:pt x="490" y="65"/>
                      <a:pt x="537" y="111"/>
                      <a:pt x="532" y="149"/>
                    </a:cubicBezTo>
                    <a:cubicBezTo>
                      <a:pt x="532" y="229"/>
                      <a:pt x="477" y="246"/>
                      <a:pt x="416" y="269"/>
                    </a:cubicBezTo>
                    <a:cubicBezTo>
                      <a:pt x="353" y="294"/>
                      <a:pt x="220" y="314"/>
                      <a:pt x="152" y="301"/>
                    </a:cubicBezTo>
                    <a:cubicBezTo>
                      <a:pt x="84" y="288"/>
                      <a:pt x="18" y="227"/>
                      <a:pt x="9" y="189"/>
                    </a:cubicBezTo>
                    <a:cubicBezTo>
                      <a:pt x="0" y="151"/>
                      <a:pt x="52" y="99"/>
                      <a:pt x="96" y="7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EAD9"/>
                  </a:gs>
                  <a:gs pos="100000">
                    <a:srgbClr val="93FFF7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384" name="Oval 2377"/>
              <p:cNvSpPr>
                <a:spLocks noChangeArrowheads="1"/>
              </p:cNvSpPr>
              <p:nvPr/>
            </p:nvSpPr>
            <p:spPr bwMode="auto">
              <a:xfrm rot="4813762">
                <a:off x="394" y="2078"/>
                <a:ext cx="274" cy="134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C029FD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 eaLnBrk="1" hangingPunct="1"/>
                <a:endParaRPr lang="nl-NL" sz="13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82" name="Text Box 2378"/>
            <p:cNvSpPr txBox="1">
              <a:spLocks noChangeArrowheads="1"/>
            </p:cNvSpPr>
            <p:nvPr/>
          </p:nvSpPr>
          <p:spPr bwMode="auto">
            <a:xfrm rot="21300883">
              <a:off x="474" y="1898"/>
              <a:ext cx="282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1716562"/>
              <a:r>
                <a:rPr lang="en-US" sz="900" b="1" dirty="0">
                  <a:solidFill>
                    <a:schemeClr val="tx1"/>
                  </a:solidFill>
                </a:rPr>
                <a:t>G</a:t>
              </a:r>
              <a:r>
                <a:rPr lang="el-GR" sz="1000" b="1" dirty="0">
                  <a:solidFill>
                    <a:schemeClr val="tx1"/>
                  </a:solidFill>
                  <a:cs typeface="Arial" pitchFamily="34" charset="0"/>
                </a:rPr>
                <a:t>γ</a:t>
              </a:r>
            </a:p>
          </p:txBody>
        </p:sp>
      </p:grpSp>
      <p:grpSp>
        <p:nvGrpSpPr>
          <p:cNvPr id="371" name="Group 2379"/>
          <p:cNvGrpSpPr>
            <a:grpSpLocks/>
          </p:cNvGrpSpPr>
          <p:nvPr/>
        </p:nvGrpSpPr>
        <p:grpSpPr bwMode="auto">
          <a:xfrm rot="503840">
            <a:off x="5969699" y="3914196"/>
            <a:ext cx="397002" cy="376258"/>
            <a:chOff x="816" y="1771"/>
            <a:chExt cx="325" cy="480"/>
          </a:xfrm>
        </p:grpSpPr>
        <p:grpSp>
          <p:nvGrpSpPr>
            <p:cNvPr id="377" name="Group 2380"/>
            <p:cNvGrpSpPr>
              <a:grpSpLocks/>
            </p:cNvGrpSpPr>
            <p:nvPr/>
          </p:nvGrpSpPr>
          <p:grpSpPr bwMode="auto">
            <a:xfrm rot="4984953">
              <a:off x="720" y="1867"/>
              <a:ext cx="480" cy="287"/>
              <a:chOff x="4489" y="2452"/>
              <a:chExt cx="539" cy="338"/>
            </a:xfrm>
          </p:grpSpPr>
          <p:sp>
            <p:nvSpPr>
              <p:cNvPr id="379" name="Freeform 2381"/>
              <p:cNvSpPr>
                <a:spLocks/>
              </p:cNvSpPr>
              <p:nvPr/>
            </p:nvSpPr>
            <p:spPr bwMode="auto">
              <a:xfrm rot="328195">
                <a:off x="4489" y="2452"/>
                <a:ext cx="539" cy="338"/>
              </a:xfrm>
              <a:custGeom>
                <a:avLst/>
                <a:gdLst>
                  <a:gd name="T0" fmla="*/ 96 w 537"/>
                  <a:gd name="T1" fmla="*/ 79 h 314"/>
                  <a:gd name="T2" fmla="*/ 253 w 537"/>
                  <a:gd name="T3" fmla="*/ 5 h 314"/>
                  <a:gd name="T4" fmla="*/ 446 w 537"/>
                  <a:gd name="T5" fmla="*/ 44 h 314"/>
                  <a:gd name="T6" fmla="*/ 534 w 537"/>
                  <a:gd name="T7" fmla="*/ 160 h 314"/>
                  <a:gd name="T8" fmla="*/ 418 w 537"/>
                  <a:gd name="T9" fmla="*/ 290 h 314"/>
                  <a:gd name="T10" fmla="*/ 153 w 537"/>
                  <a:gd name="T11" fmla="*/ 324 h 314"/>
                  <a:gd name="T12" fmla="*/ 9 w 537"/>
                  <a:gd name="T13" fmla="*/ 203 h 314"/>
                  <a:gd name="T14" fmla="*/ 96 w 537"/>
                  <a:gd name="T15" fmla="*/ 79 h 3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37"/>
                  <a:gd name="T25" fmla="*/ 0 h 314"/>
                  <a:gd name="T26" fmla="*/ 537 w 537"/>
                  <a:gd name="T27" fmla="*/ 314 h 31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37" h="314">
                    <a:moveTo>
                      <a:pt x="96" y="73"/>
                    </a:moveTo>
                    <a:cubicBezTo>
                      <a:pt x="141" y="47"/>
                      <a:pt x="194" y="10"/>
                      <a:pt x="252" y="5"/>
                    </a:cubicBezTo>
                    <a:cubicBezTo>
                      <a:pt x="310" y="0"/>
                      <a:pt x="398" y="17"/>
                      <a:pt x="444" y="41"/>
                    </a:cubicBezTo>
                    <a:cubicBezTo>
                      <a:pt x="490" y="65"/>
                      <a:pt x="537" y="111"/>
                      <a:pt x="532" y="149"/>
                    </a:cubicBezTo>
                    <a:cubicBezTo>
                      <a:pt x="532" y="229"/>
                      <a:pt x="477" y="246"/>
                      <a:pt x="416" y="269"/>
                    </a:cubicBezTo>
                    <a:cubicBezTo>
                      <a:pt x="353" y="294"/>
                      <a:pt x="220" y="314"/>
                      <a:pt x="152" y="301"/>
                    </a:cubicBezTo>
                    <a:cubicBezTo>
                      <a:pt x="84" y="288"/>
                      <a:pt x="18" y="227"/>
                      <a:pt x="9" y="189"/>
                    </a:cubicBezTo>
                    <a:cubicBezTo>
                      <a:pt x="0" y="151"/>
                      <a:pt x="52" y="99"/>
                      <a:pt x="96" y="7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FF00"/>
                  </a:gs>
                  <a:gs pos="100000">
                    <a:srgbClr val="85FF85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380" name="Oval 2382"/>
              <p:cNvSpPr>
                <a:spLocks noChangeArrowheads="1"/>
              </p:cNvSpPr>
              <p:nvPr/>
            </p:nvSpPr>
            <p:spPr bwMode="auto">
              <a:xfrm rot="-171191">
                <a:off x="4696" y="2606"/>
                <a:ext cx="307" cy="15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C029FD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 eaLnBrk="1" hangingPunct="1"/>
                <a:endParaRPr lang="nl-NL" sz="13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78" name="Text Box 2383"/>
            <p:cNvSpPr txBox="1">
              <a:spLocks noChangeArrowheads="1"/>
            </p:cNvSpPr>
            <p:nvPr/>
          </p:nvSpPr>
          <p:spPr bwMode="auto">
            <a:xfrm rot="21021682">
              <a:off x="852" y="1851"/>
              <a:ext cx="289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1716562"/>
              <a:r>
                <a:rPr lang="en-US" sz="900" b="1" dirty="0">
                  <a:solidFill>
                    <a:schemeClr val="tx1"/>
                  </a:solidFill>
                </a:rPr>
                <a:t>G</a:t>
              </a:r>
              <a:r>
                <a:rPr lang="el-GR" sz="1000" b="1" dirty="0">
                  <a:solidFill>
                    <a:schemeClr val="tx1"/>
                  </a:solidFill>
                  <a:cs typeface="Arial" pitchFamily="34" charset="0"/>
                </a:rPr>
                <a:t>β</a:t>
              </a:r>
            </a:p>
          </p:txBody>
        </p:sp>
      </p:grpSp>
      <p:grpSp>
        <p:nvGrpSpPr>
          <p:cNvPr id="372" name="Group 2614"/>
          <p:cNvGrpSpPr>
            <a:grpSpLocks/>
          </p:cNvGrpSpPr>
          <p:nvPr/>
        </p:nvGrpSpPr>
        <p:grpSpPr bwMode="auto">
          <a:xfrm>
            <a:off x="6023689" y="5130930"/>
            <a:ext cx="492527" cy="213387"/>
            <a:chOff x="2751" y="4224"/>
            <a:chExt cx="421" cy="245"/>
          </a:xfrm>
        </p:grpSpPr>
        <p:grpSp>
          <p:nvGrpSpPr>
            <p:cNvPr id="373" name="Group 2615"/>
            <p:cNvGrpSpPr>
              <a:grpSpLocks/>
            </p:cNvGrpSpPr>
            <p:nvPr/>
          </p:nvGrpSpPr>
          <p:grpSpPr bwMode="auto">
            <a:xfrm>
              <a:off x="2751" y="4224"/>
              <a:ext cx="421" cy="245"/>
              <a:chOff x="4501" y="3765"/>
              <a:chExt cx="481" cy="281"/>
            </a:xfrm>
          </p:grpSpPr>
          <p:sp>
            <p:nvSpPr>
              <p:cNvPr id="375" name="AutoShape 2616"/>
              <p:cNvSpPr>
                <a:spLocks noChangeArrowheads="1"/>
              </p:cNvSpPr>
              <p:nvPr/>
            </p:nvSpPr>
            <p:spPr bwMode="auto">
              <a:xfrm>
                <a:off x="4501" y="3765"/>
                <a:ext cx="481" cy="281"/>
              </a:xfrm>
              <a:prstGeom prst="octagon">
                <a:avLst>
                  <a:gd name="adj" fmla="val 30806"/>
                </a:avLst>
              </a:prstGeom>
              <a:gradFill rotWithShape="1">
                <a:gsLst>
                  <a:gs pos="0">
                    <a:srgbClr val="007068"/>
                  </a:gs>
                  <a:gs pos="50000">
                    <a:srgbClr val="00FFEA"/>
                  </a:gs>
                  <a:gs pos="100000">
                    <a:srgbClr val="007068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376" name="Oval 2617"/>
              <p:cNvSpPr>
                <a:spLocks noChangeArrowheads="1"/>
              </p:cNvSpPr>
              <p:nvPr/>
            </p:nvSpPr>
            <p:spPr bwMode="auto">
              <a:xfrm rot="-123334">
                <a:off x="4733" y="3862"/>
                <a:ext cx="248" cy="15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48460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74" name="Text Box 2618"/>
            <p:cNvSpPr txBox="1">
              <a:spLocks noChangeArrowheads="1"/>
            </p:cNvSpPr>
            <p:nvPr/>
          </p:nvSpPr>
          <p:spPr bwMode="auto">
            <a:xfrm>
              <a:off x="2799" y="4291"/>
              <a:ext cx="230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716562"/>
              <a:r>
                <a:rPr lang="en-US" sz="900" b="1" dirty="0">
                  <a:solidFill>
                    <a:schemeClr val="tx1"/>
                  </a:solidFill>
                </a:rPr>
                <a:t>  Fyn</a:t>
              </a:r>
            </a:p>
          </p:txBody>
        </p:sp>
      </p:grpSp>
      <p:grpSp>
        <p:nvGrpSpPr>
          <p:cNvPr id="385" name="Group 2425"/>
          <p:cNvGrpSpPr>
            <a:grpSpLocks/>
          </p:cNvGrpSpPr>
          <p:nvPr/>
        </p:nvGrpSpPr>
        <p:grpSpPr bwMode="auto">
          <a:xfrm>
            <a:off x="3419872" y="3887224"/>
            <a:ext cx="502788" cy="376258"/>
            <a:chOff x="1859" y="2880"/>
            <a:chExt cx="343" cy="432"/>
          </a:xfrm>
        </p:grpSpPr>
        <p:grpSp>
          <p:nvGrpSpPr>
            <p:cNvPr id="386" name="Group 2419"/>
            <p:cNvGrpSpPr>
              <a:grpSpLocks/>
            </p:cNvGrpSpPr>
            <p:nvPr/>
          </p:nvGrpSpPr>
          <p:grpSpPr bwMode="auto">
            <a:xfrm>
              <a:off x="1919" y="2880"/>
              <a:ext cx="240" cy="432"/>
              <a:chOff x="1247" y="1723"/>
              <a:chExt cx="288" cy="480"/>
            </a:xfrm>
          </p:grpSpPr>
          <p:sp>
            <p:nvSpPr>
              <p:cNvPr id="388" name="Freeform 2420"/>
              <p:cNvSpPr>
                <a:spLocks/>
              </p:cNvSpPr>
              <p:nvPr/>
            </p:nvSpPr>
            <p:spPr bwMode="auto">
              <a:xfrm rot="5313148">
                <a:off x="1151" y="1819"/>
                <a:ext cx="480" cy="288"/>
              </a:xfrm>
              <a:custGeom>
                <a:avLst/>
                <a:gdLst>
                  <a:gd name="T0" fmla="*/ 86 w 537"/>
                  <a:gd name="T1" fmla="*/ 67 h 314"/>
                  <a:gd name="T2" fmla="*/ 225 w 537"/>
                  <a:gd name="T3" fmla="*/ 5 h 314"/>
                  <a:gd name="T4" fmla="*/ 397 w 537"/>
                  <a:gd name="T5" fmla="*/ 38 h 314"/>
                  <a:gd name="T6" fmla="*/ 476 w 537"/>
                  <a:gd name="T7" fmla="*/ 137 h 314"/>
                  <a:gd name="T8" fmla="*/ 372 w 537"/>
                  <a:gd name="T9" fmla="*/ 247 h 314"/>
                  <a:gd name="T10" fmla="*/ 136 w 537"/>
                  <a:gd name="T11" fmla="*/ 276 h 314"/>
                  <a:gd name="T12" fmla="*/ 8 w 537"/>
                  <a:gd name="T13" fmla="*/ 173 h 314"/>
                  <a:gd name="T14" fmla="*/ 86 w 537"/>
                  <a:gd name="T15" fmla="*/ 67 h 3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37"/>
                  <a:gd name="T25" fmla="*/ 0 h 314"/>
                  <a:gd name="T26" fmla="*/ 537 w 537"/>
                  <a:gd name="T27" fmla="*/ 314 h 31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37" h="314">
                    <a:moveTo>
                      <a:pt x="96" y="73"/>
                    </a:moveTo>
                    <a:cubicBezTo>
                      <a:pt x="141" y="47"/>
                      <a:pt x="194" y="10"/>
                      <a:pt x="252" y="5"/>
                    </a:cubicBezTo>
                    <a:cubicBezTo>
                      <a:pt x="310" y="0"/>
                      <a:pt x="398" y="17"/>
                      <a:pt x="444" y="41"/>
                    </a:cubicBezTo>
                    <a:cubicBezTo>
                      <a:pt x="490" y="65"/>
                      <a:pt x="537" y="111"/>
                      <a:pt x="532" y="149"/>
                    </a:cubicBezTo>
                    <a:cubicBezTo>
                      <a:pt x="532" y="229"/>
                      <a:pt x="477" y="246"/>
                      <a:pt x="416" y="269"/>
                    </a:cubicBezTo>
                    <a:cubicBezTo>
                      <a:pt x="353" y="294"/>
                      <a:pt x="220" y="314"/>
                      <a:pt x="152" y="301"/>
                    </a:cubicBezTo>
                    <a:cubicBezTo>
                      <a:pt x="84" y="288"/>
                      <a:pt x="18" y="227"/>
                      <a:pt x="9" y="189"/>
                    </a:cubicBezTo>
                    <a:cubicBezTo>
                      <a:pt x="0" y="151"/>
                      <a:pt x="52" y="99"/>
                      <a:pt x="96" y="7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6FF00"/>
                  </a:gs>
                  <a:gs pos="100000">
                    <a:srgbClr val="FDFF9B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389" name="Oval 2421"/>
              <p:cNvSpPr>
                <a:spLocks noChangeArrowheads="1"/>
              </p:cNvSpPr>
              <p:nvPr/>
            </p:nvSpPr>
            <p:spPr bwMode="auto">
              <a:xfrm rot="4813762">
                <a:off x="1210" y="1982"/>
                <a:ext cx="274" cy="134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C029FD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 eaLnBrk="1" hangingPunct="1"/>
                <a:endParaRPr lang="nl-NL" sz="13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87" name="Text Box 2422"/>
            <p:cNvSpPr txBox="1">
              <a:spLocks noChangeArrowheads="1"/>
            </p:cNvSpPr>
            <p:nvPr/>
          </p:nvSpPr>
          <p:spPr bwMode="auto">
            <a:xfrm rot="21021682">
              <a:off x="1859" y="2949"/>
              <a:ext cx="343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1716562"/>
              <a:r>
                <a:rPr lang="en-US" sz="900" b="1" dirty="0">
                  <a:solidFill>
                    <a:schemeClr val="tx1"/>
                  </a:solidFill>
                </a:rPr>
                <a:t>G</a:t>
              </a:r>
              <a:r>
                <a:rPr lang="el-GR" sz="1000" b="1" dirty="0">
                  <a:solidFill>
                    <a:schemeClr val="tx1"/>
                  </a:solidFill>
                  <a:cs typeface="Arial" pitchFamily="34" charset="0"/>
                </a:rPr>
                <a:t>α</a:t>
              </a:r>
              <a:r>
                <a:rPr lang="en-US" sz="1000" b="1" dirty="0">
                  <a:solidFill>
                    <a:schemeClr val="tx1"/>
                  </a:solidFill>
                  <a:cs typeface="Arial" pitchFamily="34" charset="0"/>
                </a:rPr>
                <a:t>-I</a:t>
              </a:r>
              <a:endParaRPr lang="el-GR" sz="1000" b="1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</p:grpSp>
      <p:grpSp>
        <p:nvGrpSpPr>
          <p:cNvPr id="390" name="Group 2423"/>
          <p:cNvGrpSpPr>
            <a:grpSpLocks/>
          </p:cNvGrpSpPr>
          <p:nvPr/>
        </p:nvGrpSpPr>
        <p:grpSpPr bwMode="auto">
          <a:xfrm>
            <a:off x="4285417" y="3887224"/>
            <a:ext cx="574615" cy="432871"/>
            <a:chOff x="2784" y="2095"/>
            <a:chExt cx="392" cy="497"/>
          </a:xfrm>
        </p:grpSpPr>
        <p:grpSp>
          <p:nvGrpSpPr>
            <p:cNvPr id="391" name="Group 2403"/>
            <p:cNvGrpSpPr>
              <a:grpSpLocks/>
            </p:cNvGrpSpPr>
            <p:nvPr/>
          </p:nvGrpSpPr>
          <p:grpSpPr bwMode="auto">
            <a:xfrm>
              <a:off x="2850" y="2112"/>
              <a:ext cx="269" cy="480"/>
              <a:chOff x="1247" y="1723"/>
              <a:chExt cx="288" cy="480"/>
            </a:xfrm>
          </p:grpSpPr>
          <p:sp>
            <p:nvSpPr>
              <p:cNvPr id="393" name="Freeform 2404"/>
              <p:cNvSpPr>
                <a:spLocks/>
              </p:cNvSpPr>
              <p:nvPr/>
            </p:nvSpPr>
            <p:spPr bwMode="auto">
              <a:xfrm rot="5313148">
                <a:off x="1151" y="1819"/>
                <a:ext cx="480" cy="288"/>
              </a:xfrm>
              <a:custGeom>
                <a:avLst/>
                <a:gdLst>
                  <a:gd name="T0" fmla="*/ 86 w 537"/>
                  <a:gd name="T1" fmla="*/ 67 h 314"/>
                  <a:gd name="T2" fmla="*/ 225 w 537"/>
                  <a:gd name="T3" fmla="*/ 5 h 314"/>
                  <a:gd name="T4" fmla="*/ 397 w 537"/>
                  <a:gd name="T5" fmla="*/ 38 h 314"/>
                  <a:gd name="T6" fmla="*/ 476 w 537"/>
                  <a:gd name="T7" fmla="*/ 137 h 314"/>
                  <a:gd name="T8" fmla="*/ 372 w 537"/>
                  <a:gd name="T9" fmla="*/ 247 h 314"/>
                  <a:gd name="T10" fmla="*/ 136 w 537"/>
                  <a:gd name="T11" fmla="*/ 276 h 314"/>
                  <a:gd name="T12" fmla="*/ 8 w 537"/>
                  <a:gd name="T13" fmla="*/ 173 h 314"/>
                  <a:gd name="T14" fmla="*/ 86 w 537"/>
                  <a:gd name="T15" fmla="*/ 67 h 3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37"/>
                  <a:gd name="T25" fmla="*/ 0 h 314"/>
                  <a:gd name="T26" fmla="*/ 537 w 537"/>
                  <a:gd name="T27" fmla="*/ 314 h 31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37" h="314">
                    <a:moveTo>
                      <a:pt x="96" y="73"/>
                    </a:moveTo>
                    <a:cubicBezTo>
                      <a:pt x="141" y="47"/>
                      <a:pt x="194" y="10"/>
                      <a:pt x="252" y="5"/>
                    </a:cubicBezTo>
                    <a:cubicBezTo>
                      <a:pt x="310" y="0"/>
                      <a:pt x="398" y="17"/>
                      <a:pt x="444" y="41"/>
                    </a:cubicBezTo>
                    <a:cubicBezTo>
                      <a:pt x="490" y="65"/>
                      <a:pt x="537" y="111"/>
                      <a:pt x="532" y="149"/>
                    </a:cubicBezTo>
                    <a:cubicBezTo>
                      <a:pt x="532" y="229"/>
                      <a:pt x="477" y="246"/>
                      <a:pt x="416" y="269"/>
                    </a:cubicBezTo>
                    <a:cubicBezTo>
                      <a:pt x="353" y="294"/>
                      <a:pt x="220" y="314"/>
                      <a:pt x="152" y="301"/>
                    </a:cubicBezTo>
                    <a:cubicBezTo>
                      <a:pt x="84" y="288"/>
                      <a:pt x="18" y="227"/>
                      <a:pt x="9" y="189"/>
                    </a:cubicBezTo>
                    <a:cubicBezTo>
                      <a:pt x="0" y="151"/>
                      <a:pt x="52" y="99"/>
                      <a:pt x="96" y="7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6FF00"/>
                  </a:gs>
                  <a:gs pos="100000">
                    <a:srgbClr val="FDFF9B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394" name="Oval 2405"/>
              <p:cNvSpPr>
                <a:spLocks noChangeArrowheads="1"/>
              </p:cNvSpPr>
              <p:nvPr/>
            </p:nvSpPr>
            <p:spPr bwMode="auto">
              <a:xfrm rot="4813762">
                <a:off x="1210" y="1982"/>
                <a:ext cx="274" cy="134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C029FD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 eaLnBrk="1" hangingPunct="1"/>
                <a:endParaRPr lang="nl-NL" sz="13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92" name="Text Box 2406"/>
            <p:cNvSpPr txBox="1">
              <a:spLocks noChangeArrowheads="1"/>
            </p:cNvSpPr>
            <p:nvPr/>
          </p:nvSpPr>
          <p:spPr bwMode="auto">
            <a:xfrm rot="21021682">
              <a:off x="2784" y="2095"/>
              <a:ext cx="392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1716562"/>
              <a:r>
                <a:rPr lang="en-US" sz="900" b="1" dirty="0">
                  <a:solidFill>
                    <a:schemeClr val="tx1"/>
                  </a:solidFill>
                </a:rPr>
                <a:t>G</a:t>
              </a:r>
              <a:r>
                <a:rPr lang="el-GR" sz="1000" b="1" dirty="0">
                  <a:solidFill>
                    <a:schemeClr val="tx1"/>
                  </a:solidFill>
                  <a:cs typeface="Arial" pitchFamily="34" charset="0"/>
                </a:rPr>
                <a:t>α</a:t>
              </a:r>
              <a:r>
                <a:rPr lang="en-US" sz="900" b="1" dirty="0">
                  <a:solidFill>
                    <a:schemeClr val="tx1"/>
                  </a:solidFill>
                  <a:cs typeface="Arial" pitchFamily="34" charset="0"/>
                </a:rPr>
                <a:t>-12/13</a:t>
              </a:r>
              <a:endParaRPr lang="el-GR" sz="900" b="1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</p:grpSp>
      <p:grpSp>
        <p:nvGrpSpPr>
          <p:cNvPr id="395" name="Group 2424"/>
          <p:cNvGrpSpPr>
            <a:grpSpLocks/>
          </p:cNvGrpSpPr>
          <p:nvPr/>
        </p:nvGrpSpPr>
        <p:grpSpPr bwMode="auto">
          <a:xfrm>
            <a:off x="2649556" y="3887224"/>
            <a:ext cx="624454" cy="418065"/>
            <a:chOff x="1462" y="2014"/>
            <a:chExt cx="426" cy="480"/>
          </a:xfrm>
        </p:grpSpPr>
        <p:grpSp>
          <p:nvGrpSpPr>
            <p:cNvPr id="396" name="Group 2408"/>
            <p:cNvGrpSpPr>
              <a:grpSpLocks/>
            </p:cNvGrpSpPr>
            <p:nvPr/>
          </p:nvGrpSpPr>
          <p:grpSpPr bwMode="auto">
            <a:xfrm rot="-487806">
              <a:off x="1529" y="2014"/>
              <a:ext cx="254" cy="480"/>
              <a:chOff x="1247" y="1723"/>
              <a:chExt cx="288" cy="480"/>
            </a:xfrm>
          </p:grpSpPr>
          <p:sp>
            <p:nvSpPr>
              <p:cNvPr id="398" name="Freeform 2409"/>
              <p:cNvSpPr>
                <a:spLocks/>
              </p:cNvSpPr>
              <p:nvPr/>
            </p:nvSpPr>
            <p:spPr bwMode="auto">
              <a:xfrm rot="5313148">
                <a:off x="1151" y="1819"/>
                <a:ext cx="480" cy="288"/>
              </a:xfrm>
              <a:custGeom>
                <a:avLst/>
                <a:gdLst>
                  <a:gd name="T0" fmla="*/ 86 w 537"/>
                  <a:gd name="T1" fmla="*/ 67 h 314"/>
                  <a:gd name="T2" fmla="*/ 225 w 537"/>
                  <a:gd name="T3" fmla="*/ 5 h 314"/>
                  <a:gd name="T4" fmla="*/ 397 w 537"/>
                  <a:gd name="T5" fmla="*/ 38 h 314"/>
                  <a:gd name="T6" fmla="*/ 476 w 537"/>
                  <a:gd name="T7" fmla="*/ 137 h 314"/>
                  <a:gd name="T8" fmla="*/ 372 w 537"/>
                  <a:gd name="T9" fmla="*/ 247 h 314"/>
                  <a:gd name="T10" fmla="*/ 136 w 537"/>
                  <a:gd name="T11" fmla="*/ 276 h 314"/>
                  <a:gd name="T12" fmla="*/ 8 w 537"/>
                  <a:gd name="T13" fmla="*/ 173 h 314"/>
                  <a:gd name="T14" fmla="*/ 86 w 537"/>
                  <a:gd name="T15" fmla="*/ 67 h 3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37"/>
                  <a:gd name="T25" fmla="*/ 0 h 314"/>
                  <a:gd name="T26" fmla="*/ 537 w 537"/>
                  <a:gd name="T27" fmla="*/ 314 h 31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37" h="314">
                    <a:moveTo>
                      <a:pt x="96" y="73"/>
                    </a:moveTo>
                    <a:cubicBezTo>
                      <a:pt x="141" y="47"/>
                      <a:pt x="194" y="10"/>
                      <a:pt x="252" y="5"/>
                    </a:cubicBezTo>
                    <a:cubicBezTo>
                      <a:pt x="310" y="0"/>
                      <a:pt x="398" y="17"/>
                      <a:pt x="444" y="41"/>
                    </a:cubicBezTo>
                    <a:cubicBezTo>
                      <a:pt x="490" y="65"/>
                      <a:pt x="537" y="111"/>
                      <a:pt x="532" y="149"/>
                    </a:cubicBezTo>
                    <a:cubicBezTo>
                      <a:pt x="532" y="229"/>
                      <a:pt x="477" y="246"/>
                      <a:pt x="416" y="269"/>
                    </a:cubicBezTo>
                    <a:cubicBezTo>
                      <a:pt x="353" y="294"/>
                      <a:pt x="220" y="314"/>
                      <a:pt x="152" y="301"/>
                    </a:cubicBezTo>
                    <a:cubicBezTo>
                      <a:pt x="84" y="288"/>
                      <a:pt x="18" y="227"/>
                      <a:pt x="9" y="189"/>
                    </a:cubicBezTo>
                    <a:cubicBezTo>
                      <a:pt x="0" y="151"/>
                      <a:pt x="52" y="99"/>
                      <a:pt x="96" y="7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6FF00"/>
                  </a:gs>
                  <a:gs pos="100000">
                    <a:srgbClr val="FDFF9B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399" name="Oval 2410"/>
              <p:cNvSpPr>
                <a:spLocks noChangeArrowheads="1"/>
              </p:cNvSpPr>
              <p:nvPr/>
            </p:nvSpPr>
            <p:spPr bwMode="auto">
              <a:xfrm rot="4813762">
                <a:off x="1210" y="1982"/>
                <a:ext cx="274" cy="134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C029FD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 eaLnBrk="1" hangingPunct="1"/>
                <a:endParaRPr lang="nl-NL" sz="13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97" name="Text Box 2411"/>
            <p:cNvSpPr txBox="1">
              <a:spLocks noChangeArrowheads="1"/>
            </p:cNvSpPr>
            <p:nvPr/>
          </p:nvSpPr>
          <p:spPr bwMode="auto">
            <a:xfrm rot="20533876">
              <a:off x="1462" y="2098"/>
              <a:ext cx="426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1716562"/>
              <a:r>
                <a:rPr lang="en-US" sz="900" b="1" dirty="0">
                  <a:solidFill>
                    <a:schemeClr val="tx1"/>
                  </a:solidFill>
                </a:rPr>
                <a:t>G</a:t>
              </a:r>
              <a:r>
                <a:rPr lang="el-GR" sz="1000" b="1" dirty="0">
                  <a:solidFill>
                    <a:schemeClr val="tx1"/>
                  </a:solidFill>
                  <a:cs typeface="Arial" pitchFamily="34" charset="0"/>
                </a:rPr>
                <a:t>α</a:t>
              </a:r>
              <a:r>
                <a:rPr lang="en-US" sz="1000" b="1" dirty="0">
                  <a:solidFill>
                    <a:schemeClr val="tx1"/>
                  </a:solidFill>
                  <a:cs typeface="Arial" pitchFamily="34" charset="0"/>
                </a:rPr>
                <a:t>-Q</a:t>
              </a:r>
              <a:endParaRPr lang="el-GR" sz="1000" b="1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</p:grpSp>
      <p:grpSp>
        <p:nvGrpSpPr>
          <p:cNvPr id="400" name="Group 2073"/>
          <p:cNvGrpSpPr>
            <a:grpSpLocks/>
          </p:cNvGrpSpPr>
          <p:nvPr/>
        </p:nvGrpSpPr>
        <p:grpSpPr bwMode="auto">
          <a:xfrm>
            <a:off x="2577548" y="5098263"/>
            <a:ext cx="615659" cy="288290"/>
            <a:chOff x="1391" y="4555"/>
            <a:chExt cx="420" cy="331"/>
          </a:xfrm>
        </p:grpSpPr>
        <p:grpSp>
          <p:nvGrpSpPr>
            <p:cNvPr id="401" name="Group 2074"/>
            <p:cNvGrpSpPr>
              <a:grpSpLocks/>
            </p:cNvGrpSpPr>
            <p:nvPr/>
          </p:nvGrpSpPr>
          <p:grpSpPr bwMode="auto">
            <a:xfrm>
              <a:off x="1391" y="4555"/>
              <a:ext cx="420" cy="280"/>
              <a:chOff x="1318" y="6903"/>
              <a:chExt cx="980" cy="479"/>
            </a:xfrm>
          </p:grpSpPr>
          <p:sp>
            <p:nvSpPr>
              <p:cNvPr id="403" name="Freeform 2075"/>
              <p:cNvSpPr>
                <a:spLocks/>
              </p:cNvSpPr>
              <p:nvPr/>
            </p:nvSpPr>
            <p:spPr bwMode="auto">
              <a:xfrm>
                <a:off x="1318" y="6903"/>
                <a:ext cx="980" cy="479"/>
              </a:xfrm>
              <a:custGeom>
                <a:avLst/>
                <a:gdLst>
                  <a:gd name="T0" fmla="*/ 476 w 980"/>
                  <a:gd name="T1" fmla="*/ 478 h 479"/>
                  <a:gd name="T2" fmla="*/ 104 w 980"/>
                  <a:gd name="T3" fmla="*/ 410 h 479"/>
                  <a:gd name="T4" fmla="*/ 51 w 980"/>
                  <a:gd name="T5" fmla="*/ 201 h 479"/>
                  <a:gd name="T6" fmla="*/ 219 w 980"/>
                  <a:gd name="T7" fmla="*/ 141 h 479"/>
                  <a:gd name="T8" fmla="*/ 411 w 980"/>
                  <a:gd name="T9" fmla="*/ 207 h 479"/>
                  <a:gd name="T10" fmla="*/ 270 w 980"/>
                  <a:gd name="T11" fmla="*/ 93 h 479"/>
                  <a:gd name="T12" fmla="*/ 495 w 980"/>
                  <a:gd name="T13" fmla="*/ 3 h 479"/>
                  <a:gd name="T14" fmla="*/ 711 w 980"/>
                  <a:gd name="T15" fmla="*/ 87 h 479"/>
                  <a:gd name="T16" fmla="*/ 579 w 980"/>
                  <a:gd name="T17" fmla="*/ 201 h 479"/>
                  <a:gd name="T18" fmla="*/ 699 w 980"/>
                  <a:gd name="T19" fmla="*/ 139 h 479"/>
                  <a:gd name="T20" fmla="*/ 873 w 980"/>
                  <a:gd name="T21" fmla="*/ 135 h 479"/>
                  <a:gd name="T22" fmla="*/ 980 w 980"/>
                  <a:gd name="T23" fmla="*/ 254 h 479"/>
                  <a:gd name="T24" fmla="*/ 844 w 980"/>
                  <a:gd name="T25" fmla="*/ 416 h 479"/>
                  <a:gd name="T26" fmla="*/ 478 w 980"/>
                  <a:gd name="T27" fmla="*/ 479 h 479"/>
                  <a:gd name="T28" fmla="*/ 476 w 980"/>
                  <a:gd name="T29" fmla="*/ 478 h 47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80"/>
                  <a:gd name="T46" fmla="*/ 0 h 479"/>
                  <a:gd name="T47" fmla="*/ 980 w 980"/>
                  <a:gd name="T48" fmla="*/ 479 h 47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80" h="479">
                    <a:moveTo>
                      <a:pt x="476" y="478"/>
                    </a:moveTo>
                    <a:cubicBezTo>
                      <a:pt x="304" y="466"/>
                      <a:pt x="204" y="458"/>
                      <a:pt x="104" y="410"/>
                    </a:cubicBezTo>
                    <a:cubicBezTo>
                      <a:pt x="4" y="362"/>
                      <a:pt x="0" y="246"/>
                      <a:pt x="51" y="201"/>
                    </a:cubicBezTo>
                    <a:cubicBezTo>
                      <a:pt x="102" y="156"/>
                      <a:pt x="153" y="141"/>
                      <a:pt x="219" y="141"/>
                    </a:cubicBezTo>
                    <a:cubicBezTo>
                      <a:pt x="285" y="141"/>
                      <a:pt x="334" y="156"/>
                      <a:pt x="411" y="207"/>
                    </a:cubicBezTo>
                    <a:cubicBezTo>
                      <a:pt x="424" y="188"/>
                      <a:pt x="267" y="171"/>
                      <a:pt x="270" y="93"/>
                    </a:cubicBezTo>
                    <a:cubicBezTo>
                      <a:pt x="273" y="15"/>
                      <a:pt x="402" y="6"/>
                      <a:pt x="495" y="3"/>
                    </a:cubicBezTo>
                    <a:cubicBezTo>
                      <a:pt x="588" y="0"/>
                      <a:pt x="705" y="15"/>
                      <a:pt x="711" y="87"/>
                    </a:cubicBezTo>
                    <a:cubicBezTo>
                      <a:pt x="717" y="159"/>
                      <a:pt x="579" y="191"/>
                      <a:pt x="579" y="201"/>
                    </a:cubicBezTo>
                    <a:cubicBezTo>
                      <a:pt x="587" y="189"/>
                      <a:pt x="687" y="147"/>
                      <a:pt x="699" y="139"/>
                    </a:cubicBezTo>
                    <a:cubicBezTo>
                      <a:pt x="730" y="130"/>
                      <a:pt x="806" y="112"/>
                      <a:pt x="873" y="135"/>
                    </a:cubicBezTo>
                    <a:cubicBezTo>
                      <a:pt x="940" y="158"/>
                      <a:pt x="980" y="194"/>
                      <a:pt x="980" y="254"/>
                    </a:cubicBezTo>
                    <a:cubicBezTo>
                      <a:pt x="980" y="314"/>
                      <a:pt x="928" y="378"/>
                      <a:pt x="844" y="416"/>
                    </a:cubicBezTo>
                    <a:cubicBezTo>
                      <a:pt x="760" y="454"/>
                      <a:pt x="539" y="469"/>
                      <a:pt x="478" y="479"/>
                    </a:cubicBezTo>
                    <a:cubicBezTo>
                      <a:pt x="478" y="479"/>
                      <a:pt x="476" y="478"/>
                      <a:pt x="476" y="47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ACA0"/>
                  </a:gs>
                  <a:gs pos="100000">
                    <a:srgbClr val="B7FFFA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404" name="Oval 2076"/>
              <p:cNvSpPr>
                <a:spLocks noChangeArrowheads="1"/>
              </p:cNvSpPr>
              <p:nvPr/>
            </p:nvSpPr>
            <p:spPr bwMode="auto">
              <a:xfrm rot="-579012">
                <a:off x="1905" y="7213"/>
                <a:ext cx="338" cy="12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48460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02" name="Text Box 2077"/>
            <p:cNvSpPr txBox="1">
              <a:spLocks noChangeArrowheads="1"/>
            </p:cNvSpPr>
            <p:nvPr/>
          </p:nvSpPr>
          <p:spPr bwMode="auto">
            <a:xfrm>
              <a:off x="1467" y="4621"/>
              <a:ext cx="283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1716562"/>
              <a:r>
                <a:rPr lang="en-US" sz="900" b="1" dirty="0">
                  <a:solidFill>
                    <a:schemeClr val="tx1"/>
                  </a:solidFill>
                </a:rPr>
                <a:t>PLC</a:t>
              </a:r>
            </a:p>
          </p:txBody>
        </p:sp>
      </p:grpSp>
      <p:grpSp>
        <p:nvGrpSpPr>
          <p:cNvPr id="405" name="Group 2391"/>
          <p:cNvGrpSpPr>
            <a:grpSpLocks/>
          </p:cNvGrpSpPr>
          <p:nvPr/>
        </p:nvGrpSpPr>
        <p:grpSpPr bwMode="auto">
          <a:xfrm>
            <a:off x="1331640" y="5674336"/>
            <a:ext cx="562888" cy="213387"/>
            <a:chOff x="3653" y="3765"/>
            <a:chExt cx="481" cy="281"/>
          </a:xfrm>
        </p:grpSpPr>
        <p:grpSp>
          <p:nvGrpSpPr>
            <p:cNvPr id="406" name="Group 2392"/>
            <p:cNvGrpSpPr>
              <a:grpSpLocks/>
            </p:cNvGrpSpPr>
            <p:nvPr/>
          </p:nvGrpSpPr>
          <p:grpSpPr bwMode="auto">
            <a:xfrm>
              <a:off x="3653" y="3765"/>
              <a:ext cx="481" cy="281"/>
              <a:chOff x="989" y="3765"/>
              <a:chExt cx="481" cy="281"/>
            </a:xfrm>
          </p:grpSpPr>
          <p:sp>
            <p:nvSpPr>
              <p:cNvPr id="408" name="AutoShape 2393"/>
              <p:cNvSpPr>
                <a:spLocks noChangeArrowheads="1"/>
              </p:cNvSpPr>
              <p:nvPr/>
            </p:nvSpPr>
            <p:spPr bwMode="auto">
              <a:xfrm>
                <a:off x="989" y="3765"/>
                <a:ext cx="481" cy="281"/>
              </a:xfrm>
              <a:prstGeom prst="octagon">
                <a:avLst>
                  <a:gd name="adj" fmla="val 30806"/>
                </a:avLst>
              </a:prstGeom>
              <a:gradFill rotWithShape="1">
                <a:gsLst>
                  <a:gs pos="0">
                    <a:srgbClr val="247FFA"/>
                  </a:gs>
                  <a:gs pos="50000">
                    <a:srgbClr val="99C4FD"/>
                  </a:gs>
                  <a:gs pos="100000">
                    <a:srgbClr val="247FFA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409" name="Oval 2394"/>
              <p:cNvSpPr>
                <a:spLocks noChangeArrowheads="1"/>
              </p:cNvSpPr>
              <p:nvPr/>
            </p:nvSpPr>
            <p:spPr bwMode="auto">
              <a:xfrm rot="-123334">
                <a:off x="1246" y="3887"/>
                <a:ext cx="196" cy="10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48460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07" name="Text Box 2395"/>
            <p:cNvSpPr txBox="1">
              <a:spLocks noChangeArrowheads="1"/>
            </p:cNvSpPr>
            <p:nvPr/>
          </p:nvSpPr>
          <p:spPr bwMode="auto">
            <a:xfrm>
              <a:off x="3795" y="3842"/>
              <a:ext cx="208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716562"/>
              <a:r>
                <a:rPr lang="en-US" sz="900" b="1" dirty="0">
                  <a:solidFill>
                    <a:schemeClr val="tx1"/>
                  </a:solidFill>
                </a:rPr>
                <a:t>PKC</a:t>
              </a:r>
            </a:p>
          </p:txBody>
        </p:sp>
      </p:grpSp>
      <p:grpSp>
        <p:nvGrpSpPr>
          <p:cNvPr id="410" name="Group 2391"/>
          <p:cNvGrpSpPr>
            <a:grpSpLocks/>
          </p:cNvGrpSpPr>
          <p:nvPr/>
        </p:nvGrpSpPr>
        <p:grpSpPr bwMode="auto">
          <a:xfrm>
            <a:off x="3413180" y="5130930"/>
            <a:ext cx="562888" cy="213387"/>
            <a:chOff x="3653" y="3765"/>
            <a:chExt cx="481" cy="281"/>
          </a:xfrm>
        </p:grpSpPr>
        <p:grpSp>
          <p:nvGrpSpPr>
            <p:cNvPr id="411" name="Group 2392"/>
            <p:cNvGrpSpPr>
              <a:grpSpLocks/>
            </p:cNvGrpSpPr>
            <p:nvPr/>
          </p:nvGrpSpPr>
          <p:grpSpPr bwMode="auto">
            <a:xfrm>
              <a:off x="3653" y="3765"/>
              <a:ext cx="481" cy="281"/>
              <a:chOff x="989" y="3765"/>
              <a:chExt cx="481" cy="281"/>
            </a:xfrm>
          </p:grpSpPr>
          <p:sp>
            <p:nvSpPr>
              <p:cNvPr id="413" name="AutoShape 2393"/>
              <p:cNvSpPr>
                <a:spLocks noChangeArrowheads="1"/>
              </p:cNvSpPr>
              <p:nvPr/>
            </p:nvSpPr>
            <p:spPr bwMode="auto">
              <a:xfrm>
                <a:off x="989" y="3765"/>
                <a:ext cx="481" cy="281"/>
              </a:xfrm>
              <a:prstGeom prst="octagon">
                <a:avLst>
                  <a:gd name="adj" fmla="val 30806"/>
                </a:avLst>
              </a:prstGeom>
              <a:gradFill rotWithShape="1">
                <a:gsLst>
                  <a:gs pos="0">
                    <a:srgbClr val="247FFA"/>
                  </a:gs>
                  <a:gs pos="50000">
                    <a:srgbClr val="99C4FD"/>
                  </a:gs>
                  <a:gs pos="100000">
                    <a:srgbClr val="247FFA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414" name="Oval 2394"/>
              <p:cNvSpPr>
                <a:spLocks noChangeArrowheads="1"/>
              </p:cNvSpPr>
              <p:nvPr/>
            </p:nvSpPr>
            <p:spPr bwMode="auto">
              <a:xfrm rot="-123334">
                <a:off x="1246" y="3887"/>
                <a:ext cx="196" cy="10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48460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12" name="Text Box 2395"/>
            <p:cNvSpPr txBox="1">
              <a:spLocks noChangeArrowheads="1"/>
            </p:cNvSpPr>
            <p:nvPr/>
          </p:nvSpPr>
          <p:spPr bwMode="auto">
            <a:xfrm>
              <a:off x="3795" y="3842"/>
              <a:ext cx="208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716562"/>
              <a:r>
                <a:rPr lang="en-US" sz="900" b="1" dirty="0" smtClean="0">
                  <a:solidFill>
                    <a:schemeClr val="tx1"/>
                  </a:solidFill>
                </a:rPr>
                <a:t>PKA</a:t>
              </a:r>
              <a:endParaRPr lang="en-US" sz="9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15" name="Group 2115"/>
          <p:cNvGrpSpPr>
            <a:grpSpLocks/>
          </p:cNvGrpSpPr>
          <p:nvPr/>
        </p:nvGrpSpPr>
        <p:grpSpPr bwMode="auto">
          <a:xfrm>
            <a:off x="4232036" y="5096858"/>
            <a:ext cx="865792" cy="332531"/>
            <a:chOff x="-288" y="3365"/>
            <a:chExt cx="527" cy="295"/>
          </a:xfrm>
        </p:grpSpPr>
        <p:grpSp>
          <p:nvGrpSpPr>
            <p:cNvPr id="416" name="Group 2116"/>
            <p:cNvGrpSpPr>
              <a:grpSpLocks/>
            </p:cNvGrpSpPr>
            <p:nvPr/>
          </p:nvGrpSpPr>
          <p:grpSpPr bwMode="auto">
            <a:xfrm rot="203243">
              <a:off x="-278" y="3365"/>
              <a:ext cx="426" cy="281"/>
              <a:chOff x="4469" y="2414"/>
              <a:chExt cx="539" cy="349"/>
            </a:xfrm>
          </p:grpSpPr>
          <p:sp>
            <p:nvSpPr>
              <p:cNvPr id="418" name="Freeform 2117"/>
              <p:cNvSpPr>
                <a:spLocks/>
              </p:cNvSpPr>
              <p:nvPr/>
            </p:nvSpPr>
            <p:spPr bwMode="auto">
              <a:xfrm rot="328195">
                <a:off x="4469" y="2414"/>
                <a:ext cx="539" cy="339"/>
              </a:xfrm>
              <a:custGeom>
                <a:avLst/>
                <a:gdLst>
                  <a:gd name="T0" fmla="*/ 96 w 537"/>
                  <a:gd name="T1" fmla="*/ 79 h 314"/>
                  <a:gd name="T2" fmla="*/ 253 w 537"/>
                  <a:gd name="T3" fmla="*/ 5 h 314"/>
                  <a:gd name="T4" fmla="*/ 446 w 537"/>
                  <a:gd name="T5" fmla="*/ 44 h 314"/>
                  <a:gd name="T6" fmla="*/ 534 w 537"/>
                  <a:gd name="T7" fmla="*/ 160 h 314"/>
                  <a:gd name="T8" fmla="*/ 418 w 537"/>
                  <a:gd name="T9" fmla="*/ 290 h 314"/>
                  <a:gd name="T10" fmla="*/ 153 w 537"/>
                  <a:gd name="T11" fmla="*/ 324 h 314"/>
                  <a:gd name="T12" fmla="*/ 9 w 537"/>
                  <a:gd name="T13" fmla="*/ 203 h 314"/>
                  <a:gd name="T14" fmla="*/ 96 w 537"/>
                  <a:gd name="T15" fmla="*/ 79 h 3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37"/>
                  <a:gd name="T25" fmla="*/ 0 h 314"/>
                  <a:gd name="T26" fmla="*/ 537 w 537"/>
                  <a:gd name="T27" fmla="*/ 314 h 31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37" h="314">
                    <a:moveTo>
                      <a:pt x="96" y="73"/>
                    </a:moveTo>
                    <a:cubicBezTo>
                      <a:pt x="141" y="47"/>
                      <a:pt x="194" y="10"/>
                      <a:pt x="252" y="5"/>
                    </a:cubicBezTo>
                    <a:cubicBezTo>
                      <a:pt x="310" y="0"/>
                      <a:pt x="398" y="17"/>
                      <a:pt x="444" y="41"/>
                    </a:cubicBezTo>
                    <a:cubicBezTo>
                      <a:pt x="490" y="65"/>
                      <a:pt x="537" y="111"/>
                      <a:pt x="532" y="149"/>
                    </a:cubicBezTo>
                    <a:cubicBezTo>
                      <a:pt x="532" y="229"/>
                      <a:pt x="477" y="246"/>
                      <a:pt x="416" y="269"/>
                    </a:cubicBezTo>
                    <a:cubicBezTo>
                      <a:pt x="353" y="294"/>
                      <a:pt x="220" y="314"/>
                      <a:pt x="152" y="301"/>
                    </a:cubicBezTo>
                    <a:cubicBezTo>
                      <a:pt x="84" y="288"/>
                      <a:pt x="18" y="227"/>
                      <a:pt x="9" y="189"/>
                    </a:cubicBezTo>
                    <a:cubicBezTo>
                      <a:pt x="0" y="151"/>
                      <a:pt x="52" y="99"/>
                      <a:pt x="96" y="7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366FB"/>
                  </a:gs>
                  <a:gs pos="100000">
                    <a:srgbClr val="DF8EFC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419" name="Oval 2118"/>
              <p:cNvSpPr>
                <a:spLocks noChangeArrowheads="1"/>
              </p:cNvSpPr>
              <p:nvPr/>
            </p:nvSpPr>
            <p:spPr bwMode="auto">
              <a:xfrm rot="-171191">
                <a:off x="4696" y="2606"/>
                <a:ext cx="307" cy="15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C029FD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endParaRPr lang="nl-NL" sz="13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17" name="Text Box 2119"/>
            <p:cNvSpPr txBox="1">
              <a:spLocks noChangeArrowheads="1"/>
            </p:cNvSpPr>
            <p:nvPr/>
          </p:nvSpPr>
          <p:spPr bwMode="auto">
            <a:xfrm>
              <a:off x="-288" y="3395"/>
              <a:ext cx="527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1716562"/>
              <a:r>
                <a:rPr lang="en-US" sz="900" b="1" dirty="0" err="1">
                  <a:solidFill>
                    <a:schemeClr val="tx1"/>
                  </a:solidFill>
                </a:rPr>
                <a:t>RhoGEF</a:t>
              </a:r>
              <a:endParaRPr lang="en-US" sz="9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20" name="Group 2523"/>
          <p:cNvGrpSpPr>
            <a:grpSpLocks/>
          </p:cNvGrpSpPr>
          <p:nvPr/>
        </p:nvGrpSpPr>
        <p:grpSpPr bwMode="auto">
          <a:xfrm>
            <a:off x="4211960" y="6250400"/>
            <a:ext cx="634715" cy="202936"/>
            <a:chOff x="6969" y="3765"/>
            <a:chExt cx="481" cy="281"/>
          </a:xfrm>
        </p:grpSpPr>
        <p:grpSp>
          <p:nvGrpSpPr>
            <p:cNvPr id="421" name="Group 2524"/>
            <p:cNvGrpSpPr>
              <a:grpSpLocks/>
            </p:cNvGrpSpPr>
            <p:nvPr/>
          </p:nvGrpSpPr>
          <p:grpSpPr bwMode="auto">
            <a:xfrm>
              <a:off x="6969" y="3765"/>
              <a:ext cx="481" cy="281"/>
              <a:chOff x="6105" y="3765"/>
              <a:chExt cx="481" cy="281"/>
            </a:xfrm>
          </p:grpSpPr>
          <p:sp>
            <p:nvSpPr>
              <p:cNvPr id="423" name="AutoShape 2525"/>
              <p:cNvSpPr>
                <a:spLocks noChangeArrowheads="1"/>
              </p:cNvSpPr>
              <p:nvPr/>
            </p:nvSpPr>
            <p:spPr bwMode="auto">
              <a:xfrm>
                <a:off x="6105" y="3765"/>
                <a:ext cx="481" cy="281"/>
              </a:xfrm>
              <a:prstGeom prst="octagon">
                <a:avLst>
                  <a:gd name="adj" fmla="val 30806"/>
                </a:avLst>
              </a:prstGeom>
              <a:gradFill rotWithShape="1">
                <a:gsLst>
                  <a:gs pos="0">
                    <a:srgbClr val="503200"/>
                  </a:gs>
                  <a:gs pos="50000">
                    <a:srgbClr val="D88500"/>
                  </a:gs>
                  <a:gs pos="100000">
                    <a:srgbClr val="503200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424" name="Oval 2526"/>
              <p:cNvSpPr>
                <a:spLocks noChangeArrowheads="1"/>
              </p:cNvSpPr>
              <p:nvPr/>
            </p:nvSpPr>
            <p:spPr bwMode="auto">
              <a:xfrm rot="-123334">
                <a:off x="6336" y="3882"/>
                <a:ext cx="248" cy="11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48460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22" name="Text Box 2527"/>
            <p:cNvSpPr txBox="1">
              <a:spLocks noChangeArrowheads="1"/>
            </p:cNvSpPr>
            <p:nvPr/>
          </p:nvSpPr>
          <p:spPr bwMode="auto">
            <a:xfrm>
              <a:off x="7020" y="3841"/>
              <a:ext cx="30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716562"/>
              <a:r>
                <a:rPr lang="en-US" sz="900" b="1" dirty="0" smtClean="0">
                  <a:solidFill>
                    <a:schemeClr val="tx1"/>
                  </a:solidFill>
                </a:rPr>
                <a:t>ROCK2</a:t>
              </a:r>
              <a:endParaRPr lang="en-US" sz="9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25" name="Group 2151"/>
          <p:cNvGrpSpPr>
            <a:grpSpLocks/>
          </p:cNvGrpSpPr>
          <p:nvPr/>
        </p:nvGrpSpPr>
        <p:grpSpPr bwMode="auto">
          <a:xfrm>
            <a:off x="4211960" y="5674336"/>
            <a:ext cx="624454" cy="271742"/>
            <a:chOff x="-817" y="3547"/>
            <a:chExt cx="426" cy="312"/>
          </a:xfrm>
        </p:grpSpPr>
        <p:grpSp>
          <p:nvGrpSpPr>
            <p:cNvPr id="426" name="Group 2152"/>
            <p:cNvGrpSpPr>
              <a:grpSpLocks/>
            </p:cNvGrpSpPr>
            <p:nvPr/>
          </p:nvGrpSpPr>
          <p:grpSpPr bwMode="auto">
            <a:xfrm rot="203243">
              <a:off x="-817" y="3547"/>
              <a:ext cx="426" cy="273"/>
              <a:chOff x="4489" y="2452"/>
              <a:chExt cx="539" cy="338"/>
            </a:xfrm>
          </p:grpSpPr>
          <p:sp>
            <p:nvSpPr>
              <p:cNvPr id="428" name="Freeform 2153"/>
              <p:cNvSpPr>
                <a:spLocks/>
              </p:cNvSpPr>
              <p:nvPr/>
            </p:nvSpPr>
            <p:spPr bwMode="auto">
              <a:xfrm rot="328195">
                <a:off x="4489" y="2452"/>
                <a:ext cx="539" cy="338"/>
              </a:xfrm>
              <a:custGeom>
                <a:avLst/>
                <a:gdLst>
                  <a:gd name="T0" fmla="*/ 96 w 537"/>
                  <a:gd name="T1" fmla="*/ 79 h 314"/>
                  <a:gd name="T2" fmla="*/ 253 w 537"/>
                  <a:gd name="T3" fmla="*/ 5 h 314"/>
                  <a:gd name="T4" fmla="*/ 446 w 537"/>
                  <a:gd name="T5" fmla="*/ 44 h 314"/>
                  <a:gd name="T6" fmla="*/ 534 w 537"/>
                  <a:gd name="T7" fmla="*/ 160 h 314"/>
                  <a:gd name="T8" fmla="*/ 418 w 537"/>
                  <a:gd name="T9" fmla="*/ 290 h 314"/>
                  <a:gd name="T10" fmla="*/ 153 w 537"/>
                  <a:gd name="T11" fmla="*/ 324 h 314"/>
                  <a:gd name="T12" fmla="*/ 9 w 537"/>
                  <a:gd name="T13" fmla="*/ 203 h 314"/>
                  <a:gd name="T14" fmla="*/ 96 w 537"/>
                  <a:gd name="T15" fmla="*/ 79 h 3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37"/>
                  <a:gd name="T25" fmla="*/ 0 h 314"/>
                  <a:gd name="T26" fmla="*/ 537 w 537"/>
                  <a:gd name="T27" fmla="*/ 314 h 31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37" h="314">
                    <a:moveTo>
                      <a:pt x="96" y="73"/>
                    </a:moveTo>
                    <a:cubicBezTo>
                      <a:pt x="141" y="47"/>
                      <a:pt x="194" y="10"/>
                      <a:pt x="252" y="5"/>
                    </a:cubicBezTo>
                    <a:cubicBezTo>
                      <a:pt x="310" y="0"/>
                      <a:pt x="398" y="17"/>
                      <a:pt x="444" y="41"/>
                    </a:cubicBezTo>
                    <a:cubicBezTo>
                      <a:pt x="490" y="65"/>
                      <a:pt x="537" y="111"/>
                      <a:pt x="532" y="149"/>
                    </a:cubicBezTo>
                    <a:cubicBezTo>
                      <a:pt x="532" y="229"/>
                      <a:pt x="477" y="246"/>
                      <a:pt x="416" y="269"/>
                    </a:cubicBezTo>
                    <a:cubicBezTo>
                      <a:pt x="353" y="294"/>
                      <a:pt x="220" y="314"/>
                      <a:pt x="152" y="301"/>
                    </a:cubicBezTo>
                    <a:cubicBezTo>
                      <a:pt x="84" y="288"/>
                      <a:pt x="18" y="227"/>
                      <a:pt x="9" y="189"/>
                    </a:cubicBezTo>
                    <a:cubicBezTo>
                      <a:pt x="0" y="151"/>
                      <a:pt x="52" y="99"/>
                      <a:pt x="96" y="7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A6A00"/>
                  </a:gs>
                  <a:gs pos="100000">
                    <a:srgbClr val="FFAC6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429" name="Oval 2154"/>
              <p:cNvSpPr>
                <a:spLocks noChangeArrowheads="1"/>
              </p:cNvSpPr>
              <p:nvPr/>
            </p:nvSpPr>
            <p:spPr bwMode="auto">
              <a:xfrm rot="-171191">
                <a:off x="4696" y="2606"/>
                <a:ext cx="307" cy="15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C029FD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endParaRPr lang="nl-NL" sz="13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27" name="Text Box 2155"/>
            <p:cNvSpPr txBox="1">
              <a:spLocks noChangeArrowheads="1"/>
            </p:cNvSpPr>
            <p:nvPr/>
          </p:nvSpPr>
          <p:spPr bwMode="auto">
            <a:xfrm>
              <a:off x="-738" y="3594"/>
              <a:ext cx="279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1716562"/>
              <a:r>
                <a:rPr lang="en-US" sz="900" b="1" dirty="0">
                  <a:solidFill>
                    <a:schemeClr val="tx1"/>
                  </a:solidFill>
                </a:rPr>
                <a:t>Rho</a:t>
              </a:r>
            </a:p>
          </p:txBody>
        </p:sp>
      </p:grpSp>
      <p:grpSp>
        <p:nvGrpSpPr>
          <p:cNvPr id="430" name="Group 2447"/>
          <p:cNvGrpSpPr>
            <a:grpSpLocks/>
          </p:cNvGrpSpPr>
          <p:nvPr/>
        </p:nvGrpSpPr>
        <p:grpSpPr bwMode="auto">
          <a:xfrm>
            <a:off x="1979712" y="5674336"/>
            <a:ext cx="864097" cy="281538"/>
            <a:chOff x="2447" y="3595"/>
            <a:chExt cx="384" cy="215"/>
          </a:xfrm>
        </p:grpSpPr>
        <p:grpSp>
          <p:nvGrpSpPr>
            <p:cNvPr id="431" name="Group 2172"/>
            <p:cNvGrpSpPr>
              <a:grpSpLocks/>
            </p:cNvGrpSpPr>
            <p:nvPr/>
          </p:nvGrpSpPr>
          <p:grpSpPr bwMode="auto">
            <a:xfrm>
              <a:off x="2447" y="3595"/>
              <a:ext cx="384" cy="215"/>
              <a:chOff x="4501" y="3765"/>
              <a:chExt cx="481" cy="247"/>
            </a:xfrm>
          </p:grpSpPr>
          <p:sp>
            <p:nvSpPr>
              <p:cNvPr id="433" name="AutoShape 2173"/>
              <p:cNvSpPr>
                <a:spLocks noChangeArrowheads="1"/>
              </p:cNvSpPr>
              <p:nvPr/>
            </p:nvSpPr>
            <p:spPr bwMode="auto">
              <a:xfrm>
                <a:off x="4501" y="3765"/>
                <a:ext cx="481" cy="189"/>
              </a:xfrm>
              <a:prstGeom prst="octagon">
                <a:avLst>
                  <a:gd name="adj" fmla="val 30806"/>
                </a:avLst>
              </a:prstGeom>
              <a:gradFill rotWithShape="1">
                <a:gsLst>
                  <a:gs pos="0">
                    <a:srgbClr val="006C00"/>
                  </a:gs>
                  <a:gs pos="50000">
                    <a:srgbClr val="00FF00"/>
                  </a:gs>
                  <a:gs pos="100000">
                    <a:srgbClr val="006C00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34" name="Oval 2174"/>
              <p:cNvSpPr>
                <a:spLocks noChangeArrowheads="1"/>
              </p:cNvSpPr>
              <p:nvPr/>
            </p:nvSpPr>
            <p:spPr bwMode="auto">
              <a:xfrm rot="-123334">
                <a:off x="4733" y="3862"/>
                <a:ext cx="248" cy="15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48460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sp>
          <p:nvSpPr>
            <p:cNvPr id="432" name="Text Box 2175"/>
            <p:cNvSpPr txBox="1">
              <a:spLocks noChangeArrowheads="1"/>
            </p:cNvSpPr>
            <p:nvPr/>
          </p:nvSpPr>
          <p:spPr bwMode="auto">
            <a:xfrm>
              <a:off x="2543" y="3638"/>
              <a:ext cx="191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2403475" eaLnBrk="1" hangingPunct="1"/>
              <a:r>
                <a:rPr lang="en-US" sz="900" b="1" dirty="0" err="1">
                  <a:solidFill>
                    <a:schemeClr val="tx1"/>
                  </a:solidFill>
                </a:rPr>
                <a:t>CalmKs</a:t>
              </a:r>
              <a:endParaRPr lang="en-US" sz="9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5" name="Group 1988"/>
          <p:cNvGrpSpPr>
            <a:grpSpLocks/>
          </p:cNvGrpSpPr>
          <p:nvPr/>
        </p:nvGrpSpPr>
        <p:grpSpPr bwMode="auto">
          <a:xfrm rot="-255665">
            <a:off x="5097672" y="3168285"/>
            <a:ext cx="397002" cy="376258"/>
            <a:chOff x="431" y="1819"/>
            <a:chExt cx="325" cy="480"/>
          </a:xfrm>
        </p:grpSpPr>
        <p:grpSp>
          <p:nvGrpSpPr>
            <p:cNvPr id="436" name="Group 1989"/>
            <p:cNvGrpSpPr>
              <a:grpSpLocks/>
            </p:cNvGrpSpPr>
            <p:nvPr/>
          </p:nvGrpSpPr>
          <p:grpSpPr bwMode="auto">
            <a:xfrm>
              <a:off x="431" y="1819"/>
              <a:ext cx="288" cy="480"/>
              <a:chOff x="431" y="1819"/>
              <a:chExt cx="288" cy="480"/>
            </a:xfrm>
          </p:grpSpPr>
          <p:sp>
            <p:nvSpPr>
              <p:cNvPr id="438" name="Freeform 1990"/>
              <p:cNvSpPr>
                <a:spLocks/>
              </p:cNvSpPr>
              <p:nvPr/>
            </p:nvSpPr>
            <p:spPr bwMode="auto">
              <a:xfrm rot="5313148">
                <a:off x="335" y="1915"/>
                <a:ext cx="480" cy="288"/>
              </a:xfrm>
              <a:custGeom>
                <a:avLst/>
                <a:gdLst>
                  <a:gd name="T0" fmla="*/ 86 w 537"/>
                  <a:gd name="T1" fmla="*/ 67 h 314"/>
                  <a:gd name="T2" fmla="*/ 225 w 537"/>
                  <a:gd name="T3" fmla="*/ 5 h 314"/>
                  <a:gd name="T4" fmla="*/ 397 w 537"/>
                  <a:gd name="T5" fmla="*/ 38 h 314"/>
                  <a:gd name="T6" fmla="*/ 476 w 537"/>
                  <a:gd name="T7" fmla="*/ 137 h 314"/>
                  <a:gd name="T8" fmla="*/ 372 w 537"/>
                  <a:gd name="T9" fmla="*/ 247 h 314"/>
                  <a:gd name="T10" fmla="*/ 136 w 537"/>
                  <a:gd name="T11" fmla="*/ 276 h 314"/>
                  <a:gd name="T12" fmla="*/ 8 w 537"/>
                  <a:gd name="T13" fmla="*/ 173 h 314"/>
                  <a:gd name="T14" fmla="*/ 86 w 537"/>
                  <a:gd name="T15" fmla="*/ 67 h 3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37"/>
                  <a:gd name="T25" fmla="*/ 0 h 314"/>
                  <a:gd name="T26" fmla="*/ 537 w 537"/>
                  <a:gd name="T27" fmla="*/ 314 h 31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37" h="314">
                    <a:moveTo>
                      <a:pt x="96" y="73"/>
                    </a:moveTo>
                    <a:cubicBezTo>
                      <a:pt x="141" y="47"/>
                      <a:pt x="194" y="10"/>
                      <a:pt x="252" y="5"/>
                    </a:cubicBezTo>
                    <a:cubicBezTo>
                      <a:pt x="310" y="0"/>
                      <a:pt x="398" y="17"/>
                      <a:pt x="444" y="41"/>
                    </a:cubicBezTo>
                    <a:cubicBezTo>
                      <a:pt x="490" y="65"/>
                      <a:pt x="537" y="111"/>
                      <a:pt x="532" y="149"/>
                    </a:cubicBezTo>
                    <a:cubicBezTo>
                      <a:pt x="532" y="229"/>
                      <a:pt x="477" y="246"/>
                      <a:pt x="416" y="269"/>
                    </a:cubicBezTo>
                    <a:cubicBezTo>
                      <a:pt x="353" y="294"/>
                      <a:pt x="220" y="314"/>
                      <a:pt x="152" y="301"/>
                    </a:cubicBezTo>
                    <a:cubicBezTo>
                      <a:pt x="84" y="288"/>
                      <a:pt x="18" y="227"/>
                      <a:pt x="9" y="189"/>
                    </a:cubicBezTo>
                    <a:cubicBezTo>
                      <a:pt x="0" y="151"/>
                      <a:pt x="52" y="99"/>
                      <a:pt x="96" y="7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EAD9"/>
                  </a:gs>
                  <a:gs pos="100000">
                    <a:srgbClr val="93FFF7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439" name="Oval 1991"/>
              <p:cNvSpPr>
                <a:spLocks noChangeArrowheads="1"/>
              </p:cNvSpPr>
              <p:nvPr/>
            </p:nvSpPr>
            <p:spPr bwMode="auto">
              <a:xfrm rot="4813762">
                <a:off x="394" y="2078"/>
                <a:ext cx="274" cy="134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C029FD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 eaLnBrk="1" hangingPunct="1"/>
                <a:endParaRPr lang="nl-NL" sz="13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37" name="Text Box 1992"/>
            <p:cNvSpPr txBox="1">
              <a:spLocks noChangeArrowheads="1"/>
            </p:cNvSpPr>
            <p:nvPr/>
          </p:nvSpPr>
          <p:spPr bwMode="auto">
            <a:xfrm rot="21300883">
              <a:off x="474" y="1898"/>
              <a:ext cx="282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1716562"/>
              <a:r>
                <a:rPr lang="en-US" sz="900" b="1" dirty="0">
                  <a:solidFill>
                    <a:schemeClr val="tx1"/>
                  </a:solidFill>
                </a:rPr>
                <a:t>G</a:t>
              </a:r>
              <a:r>
                <a:rPr lang="el-GR" sz="1000" b="1" dirty="0">
                  <a:solidFill>
                    <a:schemeClr val="tx1"/>
                  </a:solidFill>
                  <a:cs typeface="Arial" pitchFamily="34" charset="0"/>
                </a:rPr>
                <a:t>γ</a:t>
              </a:r>
            </a:p>
          </p:txBody>
        </p:sp>
      </p:grpSp>
      <p:grpSp>
        <p:nvGrpSpPr>
          <p:cNvPr id="440" name="Group 1993"/>
          <p:cNvGrpSpPr>
            <a:grpSpLocks/>
          </p:cNvGrpSpPr>
          <p:nvPr/>
        </p:nvGrpSpPr>
        <p:grpSpPr bwMode="auto">
          <a:xfrm>
            <a:off x="4781029" y="3154056"/>
            <a:ext cx="397002" cy="376258"/>
            <a:chOff x="816" y="1771"/>
            <a:chExt cx="325" cy="480"/>
          </a:xfrm>
        </p:grpSpPr>
        <p:grpSp>
          <p:nvGrpSpPr>
            <p:cNvPr id="441" name="Group 1994"/>
            <p:cNvGrpSpPr>
              <a:grpSpLocks/>
            </p:cNvGrpSpPr>
            <p:nvPr/>
          </p:nvGrpSpPr>
          <p:grpSpPr bwMode="auto">
            <a:xfrm rot="4984953">
              <a:off x="720" y="1867"/>
              <a:ext cx="480" cy="287"/>
              <a:chOff x="4489" y="2452"/>
              <a:chExt cx="539" cy="338"/>
            </a:xfrm>
          </p:grpSpPr>
          <p:sp>
            <p:nvSpPr>
              <p:cNvPr id="443" name="Freeform 1995"/>
              <p:cNvSpPr>
                <a:spLocks/>
              </p:cNvSpPr>
              <p:nvPr/>
            </p:nvSpPr>
            <p:spPr bwMode="auto">
              <a:xfrm rot="328195">
                <a:off x="4489" y="2452"/>
                <a:ext cx="539" cy="338"/>
              </a:xfrm>
              <a:custGeom>
                <a:avLst/>
                <a:gdLst>
                  <a:gd name="T0" fmla="*/ 96 w 537"/>
                  <a:gd name="T1" fmla="*/ 79 h 314"/>
                  <a:gd name="T2" fmla="*/ 253 w 537"/>
                  <a:gd name="T3" fmla="*/ 5 h 314"/>
                  <a:gd name="T4" fmla="*/ 446 w 537"/>
                  <a:gd name="T5" fmla="*/ 44 h 314"/>
                  <a:gd name="T6" fmla="*/ 534 w 537"/>
                  <a:gd name="T7" fmla="*/ 160 h 314"/>
                  <a:gd name="T8" fmla="*/ 418 w 537"/>
                  <a:gd name="T9" fmla="*/ 290 h 314"/>
                  <a:gd name="T10" fmla="*/ 153 w 537"/>
                  <a:gd name="T11" fmla="*/ 324 h 314"/>
                  <a:gd name="T12" fmla="*/ 9 w 537"/>
                  <a:gd name="T13" fmla="*/ 203 h 314"/>
                  <a:gd name="T14" fmla="*/ 96 w 537"/>
                  <a:gd name="T15" fmla="*/ 79 h 3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37"/>
                  <a:gd name="T25" fmla="*/ 0 h 314"/>
                  <a:gd name="T26" fmla="*/ 537 w 537"/>
                  <a:gd name="T27" fmla="*/ 314 h 31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37" h="314">
                    <a:moveTo>
                      <a:pt x="96" y="73"/>
                    </a:moveTo>
                    <a:cubicBezTo>
                      <a:pt x="141" y="47"/>
                      <a:pt x="194" y="10"/>
                      <a:pt x="252" y="5"/>
                    </a:cubicBezTo>
                    <a:cubicBezTo>
                      <a:pt x="310" y="0"/>
                      <a:pt x="398" y="17"/>
                      <a:pt x="444" y="41"/>
                    </a:cubicBezTo>
                    <a:cubicBezTo>
                      <a:pt x="490" y="65"/>
                      <a:pt x="537" y="111"/>
                      <a:pt x="532" y="149"/>
                    </a:cubicBezTo>
                    <a:cubicBezTo>
                      <a:pt x="532" y="229"/>
                      <a:pt x="477" y="246"/>
                      <a:pt x="416" y="269"/>
                    </a:cubicBezTo>
                    <a:cubicBezTo>
                      <a:pt x="353" y="294"/>
                      <a:pt x="220" y="314"/>
                      <a:pt x="152" y="301"/>
                    </a:cubicBezTo>
                    <a:cubicBezTo>
                      <a:pt x="84" y="288"/>
                      <a:pt x="18" y="227"/>
                      <a:pt x="9" y="189"/>
                    </a:cubicBezTo>
                    <a:cubicBezTo>
                      <a:pt x="0" y="151"/>
                      <a:pt x="52" y="99"/>
                      <a:pt x="96" y="7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FF00"/>
                  </a:gs>
                  <a:gs pos="100000">
                    <a:srgbClr val="85FF85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444" name="Oval 1996"/>
              <p:cNvSpPr>
                <a:spLocks noChangeArrowheads="1"/>
              </p:cNvSpPr>
              <p:nvPr/>
            </p:nvSpPr>
            <p:spPr bwMode="auto">
              <a:xfrm rot="-171191">
                <a:off x="4696" y="2606"/>
                <a:ext cx="307" cy="15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C029FD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 eaLnBrk="1" hangingPunct="1"/>
                <a:endParaRPr lang="nl-NL" sz="13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42" name="Text Box 1997"/>
            <p:cNvSpPr txBox="1">
              <a:spLocks noChangeArrowheads="1"/>
            </p:cNvSpPr>
            <p:nvPr/>
          </p:nvSpPr>
          <p:spPr bwMode="auto">
            <a:xfrm rot="21021682">
              <a:off x="852" y="1851"/>
              <a:ext cx="289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1716562"/>
              <a:r>
                <a:rPr lang="en-US" sz="900" b="1" dirty="0">
                  <a:solidFill>
                    <a:schemeClr val="tx1"/>
                  </a:solidFill>
                </a:rPr>
                <a:t>G</a:t>
              </a:r>
              <a:r>
                <a:rPr lang="el-GR" sz="1000" b="1" dirty="0">
                  <a:solidFill>
                    <a:schemeClr val="tx1"/>
                  </a:solidFill>
                  <a:cs typeface="Arial" pitchFamily="34" charset="0"/>
                </a:rPr>
                <a:t>β</a:t>
              </a:r>
            </a:p>
          </p:txBody>
        </p:sp>
      </p:grpSp>
      <p:grpSp>
        <p:nvGrpSpPr>
          <p:cNvPr id="445" name="Group 1998"/>
          <p:cNvGrpSpPr>
            <a:grpSpLocks/>
          </p:cNvGrpSpPr>
          <p:nvPr/>
        </p:nvGrpSpPr>
        <p:grpSpPr bwMode="auto">
          <a:xfrm rot="-462079">
            <a:off x="4464405" y="3181138"/>
            <a:ext cx="429495" cy="376258"/>
            <a:chOff x="1295" y="1771"/>
            <a:chExt cx="293" cy="432"/>
          </a:xfrm>
        </p:grpSpPr>
        <p:grpSp>
          <p:nvGrpSpPr>
            <p:cNvPr id="446" name="Group 1999"/>
            <p:cNvGrpSpPr>
              <a:grpSpLocks/>
            </p:cNvGrpSpPr>
            <p:nvPr/>
          </p:nvGrpSpPr>
          <p:grpSpPr bwMode="auto">
            <a:xfrm>
              <a:off x="1295" y="1771"/>
              <a:ext cx="240" cy="432"/>
              <a:chOff x="1247" y="1723"/>
              <a:chExt cx="288" cy="480"/>
            </a:xfrm>
          </p:grpSpPr>
          <p:sp>
            <p:nvSpPr>
              <p:cNvPr id="448" name="Freeform 2000"/>
              <p:cNvSpPr>
                <a:spLocks/>
              </p:cNvSpPr>
              <p:nvPr/>
            </p:nvSpPr>
            <p:spPr bwMode="auto">
              <a:xfrm rot="5313148">
                <a:off x="1151" y="1819"/>
                <a:ext cx="480" cy="288"/>
              </a:xfrm>
              <a:custGeom>
                <a:avLst/>
                <a:gdLst>
                  <a:gd name="T0" fmla="*/ 86 w 537"/>
                  <a:gd name="T1" fmla="*/ 67 h 314"/>
                  <a:gd name="T2" fmla="*/ 225 w 537"/>
                  <a:gd name="T3" fmla="*/ 5 h 314"/>
                  <a:gd name="T4" fmla="*/ 397 w 537"/>
                  <a:gd name="T5" fmla="*/ 38 h 314"/>
                  <a:gd name="T6" fmla="*/ 476 w 537"/>
                  <a:gd name="T7" fmla="*/ 137 h 314"/>
                  <a:gd name="T8" fmla="*/ 372 w 537"/>
                  <a:gd name="T9" fmla="*/ 247 h 314"/>
                  <a:gd name="T10" fmla="*/ 136 w 537"/>
                  <a:gd name="T11" fmla="*/ 276 h 314"/>
                  <a:gd name="T12" fmla="*/ 8 w 537"/>
                  <a:gd name="T13" fmla="*/ 173 h 314"/>
                  <a:gd name="T14" fmla="*/ 86 w 537"/>
                  <a:gd name="T15" fmla="*/ 67 h 3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37"/>
                  <a:gd name="T25" fmla="*/ 0 h 314"/>
                  <a:gd name="T26" fmla="*/ 537 w 537"/>
                  <a:gd name="T27" fmla="*/ 314 h 31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37" h="314">
                    <a:moveTo>
                      <a:pt x="96" y="73"/>
                    </a:moveTo>
                    <a:cubicBezTo>
                      <a:pt x="141" y="47"/>
                      <a:pt x="194" y="10"/>
                      <a:pt x="252" y="5"/>
                    </a:cubicBezTo>
                    <a:cubicBezTo>
                      <a:pt x="310" y="0"/>
                      <a:pt x="398" y="17"/>
                      <a:pt x="444" y="41"/>
                    </a:cubicBezTo>
                    <a:cubicBezTo>
                      <a:pt x="490" y="65"/>
                      <a:pt x="537" y="111"/>
                      <a:pt x="532" y="149"/>
                    </a:cubicBezTo>
                    <a:cubicBezTo>
                      <a:pt x="532" y="229"/>
                      <a:pt x="477" y="246"/>
                      <a:pt x="416" y="269"/>
                    </a:cubicBezTo>
                    <a:cubicBezTo>
                      <a:pt x="353" y="294"/>
                      <a:pt x="220" y="314"/>
                      <a:pt x="152" y="301"/>
                    </a:cubicBezTo>
                    <a:cubicBezTo>
                      <a:pt x="84" y="288"/>
                      <a:pt x="18" y="227"/>
                      <a:pt x="9" y="189"/>
                    </a:cubicBezTo>
                    <a:cubicBezTo>
                      <a:pt x="0" y="151"/>
                      <a:pt x="52" y="99"/>
                      <a:pt x="96" y="7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6FF00"/>
                  </a:gs>
                  <a:gs pos="100000">
                    <a:srgbClr val="FDFF9B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449" name="Oval 2001"/>
              <p:cNvSpPr>
                <a:spLocks noChangeArrowheads="1"/>
              </p:cNvSpPr>
              <p:nvPr/>
            </p:nvSpPr>
            <p:spPr bwMode="auto">
              <a:xfrm rot="4813762">
                <a:off x="1210" y="1982"/>
                <a:ext cx="274" cy="134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C029FD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 eaLnBrk="1" hangingPunct="1"/>
                <a:endParaRPr lang="nl-NL" sz="13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47" name="Text Box 2002"/>
            <p:cNvSpPr txBox="1">
              <a:spLocks noChangeArrowheads="1"/>
            </p:cNvSpPr>
            <p:nvPr/>
          </p:nvSpPr>
          <p:spPr bwMode="auto">
            <a:xfrm rot="21021682">
              <a:off x="1323" y="1836"/>
              <a:ext cx="265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1716562"/>
              <a:r>
                <a:rPr lang="en-US" sz="900" b="1" dirty="0">
                  <a:solidFill>
                    <a:schemeClr val="tx1"/>
                  </a:solidFill>
                </a:rPr>
                <a:t>G</a:t>
              </a:r>
              <a:r>
                <a:rPr lang="el-GR" sz="1000" b="1" dirty="0">
                  <a:solidFill>
                    <a:schemeClr val="tx1"/>
                  </a:solidFill>
                  <a:cs typeface="Arial" pitchFamily="34" charset="0"/>
                </a:rPr>
                <a:t>α</a:t>
              </a:r>
            </a:p>
          </p:txBody>
        </p:sp>
      </p:grpSp>
      <p:cxnSp>
        <p:nvCxnSpPr>
          <p:cNvPr id="451" name="Straight Connector 450"/>
          <p:cNvCxnSpPr/>
          <p:nvPr/>
        </p:nvCxnSpPr>
        <p:spPr bwMode="auto">
          <a:xfrm flipH="1">
            <a:off x="3280050" y="3553446"/>
            <a:ext cx="1224136" cy="28803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3" name="Straight Connector 452"/>
          <p:cNvCxnSpPr/>
          <p:nvPr/>
        </p:nvCxnSpPr>
        <p:spPr bwMode="auto">
          <a:xfrm flipH="1">
            <a:off x="3928122" y="3553446"/>
            <a:ext cx="576064" cy="28803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5" name="Straight Connector 454"/>
          <p:cNvCxnSpPr/>
          <p:nvPr/>
        </p:nvCxnSpPr>
        <p:spPr bwMode="auto">
          <a:xfrm flipH="1">
            <a:off x="4499992" y="3553446"/>
            <a:ext cx="4194" cy="24868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4" name="Straight Connector 463"/>
          <p:cNvCxnSpPr/>
          <p:nvPr/>
        </p:nvCxnSpPr>
        <p:spPr bwMode="auto">
          <a:xfrm>
            <a:off x="5508104" y="3564332"/>
            <a:ext cx="432048" cy="38181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66" name="Down Arrow 465"/>
          <p:cNvSpPr/>
          <p:nvPr/>
        </p:nvSpPr>
        <p:spPr bwMode="auto">
          <a:xfrm>
            <a:off x="2819861" y="4450200"/>
            <a:ext cx="189735" cy="504056"/>
          </a:xfrm>
          <a:prstGeom prst="down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0" b="0" i="0" u="none" strike="noStrike" cap="none" normalizeH="0" baseline="0" smtClean="0">
              <a:ln>
                <a:noFill/>
              </a:ln>
              <a:solidFill>
                <a:srgbClr val="DE7008"/>
              </a:solidFill>
              <a:effectLst/>
              <a:latin typeface="Arial" charset="0"/>
            </a:endParaRPr>
          </a:p>
        </p:txBody>
      </p:sp>
      <p:sp>
        <p:nvSpPr>
          <p:cNvPr id="467" name="Down Arrow 466"/>
          <p:cNvSpPr/>
          <p:nvPr/>
        </p:nvSpPr>
        <p:spPr bwMode="auto">
          <a:xfrm>
            <a:off x="3590177" y="4450200"/>
            <a:ext cx="189735" cy="504056"/>
          </a:xfrm>
          <a:prstGeom prst="down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0" b="0" i="0" u="none" strike="noStrike" cap="none" normalizeH="0" baseline="0" smtClean="0">
              <a:ln>
                <a:noFill/>
              </a:ln>
              <a:solidFill>
                <a:srgbClr val="DE7008"/>
              </a:solidFill>
              <a:effectLst/>
              <a:latin typeface="Arial" charset="0"/>
            </a:endParaRPr>
          </a:p>
        </p:txBody>
      </p:sp>
      <p:sp>
        <p:nvSpPr>
          <p:cNvPr id="468" name="Down Arrow 467"/>
          <p:cNvSpPr/>
          <p:nvPr/>
        </p:nvSpPr>
        <p:spPr bwMode="auto">
          <a:xfrm>
            <a:off x="4454273" y="4450200"/>
            <a:ext cx="189735" cy="504056"/>
          </a:xfrm>
          <a:prstGeom prst="down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0" b="0" i="0" u="none" strike="noStrike" cap="none" normalizeH="0" baseline="0" smtClean="0">
              <a:ln>
                <a:noFill/>
              </a:ln>
              <a:solidFill>
                <a:srgbClr val="DE7008"/>
              </a:solidFill>
              <a:effectLst/>
              <a:latin typeface="Arial" charset="0"/>
            </a:endParaRPr>
          </a:p>
        </p:txBody>
      </p:sp>
      <p:sp>
        <p:nvSpPr>
          <p:cNvPr id="469" name="Down Arrow 468"/>
          <p:cNvSpPr/>
          <p:nvPr/>
        </p:nvSpPr>
        <p:spPr bwMode="auto">
          <a:xfrm>
            <a:off x="6182465" y="4450200"/>
            <a:ext cx="189735" cy="504056"/>
          </a:xfrm>
          <a:prstGeom prst="down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0" b="0" i="0" u="none" strike="noStrike" cap="none" normalizeH="0" baseline="0" smtClean="0">
              <a:ln>
                <a:noFill/>
              </a:ln>
              <a:solidFill>
                <a:srgbClr val="DE7008"/>
              </a:solidFill>
              <a:effectLst/>
              <a:latin typeface="Arial" charset="0"/>
            </a:endParaRPr>
          </a:p>
        </p:txBody>
      </p:sp>
      <p:cxnSp>
        <p:nvCxnSpPr>
          <p:cNvPr id="486" name="Straight Arrow Connector 485"/>
          <p:cNvCxnSpPr/>
          <p:nvPr/>
        </p:nvCxnSpPr>
        <p:spPr bwMode="auto">
          <a:xfrm flipH="1">
            <a:off x="2760914" y="5386304"/>
            <a:ext cx="136602" cy="288032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87" name="Straight Arrow Connector 486"/>
          <p:cNvCxnSpPr>
            <a:stCxn id="402" idx="2"/>
          </p:cNvCxnSpPr>
          <p:nvPr/>
        </p:nvCxnSpPr>
        <p:spPr bwMode="auto">
          <a:xfrm flipH="1">
            <a:off x="1619672" y="5386553"/>
            <a:ext cx="1276700" cy="215775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1" name="Straight Arrow Connector 490"/>
          <p:cNvCxnSpPr/>
          <p:nvPr/>
        </p:nvCxnSpPr>
        <p:spPr bwMode="auto">
          <a:xfrm>
            <a:off x="4550228" y="5429848"/>
            <a:ext cx="0" cy="214401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6" name="Straight Arrow Connector 495"/>
          <p:cNvCxnSpPr/>
          <p:nvPr/>
        </p:nvCxnSpPr>
        <p:spPr bwMode="auto">
          <a:xfrm>
            <a:off x="4550228" y="5974144"/>
            <a:ext cx="0" cy="214401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5" name="Rectangle 2"/>
          <p:cNvSpPr>
            <a:spLocks noGrp="1" noChangeArrowheads="1"/>
          </p:cNvSpPr>
          <p:nvPr>
            <p:ph type="title"/>
          </p:nvPr>
        </p:nvSpPr>
        <p:spPr>
          <a:xfrm>
            <a:off x="1907704" y="260350"/>
            <a:ext cx="7632848" cy="792163"/>
          </a:xfrm>
        </p:spPr>
        <p:txBody>
          <a:bodyPr/>
          <a:lstStyle/>
          <a:p>
            <a:pPr eaLnBrk="1" hangingPunct="1"/>
            <a:r>
              <a:rPr lang="en-US" sz="2000" dirty="0" smtClean="0"/>
              <a:t>SILAC MS identified regulated </a:t>
            </a:r>
            <a:r>
              <a:rPr lang="en-US" sz="2000" dirty="0" err="1" smtClean="0"/>
              <a:t>phosphorylation</a:t>
            </a:r>
            <a:r>
              <a:rPr lang="en-US" sz="2000" dirty="0" smtClean="0"/>
              <a:t> sites on proteins known to mediate thrombin signaling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20638" y="1395413"/>
            <a:ext cx="9117012" cy="4727575"/>
          </a:xfrm>
          <a:prstGeom prst="roundRect">
            <a:avLst>
              <a:gd name="adj" fmla="val 5681"/>
            </a:avLst>
          </a:prstGeom>
          <a:gradFill rotWithShape="1">
            <a:gsLst>
              <a:gs pos="0">
                <a:srgbClr val="FFC1C1"/>
              </a:gs>
              <a:gs pos="50000">
                <a:schemeClr val="bg1"/>
              </a:gs>
              <a:gs pos="100000">
                <a:srgbClr val="FFC1C1"/>
              </a:gs>
            </a:gsLst>
            <a:lin ang="5400000" scaled="1"/>
          </a:gradFill>
          <a:ln w="12700" algn="ctr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5661025"/>
            <a:ext cx="9145588" cy="1108075"/>
            <a:chOff x="0" y="3566"/>
            <a:chExt cx="5761" cy="698"/>
          </a:xfrm>
        </p:grpSpPr>
        <p:sp>
          <p:nvSpPr>
            <p:cNvPr id="2054" name="Freeform 6" descr="Bouquet"/>
            <p:cNvSpPr>
              <a:spLocks/>
            </p:cNvSpPr>
            <p:nvPr/>
          </p:nvSpPr>
          <p:spPr bwMode="auto">
            <a:xfrm>
              <a:off x="25" y="3760"/>
              <a:ext cx="5735" cy="278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446" y="38"/>
                </a:cxn>
                <a:cxn ang="0">
                  <a:pos x="1079" y="31"/>
                </a:cxn>
                <a:cxn ang="0">
                  <a:pos x="1265" y="25"/>
                </a:cxn>
                <a:cxn ang="0">
                  <a:pos x="1828" y="44"/>
                </a:cxn>
                <a:cxn ang="0">
                  <a:pos x="2090" y="19"/>
                </a:cxn>
                <a:cxn ang="0">
                  <a:pos x="2673" y="38"/>
                </a:cxn>
                <a:cxn ang="0">
                  <a:pos x="2993" y="19"/>
                </a:cxn>
                <a:cxn ang="0">
                  <a:pos x="3748" y="38"/>
                </a:cxn>
                <a:cxn ang="0">
                  <a:pos x="3882" y="25"/>
                </a:cxn>
                <a:cxn ang="0">
                  <a:pos x="4478" y="38"/>
                </a:cxn>
                <a:cxn ang="0">
                  <a:pos x="4676" y="6"/>
                </a:cxn>
                <a:cxn ang="0">
                  <a:pos x="4887" y="38"/>
                </a:cxn>
                <a:cxn ang="0">
                  <a:pos x="5514" y="12"/>
                </a:cxn>
                <a:cxn ang="0">
                  <a:pos x="5735" y="15"/>
                </a:cxn>
                <a:cxn ang="0">
                  <a:pos x="5731" y="101"/>
                </a:cxn>
                <a:cxn ang="0">
                  <a:pos x="5348" y="127"/>
                </a:cxn>
                <a:cxn ang="0">
                  <a:pos x="4260" y="127"/>
                </a:cxn>
                <a:cxn ang="0">
                  <a:pos x="2974" y="108"/>
                </a:cxn>
                <a:cxn ang="0">
                  <a:pos x="1297" y="121"/>
                </a:cxn>
                <a:cxn ang="0">
                  <a:pos x="446" y="121"/>
                </a:cxn>
                <a:cxn ang="0">
                  <a:pos x="0" y="114"/>
                </a:cxn>
                <a:cxn ang="0">
                  <a:pos x="0" y="28"/>
                </a:cxn>
              </a:cxnLst>
              <a:rect l="0" t="0" r="r" b="b"/>
              <a:pathLst>
                <a:path w="5735" h="131">
                  <a:moveTo>
                    <a:pt x="0" y="28"/>
                  </a:moveTo>
                  <a:cubicBezTo>
                    <a:pt x="74" y="15"/>
                    <a:pt x="266" y="38"/>
                    <a:pt x="446" y="38"/>
                  </a:cubicBezTo>
                  <a:cubicBezTo>
                    <a:pt x="626" y="38"/>
                    <a:pt x="943" y="33"/>
                    <a:pt x="1079" y="31"/>
                  </a:cubicBezTo>
                  <a:cubicBezTo>
                    <a:pt x="1215" y="29"/>
                    <a:pt x="1140" y="23"/>
                    <a:pt x="1265" y="25"/>
                  </a:cubicBezTo>
                  <a:cubicBezTo>
                    <a:pt x="1390" y="27"/>
                    <a:pt x="1691" y="45"/>
                    <a:pt x="1828" y="44"/>
                  </a:cubicBezTo>
                  <a:cubicBezTo>
                    <a:pt x="1965" y="43"/>
                    <a:pt x="1949" y="20"/>
                    <a:pt x="2090" y="19"/>
                  </a:cubicBezTo>
                  <a:cubicBezTo>
                    <a:pt x="2231" y="18"/>
                    <a:pt x="2523" y="38"/>
                    <a:pt x="2673" y="38"/>
                  </a:cubicBezTo>
                  <a:cubicBezTo>
                    <a:pt x="2823" y="38"/>
                    <a:pt x="2814" y="19"/>
                    <a:pt x="2993" y="19"/>
                  </a:cubicBezTo>
                  <a:cubicBezTo>
                    <a:pt x="3172" y="19"/>
                    <a:pt x="3600" y="37"/>
                    <a:pt x="3748" y="38"/>
                  </a:cubicBezTo>
                  <a:cubicBezTo>
                    <a:pt x="3896" y="39"/>
                    <a:pt x="3760" y="25"/>
                    <a:pt x="3882" y="25"/>
                  </a:cubicBezTo>
                  <a:cubicBezTo>
                    <a:pt x="4004" y="25"/>
                    <a:pt x="4346" y="41"/>
                    <a:pt x="4478" y="38"/>
                  </a:cubicBezTo>
                  <a:cubicBezTo>
                    <a:pt x="4610" y="35"/>
                    <a:pt x="4608" y="6"/>
                    <a:pt x="4676" y="6"/>
                  </a:cubicBezTo>
                  <a:cubicBezTo>
                    <a:pt x="4744" y="6"/>
                    <a:pt x="4747" y="37"/>
                    <a:pt x="4887" y="38"/>
                  </a:cubicBezTo>
                  <a:cubicBezTo>
                    <a:pt x="5027" y="39"/>
                    <a:pt x="5373" y="16"/>
                    <a:pt x="5514" y="12"/>
                  </a:cubicBezTo>
                  <a:cubicBezTo>
                    <a:pt x="5655" y="8"/>
                    <a:pt x="5699" y="0"/>
                    <a:pt x="5735" y="15"/>
                  </a:cubicBezTo>
                  <a:lnTo>
                    <a:pt x="5731" y="101"/>
                  </a:lnTo>
                  <a:cubicBezTo>
                    <a:pt x="5667" y="120"/>
                    <a:pt x="5593" y="123"/>
                    <a:pt x="5348" y="127"/>
                  </a:cubicBezTo>
                  <a:cubicBezTo>
                    <a:pt x="5103" y="131"/>
                    <a:pt x="4656" y="130"/>
                    <a:pt x="4260" y="127"/>
                  </a:cubicBezTo>
                  <a:cubicBezTo>
                    <a:pt x="3864" y="124"/>
                    <a:pt x="3468" y="109"/>
                    <a:pt x="2974" y="108"/>
                  </a:cubicBezTo>
                  <a:cubicBezTo>
                    <a:pt x="2480" y="107"/>
                    <a:pt x="1718" y="119"/>
                    <a:pt x="1297" y="121"/>
                  </a:cubicBezTo>
                  <a:cubicBezTo>
                    <a:pt x="876" y="123"/>
                    <a:pt x="662" y="122"/>
                    <a:pt x="446" y="121"/>
                  </a:cubicBezTo>
                  <a:cubicBezTo>
                    <a:pt x="230" y="120"/>
                    <a:pt x="74" y="129"/>
                    <a:pt x="0" y="114"/>
                  </a:cubicBezTo>
                  <a:lnTo>
                    <a:pt x="0" y="28"/>
                  </a:lnTo>
                  <a:close/>
                </a:path>
              </a:pathLst>
            </a:custGeom>
            <a:blipFill dpi="0" rotWithShape="1">
              <a:blip r:embed="rId2" cstate="print"/>
              <a:srcRect/>
              <a:tile tx="0" ty="0" sx="100000" sy="100000" flip="none" algn="tl"/>
            </a:blipFill>
            <a:ln w="9525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55" name="Freeform 7"/>
            <p:cNvSpPr>
              <a:spLocks noChangeAspect="1"/>
            </p:cNvSpPr>
            <p:nvPr/>
          </p:nvSpPr>
          <p:spPr bwMode="auto">
            <a:xfrm>
              <a:off x="862" y="3592"/>
              <a:ext cx="1535" cy="274"/>
            </a:xfrm>
            <a:custGeom>
              <a:avLst/>
              <a:gdLst/>
              <a:ahLst/>
              <a:cxnLst>
                <a:cxn ang="0">
                  <a:pos x="258" y="159"/>
                </a:cxn>
                <a:cxn ang="0">
                  <a:pos x="382" y="249"/>
                </a:cxn>
                <a:cxn ang="0">
                  <a:pos x="732" y="271"/>
                </a:cxn>
                <a:cxn ang="0">
                  <a:pos x="1140" y="245"/>
                </a:cxn>
                <a:cxn ang="0">
                  <a:pos x="1525" y="239"/>
                </a:cxn>
                <a:cxn ang="0">
                  <a:pos x="1077" y="35"/>
                </a:cxn>
                <a:cxn ang="0">
                  <a:pos x="558" y="31"/>
                </a:cxn>
                <a:cxn ang="0">
                  <a:pos x="50" y="38"/>
                </a:cxn>
                <a:cxn ang="0">
                  <a:pos x="258" y="159"/>
                </a:cxn>
              </a:cxnLst>
              <a:rect l="0" t="0" r="r" b="b"/>
              <a:pathLst>
                <a:path w="1535" h="274">
                  <a:moveTo>
                    <a:pt x="258" y="159"/>
                  </a:moveTo>
                  <a:cubicBezTo>
                    <a:pt x="321" y="196"/>
                    <a:pt x="303" y="230"/>
                    <a:pt x="382" y="249"/>
                  </a:cubicBezTo>
                  <a:cubicBezTo>
                    <a:pt x="461" y="268"/>
                    <a:pt x="606" y="272"/>
                    <a:pt x="732" y="271"/>
                  </a:cubicBezTo>
                  <a:lnTo>
                    <a:pt x="1140" y="245"/>
                  </a:lnTo>
                  <a:cubicBezTo>
                    <a:pt x="1212" y="228"/>
                    <a:pt x="1535" y="274"/>
                    <a:pt x="1525" y="239"/>
                  </a:cubicBezTo>
                  <a:cubicBezTo>
                    <a:pt x="1515" y="204"/>
                    <a:pt x="1238" y="70"/>
                    <a:pt x="1077" y="35"/>
                  </a:cubicBezTo>
                  <a:cubicBezTo>
                    <a:pt x="916" y="0"/>
                    <a:pt x="729" y="31"/>
                    <a:pt x="558" y="31"/>
                  </a:cubicBezTo>
                  <a:cubicBezTo>
                    <a:pt x="387" y="31"/>
                    <a:pt x="100" y="17"/>
                    <a:pt x="50" y="38"/>
                  </a:cubicBezTo>
                  <a:cubicBezTo>
                    <a:pt x="0" y="59"/>
                    <a:pt x="215" y="134"/>
                    <a:pt x="258" y="159"/>
                  </a:cubicBezTo>
                  <a:close/>
                </a:path>
              </a:pathLst>
            </a:custGeom>
            <a:gradFill rotWithShape="1">
              <a:gsLst>
                <a:gs pos="0">
                  <a:srgbClr val="D3B187"/>
                </a:gs>
                <a:gs pos="100000">
                  <a:srgbClr val="FFCC66"/>
                </a:gs>
              </a:gsLst>
              <a:lin ang="5400000" scaled="1"/>
            </a:gradFill>
            <a:ln w="9525" cap="flat" cmpd="sng">
              <a:solidFill>
                <a:srgbClr val="FF99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56" name="Freeform 8"/>
            <p:cNvSpPr>
              <a:spLocks noChangeAspect="1"/>
            </p:cNvSpPr>
            <p:nvPr/>
          </p:nvSpPr>
          <p:spPr bwMode="auto">
            <a:xfrm>
              <a:off x="0" y="3945"/>
              <a:ext cx="2262" cy="308"/>
            </a:xfrm>
            <a:custGeom>
              <a:avLst/>
              <a:gdLst/>
              <a:ahLst/>
              <a:cxnLst>
                <a:cxn ang="0">
                  <a:pos x="0" y="271"/>
                </a:cxn>
                <a:cxn ang="0">
                  <a:pos x="408" y="272"/>
                </a:cxn>
                <a:cxn ang="0">
                  <a:pos x="925" y="249"/>
                </a:cxn>
                <a:cxn ang="0">
                  <a:pos x="2259" y="41"/>
                </a:cxn>
                <a:cxn ang="0">
                  <a:pos x="934" y="37"/>
                </a:cxn>
                <a:cxn ang="0">
                  <a:pos x="539" y="41"/>
                </a:cxn>
                <a:cxn ang="0">
                  <a:pos x="8" y="51"/>
                </a:cxn>
                <a:cxn ang="0">
                  <a:pos x="0" y="271"/>
                </a:cxn>
              </a:cxnLst>
              <a:rect l="0" t="0" r="r" b="b"/>
              <a:pathLst>
                <a:path w="2262" h="308">
                  <a:moveTo>
                    <a:pt x="0" y="271"/>
                  </a:moveTo>
                  <a:cubicBezTo>
                    <a:pt x="67" y="308"/>
                    <a:pt x="254" y="276"/>
                    <a:pt x="408" y="272"/>
                  </a:cubicBezTo>
                  <a:cubicBezTo>
                    <a:pt x="562" y="268"/>
                    <a:pt x="617" y="287"/>
                    <a:pt x="925" y="249"/>
                  </a:cubicBezTo>
                  <a:cubicBezTo>
                    <a:pt x="1233" y="211"/>
                    <a:pt x="2258" y="76"/>
                    <a:pt x="2259" y="41"/>
                  </a:cubicBezTo>
                  <a:cubicBezTo>
                    <a:pt x="2262" y="0"/>
                    <a:pt x="1221" y="37"/>
                    <a:pt x="934" y="37"/>
                  </a:cubicBezTo>
                  <a:cubicBezTo>
                    <a:pt x="647" y="37"/>
                    <a:pt x="693" y="39"/>
                    <a:pt x="539" y="41"/>
                  </a:cubicBezTo>
                  <a:cubicBezTo>
                    <a:pt x="385" y="43"/>
                    <a:pt x="98" y="13"/>
                    <a:pt x="8" y="51"/>
                  </a:cubicBezTo>
                  <a:lnTo>
                    <a:pt x="0" y="271"/>
                  </a:lnTo>
                  <a:close/>
                </a:path>
              </a:pathLst>
            </a:custGeom>
            <a:solidFill>
              <a:srgbClr val="FF9966"/>
            </a:solidFill>
            <a:ln w="9525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57" name="Freeform 9"/>
            <p:cNvSpPr>
              <a:spLocks noChangeAspect="1"/>
            </p:cNvSpPr>
            <p:nvPr/>
          </p:nvSpPr>
          <p:spPr bwMode="auto">
            <a:xfrm>
              <a:off x="10" y="3596"/>
              <a:ext cx="1177" cy="272"/>
            </a:xfrm>
            <a:custGeom>
              <a:avLst/>
              <a:gdLst/>
              <a:ahLst/>
              <a:cxnLst>
                <a:cxn ang="0">
                  <a:pos x="12" y="234"/>
                </a:cxn>
                <a:cxn ang="0">
                  <a:pos x="503" y="263"/>
                </a:cxn>
                <a:cxn ang="0">
                  <a:pos x="916" y="260"/>
                </a:cxn>
                <a:cxn ang="0">
                  <a:pos x="1161" y="244"/>
                </a:cxn>
                <a:cxn ang="0">
                  <a:pos x="1122" y="175"/>
                </a:cxn>
                <a:cxn ang="0">
                  <a:pos x="830" y="53"/>
                </a:cxn>
                <a:cxn ang="0">
                  <a:pos x="459" y="18"/>
                </a:cxn>
                <a:cxn ang="0">
                  <a:pos x="0" y="36"/>
                </a:cxn>
                <a:cxn ang="0">
                  <a:pos x="12" y="234"/>
                </a:cxn>
              </a:cxnLst>
              <a:rect l="0" t="0" r="r" b="b"/>
              <a:pathLst>
                <a:path w="1177" h="272">
                  <a:moveTo>
                    <a:pt x="12" y="234"/>
                  </a:moveTo>
                  <a:cubicBezTo>
                    <a:pt x="96" y="272"/>
                    <a:pt x="352" y="259"/>
                    <a:pt x="503" y="263"/>
                  </a:cubicBezTo>
                  <a:cubicBezTo>
                    <a:pt x="654" y="267"/>
                    <a:pt x="806" y="263"/>
                    <a:pt x="916" y="260"/>
                  </a:cubicBezTo>
                  <a:cubicBezTo>
                    <a:pt x="1026" y="257"/>
                    <a:pt x="1127" y="258"/>
                    <a:pt x="1161" y="244"/>
                  </a:cubicBezTo>
                  <a:cubicBezTo>
                    <a:pt x="1174" y="221"/>
                    <a:pt x="1177" y="207"/>
                    <a:pt x="1122" y="175"/>
                  </a:cubicBezTo>
                  <a:cubicBezTo>
                    <a:pt x="1067" y="143"/>
                    <a:pt x="940" y="79"/>
                    <a:pt x="830" y="53"/>
                  </a:cubicBezTo>
                  <a:cubicBezTo>
                    <a:pt x="720" y="27"/>
                    <a:pt x="597" y="21"/>
                    <a:pt x="459" y="18"/>
                  </a:cubicBezTo>
                  <a:cubicBezTo>
                    <a:pt x="321" y="15"/>
                    <a:pt x="74" y="0"/>
                    <a:pt x="0" y="36"/>
                  </a:cubicBezTo>
                  <a:lnTo>
                    <a:pt x="12" y="234"/>
                  </a:lnTo>
                  <a:close/>
                </a:path>
              </a:pathLst>
            </a:custGeom>
            <a:gradFill rotWithShape="1">
              <a:gsLst>
                <a:gs pos="0">
                  <a:srgbClr val="D3B187"/>
                </a:gs>
                <a:gs pos="100000">
                  <a:srgbClr val="FFCC66"/>
                </a:gs>
              </a:gsLst>
              <a:lin ang="5400000" scaled="1"/>
            </a:gradFill>
            <a:ln w="9525">
              <a:solidFill>
                <a:srgbClr val="FF99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58" name="Freeform 10"/>
            <p:cNvSpPr>
              <a:spLocks noChangeAspect="1"/>
            </p:cNvSpPr>
            <p:nvPr/>
          </p:nvSpPr>
          <p:spPr bwMode="auto">
            <a:xfrm>
              <a:off x="3158" y="3602"/>
              <a:ext cx="1671" cy="259"/>
            </a:xfrm>
            <a:custGeom>
              <a:avLst/>
              <a:gdLst/>
              <a:ahLst/>
              <a:cxnLst>
                <a:cxn ang="0">
                  <a:pos x="878" y="258"/>
                </a:cxn>
                <a:cxn ang="0">
                  <a:pos x="1291" y="256"/>
                </a:cxn>
                <a:cxn ang="0">
                  <a:pos x="1658" y="242"/>
                </a:cxn>
                <a:cxn ang="0">
                  <a:pos x="1524" y="161"/>
                </a:cxn>
                <a:cxn ang="0">
                  <a:pos x="1213" y="25"/>
                </a:cxn>
                <a:cxn ang="0">
                  <a:pos x="787" y="9"/>
                </a:cxn>
                <a:cxn ang="0">
                  <a:pos x="80" y="31"/>
                </a:cxn>
                <a:cxn ang="0">
                  <a:pos x="304" y="127"/>
                </a:cxn>
                <a:cxn ang="0">
                  <a:pos x="464" y="213"/>
                </a:cxn>
                <a:cxn ang="0">
                  <a:pos x="878" y="258"/>
                </a:cxn>
              </a:cxnLst>
              <a:rect l="0" t="0" r="r" b="b"/>
              <a:pathLst>
                <a:path w="1671" h="259">
                  <a:moveTo>
                    <a:pt x="878" y="258"/>
                  </a:moveTo>
                  <a:cubicBezTo>
                    <a:pt x="949" y="258"/>
                    <a:pt x="1161" y="259"/>
                    <a:pt x="1291" y="256"/>
                  </a:cubicBezTo>
                  <a:cubicBezTo>
                    <a:pt x="1421" y="253"/>
                    <a:pt x="1620" y="257"/>
                    <a:pt x="1658" y="242"/>
                  </a:cubicBezTo>
                  <a:cubicBezTo>
                    <a:pt x="1671" y="218"/>
                    <a:pt x="1598" y="197"/>
                    <a:pt x="1524" y="161"/>
                  </a:cubicBezTo>
                  <a:cubicBezTo>
                    <a:pt x="1450" y="125"/>
                    <a:pt x="1336" y="50"/>
                    <a:pt x="1213" y="25"/>
                  </a:cubicBezTo>
                  <a:cubicBezTo>
                    <a:pt x="1090" y="0"/>
                    <a:pt x="976" y="8"/>
                    <a:pt x="787" y="9"/>
                  </a:cubicBezTo>
                  <a:cubicBezTo>
                    <a:pt x="598" y="10"/>
                    <a:pt x="160" y="11"/>
                    <a:pt x="80" y="31"/>
                  </a:cubicBezTo>
                  <a:cubicBezTo>
                    <a:pt x="0" y="51"/>
                    <a:pt x="240" y="97"/>
                    <a:pt x="304" y="127"/>
                  </a:cubicBezTo>
                  <a:cubicBezTo>
                    <a:pt x="368" y="157"/>
                    <a:pt x="369" y="191"/>
                    <a:pt x="464" y="213"/>
                  </a:cubicBezTo>
                  <a:cubicBezTo>
                    <a:pt x="559" y="235"/>
                    <a:pt x="792" y="249"/>
                    <a:pt x="878" y="258"/>
                  </a:cubicBezTo>
                  <a:close/>
                </a:path>
              </a:pathLst>
            </a:custGeom>
            <a:gradFill rotWithShape="1">
              <a:gsLst>
                <a:gs pos="0">
                  <a:srgbClr val="D3B187"/>
                </a:gs>
                <a:gs pos="100000">
                  <a:srgbClr val="FFCC66"/>
                </a:gs>
              </a:gsLst>
              <a:lin ang="5400000" scaled="1"/>
            </a:gradFill>
            <a:ln w="9525" cap="flat" cmpd="sng">
              <a:solidFill>
                <a:srgbClr val="FF99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59" name="Freeform 11"/>
            <p:cNvSpPr>
              <a:spLocks noChangeAspect="1"/>
            </p:cNvSpPr>
            <p:nvPr/>
          </p:nvSpPr>
          <p:spPr bwMode="auto">
            <a:xfrm>
              <a:off x="4434" y="3566"/>
              <a:ext cx="1320" cy="312"/>
            </a:xfrm>
            <a:custGeom>
              <a:avLst/>
              <a:gdLst/>
              <a:ahLst/>
              <a:cxnLst>
                <a:cxn ang="0">
                  <a:pos x="480" y="297"/>
                </a:cxn>
                <a:cxn ang="0">
                  <a:pos x="692" y="300"/>
                </a:cxn>
                <a:cxn ang="0">
                  <a:pos x="893" y="294"/>
                </a:cxn>
                <a:cxn ang="0">
                  <a:pos x="1313" y="256"/>
                </a:cxn>
                <a:cxn ang="0">
                  <a:pos x="1320" y="35"/>
                </a:cxn>
                <a:cxn ang="0">
                  <a:pos x="1041" y="48"/>
                </a:cxn>
                <a:cxn ang="0">
                  <a:pos x="670" y="60"/>
                </a:cxn>
                <a:cxn ang="0">
                  <a:pos x="430" y="51"/>
                </a:cxn>
                <a:cxn ang="0">
                  <a:pos x="30" y="64"/>
                </a:cxn>
                <a:cxn ang="0">
                  <a:pos x="248" y="182"/>
                </a:cxn>
                <a:cxn ang="0">
                  <a:pos x="480" y="297"/>
                </a:cxn>
              </a:cxnLst>
              <a:rect l="0" t="0" r="r" b="b"/>
              <a:pathLst>
                <a:path w="1320" h="312">
                  <a:moveTo>
                    <a:pt x="480" y="297"/>
                  </a:moveTo>
                  <a:cubicBezTo>
                    <a:pt x="548" y="312"/>
                    <a:pt x="624" y="301"/>
                    <a:pt x="692" y="300"/>
                  </a:cubicBezTo>
                  <a:lnTo>
                    <a:pt x="893" y="294"/>
                  </a:lnTo>
                  <a:cubicBezTo>
                    <a:pt x="996" y="287"/>
                    <a:pt x="1242" y="299"/>
                    <a:pt x="1313" y="256"/>
                  </a:cubicBezTo>
                  <a:lnTo>
                    <a:pt x="1320" y="35"/>
                  </a:lnTo>
                  <a:cubicBezTo>
                    <a:pt x="1275" y="0"/>
                    <a:pt x="1149" y="44"/>
                    <a:pt x="1041" y="48"/>
                  </a:cubicBezTo>
                  <a:cubicBezTo>
                    <a:pt x="933" y="52"/>
                    <a:pt x="772" y="60"/>
                    <a:pt x="670" y="60"/>
                  </a:cubicBezTo>
                  <a:cubicBezTo>
                    <a:pt x="568" y="60"/>
                    <a:pt x="537" y="50"/>
                    <a:pt x="430" y="51"/>
                  </a:cubicBezTo>
                  <a:cubicBezTo>
                    <a:pt x="323" y="52"/>
                    <a:pt x="60" y="42"/>
                    <a:pt x="30" y="64"/>
                  </a:cubicBezTo>
                  <a:cubicBezTo>
                    <a:pt x="0" y="86"/>
                    <a:pt x="173" y="143"/>
                    <a:pt x="248" y="182"/>
                  </a:cubicBezTo>
                  <a:cubicBezTo>
                    <a:pt x="323" y="221"/>
                    <a:pt x="432" y="273"/>
                    <a:pt x="480" y="297"/>
                  </a:cubicBezTo>
                  <a:close/>
                </a:path>
              </a:pathLst>
            </a:custGeom>
            <a:gradFill rotWithShape="1">
              <a:gsLst>
                <a:gs pos="0">
                  <a:srgbClr val="D3B187"/>
                </a:gs>
                <a:gs pos="100000">
                  <a:srgbClr val="FFCC66"/>
                </a:gs>
              </a:gsLst>
              <a:lin ang="5400000" scaled="1"/>
            </a:gradFill>
            <a:ln w="9525" cap="flat" cmpd="sng">
              <a:solidFill>
                <a:srgbClr val="FF99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60" name="Freeform 12"/>
            <p:cNvSpPr>
              <a:spLocks noChangeAspect="1"/>
            </p:cNvSpPr>
            <p:nvPr/>
          </p:nvSpPr>
          <p:spPr bwMode="auto">
            <a:xfrm>
              <a:off x="1906" y="3593"/>
              <a:ext cx="1667" cy="250"/>
            </a:xfrm>
            <a:custGeom>
              <a:avLst/>
              <a:gdLst/>
              <a:ahLst/>
              <a:cxnLst>
                <a:cxn ang="0">
                  <a:pos x="331" y="129"/>
                </a:cxn>
                <a:cxn ang="0">
                  <a:pos x="551" y="226"/>
                </a:cxn>
                <a:cxn ang="0">
                  <a:pos x="1169" y="226"/>
                </a:cxn>
                <a:cxn ang="0">
                  <a:pos x="1649" y="222"/>
                </a:cxn>
                <a:cxn ang="0">
                  <a:pos x="1306" y="59"/>
                </a:cxn>
                <a:cxn ang="0">
                  <a:pos x="929" y="27"/>
                </a:cxn>
                <a:cxn ang="0">
                  <a:pos x="100" y="17"/>
                </a:cxn>
                <a:cxn ang="0">
                  <a:pos x="331" y="129"/>
                </a:cxn>
              </a:cxnLst>
              <a:rect l="0" t="0" r="r" b="b"/>
              <a:pathLst>
                <a:path w="1667" h="250">
                  <a:moveTo>
                    <a:pt x="331" y="129"/>
                  </a:moveTo>
                  <a:cubicBezTo>
                    <a:pt x="406" y="164"/>
                    <a:pt x="411" y="210"/>
                    <a:pt x="551" y="226"/>
                  </a:cubicBezTo>
                  <a:cubicBezTo>
                    <a:pt x="691" y="242"/>
                    <a:pt x="986" y="227"/>
                    <a:pt x="1169" y="226"/>
                  </a:cubicBezTo>
                  <a:cubicBezTo>
                    <a:pt x="1352" y="225"/>
                    <a:pt x="1626" y="250"/>
                    <a:pt x="1649" y="222"/>
                  </a:cubicBezTo>
                  <a:cubicBezTo>
                    <a:pt x="1667" y="175"/>
                    <a:pt x="1426" y="94"/>
                    <a:pt x="1306" y="59"/>
                  </a:cubicBezTo>
                  <a:cubicBezTo>
                    <a:pt x="1186" y="27"/>
                    <a:pt x="1130" y="34"/>
                    <a:pt x="929" y="27"/>
                  </a:cubicBezTo>
                  <a:cubicBezTo>
                    <a:pt x="728" y="20"/>
                    <a:pt x="200" y="0"/>
                    <a:pt x="100" y="17"/>
                  </a:cubicBezTo>
                  <a:cubicBezTo>
                    <a:pt x="0" y="34"/>
                    <a:pt x="256" y="94"/>
                    <a:pt x="331" y="129"/>
                  </a:cubicBezTo>
                  <a:close/>
                </a:path>
              </a:pathLst>
            </a:custGeom>
            <a:gradFill rotWithShape="1">
              <a:gsLst>
                <a:gs pos="0">
                  <a:srgbClr val="D3B187"/>
                </a:gs>
                <a:gs pos="100000">
                  <a:srgbClr val="FFCC66"/>
                </a:gs>
              </a:gsLst>
              <a:lin ang="5400000" scaled="1"/>
            </a:gradFill>
            <a:ln w="9525" cap="flat" cmpd="sng">
              <a:solidFill>
                <a:srgbClr val="FF99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61" name="Freeform 13"/>
            <p:cNvSpPr>
              <a:spLocks/>
            </p:cNvSpPr>
            <p:nvPr/>
          </p:nvSpPr>
          <p:spPr bwMode="auto">
            <a:xfrm>
              <a:off x="1428" y="3854"/>
              <a:ext cx="2116" cy="42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44" y="31"/>
                </a:cxn>
                <a:cxn ang="0">
                  <a:pos x="461" y="37"/>
                </a:cxn>
                <a:cxn ang="0">
                  <a:pos x="884" y="2"/>
                </a:cxn>
                <a:cxn ang="0">
                  <a:pos x="1236" y="24"/>
                </a:cxn>
                <a:cxn ang="0">
                  <a:pos x="1671" y="2"/>
                </a:cxn>
                <a:cxn ang="0">
                  <a:pos x="2116" y="15"/>
                </a:cxn>
              </a:cxnLst>
              <a:rect l="0" t="0" r="r" b="b"/>
              <a:pathLst>
                <a:path w="2116" h="42">
                  <a:moveTo>
                    <a:pt x="0" y="21"/>
                  </a:moveTo>
                  <a:cubicBezTo>
                    <a:pt x="33" y="24"/>
                    <a:pt x="67" y="28"/>
                    <a:pt x="144" y="31"/>
                  </a:cubicBezTo>
                  <a:cubicBezTo>
                    <a:pt x="221" y="34"/>
                    <a:pt x="338" y="42"/>
                    <a:pt x="461" y="37"/>
                  </a:cubicBezTo>
                  <a:cubicBezTo>
                    <a:pt x="584" y="32"/>
                    <a:pt x="755" y="4"/>
                    <a:pt x="884" y="2"/>
                  </a:cubicBezTo>
                  <a:cubicBezTo>
                    <a:pt x="1013" y="0"/>
                    <a:pt x="1105" y="24"/>
                    <a:pt x="1236" y="24"/>
                  </a:cubicBezTo>
                  <a:cubicBezTo>
                    <a:pt x="1367" y="24"/>
                    <a:pt x="1524" y="4"/>
                    <a:pt x="1671" y="2"/>
                  </a:cubicBezTo>
                  <a:cubicBezTo>
                    <a:pt x="1818" y="0"/>
                    <a:pt x="2042" y="13"/>
                    <a:pt x="2116" y="1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62" name="Freeform 14"/>
            <p:cNvSpPr>
              <a:spLocks/>
            </p:cNvSpPr>
            <p:nvPr/>
          </p:nvSpPr>
          <p:spPr bwMode="auto">
            <a:xfrm>
              <a:off x="285" y="3954"/>
              <a:ext cx="1344" cy="36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234" y="35"/>
                </a:cxn>
                <a:cxn ang="0">
                  <a:pos x="547" y="13"/>
                </a:cxn>
                <a:cxn ang="0">
                  <a:pos x="867" y="10"/>
                </a:cxn>
                <a:cxn ang="0">
                  <a:pos x="1078" y="13"/>
                </a:cxn>
                <a:cxn ang="0">
                  <a:pos x="1344" y="0"/>
                </a:cxn>
              </a:cxnLst>
              <a:rect l="0" t="0" r="r" b="b"/>
              <a:pathLst>
                <a:path w="1344" h="36">
                  <a:moveTo>
                    <a:pt x="0" y="7"/>
                  </a:moveTo>
                  <a:cubicBezTo>
                    <a:pt x="71" y="20"/>
                    <a:pt x="143" y="34"/>
                    <a:pt x="234" y="35"/>
                  </a:cubicBezTo>
                  <a:cubicBezTo>
                    <a:pt x="325" y="36"/>
                    <a:pt x="442" y="17"/>
                    <a:pt x="547" y="13"/>
                  </a:cubicBezTo>
                  <a:cubicBezTo>
                    <a:pt x="652" y="9"/>
                    <a:pt x="779" y="10"/>
                    <a:pt x="867" y="10"/>
                  </a:cubicBezTo>
                  <a:cubicBezTo>
                    <a:pt x="955" y="10"/>
                    <a:pt x="999" y="15"/>
                    <a:pt x="1078" y="13"/>
                  </a:cubicBezTo>
                  <a:cubicBezTo>
                    <a:pt x="1157" y="11"/>
                    <a:pt x="1300" y="2"/>
                    <a:pt x="1344" y="0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63" name="Freeform 15"/>
            <p:cNvSpPr>
              <a:spLocks/>
            </p:cNvSpPr>
            <p:nvPr/>
          </p:nvSpPr>
          <p:spPr bwMode="auto">
            <a:xfrm>
              <a:off x="59" y="3855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64" name="Freeform 16"/>
            <p:cNvSpPr>
              <a:spLocks/>
            </p:cNvSpPr>
            <p:nvPr/>
          </p:nvSpPr>
          <p:spPr bwMode="auto">
            <a:xfrm>
              <a:off x="1847" y="3912"/>
              <a:ext cx="1293" cy="60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317" y="58"/>
                </a:cxn>
                <a:cxn ang="0">
                  <a:pos x="762" y="23"/>
                </a:cxn>
                <a:cxn ang="0">
                  <a:pos x="1120" y="55"/>
                </a:cxn>
                <a:cxn ang="0">
                  <a:pos x="1254" y="7"/>
                </a:cxn>
                <a:cxn ang="0">
                  <a:pos x="1293" y="14"/>
                </a:cxn>
              </a:cxnLst>
              <a:rect l="0" t="0" r="r" b="b"/>
              <a:pathLst>
                <a:path w="1293" h="60">
                  <a:moveTo>
                    <a:pt x="0" y="36"/>
                  </a:moveTo>
                  <a:cubicBezTo>
                    <a:pt x="95" y="48"/>
                    <a:pt x="190" y="60"/>
                    <a:pt x="317" y="58"/>
                  </a:cubicBezTo>
                  <a:cubicBezTo>
                    <a:pt x="444" y="56"/>
                    <a:pt x="628" y="23"/>
                    <a:pt x="762" y="23"/>
                  </a:cubicBezTo>
                  <a:cubicBezTo>
                    <a:pt x="896" y="23"/>
                    <a:pt x="1038" y="58"/>
                    <a:pt x="1120" y="55"/>
                  </a:cubicBezTo>
                  <a:cubicBezTo>
                    <a:pt x="1202" y="52"/>
                    <a:pt x="1225" y="14"/>
                    <a:pt x="1254" y="7"/>
                  </a:cubicBezTo>
                  <a:cubicBezTo>
                    <a:pt x="1283" y="0"/>
                    <a:pt x="1288" y="7"/>
                    <a:pt x="1293" y="14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65" name="Freeform 17"/>
            <p:cNvSpPr>
              <a:spLocks/>
            </p:cNvSpPr>
            <p:nvPr/>
          </p:nvSpPr>
          <p:spPr bwMode="auto">
            <a:xfrm>
              <a:off x="2970" y="3900"/>
              <a:ext cx="1805" cy="5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9" y="48"/>
                </a:cxn>
                <a:cxn ang="0">
                  <a:pos x="631" y="35"/>
                </a:cxn>
                <a:cxn ang="0">
                  <a:pos x="1059" y="51"/>
                </a:cxn>
                <a:cxn ang="0">
                  <a:pos x="1357" y="22"/>
                </a:cxn>
                <a:cxn ang="0">
                  <a:pos x="1805" y="48"/>
                </a:cxn>
              </a:cxnLst>
              <a:rect l="0" t="0" r="r" b="b"/>
              <a:pathLst>
                <a:path w="1805" h="54">
                  <a:moveTo>
                    <a:pt x="0" y="0"/>
                  </a:moveTo>
                  <a:cubicBezTo>
                    <a:pt x="77" y="21"/>
                    <a:pt x="154" y="42"/>
                    <a:pt x="259" y="48"/>
                  </a:cubicBezTo>
                  <a:cubicBezTo>
                    <a:pt x="364" y="54"/>
                    <a:pt x="498" y="34"/>
                    <a:pt x="631" y="35"/>
                  </a:cubicBezTo>
                  <a:cubicBezTo>
                    <a:pt x="764" y="36"/>
                    <a:pt x="938" y="53"/>
                    <a:pt x="1059" y="51"/>
                  </a:cubicBezTo>
                  <a:cubicBezTo>
                    <a:pt x="1180" y="49"/>
                    <a:pt x="1233" y="22"/>
                    <a:pt x="1357" y="22"/>
                  </a:cubicBezTo>
                  <a:cubicBezTo>
                    <a:pt x="1481" y="22"/>
                    <a:pt x="1730" y="44"/>
                    <a:pt x="1805" y="48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66" name="Freeform 18"/>
            <p:cNvSpPr>
              <a:spLocks/>
            </p:cNvSpPr>
            <p:nvPr/>
          </p:nvSpPr>
          <p:spPr bwMode="auto">
            <a:xfrm>
              <a:off x="3479" y="3918"/>
              <a:ext cx="1888" cy="57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294" y="14"/>
                </a:cxn>
                <a:cxn ang="0">
                  <a:pos x="646" y="55"/>
                </a:cxn>
                <a:cxn ang="0">
                  <a:pos x="1107" y="7"/>
                </a:cxn>
                <a:cxn ang="0">
                  <a:pos x="1504" y="11"/>
                </a:cxn>
                <a:cxn ang="0">
                  <a:pos x="1737" y="55"/>
                </a:cxn>
                <a:cxn ang="0">
                  <a:pos x="1888" y="1"/>
                </a:cxn>
              </a:cxnLst>
              <a:rect l="0" t="0" r="r" b="b"/>
              <a:pathLst>
                <a:path w="1888" h="57">
                  <a:moveTo>
                    <a:pt x="0" y="36"/>
                  </a:moveTo>
                  <a:cubicBezTo>
                    <a:pt x="93" y="23"/>
                    <a:pt x="186" y="11"/>
                    <a:pt x="294" y="14"/>
                  </a:cubicBezTo>
                  <a:cubicBezTo>
                    <a:pt x="402" y="17"/>
                    <a:pt x="511" y="56"/>
                    <a:pt x="646" y="55"/>
                  </a:cubicBezTo>
                  <a:cubicBezTo>
                    <a:pt x="781" y="54"/>
                    <a:pt x="964" y="14"/>
                    <a:pt x="1107" y="7"/>
                  </a:cubicBezTo>
                  <a:cubicBezTo>
                    <a:pt x="1250" y="0"/>
                    <a:pt x="1399" y="3"/>
                    <a:pt x="1504" y="11"/>
                  </a:cubicBezTo>
                  <a:cubicBezTo>
                    <a:pt x="1609" y="19"/>
                    <a:pt x="1673" y="57"/>
                    <a:pt x="1737" y="55"/>
                  </a:cubicBezTo>
                  <a:cubicBezTo>
                    <a:pt x="1801" y="53"/>
                    <a:pt x="1863" y="10"/>
                    <a:pt x="1888" y="1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67" name="Freeform 19"/>
            <p:cNvSpPr>
              <a:spLocks/>
            </p:cNvSpPr>
            <p:nvPr/>
          </p:nvSpPr>
          <p:spPr bwMode="auto">
            <a:xfrm>
              <a:off x="4115" y="3854"/>
              <a:ext cx="1428" cy="70"/>
            </a:xfrm>
            <a:custGeom>
              <a:avLst/>
              <a:gdLst/>
              <a:ahLst/>
              <a:cxnLst>
                <a:cxn ang="0">
                  <a:pos x="1428" y="1"/>
                </a:cxn>
                <a:cxn ang="0">
                  <a:pos x="1216" y="45"/>
                </a:cxn>
                <a:cxn ang="0">
                  <a:pos x="941" y="68"/>
                </a:cxn>
                <a:cxn ang="0">
                  <a:pos x="692" y="33"/>
                </a:cxn>
                <a:cxn ang="0">
                  <a:pos x="570" y="1"/>
                </a:cxn>
                <a:cxn ang="0">
                  <a:pos x="250" y="39"/>
                </a:cxn>
                <a:cxn ang="0">
                  <a:pos x="0" y="17"/>
                </a:cxn>
              </a:cxnLst>
              <a:rect l="0" t="0" r="r" b="b"/>
              <a:pathLst>
                <a:path w="1428" h="70">
                  <a:moveTo>
                    <a:pt x="1428" y="1"/>
                  </a:moveTo>
                  <a:cubicBezTo>
                    <a:pt x="1362" y="17"/>
                    <a:pt x="1297" y="34"/>
                    <a:pt x="1216" y="45"/>
                  </a:cubicBezTo>
                  <a:cubicBezTo>
                    <a:pt x="1135" y="56"/>
                    <a:pt x="1028" y="70"/>
                    <a:pt x="941" y="68"/>
                  </a:cubicBezTo>
                  <a:cubicBezTo>
                    <a:pt x="854" y="66"/>
                    <a:pt x="754" y="44"/>
                    <a:pt x="692" y="33"/>
                  </a:cubicBezTo>
                  <a:cubicBezTo>
                    <a:pt x="630" y="22"/>
                    <a:pt x="644" y="0"/>
                    <a:pt x="570" y="1"/>
                  </a:cubicBezTo>
                  <a:cubicBezTo>
                    <a:pt x="496" y="2"/>
                    <a:pt x="345" y="36"/>
                    <a:pt x="250" y="39"/>
                  </a:cubicBezTo>
                  <a:cubicBezTo>
                    <a:pt x="155" y="42"/>
                    <a:pt x="42" y="21"/>
                    <a:pt x="0" y="17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68" name="Oval 20"/>
            <p:cNvSpPr>
              <a:spLocks noChangeArrowheads="1"/>
            </p:cNvSpPr>
            <p:nvPr/>
          </p:nvSpPr>
          <p:spPr bwMode="auto">
            <a:xfrm>
              <a:off x="360" y="3674"/>
              <a:ext cx="295" cy="120"/>
            </a:xfrm>
            <a:prstGeom prst="ellipse">
              <a:avLst/>
            </a:prstGeom>
            <a:gradFill rotWithShape="0">
              <a:gsLst>
                <a:gs pos="0">
                  <a:srgbClr val="9CD9FE"/>
                </a:gs>
                <a:gs pos="100000">
                  <a:srgbClr val="9CD9FE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069" name="Oval 21"/>
            <p:cNvSpPr>
              <a:spLocks noChangeArrowheads="1"/>
            </p:cNvSpPr>
            <p:nvPr/>
          </p:nvSpPr>
          <p:spPr bwMode="auto">
            <a:xfrm>
              <a:off x="5046" y="3661"/>
              <a:ext cx="323" cy="139"/>
            </a:xfrm>
            <a:prstGeom prst="ellipse">
              <a:avLst/>
            </a:prstGeom>
            <a:gradFill rotWithShape="0">
              <a:gsLst>
                <a:gs pos="0">
                  <a:srgbClr val="9CD9FE"/>
                </a:gs>
                <a:gs pos="100000">
                  <a:srgbClr val="9CD9FE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070" name="Oval 22"/>
            <p:cNvSpPr>
              <a:spLocks noChangeArrowheads="1"/>
            </p:cNvSpPr>
            <p:nvPr/>
          </p:nvSpPr>
          <p:spPr bwMode="auto">
            <a:xfrm>
              <a:off x="3890" y="3660"/>
              <a:ext cx="324" cy="129"/>
            </a:xfrm>
            <a:prstGeom prst="ellipse">
              <a:avLst/>
            </a:prstGeom>
            <a:gradFill rotWithShape="0">
              <a:gsLst>
                <a:gs pos="0">
                  <a:srgbClr val="9CD9FE"/>
                </a:gs>
                <a:gs pos="100000">
                  <a:srgbClr val="9CD9FE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071" name="Oval 23"/>
            <p:cNvSpPr>
              <a:spLocks noChangeArrowheads="1"/>
            </p:cNvSpPr>
            <p:nvPr/>
          </p:nvSpPr>
          <p:spPr bwMode="auto">
            <a:xfrm>
              <a:off x="330" y="4066"/>
              <a:ext cx="276" cy="112"/>
            </a:xfrm>
            <a:prstGeom prst="ellipse">
              <a:avLst/>
            </a:prstGeom>
            <a:gradFill rotWithShape="1">
              <a:gsLst>
                <a:gs pos="0">
                  <a:srgbClr val="BAA0FA"/>
                </a:gs>
                <a:gs pos="100000">
                  <a:srgbClr val="BAA0FA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072" name="Oval 24"/>
            <p:cNvSpPr>
              <a:spLocks noChangeArrowheads="1"/>
            </p:cNvSpPr>
            <p:nvPr/>
          </p:nvSpPr>
          <p:spPr bwMode="auto">
            <a:xfrm>
              <a:off x="1400" y="3681"/>
              <a:ext cx="299" cy="119"/>
            </a:xfrm>
            <a:prstGeom prst="ellipse">
              <a:avLst/>
            </a:prstGeom>
            <a:gradFill rotWithShape="0">
              <a:gsLst>
                <a:gs pos="0">
                  <a:srgbClr val="9CD9FE"/>
                </a:gs>
                <a:gs pos="100000">
                  <a:srgbClr val="9CD9FE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073" name="Freeform 25"/>
            <p:cNvSpPr>
              <a:spLocks/>
            </p:cNvSpPr>
            <p:nvPr/>
          </p:nvSpPr>
          <p:spPr bwMode="auto">
            <a:xfrm flipV="1">
              <a:off x="53" y="3917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74" name="Freeform 26"/>
            <p:cNvSpPr>
              <a:spLocks/>
            </p:cNvSpPr>
            <p:nvPr/>
          </p:nvSpPr>
          <p:spPr bwMode="auto">
            <a:xfrm>
              <a:off x="964" y="3879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75" name="Freeform 27"/>
            <p:cNvSpPr>
              <a:spLocks/>
            </p:cNvSpPr>
            <p:nvPr/>
          </p:nvSpPr>
          <p:spPr bwMode="auto">
            <a:xfrm>
              <a:off x="1905" y="3877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76" name="Freeform 28"/>
            <p:cNvSpPr>
              <a:spLocks/>
            </p:cNvSpPr>
            <p:nvPr/>
          </p:nvSpPr>
          <p:spPr bwMode="auto">
            <a:xfrm>
              <a:off x="2843" y="3870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77" name="Freeform 29"/>
            <p:cNvSpPr>
              <a:spLocks/>
            </p:cNvSpPr>
            <p:nvPr/>
          </p:nvSpPr>
          <p:spPr bwMode="auto">
            <a:xfrm>
              <a:off x="3548" y="3910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78" name="Freeform 30"/>
            <p:cNvSpPr>
              <a:spLocks/>
            </p:cNvSpPr>
            <p:nvPr/>
          </p:nvSpPr>
          <p:spPr bwMode="auto">
            <a:xfrm>
              <a:off x="4268" y="3929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79" name="Freeform 31"/>
            <p:cNvSpPr>
              <a:spLocks/>
            </p:cNvSpPr>
            <p:nvPr/>
          </p:nvSpPr>
          <p:spPr bwMode="auto">
            <a:xfrm flipV="1">
              <a:off x="4507" y="3884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80" name="Oval 32"/>
            <p:cNvSpPr>
              <a:spLocks noChangeArrowheads="1"/>
            </p:cNvSpPr>
            <p:nvPr/>
          </p:nvSpPr>
          <p:spPr bwMode="auto">
            <a:xfrm>
              <a:off x="2714" y="3666"/>
              <a:ext cx="276" cy="112"/>
            </a:xfrm>
            <a:prstGeom prst="ellipse">
              <a:avLst/>
            </a:prstGeom>
            <a:gradFill rotWithShape="0">
              <a:gsLst>
                <a:gs pos="0">
                  <a:srgbClr val="9CD9FE"/>
                </a:gs>
                <a:gs pos="100000">
                  <a:srgbClr val="9CD9FE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081" name="Freeform 33"/>
            <p:cNvSpPr>
              <a:spLocks noChangeAspect="1"/>
            </p:cNvSpPr>
            <p:nvPr/>
          </p:nvSpPr>
          <p:spPr bwMode="auto">
            <a:xfrm>
              <a:off x="880" y="3953"/>
              <a:ext cx="3867" cy="311"/>
            </a:xfrm>
            <a:custGeom>
              <a:avLst/>
              <a:gdLst/>
              <a:ahLst/>
              <a:cxnLst>
                <a:cxn ang="0">
                  <a:pos x="22" y="261"/>
                </a:cxn>
                <a:cxn ang="0">
                  <a:pos x="1483" y="284"/>
                </a:cxn>
                <a:cxn ang="0">
                  <a:pos x="2288" y="273"/>
                </a:cxn>
                <a:cxn ang="0">
                  <a:pos x="3834" y="58"/>
                </a:cxn>
                <a:cxn ang="0">
                  <a:pos x="2090" y="1"/>
                </a:cxn>
                <a:cxn ang="0">
                  <a:pos x="1389" y="50"/>
                </a:cxn>
                <a:cxn ang="0">
                  <a:pos x="720" y="156"/>
                </a:cxn>
                <a:cxn ang="0">
                  <a:pos x="22" y="261"/>
                </a:cxn>
              </a:cxnLst>
              <a:rect l="0" t="0" r="r" b="b"/>
              <a:pathLst>
                <a:path w="3867" h="311">
                  <a:moveTo>
                    <a:pt x="22" y="261"/>
                  </a:moveTo>
                  <a:cubicBezTo>
                    <a:pt x="0" y="304"/>
                    <a:pt x="1105" y="282"/>
                    <a:pt x="1483" y="284"/>
                  </a:cubicBezTo>
                  <a:cubicBezTo>
                    <a:pt x="1861" y="286"/>
                    <a:pt x="1896" y="311"/>
                    <a:pt x="2288" y="273"/>
                  </a:cubicBezTo>
                  <a:cubicBezTo>
                    <a:pt x="2680" y="235"/>
                    <a:pt x="3867" y="103"/>
                    <a:pt x="3834" y="58"/>
                  </a:cubicBezTo>
                  <a:cubicBezTo>
                    <a:pt x="3837" y="17"/>
                    <a:pt x="2460" y="6"/>
                    <a:pt x="2090" y="1"/>
                  </a:cubicBezTo>
                  <a:cubicBezTo>
                    <a:pt x="1683" y="0"/>
                    <a:pt x="1617" y="24"/>
                    <a:pt x="1389" y="50"/>
                  </a:cubicBezTo>
                  <a:cubicBezTo>
                    <a:pt x="1161" y="76"/>
                    <a:pt x="948" y="121"/>
                    <a:pt x="720" y="156"/>
                  </a:cubicBezTo>
                  <a:cubicBezTo>
                    <a:pt x="492" y="191"/>
                    <a:pt x="44" y="218"/>
                    <a:pt x="22" y="261"/>
                  </a:cubicBezTo>
                  <a:close/>
                </a:path>
              </a:pathLst>
            </a:custGeom>
            <a:solidFill>
              <a:srgbClr val="FF9966"/>
            </a:solidFill>
            <a:ln w="9525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82" name="Oval 34"/>
            <p:cNvSpPr>
              <a:spLocks noChangeArrowheads="1"/>
            </p:cNvSpPr>
            <p:nvPr/>
          </p:nvSpPr>
          <p:spPr bwMode="auto">
            <a:xfrm>
              <a:off x="2642" y="4067"/>
              <a:ext cx="276" cy="112"/>
            </a:xfrm>
            <a:prstGeom prst="ellipse">
              <a:avLst/>
            </a:prstGeom>
            <a:gradFill rotWithShape="1">
              <a:gsLst>
                <a:gs pos="0">
                  <a:srgbClr val="BAA0FA"/>
                </a:gs>
                <a:gs pos="100000">
                  <a:srgbClr val="BAA0FA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083" name="Freeform 35"/>
            <p:cNvSpPr>
              <a:spLocks noChangeAspect="1"/>
            </p:cNvSpPr>
            <p:nvPr/>
          </p:nvSpPr>
          <p:spPr bwMode="auto">
            <a:xfrm>
              <a:off x="3321" y="3969"/>
              <a:ext cx="2440" cy="295"/>
            </a:xfrm>
            <a:custGeom>
              <a:avLst/>
              <a:gdLst/>
              <a:ahLst/>
              <a:cxnLst>
                <a:cxn ang="0">
                  <a:pos x="2440" y="258"/>
                </a:cxn>
                <a:cxn ang="0">
                  <a:pos x="2032" y="259"/>
                </a:cxn>
                <a:cxn ang="0">
                  <a:pos x="1444" y="263"/>
                </a:cxn>
                <a:cxn ang="0">
                  <a:pos x="109" y="252"/>
                </a:cxn>
                <a:cxn ang="0">
                  <a:pos x="788" y="146"/>
                </a:cxn>
                <a:cxn ang="0">
                  <a:pos x="1434" y="55"/>
                </a:cxn>
                <a:cxn ang="0">
                  <a:pos x="1901" y="28"/>
                </a:cxn>
                <a:cxn ang="0">
                  <a:pos x="2432" y="38"/>
                </a:cxn>
                <a:cxn ang="0">
                  <a:pos x="2440" y="258"/>
                </a:cxn>
              </a:cxnLst>
              <a:rect l="0" t="0" r="r" b="b"/>
              <a:pathLst>
                <a:path w="2440" h="295">
                  <a:moveTo>
                    <a:pt x="2440" y="258"/>
                  </a:moveTo>
                  <a:cubicBezTo>
                    <a:pt x="2373" y="295"/>
                    <a:pt x="2198" y="258"/>
                    <a:pt x="2032" y="259"/>
                  </a:cubicBezTo>
                  <a:cubicBezTo>
                    <a:pt x="1866" y="260"/>
                    <a:pt x="1764" y="264"/>
                    <a:pt x="1444" y="263"/>
                  </a:cubicBezTo>
                  <a:cubicBezTo>
                    <a:pt x="1124" y="262"/>
                    <a:pt x="218" y="272"/>
                    <a:pt x="109" y="252"/>
                  </a:cubicBezTo>
                  <a:cubicBezTo>
                    <a:pt x="0" y="231"/>
                    <a:pt x="567" y="179"/>
                    <a:pt x="788" y="146"/>
                  </a:cubicBezTo>
                  <a:cubicBezTo>
                    <a:pt x="1009" y="113"/>
                    <a:pt x="1249" y="75"/>
                    <a:pt x="1434" y="55"/>
                  </a:cubicBezTo>
                  <a:cubicBezTo>
                    <a:pt x="1619" y="35"/>
                    <a:pt x="1735" y="31"/>
                    <a:pt x="1901" y="28"/>
                  </a:cubicBezTo>
                  <a:cubicBezTo>
                    <a:pt x="2067" y="25"/>
                    <a:pt x="2342" y="0"/>
                    <a:pt x="2432" y="38"/>
                  </a:cubicBezTo>
                  <a:lnTo>
                    <a:pt x="2440" y="258"/>
                  </a:lnTo>
                  <a:close/>
                </a:path>
              </a:pathLst>
            </a:custGeom>
            <a:solidFill>
              <a:srgbClr val="FF9966"/>
            </a:solidFill>
            <a:ln w="9525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84" name="Oval 36"/>
            <p:cNvSpPr>
              <a:spLocks noChangeArrowheads="1"/>
            </p:cNvSpPr>
            <p:nvPr/>
          </p:nvSpPr>
          <p:spPr bwMode="auto">
            <a:xfrm flipH="1">
              <a:off x="4987" y="4051"/>
              <a:ext cx="276" cy="112"/>
            </a:xfrm>
            <a:prstGeom prst="ellipse">
              <a:avLst/>
            </a:prstGeom>
            <a:gradFill rotWithShape="1">
              <a:gsLst>
                <a:gs pos="0">
                  <a:srgbClr val="BAA0FA"/>
                </a:gs>
                <a:gs pos="100000">
                  <a:srgbClr val="BAA0FA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085" name="Freeform 37"/>
            <p:cNvSpPr>
              <a:spLocks/>
            </p:cNvSpPr>
            <p:nvPr/>
          </p:nvSpPr>
          <p:spPr bwMode="auto">
            <a:xfrm>
              <a:off x="38" y="3858"/>
              <a:ext cx="5684" cy="115"/>
            </a:xfrm>
            <a:custGeom>
              <a:avLst/>
              <a:gdLst/>
              <a:ahLst/>
              <a:cxnLst>
                <a:cxn ang="0">
                  <a:pos x="0" y="109"/>
                </a:cxn>
                <a:cxn ang="0">
                  <a:pos x="368" y="54"/>
                </a:cxn>
                <a:cxn ang="0">
                  <a:pos x="666" y="112"/>
                </a:cxn>
                <a:cxn ang="0">
                  <a:pos x="1053" y="38"/>
                </a:cxn>
                <a:cxn ang="0">
                  <a:pos x="1744" y="89"/>
                </a:cxn>
                <a:cxn ang="0">
                  <a:pos x="2208" y="77"/>
                </a:cxn>
                <a:cxn ang="0">
                  <a:pos x="2551" y="0"/>
                </a:cxn>
                <a:cxn ang="0">
                  <a:pos x="3216" y="77"/>
                </a:cxn>
                <a:cxn ang="0">
                  <a:pos x="3568" y="6"/>
                </a:cxn>
                <a:cxn ang="0">
                  <a:pos x="4080" y="41"/>
                </a:cxn>
                <a:cxn ang="0">
                  <a:pos x="4404" y="109"/>
                </a:cxn>
                <a:cxn ang="0">
                  <a:pos x="4826" y="3"/>
                </a:cxn>
                <a:cxn ang="0">
                  <a:pos x="5335" y="109"/>
                </a:cxn>
                <a:cxn ang="0">
                  <a:pos x="5498" y="29"/>
                </a:cxn>
                <a:cxn ang="0">
                  <a:pos x="5684" y="99"/>
                </a:cxn>
              </a:cxnLst>
              <a:rect l="0" t="0" r="r" b="b"/>
              <a:pathLst>
                <a:path w="5684" h="115">
                  <a:moveTo>
                    <a:pt x="0" y="109"/>
                  </a:moveTo>
                  <a:cubicBezTo>
                    <a:pt x="128" y="81"/>
                    <a:pt x="257" y="53"/>
                    <a:pt x="368" y="54"/>
                  </a:cubicBezTo>
                  <a:cubicBezTo>
                    <a:pt x="479" y="55"/>
                    <a:pt x="552" y="115"/>
                    <a:pt x="666" y="112"/>
                  </a:cubicBezTo>
                  <a:cubicBezTo>
                    <a:pt x="780" y="109"/>
                    <a:pt x="873" y="42"/>
                    <a:pt x="1053" y="38"/>
                  </a:cubicBezTo>
                  <a:cubicBezTo>
                    <a:pt x="1233" y="34"/>
                    <a:pt x="1552" y="83"/>
                    <a:pt x="1744" y="89"/>
                  </a:cubicBezTo>
                  <a:cubicBezTo>
                    <a:pt x="1936" y="95"/>
                    <a:pt x="2074" y="92"/>
                    <a:pt x="2208" y="77"/>
                  </a:cubicBezTo>
                  <a:cubicBezTo>
                    <a:pt x="2342" y="62"/>
                    <a:pt x="2383" y="0"/>
                    <a:pt x="2551" y="0"/>
                  </a:cubicBezTo>
                  <a:cubicBezTo>
                    <a:pt x="2719" y="0"/>
                    <a:pt x="3047" y="76"/>
                    <a:pt x="3216" y="77"/>
                  </a:cubicBezTo>
                  <a:cubicBezTo>
                    <a:pt x="3385" y="78"/>
                    <a:pt x="3424" y="12"/>
                    <a:pt x="3568" y="6"/>
                  </a:cubicBezTo>
                  <a:cubicBezTo>
                    <a:pt x="3712" y="0"/>
                    <a:pt x="3941" y="24"/>
                    <a:pt x="4080" y="41"/>
                  </a:cubicBezTo>
                  <a:cubicBezTo>
                    <a:pt x="4219" y="58"/>
                    <a:pt x="4280" y="115"/>
                    <a:pt x="4404" y="109"/>
                  </a:cubicBezTo>
                  <a:cubicBezTo>
                    <a:pt x="4528" y="103"/>
                    <a:pt x="4671" y="3"/>
                    <a:pt x="4826" y="3"/>
                  </a:cubicBezTo>
                  <a:cubicBezTo>
                    <a:pt x="4981" y="3"/>
                    <a:pt x="5223" y="105"/>
                    <a:pt x="5335" y="109"/>
                  </a:cubicBezTo>
                  <a:cubicBezTo>
                    <a:pt x="5447" y="113"/>
                    <a:pt x="5440" y="31"/>
                    <a:pt x="5498" y="29"/>
                  </a:cubicBezTo>
                  <a:cubicBezTo>
                    <a:pt x="5556" y="27"/>
                    <a:pt x="5620" y="63"/>
                    <a:pt x="5684" y="99"/>
                  </a:cubicBezTo>
                </a:path>
              </a:pathLst>
            </a:custGeom>
            <a:noFill/>
            <a:ln w="12700" cap="flat" cmpd="sng">
              <a:solidFill>
                <a:srgbClr val="B2B2B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3" name="Group 39"/>
          <p:cNvGrpSpPr>
            <a:grpSpLocks/>
          </p:cNvGrpSpPr>
          <p:nvPr/>
        </p:nvGrpSpPr>
        <p:grpSpPr bwMode="auto">
          <a:xfrm>
            <a:off x="0" y="1124744"/>
            <a:ext cx="9145588" cy="1112838"/>
            <a:chOff x="0" y="466"/>
            <a:chExt cx="5761" cy="701"/>
          </a:xfrm>
        </p:grpSpPr>
        <p:sp>
          <p:nvSpPr>
            <p:cNvPr id="2088" name="Freeform 40" descr="Bouquet"/>
            <p:cNvSpPr>
              <a:spLocks/>
            </p:cNvSpPr>
            <p:nvPr/>
          </p:nvSpPr>
          <p:spPr bwMode="auto">
            <a:xfrm flipV="1">
              <a:off x="25" y="692"/>
              <a:ext cx="5735" cy="278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446" y="38"/>
                </a:cxn>
                <a:cxn ang="0">
                  <a:pos x="1079" y="31"/>
                </a:cxn>
                <a:cxn ang="0">
                  <a:pos x="1265" y="25"/>
                </a:cxn>
                <a:cxn ang="0">
                  <a:pos x="1828" y="44"/>
                </a:cxn>
                <a:cxn ang="0">
                  <a:pos x="2090" y="19"/>
                </a:cxn>
                <a:cxn ang="0">
                  <a:pos x="2673" y="38"/>
                </a:cxn>
                <a:cxn ang="0">
                  <a:pos x="2993" y="19"/>
                </a:cxn>
                <a:cxn ang="0">
                  <a:pos x="3748" y="38"/>
                </a:cxn>
                <a:cxn ang="0">
                  <a:pos x="3882" y="25"/>
                </a:cxn>
                <a:cxn ang="0">
                  <a:pos x="4478" y="38"/>
                </a:cxn>
                <a:cxn ang="0">
                  <a:pos x="4676" y="6"/>
                </a:cxn>
                <a:cxn ang="0">
                  <a:pos x="4887" y="38"/>
                </a:cxn>
                <a:cxn ang="0">
                  <a:pos x="5514" y="12"/>
                </a:cxn>
                <a:cxn ang="0">
                  <a:pos x="5735" y="15"/>
                </a:cxn>
                <a:cxn ang="0">
                  <a:pos x="5731" y="101"/>
                </a:cxn>
                <a:cxn ang="0">
                  <a:pos x="5348" y="127"/>
                </a:cxn>
                <a:cxn ang="0">
                  <a:pos x="4260" y="127"/>
                </a:cxn>
                <a:cxn ang="0">
                  <a:pos x="2974" y="108"/>
                </a:cxn>
                <a:cxn ang="0">
                  <a:pos x="1297" y="121"/>
                </a:cxn>
                <a:cxn ang="0">
                  <a:pos x="446" y="121"/>
                </a:cxn>
                <a:cxn ang="0">
                  <a:pos x="0" y="114"/>
                </a:cxn>
                <a:cxn ang="0">
                  <a:pos x="0" y="28"/>
                </a:cxn>
              </a:cxnLst>
              <a:rect l="0" t="0" r="r" b="b"/>
              <a:pathLst>
                <a:path w="5735" h="131">
                  <a:moveTo>
                    <a:pt x="0" y="28"/>
                  </a:moveTo>
                  <a:cubicBezTo>
                    <a:pt x="74" y="15"/>
                    <a:pt x="266" y="38"/>
                    <a:pt x="446" y="38"/>
                  </a:cubicBezTo>
                  <a:cubicBezTo>
                    <a:pt x="626" y="38"/>
                    <a:pt x="943" y="33"/>
                    <a:pt x="1079" y="31"/>
                  </a:cubicBezTo>
                  <a:cubicBezTo>
                    <a:pt x="1215" y="29"/>
                    <a:pt x="1140" y="23"/>
                    <a:pt x="1265" y="25"/>
                  </a:cubicBezTo>
                  <a:cubicBezTo>
                    <a:pt x="1390" y="27"/>
                    <a:pt x="1691" y="45"/>
                    <a:pt x="1828" y="44"/>
                  </a:cubicBezTo>
                  <a:cubicBezTo>
                    <a:pt x="1965" y="43"/>
                    <a:pt x="1949" y="20"/>
                    <a:pt x="2090" y="19"/>
                  </a:cubicBezTo>
                  <a:cubicBezTo>
                    <a:pt x="2231" y="18"/>
                    <a:pt x="2523" y="38"/>
                    <a:pt x="2673" y="38"/>
                  </a:cubicBezTo>
                  <a:cubicBezTo>
                    <a:pt x="2823" y="38"/>
                    <a:pt x="2814" y="19"/>
                    <a:pt x="2993" y="19"/>
                  </a:cubicBezTo>
                  <a:cubicBezTo>
                    <a:pt x="3172" y="19"/>
                    <a:pt x="3600" y="37"/>
                    <a:pt x="3748" y="38"/>
                  </a:cubicBezTo>
                  <a:cubicBezTo>
                    <a:pt x="3896" y="39"/>
                    <a:pt x="3760" y="25"/>
                    <a:pt x="3882" y="25"/>
                  </a:cubicBezTo>
                  <a:cubicBezTo>
                    <a:pt x="4004" y="25"/>
                    <a:pt x="4346" y="41"/>
                    <a:pt x="4478" y="38"/>
                  </a:cubicBezTo>
                  <a:cubicBezTo>
                    <a:pt x="4610" y="35"/>
                    <a:pt x="4608" y="6"/>
                    <a:pt x="4676" y="6"/>
                  </a:cubicBezTo>
                  <a:cubicBezTo>
                    <a:pt x="4744" y="6"/>
                    <a:pt x="4747" y="37"/>
                    <a:pt x="4887" y="38"/>
                  </a:cubicBezTo>
                  <a:cubicBezTo>
                    <a:pt x="5027" y="39"/>
                    <a:pt x="5373" y="16"/>
                    <a:pt x="5514" y="12"/>
                  </a:cubicBezTo>
                  <a:cubicBezTo>
                    <a:pt x="5655" y="8"/>
                    <a:pt x="5699" y="0"/>
                    <a:pt x="5735" y="15"/>
                  </a:cubicBezTo>
                  <a:lnTo>
                    <a:pt x="5731" y="101"/>
                  </a:lnTo>
                  <a:cubicBezTo>
                    <a:pt x="5667" y="120"/>
                    <a:pt x="5593" y="123"/>
                    <a:pt x="5348" y="127"/>
                  </a:cubicBezTo>
                  <a:cubicBezTo>
                    <a:pt x="5103" y="131"/>
                    <a:pt x="4656" y="130"/>
                    <a:pt x="4260" y="127"/>
                  </a:cubicBezTo>
                  <a:cubicBezTo>
                    <a:pt x="3864" y="124"/>
                    <a:pt x="3468" y="109"/>
                    <a:pt x="2974" y="108"/>
                  </a:cubicBezTo>
                  <a:cubicBezTo>
                    <a:pt x="2480" y="107"/>
                    <a:pt x="1718" y="119"/>
                    <a:pt x="1297" y="121"/>
                  </a:cubicBezTo>
                  <a:cubicBezTo>
                    <a:pt x="876" y="123"/>
                    <a:pt x="662" y="122"/>
                    <a:pt x="446" y="121"/>
                  </a:cubicBezTo>
                  <a:cubicBezTo>
                    <a:pt x="230" y="120"/>
                    <a:pt x="74" y="129"/>
                    <a:pt x="0" y="114"/>
                  </a:cubicBezTo>
                  <a:lnTo>
                    <a:pt x="0" y="28"/>
                  </a:lnTo>
                  <a:close/>
                </a:path>
              </a:pathLst>
            </a:custGeom>
            <a:blipFill dpi="0" rotWithShape="1">
              <a:blip r:embed="rId2" cstate="print"/>
              <a:srcRect/>
              <a:tile tx="0" ty="0" sx="100000" sy="100000" flip="none" algn="tl"/>
            </a:blipFill>
            <a:ln w="9525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89" name="Freeform 41"/>
            <p:cNvSpPr>
              <a:spLocks noChangeAspect="1"/>
            </p:cNvSpPr>
            <p:nvPr/>
          </p:nvSpPr>
          <p:spPr bwMode="auto">
            <a:xfrm>
              <a:off x="859" y="870"/>
              <a:ext cx="1538" cy="274"/>
            </a:xfrm>
            <a:custGeom>
              <a:avLst/>
              <a:gdLst/>
              <a:ahLst/>
              <a:cxnLst>
                <a:cxn ang="0">
                  <a:pos x="242" y="116"/>
                </a:cxn>
                <a:cxn ang="0">
                  <a:pos x="385" y="25"/>
                </a:cxn>
                <a:cxn ang="0">
                  <a:pos x="735" y="3"/>
                </a:cxn>
                <a:cxn ang="0">
                  <a:pos x="1143" y="29"/>
                </a:cxn>
                <a:cxn ang="0">
                  <a:pos x="1528" y="35"/>
                </a:cxn>
                <a:cxn ang="0">
                  <a:pos x="1080" y="239"/>
                </a:cxn>
                <a:cxn ang="0">
                  <a:pos x="561" y="243"/>
                </a:cxn>
                <a:cxn ang="0">
                  <a:pos x="53" y="236"/>
                </a:cxn>
                <a:cxn ang="0">
                  <a:pos x="242" y="116"/>
                </a:cxn>
              </a:cxnLst>
              <a:rect l="0" t="0" r="r" b="b"/>
              <a:pathLst>
                <a:path w="1538" h="274">
                  <a:moveTo>
                    <a:pt x="242" y="116"/>
                  </a:moveTo>
                  <a:cubicBezTo>
                    <a:pt x="297" y="81"/>
                    <a:pt x="303" y="44"/>
                    <a:pt x="385" y="25"/>
                  </a:cubicBezTo>
                  <a:cubicBezTo>
                    <a:pt x="467" y="6"/>
                    <a:pt x="609" y="2"/>
                    <a:pt x="735" y="3"/>
                  </a:cubicBezTo>
                  <a:lnTo>
                    <a:pt x="1143" y="29"/>
                  </a:lnTo>
                  <a:cubicBezTo>
                    <a:pt x="1215" y="46"/>
                    <a:pt x="1538" y="0"/>
                    <a:pt x="1528" y="35"/>
                  </a:cubicBezTo>
                  <a:cubicBezTo>
                    <a:pt x="1518" y="70"/>
                    <a:pt x="1241" y="204"/>
                    <a:pt x="1080" y="239"/>
                  </a:cubicBezTo>
                  <a:cubicBezTo>
                    <a:pt x="919" y="274"/>
                    <a:pt x="732" y="243"/>
                    <a:pt x="561" y="243"/>
                  </a:cubicBezTo>
                  <a:cubicBezTo>
                    <a:pt x="390" y="243"/>
                    <a:pt x="106" y="257"/>
                    <a:pt x="53" y="236"/>
                  </a:cubicBezTo>
                  <a:cubicBezTo>
                    <a:pt x="0" y="215"/>
                    <a:pt x="187" y="151"/>
                    <a:pt x="242" y="116"/>
                  </a:cubicBezTo>
                  <a:close/>
                </a:path>
              </a:pathLst>
            </a:custGeom>
            <a:gradFill rotWithShape="1">
              <a:gsLst>
                <a:gs pos="0">
                  <a:srgbClr val="D3B187"/>
                </a:gs>
                <a:gs pos="100000">
                  <a:srgbClr val="FFCC66"/>
                </a:gs>
              </a:gsLst>
              <a:lin ang="5400000" scaled="1"/>
            </a:gradFill>
            <a:ln w="9525" cap="flat" cmpd="sng">
              <a:solidFill>
                <a:srgbClr val="FF99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0" name="Freeform 42"/>
            <p:cNvSpPr>
              <a:spLocks noChangeAspect="1"/>
            </p:cNvSpPr>
            <p:nvPr/>
          </p:nvSpPr>
          <p:spPr bwMode="auto">
            <a:xfrm>
              <a:off x="0" y="477"/>
              <a:ext cx="2320" cy="310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408" y="36"/>
                </a:cxn>
                <a:cxn ang="0">
                  <a:pos x="925" y="59"/>
                </a:cxn>
                <a:cxn ang="0">
                  <a:pos x="2317" y="269"/>
                </a:cxn>
                <a:cxn ang="0">
                  <a:pos x="934" y="271"/>
                </a:cxn>
                <a:cxn ang="0">
                  <a:pos x="539" y="267"/>
                </a:cxn>
                <a:cxn ang="0">
                  <a:pos x="8" y="257"/>
                </a:cxn>
                <a:cxn ang="0">
                  <a:pos x="0" y="37"/>
                </a:cxn>
              </a:cxnLst>
              <a:rect l="0" t="0" r="r" b="b"/>
              <a:pathLst>
                <a:path w="2320" h="310">
                  <a:moveTo>
                    <a:pt x="0" y="37"/>
                  </a:moveTo>
                  <a:cubicBezTo>
                    <a:pt x="67" y="0"/>
                    <a:pt x="254" y="32"/>
                    <a:pt x="408" y="36"/>
                  </a:cubicBezTo>
                  <a:cubicBezTo>
                    <a:pt x="562" y="40"/>
                    <a:pt x="607" y="20"/>
                    <a:pt x="925" y="59"/>
                  </a:cubicBezTo>
                  <a:cubicBezTo>
                    <a:pt x="1243" y="98"/>
                    <a:pt x="2316" y="234"/>
                    <a:pt x="2317" y="269"/>
                  </a:cubicBezTo>
                  <a:cubicBezTo>
                    <a:pt x="2320" y="310"/>
                    <a:pt x="1230" y="271"/>
                    <a:pt x="934" y="271"/>
                  </a:cubicBezTo>
                  <a:cubicBezTo>
                    <a:pt x="638" y="271"/>
                    <a:pt x="693" y="269"/>
                    <a:pt x="539" y="267"/>
                  </a:cubicBezTo>
                  <a:cubicBezTo>
                    <a:pt x="385" y="265"/>
                    <a:pt x="98" y="295"/>
                    <a:pt x="8" y="257"/>
                  </a:cubicBezTo>
                  <a:lnTo>
                    <a:pt x="0" y="37"/>
                  </a:lnTo>
                  <a:close/>
                </a:path>
              </a:pathLst>
            </a:custGeom>
            <a:solidFill>
              <a:srgbClr val="FF9966"/>
            </a:solidFill>
            <a:ln w="9525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1" name="Freeform 43"/>
            <p:cNvSpPr>
              <a:spLocks noChangeAspect="1"/>
            </p:cNvSpPr>
            <p:nvPr/>
          </p:nvSpPr>
          <p:spPr bwMode="auto">
            <a:xfrm>
              <a:off x="22" y="859"/>
              <a:ext cx="1188" cy="287"/>
            </a:xfrm>
            <a:custGeom>
              <a:avLst/>
              <a:gdLst/>
              <a:ahLst/>
              <a:cxnLst>
                <a:cxn ang="0">
                  <a:pos x="3" y="47"/>
                </a:cxn>
                <a:cxn ang="0">
                  <a:pos x="485" y="19"/>
                </a:cxn>
                <a:cxn ang="0">
                  <a:pos x="898" y="22"/>
                </a:cxn>
                <a:cxn ang="0">
                  <a:pos x="1175" y="34"/>
                </a:cxn>
                <a:cxn ang="0">
                  <a:pos x="1024" y="143"/>
                </a:cxn>
                <a:cxn ang="0">
                  <a:pos x="826" y="239"/>
                </a:cxn>
                <a:cxn ang="0">
                  <a:pos x="441" y="264"/>
                </a:cxn>
                <a:cxn ang="0">
                  <a:pos x="0" y="251"/>
                </a:cxn>
                <a:cxn ang="0">
                  <a:pos x="3" y="47"/>
                </a:cxn>
              </a:cxnLst>
              <a:rect l="0" t="0" r="r" b="b"/>
              <a:pathLst>
                <a:path w="1188" h="287">
                  <a:moveTo>
                    <a:pt x="3" y="47"/>
                  </a:moveTo>
                  <a:cubicBezTo>
                    <a:pt x="38" y="0"/>
                    <a:pt x="336" y="23"/>
                    <a:pt x="485" y="19"/>
                  </a:cubicBezTo>
                  <a:cubicBezTo>
                    <a:pt x="634" y="15"/>
                    <a:pt x="783" y="19"/>
                    <a:pt x="898" y="22"/>
                  </a:cubicBezTo>
                  <a:cubicBezTo>
                    <a:pt x="1013" y="25"/>
                    <a:pt x="1154" y="14"/>
                    <a:pt x="1175" y="34"/>
                  </a:cubicBezTo>
                  <a:cubicBezTo>
                    <a:pt x="1188" y="57"/>
                    <a:pt x="1082" y="109"/>
                    <a:pt x="1024" y="143"/>
                  </a:cubicBezTo>
                  <a:cubicBezTo>
                    <a:pt x="966" y="177"/>
                    <a:pt x="923" y="219"/>
                    <a:pt x="826" y="239"/>
                  </a:cubicBezTo>
                  <a:cubicBezTo>
                    <a:pt x="729" y="259"/>
                    <a:pt x="579" y="262"/>
                    <a:pt x="441" y="264"/>
                  </a:cubicBezTo>
                  <a:cubicBezTo>
                    <a:pt x="303" y="266"/>
                    <a:pt x="73" y="287"/>
                    <a:pt x="0" y="251"/>
                  </a:cubicBezTo>
                  <a:lnTo>
                    <a:pt x="3" y="47"/>
                  </a:lnTo>
                  <a:close/>
                </a:path>
              </a:pathLst>
            </a:custGeom>
            <a:gradFill rotWithShape="1">
              <a:gsLst>
                <a:gs pos="0">
                  <a:srgbClr val="D3B187"/>
                </a:gs>
                <a:gs pos="100000">
                  <a:srgbClr val="FFCC66"/>
                </a:gs>
              </a:gsLst>
              <a:lin ang="5400000" scaled="1"/>
            </a:gradFill>
            <a:ln w="9525">
              <a:solidFill>
                <a:srgbClr val="FF99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2" name="Freeform 44"/>
            <p:cNvSpPr>
              <a:spLocks noChangeAspect="1"/>
            </p:cNvSpPr>
            <p:nvPr/>
          </p:nvSpPr>
          <p:spPr bwMode="auto">
            <a:xfrm flipV="1">
              <a:off x="3164" y="869"/>
              <a:ext cx="1671" cy="259"/>
            </a:xfrm>
            <a:custGeom>
              <a:avLst/>
              <a:gdLst/>
              <a:ahLst/>
              <a:cxnLst>
                <a:cxn ang="0">
                  <a:pos x="878" y="258"/>
                </a:cxn>
                <a:cxn ang="0">
                  <a:pos x="1291" y="256"/>
                </a:cxn>
                <a:cxn ang="0">
                  <a:pos x="1658" y="242"/>
                </a:cxn>
                <a:cxn ang="0">
                  <a:pos x="1524" y="161"/>
                </a:cxn>
                <a:cxn ang="0">
                  <a:pos x="1213" y="25"/>
                </a:cxn>
                <a:cxn ang="0">
                  <a:pos x="787" y="9"/>
                </a:cxn>
                <a:cxn ang="0">
                  <a:pos x="80" y="31"/>
                </a:cxn>
                <a:cxn ang="0">
                  <a:pos x="304" y="127"/>
                </a:cxn>
                <a:cxn ang="0">
                  <a:pos x="464" y="213"/>
                </a:cxn>
                <a:cxn ang="0">
                  <a:pos x="878" y="258"/>
                </a:cxn>
              </a:cxnLst>
              <a:rect l="0" t="0" r="r" b="b"/>
              <a:pathLst>
                <a:path w="1671" h="259">
                  <a:moveTo>
                    <a:pt x="878" y="258"/>
                  </a:moveTo>
                  <a:cubicBezTo>
                    <a:pt x="949" y="258"/>
                    <a:pt x="1161" y="259"/>
                    <a:pt x="1291" y="256"/>
                  </a:cubicBezTo>
                  <a:cubicBezTo>
                    <a:pt x="1421" y="253"/>
                    <a:pt x="1620" y="257"/>
                    <a:pt x="1658" y="242"/>
                  </a:cubicBezTo>
                  <a:cubicBezTo>
                    <a:pt x="1671" y="218"/>
                    <a:pt x="1598" y="197"/>
                    <a:pt x="1524" y="161"/>
                  </a:cubicBezTo>
                  <a:cubicBezTo>
                    <a:pt x="1450" y="125"/>
                    <a:pt x="1336" y="50"/>
                    <a:pt x="1213" y="25"/>
                  </a:cubicBezTo>
                  <a:cubicBezTo>
                    <a:pt x="1090" y="0"/>
                    <a:pt x="976" y="8"/>
                    <a:pt x="787" y="9"/>
                  </a:cubicBezTo>
                  <a:cubicBezTo>
                    <a:pt x="598" y="10"/>
                    <a:pt x="160" y="11"/>
                    <a:pt x="80" y="31"/>
                  </a:cubicBezTo>
                  <a:cubicBezTo>
                    <a:pt x="0" y="51"/>
                    <a:pt x="240" y="97"/>
                    <a:pt x="304" y="127"/>
                  </a:cubicBezTo>
                  <a:cubicBezTo>
                    <a:pt x="368" y="157"/>
                    <a:pt x="369" y="191"/>
                    <a:pt x="464" y="213"/>
                  </a:cubicBezTo>
                  <a:cubicBezTo>
                    <a:pt x="559" y="235"/>
                    <a:pt x="792" y="249"/>
                    <a:pt x="878" y="258"/>
                  </a:cubicBezTo>
                  <a:close/>
                </a:path>
              </a:pathLst>
            </a:custGeom>
            <a:gradFill rotWithShape="1">
              <a:gsLst>
                <a:gs pos="0">
                  <a:srgbClr val="D3B187"/>
                </a:gs>
                <a:gs pos="100000">
                  <a:srgbClr val="FFCC66"/>
                </a:gs>
              </a:gsLst>
              <a:lin ang="5400000" scaled="1"/>
            </a:gradFill>
            <a:ln w="9525" cap="flat" cmpd="sng">
              <a:solidFill>
                <a:srgbClr val="FF99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3" name="Freeform 45"/>
            <p:cNvSpPr>
              <a:spLocks noChangeAspect="1"/>
            </p:cNvSpPr>
            <p:nvPr/>
          </p:nvSpPr>
          <p:spPr bwMode="auto">
            <a:xfrm flipV="1">
              <a:off x="4434" y="855"/>
              <a:ext cx="1320" cy="312"/>
            </a:xfrm>
            <a:custGeom>
              <a:avLst/>
              <a:gdLst/>
              <a:ahLst/>
              <a:cxnLst>
                <a:cxn ang="0">
                  <a:pos x="480" y="297"/>
                </a:cxn>
                <a:cxn ang="0">
                  <a:pos x="692" y="300"/>
                </a:cxn>
                <a:cxn ang="0">
                  <a:pos x="893" y="294"/>
                </a:cxn>
                <a:cxn ang="0">
                  <a:pos x="1313" y="256"/>
                </a:cxn>
                <a:cxn ang="0">
                  <a:pos x="1320" y="35"/>
                </a:cxn>
                <a:cxn ang="0">
                  <a:pos x="1041" y="48"/>
                </a:cxn>
                <a:cxn ang="0">
                  <a:pos x="670" y="60"/>
                </a:cxn>
                <a:cxn ang="0">
                  <a:pos x="430" y="51"/>
                </a:cxn>
                <a:cxn ang="0">
                  <a:pos x="30" y="64"/>
                </a:cxn>
                <a:cxn ang="0">
                  <a:pos x="248" y="182"/>
                </a:cxn>
                <a:cxn ang="0">
                  <a:pos x="480" y="297"/>
                </a:cxn>
              </a:cxnLst>
              <a:rect l="0" t="0" r="r" b="b"/>
              <a:pathLst>
                <a:path w="1320" h="312">
                  <a:moveTo>
                    <a:pt x="480" y="297"/>
                  </a:moveTo>
                  <a:cubicBezTo>
                    <a:pt x="548" y="312"/>
                    <a:pt x="624" y="301"/>
                    <a:pt x="692" y="300"/>
                  </a:cubicBezTo>
                  <a:lnTo>
                    <a:pt x="893" y="294"/>
                  </a:lnTo>
                  <a:cubicBezTo>
                    <a:pt x="996" y="287"/>
                    <a:pt x="1242" y="299"/>
                    <a:pt x="1313" y="256"/>
                  </a:cubicBezTo>
                  <a:lnTo>
                    <a:pt x="1320" y="35"/>
                  </a:lnTo>
                  <a:cubicBezTo>
                    <a:pt x="1275" y="0"/>
                    <a:pt x="1149" y="44"/>
                    <a:pt x="1041" y="48"/>
                  </a:cubicBezTo>
                  <a:cubicBezTo>
                    <a:pt x="933" y="52"/>
                    <a:pt x="772" y="60"/>
                    <a:pt x="670" y="60"/>
                  </a:cubicBezTo>
                  <a:cubicBezTo>
                    <a:pt x="568" y="60"/>
                    <a:pt x="537" y="50"/>
                    <a:pt x="430" y="51"/>
                  </a:cubicBezTo>
                  <a:cubicBezTo>
                    <a:pt x="323" y="52"/>
                    <a:pt x="60" y="42"/>
                    <a:pt x="30" y="64"/>
                  </a:cubicBezTo>
                  <a:cubicBezTo>
                    <a:pt x="0" y="86"/>
                    <a:pt x="173" y="143"/>
                    <a:pt x="248" y="182"/>
                  </a:cubicBezTo>
                  <a:cubicBezTo>
                    <a:pt x="323" y="221"/>
                    <a:pt x="432" y="273"/>
                    <a:pt x="480" y="297"/>
                  </a:cubicBezTo>
                  <a:close/>
                </a:path>
              </a:pathLst>
            </a:custGeom>
            <a:gradFill rotWithShape="1">
              <a:gsLst>
                <a:gs pos="0">
                  <a:srgbClr val="D3B187"/>
                </a:gs>
                <a:gs pos="100000">
                  <a:srgbClr val="FFCC66"/>
                </a:gs>
              </a:gsLst>
              <a:lin ang="5400000" scaled="1"/>
            </a:gradFill>
            <a:ln w="9525" cap="flat" cmpd="sng">
              <a:solidFill>
                <a:srgbClr val="FF99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4" name="Freeform 46"/>
            <p:cNvSpPr>
              <a:spLocks noChangeAspect="1"/>
            </p:cNvSpPr>
            <p:nvPr/>
          </p:nvSpPr>
          <p:spPr bwMode="auto">
            <a:xfrm>
              <a:off x="1961" y="871"/>
              <a:ext cx="1657" cy="259"/>
            </a:xfrm>
            <a:custGeom>
              <a:avLst/>
              <a:gdLst/>
              <a:ahLst/>
              <a:cxnLst>
                <a:cxn ang="0">
                  <a:pos x="279" y="134"/>
                </a:cxn>
                <a:cxn ang="0">
                  <a:pos x="496" y="40"/>
                </a:cxn>
                <a:cxn ang="0">
                  <a:pos x="1114" y="40"/>
                </a:cxn>
                <a:cxn ang="0">
                  <a:pos x="1639" y="28"/>
                </a:cxn>
                <a:cxn ang="0">
                  <a:pos x="1251" y="207"/>
                </a:cxn>
                <a:cxn ang="0">
                  <a:pos x="874" y="239"/>
                </a:cxn>
                <a:cxn ang="0">
                  <a:pos x="99" y="242"/>
                </a:cxn>
                <a:cxn ang="0">
                  <a:pos x="279" y="134"/>
                </a:cxn>
              </a:cxnLst>
              <a:rect l="0" t="0" r="r" b="b"/>
              <a:pathLst>
                <a:path w="1657" h="259">
                  <a:moveTo>
                    <a:pt x="279" y="134"/>
                  </a:moveTo>
                  <a:cubicBezTo>
                    <a:pt x="345" y="100"/>
                    <a:pt x="357" y="56"/>
                    <a:pt x="496" y="40"/>
                  </a:cubicBezTo>
                  <a:cubicBezTo>
                    <a:pt x="635" y="24"/>
                    <a:pt x="924" y="42"/>
                    <a:pt x="1114" y="40"/>
                  </a:cubicBezTo>
                  <a:cubicBezTo>
                    <a:pt x="1304" y="38"/>
                    <a:pt x="1616" y="0"/>
                    <a:pt x="1639" y="28"/>
                  </a:cubicBezTo>
                  <a:cubicBezTo>
                    <a:pt x="1657" y="75"/>
                    <a:pt x="1378" y="172"/>
                    <a:pt x="1251" y="207"/>
                  </a:cubicBezTo>
                  <a:cubicBezTo>
                    <a:pt x="1124" y="242"/>
                    <a:pt x="1066" y="233"/>
                    <a:pt x="874" y="239"/>
                  </a:cubicBezTo>
                  <a:cubicBezTo>
                    <a:pt x="682" y="245"/>
                    <a:pt x="198" y="259"/>
                    <a:pt x="99" y="242"/>
                  </a:cubicBezTo>
                  <a:cubicBezTo>
                    <a:pt x="0" y="225"/>
                    <a:pt x="213" y="168"/>
                    <a:pt x="279" y="134"/>
                  </a:cubicBezTo>
                  <a:close/>
                </a:path>
              </a:pathLst>
            </a:custGeom>
            <a:gradFill rotWithShape="1">
              <a:gsLst>
                <a:gs pos="0">
                  <a:srgbClr val="D3B187"/>
                </a:gs>
                <a:gs pos="100000">
                  <a:srgbClr val="FFCC66"/>
                </a:gs>
              </a:gsLst>
              <a:lin ang="5400000" scaled="1"/>
            </a:gradFill>
            <a:ln w="9525" cap="flat" cmpd="sng">
              <a:solidFill>
                <a:srgbClr val="FF99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5" name="Freeform 47"/>
            <p:cNvSpPr>
              <a:spLocks/>
            </p:cNvSpPr>
            <p:nvPr/>
          </p:nvSpPr>
          <p:spPr bwMode="auto">
            <a:xfrm flipV="1">
              <a:off x="1428" y="834"/>
              <a:ext cx="2116" cy="42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44" y="31"/>
                </a:cxn>
                <a:cxn ang="0">
                  <a:pos x="461" y="37"/>
                </a:cxn>
                <a:cxn ang="0">
                  <a:pos x="884" y="2"/>
                </a:cxn>
                <a:cxn ang="0">
                  <a:pos x="1236" y="24"/>
                </a:cxn>
                <a:cxn ang="0">
                  <a:pos x="1671" y="2"/>
                </a:cxn>
                <a:cxn ang="0">
                  <a:pos x="2116" y="15"/>
                </a:cxn>
              </a:cxnLst>
              <a:rect l="0" t="0" r="r" b="b"/>
              <a:pathLst>
                <a:path w="2116" h="42">
                  <a:moveTo>
                    <a:pt x="0" y="21"/>
                  </a:moveTo>
                  <a:cubicBezTo>
                    <a:pt x="33" y="24"/>
                    <a:pt x="67" y="28"/>
                    <a:pt x="144" y="31"/>
                  </a:cubicBezTo>
                  <a:cubicBezTo>
                    <a:pt x="221" y="34"/>
                    <a:pt x="338" y="42"/>
                    <a:pt x="461" y="37"/>
                  </a:cubicBezTo>
                  <a:cubicBezTo>
                    <a:pt x="584" y="32"/>
                    <a:pt x="755" y="4"/>
                    <a:pt x="884" y="2"/>
                  </a:cubicBezTo>
                  <a:cubicBezTo>
                    <a:pt x="1013" y="0"/>
                    <a:pt x="1105" y="24"/>
                    <a:pt x="1236" y="24"/>
                  </a:cubicBezTo>
                  <a:cubicBezTo>
                    <a:pt x="1367" y="24"/>
                    <a:pt x="1524" y="4"/>
                    <a:pt x="1671" y="2"/>
                  </a:cubicBezTo>
                  <a:cubicBezTo>
                    <a:pt x="1818" y="0"/>
                    <a:pt x="2042" y="13"/>
                    <a:pt x="2116" y="1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6" name="Freeform 48"/>
            <p:cNvSpPr>
              <a:spLocks/>
            </p:cNvSpPr>
            <p:nvPr/>
          </p:nvSpPr>
          <p:spPr bwMode="auto">
            <a:xfrm flipV="1">
              <a:off x="285" y="740"/>
              <a:ext cx="1344" cy="36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234" y="35"/>
                </a:cxn>
                <a:cxn ang="0">
                  <a:pos x="547" y="13"/>
                </a:cxn>
                <a:cxn ang="0">
                  <a:pos x="867" y="10"/>
                </a:cxn>
                <a:cxn ang="0">
                  <a:pos x="1078" y="13"/>
                </a:cxn>
                <a:cxn ang="0">
                  <a:pos x="1344" y="0"/>
                </a:cxn>
              </a:cxnLst>
              <a:rect l="0" t="0" r="r" b="b"/>
              <a:pathLst>
                <a:path w="1344" h="36">
                  <a:moveTo>
                    <a:pt x="0" y="7"/>
                  </a:moveTo>
                  <a:cubicBezTo>
                    <a:pt x="71" y="20"/>
                    <a:pt x="143" y="34"/>
                    <a:pt x="234" y="35"/>
                  </a:cubicBezTo>
                  <a:cubicBezTo>
                    <a:pt x="325" y="36"/>
                    <a:pt x="442" y="17"/>
                    <a:pt x="547" y="13"/>
                  </a:cubicBezTo>
                  <a:cubicBezTo>
                    <a:pt x="652" y="9"/>
                    <a:pt x="779" y="10"/>
                    <a:pt x="867" y="10"/>
                  </a:cubicBezTo>
                  <a:cubicBezTo>
                    <a:pt x="955" y="10"/>
                    <a:pt x="999" y="15"/>
                    <a:pt x="1078" y="13"/>
                  </a:cubicBezTo>
                  <a:cubicBezTo>
                    <a:pt x="1157" y="11"/>
                    <a:pt x="1300" y="2"/>
                    <a:pt x="1344" y="0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7" name="Freeform 49"/>
            <p:cNvSpPr>
              <a:spLocks/>
            </p:cNvSpPr>
            <p:nvPr/>
          </p:nvSpPr>
          <p:spPr bwMode="auto">
            <a:xfrm flipV="1">
              <a:off x="59" y="816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8" name="Freeform 50"/>
            <p:cNvSpPr>
              <a:spLocks/>
            </p:cNvSpPr>
            <p:nvPr/>
          </p:nvSpPr>
          <p:spPr bwMode="auto">
            <a:xfrm flipV="1">
              <a:off x="1847" y="758"/>
              <a:ext cx="1293" cy="60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317" y="58"/>
                </a:cxn>
                <a:cxn ang="0">
                  <a:pos x="762" y="23"/>
                </a:cxn>
                <a:cxn ang="0">
                  <a:pos x="1120" y="55"/>
                </a:cxn>
                <a:cxn ang="0">
                  <a:pos x="1254" y="7"/>
                </a:cxn>
                <a:cxn ang="0">
                  <a:pos x="1293" y="14"/>
                </a:cxn>
              </a:cxnLst>
              <a:rect l="0" t="0" r="r" b="b"/>
              <a:pathLst>
                <a:path w="1293" h="60">
                  <a:moveTo>
                    <a:pt x="0" y="36"/>
                  </a:moveTo>
                  <a:cubicBezTo>
                    <a:pt x="95" y="48"/>
                    <a:pt x="190" y="60"/>
                    <a:pt x="317" y="58"/>
                  </a:cubicBezTo>
                  <a:cubicBezTo>
                    <a:pt x="444" y="56"/>
                    <a:pt x="628" y="23"/>
                    <a:pt x="762" y="23"/>
                  </a:cubicBezTo>
                  <a:cubicBezTo>
                    <a:pt x="896" y="23"/>
                    <a:pt x="1038" y="58"/>
                    <a:pt x="1120" y="55"/>
                  </a:cubicBezTo>
                  <a:cubicBezTo>
                    <a:pt x="1202" y="52"/>
                    <a:pt x="1225" y="14"/>
                    <a:pt x="1254" y="7"/>
                  </a:cubicBezTo>
                  <a:cubicBezTo>
                    <a:pt x="1283" y="0"/>
                    <a:pt x="1288" y="7"/>
                    <a:pt x="1293" y="14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9" name="Freeform 51"/>
            <p:cNvSpPr>
              <a:spLocks/>
            </p:cNvSpPr>
            <p:nvPr/>
          </p:nvSpPr>
          <p:spPr bwMode="auto">
            <a:xfrm flipV="1">
              <a:off x="2970" y="776"/>
              <a:ext cx="1805" cy="5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9" y="48"/>
                </a:cxn>
                <a:cxn ang="0">
                  <a:pos x="631" y="35"/>
                </a:cxn>
                <a:cxn ang="0">
                  <a:pos x="1059" y="51"/>
                </a:cxn>
                <a:cxn ang="0">
                  <a:pos x="1357" y="22"/>
                </a:cxn>
                <a:cxn ang="0">
                  <a:pos x="1805" y="48"/>
                </a:cxn>
              </a:cxnLst>
              <a:rect l="0" t="0" r="r" b="b"/>
              <a:pathLst>
                <a:path w="1805" h="54">
                  <a:moveTo>
                    <a:pt x="0" y="0"/>
                  </a:moveTo>
                  <a:cubicBezTo>
                    <a:pt x="77" y="21"/>
                    <a:pt x="154" y="42"/>
                    <a:pt x="259" y="48"/>
                  </a:cubicBezTo>
                  <a:cubicBezTo>
                    <a:pt x="364" y="54"/>
                    <a:pt x="498" y="34"/>
                    <a:pt x="631" y="35"/>
                  </a:cubicBezTo>
                  <a:cubicBezTo>
                    <a:pt x="764" y="36"/>
                    <a:pt x="938" y="53"/>
                    <a:pt x="1059" y="51"/>
                  </a:cubicBezTo>
                  <a:cubicBezTo>
                    <a:pt x="1180" y="49"/>
                    <a:pt x="1233" y="22"/>
                    <a:pt x="1357" y="22"/>
                  </a:cubicBezTo>
                  <a:cubicBezTo>
                    <a:pt x="1481" y="22"/>
                    <a:pt x="1730" y="44"/>
                    <a:pt x="1805" y="48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00" name="Freeform 52"/>
            <p:cNvSpPr>
              <a:spLocks/>
            </p:cNvSpPr>
            <p:nvPr/>
          </p:nvSpPr>
          <p:spPr bwMode="auto">
            <a:xfrm flipV="1">
              <a:off x="3479" y="755"/>
              <a:ext cx="1888" cy="57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294" y="14"/>
                </a:cxn>
                <a:cxn ang="0">
                  <a:pos x="646" y="55"/>
                </a:cxn>
                <a:cxn ang="0">
                  <a:pos x="1107" y="7"/>
                </a:cxn>
                <a:cxn ang="0">
                  <a:pos x="1504" y="11"/>
                </a:cxn>
                <a:cxn ang="0">
                  <a:pos x="1737" y="55"/>
                </a:cxn>
                <a:cxn ang="0">
                  <a:pos x="1888" y="1"/>
                </a:cxn>
              </a:cxnLst>
              <a:rect l="0" t="0" r="r" b="b"/>
              <a:pathLst>
                <a:path w="1888" h="57">
                  <a:moveTo>
                    <a:pt x="0" y="36"/>
                  </a:moveTo>
                  <a:cubicBezTo>
                    <a:pt x="93" y="23"/>
                    <a:pt x="186" y="11"/>
                    <a:pt x="294" y="14"/>
                  </a:cubicBezTo>
                  <a:cubicBezTo>
                    <a:pt x="402" y="17"/>
                    <a:pt x="511" y="56"/>
                    <a:pt x="646" y="55"/>
                  </a:cubicBezTo>
                  <a:cubicBezTo>
                    <a:pt x="781" y="54"/>
                    <a:pt x="964" y="14"/>
                    <a:pt x="1107" y="7"/>
                  </a:cubicBezTo>
                  <a:cubicBezTo>
                    <a:pt x="1250" y="0"/>
                    <a:pt x="1399" y="3"/>
                    <a:pt x="1504" y="11"/>
                  </a:cubicBezTo>
                  <a:cubicBezTo>
                    <a:pt x="1609" y="19"/>
                    <a:pt x="1673" y="57"/>
                    <a:pt x="1737" y="55"/>
                  </a:cubicBezTo>
                  <a:cubicBezTo>
                    <a:pt x="1801" y="53"/>
                    <a:pt x="1863" y="10"/>
                    <a:pt x="1888" y="1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01" name="Freeform 53"/>
            <p:cNvSpPr>
              <a:spLocks/>
            </p:cNvSpPr>
            <p:nvPr/>
          </p:nvSpPr>
          <p:spPr bwMode="auto">
            <a:xfrm flipV="1">
              <a:off x="4115" y="806"/>
              <a:ext cx="1428" cy="70"/>
            </a:xfrm>
            <a:custGeom>
              <a:avLst/>
              <a:gdLst/>
              <a:ahLst/>
              <a:cxnLst>
                <a:cxn ang="0">
                  <a:pos x="1428" y="1"/>
                </a:cxn>
                <a:cxn ang="0">
                  <a:pos x="1216" y="45"/>
                </a:cxn>
                <a:cxn ang="0">
                  <a:pos x="941" y="68"/>
                </a:cxn>
                <a:cxn ang="0">
                  <a:pos x="692" y="33"/>
                </a:cxn>
                <a:cxn ang="0">
                  <a:pos x="570" y="1"/>
                </a:cxn>
                <a:cxn ang="0">
                  <a:pos x="250" y="39"/>
                </a:cxn>
                <a:cxn ang="0">
                  <a:pos x="0" y="17"/>
                </a:cxn>
              </a:cxnLst>
              <a:rect l="0" t="0" r="r" b="b"/>
              <a:pathLst>
                <a:path w="1428" h="70">
                  <a:moveTo>
                    <a:pt x="1428" y="1"/>
                  </a:moveTo>
                  <a:cubicBezTo>
                    <a:pt x="1362" y="17"/>
                    <a:pt x="1297" y="34"/>
                    <a:pt x="1216" y="45"/>
                  </a:cubicBezTo>
                  <a:cubicBezTo>
                    <a:pt x="1135" y="56"/>
                    <a:pt x="1028" y="70"/>
                    <a:pt x="941" y="68"/>
                  </a:cubicBezTo>
                  <a:cubicBezTo>
                    <a:pt x="854" y="66"/>
                    <a:pt x="754" y="44"/>
                    <a:pt x="692" y="33"/>
                  </a:cubicBezTo>
                  <a:cubicBezTo>
                    <a:pt x="630" y="22"/>
                    <a:pt x="644" y="0"/>
                    <a:pt x="570" y="1"/>
                  </a:cubicBezTo>
                  <a:cubicBezTo>
                    <a:pt x="496" y="2"/>
                    <a:pt x="345" y="36"/>
                    <a:pt x="250" y="39"/>
                  </a:cubicBezTo>
                  <a:cubicBezTo>
                    <a:pt x="155" y="42"/>
                    <a:pt x="42" y="21"/>
                    <a:pt x="0" y="17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02" name="Oval 54"/>
            <p:cNvSpPr>
              <a:spLocks noChangeArrowheads="1"/>
            </p:cNvSpPr>
            <p:nvPr/>
          </p:nvSpPr>
          <p:spPr bwMode="auto">
            <a:xfrm flipV="1">
              <a:off x="360" y="936"/>
              <a:ext cx="295" cy="120"/>
            </a:xfrm>
            <a:prstGeom prst="ellipse">
              <a:avLst/>
            </a:prstGeom>
            <a:gradFill rotWithShape="0">
              <a:gsLst>
                <a:gs pos="0">
                  <a:srgbClr val="9CD9FE"/>
                </a:gs>
                <a:gs pos="100000">
                  <a:srgbClr val="9CD9FE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03" name="Oval 55"/>
            <p:cNvSpPr>
              <a:spLocks noChangeArrowheads="1"/>
            </p:cNvSpPr>
            <p:nvPr/>
          </p:nvSpPr>
          <p:spPr bwMode="auto">
            <a:xfrm flipV="1">
              <a:off x="5046" y="930"/>
              <a:ext cx="323" cy="139"/>
            </a:xfrm>
            <a:prstGeom prst="ellipse">
              <a:avLst/>
            </a:prstGeom>
            <a:gradFill rotWithShape="0">
              <a:gsLst>
                <a:gs pos="0">
                  <a:srgbClr val="9CD9FE"/>
                </a:gs>
                <a:gs pos="100000">
                  <a:srgbClr val="9CD9FE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04" name="Oval 56"/>
            <p:cNvSpPr>
              <a:spLocks noChangeArrowheads="1"/>
            </p:cNvSpPr>
            <p:nvPr/>
          </p:nvSpPr>
          <p:spPr bwMode="auto">
            <a:xfrm flipV="1">
              <a:off x="3890" y="941"/>
              <a:ext cx="324" cy="129"/>
            </a:xfrm>
            <a:prstGeom prst="ellipse">
              <a:avLst/>
            </a:prstGeom>
            <a:gradFill rotWithShape="0">
              <a:gsLst>
                <a:gs pos="0">
                  <a:srgbClr val="9CD9FE"/>
                </a:gs>
                <a:gs pos="100000">
                  <a:srgbClr val="9CD9FE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05" name="Oval 57"/>
            <p:cNvSpPr>
              <a:spLocks noChangeArrowheads="1"/>
            </p:cNvSpPr>
            <p:nvPr/>
          </p:nvSpPr>
          <p:spPr bwMode="auto">
            <a:xfrm flipV="1">
              <a:off x="330" y="552"/>
              <a:ext cx="276" cy="112"/>
            </a:xfrm>
            <a:prstGeom prst="ellipse">
              <a:avLst/>
            </a:prstGeom>
            <a:gradFill rotWithShape="1">
              <a:gsLst>
                <a:gs pos="0">
                  <a:srgbClr val="BAA0FA"/>
                </a:gs>
                <a:gs pos="100000">
                  <a:srgbClr val="BAA0FA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06" name="Oval 58"/>
            <p:cNvSpPr>
              <a:spLocks noChangeArrowheads="1"/>
            </p:cNvSpPr>
            <p:nvPr/>
          </p:nvSpPr>
          <p:spPr bwMode="auto">
            <a:xfrm flipV="1">
              <a:off x="1400" y="930"/>
              <a:ext cx="299" cy="119"/>
            </a:xfrm>
            <a:prstGeom prst="ellipse">
              <a:avLst/>
            </a:prstGeom>
            <a:gradFill rotWithShape="0">
              <a:gsLst>
                <a:gs pos="0">
                  <a:srgbClr val="9CD9FE"/>
                </a:gs>
                <a:gs pos="100000">
                  <a:srgbClr val="9CD9FE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07" name="Freeform 59"/>
            <p:cNvSpPr>
              <a:spLocks/>
            </p:cNvSpPr>
            <p:nvPr/>
          </p:nvSpPr>
          <p:spPr bwMode="auto">
            <a:xfrm>
              <a:off x="53" y="754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08" name="Freeform 60"/>
            <p:cNvSpPr>
              <a:spLocks/>
            </p:cNvSpPr>
            <p:nvPr/>
          </p:nvSpPr>
          <p:spPr bwMode="auto">
            <a:xfrm flipV="1">
              <a:off x="964" y="792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09" name="Freeform 61"/>
            <p:cNvSpPr>
              <a:spLocks/>
            </p:cNvSpPr>
            <p:nvPr/>
          </p:nvSpPr>
          <p:spPr bwMode="auto">
            <a:xfrm flipV="1">
              <a:off x="1905" y="794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0" name="Freeform 62"/>
            <p:cNvSpPr>
              <a:spLocks/>
            </p:cNvSpPr>
            <p:nvPr/>
          </p:nvSpPr>
          <p:spPr bwMode="auto">
            <a:xfrm flipV="1">
              <a:off x="2843" y="801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1" name="Freeform 63"/>
            <p:cNvSpPr>
              <a:spLocks/>
            </p:cNvSpPr>
            <p:nvPr/>
          </p:nvSpPr>
          <p:spPr bwMode="auto">
            <a:xfrm flipV="1">
              <a:off x="3548" y="761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2" name="Freeform 64"/>
            <p:cNvSpPr>
              <a:spLocks/>
            </p:cNvSpPr>
            <p:nvPr/>
          </p:nvSpPr>
          <p:spPr bwMode="auto">
            <a:xfrm flipV="1">
              <a:off x="4268" y="742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3" name="Freeform 65"/>
            <p:cNvSpPr>
              <a:spLocks/>
            </p:cNvSpPr>
            <p:nvPr/>
          </p:nvSpPr>
          <p:spPr bwMode="auto">
            <a:xfrm>
              <a:off x="4507" y="787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4" name="Oval 66"/>
            <p:cNvSpPr>
              <a:spLocks noChangeArrowheads="1"/>
            </p:cNvSpPr>
            <p:nvPr/>
          </p:nvSpPr>
          <p:spPr bwMode="auto">
            <a:xfrm flipV="1">
              <a:off x="2714" y="952"/>
              <a:ext cx="276" cy="112"/>
            </a:xfrm>
            <a:prstGeom prst="ellipse">
              <a:avLst/>
            </a:prstGeom>
            <a:gradFill rotWithShape="0">
              <a:gsLst>
                <a:gs pos="0">
                  <a:srgbClr val="9CD9FE"/>
                </a:gs>
                <a:gs pos="100000">
                  <a:srgbClr val="9CD9FE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15" name="Freeform 67"/>
            <p:cNvSpPr>
              <a:spLocks noChangeAspect="1"/>
            </p:cNvSpPr>
            <p:nvPr/>
          </p:nvSpPr>
          <p:spPr bwMode="auto">
            <a:xfrm>
              <a:off x="986" y="466"/>
              <a:ext cx="3761" cy="315"/>
            </a:xfrm>
            <a:custGeom>
              <a:avLst/>
              <a:gdLst/>
              <a:ahLst/>
              <a:cxnLst>
                <a:cxn ang="0">
                  <a:pos x="22" y="62"/>
                </a:cxn>
                <a:cxn ang="0">
                  <a:pos x="1377" y="27"/>
                </a:cxn>
                <a:cxn ang="0">
                  <a:pos x="2182" y="38"/>
                </a:cxn>
                <a:cxn ang="0">
                  <a:pos x="3728" y="253"/>
                </a:cxn>
                <a:cxn ang="0">
                  <a:pos x="1984" y="310"/>
                </a:cxn>
                <a:cxn ang="0">
                  <a:pos x="1510" y="285"/>
                </a:cxn>
                <a:cxn ang="0">
                  <a:pos x="764" y="171"/>
                </a:cxn>
                <a:cxn ang="0">
                  <a:pos x="22" y="62"/>
                </a:cxn>
              </a:cxnLst>
              <a:rect l="0" t="0" r="r" b="b"/>
              <a:pathLst>
                <a:path w="3761" h="315">
                  <a:moveTo>
                    <a:pt x="22" y="62"/>
                  </a:moveTo>
                  <a:cubicBezTo>
                    <a:pt x="0" y="19"/>
                    <a:pt x="1017" y="31"/>
                    <a:pt x="1377" y="27"/>
                  </a:cubicBezTo>
                  <a:cubicBezTo>
                    <a:pt x="1737" y="23"/>
                    <a:pt x="1790" y="0"/>
                    <a:pt x="2182" y="38"/>
                  </a:cubicBezTo>
                  <a:cubicBezTo>
                    <a:pt x="2574" y="76"/>
                    <a:pt x="3761" y="208"/>
                    <a:pt x="3728" y="253"/>
                  </a:cubicBezTo>
                  <a:cubicBezTo>
                    <a:pt x="3731" y="294"/>
                    <a:pt x="2354" y="305"/>
                    <a:pt x="1984" y="310"/>
                  </a:cubicBezTo>
                  <a:cubicBezTo>
                    <a:pt x="1614" y="315"/>
                    <a:pt x="1713" y="308"/>
                    <a:pt x="1510" y="285"/>
                  </a:cubicBezTo>
                  <a:cubicBezTo>
                    <a:pt x="1307" y="262"/>
                    <a:pt x="1012" y="208"/>
                    <a:pt x="764" y="171"/>
                  </a:cubicBezTo>
                  <a:cubicBezTo>
                    <a:pt x="516" y="134"/>
                    <a:pt x="44" y="105"/>
                    <a:pt x="22" y="62"/>
                  </a:cubicBezTo>
                  <a:close/>
                </a:path>
              </a:pathLst>
            </a:custGeom>
            <a:solidFill>
              <a:srgbClr val="FF9966"/>
            </a:solidFill>
            <a:ln w="9525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6" name="Oval 68"/>
            <p:cNvSpPr>
              <a:spLocks noChangeArrowheads="1"/>
            </p:cNvSpPr>
            <p:nvPr/>
          </p:nvSpPr>
          <p:spPr bwMode="auto">
            <a:xfrm flipV="1">
              <a:off x="2642" y="551"/>
              <a:ext cx="276" cy="112"/>
            </a:xfrm>
            <a:prstGeom prst="ellipse">
              <a:avLst/>
            </a:prstGeom>
            <a:gradFill rotWithShape="1">
              <a:gsLst>
                <a:gs pos="0">
                  <a:srgbClr val="BAA0FA"/>
                </a:gs>
                <a:gs pos="100000">
                  <a:srgbClr val="BAA0FA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17" name="Freeform 69"/>
            <p:cNvSpPr>
              <a:spLocks noChangeAspect="1"/>
            </p:cNvSpPr>
            <p:nvPr/>
          </p:nvSpPr>
          <p:spPr bwMode="auto">
            <a:xfrm>
              <a:off x="3288" y="467"/>
              <a:ext cx="2473" cy="295"/>
            </a:xfrm>
            <a:custGeom>
              <a:avLst/>
              <a:gdLst/>
              <a:ahLst/>
              <a:cxnLst>
                <a:cxn ang="0">
                  <a:pos x="2473" y="37"/>
                </a:cxn>
                <a:cxn ang="0">
                  <a:pos x="2065" y="36"/>
                </a:cxn>
                <a:cxn ang="0">
                  <a:pos x="1477" y="32"/>
                </a:cxn>
                <a:cxn ang="0">
                  <a:pos x="114" y="39"/>
                </a:cxn>
                <a:cxn ang="0">
                  <a:pos x="795" y="141"/>
                </a:cxn>
                <a:cxn ang="0">
                  <a:pos x="1467" y="240"/>
                </a:cxn>
                <a:cxn ang="0">
                  <a:pos x="1934" y="267"/>
                </a:cxn>
                <a:cxn ang="0">
                  <a:pos x="2465" y="257"/>
                </a:cxn>
                <a:cxn ang="0">
                  <a:pos x="2473" y="37"/>
                </a:cxn>
              </a:cxnLst>
              <a:rect l="0" t="0" r="r" b="b"/>
              <a:pathLst>
                <a:path w="2473" h="295">
                  <a:moveTo>
                    <a:pt x="2473" y="37"/>
                  </a:moveTo>
                  <a:cubicBezTo>
                    <a:pt x="2406" y="0"/>
                    <a:pt x="2231" y="37"/>
                    <a:pt x="2065" y="36"/>
                  </a:cubicBezTo>
                  <a:cubicBezTo>
                    <a:pt x="1899" y="35"/>
                    <a:pt x="1802" y="32"/>
                    <a:pt x="1477" y="32"/>
                  </a:cubicBezTo>
                  <a:cubicBezTo>
                    <a:pt x="1152" y="32"/>
                    <a:pt x="228" y="21"/>
                    <a:pt x="114" y="39"/>
                  </a:cubicBezTo>
                  <a:cubicBezTo>
                    <a:pt x="0" y="60"/>
                    <a:pt x="570" y="108"/>
                    <a:pt x="795" y="141"/>
                  </a:cubicBezTo>
                  <a:cubicBezTo>
                    <a:pt x="1020" y="174"/>
                    <a:pt x="1277" y="219"/>
                    <a:pt x="1467" y="240"/>
                  </a:cubicBezTo>
                  <a:cubicBezTo>
                    <a:pt x="1657" y="261"/>
                    <a:pt x="1768" y="264"/>
                    <a:pt x="1934" y="267"/>
                  </a:cubicBezTo>
                  <a:cubicBezTo>
                    <a:pt x="2100" y="270"/>
                    <a:pt x="2375" y="295"/>
                    <a:pt x="2465" y="257"/>
                  </a:cubicBezTo>
                  <a:lnTo>
                    <a:pt x="2473" y="37"/>
                  </a:lnTo>
                  <a:close/>
                </a:path>
              </a:pathLst>
            </a:custGeom>
            <a:solidFill>
              <a:srgbClr val="FF9966"/>
            </a:solidFill>
            <a:ln w="9525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8" name="Oval 70"/>
            <p:cNvSpPr>
              <a:spLocks noChangeArrowheads="1"/>
            </p:cNvSpPr>
            <p:nvPr/>
          </p:nvSpPr>
          <p:spPr bwMode="auto">
            <a:xfrm flipH="1" flipV="1">
              <a:off x="4987" y="567"/>
              <a:ext cx="276" cy="112"/>
            </a:xfrm>
            <a:prstGeom prst="ellipse">
              <a:avLst/>
            </a:prstGeom>
            <a:gradFill rotWithShape="1">
              <a:gsLst>
                <a:gs pos="0">
                  <a:srgbClr val="BAA0FA"/>
                </a:gs>
                <a:gs pos="100000">
                  <a:srgbClr val="BAA0FA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19" name="Freeform 71"/>
            <p:cNvSpPr>
              <a:spLocks/>
            </p:cNvSpPr>
            <p:nvPr/>
          </p:nvSpPr>
          <p:spPr bwMode="auto">
            <a:xfrm flipV="1">
              <a:off x="38" y="757"/>
              <a:ext cx="5684" cy="115"/>
            </a:xfrm>
            <a:custGeom>
              <a:avLst/>
              <a:gdLst/>
              <a:ahLst/>
              <a:cxnLst>
                <a:cxn ang="0">
                  <a:pos x="0" y="109"/>
                </a:cxn>
                <a:cxn ang="0">
                  <a:pos x="368" y="54"/>
                </a:cxn>
                <a:cxn ang="0">
                  <a:pos x="666" y="112"/>
                </a:cxn>
                <a:cxn ang="0">
                  <a:pos x="1053" y="38"/>
                </a:cxn>
                <a:cxn ang="0">
                  <a:pos x="1744" y="89"/>
                </a:cxn>
                <a:cxn ang="0">
                  <a:pos x="2208" y="77"/>
                </a:cxn>
                <a:cxn ang="0">
                  <a:pos x="2551" y="0"/>
                </a:cxn>
                <a:cxn ang="0">
                  <a:pos x="3216" y="77"/>
                </a:cxn>
                <a:cxn ang="0">
                  <a:pos x="3568" y="6"/>
                </a:cxn>
                <a:cxn ang="0">
                  <a:pos x="4080" y="41"/>
                </a:cxn>
                <a:cxn ang="0">
                  <a:pos x="4404" y="109"/>
                </a:cxn>
                <a:cxn ang="0">
                  <a:pos x="4826" y="3"/>
                </a:cxn>
                <a:cxn ang="0">
                  <a:pos x="5335" y="109"/>
                </a:cxn>
                <a:cxn ang="0">
                  <a:pos x="5498" y="29"/>
                </a:cxn>
                <a:cxn ang="0">
                  <a:pos x="5684" y="99"/>
                </a:cxn>
              </a:cxnLst>
              <a:rect l="0" t="0" r="r" b="b"/>
              <a:pathLst>
                <a:path w="5684" h="115">
                  <a:moveTo>
                    <a:pt x="0" y="109"/>
                  </a:moveTo>
                  <a:cubicBezTo>
                    <a:pt x="128" y="81"/>
                    <a:pt x="257" y="53"/>
                    <a:pt x="368" y="54"/>
                  </a:cubicBezTo>
                  <a:cubicBezTo>
                    <a:pt x="479" y="55"/>
                    <a:pt x="552" y="115"/>
                    <a:pt x="666" y="112"/>
                  </a:cubicBezTo>
                  <a:cubicBezTo>
                    <a:pt x="780" y="109"/>
                    <a:pt x="873" y="42"/>
                    <a:pt x="1053" y="38"/>
                  </a:cubicBezTo>
                  <a:cubicBezTo>
                    <a:pt x="1233" y="34"/>
                    <a:pt x="1552" y="83"/>
                    <a:pt x="1744" y="89"/>
                  </a:cubicBezTo>
                  <a:cubicBezTo>
                    <a:pt x="1936" y="95"/>
                    <a:pt x="2074" y="92"/>
                    <a:pt x="2208" y="77"/>
                  </a:cubicBezTo>
                  <a:cubicBezTo>
                    <a:pt x="2342" y="62"/>
                    <a:pt x="2383" y="0"/>
                    <a:pt x="2551" y="0"/>
                  </a:cubicBezTo>
                  <a:cubicBezTo>
                    <a:pt x="2719" y="0"/>
                    <a:pt x="3047" y="76"/>
                    <a:pt x="3216" y="77"/>
                  </a:cubicBezTo>
                  <a:cubicBezTo>
                    <a:pt x="3385" y="78"/>
                    <a:pt x="3424" y="12"/>
                    <a:pt x="3568" y="6"/>
                  </a:cubicBezTo>
                  <a:cubicBezTo>
                    <a:pt x="3712" y="0"/>
                    <a:pt x="3941" y="24"/>
                    <a:pt x="4080" y="41"/>
                  </a:cubicBezTo>
                  <a:cubicBezTo>
                    <a:pt x="4219" y="58"/>
                    <a:pt x="4280" y="115"/>
                    <a:pt x="4404" y="109"/>
                  </a:cubicBezTo>
                  <a:cubicBezTo>
                    <a:pt x="4528" y="103"/>
                    <a:pt x="4671" y="3"/>
                    <a:pt x="4826" y="3"/>
                  </a:cubicBezTo>
                  <a:cubicBezTo>
                    <a:pt x="4981" y="3"/>
                    <a:pt x="5223" y="105"/>
                    <a:pt x="5335" y="109"/>
                  </a:cubicBezTo>
                  <a:cubicBezTo>
                    <a:pt x="5447" y="113"/>
                    <a:pt x="5440" y="31"/>
                    <a:pt x="5498" y="29"/>
                  </a:cubicBezTo>
                  <a:cubicBezTo>
                    <a:pt x="5556" y="27"/>
                    <a:pt x="5620" y="63"/>
                    <a:pt x="5684" y="99"/>
                  </a:cubicBezTo>
                </a:path>
              </a:pathLst>
            </a:custGeom>
            <a:noFill/>
            <a:ln w="12700" cap="flat" cmpd="sng">
              <a:solidFill>
                <a:srgbClr val="B2B2B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20" name="Oval 72"/>
            <p:cNvSpPr>
              <a:spLocks noChangeArrowheads="1"/>
            </p:cNvSpPr>
            <p:nvPr/>
          </p:nvSpPr>
          <p:spPr bwMode="auto">
            <a:xfrm>
              <a:off x="5555" y="558"/>
              <a:ext cx="124" cy="130"/>
            </a:xfrm>
            <a:prstGeom prst="ellipse">
              <a:avLst/>
            </a:prstGeom>
            <a:solidFill>
              <a:srgbClr val="E6E7DD"/>
            </a:solidFill>
            <a:ln w="127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800" b="1" dirty="0">
                  <a:solidFill>
                    <a:srgbClr val="C46200"/>
                  </a:solidFill>
                  <a:cs typeface="Arial" charset="0"/>
                </a:rPr>
                <a:t>SM</a:t>
              </a:r>
            </a:p>
          </p:txBody>
        </p:sp>
        <p:sp>
          <p:nvSpPr>
            <p:cNvPr id="2121" name="Oval 73"/>
            <p:cNvSpPr>
              <a:spLocks noChangeArrowheads="1"/>
            </p:cNvSpPr>
            <p:nvPr/>
          </p:nvSpPr>
          <p:spPr bwMode="auto">
            <a:xfrm>
              <a:off x="5585" y="937"/>
              <a:ext cx="124" cy="130"/>
            </a:xfrm>
            <a:prstGeom prst="ellipse">
              <a:avLst/>
            </a:prstGeom>
            <a:solidFill>
              <a:srgbClr val="E6E7DD"/>
            </a:solidFill>
            <a:ln w="127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800" b="1" dirty="0">
                  <a:solidFill>
                    <a:srgbClr val="CC6600"/>
                  </a:solidFill>
                  <a:cs typeface="Arial" charset="0"/>
                </a:rPr>
                <a:t>EC</a:t>
              </a:r>
            </a:p>
          </p:txBody>
        </p:sp>
      </p:grpSp>
      <p:sp>
        <p:nvSpPr>
          <p:cNvPr id="72" name="Oval 72"/>
          <p:cNvSpPr>
            <a:spLocks noChangeArrowheads="1"/>
          </p:cNvSpPr>
          <p:nvPr/>
        </p:nvSpPr>
        <p:spPr bwMode="auto">
          <a:xfrm>
            <a:off x="8820472" y="6453336"/>
            <a:ext cx="196850" cy="206375"/>
          </a:xfrm>
          <a:prstGeom prst="ellipse">
            <a:avLst/>
          </a:prstGeom>
          <a:solidFill>
            <a:srgbClr val="E6E7DD"/>
          </a:solidFill>
          <a:ln w="12700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800" b="1" dirty="0">
                <a:solidFill>
                  <a:srgbClr val="C46200"/>
                </a:solidFill>
                <a:cs typeface="Arial" charset="0"/>
              </a:rPr>
              <a:t>SM</a:t>
            </a:r>
          </a:p>
        </p:txBody>
      </p:sp>
      <p:sp>
        <p:nvSpPr>
          <p:cNvPr id="73" name="Oval 73"/>
          <p:cNvSpPr>
            <a:spLocks noChangeArrowheads="1"/>
          </p:cNvSpPr>
          <p:nvPr/>
        </p:nvSpPr>
        <p:spPr bwMode="auto">
          <a:xfrm>
            <a:off x="8868097" y="5814913"/>
            <a:ext cx="196850" cy="206375"/>
          </a:xfrm>
          <a:prstGeom prst="ellipse">
            <a:avLst/>
          </a:prstGeom>
          <a:solidFill>
            <a:srgbClr val="E6E7DD"/>
          </a:solidFill>
          <a:ln w="12700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800" b="1" dirty="0">
                <a:solidFill>
                  <a:srgbClr val="CC6600"/>
                </a:solidFill>
                <a:cs typeface="Arial" charset="0"/>
              </a:rPr>
              <a:t>EC</a:t>
            </a:r>
          </a:p>
        </p:txBody>
      </p:sp>
      <p:sp>
        <p:nvSpPr>
          <p:cNvPr id="74" name="Rectangle 2"/>
          <p:cNvSpPr txBox="1">
            <a:spLocks noChangeArrowheads="1"/>
          </p:cNvSpPr>
          <p:nvPr/>
        </p:nvSpPr>
        <p:spPr>
          <a:xfrm>
            <a:off x="2051050" y="260350"/>
            <a:ext cx="7993063" cy="7921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DE70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Thrombin is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DE70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</a:t>
            </a:r>
            <a:r>
              <a:rPr lang="en-US" sz="2000" kern="0" dirty="0" smtClean="0">
                <a:latin typeface="+mj-lt"/>
                <a:ea typeface="+mj-ea"/>
                <a:cs typeface="+mj-cs"/>
              </a:rPr>
              <a:t>e key serine protease in b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DE70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lood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DE70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coagulation</a:t>
            </a:r>
          </a:p>
        </p:txBody>
      </p:sp>
      <p:pic>
        <p:nvPicPr>
          <p:cNvPr id="75" name="Picture 74" descr="thrombin 1jo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3140968"/>
            <a:ext cx="1642260" cy="15730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A576FC-36A8-4709-8513-CD7F63A6C353}" type="datetime4">
              <a:rPr lang="en-US" smtClean="0"/>
              <a:pPr>
                <a:defRPr/>
              </a:pPr>
              <a:t>April 3, 2013</a:t>
            </a:fld>
            <a:r>
              <a:rPr lang="nl-NL" smtClean="0"/>
              <a:t> | </a:t>
            </a:r>
            <a:fld id="{EFF17AB7-A44D-46A3-B513-3A36920AC249}" type="slidenum">
              <a:rPr lang="nl-NL" smtClean="0"/>
              <a:pPr>
                <a:defRPr/>
              </a:pPr>
              <a:t>20</a:t>
            </a:fld>
            <a:endParaRPr lang="en-US"/>
          </a:p>
        </p:txBody>
      </p:sp>
      <p:grpSp>
        <p:nvGrpSpPr>
          <p:cNvPr id="2" name="Group 337"/>
          <p:cNvGrpSpPr/>
          <p:nvPr/>
        </p:nvGrpSpPr>
        <p:grpSpPr>
          <a:xfrm>
            <a:off x="3419872" y="1281848"/>
            <a:ext cx="1549735" cy="1836027"/>
            <a:chOff x="4102385" y="3645024"/>
            <a:chExt cx="1549735" cy="1836027"/>
          </a:xfrm>
        </p:grpSpPr>
        <p:sp>
          <p:nvSpPr>
            <p:cNvPr id="189" name="TextBox 188"/>
            <p:cNvSpPr txBox="1"/>
            <p:nvPr/>
          </p:nvSpPr>
          <p:spPr>
            <a:xfrm>
              <a:off x="4102385" y="4653136"/>
              <a:ext cx="5416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PAR</a:t>
              </a:r>
              <a:endParaRPr lang="nl-NL" sz="1400" dirty="0">
                <a:solidFill>
                  <a:schemeClr val="tx1"/>
                </a:solidFill>
              </a:endParaRPr>
            </a:p>
          </p:txBody>
        </p:sp>
        <p:sp>
          <p:nvSpPr>
            <p:cNvPr id="190" name="Freeform 12033"/>
            <p:cNvSpPr>
              <a:spLocks noChangeAspect="1"/>
            </p:cNvSpPr>
            <p:nvPr/>
          </p:nvSpPr>
          <p:spPr bwMode="auto">
            <a:xfrm rot="16200000" flipV="1">
              <a:off x="5350393" y="5207900"/>
              <a:ext cx="443491" cy="102811"/>
            </a:xfrm>
            <a:custGeom>
              <a:avLst/>
              <a:gdLst/>
              <a:ahLst/>
              <a:cxnLst>
                <a:cxn ang="0">
                  <a:pos x="457" y="10"/>
                </a:cxn>
                <a:cxn ang="0">
                  <a:pos x="380" y="19"/>
                </a:cxn>
                <a:cxn ang="0">
                  <a:pos x="235" y="22"/>
                </a:cxn>
                <a:cxn ang="0">
                  <a:pos x="35" y="13"/>
                </a:cxn>
                <a:cxn ang="0">
                  <a:pos x="24" y="98"/>
                </a:cxn>
              </a:cxnLst>
              <a:rect l="0" t="0" r="r" b="b"/>
              <a:pathLst>
                <a:path w="457" h="98">
                  <a:moveTo>
                    <a:pt x="457" y="10"/>
                  </a:moveTo>
                  <a:cubicBezTo>
                    <a:pt x="437" y="13"/>
                    <a:pt x="417" y="17"/>
                    <a:pt x="380" y="19"/>
                  </a:cubicBezTo>
                  <a:cubicBezTo>
                    <a:pt x="343" y="21"/>
                    <a:pt x="292" y="23"/>
                    <a:pt x="235" y="22"/>
                  </a:cubicBezTo>
                  <a:cubicBezTo>
                    <a:pt x="177" y="21"/>
                    <a:pt x="70" y="0"/>
                    <a:pt x="35" y="13"/>
                  </a:cubicBezTo>
                  <a:cubicBezTo>
                    <a:pt x="0" y="26"/>
                    <a:pt x="26" y="80"/>
                    <a:pt x="24" y="98"/>
                  </a:cubicBezTo>
                </a:path>
              </a:pathLst>
            </a:custGeom>
            <a:noFill/>
            <a:ln w="57150" cap="flat" cmpd="sng">
              <a:solidFill>
                <a:srgbClr val="FED05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91" name="Freeform 12034"/>
            <p:cNvSpPr>
              <a:spLocks noChangeAspect="1"/>
            </p:cNvSpPr>
            <p:nvPr/>
          </p:nvSpPr>
          <p:spPr bwMode="auto">
            <a:xfrm rot="20030034">
              <a:off x="4674342" y="4165069"/>
              <a:ext cx="800913" cy="323703"/>
            </a:xfrm>
            <a:custGeom>
              <a:avLst/>
              <a:gdLst/>
              <a:ahLst/>
              <a:cxnLst>
                <a:cxn ang="0">
                  <a:pos x="601" y="23"/>
                </a:cxn>
                <a:cxn ang="0">
                  <a:pos x="757" y="17"/>
                </a:cxn>
                <a:cxn ang="0">
                  <a:pos x="697" y="123"/>
                </a:cxn>
                <a:cxn ang="0">
                  <a:pos x="465" y="106"/>
                </a:cxn>
                <a:cxn ang="0">
                  <a:pos x="159" y="123"/>
                </a:cxn>
                <a:cxn ang="0">
                  <a:pos x="22" y="205"/>
                </a:cxn>
                <a:cxn ang="0">
                  <a:pos x="28" y="289"/>
                </a:cxn>
              </a:cxnLst>
              <a:rect l="0" t="0" r="r" b="b"/>
              <a:pathLst>
                <a:path w="773" h="289">
                  <a:moveTo>
                    <a:pt x="601" y="23"/>
                  </a:moveTo>
                  <a:cubicBezTo>
                    <a:pt x="626" y="23"/>
                    <a:pt x="741" y="0"/>
                    <a:pt x="757" y="17"/>
                  </a:cubicBezTo>
                  <a:cubicBezTo>
                    <a:pt x="773" y="34"/>
                    <a:pt x="746" y="108"/>
                    <a:pt x="697" y="123"/>
                  </a:cubicBezTo>
                  <a:cubicBezTo>
                    <a:pt x="648" y="138"/>
                    <a:pt x="555" y="106"/>
                    <a:pt x="465" y="106"/>
                  </a:cubicBezTo>
                  <a:cubicBezTo>
                    <a:pt x="376" y="106"/>
                    <a:pt x="233" y="106"/>
                    <a:pt x="159" y="123"/>
                  </a:cubicBezTo>
                  <a:cubicBezTo>
                    <a:pt x="85" y="139"/>
                    <a:pt x="44" y="177"/>
                    <a:pt x="22" y="205"/>
                  </a:cubicBezTo>
                  <a:cubicBezTo>
                    <a:pt x="0" y="233"/>
                    <a:pt x="27" y="272"/>
                    <a:pt x="28" y="289"/>
                  </a:cubicBezTo>
                </a:path>
              </a:pathLst>
            </a:custGeom>
            <a:noFill/>
            <a:ln w="57150" cap="flat" cmpd="sng">
              <a:solidFill>
                <a:srgbClr val="FED05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92" name="Freeform 12035"/>
            <p:cNvSpPr>
              <a:spLocks noChangeAspect="1"/>
            </p:cNvSpPr>
            <p:nvPr/>
          </p:nvSpPr>
          <p:spPr bwMode="auto">
            <a:xfrm>
              <a:off x="4778679" y="5034588"/>
              <a:ext cx="158525" cy="54884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52" y="150"/>
                </a:cxn>
                <a:cxn ang="0">
                  <a:pos x="358" y="180"/>
                </a:cxn>
                <a:cxn ang="0">
                  <a:pos x="574" y="168"/>
                </a:cxn>
                <a:cxn ang="0">
                  <a:pos x="586" y="6"/>
                </a:cxn>
              </a:cxnLst>
              <a:rect l="0" t="0" r="r" b="b"/>
              <a:pathLst>
                <a:path w="612" h="197">
                  <a:moveTo>
                    <a:pt x="46" y="0"/>
                  </a:moveTo>
                  <a:cubicBezTo>
                    <a:pt x="23" y="60"/>
                    <a:pt x="0" y="120"/>
                    <a:pt x="52" y="150"/>
                  </a:cubicBezTo>
                  <a:cubicBezTo>
                    <a:pt x="104" y="180"/>
                    <a:pt x="271" y="177"/>
                    <a:pt x="358" y="180"/>
                  </a:cubicBezTo>
                  <a:cubicBezTo>
                    <a:pt x="445" y="183"/>
                    <a:pt x="536" y="197"/>
                    <a:pt x="574" y="168"/>
                  </a:cubicBezTo>
                  <a:cubicBezTo>
                    <a:pt x="612" y="139"/>
                    <a:pt x="599" y="72"/>
                    <a:pt x="586" y="6"/>
                  </a:cubicBezTo>
                </a:path>
              </a:pathLst>
            </a:custGeom>
            <a:noFill/>
            <a:ln w="57150" cap="flat" cmpd="sng">
              <a:solidFill>
                <a:srgbClr val="FED05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93" name="Freeform 12036"/>
            <p:cNvSpPr>
              <a:spLocks noChangeAspect="1"/>
            </p:cNvSpPr>
            <p:nvPr/>
          </p:nvSpPr>
          <p:spPr bwMode="auto">
            <a:xfrm>
              <a:off x="4911301" y="4559675"/>
              <a:ext cx="176139" cy="60484"/>
            </a:xfrm>
            <a:custGeom>
              <a:avLst/>
              <a:gdLst/>
              <a:ahLst/>
              <a:cxnLst>
                <a:cxn ang="0">
                  <a:pos x="55" y="211"/>
                </a:cxn>
                <a:cxn ang="0">
                  <a:pos x="49" y="67"/>
                </a:cxn>
                <a:cxn ang="0">
                  <a:pos x="349" y="31"/>
                </a:cxn>
                <a:cxn ang="0">
                  <a:pos x="637" y="31"/>
                </a:cxn>
                <a:cxn ang="0">
                  <a:pos x="595" y="217"/>
                </a:cxn>
              </a:cxnLst>
              <a:rect l="0" t="0" r="r" b="b"/>
              <a:pathLst>
                <a:path w="678" h="217">
                  <a:moveTo>
                    <a:pt x="55" y="211"/>
                  </a:moveTo>
                  <a:cubicBezTo>
                    <a:pt x="27" y="154"/>
                    <a:pt x="0" y="97"/>
                    <a:pt x="49" y="67"/>
                  </a:cubicBezTo>
                  <a:cubicBezTo>
                    <a:pt x="98" y="37"/>
                    <a:pt x="251" y="37"/>
                    <a:pt x="349" y="31"/>
                  </a:cubicBezTo>
                  <a:cubicBezTo>
                    <a:pt x="447" y="25"/>
                    <a:pt x="596" y="0"/>
                    <a:pt x="637" y="31"/>
                  </a:cubicBezTo>
                  <a:cubicBezTo>
                    <a:pt x="678" y="62"/>
                    <a:pt x="636" y="139"/>
                    <a:pt x="595" y="217"/>
                  </a:cubicBezTo>
                </a:path>
              </a:pathLst>
            </a:custGeom>
            <a:noFill/>
            <a:ln w="57150" cap="flat" cmpd="sng">
              <a:solidFill>
                <a:srgbClr val="FED05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94" name="Freeform 12037"/>
            <p:cNvSpPr>
              <a:spLocks noChangeAspect="1"/>
            </p:cNvSpPr>
            <p:nvPr/>
          </p:nvSpPr>
          <p:spPr bwMode="auto">
            <a:xfrm>
              <a:off x="5056357" y="5032348"/>
              <a:ext cx="141947" cy="80646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90" y="138"/>
                </a:cxn>
                <a:cxn ang="0">
                  <a:pos x="318" y="276"/>
                </a:cxn>
                <a:cxn ang="0">
                  <a:pos x="510" y="198"/>
                </a:cxn>
                <a:cxn ang="0">
                  <a:pos x="540" y="0"/>
                </a:cxn>
              </a:cxnLst>
              <a:rect l="0" t="0" r="r" b="b"/>
              <a:pathLst>
                <a:path w="547" h="286">
                  <a:moveTo>
                    <a:pt x="0" y="6"/>
                  </a:moveTo>
                  <a:cubicBezTo>
                    <a:pt x="18" y="49"/>
                    <a:pt x="37" y="93"/>
                    <a:pt x="90" y="138"/>
                  </a:cubicBezTo>
                  <a:cubicBezTo>
                    <a:pt x="143" y="183"/>
                    <a:pt x="248" y="266"/>
                    <a:pt x="318" y="276"/>
                  </a:cubicBezTo>
                  <a:cubicBezTo>
                    <a:pt x="388" y="286"/>
                    <a:pt x="473" y="244"/>
                    <a:pt x="510" y="198"/>
                  </a:cubicBezTo>
                  <a:cubicBezTo>
                    <a:pt x="547" y="152"/>
                    <a:pt x="543" y="76"/>
                    <a:pt x="540" y="0"/>
                  </a:cubicBezTo>
                </a:path>
              </a:pathLst>
            </a:custGeom>
            <a:noFill/>
            <a:ln w="57150" cap="flat" cmpd="sng">
              <a:solidFill>
                <a:srgbClr val="FED05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95" name="Freeform 12038"/>
            <p:cNvSpPr>
              <a:spLocks noChangeAspect="1"/>
            </p:cNvSpPr>
            <p:nvPr/>
          </p:nvSpPr>
          <p:spPr bwMode="auto">
            <a:xfrm>
              <a:off x="5187943" y="4567515"/>
              <a:ext cx="140911" cy="52644"/>
            </a:xfrm>
            <a:custGeom>
              <a:avLst/>
              <a:gdLst/>
              <a:ahLst/>
              <a:cxnLst>
                <a:cxn ang="0">
                  <a:pos x="26" y="175"/>
                </a:cxn>
                <a:cxn ang="0">
                  <a:pos x="50" y="49"/>
                </a:cxn>
                <a:cxn ang="0">
                  <a:pos x="326" y="1"/>
                </a:cxn>
                <a:cxn ang="0">
                  <a:pos x="488" y="43"/>
                </a:cxn>
                <a:cxn ang="0">
                  <a:pos x="542" y="187"/>
                </a:cxn>
              </a:cxnLst>
              <a:rect l="0" t="0" r="r" b="b"/>
              <a:pathLst>
                <a:path w="542" h="187">
                  <a:moveTo>
                    <a:pt x="26" y="175"/>
                  </a:moveTo>
                  <a:cubicBezTo>
                    <a:pt x="13" y="126"/>
                    <a:pt x="0" y="78"/>
                    <a:pt x="50" y="49"/>
                  </a:cubicBezTo>
                  <a:cubicBezTo>
                    <a:pt x="100" y="20"/>
                    <a:pt x="253" y="2"/>
                    <a:pt x="326" y="1"/>
                  </a:cubicBezTo>
                  <a:cubicBezTo>
                    <a:pt x="399" y="0"/>
                    <a:pt x="452" y="12"/>
                    <a:pt x="488" y="43"/>
                  </a:cubicBezTo>
                  <a:cubicBezTo>
                    <a:pt x="524" y="74"/>
                    <a:pt x="533" y="130"/>
                    <a:pt x="542" y="187"/>
                  </a:cubicBezTo>
                </a:path>
              </a:pathLst>
            </a:custGeom>
            <a:noFill/>
            <a:ln w="57150" cap="flat" cmpd="sng">
              <a:solidFill>
                <a:srgbClr val="FED05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96" name="Freeform 12039"/>
            <p:cNvSpPr>
              <a:spLocks noChangeAspect="1"/>
            </p:cNvSpPr>
            <p:nvPr/>
          </p:nvSpPr>
          <p:spPr bwMode="auto">
            <a:xfrm>
              <a:off x="5321601" y="5034588"/>
              <a:ext cx="152308" cy="47043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52" y="132"/>
                </a:cxn>
                <a:cxn ang="0">
                  <a:pos x="334" y="168"/>
                </a:cxn>
                <a:cxn ang="0">
                  <a:pos x="550" y="132"/>
                </a:cxn>
                <a:cxn ang="0">
                  <a:pos x="556" y="6"/>
                </a:cxn>
              </a:cxnLst>
              <a:rect l="0" t="0" r="r" b="b"/>
              <a:pathLst>
                <a:path w="587" h="168">
                  <a:moveTo>
                    <a:pt x="22" y="0"/>
                  </a:moveTo>
                  <a:cubicBezTo>
                    <a:pt x="11" y="52"/>
                    <a:pt x="0" y="104"/>
                    <a:pt x="52" y="132"/>
                  </a:cubicBezTo>
                  <a:cubicBezTo>
                    <a:pt x="104" y="160"/>
                    <a:pt x="251" y="168"/>
                    <a:pt x="334" y="168"/>
                  </a:cubicBezTo>
                  <a:cubicBezTo>
                    <a:pt x="417" y="168"/>
                    <a:pt x="513" y="159"/>
                    <a:pt x="550" y="132"/>
                  </a:cubicBezTo>
                  <a:cubicBezTo>
                    <a:pt x="587" y="105"/>
                    <a:pt x="571" y="55"/>
                    <a:pt x="556" y="6"/>
                  </a:cubicBezTo>
                </a:path>
              </a:pathLst>
            </a:custGeom>
            <a:noFill/>
            <a:ln w="57150" cap="flat" cmpd="sng">
              <a:solidFill>
                <a:srgbClr val="FED05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97" name="Freeform 12040"/>
            <p:cNvSpPr>
              <a:spLocks noChangeAspect="1"/>
            </p:cNvSpPr>
            <p:nvPr/>
          </p:nvSpPr>
          <p:spPr bwMode="auto">
            <a:xfrm>
              <a:off x="5455259" y="4529433"/>
              <a:ext cx="146092" cy="92967"/>
            </a:xfrm>
            <a:custGeom>
              <a:avLst/>
              <a:gdLst/>
              <a:ahLst/>
              <a:cxnLst>
                <a:cxn ang="0">
                  <a:pos x="19" y="324"/>
                </a:cxn>
                <a:cxn ang="0">
                  <a:pos x="19" y="186"/>
                </a:cxn>
                <a:cxn ang="0">
                  <a:pos x="133" y="54"/>
                </a:cxn>
                <a:cxn ang="0">
                  <a:pos x="445" y="18"/>
                </a:cxn>
                <a:cxn ang="0">
                  <a:pos x="547" y="162"/>
                </a:cxn>
                <a:cxn ang="0">
                  <a:pos x="559" y="330"/>
                </a:cxn>
              </a:cxnLst>
              <a:rect l="0" t="0" r="r" b="b"/>
              <a:pathLst>
                <a:path w="566" h="330">
                  <a:moveTo>
                    <a:pt x="19" y="324"/>
                  </a:moveTo>
                  <a:cubicBezTo>
                    <a:pt x="9" y="277"/>
                    <a:pt x="0" y="231"/>
                    <a:pt x="19" y="186"/>
                  </a:cubicBezTo>
                  <a:cubicBezTo>
                    <a:pt x="38" y="141"/>
                    <a:pt x="62" y="82"/>
                    <a:pt x="133" y="54"/>
                  </a:cubicBezTo>
                  <a:cubicBezTo>
                    <a:pt x="204" y="26"/>
                    <a:pt x="376" y="0"/>
                    <a:pt x="445" y="18"/>
                  </a:cubicBezTo>
                  <a:cubicBezTo>
                    <a:pt x="514" y="36"/>
                    <a:pt x="528" y="110"/>
                    <a:pt x="547" y="162"/>
                  </a:cubicBezTo>
                  <a:cubicBezTo>
                    <a:pt x="566" y="214"/>
                    <a:pt x="562" y="272"/>
                    <a:pt x="559" y="330"/>
                  </a:cubicBezTo>
                </a:path>
              </a:pathLst>
            </a:custGeom>
            <a:noFill/>
            <a:ln w="57150" cap="flat" cmpd="sng">
              <a:solidFill>
                <a:srgbClr val="FED05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grpSp>
          <p:nvGrpSpPr>
            <p:cNvPr id="3" name="Group 12042"/>
            <p:cNvGrpSpPr>
              <a:grpSpLocks noChangeAspect="1"/>
            </p:cNvGrpSpPr>
            <p:nvPr/>
          </p:nvGrpSpPr>
          <p:grpSpPr bwMode="auto">
            <a:xfrm>
              <a:off x="4739307" y="4617919"/>
              <a:ext cx="104647" cy="420029"/>
              <a:chOff x="859" y="1415"/>
              <a:chExt cx="405" cy="1499"/>
            </a:xfrm>
          </p:grpSpPr>
          <p:sp>
            <p:nvSpPr>
              <p:cNvPr id="266" name="Freeform 12043"/>
              <p:cNvSpPr>
                <a:spLocks noChangeAspect="1"/>
              </p:cNvSpPr>
              <p:nvPr/>
            </p:nvSpPr>
            <p:spPr bwMode="auto">
              <a:xfrm>
                <a:off x="893" y="2408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67" name="Freeform 12044"/>
              <p:cNvSpPr>
                <a:spLocks noChangeAspect="1"/>
              </p:cNvSpPr>
              <p:nvPr/>
            </p:nvSpPr>
            <p:spPr bwMode="auto">
              <a:xfrm>
                <a:off x="895" y="2553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68" name="Freeform 12045"/>
              <p:cNvSpPr>
                <a:spLocks noChangeAspect="1"/>
              </p:cNvSpPr>
              <p:nvPr/>
            </p:nvSpPr>
            <p:spPr bwMode="auto">
              <a:xfrm>
                <a:off x="890" y="2102"/>
                <a:ext cx="361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69" name="Freeform 12046"/>
              <p:cNvSpPr>
                <a:spLocks noChangeAspect="1"/>
              </p:cNvSpPr>
              <p:nvPr/>
            </p:nvSpPr>
            <p:spPr bwMode="auto">
              <a:xfrm>
                <a:off x="892" y="2247"/>
                <a:ext cx="360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70" name="Freeform 12047"/>
              <p:cNvSpPr>
                <a:spLocks noChangeAspect="1"/>
              </p:cNvSpPr>
              <p:nvPr/>
            </p:nvSpPr>
            <p:spPr bwMode="auto">
              <a:xfrm>
                <a:off x="886" y="1795"/>
                <a:ext cx="362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71" name="Freeform 12048"/>
              <p:cNvSpPr>
                <a:spLocks noChangeAspect="1"/>
              </p:cNvSpPr>
              <p:nvPr/>
            </p:nvSpPr>
            <p:spPr bwMode="auto">
              <a:xfrm>
                <a:off x="888" y="1940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72" name="Freeform 12049"/>
              <p:cNvSpPr>
                <a:spLocks noChangeAspect="1"/>
              </p:cNvSpPr>
              <p:nvPr/>
            </p:nvSpPr>
            <p:spPr bwMode="auto">
              <a:xfrm>
                <a:off x="883" y="1491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73" name="Freeform 12050"/>
              <p:cNvSpPr>
                <a:spLocks noChangeAspect="1"/>
              </p:cNvSpPr>
              <p:nvPr/>
            </p:nvSpPr>
            <p:spPr bwMode="auto">
              <a:xfrm>
                <a:off x="885" y="1636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74" name="AutoShape 12051"/>
              <p:cNvSpPr>
                <a:spLocks noChangeAspect="1" noChangeArrowheads="1"/>
              </p:cNvSpPr>
              <p:nvPr/>
            </p:nvSpPr>
            <p:spPr bwMode="auto">
              <a:xfrm>
                <a:off x="859" y="1415"/>
                <a:ext cx="405" cy="1499"/>
              </a:xfrm>
              <a:prstGeom prst="roundRect">
                <a:avLst>
                  <a:gd name="adj" fmla="val 40046"/>
                </a:avLst>
              </a:prstGeom>
              <a:gradFill rotWithShape="1">
                <a:gsLst>
                  <a:gs pos="0">
                    <a:srgbClr val="FFFFFF">
                      <a:alpha val="81000"/>
                    </a:srgbClr>
                  </a:gs>
                  <a:gs pos="100000">
                    <a:srgbClr val="FFFF00">
                      <a:alpha val="39999"/>
                    </a:srgbClr>
                  </a:gs>
                </a:gsLst>
                <a:lin ang="0" scaled="1"/>
              </a:gradFill>
              <a:ln w="3175">
                <a:solidFill>
                  <a:srgbClr val="FFFF6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5" name="Group 12052"/>
            <p:cNvGrpSpPr>
              <a:grpSpLocks noChangeAspect="1"/>
            </p:cNvGrpSpPr>
            <p:nvPr/>
          </p:nvGrpSpPr>
          <p:grpSpPr bwMode="auto">
            <a:xfrm>
              <a:off x="4874001" y="4617919"/>
              <a:ext cx="104647" cy="420029"/>
              <a:chOff x="859" y="1415"/>
              <a:chExt cx="405" cy="1499"/>
            </a:xfrm>
          </p:grpSpPr>
          <p:sp>
            <p:nvSpPr>
              <p:cNvPr id="257" name="Freeform 12053"/>
              <p:cNvSpPr>
                <a:spLocks noChangeAspect="1"/>
              </p:cNvSpPr>
              <p:nvPr/>
            </p:nvSpPr>
            <p:spPr bwMode="auto">
              <a:xfrm>
                <a:off x="893" y="2408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58" name="Freeform 12054"/>
              <p:cNvSpPr>
                <a:spLocks noChangeAspect="1"/>
              </p:cNvSpPr>
              <p:nvPr/>
            </p:nvSpPr>
            <p:spPr bwMode="auto">
              <a:xfrm>
                <a:off x="895" y="2553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59" name="Freeform 12055"/>
              <p:cNvSpPr>
                <a:spLocks noChangeAspect="1"/>
              </p:cNvSpPr>
              <p:nvPr/>
            </p:nvSpPr>
            <p:spPr bwMode="auto">
              <a:xfrm>
                <a:off x="890" y="2102"/>
                <a:ext cx="361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60" name="Freeform 12056"/>
              <p:cNvSpPr>
                <a:spLocks noChangeAspect="1"/>
              </p:cNvSpPr>
              <p:nvPr/>
            </p:nvSpPr>
            <p:spPr bwMode="auto">
              <a:xfrm>
                <a:off x="892" y="2247"/>
                <a:ext cx="360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61" name="Freeform 12057"/>
              <p:cNvSpPr>
                <a:spLocks noChangeAspect="1"/>
              </p:cNvSpPr>
              <p:nvPr/>
            </p:nvSpPr>
            <p:spPr bwMode="auto">
              <a:xfrm>
                <a:off x="886" y="1795"/>
                <a:ext cx="362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62" name="Freeform 12058"/>
              <p:cNvSpPr>
                <a:spLocks noChangeAspect="1"/>
              </p:cNvSpPr>
              <p:nvPr/>
            </p:nvSpPr>
            <p:spPr bwMode="auto">
              <a:xfrm>
                <a:off x="888" y="1940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63" name="Freeform 12059"/>
              <p:cNvSpPr>
                <a:spLocks noChangeAspect="1"/>
              </p:cNvSpPr>
              <p:nvPr/>
            </p:nvSpPr>
            <p:spPr bwMode="auto">
              <a:xfrm>
                <a:off x="883" y="1491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64" name="Freeform 12060"/>
              <p:cNvSpPr>
                <a:spLocks noChangeAspect="1"/>
              </p:cNvSpPr>
              <p:nvPr/>
            </p:nvSpPr>
            <p:spPr bwMode="auto">
              <a:xfrm>
                <a:off x="885" y="1636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65" name="AutoShape 12061"/>
              <p:cNvSpPr>
                <a:spLocks noChangeAspect="1" noChangeArrowheads="1"/>
              </p:cNvSpPr>
              <p:nvPr/>
            </p:nvSpPr>
            <p:spPr bwMode="auto">
              <a:xfrm>
                <a:off x="859" y="1415"/>
                <a:ext cx="405" cy="1499"/>
              </a:xfrm>
              <a:prstGeom prst="roundRect">
                <a:avLst>
                  <a:gd name="adj" fmla="val 40046"/>
                </a:avLst>
              </a:prstGeom>
              <a:gradFill rotWithShape="1">
                <a:gsLst>
                  <a:gs pos="0">
                    <a:srgbClr val="FFFFFF">
                      <a:alpha val="81000"/>
                    </a:srgbClr>
                  </a:gs>
                  <a:gs pos="100000">
                    <a:srgbClr val="FFFF00">
                      <a:alpha val="39999"/>
                    </a:srgbClr>
                  </a:gs>
                </a:gsLst>
                <a:lin ang="0" scaled="1"/>
              </a:gradFill>
              <a:ln w="3175">
                <a:solidFill>
                  <a:srgbClr val="FFFF6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6" name="Group 12062"/>
            <p:cNvGrpSpPr>
              <a:grpSpLocks noChangeAspect="1"/>
            </p:cNvGrpSpPr>
            <p:nvPr/>
          </p:nvGrpSpPr>
          <p:grpSpPr bwMode="auto">
            <a:xfrm>
              <a:off x="5008696" y="4617919"/>
              <a:ext cx="104647" cy="420029"/>
              <a:chOff x="859" y="1415"/>
              <a:chExt cx="405" cy="1499"/>
            </a:xfrm>
          </p:grpSpPr>
          <p:sp>
            <p:nvSpPr>
              <p:cNvPr id="248" name="Freeform 12063"/>
              <p:cNvSpPr>
                <a:spLocks noChangeAspect="1"/>
              </p:cNvSpPr>
              <p:nvPr/>
            </p:nvSpPr>
            <p:spPr bwMode="auto">
              <a:xfrm>
                <a:off x="893" y="2408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49" name="Freeform 12064"/>
              <p:cNvSpPr>
                <a:spLocks noChangeAspect="1"/>
              </p:cNvSpPr>
              <p:nvPr/>
            </p:nvSpPr>
            <p:spPr bwMode="auto">
              <a:xfrm>
                <a:off x="895" y="2553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50" name="Freeform 12065"/>
              <p:cNvSpPr>
                <a:spLocks noChangeAspect="1"/>
              </p:cNvSpPr>
              <p:nvPr/>
            </p:nvSpPr>
            <p:spPr bwMode="auto">
              <a:xfrm>
                <a:off x="890" y="2102"/>
                <a:ext cx="361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51" name="Freeform 12066"/>
              <p:cNvSpPr>
                <a:spLocks noChangeAspect="1"/>
              </p:cNvSpPr>
              <p:nvPr/>
            </p:nvSpPr>
            <p:spPr bwMode="auto">
              <a:xfrm>
                <a:off x="892" y="2247"/>
                <a:ext cx="360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52" name="Freeform 12067"/>
              <p:cNvSpPr>
                <a:spLocks noChangeAspect="1"/>
              </p:cNvSpPr>
              <p:nvPr/>
            </p:nvSpPr>
            <p:spPr bwMode="auto">
              <a:xfrm>
                <a:off x="886" y="1795"/>
                <a:ext cx="362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53" name="Freeform 12068"/>
              <p:cNvSpPr>
                <a:spLocks noChangeAspect="1"/>
              </p:cNvSpPr>
              <p:nvPr/>
            </p:nvSpPr>
            <p:spPr bwMode="auto">
              <a:xfrm>
                <a:off x="888" y="1940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54" name="Freeform 12069"/>
              <p:cNvSpPr>
                <a:spLocks noChangeAspect="1"/>
              </p:cNvSpPr>
              <p:nvPr/>
            </p:nvSpPr>
            <p:spPr bwMode="auto">
              <a:xfrm>
                <a:off x="883" y="1491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55" name="Freeform 12070"/>
              <p:cNvSpPr>
                <a:spLocks noChangeAspect="1"/>
              </p:cNvSpPr>
              <p:nvPr/>
            </p:nvSpPr>
            <p:spPr bwMode="auto">
              <a:xfrm>
                <a:off x="885" y="1636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56" name="AutoShape 12071"/>
              <p:cNvSpPr>
                <a:spLocks noChangeAspect="1" noChangeArrowheads="1"/>
              </p:cNvSpPr>
              <p:nvPr/>
            </p:nvSpPr>
            <p:spPr bwMode="auto">
              <a:xfrm>
                <a:off x="859" y="1415"/>
                <a:ext cx="405" cy="1499"/>
              </a:xfrm>
              <a:prstGeom prst="roundRect">
                <a:avLst>
                  <a:gd name="adj" fmla="val 40046"/>
                </a:avLst>
              </a:prstGeom>
              <a:gradFill rotWithShape="1">
                <a:gsLst>
                  <a:gs pos="0">
                    <a:srgbClr val="FFFFFF">
                      <a:alpha val="81000"/>
                    </a:srgbClr>
                  </a:gs>
                  <a:gs pos="100000">
                    <a:srgbClr val="FFFF00">
                      <a:alpha val="39999"/>
                    </a:srgbClr>
                  </a:gs>
                </a:gsLst>
                <a:lin ang="0" scaled="1"/>
              </a:gradFill>
              <a:ln w="3175">
                <a:solidFill>
                  <a:srgbClr val="FFFF6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7" name="Group 12072"/>
            <p:cNvGrpSpPr>
              <a:grpSpLocks noChangeAspect="1"/>
            </p:cNvGrpSpPr>
            <p:nvPr/>
          </p:nvGrpSpPr>
          <p:grpSpPr bwMode="auto">
            <a:xfrm>
              <a:off x="5143390" y="4617919"/>
              <a:ext cx="104647" cy="420029"/>
              <a:chOff x="859" y="1415"/>
              <a:chExt cx="405" cy="1499"/>
            </a:xfrm>
          </p:grpSpPr>
          <p:sp>
            <p:nvSpPr>
              <p:cNvPr id="239" name="Freeform 12073"/>
              <p:cNvSpPr>
                <a:spLocks noChangeAspect="1"/>
              </p:cNvSpPr>
              <p:nvPr/>
            </p:nvSpPr>
            <p:spPr bwMode="auto">
              <a:xfrm>
                <a:off x="893" y="2408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40" name="Freeform 12074"/>
              <p:cNvSpPr>
                <a:spLocks noChangeAspect="1"/>
              </p:cNvSpPr>
              <p:nvPr/>
            </p:nvSpPr>
            <p:spPr bwMode="auto">
              <a:xfrm>
                <a:off x="895" y="2553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41" name="Freeform 12075"/>
              <p:cNvSpPr>
                <a:spLocks noChangeAspect="1"/>
              </p:cNvSpPr>
              <p:nvPr/>
            </p:nvSpPr>
            <p:spPr bwMode="auto">
              <a:xfrm>
                <a:off x="890" y="2102"/>
                <a:ext cx="361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42" name="Freeform 12076"/>
              <p:cNvSpPr>
                <a:spLocks noChangeAspect="1"/>
              </p:cNvSpPr>
              <p:nvPr/>
            </p:nvSpPr>
            <p:spPr bwMode="auto">
              <a:xfrm>
                <a:off x="892" y="2247"/>
                <a:ext cx="360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43" name="Freeform 12077"/>
              <p:cNvSpPr>
                <a:spLocks noChangeAspect="1"/>
              </p:cNvSpPr>
              <p:nvPr/>
            </p:nvSpPr>
            <p:spPr bwMode="auto">
              <a:xfrm>
                <a:off x="886" y="1795"/>
                <a:ext cx="362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44" name="Freeform 12078"/>
              <p:cNvSpPr>
                <a:spLocks noChangeAspect="1"/>
              </p:cNvSpPr>
              <p:nvPr/>
            </p:nvSpPr>
            <p:spPr bwMode="auto">
              <a:xfrm>
                <a:off x="888" y="1940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45" name="Freeform 12079"/>
              <p:cNvSpPr>
                <a:spLocks noChangeAspect="1"/>
              </p:cNvSpPr>
              <p:nvPr/>
            </p:nvSpPr>
            <p:spPr bwMode="auto">
              <a:xfrm>
                <a:off x="883" y="1491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46" name="Freeform 12080"/>
              <p:cNvSpPr>
                <a:spLocks noChangeAspect="1"/>
              </p:cNvSpPr>
              <p:nvPr/>
            </p:nvSpPr>
            <p:spPr bwMode="auto">
              <a:xfrm>
                <a:off x="885" y="1636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47" name="AutoShape 12081"/>
              <p:cNvSpPr>
                <a:spLocks noChangeAspect="1" noChangeArrowheads="1"/>
              </p:cNvSpPr>
              <p:nvPr/>
            </p:nvSpPr>
            <p:spPr bwMode="auto">
              <a:xfrm>
                <a:off x="859" y="1415"/>
                <a:ext cx="405" cy="1499"/>
              </a:xfrm>
              <a:prstGeom prst="roundRect">
                <a:avLst>
                  <a:gd name="adj" fmla="val 40046"/>
                </a:avLst>
              </a:prstGeom>
              <a:gradFill rotWithShape="1">
                <a:gsLst>
                  <a:gs pos="0">
                    <a:srgbClr val="FFFFFF">
                      <a:alpha val="81000"/>
                    </a:srgbClr>
                  </a:gs>
                  <a:gs pos="100000">
                    <a:srgbClr val="FFFF00">
                      <a:alpha val="39999"/>
                    </a:srgbClr>
                  </a:gs>
                </a:gsLst>
                <a:lin ang="0" scaled="1"/>
              </a:gradFill>
              <a:ln w="3175">
                <a:solidFill>
                  <a:srgbClr val="FFFF6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8" name="Group 12082"/>
            <p:cNvGrpSpPr>
              <a:grpSpLocks noChangeAspect="1"/>
            </p:cNvGrpSpPr>
            <p:nvPr/>
          </p:nvGrpSpPr>
          <p:grpSpPr bwMode="auto">
            <a:xfrm>
              <a:off x="5278084" y="4617919"/>
              <a:ext cx="104647" cy="420029"/>
              <a:chOff x="859" y="1415"/>
              <a:chExt cx="405" cy="1499"/>
            </a:xfrm>
          </p:grpSpPr>
          <p:sp>
            <p:nvSpPr>
              <p:cNvPr id="230" name="Freeform 12083"/>
              <p:cNvSpPr>
                <a:spLocks noChangeAspect="1"/>
              </p:cNvSpPr>
              <p:nvPr/>
            </p:nvSpPr>
            <p:spPr bwMode="auto">
              <a:xfrm>
                <a:off x="893" y="2408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31" name="Freeform 12084"/>
              <p:cNvSpPr>
                <a:spLocks noChangeAspect="1"/>
              </p:cNvSpPr>
              <p:nvPr/>
            </p:nvSpPr>
            <p:spPr bwMode="auto">
              <a:xfrm>
                <a:off x="895" y="2553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32" name="Freeform 12085"/>
              <p:cNvSpPr>
                <a:spLocks noChangeAspect="1"/>
              </p:cNvSpPr>
              <p:nvPr/>
            </p:nvSpPr>
            <p:spPr bwMode="auto">
              <a:xfrm>
                <a:off x="890" y="2102"/>
                <a:ext cx="361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33" name="Freeform 12086"/>
              <p:cNvSpPr>
                <a:spLocks noChangeAspect="1"/>
              </p:cNvSpPr>
              <p:nvPr/>
            </p:nvSpPr>
            <p:spPr bwMode="auto">
              <a:xfrm>
                <a:off x="892" y="2247"/>
                <a:ext cx="360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34" name="Freeform 12087"/>
              <p:cNvSpPr>
                <a:spLocks noChangeAspect="1"/>
              </p:cNvSpPr>
              <p:nvPr/>
            </p:nvSpPr>
            <p:spPr bwMode="auto">
              <a:xfrm>
                <a:off x="886" y="1795"/>
                <a:ext cx="362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35" name="Freeform 12088"/>
              <p:cNvSpPr>
                <a:spLocks noChangeAspect="1"/>
              </p:cNvSpPr>
              <p:nvPr/>
            </p:nvSpPr>
            <p:spPr bwMode="auto">
              <a:xfrm>
                <a:off x="888" y="1940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36" name="Freeform 12089"/>
              <p:cNvSpPr>
                <a:spLocks noChangeAspect="1"/>
              </p:cNvSpPr>
              <p:nvPr/>
            </p:nvSpPr>
            <p:spPr bwMode="auto">
              <a:xfrm>
                <a:off x="883" y="1491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37" name="Freeform 12090"/>
              <p:cNvSpPr>
                <a:spLocks noChangeAspect="1"/>
              </p:cNvSpPr>
              <p:nvPr/>
            </p:nvSpPr>
            <p:spPr bwMode="auto">
              <a:xfrm>
                <a:off x="885" y="1636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38" name="AutoShape 12091"/>
              <p:cNvSpPr>
                <a:spLocks noChangeAspect="1" noChangeArrowheads="1"/>
              </p:cNvSpPr>
              <p:nvPr/>
            </p:nvSpPr>
            <p:spPr bwMode="auto">
              <a:xfrm>
                <a:off x="859" y="1415"/>
                <a:ext cx="405" cy="1499"/>
              </a:xfrm>
              <a:prstGeom prst="roundRect">
                <a:avLst>
                  <a:gd name="adj" fmla="val 40046"/>
                </a:avLst>
              </a:prstGeom>
              <a:gradFill rotWithShape="1">
                <a:gsLst>
                  <a:gs pos="0">
                    <a:srgbClr val="FFFFFF">
                      <a:alpha val="81000"/>
                    </a:srgbClr>
                  </a:gs>
                  <a:gs pos="100000">
                    <a:srgbClr val="FFFF00">
                      <a:alpha val="39999"/>
                    </a:srgbClr>
                  </a:gs>
                </a:gsLst>
                <a:lin ang="0" scaled="1"/>
              </a:gradFill>
              <a:ln w="3175">
                <a:solidFill>
                  <a:srgbClr val="FFFF6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9" name="Group 12092"/>
            <p:cNvGrpSpPr>
              <a:grpSpLocks noChangeAspect="1"/>
            </p:cNvGrpSpPr>
            <p:nvPr/>
          </p:nvGrpSpPr>
          <p:grpSpPr bwMode="auto">
            <a:xfrm>
              <a:off x="5412779" y="4617919"/>
              <a:ext cx="104647" cy="420029"/>
              <a:chOff x="859" y="1415"/>
              <a:chExt cx="405" cy="1499"/>
            </a:xfrm>
          </p:grpSpPr>
          <p:sp>
            <p:nvSpPr>
              <p:cNvPr id="221" name="Freeform 12093"/>
              <p:cNvSpPr>
                <a:spLocks noChangeAspect="1"/>
              </p:cNvSpPr>
              <p:nvPr/>
            </p:nvSpPr>
            <p:spPr bwMode="auto">
              <a:xfrm>
                <a:off x="893" y="2408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22" name="Freeform 12094"/>
              <p:cNvSpPr>
                <a:spLocks noChangeAspect="1"/>
              </p:cNvSpPr>
              <p:nvPr/>
            </p:nvSpPr>
            <p:spPr bwMode="auto">
              <a:xfrm>
                <a:off x="895" y="2553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23" name="Freeform 12095"/>
              <p:cNvSpPr>
                <a:spLocks noChangeAspect="1"/>
              </p:cNvSpPr>
              <p:nvPr/>
            </p:nvSpPr>
            <p:spPr bwMode="auto">
              <a:xfrm>
                <a:off x="890" y="2102"/>
                <a:ext cx="361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24" name="Freeform 12096"/>
              <p:cNvSpPr>
                <a:spLocks noChangeAspect="1"/>
              </p:cNvSpPr>
              <p:nvPr/>
            </p:nvSpPr>
            <p:spPr bwMode="auto">
              <a:xfrm>
                <a:off x="892" y="2247"/>
                <a:ext cx="360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25" name="Freeform 12097"/>
              <p:cNvSpPr>
                <a:spLocks noChangeAspect="1"/>
              </p:cNvSpPr>
              <p:nvPr/>
            </p:nvSpPr>
            <p:spPr bwMode="auto">
              <a:xfrm>
                <a:off x="886" y="1795"/>
                <a:ext cx="362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26" name="Freeform 12098"/>
              <p:cNvSpPr>
                <a:spLocks noChangeAspect="1"/>
              </p:cNvSpPr>
              <p:nvPr/>
            </p:nvSpPr>
            <p:spPr bwMode="auto">
              <a:xfrm>
                <a:off x="888" y="1940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27" name="Freeform 12099"/>
              <p:cNvSpPr>
                <a:spLocks noChangeAspect="1"/>
              </p:cNvSpPr>
              <p:nvPr/>
            </p:nvSpPr>
            <p:spPr bwMode="auto">
              <a:xfrm>
                <a:off x="883" y="1491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28" name="Freeform 12100"/>
              <p:cNvSpPr>
                <a:spLocks noChangeAspect="1"/>
              </p:cNvSpPr>
              <p:nvPr/>
            </p:nvSpPr>
            <p:spPr bwMode="auto">
              <a:xfrm>
                <a:off x="885" y="1636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29" name="AutoShape 12101"/>
              <p:cNvSpPr>
                <a:spLocks noChangeAspect="1" noChangeArrowheads="1"/>
              </p:cNvSpPr>
              <p:nvPr/>
            </p:nvSpPr>
            <p:spPr bwMode="auto">
              <a:xfrm>
                <a:off x="859" y="1415"/>
                <a:ext cx="405" cy="1499"/>
              </a:xfrm>
              <a:prstGeom prst="roundRect">
                <a:avLst>
                  <a:gd name="adj" fmla="val 40046"/>
                </a:avLst>
              </a:prstGeom>
              <a:gradFill rotWithShape="1">
                <a:gsLst>
                  <a:gs pos="0">
                    <a:srgbClr val="FFFFFF">
                      <a:alpha val="81000"/>
                    </a:srgbClr>
                  </a:gs>
                  <a:gs pos="100000">
                    <a:srgbClr val="FFFF00">
                      <a:alpha val="39999"/>
                    </a:srgbClr>
                  </a:gs>
                </a:gsLst>
                <a:lin ang="0" scaled="1"/>
              </a:gradFill>
              <a:ln w="3175">
                <a:solidFill>
                  <a:srgbClr val="FFFF6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10" name="Group 12102"/>
            <p:cNvGrpSpPr>
              <a:grpSpLocks noChangeAspect="1"/>
            </p:cNvGrpSpPr>
            <p:nvPr/>
          </p:nvGrpSpPr>
          <p:grpSpPr bwMode="auto">
            <a:xfrm>
              <a:off x="5547473" y="4617919"/>
              <a:ext cx="104647" cy="420029"/>
              <a:chOff x="859" y="1415"/>
              <a:chExt cx="405" cy="1499"/>
            </a:xfrm>
          </p:grpSpPr>
          <p:sp>
            <p:nvSpPr>
              <p:cNvPr id="212" name="Freeform 12103"/>
              <p:cNvSpPr>
                <a:spLocks noChangeAspect="1"/>
              </p:cNvSpPr>
              <p:nvPr/>
            </p:nvSpPr>
            <p:spPr bwMode="auto">
              <a:xfrm>
                <a:off x="893" y="2408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13" name="Freeform 12104"/>
              <p:cNvSpPr>
                <a:spLocks noChangeAspect="1"/>
              </p:cNvSpPr>
              <p:nvPr/>
            </p:nvSpPr>
            <p:spPr bwMode="auto">
              <a:xfrm>
                <a:off x="895" y="2553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14" name="Freeform 12105"/>
              <p:cNvSpPr>
                <a:spLocks noChangeAspect="1"/>
              </p:cNvSpPr>
              <p:nvPr/>
            </p:nvSpPr>
            <p:spPr bwMode="auto">
              <a:xfrm>
                <a:off x="890" y="2102"/>
                <a:ext cx="361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15" name="Freeform 12106"/>
              <p:cNvSpPr>
                <a:spLocks noChangeAspect="1"/>
              </p:cNvSpPr>
              <p:nvPr/>
            </p:nvSpPr>
            <p:spPr bwMode="auto">
              <a:xfrm>
                <a:off x="892" y="2247"/>
                <a:ext cx="360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16" name="Freeform 12107"/>
              <p:cNvSpPr>
                <a:spLocks noChangeAspect="1"/>
              </p:cNvSpPr>
              <p:nvPr/>
            </p:nvSpPr>
            <p:spPr bwMode="auto">
              <a:xfrm>
                <a:off x="886" y="1795"/>
                <a:ext cx="362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17" name="Freeform 12108"/>
              <p:cNvSpPr>
                <a:spLocks noChangeAspect="1"/>
              </p:cNvSpPr>
              <p:nvPr/>
            </p:nvSpPr>
            <p:spPr bwMode="auto">
              <a:xfrm>
                <a:off x="888" y="1940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18" name="Freeform 12109"/>
              <p:cNvSpPr>
                <a:spLocks noChangeAspect="1"/>
              </p:cNvSpPr>
              <p:nvPr/>
            </p:nvSpPr>
            <p:spPr bwMode="auto">
              <a:xfrm>
                <a:off x="883" y="1491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19" name="Freeform 12110"/>
              <p:cNvSpPr>
                <a:spLocks noChangeAspect="1"/>
              </p:cNvSpPr>
              <p:nvPr/>
            </p:nvSpPr>
            <p:spPr bwMode="auto">
              <a:xfrm>
                <a:off x="885" y="1636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20" name="AutoShape 12111"/>
              <p:cNvSpPr>
                <a:spLocks noChangeAspect="1" noChangeArrowheads="1"/>
              </p:cNvSpPr>
              <p:nvPr/>
            </p:nvSpPr>
            <p:spPr bwMode="auto">
              <a:xfrm>
                <a:off x="859" y="1415"/>
                <a:ext cx="405" cy="1499"/>
              </a:xfrm>
              <a:prstGeom prst="roundRect">
                <a:avLst>
                  <a:gd name="adj" fmla="val 40046"/>
                </a:avLst>
              </a:prstGeom>
              <a:gradFill rotWithShape="1">
                <a:gsLst>
                  <a:gs pos="0">
                    <a:srgbClr val="FFFFFF">
                      <a:alpha val="81000"/>
                    </a:srgbClr>
                  </a:gs>
                  <a:gs pos="100000">
                    <a:srgbClr val="FFFF00">
                      <a:alpha val="39999"/>
                    </a:srgbClr>
                  </a:gs>
                </a:gsLst>
                <a:lin ang="0" scaled="1"/>
              </a:gradFill>
              <a:ln w="3175">
                <a:solidFill>
                  <a:srgbClr val="FFFF6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sp>
          <p:nvSpPr>
            <p:cNvPr id="209" name="Rectangle 208"/>
            <p:cNvSpPr/>
            <p:nvPr/>
          </p:nvSpPr>
          <p:spPr bwMode="auto">
            <a:xfrm>
              <a:off x="5004048" y="3645024"/>
              <a:ext cx="576064" cy="64807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800" b="0" i="0" u="none" strike="noStrike" cap="none" normalizeH="0" baseline="0" smtClean="0">
                <a:ln>
                  <a:noFill/>
                </a:ln>
                <a:solidFill>
                  <a:srgbClr val="DE7008"/>
                </a:solidFill>
                <a:effectLst/>
                <a:latin typeface="Arial" charset="0"/>
              </a:endParaRPr>
            </a:p>
          </p:txBody>
        </p:sp>
        <p:sp>
          <p:nvSpPr>
            <p:cNvPr id="210" name="Oval 209"/>
            <p:cNvSpPr/>
            <p:nvPr/>
          </p:nvSpPr>
          <p:spPr bwMode="auto">
            <a:xfrm rot="10567906">
              <a:off x="4864167" y="4229971"/>
              <a:ext cx="267789" cy="131603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800" b="0" i="0" u="none" strike="noStrike" cap="none" normalizeH="0" baseline="0" smtClean="0">
                <a:ln>
                  <a:noFill/>
                </a:ln>
                <a:solidFill>
                  <a:srgbClr val="DE7008"/>
                </a:solidFill>
                <a:effectLst/>
                <a:latin typeface="Arial" charset="0"/>
              </a:endParaRPr>
            </a:p>
          </p:txBody>
        </p:sp>
        <p:cxnSp>
          <p:nvCxnSpPr>
            <p:cNvPr id="211" name="Straight Arrow Connector 210"/>
            <p:cNvCxnSpPr/>
            <p:nvPr/>
          </p:nvCxnSpPr>
          <p:spPr bwMode="auto">
            <a:xfrm>
              <a:off x="5076056" y="4365104"/>
              <a:ext cx="150304" cy="123825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1" name="Group 2374"/>
          <p:cNvGrpSpPr>
            <a:grpSpLocks/>
          </p:cNvGrpSpPr>
          <p:nvPr/>
        </p:nvGrpSpPr>
        <p:grpSpPr bwMode="auto">
          <a:xfrm rot="402146">
            <a:off x="6242629" y="3909106"/>
            <a:ext cx="397002" cy="376258"/>
            <a:chOff x="431" y="1819"/>
            <a:chExt cx="325" cy="480"/>
          </a:xfrm>
        </p:grpSpPr>
        <p:grpSp>
          <p:nvGrpSpPr>
            <p:cNvPr id="12" name="Group 2375"/>
            <p:cNvGrpSpPr>
              <a:grpSpLocks/>
            </p:cNvGrpSpPr>
            <p:nvPr/>
          </p:nvGrpSpPr>
          <p:grpSpPr bwMode="auto">
            <a:xfrm>
              <a:off x="431" y="1819"/>
              <a:ext cx="288" cy="480"/>
              <a:chOff x="431" y="1819"/>
              <a:chExt cx="288" cy="480"/>
            </a:xfrm>
          </p:grpSpPr>
          <p:sp>
            <p:nvSpPr>
              <p:cNvPr id="383" name="Freeform 2376"/>
              <p:cNvSpPr>
                <a:spLocks/>
              </p:cNvSpPr>
              <p:nvPr/>
            </p:nvSpPr>
            <p:spPr bwMode="auto">
              <a:xfrm rot="5313148">
                <a:off x="335" y="1915"/>
                <a:ext cx="480" cy="288"/>
              </a:xfrm>
              <a:custGeom>
                <a:avLst/>
                <a:gdLst>
                  <a:gd name="T0" fmla="*/ 86 w 537"/>
                  <a:gd name="T1" fmla="*/ 67 h 314"/>
                  <a:gd name="T2" fmla="*/ 225 w 537"/>
                  <a:gd name="T3" fmla="*/ 5 h 314"/>
                  <a:gd name="T4" fmla="*/ 397 w 537"/>
                  <a:gd name="T5" fmla="*/ 38 h 314"/>
                  <a:gd name="T6" fmla="*/ 476 w 537"/>
                  <a:gd name="T7" fmla="*/ 137 h 314"/>
                  <a:gd name="T8" fmla="*/ 372 w 537"/>
                  <a:gd name="T9" fmla="*/ 247 h 314"/>
                  <a:gd name="T10" fmla="*/ 136 w 537"/>
                  <a:gd name="T11" fmla="*/ 276 h 314"/>
                  <a:gd name="T12" fmla="*/ 8 w 537"/>
                  <a:gd name="T13" fmla="*/ 173 h 314"/>
                  <a:gd name="T14" fmla="*/ 86 w 537"/>
                  <a:gd name="T15" fmla="*/ 67 h 3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37"/>
                  <a:gd name="T25" fmla="*/ 0 h 314"/>
                  <a:gd name="T26" fmla="*/ 537 w 537"/>
                  <a:gd name="T27" fmla="*/ 314 h 31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37" h="314">
                    <a:moveTo>
                      <a:pt x="96" y="73"/>
                    </a:moveTo>
                    <a:cubicBezTo>
                      <a:pt x="141" y="47"/>
                      <a:pt x="194" y="10"/>
                      <a:pt x="252" y="5"/>
                    </a:cubicBezTo>
                    <a:cubicBezTo>
                      <a:pt x="310" y="0"/>
                      <a:pt x="398" y="17"/>
                      <a:pt x="444" y="41"/>
                    </a:cubicBezTo>
                    <a:cubicBezTo>
                      <a:pt x="490" y="65"/>
                      <a:pt x="537" y="111"/>
                      <a:pt x="532" y="149"/>
                    </a:cubicBezTo>
                    <a:cubicBezTo>
                      <a:pt x="532" y="229"/>
                      <a:pt x="477" y="246"/>
                      <a:pt x="416" y="269"/>
                    </a:cubicBezTo>
                    <a:cubicBezTo>
                      <a:pt x="353" y="294"/>
                      <a:pt x="220" y="314"/>
                      <a:pt x="152" y="301"/>
                    </a:cubicBezTo>
                    <a:cubicBezTo>
                      <a:pt x="84" y="288"/>
                      <a:pt x="18" y="227"/>
                      <a:pt x="9" y="189"/>
                    </a:cubicBezTo>
                    <a:cubicBezTo>
                      <a:pt x="0" y="151"/>
                      <a:pt x="52" y="99"/>
                      <a:pt x="96" y="7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EAD9"/>
                  </a:gs>
                  <a:gs pos="100000">
                    <a:srgbClr val="93FFF7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384" name="Oval 2377"/>
              <p:cNvSpPr>
                <a:spLocks noChangeArrowheads="1"/>
              </p:cNvSpPr>
              <p:nvPr/>
            </p:nvSpPr>
            <p:spPr bwMode="auto">
              <a:xfrm rot="4813762">
                <a:off x="394" y="2078"/>
                <a:ext cx="274" cy="134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C029FD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 eaLnBrk="1" hangingPunct="1"/>
                <a:endParaRPr lang="nl-NL" sz="13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82" name="Text Box 2378"/>
            <p:cNvSpPr txBox="1">
              <a:spLocks noChangeArrowheads="1"/>
            </p:cNvSpPr>
            <p:nvPr/>
          </p:nvSpPr>
          <p:spPr bwMode="auto">
            <a:xfrm rot="21300883">
              <a:off x="474" y="1898"/>
              <a:ext cx="282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1716562"/>
              <a:r>
                <a:rPr lang="en-US" sz="900" b="1" dirty="0">
                  <a:solidFill>
                    <a:schemeClr val="tx1"/>
                  </a:solidFill>
                </a:rPr>
                <a:t>G</a:t>
              </a:r>
              <a:r>
                <a:rPr lang="el-GR" sz="1000" b="1" dirty="0">
                  <a:solidFill>
                    <a:schemeClr val="tx1"/>
                  </a:solidFill>
                  <a:cs typeface="Arial" pitchFamily="34" charset="0"/>
                </a:rPr>
                <a:t>γ</a:t>
              </a:r>
            </a:p>
          </p:txBody>
        </p:sp>
      </p:grpSp>
      <p:grpSp>
        <p:nvGrpSpPr>
          <p:cNvPr id="13" name="Group 2379"/>
          <p:cNvGrpSpPr>
            <a:grpSpLocks/>
          </p:cNvGrpSpPr>
          <p:nvPr/>
        </p:nvGrpSpPr>
        <p:grpSpPr bwMode="auto">
          <a:xfrm rot="503840">
            <a:off x="5969699" y="3914196"/>
            <a:ext cx="397002" cy="376258"/>
            <a:chOff x="816" y="1771"/>
            <a:chExt cx="325" cy="480"/>
          </a:xfrm>
        </p:grpSpPr>
        <p:grpSp>
          <p:nvGrpSpPr>
            <p:cNvPr id="14" name="Group 2380"/>
            <p:cNvGrpSpPr>
              <a:grpSpLocks/>
            </p:cNvGrpSpPr>
            <p:nvPr/>
          </p:nvGrpSpPr>
          <p:grpSpPr bwMode="auto">
            <a:xfrm rot="4984953">
              <a:off x="720" y="1867"/>
              <a:ext cx="480" cy="287"/>
              <a:chOff x="4489" y="2452"/>
              <a:chExt cx="539" cy="338"/>
            </a:xfrm>
          </p:grpSpPr>
          <p:sp>
            <p:nvSpPr>
              <p:cNvPr id="379" name="Freeform 2381"/>
              <p:cNvSpPr>
                <a:spLocks/>
              </p:cNvSpPr>
              <p:nvPr/>
            </p:nvSpPr>
            <p:spPr bwMode="auto">
              <a:xfrm rot="328195">
                <a:off x="4489" y="2452"/>
                <a:ext cx="539" cy="338"/>
              </a:xfrm>
              <a:custGeom>
                <a:avLst/>
                <a:gdLst>
                  <a:gd name="T0" fmla="*/ 96 w 537"/>
                  <a:gd name="T1" fmla="*/ 79 h 314"/>
                  <a:gd name="T2" fmla="*/ 253 w 537"/>
                  <a:gd name="T3" fmla="*/ 5 h 314"/>
                  <a:gd name="T4" fmla="*/ 446 w 537"/>
                  <a:gd name="T5" fmla="*/ 44 h 314"/>
                  <a:gd name="T6" fmla="*/ 534 w 537"/>
                  <a:gd name="T7" fmla="*/ 160 h 314"/>
                  <a:gd name="T8" fmla="*/ 418 w 537"/>
                  <a:gd name="T9" fmla="*/ 290 h 314"/>
                  <a:gd name="T10" fmla="*/ 153 w 537"/>
                  <a:gd name="T11" fmla="*/ 324 h 314"/>
                  <a:gd name="T12" fmla="*/ 9 w 537"/>
                  <a:gd name="T13" fmla="*/ 203 h 314"/>
                  <a:gd name="T14" fmla="*/ 96 w 537"/>
                  <a:gd name="T15" fmla="*/ 79 h 3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37"/>
                  <a:gd name="T25" fmla="*/ 0 h 314"/>
                  <a:gd name="T26" fmla="*/ 537 w 537"/>
                  <a:gd name="T27" fmla="*/ 314 h 31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37" h="314">
                    <a:moveTo>
                      <a:pt x="96" y="73"/>
                    </a:moveTo>
                    <a:cubicBezTo>
                      <a:pt x="141" y="47"/>
                      <a:pt x="194" y="10"/>
                      <a:pt x="252" y="5"/>
                    </a:cubicBezTo>
                    <a:cubicBezTo>
                      <a:pt x="310" y="0"/>
                      <a:pt x="398" y="17"/>
                      <a:pt x="444" y="41"/>
                    </a:cubicBezTo>
                    <a:cubicBezTo>
                      <a:pt x="490" y="65"/>
                      <a:pt x="537" y="111"/>
                      <a:pt x="532" y="149"/>
                    </a:cubicBezTo>
                    <a:cubicBezTo>
                      <a:pt x="532" y="229"/>
                      <a:pt x="477" y="246"/>
                      <a:pt x="416" y="269"/>
                    </a:cubicBezTo>
                    <a:cubicBezTo>
                      <a:pt x="353" y="294"/>
                      <a:pt x="220" y="314"/>
                      <a:pt x="152" y="301"/>
                    </a:cubicBezTo>
                    <a:cubicBezTo>
                      <a:pt x="84" y="288"/>
                      <a:pt x="18" y="227"/>
                      <a:pt x="9" y="189"/>
                    </a:cubicBezTo>
                    <a:cubicBezTo>
                      <a:pt x="0" y="151"/>
                      <a:pt x="52" y="99"/>
                      <a:pt x="96" y="7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FF00"/>
                  </a:gs>
                  <a:gs pos="100000">
                    <a:srgbClr val="85FF85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380" name="Oval 2382"/>
              <p:cNvSpPr>
                <a:spLocks noChangeArrowheads="1"/>
              </p:cNvSpPr>
              <p:nvPr/>
            </p:nvSpPr>
            <p:spPr bwMode="auto">
              <a:xfrm rot="-171191">
                <a:off x="4696" y="2606"/>
                <a:ext cx="307" cy="15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C029FD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 eaLnBrk="1" hangingPunct="1"/>
                <a:endParaRPr lang="nl-NL" sz="13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78" name="Text Box 2383"/>
            <p:cNvSpPr txBox="1">
              <a:spLocks noChangeArrowheads="1"/>
            </p:cNvSpPr>
            <p:nvPr/>
          </p:nvSpPr>
          <p:spPr bwMode="auto">
            <a:xfrm rot="21021682">
              <a:off x="852" y="1851"/>
              <a:ext cx="289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1716562"/>
              <a:r>
                <a:rPr lang="en-US" sz="900" b="1" dirty="0">
                  <a:solidFill>
                    <a:schemeClr val="tx1"/>
                  </a:solidFill>
                </a:rPr>
                <a:t>G</a:t>
              </a:r>
              <a:r>
                <a:rPr lang="el-GR" sz="1000" b="1" dirty="0">
                  <a:solidFill>
                    <a:schemeClr val="tx1"/>
                  </a:solidFill>
                  <a:cs typeface="Arial" pitchFamily="34" charset="0"/>
                </a:rPr>
                <a:t>β</a:t>
              </a:r>
            </a:p>
          </p:txBody>
        </p:sp>
      </p:grpSp>
      <p:grpSp>
        <p:nvGrpSpPr>
          <p:cNvPr id="15" name="Group 2614"/>
          <p:cNvGrpSpPr>
            <a:grpSpLocks/>
          </p:cNvGrpSpPr>
          <p:nvPr/>
        </p:nvGrpSpPr>
        <p:grpSpPr bwMode="auto">
          <a:xfrm>
            <a:off x="6023689" y="5130930"/>
            <a:ext cx="492527" cy="213387"/>
            <a:chOff x="2751" y="4224"/>
            <a:chExt cx="421" cy="245"/>
          </a:xfrm>
        </p:grpSpPr>
        <p:grpSp>
          <p:nvGrpSpPr>
            <p:cNvPr id="16" name="Group 2615"/>
            <p:cNvGrpSpPr>
              <a:grpSpLocks/>
            </p:cNvGrpSpPr>
            <p:nvPr/>
          </p:nvGrpSpPr>
          <p:grpSpPr bwMode="auto">
            <a:xfrm>
              <a:off x="2751" y="4224"/>
              <a:ext cx="421" cy="245"/>
              <a:chOff x="4501" y="3765"/>
              <a:chExt cx="481" cy="281"/>
            </a:xfrm>
          </p:grpSpPr>
          <p:sp>
            <p:nvSpPr>
              <p:cNvPr id="375" name="AutoShape 2616"/>
              <p:cNvSpPr>
                <a:spLocks noChangeArrowheads="1"/>
              </p:cNvSpPr>
              <p:nvPr/>
            </p:nvSpPr>
            <p:spPr bwMode="auto">
              <a:xfrm>
                <a:off x="4501" y="3765"/>
                <a:ext cx="481" cy="281"/>
              </a:xfrm>
              <a:prstGeom prst="octagon">
                <a:avLst>
                  <a:gd name="adj" fmla="val 30806"/>
                </a:avLst>
              </a:prstGeom>
              <a:gradFill rotWithShape="1">
                <a:gsLst>
                  <a:gs pos="0">
                    <a:srgbClr val="007068"/>
                  </a:gs>
                  <a:gs pos="50000">
                    <a:srgbClr val="00FFEA"/>
                  </a:gs>
                  <a:gs pos="100000">
                    <a:srgbClr val="007068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376" name="Oval 2617"/>
              <p:cNvSpPr>
                <a:spLocks noChangeArrowheads="1"/>
              </p:cNvSpPr>
              <p:nvPr/>
            </p:nvSpPr>
            <p:spPr bwMode="auto">
              <a:xfrm rot="-123334">
                <a:off x="4733" y="3862"/>
                <a:ext cx="248" cy="15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48460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74" name="Text Box 2618"/>
            <p:cNvSpPr txBox="1">
              <a:spLocks noChangeArrowheads="1"/>
            </p:cNvSpPr>
            <p:nvPr/>
          </p:nvSpPr>
          <p:spPr bwMode="auto">
            <a:xfrm>
              <a:off x="2799" y="4291"/>
              <a:ext cx="230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716562"/>
              <a:r>
                <a:rPr lang="en-US" sz="900" b="1" dirty="0">
                  <a:solidFill>
                    <a:schemeClr val="tx1"/>
                  </a:solidFill>
                </a:rPr>
                <a:t>  Fyn</a:t>
              </a:r>
            </a:p>
          </p:txBody>
        </p:sp>
      </p:grpSp>
      <p:grpSp>
        <p:nvGrpSpPr>
          <p:cNvPr id="17" name="Group 2425"/>
          <p:cNvGrpSpPr>
            <a:grpSpLocks/>
          </p:cNvGrpSpPr>
          <p:nvPr/>
        </p:nvGrpSpPr>
        <p:grpSpPr bwMode="auto">
          <a:xfrm>
            <a:off x="3419872" y="3887224"/>
            <a:ext cx="502788" cy="376258"/>
            <a:chOff x="1859" y="2880"/>
            <a:chExt cx="343" cy="432"/>
          </a:xfrm>
        </p:grpSpPr>
        <p:grpSp>
          <p:nvGrpSpPr>
            <p:cNvPr id="18" name="Group 2419"/>
            <p:cNvGrpSpPr>
              <a:grpSpLocks/>
            </p:cNvGrpSpPr>
            <p:nvPr/>
          </p:nvGrpSpPr>
          <p:grpSpPr bwMode="auto">
            <a:xfrm>
              <a:off x="1919" y="2880"/>
              <a:ext cx="240" cy="432"/>
              <a:chOff x="1247" y="1723"/>
              <a:chExt cx="288" cy="480"/>
            </a:xfrm>
          </p:grpSpPr>
          <p:sp>
            <p:nvSpPr>
              <p:cNvPr id="388" name="Freeform 2420"/>
              <p:cNvSpPr>
                <a:spLocks/>
              </p:cNvSpPr>
              <p:nvPr/>
            </p:nvSpPr>
            <p:spPr bwMode="auto">
              <a:xfrm rot="5313148">
                <a:off x="1151" y="1819"/>
                <a:ext cx="480" cy="288"/>
              </a:xfrm>
              <a:custGeom>
                <a:avLst/>
                <a:gdLst>
                  <a:gd name="T0" fmla="*/ 86 w 537"/>
                  <a:gd name="T1" fmla="*/ 67 h 314"/>
                  <a:gd name="T2" fmla="*/ 225 w 537"/>
                  <a:gd name="T3" fmla="*/ 5 h 314"/>
                  <a:gd name="T4" fmla="*/ 397 w 537"/>
                  <a:gd name="T5" fmla="*/ 38 h 314"/>
                  <a:gd name="T6" fmla="*/ 476 w 537"/>
                  <a:gd name="T7" fmla="*/ 137 h 314"/>
                  <a:gd name="T8" fmla="*/ 372 w 537"/>
                  <a:gd name="T9" fmla="*/ 247 h 314"/>
                  <a:gd name="T10" fmla="*/ 136 w 537"/>
                  <a:gd name="T11" fmla="*/ 276 h 314"/>
                  <a:gd name="T12" fmla="*/ 8 w 537"/>
                  <a:gd name="T13" fmla="*/ 173 h 314"/>
                  <a:gd name="T14" fmla="*/ 86 w 537"/>
                  <a:gd name="T15" fmla="*/ 67 h 3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37"/>
                  <a:gd name="T25" fmla="*/ 0 h 314"/>
                  <a:gd name="T26" fmla="*/ 537 w 537"/>
                  <a:gd name="T27" fmla="*/ 314 h 31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37" h="314">
                    <a:moveTo>
                      <a:pt x="96" y="73"/>
                    </a:moveTo>
                    <a:cubicBezTo>
                      <a:pt x="141" y="47"/>
                      <a:pt x="194" y="10"/>
                      <a:pt x="252" y="5"/>
                    </a:cubicBezTo>
                    <a:cubicBezTo>
                      <a:pt x="310" y="0"/>
                      <a:pt x="398" y="17"/>
                      <a:pt x="444" y="41"/>
                    </a:cubicBezTo>
                    <a:cubicBezTo>
                      <a:pt x="490" y="65"/>
                      <a:pt x="537" y="111"/>
                      <a:pt x="532" y="149"/>
                    </a:cubicBezTo>
                    <a:cubicBezTo>
                      <a:pt x="532" y="229"/>
                      <a:pt x="477" y="246"/>
                      <a:pt x="416" y="269"/>
                    </a:cubicBezTo>
                    <a:cubicBezTo>
                      <a:pt x="353" y="294"/>
                      <a:pt x="220" y="314"/>
                      <a:pt x="152" y="301"/>
                    </a:cubicBezTo>
                    <a:cubicBezTo>
                      <a:pt x="84" y="288"/>
                      <a:pt x="18" y="227"/>
                      <a:pt x="9" y="189"/>
                    </a:cubicBezTo>
                    <a:cubicBezTo>
                      <a:pt x="0" y="151"/>
                      <a:pt x="52" y="99"/>
                      <a:pt x="96" y="7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6FF00"/>
                  </a:gs>
                  <a:gs pos="100000">
                    <a:srgbClr val="FDFF9B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389" name="Oval 2421"/>
              <p:cNvSpPr>
                <a:spLocks noChangeArrowheads="1"/>
              </p:cNvSpPr>
              <p:nvPr/>
            </p:nvSpPr>
            <p:spPr bwMode="auto">
              <a:xfrm rot="4813762">
                <a:off x="1210" y="1982"/>
                <a:ext cx="274" cy="134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C029FD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 eaLnBrk="1" hangingPunct="1"/>
                <a:endParaRPr lang="nl-NL" sz="13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87" name="Text Box 2422"/>
            <p:cNvSpPr txBox="1">
              <a:spLocks noChangeArrowheads="1"/>
            </p:cNvSpPr>
            <p:nvPr/>
          </p:nvSpPr>
          <p:spPr bwMode="auto">
            <a:xfrm rot="21021682">
              <a:off x="1859" y="2949"/>
              <a:ext cx="343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1716562"/>
              <a:r>
                <a:rPr lang="en-US" sz="900" b="1" dirty="0">
                  <a:solidFill>
                    <a:schemeClr val="tx1"/>
                  </a:solidFill>
                </a:rPr>
                <a:t>G</a:t>
              </a:r>
              <a:r>
                <a:rPr lang="el-GR" sz="1000" b="1" dirty="0">
                  <a:solidFill>
                    <a:schemeClr val="tx1"/>
                  </a:solidFill>
                  <a:cs typeface="Arial" pitchFamily="34" charset="0"/>
                </a:rPr>
                <a:t>α</a:t>
              </a:r>
              <a:r>
                <a:rPr lang="en-US" sz="1000" b="1" dirty="0">
                  <a:solidFill>
                    <a:schemeClr val="tx1"/>
                  </a:solidFill>
                  <a:cs typeface="Arial" pitchFamily="34" charset="0"/>
                </a:rPr>
                <a:t>-I</a:t>
              </a:r>
              <a:endParaRPr lang="el-GR" sz="1000" b="1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</p:grpSp>
      <p:grpSp>
        <p:nvGrpSpPr>
          <p:cNvPr id="19" name="Group 2423"/>
          <p:cNvGrpSpPr>
            <a:grpSpLocks/>
          </p:cNvGrpSpPr>
          <p:nvPr/>
        </p:nvGrpSpPr>
        <p:grpSpPr bwMode="auto">
          <a:xfrm>
            <a:off x="4285417" y="3887224"/>
            <a:ext cx="574615" cy="432871"/>
            <a:chOff x="2784" y="2095"/>
            <a:chExt cx="392" cy="497"/>
          </a:xfrm>
        </p:grpSpPr>
        <p:grpSp>
          <p:nvGrpSpPr>
            <p:cNvPr id="20" name="Group 2403"/>
            <p:cNvGrpSpPr>
              <a:grpSpLocks/>
            </p:cNvGrpSpPr>
            <p:nvPr/>
          </p:nvGrpSpPr>
          <p:grpSpPr bwMode="auto">
            <a:xfrm>
              <a:off x="2850" y="2112"/>
              <a:ext cx="269" cy="480"/>
              <a:chOff x="1247" y="1723"/>
              <a:chExt cx="288" cy="480"/>
            </a:xfrm>
          </p:grpSpPr>
          <p:sp>
            <p:nvSpPr>
              <p:cNvPr id="393" name="Freeform 2404"/>
              <p:cNvSpPr>
                <a:spLocks/>
              </p:cNvSpPr>
              <p:nvPr/>
            </p:nvSpPr>
            <p:spPr bwMode="auto">
              <a:xfrm rot="5313148">
                <a:off x="1151" y="1819"/>
                <a:ext cx="480" cy="288"/>
              </a:xfrm>
              <a:custGeom>
                <a:avLst/>
                <a:gdLst>
                  <a:gd name="T0" fmla="*/ 86 w 537"/>
                  <a:gd name="T1" fmla="*/ 67 h 314"/>
                  <a:gd name="T2" fmla="*/ 225 w 537"/>
                  <a:gd name="T3" fmla="*/ 5 h 314"/>
                  <a:gd name="T4" fmla="*/ 397 w 537"/>
                  <a:gd name="T5" fmla="*/ 38 h 314"/>
                  <a:gd name="T6" fmla="*/ 476 w 537"/>
                  <a:gd name="T7" fmla="*/ 137 h 314"/>
                  <a:gd name="T8" fmla="*/ 372 w 537"/>
                  <a:gd name="T9" fmla="*/ 247 h 314"/>
                  <a:gd name="T10" fmla="*/ 136 w 537"/>
                  <a:gd name="T11" fmla="*/ 276 h 314"/>
                  <a:gd name="T12" fmla="*/ 8 w 537"/>
                  <a:gd name="T13" fmla="*/ 173 h 314"/>
                  <a:gd name="T14" fmla="*/ 86 w 537"/>
                  <a:gd name="T15" fmla="*/ 67 h 3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37"/>
                  <a:gd name="T25" fmla="*/ 0 h 314"/>
                  <a:gd name="T26" fmla="*/ 537 w 537"/>
                  <a:gd name="T27" fmla="*/ 314 h 31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37" h="314">
                    <a:moveTo>
                      <a:pt x="96" y="73"/>
                    </a:moveTo>
                    <a:cubicBezTo>
                      <a:pt x="141" y="47"/>
                      <a:pt x="194" y="10"/>
                      <a:pt x="252" y="5"/>
                    </a:cubicBezTo>
                    <a:cubicBezTo>
                      <a:pt x="310" y="0"/>
                      <a:pt x="398" y="17"/>
                      <a:pt x="444" y="41"/>
                    </a:cubicBezTo>
                    <a:cubicBezTo>
                      <a:pt x="490" y="65"/>
                      <a:pt x="537" y="111"/>
                      <a:pt x="532" y="149"/>
                    </a:cubicBezTo>
                    <a:cubicBezTo>
                      <a:pt x="532" y="229"/>
                      <a:pt x="477" y="246"/>
                      <a:pt x="416" y="269"/>
                    </a:cubicBezTo>
                    <a:cubicBezTo>
                      <a:pt x="353" y="294"/>
                      <a:pt x="220" y="314"/>
                      <a:pt x="152" y="301"/>
                    </a:cubicBezTo>
                    <a:cubicBezTo>
                      <a:pt x="84" y="288"/>
                      <a:pt x="18" y="227"/>
                      <a:pt x="9" y="189"/>
                    </a:cubicBezTo>
                    <a:cubicBezTo>
                      <a:pt x="0" y="151"/>
                      <a:pt x="52" y="99"/>
                      <a:pt x="96" y="7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6FF00"/>
                  </a:gs>
                  <a:gs pos="100000">
                    <a:srgbClr val="FDFF9B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394" name="Oval 2405"/>
              <p:cNvSpPr>
                <a:spLocks noChangeArrowheads="1"/>
              </p:cNvSpPr>
              <p:nvPr/>
            </p:nvSpPr>
            <p:spPr bwMode="auto">
              <a:xfrm rot="4813762">
                <a:off x="1210" y="1982"/>
                <a:ext cx="274" cy="134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C029FD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 eaLnBrk="1" hangingPunct="1"/>
                <a:endParaRPr lang="nl-NL" sz="13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92" name="Text Box 2406"/>
            <p:cNvSpPr txBox="1">
              <a:spLocks noChangeArrowheads="1"/>
            </p:cNvSpPr>
            <p:nvPr/>
          </p:nvSpPr>
          <p:spPr bwMode="auto">
            <a:xfrm rot="21021682">
              <a:off x="2784" y="2095"/>
              <a:ext cx="392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1716562"/>
              <a:r>
                <a:rPr lang="en-US" sz="900" b="1" dirty="0">
                  <a:solidFill>
                    <a:schemeClr val="tx1"/>
                  </a:solidFill>
                </a:rPr>
                <a:t>G</a:t>
              </a:r>
              <a:r>
                <a:rPr lang="el-GR" sz="1000" b="1" dirty="0">
                  <a:solidFill>
                    <a:schemeClr val="tx1"/>
                  </a:solidFill>
                  <a:cs typeface="Arial" pitchFamily="34" charset="0"/>
                </a:rPr>
                <a:t>α</a:t>
              </a:r>
              <a:r>
                <a:rPr lang="en-US" sz="900" b="1" dirty="0">
                  <a:solidFill>
                    <a:schemeClr val="tx1"/>
                  </a:solidFill>
                  <a:cs typeface="Arial" pitchFamily="34" charset="0"/>
                </a:rPr>
                <a:t>-12/13</a:t>
              </a:r>
              <a:endParaRPr lang="el-GR" sz="900" b="1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</p:grpSp>
      <p:grpSp>
        <p:nvGrpSpPr>
          <p:cNvPr id="21" name="Group 2424"/>
          <p:cNvGrpSpPr>
            <a:grpSpLocks/>
          </p:cNvGrpSpPr>
          <p:nvPr/>
        </p:nvGrpSpPr>
        <p:grpSpPr bwMode="auto">
          <a:xfrm>
            <a:off x="2649556" y="3887224"/>
            <a:ext cx="624454" cy="418065"/>
            <a:chOff x="1462" y="2014"/>
            <a:chExt cx="426" cy="480"/>
          </a:xfrm>
        </p:grpSpPr>
        <p:grpSp>
          <p:nvGrpSpPr>
            <p:cNvPr id="22" name="Group 2408"/>
            <p:cNvGrpSpPr>
              <a:grpSpLocks/>
            </p:cNvGrpSpPr>
            <p:nvPr/>
          </p:nvGrpSpPr>
          <p:grpSpPr bwMode="auto">
            <a:xfrm rot="-487806">
              <a:off x="1529" y="2014"/>
              <a:ext cx="254" cy="480"/>
              <a:chOff x="1247" y="1723"/>
              <a:chExt cx="288" cy="480"/>
            </a:xfrm>
          </p:grpSpPr>
          <p:sp>
            <p:nvSpPr>
              <p:cNvPr id="398" name="Freeform 2409"/>
              <p:cNvSpPr>
                <a:spLocks/>
              </p:cNvSpPr>
              <p:nvPr/>
            </p:nvSpPr>
            <p:spPr bwMode="auto">
              <a:xfrm rot="5313148">
                <a:off x="1151" y="1819"/>
                <a:ext cx="480" cy="288"/>
              </a:xfrm>
              <a:custGeom>
                <a:avLst/>
                <a:gdLst>
                  <a:gd name="T0" fmla="*/ 86 w 537"/>
                  <a:gd name="T1" fmla="*/ 67 h 314"/>
                  <a:gd name="T2" fmla="*/ 225 w 537"/>
                  <a:gd name="T3" fmla="*/ 5 h 314"/>
                  <a:gd name="T4" fmla="*/ 397 w 537"/>
                  <a:gd name="T5" fmla="*/ 38 h 314"/>
                  <a:gd name="T6" fmla="*/ 476 w 537"/>
                  <a:gd name="T7" fmla="*/ 137 h 314"/>
                  <a:gd name="T8" fmla="*/ 372 w 537"/>
                  <a:gd name="T9" fmla="*/ 247 h 314"/>
                  <a:gd name="T10" fmla="*/ 136 w 537"/>
                  <a:gd name="T11" fmla="*/ 276 h 314"/>
                  <a:gd name="T12" fmla="*/ 8 w 537"/>
                  <a:gd name="T13" fmla="*/ 173 h 314"/>
                  <a:gd name="T14" fmla="*/ 86 w 537"/>
                  <a:gd name="T15" fmla="*/ 67 h 3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37"/>
                  <a:gd name="T25" fmla="*/ 0 h 314"/>
                  <a:gd name="T26" fmla="*/ 537 w 537"/>
                  <a:gd name="T27" fmla="*/ 314 h 31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37" h="314">
                    <a:moveTo>
                      <a:pt x="96" y="73"/>
                    </a:moveTo>
                    <a:cubicBezTo>
                      <a:pt x="141" y="47"/>
                      <a:pt x="194" y="10"/>
                      <a:pt x="252" y="5"/>
                    </a:cubicBezTo>
                    <a:cubicBezTo>
                      <a:pt x="310" y="0"/>
                      <a:pt x="398" y="17"/>
                      <a:pt x="444" y="41"/>
                    </a:cubicBezTo>
                    <a:cubicBezTo>
                      <a:pt x="490" y="65"/>
                      <a:pt x="537" y="111"/>
                      <a:pt x="532" y="149"/>
                    </a:cubicBezTo>
                    <a:cubicBezTo>
                      <a:pt x="532" y="229"/>
                      <a:pt x="477" y="246"/>
                      <a:pt x="416" y="269"/>
                    </a:cubicBezTo>
                    <a:cubicBezTo>
                      <a:pt x="353" y="294"/>
                      <a:pt x="220" y="314"/>
                      <a:pt x="152" y="301"/>
                    </a:cubicBezTo>
                    <a:cubicBezTo>
                      <a:pt x="84" y="288"/>
                      <a:pt x="18" y="227"/>
                      <a:pt x="9" y="189"/>
                    </a:cubicBezTo>
                    <a:cubicBezTo>
                      <a:pt x="0" y="151"/>
                      <a:pt x="52" y="99"/>
                      <a:pt x="96" y="7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6FF00"/>
                  </a:gs>
                  <a:gs pos="100000">
                    <a:srgbClr val="FDFF9B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399" name="Oval 2410"/>
              <p:cNvSpPr>
                <a:spLocks noChangeArrowheads="1"/>
              </p:cNvSpPr>
              <p:nvPr/>
            </p:nvSpPr>
            <p:spPr bwMode="auto">
              <a:xfrm rot="4813762">
                <a:off x="1210" y="1982"/>
                <a:ext cx="274" cy="134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C029FD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 eaLnBrk="1" hangingPunct="1"/>
                <a:endParaRPr lang="nl-NL" sz="13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97" name="Text Box 2411"/>
            <p:cNvSpPr txBox="1">
              <a:spLocks noChangeArrowheads="1"/>
            </p:cNvSpPr>
            <p:nvPr/>
          </p:nvSpPr>
          <p:spPr bwMode="auto">
            <a:xfrm rot="20533876">
              <a:off x="1462" y="2098"/>
              <a:ext cx="426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1716562"/>
              <a:r>
                <a:rPr lang="en-US" sz="900" b="1" dirty="0">
                  <a:solidFill>
                    <a:schemeClr val="tx1"/>
                  </a:solidFill>
                </a:rPr>
                <a:t>G</a:t>
              </a:r>
              <a:r>
                <a:rPr lang="el-GR" sz="1000" b="1" dirty="0">
                  <a:solidFill>
                    <a:schemeClr val="tx1"/>
                  </a:solidFill>
                  <a:cs typeface="Arial" pitchFamily="34" charset="0"/>
                </a:rPr>
                <a:t>α</a:t>
              </a:r>
              <a:r>
                <a:rPr lang="en-US" sz="1000" b="1" dirty="0">
                  <a:solidFill>
                    <a:schemeClr val="tx1"/>
                  </a:solidFill>
                  <a:cs typeface="Arial" pitchFamily="34" charset="0"/>
                </a:rPr>
                <a:t>-Q</a:t>
              </a:r>
              <a:endParaRPr lang="el-GR" sz="1000" b="1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</p:grpSp>
      <p:grpSp>
        <p:nvGrpSpPr>
          <p:cNvPr id="23" name="Group 2073"/>
          <p:cNvGrpSpPr>
            <a:grpSpLocks/>
          </p:cNvGrpSpPr>
          <p:nvPr/>
        </p:nvGrpSpPr>
        <p:grpSpPr bwMode="auto">
          <a:xfrm>
            <a:off x="2577548" y="5098263"/>
            <a:ext cx="615659" cy="288290"/>
            <a:chOff x="1391" y="4555"/>
            <a:chExt cx="420" cy="331"/>
          </a:xfrm>
        </p:grpSpPr>
        <p:grpSp>
          <p:nvGrpSpPr>
            <p:cNvPr id="24" name="Group 2074"/>
            <p:cNvGrpSpPr>
              <a:grpSpLocks/>
            </p:cNvGrpSpPr>
            <p:nvPr/>
          </p:nvGrpSpPr>
          <p:grpSpPr bwMode="auto">
            <a:xfrm>
              <a:off x="1391" y="4555"/>
              <a:ext cx="420" cy="280"/>
              <a:chOff x="1318" y="6903"/>
              <a:chExt cx="980" cy="479"/>
            </a:xfrm>
          </p:grpSpPr>
          <p:sp>
            <p:nvSpPr>
              <p:cNvPr id="403" name="Freeform 2075"/>
              <p:cNvSpPr>
                <a:spLocks/>
              </p:cNvSpPr>
              <p:nvPr/>
            </p:nvSpPr>
            <p:spPr bwMode="auto">
              <a:xfrm>
                <a:off x="1318" y="6903"/>
                <a:ext cx="980" cy="479"/>
              </a:xfrm>
              <a:custGeom>
                <a:avLst/>
                <a:gdLst>
                  <a:gd name="T0" fmla="*/ 476 w 980"/>
                  <a:gd name="T1" fmla="*/ 478 h 479"/>
                  <a:gd name="T2" fmla="*/ 104 w 980"/>
                  <a:gd name="T3" fmla="*/ 410 h 479"/>
                  <a:gd name="T4" fmla="*/ 51 w 980"/>
                  <a:gd name="T5" fmla="*/ 201 h 479"/>
                  <a:gd name="T6" fmla="*/ 219 w 980"/>
                  <a:gd name="T7" fmla="*/ 141 h 479"/>
                  <a:gd name="T8" fmla="*/ 411 w 980"/>
                  <a:gd name="T9" fmla="*/ 207 h 479"/>
                  <a:gd name="T10" fmla="*/ 270 w 980"/>
                  <a:gd name="T11" fmla="*/ 93 h 479"/>
                  <a:gd name="T12" fmla="*/ 495 w 980"/>
                  <a:gd name="T13" fmla="*/ 3 h 479"/>
                  <a:gd name="T14" fmla="*/ 711 w 980"/>
                  <a:gd name="T15" fmla="*/ 87 h 479"/>
                  <a:gd name="T16" fmla="*/ 579 w 980"/>
                  <a:gd name="T17" fmla="*/ 201 h 479"/>
                  <a:gd name="T18" fmla="*/ 699 w 980"/>
                  <a:gd name="T19" fmla="*/ 139 h 479"/>
                  <a:gd name="T20" fmla="*/ 873 w 980"/>
                  <a:gd name="T21" fmla="*/ 135 h 479"/>
                  <a:gd name="T22" fmla="*/ 980 w 980"/>
                  <a:gd name="T23" fmla="*/ 254 h 479"/>
                  <a:gd name="T24" fmla="*/ 844 w 980"/>
                  <a:gd name="T25" fmla="*/ 416 h 479"/>
                  <a:gd name="T26" fmla="*/ 478 w 980"/>
                  <a:gd name="T27" fmla="*/ 479 h 479"/>
                  <a:gd name="T28" fmla="*/ 476 w 980"/>
                  <a:gd name="T29" fmla="*/ 478 h 47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80"/>
                  <a:gd name="T46" fmla="*/ 0 h 479"/>
                  <a:gd name="T47" fmla="*/ 980 w 980"/>
                  <a:gd name="T48" fmla="*/ 479 h 47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80" h="479">
                    <a:moveTo>
                      <a:pt x="476" y="478"/>
                    </a:moveTo>
                    <a:cubicBezTo>
                      <a:pt x="304" y="466"/>
                      <a:pt x="204" y="458"/>
                      <a:pt x="104" y="410"/>
                    </a:cubicBezTo>
                    <a:cubicBezTo>
                      <a:pt x="4" y="362"/>
                      <a:pt x="0" y="246"/>
                      <a:pt x="51" y="201"/>
                    </a:cubicBezTo>
                    <a:cubicBezTo>
                      <a:pt x="102" y="156"/>
                      <a:pt x="153" y="141"/>
                      <a:pt x="219" y="141"/>
                    </a:cubicBezTo>
                    <a:cubicBezTo>
                      <a:pt x="285" y="141"/>
                      <a:pt x="334" y="156"/>
                      <a:pt x="411" y="207"/>
                    </a:cubicBezTo>
                    <a:cubicBezTo>
                      <a:pt x="424" y="188"/>
                      <a:pt x="267" y="171"/>
                      <a:pt x="270" y="93"/>
                    </a:cubicBezTo>
                    <a:cubicBezTo>
                      <a:pt x="273" y="15"/>
                      <a:pt x="402" y="6"/>
                      <a:pt x="495" y="3"/>
                    </a:cubicBezTo>
                    <a:cubicBezTo>
                      <a:pt x="588" y="0"/>
                      <a:pt x="705" y="15"/>
                      <a:pt x="711" y="87"/>
                    </a:cubicBezTo>
                    <a:cubicBezTo>
                      <a:pt x="717" y="159"/>
                      <a:pt x="579" y="191"/>
                      <a:pt x="579" y="201"/>
                    </a:cubicBezTo>
                    <a:cubicBezTo>
                      <a:pt x="587" y="189"/>
                      <a:pt x="687" y="147"/>
                      <a:pt x="699" y="139"/>
                    </a:cubicBezTo>
                    <a:cubicBezTo>
                      <a:pt x="730" y="130"/>
                      <a:pt x="806" y="112"/>
                      <a:pt x="873" y="135"/>
                    </a:cubicBezTo>
                    <a:cubicBezTo>
                      <a:pt x="940" y="158"/>
                      <a:pt x="980" y="194"/>
                      <a:pt x="980" y="254"/>
                    </a:cubicBezTo>
                    <a:cubicBezTo>
                      <a:pt x="980" y="314"/>
                      <a:pt x="928" y="378"/>
                      <a:pt x="844" y="416"/>
                    </a:cubicBezTo>
                    <a:cubicBezTo>
                      <a:pt x="760" y="454"/>
                      <a:pt x="539" y="469"/>
                      <a:pt x="478" y="479"/>
                    </a:cubicBezTo>
                    <a:cubicBezTo>
                      <a:pt x="478" y="479"/>
                      <a:pt x="476" y="478"/>
                      <a:pt x="476" y="47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ACA0"/>
                  </a:gs>
                  <a:gs pos="100000">
                    <a:srgbClr val="B7FFFA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404" name="Oval 2076"/>
              <p:cNvSpPr>
                <a:spLocks noChangeArrowheads="1"/>
              </p:cNvSpPr>
              <p:nvPr/>
            </p:nvSpPr>
            <p:spPr bwMode="auto">
              <a:xfrm rot="-579012">
                <a:off x="1905" y="7213"/>
                <a:ext cx="338" cy="12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48460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02" name="Text Box 2077"/>
            <p:cNvSpPr txBox="1">
              <a:spLocks noChangeArrowheads="1"/>
            </p:cNvSpPr>
            <p:nvPr/>
          </p:nvSpPr>
          <p:spPr bwMode="auto">
            <a:xfrm>
              <a:off x="1467" y="4621"/>
              <a:ext cx="283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1716562"/>
              <a:r>
                <a:rPr lang="en-US" sz="900" b="1" dirty="0">
                  <a:solidFill>
                    <a:schemeClr val="tx1"/>
                  </a:solidFill>
                </a:rPr>
                <a:t>PLC</a:t>
              </a:r>
            </a:p>
          </p:txBody>
        </p:sp>
      </p:grpSp>
      <p:grpSp>
        <p:nvGrpSpPr>
          <p:cNvPr id="25" name="Group 2391"/>
          <p:cNvGrpSpPr>
            <a:grpSpLocks/>
          </p:cNvGrpSpPr>
          <p:nvPr/>
        </p:nvGrpSpPr>
        <p:grpSpPr bwMode="auto">
          <a:xfrm>
            <a:off x="1331640" y="5674336"/>
            <a:ext cx="562888" cy="213387"/>
            <a:chOff x="3653" y="3765"/>
            <a:chExt cx="481" cy="281"/>
          </a:xfrm>
        </p:grpSpPr>
        <p:grpSp>
          <p:nvGrpSpPr>
            <p:cNvPr id="26" name="Group 2392"/>
            <p:cNvGrpSpPr>
              <a:grpSpLocks/>
            </p:cNvGrpSpPr>
            <p:nvPr/>
          </p:nvGrpSpPr>
          <p:grpSpPr bwMode="auto">
            <a:xfrm>
              <a:off x="3653" y="3765"/>
              <a:ext cx="481" cy="281"/>
              <a:chOff x="989" y="3765"/>
              <a:chExt cx="481" cy="281"/>
            </a:xfrm>
          </p:grpSpPr>
          <p:sp>
            <p:nvSpPr>
              <p:cNvPr id="408" name="AutoShape 2393"/>
              <p:cNvSpPr>
                <a:spLocks noChangeArrowheads="1"/>
              </p:cNvSpPr>
              <p:nvPr/>
            </p:nvSpPr>
            <p:spPr bwMode="auto">
              <a:xfrm>
                <a:off x="989" y="3765"/>
                <a:ext cx="481" cy="281"/>
              </a:xfrm>
              <a:prstGeom prst="octagon">
                <a:avLst>
                  <a:gd name="adj" fmla="val 30806"/>
                </a:avLst>
              </a:prstGeom>
              <a:gradFill rotWithShape="1">
                <a:gsLst>
                  <a:gs pos="0">
                    <a:srgbClr val="247FFA"/>
                  </a:gs>
                  <a:gs pos="50000">
                    <a:srgbClr val="99C4FD"/>
                  </a:gs>
                  <a:gs pos="100000">
                    <a:srgbClr val="247FFA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409" name="Oval 2394"/>
              <p:cNvSpPr>
                <a:spLocks noChangeArrowheads="1"/>
              </p:cNvSpPr>
              <p:nvPr/>
            </p:nvSpPr>
            <p:spPr bwMode="auto">
              <a:xfrm rot="-123334">
                <a:off x="1246" y="3887"/>
                <a:ext cx="196" cy="10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48460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07" name="Text Box 2395"/>
            <p:cNvSpPr txBox="1">
              <a:spLocks noChangeArrowheads="1"/>
            </p:cNvSpPr>
            <p:nvPr/>
          </p:nvSpPr>
          <p:spPr bwMode="auto">
            <a:xfrm>
              <a:off x="3795" y="3842"/>
              <a:ext cx="208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716562"/>
              <a:r>
                <a:rPr lang="en-US" sz="900" b="1" dirty="0">
                  <a:solidFill>
                    <a:schemeClr val="tx1"/>
                  </a:solidFill>
                </a:rPr>
                <a:t>PKC</a:t>
              </a:r>
            </a:p>
          </p:txBody>
        </p:sp>
      </p:grpSp>
      <p:grpSp>
        <p:nvGrpSpPr>
          <p:cNvPr id="27" name="Group 2391"/>
          <p:cNvGrpSpPr>
            <a:grpSpLocks/>
          </p:cNvGrpSpPr>
          <p:nvPr/>
        </p:nvGrpSpPr>
        <p:grpSpPr bwMode="auto">
          <a:xfrm>
            <a:off x="3413180" y="5130930"/>
            <a:ext cx="562888" cy="213387"/>
            <a:chOff x="3653" y="3765"/>
            <a:chExt cx="481" cy="281"/>
          </a:xfrm>
        </p:grpSpPr>
        <p:grpSp>
          <p:nvGrpSpPr>
            <p:cNvPr id="28" name="Group 2392"/>
            <p:cNvGrpSpPr>
              <a:grpSpLocks/>
            </p:cNvGrpSpPr>
            <p:nvPr/>
          </p:nvGrpSpPr>
          <p:grpSpPr bwMode="auto">
            <a:xfrm>
              <a:off x="3653" y="3765"/>
              <a:ext cx="481" cy="281"/>
              <a:chOff x="989" y="3765"/>
              <a:chExt cx="481" cy="281"/>
            </a:xfrm>
          </p:grpSpPr>
          <p:sp>
            <p:nvSpPr>
              <p:cNvPr id="413" name="AutoShape 2393"/>
              <p:cNvSpPr>
                <a:spLocks noChangeArrowheads="1"/>
              </p:cNvSpPr>
              <p:nvPr/>
            </p:nvSpPr>
            <p:spPr bwMode="auto">
              <a:xfrm>
                <a:off x="989" y="3765"/>
                <a:ext cx="481" cy="281"/>
              </a:xfrm>
              <a:prstGeom prst="octagon">
                <a:avLst>
                  <a:gd name="adj" fmla="val 30806"/>
                </a:avLst>
              </a:prstGeom>
              <a:gradFill rotWithShape="1">
                <a:gsLst>
                  <a:gs pos="0">
                    <a:srgbClr val="247FFA"/>
                  </a:gs>
                  <a:gs pos="50000">
                    <a:srgbClr val="99C4FD"/>
                  </a:gs>
                  <a:gs pos="100000">
                    <a:srgbClr val="247FFA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414" name="Oval 2394"/>
              <p:cNvSpPr>
                <a:spLocks noChangeArrowheads="1"/>
              </p:cNvSpPr>
              <p:nvPr/>
            </p:nvSpPr>
            <p:spPr bwMode="auto">
              <a:xfrm rot="-123334">
                <a:off x="1246" y="3887"/>
                <a:ext cx="196" cy="10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48460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12" name="Text Box 2395"/>
            <p:cNvSpPr txBox="1">
              <a:spLocks noChangeArrowheads="1"/>
            </p:cNvSpPr>
            <p:nvPr/>
          </p:nvSpPr>
          <p:spPr bwMode="auto">
            <a:xfrm>
              <a:off x="3795" y="3842"/>
              <a:ext cx="208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716562"/>
              <a:r>
                <a:rPr lang="en-US" sz="900" b="1" dirty="0" smtClean="0">
                  <a:solidFill>
                    <a:schemeClr val="tx1"/>
                  </a:solidFill>
                </a:rPr>
                <a:t>PKA</a:t>
              </a:r>
              <a:endParaRPr lang="en-US" sz="9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up 2115"/>
          <p:cNvGrpSpPr>
            <a:grpSpLocks/>
          </p:cNvGrpSpPr>
          <p:nvPr/>
        </p:nvGrpSpPr>
        <p:grpSpPr bwMode="auto">
          <a:xfrm>
            <a:off x="4232036" y="5096858"/>
            <a:ext cx="865792" cy="332531"/>
            <a:chOff x="-288" y="3365"/>
            <a:chExt cx="527" cy="295"/>
          </a:xfrm>
        </p:grpSpPr>
        <p:grpSp>
          <p:nvGrpSpPr>
            <p:cNvPr id="30" name="Group 2116"/>
            <p:cNvGrpSpPr>
              <a:grpSpLocks/>
            </p:cNvGrpSpPr>
            <p:nvPr/>
          </p:nvGrpSpPr>
          <p:grpSpPr bwMode="auto">
            <a:xfrm rot="203243">
              <a:off x="-278" y="3365"/>
              <a:ext cx="426" cy="281"/>
              <a:chOff x="4469" y="2414"/>
              <a:chExt cx="539" cy="349"/>
            </a:xfrm>
          </p:grpSpPr>
          <p:sp>
            <p:nvSpPr>
              <p:cNvPr id="418" name="Freeform 2117"/>
              <p:cNvSpPr>
                <a:spLocks/>
              </p:cNvSpPr>
              <p:nvPr/>
            </p:nvSpPr>
            <p:spPr bwMode="auto">
              <a:xfrm rot="328195">
                <a:off x="4469" y="2414"/>
                <a:ext cx="539" cy="339"/>
              </a:xfrm>
              <a:custGeom>
                <a:avLst/>
                <a:gdLst>
                  <a:gd name="T0" fmla="*/ 96 w 537"/>
                  <a:gd name="T1" fmla="*/ 79 h 314"/>
                  <a:gd name="T2" fmla="*/ 253 w 537"/>
                  <a:gd name="T3" fmla="*/ 5 h 314"/>
                  <a:gd name="T4" fmla="*/ 446 w 537"/>
                  <a:gd name="T5" fmla="*/ 44 h 314"/>
                  <a:gd name="T6" fmla="*/ 534 w 537"/>
                  <a:gd name="T7" fmla="*/ 160 h 314"/>
                  <a:gd name="T8" fmla="*/ 418 w 537"/>
                  <a:gd name="T9" fmla="*/ 290 h 314"/>
                  <a:gd name="T10" fmla="*/ 153 w 537"/>
                  <a:gd name="T11" fmla="*/ 324 h 314"/>
                  <a:gd name="T12" fmla="*/ 9 w 537"/>
                  <a:gd name="T13" fmla="*/ 203 h 314"/>
                  <a:gd name="T14" fmla="*/ 96 w 537"/>
                  <a:gd name="T15" fmla="*/ 79 h 3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37"/>
                  <a:gd name="T25" fmla="*/ 0 h 314"/>
                  <a:gd name="T26" fmla="*/ 537 w 537"/>
                  <a:gd name="T27" fmla="*/ 314 h 31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37" h="314">
                    <a:moveTo>
                      <a:pt x="96" y="73"/>
                    </a:moveTo>
                    <a:cubicBezTo>
                      <a:pt x="141" y="47"/>
                      <a:pt x="194" y="10"/>
                      <a:pt x="252" y="5"/>
                    </a:cubicBezTo>
                    <a:cubicBezTo>
                      <a:pt x="310" y="0"/>
                      <a:pt x="398" y="17"/>
                      <a:pt x="444" y="41"/>
                    </a:cubicBezTo>
                    <a:cubicBezTo>
                      <a:pt x="490" y="65"/>
                      <a:pt x="537" y="111"/>
                      <a:pt x="532" y="149"/>
                    </a:cubicBezTo>
                    <a:cubicBezTo>
                      <a:pt x="532" y="229"/>
                      <a:pt x="477" y="246"/>
                      <a:pt x="416" y="269"/>
                    </a:cubicBezTo>
                    <a:cubicBezTo>
                      <a:pt x="353" y="294"/>
                      <a:pt x="220" y="314"/>
                      <a:pt x="152" y="301"/>
                    </a:cubicBezTo>
                    <a:cubicBezTo>
                      <a:pt x="84" y="288"/>
                      <a:pt x="18" y="227"/>
                      <a:pt x="9" y="189"/>
                    </a:cubicBezTo>
                    <a:cubicBezTo>
                      <a:pt x="0" y="151"/>
                      <a:pt x="52" y="99"/>
                      <a:pt x="96" y="7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366FB"/>
                  </a:gs>
                  <a:gs pos="100000">
                    <a:srgbClr val="DF8EFC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419" name="Oval 2118"/>
              <p:cNvSpPr>
                <a:spLocks noChangeArrowheads="1"/>
              </p:cNvSpPr>
              <p:nvPr/>
            </p:nvSpPr>
            <p:spPr bwMode="auto">
              <a:xfrm rot="-171191">
                <a:off x="4696" y="2606"/>
                <a:ext cx="307" cy="15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C029FD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endParaRPr lang="nl-NL" sz="13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17" name="Text Box 2119"/>
            <p:cNvSpPr txBox="1">
              <a:spLocks noChangeArrowheads="1"/>
            </p:cNvSpPr>
            <p:nvPr/>
          </p:nvSpPr>
          <p:spPr bwMode="auto">
            <a:xfrm>
              <a:off x="-288" y="3395"/>
              <a:ext cx="527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1716562"/>
              <a:r>
                <a:rPr lang="en-US" sz="900" b="1" dirty="0" err="1">
                  <a:solidFill>
                    <a:schemeClr val="tx1"/>
                  </a:solidFill>
                </a:rPr>
                <a:t>RhoGEF</a:t>
              </a:r>
              <a:endParaRPr lang="en-US" sz="9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1" name="Group 2523"/>
          <p:cNvGrpSpPr>
            <a:grpSpLocks/>
          </p:cNvGrpSpPr>
          <p:nvPr/>
        </p:nvGrpSpPr>
        <p:grpSpPr bwMode="auto">
          <a:xfrm>
            <a:off x="4211960" y="6250400"/>
            <a:ext cx="634715" cy="202936"/>
            <a:chOff x="6969" y="3765"/>
            <a:chExt cx="481" cy="281"/>
          </a:xfrm>
        </p:grpSpPr>
        <p:grpSp>
          <p:nvGrpSpPr>
            <p:cNvPr id="160" name="Group 2524"/>
            <p:cNvGrpSpPr>
              <a:grpSpLocks/>
            </p:cNvGrpSpPr>
            <p:nvPr/>
          </p:nvGrpSpPr>
          <p:grpSpPr bwMode="auto">
            <a:xfrm>
              <a:off x="6969" y="3765"/>
              <a:ext cx="481" cy="281"/>
              <a:chOff x="6105" y="3765"/>
              <a:chExt cx="481" cy="281"/>
            </a:xfrm>
          </p:grpSpPr>
          <p:sp>
            <p:nvSpPr>
              <p:cNvPr id="423" name="AutoShape 2525"/>
              <p:cNvSpPr>
                <a:spLocks noChangeArrowheads="1"/>
              </p:cNvSpPr>
              <p:nvPr/>
            </p:nvSpPr>
            <p:spPr bwMode="auto">
              <a:xfrm>
                <a:off x="6105" y="3765"/>
                <a:ext cx="481" cy="281"/>
              </a:xfrm>
              <a:prstGeom prst="octagon">
                <a:avLst>
                  <a:gd name="adj" fmla="val 30806"/>
                </a:avLst>
              </a:prstGeom>
              <a:gradFill rotWithShape="1">
                <a:gsLst>
                  <a:gs pos="0">
                    <a:srgbClr val="503200"/>
                  </a:gs>
                  <a:gs pos="50000">
                    <a:srgbClr val="D88500"/>
                  </a:gs>
                  <a:gs pos="100000">
                    <a:srgbClr val="503200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424" name="Oval 2526"/>
              <p:cNvSpPr>
                <a:spLocks noChangeArrowheads="1"/>
              </p:cNvSpPr>
              <p:nvPr/>
            </p:nvSpPr>
            <p:spPr bwMode="auto">
              <a:xfrm rot="-123334">
                <a:off x="6336" y="3882"/>
                <a:ext cx="248" cy="11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48460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22" name="Text Box 2527"/>
            <p:cNvSpPr txBox="1">
              <a:spLocks noChangeArrowheads="1"/>
            </p:cNvSpPr>
            <p:nvPr/>
          </p:nvSpPr>
          <p:spPr bwMode="auto">
            <a:xfrm>
              <a:off x="7020" y="3841"/>
              <a:ext cx="30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716562"/>
              <a:r>
                <a:rPr lang="en-US" sz="900" b="1" dirty="0" smtClean="0">
                  <a:solidFill>
                    <a:schemeClr val="tx1"/>
                  </a:solidFill>
                </a:rPr>
                <a:t>ROCK2</a:t>
              </a:r>
              <a:endParaRPr lang="en-US" sz="9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1" name="Group 2151"/>
          <p:cNvGrpSpPr>
            <a:grpSpLocks/>
          </p:cNvGrpSpPr>
          <p:nvPr/>
        </p:nvGrpSpPr>
        <p:grpSpPr bwMode="auto">
          <a:xfrm>
            <a:off x="4211960" y="5674336"/>
            <a:ext cx="624454" cy="271742"/>
            <a:chOff x="-817" y="3547"/>
            <a:chExt cx="426" cy="312"/>
          </a:xfrm>
        </p:grpSpPr>
        <p:grpSp>
          <p:nvGrpSpPr>
            <p:cNvPr id="162" name="Group 2152"/>
            <p:cNvGrpSpPr>
              <a:grpSpLocks/>
            </p:cNvGrpSpPr>
            <p:nvPr/>
          </p:nvGrpSpPr>
          <p:grpSpPr bwMode="auto">
            <a:xfrm rot="203243">
              <a:off x="-817" y="3547"/>
              <a:ext cx="426" cy="273"/>
              <a:chOff x="4489" y="2452"/>
              <a:chExt cx="539" cy="338"/>
            </a:xfrm>
          </p:grpSpPr>
          <p:sp>
            <p:nvSpPr>
              <p:cNvPr id="428" name="Freeform 2153"/>
              <p:cNvSpPr>
                <a:spLocks/>
              </p:cNvSpPr>
              <p:nvPr/>
            </p:nvSpPr>
            <p:spPr bwMode="auto">
              <a:xfrm rot="328195">
                <a:off x="4489" y="2452"/>
                <a:ext cx="539" cy="338"/>
              </a:xfrm>
              <a:custGeom>
                <a:avLst/>
                <a:gdLst>
                  <a:gd name="T0" fmla="*/ 96 w 537"/>
                  <a:gd name="T1" fmla="*/ 79 h 314"/>
                  <a:gd name="T2" fmla="*/ 253 w 537"/>
                  <a:gd name="T3" fmla="*/ 5 h 314"/>
                  <a:gd name="T4" fmla="*/ 446 w 537"/>
                  <a:gd name="T5" fmla="*/ 44 h 314"/>
                  <a:gd name="T6" fmla="*/ 534 w 537"/>
                  <a:gd name="T7" fmla="*/ 160 h 314"/>
                  <a:gd name="T8" fmla="*/ 418 w 537"/>
                  <a:gd name="T9" fmla="*/ 290 h 314"/>
                  <a:gd name="T10" fmla="*/ 153 w 537"/>
                  <a:gd name="T11" fmla="*/ 324 h 314"/>
                  <a:gd name="T12" fmla="*/ 9 w 537"/>
                  <a:gd name="T13" fmla="*/ 203 h 314"/>
                  <a:gd name="T14" fmla="*/ 96 w 537"/>
                  <a:gd name="T15" fmla="*/ 79 h 3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37"/>
                  <a:gd name="T25" fmla="*/ 0 h 314"/>
                  <a:gd name="T26" fmla="*/ 537 w 537"/>
                  <a:gd name="T27" fmla="*/ 314 h 31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37" h="314">
                    <a:moveTo>
                      <a:pt x="96" y="73"/>
                    </a:moveTo>
                    <a:cubicBezTo>
                      <a:pt x="141" y="47"/>
                      <a:pt x="194" y="10"/>
                      <a:pt x="252" y="5"/>
                    </a:cubicBezTo>
                    <a:cubicBezTo>
                      <a:pt x="310" y="0"/>
                      <a:pt x="398" y="17"/>
                      <a:pt x="444" y="41"/>
                    </a:cubicBezTo>
                    <a:cubicBezTo>
                      <a:pt x="490" y="65"/>
                      <a:pt x="537" y="111"/>
                      <a:pt x="532" y="149"/>
                    </a:cubicBezTo>
                    <a:cubicBezTo>
                      <a:pt x="532" y="229"/>
                      <a:pt x="477" y="246"/>
                      <a:pt x="416" y="269"/>
                    </a:cubicBezTo>
                    <a:cubicBezTo>
                      <a:pt x="353" y="294"/>
                      <a:pt x="220" y="314"/>
                      <a:pt x="152" y="301"/>
                    </a:cubicBezTo>
                    <a:cubicBezTo>
                      <a:pt x="84" y="288"/>
                      <a:pt x="18" y="227"/>
                      <a:pt x="9" y="189"/>
                    </a:cubicBezTo>
                    <a:cubicBezTo>
                      <a:pt x="0" y="151"/>
                      <a:pt x="52" y="99"/>
                      <a:pt x="96" y="7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A6A00"/>
                  </a:gs>
                  <a:gs pos="100000">
                    <a:srgbClr val="FFAC6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429" name="Oval 2154"/>
              <p:cNvSpPr>
                <a:spLocks noChangeArrowheads="1"/>
              </p:cNvSpPr>
              <p:nvPr/>
            </p:nvSpPr>
            <p:spPr bwMode="auto">
              <a:xfrm rot="-171191">
                <a:off x="4696" y="2606"/>
                <a:ext cx="307" cy="15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C029FD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endParaRPr lang="nl-NL" sz="13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27" name="Text Box 2155"/>
            <p:cNvSpPr txBox="1">
              <a:spLocks noChangeArrowheads="1"/>
            </p:cNvSpPr>
            <p:nvPr/>
          </p:nvSpPr>
          <p:spPr bwMode="auto">
            <a:xfrm>
              <a:off x="-738" y="3594"/>
              <a:ext cx="279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1716562"/>
              <a:r>
                <a:rPr lang="en-US" sz="900" b="1" dirty="0">
                  <a:solidFill>
                    <a:schemeClr val="tx1"/>
                  </a:solidFill>
                </a:rPr>
                <a:t>Rho</a:t>
              </a:r>
            </a:p>
          </p:txBody>
        </p:sp>
      </p:grpSp>
      <p:grpSp>
        <p:nvGrpSpPr>
          <p:cNvPr id="163" name="Group 2447"/>
          <p:cNvGrpSpPr>
            <a:grpSpLocks/>
          </p:cNvGrpSpPr>
          <p:nvPr/>
        </p:nvGrpSpPr>
        <p:grpSpPr bwMode="auto">
          <a:xfrm>
            <a:off x="1979712" y="5674336"/>
            <a:ext cx="864097" cy="281538"/>
            <a:chOff x="2447" y="3595"/>
            <a:chExt cx="384" cy="215"/>
          </a:xfrm>
        </p:grpSpPr>
        <p:grpSp>
          <p:nvGrpSpPr>
            <p:cNvPr id="164" name="Group 2172"/>
            <p:cNvGrpSpPr>
              <a:grpSpLocks/>
            </p:cNvGrpSpPr>
            <p:nvPr/>
          </p:nvGrpSpPr>
          <p:grpSpPr bwMode="auto">
            <a:xfrm>
              <a:off x="2447" y="3595"/>
              <a:ext cx="384" cy="215"/>
              <a:chOff x="4501" y="3765"/>
              <a:chExt cx="481" cy="247"/>
            </a:xfrm>
          </p:grpSpPr>
          <p:sp>
            <p:nvSpPr>
              <p:cNvPr id="433" name="AutoShape 2173"/>
              <p:cNvSpPr>
                <a:spLocks noChangeArrowheads="1"/>
              </p:cNvSpPr>
              <p:nvPr/>
            </p:nvSpPr>
            <p:spPr bwMode="auto">
              <a:xfrm>
                <a:off x="4501" y="3765"/>
                <a:ext cx="481" cy="189"/>
              </a:xfrm>
              <a:prstGeom prst="octagon">
                <a:avLst>
                  <a:gd name="adj" fmla="val 30806"/>
                </a:avLst>
              </a:prstGeom>
              <a:gradFill rotWithShape="1">
                <a:gsLst>
                  <a:gs pos="0">
                    <a:srgbClr val="006C00"/>
                  </a:gs>
                  <a:gs pos="50000">
                    <a:srgbClr val="00FF00"/>
                  </a:gs>
                  <a:gs pos="100000">
                    <a:srgbClr val="006C00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34" name="Oval 2174"/>
              <p:cNvSpPr>
                <a:spLocks noChangeArrowheads="1"/>
              </p:cNvSpPr>
              <p:nvPr/>
            </p:nvSpPr>
            <p:spPr bwMode="auto">
              <a:xfrm rot="-123334">
                <a:off x="4733" y="3862"/>
                <a:ext cx="248" cy="15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48460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sp>
          <p:nvSpPr>
            <p:cNvPr id="432" name="Text Box 2175"/>
            <p:cNvSpPr txBox="1">
              <a:spLocks noChangeArrowheads="1"/>
            </p:cNvSpPr>
            <p:nvPr/>
          </p:nvSpPr>
          <p:spPr bwMode="auto">
            <a:xfrm>
              <a:off x="2543" y="3638"/>
              <a:ext cx="191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2403475" eaLnBrk="1" hangingPunct="1"/>
              <a:r>
                <a:rPr lang="en-US" sz="900" b="1" dirty="0" err="1">
                  <a:solidFill>
                    <a:schemeClr val="tx1"/>
                  </a:solidFill>
                </a:rPr>
                <a:t>CalmKs</a:t>
              </a:r>
              <a:endParaRPr lang="en-US" sz="9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5" name="Group 1988"/>
          <p:cNvGrpSpPr>
            <a:grpSpLocks/>
          </p:cNvGrpSpPr>
          <p:nvPr/>
        </p:nvGrpSpPr>
        <p:grpSpPr bwMode="auto">
          <a:xfrm rot="-255665">
            <a:off x="5097672" y="3168285"/>
            <a:ext cx="397002" cy="376258"/>
            <a:chOff x="431" y="1819"/>
            <a:chExt cx="325" cy="480"/>
          </a:xfrm>
        </p:grpSpPr>
        <p:grpSp>
          <p:nvGrpSpPr>
            <p:cNvPr id="166" name="Group 1989"/>
            <p:cNvGrpSpPr>
              <a:grpSpLocks/>
            </p:cNvGrpSpPr>
            <p:nvPr/>
          </p:nvGrpSpPr>
          <p:grpSpPr bwMode="auto">
            <a:xfrm>
              <a:off x="431" y="1819"/>
              <a:ext cx="288" cy="480"/>
              <a:chOff x="431" y="1819"/>
              <a:chExt cx="288" cy="480"/>
            </a:xfrm>
          </p:grpSpPr>
          <p:sp>
            <p:nvSpPr>
              <p:cNvPr id="438" name="Freeform 1990"/>
              <p:cNvSpPr>
                <a:spLocks/>
              </p:cNvSpPr>
              <p:nvPr/>
            </p:nvSpPr>
            <p:spPr bwMode="auto">
              <a:xfrm rot="5313148">
                <a:off x="335" y="1915"/>
                <a:ext cx="480" cy="288"/>
              </a:xfrm>
              <a:custGeom>
                <a:avLst/>
                <a:gdLst>
                  <a:gd name="T0" fmla="*/ 86 w 537"/>
                  <a:gd name="T1" fmla="*/ 67 h 314"/>
                  <a:gd name="T2" fmla="*/ 225 w 537"/>
                  <a:gd name="T3" fmla="*/ 5 h 314"/>
                  <a:gd name="T4" fmla="*/ 397 w 537"/>
                  <a:gd name="T5" fmla="*/ 38 h 314"/>
                  <a:gd name="T6" fmla="*/ 476 w 537"/>
                  <a:gd name="T7" fmla="*/ 137 h 314"/>
                  <a:gd name="T8" fmla="*/ 372 w 537"/>
                  <a:gd name="T9" fmla="*/ 247 h 314"/>
                  <a:gd name="T10" fmla="*/ 136 w 537"/>
                  <a:gd name="T11" fmla="*/ 276 h 314"/>
                  <a:gd name="T12" fmla="*/ 8 w 537"/>
                  <a:gd name="T13" fmla="*/ 173 h 314"/>
                  <a:gd name="T14" fmla="*/ 86 w 537"/>
                  <a:gd name="T15" fmla="*/ 67 h 3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37"/>
                  <a:gd name="T25" fmla="*/ 0 h 314"/>
                  <a:gd name="T26" fmla="*/ 537 w 537"/>
                  <a:gd name="T27" fmla="*/ 314 h 31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37" h="314">
                    <a:moveTo>
                      <a:pt x="96" y="73"/>
                    </a:moveTo>
                    <a:cubicBezTo>
                      <a:pt x="141" y="47"/>
                      <a:pt x="194" y="10"/>
                      <a:pt x="252" y="5"/>
                    </a:cubicBezTo>
                    <a:cubicBezTo>
                      <a:pt x="310" y="0"/>
                      <a:pt x="398" y="17"/>
                      <a:pt x="444" y="41"/>
                    </a:cubicBezTo>
                    <a:cubicBezTo>
                      <a:pt x="490" y="65"/>
                      <a:pt x="537" y="111"/>
                      <a:pt x="532" y="149"/>
                    </a:cubicBezTo>
                    <a:cubicBezTo>
                      <a:pt x="532" y="229"/>
                      <a:pt x="477" y="246"/>
                      <a:pt x="416" y="269"/>
                    </a:cubicBezTo>
                    <a:cubicBezTo>
                      <a:pt x="353" y="294"/>
                      <a:pt x="220" y="314"/>
                      <a:pt x="152" y="301"/>
                    </a:cubicBezTo>
                    <a:cubicBezTo>
                      <a:pt x="84" y="288"/>
                      <a:pt x="18" y="227"/>
                      <a:pt x="9" y="189"/>
                    </a:cubicBezTo>
                    <a:cubicBezTo>
                      <a:pt x="0" y="151"/>
                      <a:pt x="52" y="99"/>
                      <a:pt x="96" y="7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EAD9"/>
                  </a:gs>
                  <a:gs pos="100000">
                    <a:srgbClr val="93FFF7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439" name="Oval 1991"/>
              <p:cNvSpPr>
                <a:spLocks noChangeArrowheads="1"/>
              </p:cNvSpPr>
              <p:nvPr/>
            </p:nvSpPr>
            <p:spPr bwMode="auto">
              <a:xfrm rot="4813762">
                <a:off x="394" y="2078"/>
                <a:ext cx="274" cy="134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C029FD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 eaLnBrk="1" hangingPunct="1"/>
                <a:endParaRPr lang="nl-NL" sz="13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37" name="Text Box 1992"/>
            <p:cNvSpPr txBox="1">
              <a:spLocks noChangeArrowheads="1"/>
            </p:cNvSpPr>
            <p:nvPr/>
          </p:nvSpPr>
          <p:spPr bwMode="auto">
            <a:xfrm rot="21300883">
              <a:off x="474" y="1898"/>
              <a:ext cx="282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1716562"/>
              <a:r>
                <a:rPr lang="en-US" sz="900" b="1" dirty="0">
                  <a:solidFill>
                    <a:schemeClr val="tx1"/>
                  </a:solidFill>
                </a:rPr>
                <a:t>G</a:t>
              </a:r>
              <a:r>
                <a:rPr lang="el-GR" sz="1000" b="1" dirty="0">
                  <a:solidFill>
                    <a:schemeClr val="tx1"/>
                  </a:solidFill>
                  <a:cs typeface="Arial" pitchFamily="34" charset="0"/>
                </a:rPr>
                <a:t>γ</a:t>
              </a:r>
            </a:p>
          </p:txBody>
        </p:sp>
      </p:grpSp>
      <p:grpSp>
        <p:nvGrpSpPr>
          <p:cNvPr id="167" name="Group 1993"/>
          <p:cNvGrpSpPr>
            <a:grpSpLocks/>
          </p:cNvGrpSpPr>
          <p:nvPr/>
        </p:nvGrpSpPr>
        <p:grpSpPr bwMode="auto">
          <a:xfrm>
            <a:off x="4781029" y="3154056"/>
            <a:ext cx="397002" cy="376258"/>
            <a:chOff x="816" y="1771"/>
            <a:chExt cx="325" cy="480"/>
          </a:xfrm>
        </p:grpSpPr>
        <p:grpSp>
          <p:nvGrpSpPr>
            <p:cNvPr id="168" name="Group 1994"/>
            <p:cNvGrpSpPr>
              <a:grpSpLocks/>
            </p:cNvGrpSpPr>
            <p:nvPr/>
          </p:nvGrpSpPr>
          <p:grpSpPr bwMode="auto">
            <a:xfrm rot="4984953">
              <a:off x="720" y="1867"/>
              <a:ext cx="480" cy="287"/>
              <a:chOff x="4489" y="2452"/>
              <a:chExt cx="539" cy="338"/>
            </a:xfrm>
          </p:grpSpPr>
          <p:sp>
            <p:nvSpPr>
              <p:cNvPr id="443" name="Freeform 1995"/>
              <p:cNvSpPr>
                <a:spLocks/>
              </p:cNvSpPr>
              <p:nvPr/>
            </p:nvSpPr>
            <p:spPr bwMode="auto">
              <a:xfrm rot="328195">
                <a:off x="4489" y="2452"/>
                <a:ext cx="539" cy="338"/>
              </a:xfrm>
              <a:custGeom>
                <a:avLst/>
                <a:gdLst>
                  <a:gd name="T0" fmla="*/ 96 w 537"/>
                  <a:gd name="T1" fmla="*/ 79 h 314"/>
                  <a:gd name="T2" fmla="*/ 253 w 537"/>
                  <a:gd name="T3" fmla="*/ 5 h 314"/>
                  <a:gd name="T4" fmla="*/ 446 w 537"/>
                  <a:gd name="T5" fmla="*/ 44 h 314"/>
                  <a:gd name="T6" fmla="*/ 534 w 537"/>
                  <a:gd name="T7" fmla="*/ 160 h 314"/>
                  <a:gd name="T8" fmla="*/ 418 w 537"/>
                  <a:gd name="T9" fmla="*/ 290 h 314"/>
                  <a:gd name="T10" fmla="*/ 153 w 537"/>
                  <a:gd name="T11" fmla="*/ 324 h 314"/>
                  <a:gd name="T12" fmla="*/ 9 w 537"/>
                  <a:gd name="T13" fmla="*/ 203 h 314"/>
                  <a:gd name="T14" fmla="*/ 96 w 537"/>
                  <a:gd name="T15" fmla="*/ 79 h 3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37"/>
                  <a:gd name="T25" fmla="*/ 0 h 314"/>
                  <a:gd name="T26" fmla="*/ 537 w 537"/>
                  <a:gd name="T27" fmla="*/ 314 h 31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37" h="314">
                    <a:moveTo>
                      <a:pt x="96" y="73"/>
                    </a:moveTo>
                    <a:cubicBezTo>
                      <a:pt x="141" y="47"/>
                      <a:pt x="194" y="10"/>
                      <a:pt x="252" y="5"/>
                    </a:cubicBezTo>
                    <a:cubicBezTo>
                      <a:pt x="310" y="0"/>
                      <a:pt x="398" y="17"/>
                      <a:pt x="444" y="41"/>
                    </a:cubicBezTo>
                    <a:cubicBezTo>
                      <a:pt x="490" y="65"/>
                      <a:pt x="537" y="111"/>
                      <a:pt x="532" y="149"/>
                    </a:cubicBezTo>
                    <a:cubicBezTo>
                      <a:pt x="532" y="229"/>
                      <a:pt x="477" y="246"/>
                      <a:pt x="416" y="269"/>
                    </a:cubicBezTo>
                    <a:cubicBezTo>
                      <a:pt x="353" y="294"/>
                      <a:pt x="220" y="314"/>
                      <a:pt x="152" y="301"/>
                    </a:cubicBezTo>
                    <a:cubicBezTo>
                      <a:pt x="84" y="288"/>
                      <a:pt x="18" y="227"/>
                      <a:pt x="9" y="189"/>
                    </a:cubicBezTo>
                    <a:cubicBezTo>
                      <a:pt x="0" y="151"/>
                      <a:pt x="52" y="99"/>
                      <a:pt x="96" y="7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FF00"/>
                  </a:gs>
                  <a:gs pos="100000">
                    <a:srgbClr val="85FF85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444" name="Oval 1996"/>
              <p:cNvSpPr>
                <a:spLocks noChangeArrowheads="1"/>
              </p:cNvSpPr>
              <p:nvPr/>
            </p:nvSpPr>
            <p:spPr bwMode="auto">
              <a:xfrm rot="-171191">
                <a:off x="4696" y="2606"/>
                <a:ext cx="307" cy="15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C029FD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 eaLnBrk="1" hangingPunct="1"/>
                <a:endParaRPr lang="nl-NL" sz="13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42" name="Text Box 1997"/>
            <p:cNvSpPr txBox="1">
              <a:spLocks noChangeArrowheads="1"/>
            </p:cNvSpPr>
            <p:nvPr/>
          </p:nvSpPr>
          <p:spPr bwMode="auto">
            <a:xfrm rot="21021682">
              <a:off x="852" y="1851"/>
              <a:ext cx="289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1716562"/>
              <a:r>
                <a:rPr lang="en-US" sz="900" b="1" dirty="0">
                  <a:solidFill>
                    <a:schemeClr val="tx1"/>
                  </a:solidFill>
                </a:rPr>
                <a:t>G</a:t>
              </a:r>
              <a:r>
                <a:rPr lang="el-GR" sz="1000" b="1" dirty="0">
                  <a:solidFill>
                    <a:schemeClr val="tx1"/>
                  </a:solidFill>
                  <a:cs typeface="Arial" pitchFamily="34" charset="0"/>
                </a:rPr>
                <a:t>β</a:t>
              </a:r>
            </a:p>
          </p:txBody>
        </p:sp>
      </p:grpSp>
      <p:grpSp>
        <p:nvGrpSpPr>
          <p:cNvPr id="169" name="Group 1998"/>
          <p:cNvGrpSpPr>
            <a:grpSpLocks/>
          </p:cNvGrpSpPr>
          <p:nvPr/>
        </p:nvGrpSpPr>
        <p:grpSpPr bwMode="auto">
          <a:xfrm rot="-462079">
            <a:off x="4464405" y="3181138"/>
            <a:ext cx="429495" cy="376258"/>
            <a:chOff x="1295" y="1771"/>
            <a:chExt cx="293" cy="432"/>
          </a:xfrm>
        </p:grpSpPr>
        <p:grpSp>
          <p:nvGrpSpPr>
            <p:cNvPr id="170" name="Group 1999"/>
            <p:cNvGrpSpPr>
              <a:grpSpLocks/>
            </p:cNvGrpSpPr>
            <p:nvPr/>
          </p:nvGrpSpPr>
          <p:grpSpPr bwMode="auto">
            <a:xfrm>
              <a:off x="1295" y="1771"/>
              <a:ext cx="240" cy="432"/>
              <a:chOff x="1247" y="1723"/>
              <a:chExt cx="288" cy="480"/>
            </a:xfrm>
          </p:grpSpPr>
          <p:sp>
            <p:nvSpPr>
              <p:cNvPr id="448" name="Freeform 2000"/>
              <p:cNvSpPr>
                <a:spLocks/>
              </p:cNvSpPr>
              <p:nvPr/>
            </p:nvSpPr>
            <p:spPr bwMode="auto">
              <a:xfrm rot="5313148">
                <a:off x="1151" y="1819"/>
                <a:ext cx="480" cy="288"/>
              </a:xfrm>
              <a:custGeom>
                <a:avLst/>
                <a:gdLst>
                  <a:gd name="T0" fmla="*/ 86 w 537"/>
                  <a:gd name="T1" fmla="*/ 67 h 314"/>
                  <a:gd name="T2" fmla="*/ 225 w 537"/>
                  <a:gd name="T3" fmla="*/ 5 h 314"/>
                  <a:gd name="T4" fmla="*/ 397 w 537"/>
                  <a:gd name="T5" fmla="*/ 38 h 314"/>
                  <a:gd name="T6" fmla="*/ 476 w 537"/>
                  <a:gd name="T7" fmla="*/ 137 h 314"/>
                  <a:gd name="T8" fmla="*/ 372 w 537"/>
                  <a:gd name="T9" fmla="*/ 247 h 314"/>
                  <a:gd name="T10" fmla="*/ 136 w 537"/>
                  <a:gd name="T11" fmla="*/ 276 h 314"/>
                  <a:gd name="T12" fmla="*/ 8 w 537"/>
                  <a:gd name="T13" fmla="*/ 173 h 314"/>
                  <a:gd name="T14" fmla="*/ 86 w 537"/>
                  <a:gd name="T15" fmla="*/ 67 h 3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37"/>
                  <a:gd name="T25" fmla="*/ 0 h 314"/>
                  <a:gd name="T26" fmla="*/ 537 w 537"/>
                  <a:gd name="T27" fmla="*/ 314 h 31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37" h="314">
                    <a:moveTo>
                      <a:pt x="96" y="73"/>
                    </a:moveTo>
                    <a:cubicBezTo>
                      <a:pt x="141" y="47"/>
                      <a:pt x="194" y="10"/>
                      <a:pt x="252" y="5"/>
                    </a:cubicBezTo>
                    <a:cubicBezTo>
                      <a:pt x="310" y="0"/>
                      <a:pt x="398" y="17"/>
                      <a:pt x="444" y="41"/>
                    </a:cubicBezTo>
                    <a:cubicBezTo>
                      <a:pt x="490" y="65"/>
                      <a:pt x="537" y="111"/>
                      <a:pt x="532" y="149"/>
                    </a:cubicBezTo>
                    <a:cubicBezTo>
                      <a:pt x="532" y="229"/>
                      <a:pt x="477" y="246"/>
                      <a:pt x="416" y="269"/>
                    </a:cubicBezTo>
                    <a:cubicBezTo>
                      <a:pt x="353" y="294"/>
                      <a:pt x="220" y="314"/>
                      <a:pt x="152" y="301"/>
                    </a:cubicBezTo>
                    <a:cubicBezTo>
                      <a:pt x="84" y="288"/>
                      <a:pt x="18" y="227"/>
                      <a:pt x="9" y="189"/>
                    </a:cubicBezTo>
                    <a:cubicBezTo>
                      <a:pt x="0" y="151"/>
                      <a:pt x="52" y="99"/>
                      <a:pt x="96" y="7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6FF00"/>
                  </a:gs>
                  <a:gs pos="100000">
                    <a:srgbClr val="FDFF9B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449" name="Oval 2001"/>
              <p:cNvSpPr>
                <a:spLocks noChangeArrowheads="1"/>
              </p:cNvSpPr>
              <p:nvPr/>
            </p:nvSpPr>
            <p:spPr bwMode="auto">
              <a:xfrm rot="4813762">
                <a:off x="1210" y="1982"/>
                <a:ext cx="274" cy="134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C029FD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 eaLnBrk="1" hangingPunct="1"/>
                <a:endParaRPr lang="nl-NL" sz="13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47" name="Text Box 2002"/>
            <p:cNvSpPr txBox="1">
              <a:spLocks noChangeArrowheads="1"/>
            </p:cNvSpPr>
            <p:nvPr/>
          </p:nvSpPr>
          <p:spPr bwMode="auto">
            <a:xfrm rot="21021682">
              <a:off x="1323" y="1836"/>
              <a:ext cx="265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1716562"/>
              <a:r>
                <a:rPr lang="en-US" sz="900" b="1" dirty="0">
                  <a:solidFill>
                    <a:schemeClr val="tx1"/>
                  </a:solidFill>
                </a:rPr>
                <a:t>G</a:t>
              </a:r>
              <a:r>
                <a:rPr lang="el-GR" sz="1000" b="1" dirty="0">
                  <a:solidFill>
                    <a:schemeClr val="tx1"/>
                  </a:solidFill>
                  <a:cs typeface="Arial" pitchFamily="34" charset="0"/>
                </a:rPr>
                <a:t>α</a:t>
              </a:r>
            </a:p>
          </p:txBody>
        </p:sp>
      </p:grpSp>
      <p:cxnSp>
        <p:nvCxnSpPr>
          <p:cNvPr id="451" name="Straight Connector 450"/>
          <p:cNvCxnSpPr/>
          <p:nvPr/>
        </p:nvCxnSpPr>
        <p:spPr bwMode="auto">
          <a:xfrm flipH="1">
            <a:off x="3280050" y="3553446"/>
            <a:ext cx="1224136" cy="28803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3" name="Straight Connector 452"/>
          <p:cNvCxnSpPr/>
          <p:nvPr/>
        </p:nvCxnSpPr>
        <p:spPr bwMode="auto">
          <a:xfrm flipH="1">
            <a:off x="3928122" y="3553446"/>
            <a:ext cx="576064" cy="28803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5" name="Straight Connector 454"/>
          <p:cNvCxnSpPr/>
          <p:nvPr/>
        </p:nvCxnSpPr>
        <p:spPr bwMode="auto">
          <a:xfrm flipH="1">
            <a:off x="4499992" y="3553446"/>
            <a:ext cx="4194" cy="24868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4" name="Straight Connector 463"/>
          <p:cNvCxnSpPr/>
          <p:nvPr/>
        </p:nvCxnSpPr>
        <p:spPr bwMode="auto">
          <a:xfrm>
            <a:off x="5508104" y="3564332"/>
            <a:ext cx="432048" cy="38181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66" name="Down Arrow 465"/>
          <p:cNvSpPr/>
          <p:nvPr/>
        </p:nvSpPr>
        <p:spPr bwMode="auto">
          <a:xfrm>
            <a:off x="2819861" y="4450200"/>
            <a:ext cx="189735" cy="504056"/>
          </a:xfrm>
          <a:prstGeom prst="down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0" b="0" i="0" u="none" strike="noStrike" cap="none" normalizeH="0" baseline="0" smtClean="0">
              <a:ln>
                <a:noFill/>
              </a:ln>
              <a:solidFill>
                <a:srgbClr val="DE7008"/>
              </a:solidFill>
              <a:effectLst/>
              <a:latin typeface="Arial" charset="0"/>
            </a:endParaRPr>
          </a:p>
        </p:txBody>
      </p:sp>
      <p:sp>
        <p:nvSpPr>
          <p:cNvPr id="467" name="Down Arrow 466"/>
          <p:cNvSpPr/>
          <p:nvPr/>
        </p:nvSpPr>
        <p:spPr bwMode="auto">
          <a:xfrm>
            <a:off x="3590177" y="4450200"/>
            <a:ext cx="189735" cy="504056"/>
          </a:xfrm>
          <a:prstGeom prst="down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0" b="0" i="0" u="none" strike="noStrike" cap="none" normalizeH="0" baseline="0" smtClean="0">
              <a:ln>
                <a:noFill/>
              </a:ln>
              <a:solidFill>
                <a:srgbClr val="DE7008"/>
              </a:solidFill>
              <a:effectLst/>
              <a:latin typeface="Arial" charset="0"/>
            </a:endParaRPr>
          </a:p>
        </p:txBody>
      </p:sp>
      <p:sp>
        <p:nvSpPr>
          <p:cNvPr id="468" name="Down Arrow 467"/>
          <p:cNvSpPr/>
          <p:nvPr/>
        </p:nvSpPr>
        <p:spPr bwMode="auto">
          <a:xfrm>
            <a:off x="4454273" y="4450200"/>
            <a:ext cx="189735" cy="504056"/>
          </a:xfrm>
          <a:prstGeom prst="down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0" b="0" i="0" u="none" strike="noStrike" cap="none" normalizeH="0" baseline="0" smtClean="0">
              <a:ln>
                <a:noFill/>
              </a:ln>
              <a:solidFill>
                <a:srgbClr val="DE7008"/>
              </a:solidFill>
              <a:effectLst/>
              <a:latin typeface="Arial" charset="0"/>
            </a:endParaRPr>
          </a:p>
        </p:txBody>
      </p:sp>
      <p:sp>
        <p:nvSpPr>
          <p:cNvPr id="469" name="Down Arrow 468"/>
          <p:cNvSpPr/>
          <p:nvPr/>
        </p:nvSpPr>
        <p:spPr bwMode="auto">
          <a:xfrm>
            <a:off x="6182465" y="4450200"/>
            <a:ext cx="189735" cy="504056"/>
          </a:xfrm>
          <a:prstGeom prst="down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0" b="0" i="0" u="none" strike="noStrike" cap="none" normalizeH="0" baseline="0" smtClean="0">
              <a:ln>
                <a:noFill/>
              </a:ln>
              <a:solidFill>
                <a:srgbClr val="DE7008"/>
              </a:solidFill>
              <a:effectLst/>
              <a:latin typeface="Arial" charset="0"/>
            </a:endParaRPr>
          </a:p>
        </p:txBody>
      </p:sp>
      <p:grpSp>
        <p:nvGrpSpPr>
          <p:cNvPr id="171" name="Group 2095"/>
          <p:cNvGrpSpPr>
            <a:grpSpLocks/>
          </p:cNvGrpSpPr>
          <p:nvPr/>
        </p:nvGrpSpPr>
        <p:grpSpPr bwMode="auto">
          <a:xfrm>
            <a:off x="2987824" y="5674336"/>
            <a:ext cx="585787" cy="241243"/>
            <a:chOff x="4943" y="5323"/>
            <a:chExt cx="337" cy="245"/>
          </a:xfrm>
        </p:grpSpPr>
        <p:grpSp>
          <p:nvGrpSpPr>
            <p:cNvPr id="172" name="Group 2096"/>
            <p:cNvGrpSpPr>
              <a:grpSpLocks/>
            </p:cNvGrpSpPr>
            <p:nvPr/>
          </p:nvGrpSpPr>
          <p:grpSpPr bwMode="auto">
            <a:xfrm>
              <a:off x="4943" y="5323"/>
              <a:ext cx="337" cy="245"/>
              <a:chOff x="6105" y="3765"/>
              <a:chExt cx="481" cy="281"/>
            </a:xfrm>
          </p:grpSpPr>
          <p:sp>
            <p:nvSpPr>
              <p:cNvPr id="476" name="AutoShape 2097"/>
              <p:cNvSpPr>
                <a:spLocks noChangeArrowheads="1"/>
              </p:cNvSpPr>
              <p:nvPr/>
            </p:nvSpPr>
            <p:spPr bwMode="auto">
              <a:xfrm>
                <a:off x="6105" y="3765"/>
                <a:ext cx="481" cy="281"/>
              </a:xfrm>
              <a:prstGeom prst="octagon">
                <a:avLst>
                  <a:gd name="adj" fmla="val 30806"/>
                </a:avLst>
              </a:prstGeom>
              <a:gradFill rotWithShape="1">
                <a:gsLst>
                  <a:gs pos="0">
                    <a:srgbClr val="4A4C00"/>
                  </a:gs>
                  <a:gs pos="50000">
                    <a:srgbClr val="F6FF00"/>
                  </a:gs>
                  <a:gs pos="100000">
                    <a:srgbClr val="4A4C00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77" name="Oval 2098"/>
              <p:cNvSpPr>
                <a:spLocks noChangeArrowheads="1"/>
              </p:cNvSpPr>
              <p:nvPr/>
            </p:nvSpPr>
            <p:spPr bwMode="auto">
              <a:xfrm rot="-123334">
                <a:off x="6336" y="3882"/>
                <a:ext cx="248" cy="11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48460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sp>
          <p:nvSpPr>
            <p:cNvPr id="475" name="Text Box 2099"/>
            <p:cNvSpPr txBox="1">
              <a:spLocks noChangeArrowheads="1"/>
            </p:cNvSpPr>
            <p:nvPr/>
          </p:nvSpPr>
          <p:spPr bwMode="auto">
            <a:xfrm>
              <a:off x="4997" y="5375"/>
              <a:ext cx="232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2403475" eaLnBrk="1" hangingPunct="1"/>
              <a:r>
                <a:rPr lang="en-US" sz="900" b="1" dirty="0" smtClean="0">
                  <a:solidFill>
                    <a:schemeClr val="tx1"/>
                  </a:solidFill>
                </a:rPr>
                <a:t>MAPKs</a:t>
              </a:r>
              <a:endParaRPr lang="en-US" sz="900" b="1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480" name="Straight Arrow Connector 479"/>
          <p:cNvCxnSpPr>
            <a:stCxn id="402" idx="2"/>
            <a:endCxn id="476" idx="6"/>
          </p:cNvCxnSpPr>
          <p:nvPr/>
        </p:nvCxnSpPr>
        <p:spPr bwMode="auto">
          <a:xfrm>
            <a:off x="2896372" y="5386553"/>
            <a:ext cx="165769" cy="287783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84" name="Straight Arrow Connector 483"/>
          <p:cNvCxnSpPr>
            <a:endCxn id="476" idx="7"/>
          </p:cNvCxnSpPr>
          <p:nvPr/>
        </p:nvCxnSpPr>
        <p:spPr bwMode="auto">
          <a:xfrm flipH="1">
            <a:off x="3499294" y="5386304"/>
            <a:ext cx="136602" cy="288032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86" name="Straight Arrow Connector 485"/>
          <p:cNvCxnSpPr/>
          <p:nvPr/>
        </p:nvCxnSpPr>
        <p:spPr bwMode="auto">
          <a:xfrm flipH="1">
            <a:off x="2760914" y="5386304"/>
            <a:ext cx="136602" cy="288032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87" name="Straight Arrow Connector 486"/>
          <p:cNvCxnSpPr>
            <a:stCxn id="402" idx="2"/>
          </p:cNvCxnSpPr>
          <p:nvPr/>
        </p:nvCxnSpPr>
        <p:spPr bwMode="auto">
          <a:xfrm flipH="1">
            <a:off x="1619672" y="5386553"/>
            <a:ext cx="1276700" cy="215775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1" name="Straight Arrow Connector 490"/>
          <p:cNvCxnSpPr/>
          <p:nvPr/>
        </p:nvCxnSpPr>
        <p:spPr bwMode="auto">
          <a:xfrm>
            <a:off x="4550228" y="5429848"/>
            <a:ext cx="0" cy="214401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6" name="Straight Arrow Connector 495"/>
          <p:cNvCxnSpPr/>
          <p:nvPr/>
        </p:nvCxnSpPr>
        <p:spPr bwMode="auto">
          <a:xfrm>
            <a:off x="4550228" y="5974144"/>
            <a:ext cx="0" cy="214401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7" name="Rectangle 186"/>
          <p:cNvSpPr/>
          <p:nvPr/>
        </p:nvSpPr>
        <p:spPr bwMode="auto">
          <a:xfrm>
            <a:off x="755576" y="5373216"/>
            <a:ext cx="6840760" cy="122413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0" b="0" i="0" u="none" strike="noStrike" cap="none" normalizeH="0" baseline="0" smtClean="0">
              <a:ln>
                <a:noFill/>
              </a:ln>
              <a:solidFill>
                <a:srgbClr val="DE7008"/>
              </a:solidFill>
              <a:effectLst/>
              <a:latin typeface="Arial" charset="0"/>
            </a:endParaRPr>
          </a:p>
        </p:txBody>
      </p:sp>
      <p:sp>
        <p:nvSpPr>
          <p:cNvPr id="18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7704" y="260350"/>
            <a:ext cx="7632848" cy="792163"/>
          </a:xfrm>
        </p:spPr>
        <p:txBody>
          <a:bodyPr/>
          <a:lstStyle/>
          <a:p>
            <a:pPr eaLnBrk="1" hangingPunct="1"/>
            <a:r>
              <a:rPr lang="en-US" sz="2000" dirty="0" smtClean="0"/>
              <a:t>SILAC MS identified regulated </a:t>
            </a:r>
            <a:r>
              <a:rPr lang="en-US" sz="2000" dirty="0" err="1" smtClean="0"/>
              <a:t>phosphorylation</a:t>
            </a:r>
            <a:r>
              <a:rPr lang="en-US" sz="2000" dirty="0" smtClean="0"/>
              <a:t> sites on proteins known to mediate thrombin signaling</a:t>
            </a:r>
          </a:p>
        </p:txBody>
      </p:sp>
      <p:pic>
        <p:nvPicPr>
          <p:cNvPr id="200" name="Picture 199" descr="PAR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2848" y="3140968"/>
            <a:ext cx="4718304" cy="2918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A576FC-36A8-4709-8513-CD7F63A6C353}" type="datetime4">
              <a:rPr lang="en-US" smtClean="0"/>
              <a:pPr>
                <a:defRPr/>
              </a:pPr>
              <a:t>April 3, 2013</a:t>
            </a:fld>
            <a:r>
              <a:rPr lang="nl-NL" smtClean="0"/>
              <a:t> | </a:t>
            </a:r>
            <a:fld id="{EFF17AB7-A44D-46A3-B513-3A36920AC249}" type="slidenum">
              <a:rPr lang="nl-NL" smtClean="0"/>
              <a:pPr>
                <a:defRPr/>
              </a:pPr>
              <a:t>21</a:t>
            </a:fld>
            <a:endParaRPr lang="en-US"/>
          </a:p>
        </p:txBody>
      </p:sp>
      <p:grpSp>
        <p:nvGrpSpPr>
          <p:cNvPr id="2" name="Group 337"/>
          <p:cNvGrpSpPr/>
          <p:nvPr/>
        </p:nvGrpSpPr>
        <p:grpSpPr>
          <a:xfrm>
            <a:off x="3419872" y="1281848"/>
            <a:ext cx="1549735" cy="1836027"/>
            <a:chOff x="4102385" y="3645024"/>
            <a:chExt cx="1549735" cy="1836027"/>
          </a:xfrm>
        </p:grpSpPr>
        <p:sp>
          <p:nvSpPr>
            <p:cNvPr id="189" name="TextBox 188"/>
            <p:cNvSpPr txBox="1"/>
            <p:nvPr/>
          </p:nvSpPr>
          <p:spPr>
            <a:xfrm>
              <a:off x="4102385" y="4653136"/>
              <a:ext cx="5416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PAR</a:t>
              </a:r>
              <a:endParaRPr lang="nl-NL" sz="1400" dirty="0">
                <a:solidFill>
                  <a:schemeClr val="tx1"/>
                </a:solidFill>
              </a:endParaRPr>
            </a:p>
          </p:txBody>
        </p:sp>
        <p:sp>
          <p:nvSpPr>
            <p:cNvPr id="190" name="Freeform 12033"/>
            <p:cNvSpPr>
              <a:spLocks noChangeAspect="1"/>
            </p:cNvSpPr>
            <p:nvPr/>
          </p:nvSpPr>
          <p:spPr bwMode="auto">
            <a:xfrm rot="16200000" flipV="1">
              <a:off x="5350393" y="5207900"/>
              <a:ext cx="443491" cy="102811"/>
            </a:xfrm>
            <a:custGeom>
              <a:avLst/>
              <a:gdLst/>
              <a:ahLst/>
              <a:cxnLst>
                <a:cxn ang="0">
                  <a:pos x="457" y="10"/>
                </a:cxn>
                <a:cxn ang="0">
                  <a:pos x="380" y="19"/>
                </a:cxn>
                <a:cxn ang="0">
                  <a:pos x="235" y="22"/>
                </a:cxn>
                <a:cxn ang="0">
                  <a:pos x="35" y="13"/>
                </a:cxn>
                <a:cxn ang="0">
                  <a:pos x="24" y="98"/>
                </a:cxn>
              </a:cxnLst>
              <a:rect l="0" t="0" r="r" b="b"/>
              <a:pathLst>
                <a:path w="457" h="98">
                  <a:moveTo>
                    <a:pt x="457" y="10"/>
                  </a:moveTo>
                  <a:cubicBezTo>
                    <a:pt x="437" y="13"/>
                    <a:pt x="417" y="17"/>
                    <a:pt x="380" y="19"/>
                  </a:cubicBezTo>
                  <a:cubicBezTo>
                    <a:pt x="343" y="21"/>
                    <a:pt x="292" y="23"/>
                    <a:pt x="235" y="22"/>
                  </a:cubicBezTo>
                  <a:cubicBezTo>
                    <a:pt x="177" y="21"/>
                    <a:pt x="70" y="0"/>
                    <a:pt x="35" y="13"/>
                  </a:cubicBezTo>
                  <a:cubicBezTo>
                    <a:pt x="0" y="26"/>
                    <a:pt x="26" y="80"/>
                    <a:pt x="24" y="98"/>
                  </a:cubicBezTo>
                </a:path>
              </a:pathLst>
            </a:custGeom>
            <a:noFill/>
            <a:ln w="57150" cap="flat" cmpd="sng">
              <a:solidFill>
                <a:srgbClr val="FED05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91" name="Freeform 12034"/>
            <p:cNvSpPr>
              <a:spLocks noChangeAspect="1"/>
            </p:cNvSpPr>
            <p:nvPr/>
          </p:nvSpPr>
          <p:spPr bwMode="auto">
            <a:xfrm rot="20030034">
              <a:off x="4674342" y="4165069"/>
              <a:ext cx="800913" cy="323703"/>
            </a:xfrm>
            <a:custGeom>
              <a:avLst/>
              <a:gdLst/>
              <a:ahLst/>
              <a:cxnLst>
                <a:cxn ang="0">
                  <a:pos x="601" y="23"/>
                </a:cxn>
                <a:cxn ang="0">
                  <a:pos x="757" y="17"/>
                </a:cxn>
                <a:cxn ang="0">
                  <a:pos x="697" y="123"/>
                </a:cxn>
                <a:cxn ang="0">
                  <a:pos x="465" y="106"/>
                </a:cxn>
                <a:cxn ang="0">
                  <a:pos x="159" y="123"/>
                </a:cxn>
                <a:cxn ang="0">
                  <a:pos x="22" y="205"/>
                </a:cxn>
                <a:cxn ang="0">
                  <a:pos x="28" y="289"/>
                </a:cxn>
              </a:cxnLst>
              <a:rect l="0" t="0" r="r" b="b"/>
              <a:pathLst>
                <a:path w="773" h="289">
                  <a:moveTo>
                    <a:pt x="601" y="23"/>
                  </a:moveTo>
                  <a:cubicBezTo>
                    <a:pt x="626" y="23"/>
                    <a:pt x="741" y="0"/>
                    <a:pt x="757" y="17"/>
                  </a:cubicBezTo>
                  <a:cubicBezTo>
                    <a:pt x="773" y="34"/>
                    <a:pt x="746" y="108"/>
                    <a:pt x="697" y="123"/>
                  </a:cubicBezTo>
                  <a:cubicBezTo>
                    <a:pt x="648" y="138"/>
                    <a:pt x="555" y="106"/>
                    <a:pt x="465" y="106"/>
                  </a:cubicBezTo>
                  <a:cubicBezTo>
                    <a:pt x="376" y="106"/>
                    <a:pt x="233" y="106"/>
                    <a:pt x="159" y="123"/>
                  </a:cubicBezTo>
                  <a:cubicBezTo>
                    <a:pt x="85" y="139"/>
                    <a:pt x="44" y="177"/>
                    <a:pt x="22" y="205"/>
                  </a:cubicBezTo>
                  <a:cubicBezTo>
                    <a:pt x="0" y="233"/>
                    <a:pt x="27" y="272"/>
                    <a:pt x="28" y="289"/>
                  </a:cubicBezTo>
                </a:path>
              </a:pathLst>
            </a:custGeom>
            <a:noFill/>
            <a:ln w="57150" cap="flat" cmpd="sng">
              <a:solidFill>
                <a:srgbClr val="FED05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92" name="Freeform 12035"/>
            <p:cNvSpPr>
              <a:spLocks noChangeAspect="1"/>
            </p:cNvSpPr>
            <p:nvPr/>
          </p:nvSpPr>
          <p:spPr bwMode="auto">
            <a:xfrm>
              <a:off x="4778679" y="5034588"/>
              <a:ext cx="158525" cy="54884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52" y="150"/>
                </a:cxn>
                <a:cxn ang="0">
                  <a:pos x="358" y="180"/>
                </a:cxn>
                <a:cxn ang="0">
                  <a:pos x="574" y="168"/>
                </a:cxn>
                <a:cxn ang="0">
                  <a:pos x="586" y="6"/>
                </a:cxn>
              </a:cxnLst>
              <a:rect l="0" t="0" r="r" b="b"/>
              <a:pathLst>
                <a:path w="612" h="197">
                  <a:moveTo>
                    <a:pt x="46" y="0"/>
                  </a:moveTo>
                  <a:cubicBezTo>
                    <a:pt x="23" y="60"/>
                    <a:pt x="0" y="120"/>
                    <a:pt x="52" y="150"/>
                  </a:cubicBezTo>
                  <a:cubicBezTo>
                    <a:pt x="104" y="180"/>
                    <a:pt x="271" y="177"/>
                    <a:pt x="358" y="180"/>
                  </a:cubicBezTo>
                  <a:cubicBezTo>
                    <a:pt x="445" y="183"/>
                    <a:pt x="536" y="197"/>
                    <a:pt x="574" y="168"/>
                  </a:cubicBezTo>
                  <a:cubicBezTo>
                    <a:pt x="612" y="139"/>
                    <a:pt x="599" y="72"/>
                    <a:pt x="586" y="6"/>
                  </a:cubicBezTo>
                </a:path>
              </a:pathLst>
            </a:custGeom>
            <a:noFill/>
            <a:ln w="57150" cap="flat" cmpd="sng">
              <a:solidFill>
                <a:srgbClr val="FED05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93" name="Freeform 12036"/>
            <p:cNvSpPr>
              <a:spLocks noChangeAspect="1"/>
            </p:cNvSpPr>
            <p:nvPr/>
          </p:nvSpPr>
          <p:spPr bwMode="auto">
            <a:xfrm>
              <a:off x="4911301" y="4559675"/>
              <a:ext cx="176139" cy="60484"/>
            </a:xfrm>
            <a:custGeom>
              <a:avLst/>
              <a:gdLst/>
              <a:ahLst/>
              <a:cxnLst>
                <a:cxn ang="0">
                  <a:pos x="55" y="211"/>
                </a:cxn>
                <a:cxn ang="0">
                  <a:pos x="49" y="67"/>
                </a:cxn>
                <a:cxn ang="0">
                  <a:pos x="349" y="31"/>
                </a:cxn>
                <a:cxn ang="0">
                  <a:pos x="637" y="31"/>
                </a:cxn>
                <a:cxn ang="0">
                  <a:pos x="595" y="217"/>
                </a:cxn>
              </a:cxnLst>
              <a:rect l="0" t="0" r="r" b="b"/>
              <a:pathLst>
                <a:path w="678" h="217">
                  <a:moveTo>
                    <a:pt x="55" y="211"/>
                  </a:moveTo>
                  <a:cubicBezTo>
                    <a:pt x="27" y="154"/>
                    <a:pt x="0" y="97"/>
                    <a:pt x="49" y="67"/>
                  </a:cubicBezTo>
                  <a:cubicBezTo>
                    <a:pt x="98" y="37"/>
                    <a:pt x="251" y="37"/>
                    <a:pt x="349" y="31"/>
                  </a:cubicBezTo>
                  <a:cubicBezTo>
                    <a:pt x="447" y="25"/>
                    <a:pt x="596" y="0"/>
                    <a:pt x="637" y="31"/>
                  </a:cubicBezTo>
                  <a:cubicBezTo>
                    <a:pt x="678" y="62"/>
                    <a:pt x="636" y="139"/>
                    <a:pt x="595" y="217"/>
                  </a:cubicBezTo>
                </a:path>
              </a:pathLst>
            </a:custGeom>
            <a:noFill/>
            <a:ln w="57150" cap="flat" cmpd="sng">
              <a:solidFill>
                <a:srgbClr val="FED05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94" name="Freeform 12037"/>
            <p:cNvSpPr>
              <a:spLocks noChangeAspect="1"/>
            </p:cNvSpPr>
            <p:nvPr/>
          </p:nvSpPr>
          <p:spPr bwMode="auto">
            <a:xfrm>
              <a:off x="5056357" y="5032348"/>
              <a:ext cx="141947" cy="80646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90" y="138"/>
                </a:cxn>
                <a:cxn ang="0">
                  <a:pos x="318" y="276"/>
                </a:cxn>
                <a:cxn ang="0">
                  <a:pos x="510" y="198"/>
                </a:cxn>
                <a:cxn ang="0">
                  <a:pos x="540" y="0"/>
                </a:cxn>
              </a:cxnLst>
              <a:rect l="0" t="0" r="r" b="b"/>
              <a:pathLst>
                <a:path w="547" h="286">
                  <a:moveTo>
                    <a:pt x="0" y="6"/>
                  </a:moveTo>
                  <a:cubicBezTo>
                    <a:pt x="18" y="49"/>
                    <a:pt x="37" y="93"/>
                    <a:pt x="90" y="138"/>
                  </a:cubicBezTo>
                  <a:cubicBezTo>
                    <a:pt x="143" y="183"/>
                    <a:pt x="248" y="266"/>
                    <a:pt x="318" y="276"/>
                  </a:cubicBezTo>
                  <a:cubicBezTo>
                    <a:pt x="388" y="286"/>
                    <a:pt x="473" y="244"/>
                    <a:pt x="510" y="198"/>
                  </a:cubicBezTo>
                  <a:cubicBezTo>
                    <a:pt x="547" y="152"/>
                    <a:pt x="543" y="76"/>
                    <a:pt x="540" y="0"/>
                  </a:cubicBezTo>
                </a:path>
              </a:pathLst>
            </a:custGeom>
            <a:noFill/>
            <a:ln w="57150" cap="flat" cmpd="sng">
              <a:solidFill>
                <a:srgbClr val="FED05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95" name="Freeform 12038"/>
            <p:cNvSpPr>
              <a:spLocks noChangeAspect="1"/>
            </p:cNvSpPr>
            <p:nvPr/>
          </p:nvSpPr>
          <p:spPr bwMode="auto">
            <a:xfrm>
              <a:off x="5187943" y="4567515"/>
              <a:ext cx="140911" cy="52644"/>
            </a:xfrm>
            <a:custGeom>
              <a:avLst/>
              <a:gdLst/>
              <a:ahLst/>
              <a:cxnLst>
                <a:cxn ang="0">
                  <a:pos x="26" y="175"/>
                </a:cxn>
                <a:cxn ang="0">
                  <a:pos x="50" y="49"/>
                </a:cxn>
                <a:cxn ang="0">
                  <a:pos x="326" y="1"/>
                </a:cxn>
                <a:cxn ang="0">
                  <a:pos x="488" y="43"/>
                </a:cxn>
                <a:cxn ang="0">
                  <a:pos x="542" y="187"/>
                </a:cxn>
              </a:cxnLst>
              <a:rect l="0" t="0" r="r" b="b"/>
              <a:pathLst>
                <a:path w="542" h="187">
                  <a:moveTo>
                    <a:pt x="26" y="175"/>
                  </a:moveTo>
                  <a:cubicBezTo>
                    <a:pt x="13" y="126"/>
                    <a:pt x="0" y="78"/>
                    <a:pt x="50" y="49"/>
                  </a:cubicBezTo>
                  <a:cubicBezTo>
                    <a:pt x="100" y="20"/>
                    <a:pt x="253" y="2"/>
                    <a:pt x="326" y="1"/>
                  </a:cubicBezTo>
                  <a:cubicBezTo>
                    <a:pt x="399" y="0"/>
                    <a:pt x="452" y="12"/>
                    <a:pt x="488" y="43"/>
                  </a:cubicBezTo>
                  <a:cubicBezTo>
                    <a:pt x="524" y="74"/>
                    <a:pt x="533" y="130"/>
                    <a:pt x="542" y="187"/>
                  </a:cubicBezTo>
                </a:path>
              </a:pathLst>
            </a:custGeom>
            <a:noFill/>
            <a:ln w="57150" cap="flat" cmpd="sng">
              <a:solidFill>
                <a:srgbClr val="FED05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96" name="Freeform 12039"/>
            <p:cNvSpPr>
              <a:spLocks noChangeAspect="1"/>
            </p:cNvSpPr>
            <p:nvPr/>
          </p:nvSpPr>
          <p:spPr bwMode="auto">
            <a:xfrm>
              <a:off x="5321601" y="5034588"/>
              <a:ext cx="152308" cy="47043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52" y="132"/>
                </a:cxn>
                <a:cxn ang="0">
                  <a:pos x="334" y="168"/>
                </a:cxn>
                <a:cxn ang="0">
                  <a:pos x="550" y="132"/>
                </a:cxn>
                <a:cxn ang="0">
                  <a:pos x="556" y="6"/>
                </a:cxn>
              </a:cxnLst>
              <a:rect l="0" t="0" r="r" b="b"/>
              <a:pathLst>
                <a:path w="587" h="168">
                  <a:moveTo>
                    <a:pt x="22" y="0"/>
                  </a:moveTo>
                  <a:cubicBezTo>
                    <a:pt x="11" y="52"/>
                    <a:pt x="0" y="104"/>
                    <a:pt x="52" y="132"/>
                  </a:cubicBezTo>
                  <a:cubicBezTo>
                    <a:pt x="104" y="160"/>
                    <a:pt x="251" y="168"/>
                    <a:pt x="334" y="168"/>
                  </a:cubicBezTo>
                  <a:cubicBezTo>
                    <a:pt x="417" y="168"/>
                    <a:pt x="513" y="159"/>
                    <a:pt x="550" y="132"/>
                  </a:cubicBezTo>
                  <a:cubicBezTo>
                    <a:pt x="587" y="105"/>
                    <a:pt x="571" y="55"/>
                    <a:pt x="556" y="6"/>
                  </a:cubicBezTo>
                </a:path>
              </a:pathLst>
            </a:custGeom>
            <a:noFill/>
            <a:ln w="57150" cap="flat" cmpd="sng">
              <a:solidFill>
                <a:srgbClr val="FED05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97" name="Freeform 12040"/>
            <p:cNvSpPr>
              <a:spLocks noChangeAspect="1"/>
            </p:cNvSpPr>
            <p:nvPr/>
          </p:nvSpPr>
          <p:spPr bwMode="auto">
            <a:xfrm>
              <a:off x="5455259" y="4529433"/>
              <a:ext cx="146092" cy="92967"/>
            </a:xfrm>
            <a:custGeom>
              <a:avLst/>
              <a:gdLst/>
              <a:ahLst/>
              <a:cxnLst>
                <a:cxn ang="0">
                  <a:pos x="19" y="324"/>
                </a:cxn>
                <a:cxn ang="0">
                  <a:pos x="19" y="186"/>
                </a:cxn>
                <a:cxn ang="0">
                  <a:pos x="133" y="54"/>
                </a:cxn>
                <a:cxn ang="0">
                  <a:pos x="445" y="18"/>
                </a:cxn>
                <a:cxn ang="0">
                  <a:pos x="547" y="162"/>
                </a:cxn>
                <a:cxn ang="0">
                  <a:pos x="559" y="330"/>
                </a:cxn>
              </a:cxnLst>
              <a:rect l="0" t="0" r="r" b="b"/>
              <a:pathLst>
                <a:path w="566" h="330">
                  <a:moveTo>
                    <a:pt x="19" y="324"/>
                  </a:moveTo>
                  <a:cubicBezTo>
                    <a:pt x="9" y="277"/>
                    <a:pt x="0" y="231"/>
                    <a:pt x="19" y="186"/>
                  </a:cubicBezTo>
                  <a:cubicBezTo>
                    <a:pt x="38" y="141"/>
                    <a:pt x="62" y="82"/>
                    <a:pt x="133" y="54"/>
                  </a:cubicBezTo>
                  <a:cubicBezTo>
                    <a:pt x="204" y="26"/>
                    <a:pt x="376" y="0"/>
                    <a:pt x="445" y="18"/>
                  </a:cubicBezTo>
                  <a:cubicBezTo>
                    <a:pt x="514" y="36"/>
                    <a:pt x="528" y="110"/>
                    <a:pt x="547" y="162"/>
                  </a:cubicBezTo>
                  <a:cubicBezTo>
                    <a:pt x="566" y="214"/>
                    <a:pt x="562" y="272"/>
                    <a:pt x="559" y="330"/>
                  </a:cubicBezTo>
                </a:path>
              </a:pathLst>
            </a:custGeom>
            <a:noFill/>
            <a:ln w="57150" cap="flat" cmpd="sng">
              <a:solidFill>
                <a:srgbClr val="FED05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grpSp>
          <p:nvGrpSpPr>
            <p:cNvPr id="3" name="Group 12042"/>
            <p:cNvGrpSpPr>
              <a:grpSpLocks noChangeAspect="1"/>
            </p:cNvGrpSpPr>
            <p:nvPr/>
          </p:nvGrpSpPr>
          <p:grpSpPr bwMode="auto">
            <a:xfrm>
              <a:off x="4739307" y="4617919"/>
              <a:ext cx="104647" cy="420029"/>
              <a:chOff x="859" y="1415"/>
              <a:chExt cx="405" cy="1499"/>
            </a:xfrm>
          </p:grpSpPr>
          <p:sp>
            <p:nvSpPr>
              <p:cNvPr id="266" name="Freeform 12043"/>
              <p:cNvSpPr>
                <a:spLocks noChangeAspect="1"/>
              </p:cNvSpPr>
              <p:nvPr/>
            </p:nvSpPr>
            <p:spPr bwMode="auto">
              <a:xfrm>
                <a:off x="893" y="2408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67" name="Freeform 12044"/>
              <p:cNvSpPr>
                <a:spLocks noChangeAspect="1"/>
              </p:cNvSpPr>
              <p:nvPr/>
            </p:nvSpPr>
            <p:spPr bwMode="auto">
              <a:xfrm>
                <a:off x="895" y="2553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68" name="Freeform 12045"/>
              <p:cNvSpPr>
                <a:spLocks noChangeAspect="1"/>
              </p:cNvSpPr>
              <p:nvPr/>
            </p:nvSpPr>
            <p:spPr bwMode="auto">
              <a:xfrm>
                <a:off x="890" y="2102"/>
                <a:ext cx="361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69" name="Freeform 12046"/>
              <p:cNvSpPr>
                <a:spLocks noChangeAspect="1"/>
              </p:cNvSpPr>
              <p:nvPr/>
            </p:nvSpPr>
            <p:spPr bwMode="auto">
              <a:xfrm>
                <a:off x="892" y="2247"/>
                <a:ext cx="360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70" name="Freeform 12047"/>
              <p:cNvSpPr>
                <a:spLocks noChangeAspect="1"/>
              </p:cNvSpPr>
              <p:nvPr/>
            </p:nvSpPr>
            <p:spPr bwMode="auto">
              <a:xfrm>
                <a:off x="886" y="1795"/>
                <a:ext cx="362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71" name="Freeform 12048"/>
              <p:cNvSpPr>
                <a:spLocks noChangeAspect="1"/>
              </p:cNvSpPr>
              <p:nvPr/>
            </p:nvSpPr>
            <p:spPr bwMode="auto">
              <a:xfrm>
                <a:off x="888" y="1940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72" name="Freeform 12049"/>
              <p:cNvSpPr>
                <a:spLocks noChangeAspect="1"/>
              </p:cNvSpPr>
              <p:nvPr/>
            </p:nvSpPr>
            <p:spPr bwMode="auto">
              <a:xfrm>
                <a:off x="883" y="1491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73" name="Freeform 12050"/>
              <p:cNvSpPr>
                <a:spLocks noChangeAspect="1"/>
              </p:cNvSpPr>
              <p:nvPr/>
            </p:nvSpPr>
            <p:spPr bwMode="auto">
              <a:xfrm>
                <a:off x="885" y="1636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74" name="AutoShape 12051"/>
              <p:cNvSpPr>
                <a:spLocks noChangeAspect="1" noChangeArrowheads="1"/>
              </p:cNvSpPr>
              <p:nvPr/>
            </p:nvSpPr>
            <p:spPr bwMode="auto">
              <a:xfrm>
                <a:off x="859" y="1415"/>
                <a:ext cx="405" cy="1499"/>
              </a:xfrm>
              <a:prstGeom prst="roundRect">
                <a:avLst>
                  <a:gd name="adj" fmla="val 40046"/>
                </a:avLst>
              </a:prstGeom>
              <a:gradFill rotWithShape="1">
                <a:gsLst>
                  <a:gs pos="0">
                    <a:srgbClr val="FFFFFF">
                      <a:alpha val="81000"/>
                    </a:srgbClr>
                  </a:gs>
                  <a:gs pos="100000">
                    <a:srgbClr val="FFFF00">
                      <a:alpha val="39999"/>
                    </a:srgbClr>
                  </a:gs>
                </a:gsLst>
                <a:lin ang="0" scaled="1"/>
              </a:gradFill>
              <a:ln w="3175">
                <a:solidFill>
                  <a:srgbClr val="FFFF6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5" name="Group 12052"/>
            <p:cNvGrpSpPr>
              <a:grpSpLocks noChangeAspect="1"/>
            </p:cNvGrpSpPr>
            <p:nvPr/>
          </p:nvGrpSpPr>
          <p:grpSpPr bwMode="auto">
            <a:xfrm>
              <a:off x="4874001" y="4617919"/>
              <a:ext cx="104647" cy="420029"/>
              <a:chOff x="859" y="1415"/>
              <a:chExt cx="405" cy="1499"/>
            </a:xfrm>
          </p:grpSpPr>
          <p:sp>
            <p:nvSpPr>
              <p:cNvPr id="257" name="Freeform 12053"/>
              <p:cNvSpPr>
                <a:spLocks noChangeAspect="1"/>
              </p:cNvSpPr>
              <p:nvPr/>
            </p:nvSpPr>
            <p:spPr bwMode="auto">
              <a:xfrm>
                <a:off x="893" y="2408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58" name="Freeform 12054"/>
              <p:cNvSpPr>
                <a:spLocks noChangeAspect="1"/>
              </p:cNvSpPr>
              <p:nvPr/>
            </p:nvSpPr>
            <p:spPr bwMode="auto">
              <a:xfrm>
                <a:off x="895" y="2553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59" name="Freeform 12055"/>
              <p:cNvSpPr>
                <a:spLocks noChangeAspect="1"/>
              </p:cNvSpPr>
              <p:nvPr/>
            </p:nvSpPr>
            <p:spPr bwMode="auto">
              <a:xfrm>
                <a:off x="890" y="2102"/>
                <a:ext cx="361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60" name="Freeform 12056"/>
              <p:cNvSpPr>
                <a:spLocks noChangeAspect="1"/>
              </p:cNvSpPr>
              <p:nvPr/>
            </p:nvSpPr>
            <p:spPr bwMode="auto">
              <a:xfrm>
                <a:off x="892" y="2247"/>
                <a:ext cx="360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61" name="Freeform 12057"/>
              <p:cNvSpPr>
                <a:spLocks noChangeAspect="1"/>
              </p:cNvSpPr>
              <p:nvPr/>
            </p:nvSpPr>
            <p:spPr bwMode="auto">
              <a:xfrm>
                <a:off x="886" y="1795"/>
                <a:ext cx="362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62" name="Freeform 12058"/>
              <p:cNvSpPr>
                <a:spLocks noChangeAspect="1"/>
              </p:cNvSpPr>
              <p:nvPr/>
            </p:nvSpPr>
            <p:spPr bwMode="auto">
              <a:xfrm>
                <a:off x="888" y="1940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63" name="Freeform 12059"/>
              <p:cNvSpPr>
                <a:spLocks noChangeAspect="1"/>
              </p:cNvSpPr>
              <p:nvPr/>
            </p:nvSpPr>
            <p:spPr bwMode="auto">
              <a:xfrm>
                <a:off x="883" y="1491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64" name="Freeform 12060"/>
              <p:cNvSpPr>
                <a:spLocks noChangeAspect="1"/>
              </p:cNvSpPr>
              <p:nvPr/>
            </p:nvSpPr>
            <p:spPr bwMode="auto">
              <a:xfrm>
                <a:off x="885" y="1636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65" name="AutoShape 12061"/>
              <p:cNvSpPr>
                <a:spLocks noChangeAspect="1" noChangeArrowheads="1"/>
              </p:cNvSpPr>
              <p:nvPr/>
            </p:nvSpPr>
            <p:spPr bwMode="auto">
              <a:xfrm>
                <a:off x="859" y="1415"/>
                <a:ext cx="405" cy="1499"/>
              </a:xfrm>
              <a:prstGeom prst="roundRect">
                <a:avLst>
                  <a:gd name="adj" fmla="val 40046"/>
                </a:avLst>
              </a:prstGeom>
              <a:gradFill rotWithShape="1">
                <a:gsLst>
                  <a:gs pos="0">
                    <a:srgbClr val="FFFFFF">
                      <a:alpha val="81000"/>
                    </a:srgbClr>
                  </a:gs>
                  <a:gs pos="100000">
                    <a:srgbClr val="FFFF00">
                      <a:alpha val="39999"/>
                    </a:srgbClr>
                  </a:gs>
                </a:gsLst>
                <a:lin ang="0" scaled="1"/>
              </a:gradFill>
              <a:ln w="3175">
                <a:solidFill>
                  <a:srgbClr val="FFFF6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6" name="Group 12062"/>
            <p:cNvGrpSpPr>
              <a:grpSpLocks noChangeAspect="1"/>
            </p:cNvGrpSpPr>
            <p:nvPr/>
          </p:nvGrpSpPr>
          <p:grpSpPr bwMode="auto">
            <a:xfrm>
              <a:off x="5008696" y="4617919"/>
              <a:ext cx="104647" cy="420029"/>
              <a:chOff x="859" y="1415"/>
              <a:chExt cx="405" cy="1499"/>
            </a:xfrm>
          </p:grpSpPr>
          <p:sp>
            <p:nvSpPr>
              <p:cNvPr id="248" name="Freeform 12063"/>
              <p:cNvSpPr>
                <a:spLocks noChangeAspect="1"/>
              </p:cNvSpPr>
              <p:nvPr/>
            </p:nvSpPr>
            <p:spPr bwMode="auto">
              <a:xfrm>
                <a:off x="893" y="2408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49" name="Freeform 12064"/>
              <p:cNvSpPr>
                <a:spLocks noChangeAspect="1"/>
              </p:cNvSpPr>
              <p:nvPr/>
            </p:nvSpPr>
            <p:spPr bwMode="auto">
              <a:xfrm>
                <a:off x="895" y="2553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50" name="Freeform 12065"/>
              <p:cNvSpPr>
                <a:spLocks noChangeAspect="1"/>
              </p:cNvSpPr>
              <p:nvPr/>
            </p:nvSpPr>
            <p:spPr bwMode="auto">
              <a:xfrm>
                <a:off x="890" y="2102"/>
                <a:ext cx="361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51" name="Freeform 12066"/>
              <p:cNvSpPr>
                <a:spLocks noChangeAspect="1"/>
              </p:cNvSpPr>
              <p:nvPr/>
            </p:nvSpPr>
            <p:spPr bwMode="auto">
              <a:xfrm>
                <a:off x="892" y="2247"/>
                <a:ext cx="360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52" name="Freeform 12067"/>
              <p:cNvSpPr>
                <a:spLocks noChangeAspect="1"/>
              </p:cNvSpPr>
              <p:nvPr/>
            </p:nvSpPr>
            <p:spPr bwMode="auto">
              <a:xfrm>
                <a:off x="886" y="1795"/>
                <a:ext cx="362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53" name="Freeform 12068"/>
              <p:cNvSpPr>
                <a:spLocks noChangeAspect="1"/>
              </p:cNvSpPr>
              <p:nvPr/>
            </p:nvSpPr>
            <p:spPr bwMode="auto">
              <a:xfrm>
                <a:off x="888" y="1940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54" name="Freeform 12069"/>
              <p:cNvSpPr>
                <a:spLocks noChangeAspect="1"/>
              </p:cNvSpPr>
              <p:nvPr/>
            </p:nvSpPr>
            <p:spPr bwMode="auto">
              <a:xfrm>
                <a:off x="883" y="1491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55" name="Freeform 12070"/>
              <p:cNvSpPr>
                <a:spLocks noChangeAspect="1"/>
              </p:cNvSpPr>
              <p:nvPr/>
            </p:nvSpPr>
            <p:spPr bwMode="auto">
              <a:xfrm>
                <a:off x="885" y="1636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56" name="AutoShape 12071"/>
              <p:cNvSpPr>
                <a:spLocks noChangeAspect="1" noChangeArrowheads="1"/>
              </p:cNvSpPr>
              <p:nvPr/>
            </p:nvSpPr>
            <p:spPr bwMode="auto">
              <a:xfrm>
                <a:off x="859" y="1415"/>
                <a:ext cx="405" cy="1499"/>
              </a:xfrm>
              <a:prstGeom prst="roundRect">
                <a:avLst>
                  <a:gd name="adj" fmla="val 40046"/>
                </a:avLst>
              </a:prstGeom>
              <a:gradFill rotWithShape="1">
                <a:gsLst>
                  <a:gs pos="0">
                    <a:srgbClr val="FFFFFF">
                      <a:alpha val="81000"/>
                    </a:srgbClr>
                  </a:gs>
                  <a:gs pos="100000">
                    <a:srgbClr val="FFFF00">
                      <a:alpha val="39999"/>
                    </a:srgbClr>
                  </a:gs>
                </a:gsLst>
                <a:lin ang="0" scaled="1"/>
              </a:gradFill>
              <a:ln w="3175">
                <a:solidFill>
                  <a:srgbClr val="FFFF6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7" name="Group 12072"/>
            <p:cNvGrpSpPr>
              <a:grpSpLocks noChangeAspect="1"/>
            </p:cNvGrpSpPr>
            <p:nvPr/>
          </p:nvGrpSpPr>
          <p:grpSpPr bwMode="auto">
            <a:xfrm>
              <a:off x="5143390" y="4617919"/>
              <a:ext cx="104647" cy="420029"/>
              <a:chOff x="859" y="1415"/>
              <a:chExt cx="405" cy="1499"/>
            </a:xfrm>
          </p:grpSpPr>
          <p:sp>
            <p:nvSpPr>
              <p:cNvPr id="239" name="Freeform 12073"/>
              <p:cNvSpPr>
                <a:spLocks noChangeAspect="1"/>
              </p:cNvSpPr>
              <p:nvPr/>
            </p:nvSpPr>
            <p:spPr bwMode="auto">
              <a:xfrm>
                <a:off x="893" y="2408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40" name="Freeform 12074"/>
              <p:cNvSpPr>
                <a:spLocks noChangeAspect="1"/>
              </p:cNvSpPr>
              <p:nvPr/>
            </p:nvSpPr>
            <p:spPr bwMode="auto">
              <a:xfrm>
                <a:off x="895" y="2553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41" name="Freeform 12075"/>
              <p:cNvSpPr>
                <a:spLocks noChangeAspect="1"/>
              </p:cNvSpPr>
              <p:nvPr/>
            </p:nvSpPr>
            <p:spPr bwMode="auto">
              <a:xfrm>
                <a:off x="890" y="2102"/>
                <a:ext cx="361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42" name="Freeform 12076"/>
              <p:cNvSpPr>
                <a:spLocks noChangeAspect="1"/>
              </p:cNvSpPr>
              <p:nvPr/>
            </p:nvSpPr>
            <p:spPr bwMode="auto">
              <a:xfrm>
                <a:off x="892" y="2247"/>
                <a:ext cx="360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43" name="Freeform 12077"/>
              <p:cNvSpPr>
                <a:spLocks noChangeAspect="1"/>
              </p:cNvSpPr>
              <p:nvPr/>
            </p:nvSpPr>
            <p:spPr bwMode="auto">
              <a:xfrm>
                <a:off x="886" y="1795"/>
                <a:ext cx="362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44" name="Freeform 12078"/>
              <p:cNvSpPr>
                <a:spLocks noChangeAspect="1"/>
              </p:cNvSpPr>
              <p:nvPr/>
            </p:nvSpPr>
            <p:spPr bwMode="auto">
              <a:xfrm>
                <a:off x="888" y="1940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45" name="Freeform 12079"/>
              <p:cNvSpPr>
                <a:spLocks noChangeAspect="1"/>
              </p:cNvSpPr>
              <p:nvPr/>
            </p:nvSpPr>
            <p:spPr bwMode="auto">
              <a:xfrm>
                <a:off x="883" y="1491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46" name="Freeform 12080"/>
              <p:cNvSpPr>
                <a:spLocks noChangeAspect="1"/>
              </p:cNvSpPr>
              <p:nvPr/>
            </p:nvSpPr>
            <p:spPr bwMode="auto">
              <a:xfrm>
                <a:off x="885" y="1636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47" name="AutoShape 12081"/>
              <p:cNvSpPr>
                <a:spLocks noChangeAspect="1" noChangeArrowheads="1"/>
              </p:cNvSpPr>
              <p:nvPr/>
            </p:nvSpPr>
            <p:spPr bwMode="auto">
              <a:xfrm>
                <a:off x="859" y="1415"/>
                <a:ext cx="405" cy="1499"/>
              </a:xfrm>
              <a:prstGeom prst="roundRect">
                <a:avLst>
                  <a:gd name="adj" fmla="val 40046"/>
                </a:avLst>
              </a:prstGeom>
              <a:gradFill rotWithShape="1">
                <a:gsLst>
                  <a:gs pos="0">
                    <a:srgbClr val="FFFFFF">
                      <a:alpha val="81000"/>
                    </a:srgbClr>
                  </a:gs>
                  <a:gs pos="100000">
                    <a:srgbClr val="FFFF00">
                      <a:alpha val="39999"/>
                    </a:srgbClr>
                  </a:gs>
                </a:gsLst>
                <a:lin ang="0" scaled="1"/>
              </a:gradFill>
              <a:ln w="3175">
                <a:solidFill>
                  <a:srgbClr val="FFFF6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8" name="Group 12082"/>
            <p:cNvGrpSpPr>
              <a:grpSpLocks noChangeAspect="1"/>
            </p:cNvGrpSpPr>
            <p:nvPr/>
          </p:nvGrpSpPr>
          <p:grpSpPr bwMode="auto">
            <a:xfrm>
              <a:off x="5278084" y="4617919"/>
              <a:ext cx="104647" cy="420029"/>
              <a:chOff x="859" y="1415"/>
              <a:chExt cx="405" cy="1499"/>
            </a:xfrm>
          </p:grpSpPr>
          <p:sp>
            <p:nvSpPr>
              <p:cNvPr id="230" name="Freeform 12083"/>
              <p:cNvSpPr>
                <a:spLocks noChangeAspect="1"/>
              </p:cNvSpPr>
              <p:nvPr/>
            </p:nvSpPr>
            <p:spPr bwMode="auto">
              <a:xfrm>
                <a:off x="893" y="2408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31" name="Freeform 12084"/>
              <p:cNvSpPr>
                <a:spLocks noChangeAspect="1"/>
              </p:cNvSpPr>
              <p:nvPr/>
            </p:nvSpPr>
            <p:spPr bwMode="auto">
              <a:xfrm>
                <a:off x="895" y="2553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32" name="Freeform 12085"/>
              <p:cNvSpPr>
                <a:spLocks noChangeAspect="1"/>
              </p:cNvSpPr>
              <p:nvPr/>
            </p:nvSpPr>
            <p:spPr bwMode="auto">
              <a:xfrm>
                <a:off x="890" y="2102"/>
                <a:ext cx="361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33" name="Freeform 12086"/>
              <p:cNvSpPr>
                <a:spLocks noChangeAspect="1"/>
              </p:cNvSpPr>
              <p:nvPr/>
            </p:nvSpPr>
            <p:spPr bwMode="auto">
              <a:xfrm>
                <a:off x="892" y="2247"/>
                <a:ext cx="360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34" name="Freeform 12087"/>
              <p:cNvSpPr>
                <a:spLocks noChangeAspect="1"/>
              </p:cNvSpPr>
              <p:nvPr/>
            </p:nvSpPr>
            <p:spPr bwMode="auto">
              <a:xfrm>
                <a:off x="886" y="1795"/>
                <a:ext cx="362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35" name="Freeform 12088"/>
              <p:cNvSpPr>
                <a:spLocks noChangeAspect="1"/>
              </p:cNvSpPr>
              <p:nvPr/>
            </p:nvSpPr>
            <p:spPr bwMode="auto">
              <a:xfrm>
                <a:off x="888" y="1940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36" name="Freeform 12089"/>
              <p:cNvSpPr>
                <a:spLocks noChangeAspect="1"/>
              </p:cNvSpPr>
              <p:nvPr/>
            </p:nvSpPr>
            <p:spPr bwMode="auto">
              <a:xfrm>
                <a:off x="883" y="1491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37" name="Freeform 12090"/>
              <p:cNvSpPr>
                <a:spLocks noChangeAspect="1"/>
              </p:cNvSpPr>
              <p:nvPr/>
            </p:nvSpPr>
            <p:spPr bwMode="auto">
              <a:xfrm>
                <a:off x="885" y="1636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38" name="AutoShape 12091"/>
              <p:cNvSpPr>
                <a:spLocks noChangeAspect="1" noChangeArrowheads="1"/>
              </p:cNvSpPr>
              <p:nvPr/>
            </p:nvSpPr>
            <p:spPr bwMode="auto">
              <a:xfrm>
                <a:off x="859" y="1415"/>
                <a:ext cx="405" cy="1499"/>
              </a:xfrm>
              <a:prstGeom prst="roundRect">
                <a:avLst>
                  <a:gd name="adj" fmla="val 40046"/>
                </a:avLst>
              </a:prstGeom>
              <a:gradFill rotWithShape="1">
                <a:gsLst>
                  <a:gs pos="0">
                    <a:srgbClr val="FFFFFF">
                      <a:alpha val="81000"/>
                    </a:srgbClr>
                  </a:gs>
                  <a:gs pos="100000">
                    <a:srgbClr val="FFFF00">
                      <a:alpha val="39999"/>
                    </a:srgbClr>
                  </a:gs>
                </a:gsLst>
                <a:lin ang="0" scaled="1"/>
              </a:gradFill>
              <a:ln w="3175">
                <a:solidFill>
                  <a:srgbClr val="FFFF6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9" name="Group 12092"/>
            <p:cNvGrpSpPr>
              <a:grpSpLocks noChangeAspect="1"/>
            </p:cNvGrpSpPr>
            <p:nvPr/>
          </p:nvGrpSpPr>
          <p:grpSpPr bwMode="auto">
            <a:xfrm>
              <a:off x="5412779" y="4617919"/>
              <a:ext cx="104647" cy="420029"/>
              <a:chOff x="859" y="1415"/>
              <a:chExt cx="405" cy="1499"/>
            </a:xfrm>
          </p:grpSpPr>
          <p:sp>
            <p:nvSpPr>
              <p:cNvPr id="221" name="Freeform 12093"/>
              <p:cNvSpPr>
                <a:spLocks noChangeAspect="1"/>
              </p:cNvSpPr>
              <p:nvPr/>
            </p:nvSpPr>
            <p:spPr bwMode="auto">
              <a:xfrm>
                <a:off x="893" y="2408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22" name="Freeform 12094"/>
              <p:cNvSpPr>
                <a:spLocks noChangeAspect="1"/>
              </p:cNvSpPr>
              <p:nvPr/>
            </p:nvSpPr>
            <p:spPr bwMode="auto">
              <a:xfrm>
                <a:off x="895" y="2553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23" name="Freeform 12095"/>
              <p:cNvSpPr>
                <a:spLocks noChangeAspect="1"/>
              </p:cNvSpPr>
              <p:nvPr/>
            </p:nvSpPr>
            <p:spPr bwMode="auto">
              <a:xfrm>
                <a:off x="890" y="2102"/>
                <a:ext cx="361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24" name="Freeform 12096"/>
              <p:cNvSpPr>
                <a:spLocks noChangeAspect="1"/>
              </p:cNvSpPr>
              <p:nvPr/>
            </p:nvSpPr>
            <p:spPr bwMode="auto">
              <a:xfrm>
                <a:off x="892" y="2247"/>
                <a:ext cx="360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25" name="Freeform 12097"/>
              <p:cNvSpPr>
                <a:spLocks noChangeAspect="1"/>
              </p:cNvSpPr>
              <p:nvPr/>
            </p:nvSpPr>
            <p:spPr bwMode="auto">
              <a:xfrm>
                <a:off x="886" y="1795"/>
                <a:ext cx="362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26" name="Freeform 12098"/>
              <p:cNvSpPr>
                <a:spLocks noChangeAspect="1"/>
              </p:cNvSpPr>
              <p:nvPr/>
            </p:nvSpPr>
            <p:spPr bwMode="auto">
              <a:xfrm>
                <a:off x="888" y="1940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27" name="Freeform 12099"/>
              <p:cNvSpPr>
                <a:spLocks noChangeAspect="1"/>
              </p:cNvSpPr>
              <p:nvPr/>
            </p:nvSpPr>
            <p:spPr bwMode="auto">
              <a:xfrm>
                <a:off x="883" y="1491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28" name="Freeform 12100"/>
              <p:cNvSpPr>
                <a:spLocks noChangeAspect="1"/>
              </p:cNvSpPr>
              <p:nvPr/>
            </p:nvSpPr>
            <p:spPr bwMode="auto">
              <a:xfrm>
                <a:off x="885" y="1636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29" name="AutoShape 12101"/>
              <p:cNvSpPr>
                <a:spLocks noChangeAspect="1" noChangeArrowheads="1"/>
              </p:cNvSpPr>
              <p:nvPr/>
            </p:nvSpPr>
            <p:spPr bwMode="auto">
              <a:xfrm>
                <a:off x="859" y="1415"/>
                <a:ext cx="405" cy="1499"/>
              </a:xfrm>
              <a:prstGeom prst="roundRect">
                <a:avLst>
                  <a:gd name="adj" fmla="val 40046"/>
                </a:avLst>
              </a:prstGeom>
              <a:gradFill rotWithShape="1">
                <a:gsLst>
                  <a:gs pos="0">
                    <a:srgbClr val="FFFFFF">
                      <a:alpha val="81000"/>
                    </a:srgbClr>
                  </a:gs>
                  <a:gs pos="100000">
                    <a:srgbClr val="FFFF00">
                      <a:alpha val="39999"/>
                    </a:srgbClr>
                  </a:gs>
                </a:gsLst>
                <a:lin ang="0" scaled="1"/>
              </a:gradFill>
              <a:ln w="3175">
                <a:solidFill>
                  <a:srgbClr val="FFFF6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10" name="Group 12102"/>
            <p:cNvGrpSpPr>
              <a:grpSpLocks noChangeAspect="1"/>
            </p:cNvGrpSpPr>
            <p:nvPr/>
          </p:nvGrpSpPr>
          <p:grpSpPr bwMode="auto">
            <a:xfrm>
              <a:off x="5547473" y="4617919"/>
              <a:ext cx="104647" cy="420029"/>
              <a:chOff x="859" y="1415"/>
              <a:chExt cx="405" cy="1499"/>
            </a:xfrm>
          </p:grpSpPr>
          <p:sp>
            <p:nvSpPr>
              <p:cNvPr id="212" name="Freeform 12103"/>
              <p:cNvSpPr>
                <a:spLocks noChangeAspect="1"/>
              </p:cNvSpPr>
              <p:nvPr/>
            </p:nvSpPr>
            <p:spPr bwMode="auto">
              <a:xfrm>
                <a:off x="893" y="2408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13" name="Freeform 12104"/>
              <p:cNvSpPr>
                <a:spLocks noChangeAspect="1"/>
              </p:cNvSpPr>
              <p:nvPr/>
            </p:nvSpPr>
            <p:spPr bwMode="auto">
              <a:xfrm>
                <a:off x="895" y="2553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14" name="Freeform 12105"/>
              <p:cNvSpPr>
                <a:spLocks noChangeAspect="1"/>
              </p:cNvSpPr>
              <p:nvPr/>
            </p:nvSpPr>
            <p:spPr bwMode="auto">
              <a:xfrm>
                <a:off x="890" y="2102"/>
                <a:ext cx="361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15" name="Freeform 12106"/>
              <p:cNvSpPr>
                <a:spLocks noChangeAspect="1"/>
              </p:cNvSpPr>
              <p:nvPr/>
            </p:nvSpPr>
            <p:spPr bwMode="auto">
              <a:xfrm>
                <a:off x="892" y="2247"/>
                <a:ext cx="360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16" name="Freeform 12107"/>
              <p:cNvSpPr>
                <a:spLocks noChangeAspect="1"/>
              </p:cNvSpPr>
              <p:nvPr/>
            </p:nvSpPr>
            <p:spPr bwMode="auto">
              <a:xfrm>
                <a:off x="886" y="1795"/>
                <a:ext cx="362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17" name="Freeform 12108"/>
              <p:cNvSpPr>
                <a:spLocks noChangeAspect="1"/>
              </p:cNvSpPr>
              <p:nvPr/>
            </p:nvSpPr>
            <p:spPr bwMode="auto">
              <a:xfrm>
                <a:off x="888" y="1940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18" name="Freeform 12109"/>
              <p:cNvSpPr>
                <a:spLocks noChangeAspect="1"/>
              </p:cNvSpPr>
              <p:nvPr/>
            </p:nvSpPr>
            <p:spPr bwMode="auto">
              <a:xfrm>
                <a:off x="883" y="1491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19" name="Freeform 12110"/>
              <p:cNvSpPr>
                <a:spLocks noChangeAspect="1"/>
              </p:cNvSpPr>
              <p:nvPr/>
            </p:nvSpPr>
            <p:spPr bwMode="auto">
              <a:xfrm>
                <a:off x="885" y="1636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20" name="AutoShape 12111"/>
              <p:cNvSpPr>
                <a:spLocks noChangeAspect="1" noChangeArrowheads="1"/>
              </p:cNvSpPr>
              <p:nvPr/>
            </p:nvSpPr>
            <p:spPr bwMode="auto">
              <a:xfrm>
                <a:off x="859" y="1415"/>
                <a:ext cx="405" cy="1499"/>
              </a:xfrm>
              <a:prstGeom prst="roundRect">
                <a:avLst>
                  <a:gd name="adj" fmla="val 40046"/>
                </a:avLst>
              </a:prstGeom>
              <a:gradFill rotWithShape="1">
                <a:gsLst>
                  <a:gs pos="0">
                    <a:srgbClr val="FFFFFF">
                      <a:alpha val="81000"/>
                    </a:srgbClr>
                  </a:gs>
                  <a:gs pos="100000">
                    <a:srgbClr val="FFFF00">
                      <a:alpha val="39999"/>
                    </a:srgbClr>
                  </a:gs>
                </a:gsLst>
                <a:lin ang="0" scaled="1"/>
              </a:gradFill>
              <a:ln w="3175">
                <a:solidFill>
                  <a:srgbClr val="FFFF6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sp>
          <p:nvSpPr>
            <p:cNvPr id="209" name="Rectangle 208"/>
            <p:cNvSpPr/>
            <p:nvPr/>
          </p:nvSpPr>
          <p:spPr bwMode="auto">
            <a:xfrm>
              <a:off x="5004048" y="3645024"/>
              <a:ext cx="576064" cy="64807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800" b="0" i="0" u="none" strike="noStrike" cap="none" normalizeH="0" baseline="0" smtClean="0">
                <a:ln>
                  <a:noFill/>
                </a:ln>
                <a:solidFill>
                  <a:srgbClr val="DE7008"/>
                </a:solidFill>
                <a:effectLst/>
                <a:latin typeface="Arial" charset="0"/>
              </a:endParaRPr>
            </a:p>
          </p:txBody>
        </p:sp>
        <p:sp>
          <p:nvSpPr>
            <p:cNvPr id="210" name="Oval 209"/>
            <p:cNvSpPr/>
            <p:nvPr/>
          </p:nvSpPr>
          <p:spPr bwMode="auto">
            <a:xfrm rot="10567906">
              <a:off x="4864167" y="4229971"/>
              <a:ext cx="267789" cy="131603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800" b="0" i="0" u="none" strike="noStrike" cap="none" normalizeH="0" baseline="0" smtClean="0">
                <a:ln>
                  <a:noFill/>
                </a:ln>
                <a:solidFill>
                  <a:srgbClr val="DE7008"/>
                </a:solidFill>
                <a:effectLst/>
                <a:latin typeface="Arial" charset="0"/>
              </a:endParaRPr>
            </a:p>
          </p:txBody>
        </p:sp>
        <p:cxnSp>
          <p:nvCxnSpPr>
            <p:cNvPr id="211" name="Straight Arrow Connector 210"/>
            <p:cNvCxnSpPr/>
            <p:nvPr/>
          </p:nvCxnSpPr>
          <p:spPr bwMode="auto">
            <a:xfrm>
              <a:off x="5076056" y="4365104"/>
              <a:ext cx="150304" cy="123825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1" name="Group 2374"/>
          <p:cNvGrpSpPr>
            <a:grpSpLocks/>
          </p:cNvGrpSpPr>
          <p:nvPr/>
        </p:nvGrpSpPr>
        <p:grpSpPr bwMode="auto">
          <a:xfrm rot="402146">
            <a:off x="6242629" y="3909106"/>
            <a:ext cx="397002" cy="376258"/>
            <a:chOff x="431" y="1819"/>
            <a:chExt cx="325" cy="480"/>
          </a:xfrm>
        </p:grpSpPr>
        <p:grpSp>
          <p:nvGrpSpPr>
            <p:cNvPr id="12" name="Group 2375"/>
            <p:cNvGrpSpPr>
              <a:grpSpLocks/>
            </p:cNvGrpSpPr>
            <p:nvPr/>
          </p:nvGrpSpPr>
          <p:grpSpPr bwMode="auto">
            <a:xfrm>
              <a:off x="431" y="1819"/>
              <a:ext cx="288" cy="480"/>
              <a:chOff x="431" y="1819"/>
              <a:chExt cx="288" cy="480"/>
            </a:xfrm>
          </p:grpSpPr>
          <p:sp>
            <p:nvSpPr>
              <p:cNvPr id="383" name="Freeform 2376"/>
              <p:cNvSpPr>
                <a:spLocks/>
              </p:cNvSpPr>
              <p:nvPr/>
            </p:nvSpPr>
            <p:spPr bwMode="auto">
              <a:xfrm rot="5313148">
                <a:off x="335" y="1915"/>
                <a:ext cx="480" cy="288"/>
              </a:xfrm>
              <a:custGeom>
                <a:avLst/>
                <a:gdLst>
                  <a:gd name="T0" fmla="*/ 86 w 537"/>
                  <a:gd name="T1" fmla="*/ 67 h 314"/>
                  <a:gd name="T2" fmla="*/ 225 w 537"/>
                  <a:gd name="T3" fmla="*/ 5 h 314"/>
                  <a:gd name="T4" fmla="*/ 397 w 537"/>
                  <a:gd name="T5" fmla="*/ 38 h 314"/>
                  <a:gd name="T6" fmla="*/ 476 w 537"/>
                  <a:gd name="T7" fmla="*/ 137 h 314"/>
                  <a:gd name="T8" fmla="*/ 372 w 537"/>
                  <a:gd name="T9" fmla="*/ 247 h 314"/>
                  <a:gd name="T10" fmla="*/ 136 w 537"/>
                  <a:gd name="T11" fmla="*/ 276 h 314"/>
                  <a:gd name="T12" fmla="*/ 8 w 537"/>
                  <a:gd name="T13" fmla="*/ 173 h 314"/>
                  <a:gd name="T14" fmla="*/ 86 w 537"/>
                  <a:gd name="T15" fmla="*/ 67 h 3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37"/>
                  <a:gd name="T25" fmla="*/ 0 h 314"/>
                  <a:gd name="T26" fmla="*/ 537 w 537"/>
                  <a:gd name="T27" fmla="*/ 314 h 31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37" h="314">
                    <a:moveTo>
                      <a:pt x="96" y="73"/>
                    </a:moveTo>
                    <a:cubicBezTo>
                      <a:pt x="141" y="47"/>
                      <a:pt x="194" y="10"/>
                      <a:pt x="252" y="5"/>
                    </a:cubicBezTo>
                    <a:cubicBezTo>
                      <a:pt x="310" y="0"/>
                      <a:pt x="398" y="17"/>
                      <a:pt x="444" y="41"/>
                    </a:cubicBezTo>
                    <a:cubicBezTo>
                      <a:pt x="490" y="65"/>
                      <a:pt x="537" y="111"/>
                      <a:pt x="532" y="149"/>
                    </a:cubicBezTo>
                    <a:cubicBezTo>
                      <a:pt x="532" y="229"/>
                      <a:pt x="477" y="246"/>
                      <a:pt x="416" y="269"/>
                    </a:cubicBezTo>
                    <a:cubicBezTo>
                      <a:pt x="353" y="294"/>
                      <a:pt x="220" y="314"/>
                      <a:pt x="152" y="301"/>
                    </a:cubicBezTo>
                    <a:cubicBezTo>
                      <a:pt x="84" y="288"/>
                      <a:pt x="18" y="227"/>
                      <a:pt x="9" y="189"/>
                    </a:cubicBezTo>
                    <a:cubicBezTo>
                      <a:pt x="0" y="151"/>
                      <a:pt x="52" y="99"/>
                      <a:pt x="96" y="7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EAD9"/>
                  </a:gs>
                  <a:gs pos="100000">
                    <a:srgbClr val="93FFF7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384" name="Oval 2377"/>
              <p:cNvSpPr>
                <a:spLocks noChangeArrowheads="1"/>
              </p:cNvSpPr>
              <p:nvPr/>
            </p:nvSpPr>
            <p:spPr bwMode="auto">
              <a:xfrm rot="4813762">
                <a:off x="394" y="2078"/>
                <a:ext cx="274" cy="134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C029FD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 eaLnBrk="1" hangingPunct="1"/>
                <a:endParaRPr lang="nl-NL" sz="13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82" name="Text Box 2378"/>
            <p:cNvSpPr txBox="1">
              <a:spLocks noChangeArrowheads="1"/>
            </p:cNvSpPr>
            <p:nvPr/>
          </p:nvSpPr>
          <p:spPr bwMode="auto">
            <a:xfrm rot="21300883">
              <a:off x="474" y="1898"/>
              <a:ext cx="282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1716562"/>
              <a:r>
                <a:rPr lang="en-US" sz="900" b="1" dirty="0">
                  <a:solidFill>
                    <a:schemeClr val="tx1"/>
                  </a:solidFill>
                </a:rPr>
                <a:t>G</a:t>
              </a:r>
              <a:r>
                <a:rPr lang="el-GR" sz="1000" b="1" dirty="0">
                  <a:solidFill>
                    <a:schemeClr val="tx1"/>
                  </a:solidFill>
                  <a:cs typeface="Arial" pitchFamily="34" charset="0"/>
                </a:rPr>
                <a:t>γ</a:t>
              </a:r>
            </a:p>
          </p:txBody>
        </p:sp>
      </p:grpSp>
      <p:grpSp>
        <p:nvGrpSpPr>
          <p:cNvPr id="13" name="Group 2379"/>
          <p:cNvGrpSpPr>
            <a:grpSpLocks/>
          </p:cNvGrpSpPr>
          <p:nvPr/>
        </p:nvGrpSpPr>
        <p:grpSpPr bwMode="auto">
          <a:xfrm rot="503840">
            <a:off x="5969699" y="3914196"/>
            <a:ext cx="397002" cy="376258"/>
            <a:chOff x="816" y="1771"/>
            <a:chExt cx="325" cy="480"/>
          </a:xfrm>
        </p:grpSpPr>
        <p:grpSp>
          <p:nvGrpSpPr>
            <p:cNvPr id="14" name="Group 2380"/>
            <p:cNvGrpSpPr>
              <a:grpSpLocks/>
            </p:cNvGrpSpPr>
            <p:nvPr/>
          </p:nvGrpSpPr>
          <p:grpSpPr bwMode="auto">
            <a:xfrm rot="4984953">
              <a:off x="720" y="1867"/>
              <a:ext cx="480" cy="287"/>
              <a:chOff x="4489" y="2452"/>
              <a:chExt cx="539" cy="338"/>
            </a:xfrm>
          </p:grpSpPr>
          <p:sp>
            <p:nvSpPr>
              <p:cNvPr id="379" name="Freeform 2381"/>
              <p:cNvSpPr>
                <a:spLocks/>
              </p:cNvSpPr>
              <p:nvPr/>
            </p:nvSpPr>
            <p:spPr bwMode="auto">
              <a:xfrm rot="328195">
                <a:off x="4489" y="2452"/>
                <a:ext cx="539" cy="338"/>
              </a:xfrm>
              <a:custGeom>
                <a:avLst/>
                <a:gdLst>
                  <a:gd name="T0" fmla="*/ 96 w 537"/>
                  <a:gd name="T1" fmla="*/ 79 h 314"/>
                  <a:gd name="T2" fmla="*/ 253 w 537"/>
                  <a:gd name="T3" fmla="*/ 5 h 314"/>
                  <a:gd name="T4" fmla="*/ 446 w 537"/>
                  <a:gd name="T5" fmla="*/ 44 h 314"/>
                  <a:gd name="T6" fmla="*/ 534 w 537"/>
                  <a:gd name="T7" fmla="*/ 160 h 314"/>
                  <a:gd name="T8" fmla="*/ 418 w 537"/>
                  <a:gd name="T9" fmla="*/ 290 h 314"/>
                  <a:gd name="T10" fmla="*/ 153 w 537"/>
                  <a:gd name="T11" fmla="*/ 324 h 314"/>
                  <a:gd name="T12" fmla="*/ 9 w 537"/>
                  <a:gd name="T13" fmla="*/ 203 h 314"/>
                  <a:gd name="T14" fmla="*/ 96 w 537"/>
                  <a:gd name="T15" fmla="*/ 79 h 3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37"/>
                  <a:gd name="T25" fmla="*/ 0 h 314"/>
                  <a:gd name="T26" fmla="*/ 537 w 537"/>
                  <a:gd name="T27" fmla="*/ 314 h 31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37" h="314">
                    <a:moveTo>
                      <a:pt x="96" y="73"/>
                    </a:moveTo>
                    <a:cubicBezTo>
                      <a:pt x="141" y="47"/>
                      <a:pt x="194" y="10"/>
                      <a:pt x="252" y="5"/>
                    </a:cubicBezTo>
                    <a:cubicBezTo>
                      <a:pt x="310" y="0"/>
                      <a:pt x="398" y="17"/>
                      <a:pt x="444" y="41"/>
                    </a:cubicBezTo>
                    <a:cubicBezTo>
                      <a:pt x="490" y="65"/>
                      <a:pt x="537" y="111"/>
                      <a:pt x="532" y="149"/>
                    </a:cubicBezTo>
                    <a:cubicBezTo>
                      <a:pt x="532" y="229"/>
                      <a:pt x="477" y="246"/>
                      <a:pt x="416" y="269"/>
                    </a:cubicBezTo>
                    <a:cubicBezTo>
                      <a:pt x="353" y="294"/>
                      <a:pt x="220" y="314"/>
                      <a:pt x="152" y="301"/>
                    </a:cubicBezTo>
                    <a:cubicBezTo>
                      <a:pt x="84" y="288"/>
                      <a:pt x="18" y="227"/>
                      <a:pt x="9" y="189"/>
                    </a:cubicBezTo>
                    <a:cubicBezTo>
                      <a:pt x="0" y="151"/>
                      <a:pt x="52" y="99"/>
                      <a:pt x="96" y="7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FF00"/>
                  </a:gs>
                  <a:gs pos="100000">
                    <a:srgbClr val="85FF85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380" name="Oval 2382"/>
              <p:cNvSpPr>
                <a:spLocks noChangeArrowheads="1"/>
              </p:cNvSpPr>
              <p:nvPr/>
            </p:nvSpPr>
            <p:spPr bwMode="auto">
              <a:xfrm rot="-171191">
                <a:off x="4696" y="2606"/>
                <a:ext cx="307" cy="15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C029FD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 eaLnBrk="1" hangingPunct="1"/>
                <a:endParaRPr lang="nl-NL" sz="13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78" name="Text Box 2383"/>
            <p:cNvSpPr txBox="1">
              <a:spLocks noChangeArrowheads="1"/>
            </p:cNvSpPr>
            <p:nvPr/>
          </p:nvSpPr>
          <p:spPr bwMode="auto">
            <a:xfrm rot="21021682">
              <a:off x="852" y="1851"/>
              <a:ext cx="289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1716562"/>
              <a:r>
                <a:rPr lang="en-US" sz="900" b="1" dirty="0">
                  <a:solidFill>
                    <a:schemeClr val="tx1"/>
                  </a:solidFill>
                </a:rPr>
                <a:t>G</a:t>
              </a:r>
              <a:r>
                <a:rPr lang="el-GR" sz="1000" b="1" dirty="0">
                  <a:solidFill>
                    <a:schemeClr val="tx1"/>
                  </a:solidFill>
                  <a:cs typeface="Arial" pitchFamily="34" charset="0"/>
                </a:rPr>
                <a:t>β</a:t>
              </a:r>
            </a:p>
          </p:txBody>
        </p:sp>
      </p:grpSp>
      <p:grpSp>
        <p:nvGrpSpPr>
          <p:cNvPr id="15" name="Group 2614"/>
          <p:cNvGrpSpPr>
            <a:grpSpLocks/>
          </p:cNvGrpSpPr>
          <p:nvPr/>
        </p:nvGrpSpPr>
        <p:grpSpPr bwMode="auto">
          <a:xfrm>
            <a:off x="6023689" y="5130930"/>
            <a:ext cx="492527" cy="213387"/>
            <a:chOff x="2751" y="4224"/>
            <a:chExt cx="421" cy="245"/>
          </a:xfrm>
        </p:grpSpPr>
        <p:grpSp>
          <p:nvGrpSpPr>
            <p:cNvPr id="16" name="Group 2615"/>
            <p:cNvGrpSpPr>
              <a:grpSpLocks/>
            </p:cNvGrpSpPr>
            <p:nvPr/>
          </p:nvGrpSpPr>
          <p:grpSpPr bwMode="auto">
            <a:xfrm>
              <a:off x="2751" y="4224"/>
              <a:ext cx="421" cy="245"/>
              <a:chOff x="4501" y="3765"/>
              <a:chExt cx="481" cy="281"/>
            </a:xfrm>
          </p:grpSpPr>
          <p:sp>
            <p:nvSpPr>
              <p:cNvPr id="375" name="AutoShape 2616"/>
              <p:cNvSpPr>
                <a:spLocks noChangeArrowheads="1"/>
              </p:cNvSpPr>
              <p:nvPr/>
            </p:nvSpPr>
            <p:spPr bwMode="auto">
              <a:xfrm>
                <a:off x="4501" y="3765"/>
                <a:ext cx="481" cy="281"/>
              </a:xfrm>
              <a:prstGeom prst="octagon">
                <a:avLst>
                  <a:gd name="adj" fmla="val 30806"/>
                </a:avLst>
              </a:prstGeom>
              <a:gradFill rotWithShape="1">
                <a:gsLst>
                  <a:gs pos="0">
                    <a:srgbClr val="007068"/>
                  </a:gs>
                  <a:gs pos="50000">
                    <a:srgbClr val="00FFEA"/>
                  </a:gs>
                  <a:gs pos="100000">
                    <a:srgbClr val="007068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376" name="Oval 2617"/>
              <p:cNvSpPr>
                <a:spLocks noChangeArrowheads="1"/>
              </p:cNvSpPr>
              <p:nvPr/>
            </p:nvSpPr>
            <p:spPr bwMode="auto">
              <a:xfrm rot="-123334">
                <a:off x="4733" y="3862"/>
                <a:ext cx="248" cy="15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48460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74" name="Text Box 2618"/>
            <p:cNvSpPr txBox="1">
              <a:spLocks noChangeArrowheads="1"/>
            </p:cNvSpPr>
            <p:nvPr/>
          </p:nvSpPr>
          <p:spPr bwMode="auto">
            <a:xfrm>
              <a:off x="2799" y="4291"/>
              <a:ext cx="230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716562"/>
              <a:r>
                <a:rPr lang="en-US" sz="900" b="1" dirty="0">
                  <a:solidFill>
                    <a:schemeClr val="tx1"/>
                  </a:solidFill>
                </a:rPr>
                <a:t>  Fyn</a:t>
              </a:r>
            </a:p>
          </p:txBody>
        </p:sp>
      </p:grpSp>
      <p:grpSp>
        <p:nvGrpSpPr>
          <p:cNvPr id="17" name="Group 2425"/>
          <p:cNvGrpSpPr>
            <a:grpSpLocks/>
          </p:cNvGrpSpPr>
          <p:nvPr/>
        </p:nvGrpSpPr>
        <p:grpSpPr bwMode="auto">
          <a:xfrm>
            <a:off x="3419872" y="3887224"/>
            <a:ext cx="502788" cy="376258"/>
            <a:chOff x="1859" y="2880"/>
            <a:chExt cx="343" cy="432"/>
          </a:xfrm>
        </p:grpSpPr>
        <p:grpSp>
          <p:nvGrpSpPr>
            <p:cNvPr id="18" name="Group 2419"/>
            <p:cNvGrpSpPr>
              <a:grpSpLocks/>
            </p:cNvGrpSpPr>
            <p:nvPr/>
          </p:nvGrpSpPr>
          <p:grpSpPr bwMode="auto">
            <a:xfrm>
              <a:off x="1919" y="2880"/>
              <a:ext cx="240" cy="432"/>
              <a:chOff x="1247" y="1723"/>
              <a:chExt cx="288" cy="480"/>
            </a:xfrm>
          </p:grpSpPr>
          <p:sp>
            <p:nvSpPr>
              <p:cNvPr id="388" name="Freeform 2420"/>
              <p:cNvSpPr>
                <a:spLocks/>
              </p:cNvSpPr>
              <p:nvPr/>
            </p:nvSpPr>
            <p:spPr bwMode="auto">
              <a:xfrm rot="5313148">
                <a:off x="1151" y="1819"/>
                <a:ext cx="480" cy="288"/>
              </a:xfrm>
              <a:custGeom>
                <a:avLst/>
                <a:gdLst>
                  <a:gd name="T0" fmla="*/ 86 w 537"/>
                  <a:gd name="T1" fmla="*/ 67 h 314"/>
                  <a:gd name="T2" fmla="*/ 225 w 537"/>
                  <a:gd name="T3" fmla="*/ 5 h 314"/>
                  <a:gd name="T4" fmla="*/ 397 w 537"/>
                  <a:gd name="T5" fmla="*/ 38 h 314"/>
                  <a:gd name="T6" fmla="*/ 476 w 537"/>
                  <a:gd name="T7" fmla="*/ 137 h 314"/>
                  <a:gd name="T8" fmla="*/ 372 w 537"/>
                  <a:gd name="T9" fmla="*/ 247 h 314"/>
                  <a:gd name="T10" fmla="*/ 136 w 537"/>
                  <a:gd name="T11" fmla="*/ 276 h 314"/>
                  <a:gd name="T12" fmla="*/ 8 w 537"/>
                  <a:gd name="T13" fmla="*/ 173 h 314"/>
                  <a:gd name="T14" fmla="*/ 86 w 537"/>
                  <a:gd name="T15" fmla="*/ 67 h 3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37"/>
                  <a:gd name="T25" fmla="*/ 0 h 314"/>
                  <a:gd name="T26" fmla="*/ 537 w 537"/>
                  <a:gd name="T27" fmla="*/ 314 h 31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37" h="314">
                    <a:moveTo>
                      <a:pt x="96" y="73"/>
                    </a:moveTo>
                    <a:cubicBezTo>
                      <a:pt x="141" y="47"/>
                      <a:pt x="194" y="10"/>
                      <a:pt x="252" y="5"/>
                    </a:cubicBezTo>
                    <a:cubicBezTo>
                      <a:pt x="310" y="0"/>
                      <a:pt x="398" y="17"/>
                      <a:pt x="444" y="41"/>
                    </a:cubicBezTo>
                    <a:cubicBezTo>
                      <a:pt x="490" y="65"/>
                      <a:pt x="537" y="111"/>
                      <a:pt x="532" y="149"/>
                    </a:cubicBezTo>
                    <a:cubicBezTo>
                      <a:pt x="532" y="229"/>
                      <a:pt x="477" y="246"/>
                      <a:pt x="416" y="269"/>
                    </a:cubicBezTo>
                    <a:cubicBezTo>
                      <a:pt x="353" y="294"/>
                      <a:pt x="220" y="314"/>
                      <a:pt x="152" y="301"/>
                    </a:cubicBezTo>
                    <a:cubicBezTo>
                      <a:pt x="84" y="288"/>
                      <a:pt x="18" y="227"/>
                      <a:pt x="9" y="189"/>
                    </a:cubicBezTo>
                    <a:cubicBezTo>
                      <a:pt x="0" y="151"/>
                      <a:pt x="52" y="99"/>
                      <a:pt x="96" y="7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6FF00"/>
                  </a:gs>
                  <a:gs pos="100000">
                    <a:srgbClr val="FDFF9B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389" name="Oval 2421"/>
              <p:cNvSpPr>
                <a:spLocks noChangeArrowheads="1"/>
              </p:cNvSpPr>
              <p:nvPr/>
            </p:nvSpPr>
            <p:spPr bwMode="auto">
              <a:xfrm rot="4813762">
                <a:off x="1210" y="1982"/>
                <a:ext cx="274" cy="134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C029FD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 eaLnBrk="1" hangingPunct="1"/>
                <a:endParaRPr lang="nl-NL" sz="13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87" name="Text Box 2422"/>
            <p:cNvSpPr txBox="1">
              <a:spLocks noChangeArrowheads="1"/>
            </p:cNvSpPr>
            <p:nvPr/>
          </p:nvSpPr>
          <p:spPr bwMode="auto">
            <a:xfrm rot="21021682">
              <a:off x="1859" y="2949"/>
              <a:ext cx="343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1716562"/>
              <a:r>
                <a:rPr lang="en-US" sz="900" b="1" dirty="0">
                  <a:solidFill>
                    <a:schemeClr val="tx1"/>
                  </a:solidFill>
                </a:rPr>
                <a:t>G</a:t>
              </a:r>
              <a:r>
                <a:rPr lang="el-GR" sz="1000" b="1" dirty="0">
                  <a:solidFill>
                    <a:schemeClr val="tx1"/>
                  </a:solidFill>
                  <a:cs typeface="Arial" pitchFamily="34" charset="0"/>
                </a:rPr>
                <a:t>α</a:t>
              </a:r>
              <a:r>
                <a:rPr lang="en-US" sz="1000" b="1" dirty="0">
                  <a:solidFill>
                    <a:schemeClr val="tx1"/>
                  </a:solidFill>
                  <a:cs typeface="Arial" pitchFamily="34" charset="0"/>
                </a:rPr>
                <a:t>-I</a:t>
              </a:r>
              <a:endParaRPr lang="el-GR" sz="1000" b="1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</p:grpSp>
      <p:grpSp>
        <p:nvGrpSpPr>
          <p:cNvPr id="19" name="Group 2423"/>
          <p:cNvGrpSpPr>
            <a:grpSpLocks/>
          </p:cNvGrpSpPr>
          <p:nvPr/>
        </p:nvGrpSpPr>
        <p:grpSpPr bwMode="auto">
          <a:xfrm>
            <a:off x="4285417" y="3887224"/>
            <a:ext cx="574615" cy="432871"/>
            <a:chOff x="2784" y="2095"/>
            <a:chExt cx="392" cy="497"/>
          </a:xfrm>
        </p:grpSpPr>
        <p:grpSp>
          <p:nvGrpSpPr>
            <p:cNvPr id="20" name="Group 2403"/>
            <p:cNvGrpSpPr>
              <a:grpSpLocks/>
            </p:cNvGrpSpPr>
            <p:nvPr/>
          </p:nvGrpSpPr>
          <p:grpSpPr bwMode="auto">
            <a:xfrm>
              <a:off x="2850" y="2112"/>
              <a:ext cx="269" cy="480"/>
              <a:chOff x="1247" y="1723"/>
              <a:chExt cx="288" cy="480"/>
            </a:xfrm>
          </p:grpSpPr>
          <p:sp>
            <p:nvSpPr>
              <p:cNvPr id="393" name="Freeform 2404"/>
              <p:cNvSpPr>
                <a:spLocks/>
              </p:cNvSpPr>
              <p:nvPr/>
            </p:nvSpPr>
            <p:spPr bwMode="auto">
              <a:xfrm rot="5313148">
                <a:off x="1151" y="1819"/>
                <a:ext cx="480" cy="288"/>
              </a:xfrm>
              <a:custGeom>
                <a:avLst/>
                <a:gdLst>
                  <a:gd name="T0" fmla="*/ 86 w 537"/>
                  <a:gd name="T1" fmla="*/ 67 h 314"/>
                  <a:gd name="T2" fmla="*/ 225 w 537"/>
                  <a:gd name="T3" fmla="*/ 5 h 314"/>
                  <a:gd name="T4" fmla="*/ 397 w 537"/>
                  <a:gd name="T5" fmla="*/ 38 h 314"/>
                  <a:gd name="T6" fmla="*/ 476 w 537"/>
                  <a:gd name="T7" fmla="*/ 137 h 314"/>
                  <a:gd name="T8" fmla="*/ 372 w 537"/>
                  <a:gd name="T9" fmla="*/ 247 h 314"/>
                  <a:gd name="T10" fmla="*/ 136 w 537"/>
                  <a:gd name="T11" fmla="*/ 276 h 314"/>
                  <a:gd name="T12" fmla="*/ 8 w 537"/>
                  <a:gd name="T13" fmla="*/ 173 h 314"/>
                  <a:gd name="T14" fmla="*/ 86 w 537"/>
                  <a:gd name="T15" fmla="*/ 67 h 3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37"/>
                  <a:gd name="T25" fmla="*/ 0 h 314"/>
                  <a:gd name="T26" fmla="*/ 537 w 537"/>
                  <a:gd name="T27" fmla="*/ 314 h 31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37" h="314">
                    <a:moveTo>
                      <a:pt x="96" y="73"/>
                    </a:moveTo>
                    <a:cubicBezTo>
                      <a:pt x="141" y="47"/>
                      <a:pt x="194" y="10"/>
                      <a:pt x="252" y="5"/>
                    </a:cubicBezTo>
                    <a:cubicBezTo>
                      <a:pt x="310" y="0"/>
                      <a:pt x="398" y="17"/>
                      <a:pt x="444" y="41"/>
                    </a:cubicBezTo>
                    <a:cubicBezTo>
                      <a:pt x="490" y="65"/>
                      <a:pt x="537" y="111"/>
                      <a:pt x="532" y="149"/>
                    </a:cubicBezTo>
                    <a:cubicBezTo>
                      <a:pt x="532" y="229"/>
                      <a:pt x="477" y="246"/>
                      <a:pt x="416" y="269"/>
                    </a:cubicBezTo>
                    <a:cubicBezTo>
                      <a:pt x="353" y="294"/>
                      <a:pt x="220" y="314"/>
                      <a:pt x="152" y="301"/>
                    </a:cubicBezTo>
                    <a:cubicBezTo>
                      <a:pt x="84" y="288"/>
                      <a:pt x="18" y="227"/>
                      <a:pt x="9" y="189"/>
                    </a:cubicBezTo>
                    <a:cubicBezTo>
                      <a:pt x="0" y="151"/>
                      <a:pt x="52" y="99"/>
                      <a:pt x="96" y="7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6FF00"/>
                  </a:gs>
                  <a:gs pos="100000">
                    <a:srgbClr val="FDFF9B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394" name="Oval 2405"/>
              <p:cNvSpPr>
                <a:spLocks noChangeArrowheads="1"/>
              </p:cNvSpPr>
              <p:nvPr/>
            </p:nvSpPr>
            <p:spPr bwMode="auto">
              <a:xfrm rot="4813762">
                <a:off x="1210" y="1982"/>
                <a:ext cx="274" cy="134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C029FD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 eaLnBrk="1" hangingPunct="1"/>
                <a:endParaRPr lang="nl-NL" sz="13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92" name="Text Box 2406"/>
            <p:cNvSpPr txBox="1">
              <a:spLocks noChangeArrowheads="1"/>
            </p:cNvSpPr>
            <p:nvPr/>
          </p:nvSpPr>
          <p:spPr bwMode="auto">
            <a:xfrm rot="21021682">
              <a:off x="2784" y="2095"/>
              <a:ext cx="392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1716562"/>
              <a:r>
                <a:rPr lang="en-US" sz="900" b="1" dirty="0">
                  <a:solidFill>
                    <a:schemeClr val="tx1"/>
                  </a:solidFill>
                </a:rPr>
                <a:t>G</a:t>
              </a:r>
              <a:r>
                <a:rPr lang="el-GR" sz="1000" b="1" dirty="0">
                  <a:solidFill>
                    <a:schemeClr val="tx1"/>
                  </a:solidFill>
                  <a:cs typeface="Arial" pitchFamily="34" charset="0"/>
                </a:rPr>
                <a:t>α</a:t>
              </a:r>
              <a:r>
                <a:rPr lang="en-US" sz="900" b="1" dirty="0">
                  <a:solidFill>
                    <a:schemeClr val="tx1"/>
                  </a:solidFill>
                  <a:cs typeface="Arial" pitchFamily="34" charset="0"/>
                </a:rPr>
                <a:t>-12/13</a:t>
              </a:r>
              <a:endParaRPr lang="el-GR" sz="900" b="1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</p:grpSp>
      <p:grpSp>
        <p:nvGrpSpPr>
          <p:cNvPr id="21" name="Group 2424"/>
          <p:cNvGrpSpPr>
            <a:grpSpLocks/>
          </p:cNvGrpSpPr>
          <p:nvPr/>
        </p:nvGrpSpPr>
        <p:grpSpPr bwMode="auto">
          <a:xfrm>
            <a:off x="2649556" y="3887224"/>
            <a:ext cx="624454" cy="418065"/>
            <a:chOff x="1462" y="2014"/>
            <a:chExt cx="426" cy="480"/>
          </a:xfrm>
        </p:grpSpPr>
        <p:grpSp>
          <p:nvGrpSpPr>
            <p:cNvPr id="22" name="Group 2408"/>
            <p:cNvGrpSpPr>
              <a:grpSpLocks/>
            </p:cNvGrpSpPr>
            <p:nvPr/>
          </p:nvGrpSpPr>
          <p:grpSpPr bwMode="auto">
            <a:xfrm rot="-487806">
              <a:off x="1529" y="2014"/>
              <a:ext cx="254" cy="480"/>
              <a:chOff x="1247" y="1723"/>
              <a:chExt cx="288" cy="480"/>
            </a:xfrm>
          </p:grpSpPr>
          <p:sp>
            <p:nvSpPr>
              <p:cNvPr id="398" name="Freeform 2409"/>
              <p:cNvSpPr>
                <a:spLocks/>
              </p:cNvSpPr>
              <p:nvPr/>
            </p:nvSpPr>
            <p:spPr bwMode="auto">
              <a:xfrm rot="5313148">
                <a:off x="1151" y="1819"/>
                <a:ext cx="480" cy="288"/>
              </a:xfrm>
              <a:custGeom>
                <a:avLst/>
                <a:gdLst>
                  <a:gd name="T0" fmla="*/ 86 w 537"/>
                  <a:gd name="T1" fmla="*/ 67 h 314"/>
                  <a:gd name="T2" fmla="*/ 225 w 537"/>
                  <a:gd name="T3" fmla="*/ 5 h 314"/>
                  <a:gd name="T4" fmla="*/ 397 w 537"/>
                  <a:gd name="T5" fmla="*/ 38 h 314"/>
                  <a:gd name="T6" fmla="*/ 476 w 537"/>
                  <a:gd name="T7" fmla="*/ 137 h 314"/>
                  <a:gd name="T8" fmla="*/ 372 w 537"/>
                  <a:gd name="T9" fmla="*/ 247 h 314"/>
                  <a:gd name="T10" fmla="*/ 136 w 537"/>
                  <a:gd name="T11" fmla="*/ 276 h 314"/>
                  <a:gd name="T12" fmla="*/ 8 w 537"/>
                  <a:gd name="T13" fmla="*/ 173 h 314"/>
                  <a:gd name="T14" fmla="*/ 86 w 537"/>
                  <a:gd name="T15" fmla="*/ 67 h 3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37"/>
                  <a:gd name="T25" fmla="*/ 0 h 314"/>
                  <a:gd name="T26" fmla="*/ 537 w 537"/>
                  <a:gd name="T27" fmla="*/ 314 h 31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37" h="314">
                    <a:moveTo>
                      <a:pt x="96" y="73"/>
                    </a:moveTo>
                    <a:cubicBezTo>
                      <a:pt x="141" y="47"/>
                      <a:pt x="194" y="10"/>
                      <a:pt x="252" y="5"/>
                    </a:cubicBezTo>
                    <a:cubicBezTo>
                      <a:pt x="310" y="0"/>
                      <a:pt x="398" y="17"/>
                      <a:pt x="444" y="41"/>
                    </a:cubicBezTo>
                    <a:cubicBezTo>
                      <a:pt x="490" y="65"/>
                      <a:pt x="537" y="111"/>
                      <a:pt x="532" y="149"/>
                    </a:cubicBezTo>
                    <a:cubicBezTo>
                      <a:pt x="532" y="229"/>
                      <a:pt x="477" y="246"/>
                      <a:pt x="416" y="269"/>
                    </a:cubicBezTo>
                    <a:cubicBezTo>
                      <a:pt x="353" y="294"/>
                      <a:pt x="220" y="314"/>
                      <a:pt x="152" y="301"/>
                    </a:cubicBezTo>
                    <a:cubicBezTo>
                      <a:pt x="84" y="288"/>
                      <a:pt x="18" y="227"/>
                      <a:pt x="9" y="189"/>
                    </a:cubicBezTo>
                    <a:cubicBezTo>
                      <a:pt x="0" y="151"/>
                      <a:pt x="52" y="99"/>
                      <a:pt x="96" y="7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6FF00"/>
                  </a:gs>
                  <a:gs pos="100000">
                    <a:srgbClr val="FDFF9B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399" name="Oval 2410"/>
              <p:cNvSpPr>
                <a:spLocks noChangeArrowheads="1"/>
              </p:cNvSpPr>
              <p:nvPr/>
            </p:nvSpPr>
            <p:spPr bwMode="auto">
              <a:xfrm rot="4813762">
                <a:off x="1210" y="1982"/>
                <a:ext cx="274" cy="134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C029FD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 eaLnBrk="1" hangingPunct="1"/>
                <a:endParaRPr lang="nl-NL" sz="13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97" name="Text Box 2411"/>
            <p:cNvSpPr txBox="1">
              <a:spLocks noChangeArrowheads="1"/>
            </p:cNvSpPr>
            <p:nvPr/>
          </p:nvSpPr>
          <p:spPr bwMode="auto">
            <a:xfrm rot="20533876">
              <a:off x="1462" y="2098"/>
              <a:ext cx="426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1716562"/>
              <a:r>
                <a:rPr lang="en-US" sz="900" b="1" dirty="0">
                  <a:solidFill>
                    <a:schemeClr val="tx1"/>
                  </a:solidFill>
                </a:rPr>
                <a:t>G</a:t>
              </a:r>
              <a:r>
                <a:rPr lang="el-GR" sz="1000" b="1" dirty="0">
                  <a:solidFill>
                    <a:schemeClr val="tx1"/>
                  </a:solidFill>
                  <a:cs typeface="Arial" pitchFamily="34" charset="0"/>
                </a:rPr>
                <a:t>α</a:t>
              </a:r>
              <a:r>
                <a:rPr lang="en-US" sz="1000" b="1" dirty="0">
                  <a:solidFill>
                    <a:schemeClr val="tx1"/>
                  </a:solidFill>
                  <a:cs typeface="Arial" pitchFamily="34" charset="0"/>
                </a:rPr>
                <a:t>-Q</a:t>
              </a:r>
              <a:endParaRPr lang="el-GR" sz="1000" b="1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</p:grpSp>
      <p:grpSp>
        <p:nvGrpSpPr>
          <p:cNvPr id="23" name="Group 2073"/>
          <p:cNvGrpSpPr>
            <a:grpSpLocks/>
          </p:cNvGrpSpPr>
          <p:nvPr/>
        </p:nvGrpSpPr>
        <p:grpSpPr bwMode="auto">
          <a:xfrm>
            <a:off x="2577548" y="5098263"/>
            <a:ext cx="615659" cy="288290"/>
            <a:chOff x="1391" y="4555"/>
            <a:chExt cx="420" cy="331"/>
          </a:xfrm>
        </p:grpSpPr>
        <p:grpSp>
          <p:nvGrpSpPr>
            <p:cNvPr id="24" name="Group 2074"/>
            <p:cNvGrpSpPr>
              <a:grpSpLocks/>
            </p:cNvGrpSpPr>
            <p:nvPr/>
          </p:nvGrpSpPr>
          <p:grpSpPr bwMode="auto">
            <a:xfrm>
              <a:off x="1391" y="4555"/>
              <a:ext cx="420" cy="280"/>
              <a:chOff x="1318" y="6903"/>
              <a:chExt cx="980" cy="479"/>
            </a:xfrm>
          </p:grpSpPr>
          <p:sp>
            <p:nvSpPr>
              <p:cNvPr id="403" name="Freeform 2075"/>
              <p:cNvSpPr>
                <a:spLocks/>
              </p:cNvSpPr>
              <p:nvPr/>
            </p:nvSpPr>
            <p:spPr bwMode="auto">
              <a:xfrm>
                <a:off x="1318" y="6903"/>
                <a:ext cx="980" cy="479"/>
              </a:xfrm>
              <a:custGeom>
                <a:avLst/>
                <a:gdLst>
                  <a:gd name="T0" fmla="*/ 476 w 980"/>
                  <a:gd name="T1" fmla="*/ 478 h 479"/>
                  <a:gd name="T2" fmla="*/ 104 w 980"/>
                  <a:gd name="T3" fmla="*/ 410 h 479"/>
                  <a:gd name="T4" fmla="*/ 51 w 980"/>
                  <a:gd name="T5" fmla="*/ 201 h 479"/>
                  <a:gd name="T6" fmla="*/ 219 w 980"/>
                  <a:gd name="T7" fmla="*/ 141 h 479"/>
                  <a:gd name="T8" fmla="*/ 411 w 980"/>
                  <a:gd name="T9" fmla="*/ 207 h 479"/>
                  <a:gd name="T10" fmla="*/ 270 w 980"/>
                  <a:gd name="T11" fmla="*/ 93 h 479"/>
                  <a:gd name="T12" fmla="*/ 495 w 980"/>
                  <a:gd name="T13" fmla="*/ 3 h 479"/>
                  <a:gd name="T14" fmla="*/ 711 w 980"/>
                  <a:gd name="T15" fmla="*/ 87 h 479"/>
                  <a:gd name="T16" fmla="*/ 579 w 980"/>
                  <a:gd name="T17" fmla="*/ 201 h 479"/>
                  <a:gd name="T18" fmla="*/ 699 w 980"/>
                  <a:gd name="T19" fmla="*/ 139 h 479"/>
                  <a:gd name="T20" fmla="*/ 873 w 980"/>
                  <a:gd name="T21" fmla="*/ 135 h 479"/>
                  <a:gd name="T22" fmla="*/ 980 w 980"/>
                  <a:gd name="T23" fmla="*/ 254 h 479"/>
                  <a:gd name="T24" fmla="*/ 844 w 980"/>
                  <a:gd name="T25" fmla="*/ 416 h 479"/>
                  <a:gd name="T26" fmla="*/ 478 w 980"/>
                  <a:gd name="T27" fmla="*/ 479 h 479"/>
                  <a:gd name="T28" fmla="*/ 476 w 980"/>
                  <a:gd name="T29" fmla="*/ 478 h 47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80"/>
                  <a:gd name="T46" fmla="*/ 0 h 479"/>
                  <a:gd name="T47" fmla="*/ 980 w 980"/>
                  <a:gd name="T48" fmla="*/ 479 h 47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80" h="479">
                    <a:moveTo>
                      <a:pt x="476" y="478"/>
                    </a:moveTo>
                    <a:cubicBezTo>
                      <a:pt x="304" y="466"/>
                      <a:pt x="204" y="458"/>
                      <a:pt x="104" y="410"/>
                    </a:cubicBezTo>
                    <a:cubicBezTo>
                      <a:pt x="4" y="362"/>
                      <a:pt x="0" y="246"/>
                      <a:pt x="51" y="201"/>
                    </a:cubicBezTo>
                    <a:cubicBezTo>
                      <a:pt x="102" y="156"/>
                      <a:pt x="153" y="141"/>
                      <a:pt x="219" y="141"/>
                    </a:cubicBezTo>
                    <a:cubicBezTo>
                      <a:pt x="285" y="141"/>
                      <a:pt x="334" y="156"/>
                      <a:pt x="411" y="207"/>
                    </a:cubicBezTo>
                    <a:cubicBezTo>
                      <a:pt x="424" y="188"/>
                      <a:pt x="267" y="171"/>
                      <a:pt x="270" y="93"/>
                    </a:cubicBezTo>
                    <a:cubicBezTo>
                      <a:pt x="273" y="15"/>
                      <a:pt x="402" y="6"/>
                      <a:pt x="495" y="3"/>
                    </a:cubicBezTo>
                    <a:cubicBezTo>
                      <a:pt x="588" y="0"/>
                      <a:pt x="705" y="15"/>
                      <a:pt x="711" y="87"/>
                    </a:cubicBezTo>
                    <a:cubicBezTo>
                      <a:pt x="717" y="159"/>
                      <a:pt x="579" y="191"/>
                      <a:pt x="579" y="201"/>
                    </a:cubicBezTo>
                    <a:cubicBezTo>
                      <a:pt x="587" y="189"/>
                      <a:pt x="687" y="147"/>
                      <a:pt x="699" y="139"/>
                    </a:cubicBezTo>
                    <a:cubicBezTo>
                      <a:pt x="730" y="130"/>
                      <a:pt x="806" y="112"/>
                      <a:pt x="873" y="135"/>
                    </a:cubicBezTo>
                    <a:cubicBezTo>
                      <a:pt x="940" y="158"/>
                      <a:pt x="980" y="194"/>
                      <a:pt x="980" y="254"/>
                    </a:cubicBezTo>
                    <a:cubicBezTo>
                      <a:pt x="980" y="314"/>
                      <a:pt x="928" y="378"/>
                      <a:pt x="844" y="416"/>
                    </a:cubicBezTo>
                    <a:cubicBezTo>
                      <a:pt x="760" y="454"/>
                      <a:pt x="539" y="469"/>
                      <a:pt x="478" y="479"/>
                    </a:cubicBezTo>
                    <a:cubicBezTo>
                      <a:pt x="478" y="479"/>
                      <a:pt x="476" y="478"/>
                      <a:pt x="476" y="47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ACA0"/>
                  </a:gs>
                  <a:gs pos="100000">
                    <a:srgbClr val="B7FFFA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404" name="Oval 2076"/>
              <p:cNvSpPr>
                <a:spLocks noChangeArrowheads="1"/>
              </p:cNvSpPr>
              <p:nvPr/>
            </p:nvSpPr>
            <p:spPr bwMode="auto">
              <a:xfrm rot="-579012">
                <a:off x="1905" y="7213"/>
                <a:ext cx="338" cy="12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48460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02" name="Text Box 2077"/>
            <p:cNvSpPr txBox="1">
              <a:spLocks noChangeArrowheads="1"/>
            </p:cNvSpPr>
            <p:nvPr/>
          </p:nvSpPr>
          <p:spPr bwMode="auto">
            <a:xfrm>
              <a:off x="1467" y="4621"/>
              <a:ext cx="283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1716562"/>
              <a:r>
                <a:rPr lang="en-US" sz="900" b="1" dirty="0">
                  <a:solidFill>
                    <a:schemeClr val="tx1"/>
                  </a:solidFill>
                </a:rPr>
                <a:t>PLC</a:t>
              </a:r>
            </a:p>
          </p:txBody>
        </p:sp>
      </p:grpSp>
      <p:grpSp>
        <p:nvGrpSpPr>
          <p:cNvPr id="25" name="Group 2391"/>
          <p:cNvGrpSpPr>
            <a:grpSpLocks/>
          </p:cNvGrpSpPr>
          <p:nvPr/>
        </p:nvGrpSpPr>
        <p:grpSpPr bwMode="auto">
          <a:xfrm>
            <a:off x="1331640" y="5674336"/>
            <a:ext cx="562888" cy="213387"/>
            <a:chOff x="3653" y="3765"/>
            <a:chExt cx="481" cy="281"/>
          </a:xfrm>
        </p:grpSpPr>
        <p:grpSp>
          <p:nvGrpSpPr>
            <p:cNvPr id="26" name="Group 2392"/>
            <p:cNvGrpSpPr>
              <a:grpSpLocks/>
            </p:cNvGrpSpPr>
            <p:nvPr/>
          </p:nvGrpSpPr>
          <p:grpSpPr bwMode="auto">
            <a:xfrm>
              <a:off x="3653" y="3765"/>
              <a:ext cx="481" cy="281"/>
              <a:chOff x="989" y="3765"/>
              <a:chExt cx="481" cy="281"/>
            </a:xfrm>
          </p:grpSpPr>
          <p:sp>
            <p:nvSpPr>
              <p:cNvPr id="408" name="AutoShape 2393"/>
              <p:cNvSpPr>
                <a:spLocks noChangeArrowheads="1"/>
              </p:cNvSpPr>
              <p:nvPr/>
            </p:nvSpPr>
            <p:spPr bwMode="auto">
              <a:xfrm>
                <a:off x="989" y="3765"/>
                <a:ext cx="481" cy="281"/>
              </a:xfrm>
              <a:prstGeom prst="octagon">
                <a:avLst>
                  <a:gd name="adj" fmla="val 30806"/>
                </a:avLst>
              </a:prstGeom>
              <a:gradFill rotWithShape="1">
                <a:gsLst>
                  <a:gs pos="0">
                    <a:srgbClr val="247FFA"/>
                  </a:gs>
                  <a:gs pos="50000">
                    <a:srgbClr val="99C4FD"/>
                  </a:gs>
                  <a:gs pos="100000">
                    <a:srgbClr val="247FFA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409" name="Oval 2394"/>
              <p:cNvSpPr>
                <a:spLocks noChangeArrowheads="1"/>
              </p:cNvSpPr>
              <p:nvPr/>
            </p:nvSpPr>
            <p:spPr bwMode="auto">
              <a:xfrm rot="-123334">
                <a:off x="1246" y="3887"/>
                <a:ext cx="196" cy="10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48460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07" name="Text Box 2395"/>
            <p:cNvSpPr txBox="1">
              <a:spLocks noChangeArrowheads="1"/>
            </p:cNvSpPr>
            <p:nvPr/>
          </p:nvSpPr>
          <p:spPr bwMode="auto">
            <a:xfrm>
              <a:off x="3795" y="3842"/>
              <a:ext cx="208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716562"/>
              <a:r>
                <a:rPr lang="en-US" sz="900" b="1" dirty="0">
                  <a:solidFill>
                    <a:schemeClr val="tx1"/>
                  </a:solidFill>
                </a:rPr>
                <a:t>PKC</a:t>
              </a:r>
            </a:p>
          </p:txBody>
        </p:sp>
      </p:grpSp>
      <p:grpSp>
        <p:nvGrpSpPr>
          <p:cNvPr id="27" name="Group 2391"/>
          <p:cNvGrpSpPr>
            <a:grpSpLocks/>
          </p:cNvGrpSpPr>
          <p:nvPr/>
        </p:nvGrpSpPr>
        <p:grpSpPr bwMode="auto">
          <a:xfrm>
            <a:off x="3413180" y="5130930"/>
            <a:ext cx="562888" cy="213387"/>
            <a:chOff x="3653" y="3765"/>
            <a:chExt cx="481" cy="281"/>
          </a:xfrm>
        </p:grpSpPr>
        <p:grpSp>
          <p:nvGrpSpPr>
            <p:cNvPr id="28" name="Group 2392"/>
            <p:cNvGrpSpPr>
              <a:grpSpLocks/>
            </p:cNvGrpSpPr>
            <p:nvPr/>
          </p:nvGrpSpPr>
          <p:grpSpPr bwMode="auto">
            <a:xfrm>
              <a:off x="3653" y="3765"/>
              <a:ext cx="481" cy="281"/>
              <a:chOff x="989" y="3765"/>
              <a:chExt cx="481" cy="281"/>
            </a:xfrm>
          </p:grpSpPr>
          <p:sp>
            <p:nvSpPr>
              <p:cNvPr id="413" name="AutoShape 2393"/>
              <p:cNvSpPr>
                <a:spLocks noChangeArrowheads="1"/>
              </p:cNvSpPr>
              <p:nvPr/>
            </p:nvSpPr>
            <p:spPr bwMode="auto">
              <a:xfrm>
                <a:off x="989" y="3765"/>
                <a:ext cx="481" cy="281"/>
              </a:xfrm>
              <a:prstGeom prst="octagon">
                <a:avLst>
                  <a:gd name="adj" fmla="val 30806"/>
                </a:avLst>
              </a:prstGeom>
              <a:gradFill rotWithShape="1">
                <a:gsLst>
                  <a:gs pos="0">
                    <a:srgbClr val="247FFA"/>
                  </a:gs>
                  <a:gs pos="50000">
                    <a:srgbClr val="99C4FD"/>
                  </a:gs>
                  <a:gs pos="100000">
                    <a:srgbClr val="247FFA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414" name="Oval 2394"/>
              <p:cNvSpPr>
                <a:spLocks noChangeArrowheads="1"/>
              </p:cNvSpPr>
              <p:nvPr/>
            </p:nvSpPr>
            <p:spPr bwMode="auto">
              <a:xfrm rot="-123334">
                <a:off x="1246" y="3887"/>
                <a:ext cx="196" cy="10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48460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12" name="Text Box 2395"/>
            <p:cNvSpPr txBox="1">
              <a:spLocks noChangeArrowheads="1"/>
            </p:cNvSpPr>
            <p:nvPr/>
          </p:nvSpPr>
          <p:spPr bwMode="auto">
            <a:xfrm>
              <a:off x="3795" y="3842"/>
              <a:ext cx="208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716562"/>
              <a:r>
                <a:rPr lang="en-US" sz="900" b="1" dirty="0" smtClean="0">
                  <a:solidFill>
                    <a:schemeClr val="tx1"/>
                  </a:solidFill>
                </a:rPr>
                <a:t>PKA</a:t>
              </a:r>
              <a:endParaRPr lang="en-US" sz="9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up 2115"/>
          <p:cNvGrpSpPr>
            <a:grpSpLocks/>
          </p:cNvGrpSpPr>
          <p:nvPr/>
        </p:nvGrpSpPr>
        <p:grpSpPr bwMode="auto">
          <a:xfrm>
            <a:off x="4232036" y="5096858"/>
            <a:ext cx="865792" cy="332531"/>
            <a:chOff x="-288" y="3365"/>
            <a:chExt cx="527" cy="295"/>
          </a:xfrm>
        </p:grpSpPr>
        <p:grpSp>
          <p:nvGrpSpPr>
            <p:cNvPr id="30" name="Group 2116"/>
            <p:cNvGrpSpPr>
              <a:grpSpLocks/>
            </p:cNvGrpSpPr>
            <p:nvPr/>
          </p:nvGrpSpPr>
          <p:grpSpPr bwMode="auto">
            <a:xfrm rot="203243">
              <a:off x="-278" y="3365"/>
              <a:ext cx="426" cy="281"/>
              <a:chOff x="4469" y="2414"/>
              <a:chExt cx="539" cy="349"/>
            </a:xfrm>
          </p:grpSpPr>
          <p:sp>
            <p:nvSpPr>
              <p:cNvPr id="418" name="Freeform 2117"/>
              <p:cNvSpPr>
                <a:spLocks/>
              </p:cNvSpPr>
              <p:nvPr/>
            </p:nvSpPr>
            <p:spPr bwMode="auto">
              <a:xfrm rot="328195">
                <a:off x="4469" y="2414"/>
                <a:ext cx="539" cy="339"/>
              </a:xfrm>
              <a:custGeom>
                <a:avLst/>
                <a:gdLst>
                  <a:gd name="T0" fmla="*/ 96 w 537"/>
                  <a:gd name="T1" fmla="*/ 79 h 314"/>
                  <a:gd name="T2" fmla="*/ 253 w 537"/>
                  <a:gd name="T3" fmla="*/ 5 h 314"/>
                  <a:gd name="T4" fmla="*/ 446 w 537"/>
                  <a:gd name="T5" fmla="*/ 44 h 314"/>
                  <a:gd name="T6" fmla="*/ 534 w 537"/>
                  <a:gd name="T7" fmla="*/ 160 h 314"/>
                  <a:gd name="T8" fmla="*/ 418 w 537"/>
                  <a:gd name="T9" fmla="*/ 290 h 314"/>
                  <a:gd name="T10" fmla="*/ 153 w 537"/>
                  <a:gd name="T11" fmla="*/ 324 h 314"/>
                  <a:gd name="T12" fmla="*/ 9 w 537"/>
                  <a:gd name="T13" fmla="*/ 203 h 314"/>
                  <a:gd name="T14" fmla="*/ 96 w 537"/>
                  <a:gd name="T15" fmla="*/ 79 h 3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37"/>
                  <a:gd name="T25" fmla="*/ 0 h 314"/>
                  <a:gd name="T26" fmla="*/ 537 w 537"/>
                  <a:gd name="T27" fmla="*/ 314 h 31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37" h="314">
                    <a:moveTo>
                      <a:pt x="96" y="73"/>
                    </a:moveTo>
                    <a:cubicBezTo>
                      <a:pt x="141" y="47"/>
                      <a:pt x="194" y="10"/>
                      <a:pt x="252" y="5"/>
                    </a:cubicBezTo>
                    <a:cubicBezTo>
                      <a:pt x="310" y="0"/>
                      <a:pt x="398" y="17"/>
                      <a:pt x="444" y="41"/>
                    </a:cubicBezTo>
                    <a:cubicBezTo>
                      <a:pt x="490" y="65"/>
                      <a:pt x="537" y="111"/>
                      <a:pt x="532" y="149"/>
                    </a:cubicBezTo>
                    <a:cubicBezTo>
                      <a:pt x="532" y="229"/>
                      <a:pt x="477" y="246"/>
                      <a:pt x="416" y="269"/>
                    </a:cubicBezTo>
                    <a:cubicBezTo>
                      <a:pt x="353" y="294"/>
                      <a:pt x="220" y="314"/>
                      <a:pt x="152" y="301"/>
                    </a:cubicBezTo>
                    <a:cubicBezTo>
                      <a:pt x="84" y="288"/>
                      <a:pt x="18" y="227"/>
                      <a:pt x="9" y="189"/>
                    </a:cubicBezTo>
                    <a:cubicBezTo>
                      <a:pt x="0" y="151"/>
                      <a:pt x="52" y="99"/>
                      <a:pt x="96" y="7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366FB"/>
                  </a:gs>
                  <a:gs pos="100000">
                    <a:srgbClr val="DF8EFC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419" name="Oval 2118"/>
              <p:cNvSpPr>
                <a:spLocks noChangeArrowheads="1"/>
              </p:cNvSpPr>
              <p:nvPr/>
            </p:nvSpPr>
            <p:spPr bwMode="auto">
              <a:xfrm rot="-171191">
                <a:off x="4696" y="2606"/>
                <a:ext cx="307" cy="15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C029FD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endParaRPr lang="nl-NL" sz="13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17" name="Text Box 2119"/>
            <p:cNvSpPr txBox="1">
              <a:spLocks noChangeArrowheads="1"/>
            </p:cNvSpPr>
            <p:nvPr/>
          </p:nvSpPr>
          <p:spPr bwMode="auto">
            <a:xfrm>
              <a:off x="-288" y="3395"/>
              <a:ext cx="527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1716562"/>
              <a:r>
                <a:rPr lang="en-US" sz="900" b="1" dirty="0" err="1">
                  <a:solidFill>
                    <a:schemeClr val="tx1"/>
                  </a:solidFill>
                </a:rPr>
                <a:t>RhoGEF</a:t>
              </a:r>
              <a:endParaRPr lang="en-US" sz="9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1" name="Group 2523"/>
          <p:cNvGrpSpPr>
            <a:grpSpLocks/>
          </p:cNvGrpSpPr>
          <p:nvPr/>
        </p:nvGrpSpPr>
        <p:grpSpPr bwMode="auto">
          <a:xfrm>
            <a:off x="4211960" y="6250400"/>
            <a:ext cx="634715" cy="202936"/>
            <a:chOff x="6969" y="3765"/>
            <a:chExt cx="481" cy="281"/>
          </a:xfrm>
        </p:grpSpPr>
        <p:grpSp>
          <p:nvGrpSpPr>
            <p:cNvPr id="160" name="Group 2524"/>
            <p:cNvGrpSpPr>
              <a:grpSpLocks/>
            </p:cNvGrpSpPr>
            <p:nvPr/>
          </p:nvGrpSpPr>
          <p:grpSpPr bwMode="auto">
            <a:xfrm>
              <a:off x="6969" y="3765"/>
              <a:ext cx="481" cy="281"/>
              <a:chOff x="6105" y="3765"/>
              <a:chExt cx="481" cy="281"/>
            </a:xfrm>
          </p:grpSpPr>
          <p:sp>
            <p:nvSpPr>
              <p:cNvPr id="423" name="AutoShape 2525"/>
              <p:cNvSpPr>
                <a:spLocks noChangeArrowheads="1"/>
              </p:cNvSpPr>
              <p:nvPr/>
            </p:nvSpPr>
            <p:spPr bwMode="auto">
              <a:xfrm>
                <a:off x="6105" y="3765"/>
                <a:ext cx="481" cy="281"/>
              </a:xfrm>
              <a:prstGeom prst="octagon">
                <a:avLst>
                  <a:gd name="adj" fmla="val 30806"/>
                </a:avLst>
              </a:prstGeom>
              <a:gradFill rotWithShape="1">
                <a:gsLst>
                  <a:gs pos="0">
                    <a:srgbClr val="503200"/>
                  </a:gs>
                  <a:gs pos="50000">
                    <a:srgbClr val="D88500"/>
                  </a:gs>
                  <a:gs pos="100000">
                    <a:srgbClr val="503200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424" name="Oval 2526"/>
              <p:cNvSpPr>
                <a:spLocks noChangeArrowheads="1"/>
              </p:cNvSpPr>
              <p:nvPr/>
            </p:nvSpPr>
            <p:spPr bwMode="auto">
              <a:xfrm rot="-123334">
                <a:off x="6336" y="3882"/>
                <a:ext cx="248" cy="11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48460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22" name="Text Box 2527"/>
            <p:cNvSpPr txBox="1">
              <a:spLocks noChangeArrowheads="1"/>
            </p:cNvSpPr>
            <p:nvPr/>
          </p:nvSpPr>
          <p:spPr bwMode="auto">
            <a:xfrm>
              <a:off x="7020" y="3841"/>
              <a:ext cx="30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716562"/>
              <a:r>
                <a:rPr lang="en-US" sz="900" b="1" dirty="0" smtClean="0">
                  <a:solidFill>
                    <a:schemeClr val="tx1"/>
                  </a:solidFill>
                </a:rPr>
                <a:t>ROCK2</a:t>
              </a:r>
              <a:endParaRPr lang="en-US" sz="9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1" name="Group 2151"/>
          <p:cNvGrpSpPr>
            <a:grpSpLocks/>
          </p:cNvGrpSpPr>
          <p:nvPr/>
        </p:nvGrpSpPr>
        <p:grpSpPr bwMode="auto">
          <a:xfrm>
            <a:off x="4211960" y="5674336"/>
            <a:ext cx="624454" cy="271742"/>
            <a:chOff x="-817" y="3547"/>
            <a:chExt cx="426" cy="312"/>
          </a:xfrm>
        </p:grpSpPr>
        <p:grpSp>
          <p:nvGrpSpPr>
            <p:cNvPr id="162" name="Group 2152"/>
            <p:cNvGrpSpPr>
              <a:grpSpLocks/>
            </p:cNvGrpSpPr>
            <p:nvPr/>
          </p:nvGrpSpPr>
          <p:grpSpPr bwMode="auto">
            <a:xfrm rot="203243">
              <a:off x="-817" y="3547"/>
              <a:ext cx="426" cy="273"/>
              <a:chOff x="4489" y="2452"/>
              <a:chExt cx="539" cy="338"/>
            </a:xfrm>
          </p:grpSpPr>
          <p:sp>
            <p:nvSpPr>
              <p:cNvPr id="428" name="Freeform 2153"/>
              <p:cNvSpPr>
                <a:spLocks/>
              </p:cNvSpPr>
              <p:nvPr/>
            </p:nvSpPr>
            <p:spPr bwMode="auto">
              <a:xfrm rot="328195">
                <a:off x="4489" y="2452"/>
                <a:ext cx="539" cy="338"/>
              </a:xfrm>
              <a:custGeom>
                <a:avLst/>
                <a:gdLst>
                  <a:gd name="T0" fmla="*/ 96 w 537"/>
                  <a:gd name="T1" fmla="*/ 79 h 314"/>
                  <a:gd name="T2" fmla="*/ 253 w 537"/>
                  <a:gd name="T3" fmla="*/ 5 h 314"/>
                  <a:gd name="T4" fmla="*/ 446 w 537"/>
                  <a:gd name="T5" fmla="*/ 44 h 314"/>
                  <a:gd name="T6" fmla="*/ 534 w 537"/>
                  <a:gd name="T7" fmla="*/ 160 h 314"/>
                  <a:gd name="T8" fmla="*/ 418 w 537"/>
                  <a:gd name="T9" fmla="*/ 290 h 314"/>
                  <a:gd name="T10" fmla="*/ 153 w 537"/>
                  <a:gd name="T11" fmla="*/ 324 h 314"/>
                  <a:gd name="T12" fmla="*/ 9 w 537"/>
                  <a:gd name="T13" fmla="*/ 203 h 314"/>
                  <a:gd name="T14" fmla="*/ 96 w 537"/>
                  <a:gd name="T15" fmla="*/ 79 h 3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37"/>
                  <a:gd name="T25" fmla="*/ 0 h 314"/>
                  <a:gd name="T26" fmla="*/ 537 w 537"/>
                  <a:gd name="T27" fmla="*/ 314 h 31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37" h="314">
                    <a:moveTo>
                      <a:pt x="96" y="73"/>
                    </a:moveTo>
                    <a:cubicBezTo>
                      <a:pt x="141" y="47"/>
                      <a:pt x="194" y="10"/>
                      <a:pt x="252" y="5"/>
                    </a:cubicBezTo>
                    <a:cubicBezTo>
                      <a:pt x="310" y="0"/>
                      <a:pt x="398" y="17"/>
                      <a:pt x="444" y="41"/>
                    </a:cubicBezTo>
                    <a:cubicBezTo>
                      <a:pt x="490" y="65"/>
                      <a:pt x="537" y="111"/>
                      <a:pt x="532" y="149"/>
                    </a:cubicBezTo>
                    <a:cubicBezTo>
                      <a:pt x="532" y="229"/>
                      <a:pt x="477" y="246"/>
                      <a:pt x="416" y="269"/>
                    </a:cubicBezTo>
                    <a:cubicBezTo>
                      <a:pt x="353" y="294"/>
                      <a:pt x="220" y="314"/>
                      <a:pt x="152" y="301"/>
                    </a:cubicBezTo>
                    <a:cubicBezTo>
                      <a:pt x="84" y="288"/>
                      <a:pt x="18" y="227"/>
                      <a:pt x="9" y="189"/>
                    </a:cubicBezTo>
                    <a:cubicBezTo>
                      <a:pt x="0" y="151"/>
                      <a:pt x="52" y="99"/>
                      <a:pt x="96" y="7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A6A00"/>
                  </a:gs>
                  <a:gs pos="100000">
                    <a:srgbClr val="FFAC6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429" name="Oval 2154"/>
              <p:cNvSpPr>
                <a:spLocks noChangeArrowheads="1"/>
              </p:cNvSpPr>
              <p:nvPr/>
            </p:nvSpPr>
            <p:spPr bwMode="auto">
              <a:xfrm rot="-171191">
                <a:off x="4696" y="2606"/>
                <a:ext cx="307" cy="15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C029FD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endParaRPr lang="nl-NL" sz="13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27" name="Text Box 2155"/>
            <p:cNvSpPr txBox="1">
              <a:spLocks noChangeArrowheads="1"/>
            </p:cNvSpPr>
            <p:nvPr/>
          </p:nvSpPr>
          <p:spPr bwMode="auto">
            <a:xfrm>
              <a:off x="-738" y="3594"/>
              <a:ext cx="279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1716562"/>
              <a:r>
                <a:rPr lang="en-US" sz="900" b="1" dirty="0">
                  <a:solidFill>
                    <a:schemeClr val="tx1"/>
                  </a:solidFill>
                </a:rPr>
                <a:t>Rho</a:t>
              </a:r>
            </a:p>
          </p:txBody>
        </p:sp>
      </p:grpSp>
      <p:grpSp>
        <p:nvGrpSpPr>
          <p:cNvPr id="163" name="Group 2447"/>
          <p:cNvGrpSpPr>
            <a:grpSpLocks/>
          </p:cNvGrpSpPr>
          <p:nvPr/>
        </p:nvGrpSpPr>
        <p:grpSpPr bwMode="auto">
          <a:xfrm>
            <a:off x="1979712" y="5674336"/>
            <a:ext cx="864097" cy="281538"/>
            <a:chOff x="2447" y="3595"/>
            <a:chExt cx="384" cy="215"/>
          </a:xfrm>
        </p:grpSpPr>
        <p:grpSp>
          <p:nvGrpSpPr>
            <p:cNvPr id="164" name="Group 2172"/>
            <p:cNvGrpSpPr>
              <a:grpSpLocks/>
            </p:cNvGrpSpPr>
            <p:nvPr/>
          </p:nvGrpSpPr>
          <p:grpSpPr bwMode="auto">
            <a:xfrm>
              <a:off x="2447" y="3595"/>
              <a:ext cx="384" cy="215"/>
              <a:chOff x="4501" y="3765"/>
              <a:chExt cx="481" cy="247"/>
            </a:xfrm>
          </p:grpSpPr>
          <p:sp>
            <p:nvSpPr>
              <p:cNvPr id="433" name="AutoShape 2173"/>
              <p:cNvSpPr>
                <a:spLocks noChangeArrowheads="1"/>
              </p:cNvSpPr>
              <p:nvPr/>
            </p:nvSpPr>
            <p:spPr bwMode="auto">
              <a:xfrm>
                <a:off x="4501" y="3765"/>
                <a:ext cx="481" cy="189"/>
              </a:xfrm>
              <a:prstGeom prst="octagon">
                <a:avLst>
                  <a:gd name="adj" fmla="val 30806"/>
                </a:avLst>
              </a:prstGeom>
              <a:gradFill rotWithShape="1">
                <a:gsLst>
                  <a:gs pos="0">
                    <a:srgbClr val="006C00"/>
                  </a:gs>
                  <a:gs pos="50000">
                    <a:srgbClr val="00FF00"/>
                  </a:gs>
                  <a:gs pos="100000">
                    <a:srgbClr val="006C00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34" name="Oval 2174"/>
              <p:cNvSpPr>
                <a:spLocks noChangeArrowheads="1"/>
              </p:cNvSpPr>
              <p:nvPr/>
            </p:nvSpPr>
            <p:spPr bwMode="auto">
              <a:xfrm rot="-123334">
                <a:off x="4733" y="3862"/>
                <a:ext cx="248" cy="15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48460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sp>
          <p:nvSpPr>
            <p:cNvPr id="432" name="Text Box 2175"/>
            <p:cNvSpPr txBox="1">
              <a:spLocks noChangeArrowheads="1"/>
            </p:cNvSpPr>
            <p:nvPr/>
          </p:nvSpPr>
          <p:spPr bwMode="auto">
            <a:xfrm>
              <a:off x="2543" y="3638"/>
              <a:ext cx="191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2403475" eaLnBrk="1" hangingPunct="1"/>
              <a:r>
                <a:rPr lang="en-US" sz="900" b="1" dirty="0" err="1">
                  <a:solidFill>
                    <a:schemeClr val="tx1"/>
                  </a:solidFill>
                </a:rPr>
                <a:t>CalmKs</a:t>
              </a:r>
              <a:endParaRPr lang="en-US" sz="9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5" name="Group 1988"/>
          <p:cNvGrpSpPr>
            <a:grpSpLocks/>
          </p:cNvGrpSpPr>
          <p:nvPr/>
        </p:nvGrpSpPr>
        <p:grpSpPr bwMode="auto">
          <a:xfrm rot="-255665">
            <a:off x="5097672" y="3168285"/>
            <a:ext cx="397002" cy="376258"/>
            <a:chOff x="431" y="1819"/>
            <a:chExt cx="325" cy="480"/>
          </a:xfrm>
        </p:grpSpPr>
        <p:grpSp>
          <p:nvGrpSpPr>
            <p:cNvPr id="166" name="Group 1989"/>
            <p:cNvGrpSpPr>
              <a:grpSpLocks/>
            </p:cNvGrpSpPr>
            <p:nvPr/>
          </p:nvGrpSpPr>
          <p:grpSpPr bwMode="auto">
            <a:xfrm>
              <a:off x="431" y="1819"/>
              <a:ext cx="288" cy="480"/>
              <a:chOff x="431" y="1819"/>
              <a:chExt cx="288" cy="480"/>
            </a:xfrm>
          </p:grpSpPr>
          <p:sp>
            <p:nvSpPr>
              <p:cNvPr id="438" name="Freeform 1990"/>
              <p:cNvSpPr>
                <a:spLocks/>
              </p:cNvSpPr>
              <p:nvPr/>
            </p:nvSpPr>
            <p:spPr bwMode="auto">
              <a:xfrm rot="5313148">
                <a:off x="335" y="1915"/>
                <a:ext cx="480" cy="288"/>
              </a:xfrm>
              <a:custGeom>
                <a:avLst/>
                <a:gdLst>
                  <a:gd name="T0" fmla="*/ 86 w 537"/>
                  <a:gd name="T1" fmla="*/ 67 h 314"/>
                  <a:gd name="T2" fmla="*/ 225 w 537"/>
                  <a:gd name="T3" fmla="*/ 5 h 314"/>
                  <a:gd name="T4" fmla="*/ 397 w 537"/>
                  <a:gd name="T5" fmla="*/ 38 h 314"/>
                  <a:gd name="T6" fmla="*/ 476 w 537"/>
                  <a:gd name="T7" fmla="*/ 137 h 314"/>
                  <a:gd name="T8" fmla="*/ 372 w 537"/>
                  <a:gd name="T9" fmla="*/ 247 h 314"/>
                  <a:gd name="T10" fmla="*/ 136 w 537"/>
                  <a:gd name="T11" fmla="*/ 276 h 314"/>
                  <a:gd name="T12" fmla="*/ 8 w 537"/>
                  <a:gd name="T13" fmla="*/ 173 h 314"/>
                  <a:gd name="T14" fmla="*/ 86 w 537"/>
                  <a:gd name="T15" fmla="*/ 67 h 3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37"/>
                  <a:gd name="T25" fmla="*/ 0 h 314"/>
                  <a:gd name="T26" fmla="*/ 537 w 537"/>
                  <a:gd name="T27" fmla="*/ 314 h 31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37" h="314">
                    <a:moveTo>
                      <a:pt x="96" y="73"/>
                    </a:moveTo>
                    <a:cubicBezTo>
                      <a:pt x="141" y="47"/>
                      <a:pt x="194" y="10"/>
                      <a:pt x="252" y="5"/>
                    </a:cubicBezTo>
                    <a:cubicBezTo>
                      <a:pt x="310" y="0"/>
                      <a:pt x="398" y="17"/>
                      <a:pt x="444" y="41"/>
                    </a:cubicBezTo>
                    <a:cubicBezTo>
                      <a:pt x="490" y="65"/>
                      <a:pt x="537" y="111"/>
                      <a:pt x="532" y="149"/>
                    </a:cubicBezTo>
                    <a:cubicBezTo>
                      <a:pt x="532" y="229"/>
                      <a:pt x="477" y="246"/>
                      <a:pt x="416" y="269"/>
                    </a:cubicBezTo>
                    <a:cubicBezTo>
                      <a:pt x="353" y="294"/>
                      <a:pt x="220" y="314"/>
                      <a:pt x="152" y="301"/>
                    </a:cubicBezTo>
                    <a:cubicBezTo>
                      <a:pt x="84" y="288"/>
                      <a:pt x="18" y="227"/>
                      <a:pt x="9" y="189"/>
                    </a:cubicBezTo>
                    <a:cubicBezTo>
                      <a:pt x="0" y="151"/>
                      <a:pt x="52" y="99"/>
                      <a:pt x="96" y="7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EAD9"/>
                  </a:gs>
                  <a:gs pos="100000">
                    <a:srgbClr val="93FFF7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439" name="Oval 1991"/>
              <p:cNvSpPr>
                <a:spLocks noChangeArrowheads="1"/>
              </p:cNvSpPr>
              <p:nvPr/>
            </p:nvSpPr>
            <p:spPr bwMode="auto">
              <a:xfrm rot="4813762">
                <a:off x="394" y="2078"/>
                <a:ext cx="274" cy="134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C029FD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 eaLnBrk="1" hangingPunct="1"/>
                <a:endParaRPr lang="nl-NL" sz="13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37" name="Text Box 1992"/>
            <p:cNvSpPr txBox="1">
              <a:spLocks noChangeArrowheads="1"/>
            </p:cNvSpPr>
            <p:nvPr/>
          </p:nvSpPr>
          <p:spPr bwMode="auto">
            <a:xfrm rot="21300883">
              <a:off x="474" y="1898"/>
              <a:ext cx="282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1716562"/>
              <a:r>
                <a:rPr lang="en-US" sz="900" b="1" dirty="0">
                  <a:solidFill>
                    <a:schemeClr val="tx1"/>
                  </a:solidFill>
                </a:rPr>
                <a:t>G</a:t>
              </a:r>
              <a:r>
                <a:rPr lang="el-GR" sz="1000" b="1" dirty="0">
                  <a:solidFill>
                    <a:schemeClr val="tx1"/>
                  </a:solidFill>
                  <a:cs typeface="Arial" pitchFamily="34" charset="0"/>
                </a:rPr>
                <a:t>γ</a:t>
              </a:r>
            </a:p>
          </p:txBody>
        </p:sp>
      </p:grpSp>
      <p:grpSp>
        <p:nvGrpSpPr>
          <p:cNvPr id="167" name="Group 1993"/>
          <p:cNvGrpSpPr>
            <a:grpSpLocks/>
          </p:cNvGrpSpPr>
          <p:nvPr/>
        </p:nvGrpSpPr>
        <p:grpSpPr bwMode="auto">
          <a:xfrm>
            <a:off x="4781029" y="3154056"/>
            <a:ext cx="397002" cy="376258"/>
            <a:chOff x="816" y="1771"/>
            <a:chExt cx="325" cy="480"/>
          </a:xfrm>
        </p:grpSpPr>
        <p:grpSp>
          <p:nvGrpSpPr>
            <p:cNvPr id="168" name="Group 1994"/>
            <p:cNvGrpSpPr>
              <a:grpSpLocks/>
            </p:cNvGrpSpPr>
            <p:nvPr/>
          </p:nvGrpSpPr>
          <p:grpSpPr bwMode="auto">
            <a:xfrm rot="4984953">
              <a:off x="720" y="1867"/>
              <a:ext cx="480" cy="287"/>
              <a:chOff x="4489" y="2452"/>
              <a:chExt cx="539" cy="338"/>
            </a:xfrm>
          </p:grpSpPr>
          <p:sp>
            <p:nvSpPr>
              <p:cNvPr id="443" name="Freeform 1995"/>
              <p:cNvSpPr>
                <a:spLocks/>
              </p:cNvSpPr>
              <p:nvPr/>
            </p:nvSpPr>
            <p:spPr bwMode="auto">
              <a:xfrm rot="328195">
                <a:off x="4489" y="2452"/>
                <a:ext cx="539" cy="338"/>
              </a:xfrm>
              <a:custGeom>
                <a:avLst/>
                <a:gdLst>
                  <a:gd name="T0" fmla="*/ 96 w 537"/>
                  <a:gd name="T1" fmla="*/ 79 h 314"/>
                  <a:gd name="T2" fmla="*/ 253 w 537"/>
                  <a:gd name="T3" fmla="*/ 5 h 314"/>
                  <a:gd name="T4" fmla="*/ 446 w 537"/>
                  <a:gd name="T5" fmla="*/ 44 h 314"/>
                  <a:gd name="T6" fmla="*/ 534 w 537"/>
                  <a:gd name="T7" fmla="*/ 160 h 314"/>
                  <a:gd name="T8" fmla="*/ 418 w 537"/>
                  <a:gd name="T9" fmla="*/ 290 h 314"/>
                  <a:gd name="T10" fmla="*/ 153 w 537"/>
                  <a:gd name="T11" fmla="*/ 324 h 314"/>
                  <a:gd name="T12" fmla="*/ 9 w 537"/>
                  <a:gd name="T13" fmla="*/ 203 h 314"/>
                  <a:gd name="T14" fmla="*/ 96 w 537"/>
                  <a:gd name="T15" fmla="*/ 79 h 3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37"/>
                  <a:gd name="T25" fmla="*/ 0 h 314"/>
                  <a:gd name="T26" fmla="*/ 537 w 537"/>
                  <a:gd name="T27" fmla="*/ 314 h 31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37" h="314">
                    <a:moveTo>
                      <a:pt x="96" y="73"/>
                    </a:moveTo>
                    <a:cubicBezTo>
                      <a:pt x="141" y="47"/>
                      <a:pt x="194" y="10"/>
                      <a:pt x="252" y="5"/>
                    </a:cubicBezTo>
                    <a:cubicBezTo>
                      <a:pt x="310" y="0"/>
                      <a:pt x="398" y="17"/>
                      <a:pt x="444" y="41"/>
                    </a:cubicBezTo>
                    <a:cubicBezTo>
                      <a:pt x="490" y="65"/>
                      <a:pt x="537" y="111"/>
                      <a:pt x="532" y="149"/>
                    </a:cubicBezTo>
                    <a:cubicBezTo>
                      <a:pt x="532" y="229"/>
                      <a:pt x="477" y="246"/>
                      <a:pt x="416" y="269"/>
                    </a:cubicBezTo>
                    <a:cubicBezTo>
                      <a:pt x="353" y="294"/>
                      <a:pt x="220" y="314"/>
                      <a:pt x="152" y="301"/>
                    </a:cubicBezTo>
                    <a:cubicBezTo>
                      <a:pt x="84" y="288"/>
                      <a:pt x="18" y="227"/>
                      <a:pt x="9" y="189"/>
                    </a:cubicBezTo>
                    <a:cubicBezTo>
                      <a:pt x="0" y="151"/>
                      <a:pt x="52" y="99"/>
                      <a:pt x="96" y="7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FF00"/>
                  </a:gs>
                  <a:gs pos="100000">
                    <a:srgbClr val="85FF85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444" name="Oval 1996"/>
              <p:cNvSpPr>
                <a:spLocks noChangeArrowheads="1"/>
              </p:cNvSpPr>
              <p:nvPr/>
            </p:nvSpPr>
            <p:spPr bwMode="auto">
              <a:xfrm rot="-171191">
                <a:off x="4696" y="2606"/>
                <a:ext cx="307" cy="15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C029FD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 eaLnBrk="1" hangingPunct="1"/>
                <a:endParaRPr lang="nl-NL" sz="13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42" name="Text Box 1997"/>
            <p:cNvSpPr txBox="1">
              <a:spLocks noChangeArrowheads="1"/>
            </p:cNvSpPr>
            <p:nvPr/>
          </p:nvSpPr>
          <p:spPr bwMode="auto">
            <a:xfrm rot="21021682">
              <a:off x="852" y="1851"/>
              <a:ext cx="289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1716562"/>
              <a:r>
                <a:rPr lang="en-US" sz="900" b="1" dirty="0">
                  <a:solidFill>
                    <a:schemeClr val="tx1"/>
                  </a:solidFill>
                </a:rPr>
                <a:t>G</a:t>
              </a:r>
              <a:r>
                <a:rPr lang="el-GR" sz="1000" b="1" dirty="0">
                  <a:solidFill>
                    <a:schemeClr val="tx1"/>
                  </a:solidFill>
                  <a:cs typeface="Arial" pitchFamily="34" charset="0"/>
                </a:rPr>
                <a:t>β</a:t>
              </a:r>
            </a:p>
          </p:txBody>
        </p:sp>
      </p:grpSp>
      <p:grpSp>
        <p:nvGrpSpPr>
          <p:cNvPr id="169" name="Group 1998"/>
          <p:cNvGrpSpPr>
            <a:grpSpLocks/>
          </p:cNvGrpSpPr>
          <p:nvPr/>
        </p:nvGrpSpPr>
        <p:grpSpPr bwMode="auto">
          <a:xfrm rot="-462079">
            <a:off x="4464405" y="3181138"/>
            <a:ext cx="429495" cy="376258"/>
            <a:chOff x="1295" y="1771"/>
            <a:chExt cx="293" cy="432"/>
          </a:xfrm>
        </p:grpSpPr>
        <p:grpSp>
          <p:nvGrpSpPr>
            <p:cNvPr id="170" name="Group 1999"/>
            <p:cNvGrpSpPr>
              <a:grpSpLocks/>
            </p:cNvGrpSpPr>
            <p:nvPr/>
          </p:nvGrpSpPr>
          <p:grpSpPr bwMode="auto">
            <a:xfrm>
              <a:off x="1295" y="1771"/>
              <a:ext cx="240" cy="432"/>
              <a:chOff x="1247" y="1723"/>
              <a:chExt cx="288" cy="480"/>
            </a:xfrm>
          </p:grpSpPr>
          <p:sp>
            <p:nvSpPr>
              <p:cNvPr id="448" name="Freeform 2000"/>
              <p:cNvSpPr>
                <a:spLocks/>
              </p:cNvSpPr>
              <p:nvPr/>
            </p:nvSpPr>
            <p:spPr bwMode="auto">
              <a:xfrm rot="5313148">
                <a:off x="1151" y="1819"/>
                <a:ext cx="480" cy="288"/>
              </a:xfrm>
              <a:custGeom>
                <a:avLst/>
                <a:gdLst>
                  <a:gd name="T0" fmla="*/ 86 w 537"/>
                  <a:gd name="T1" fmla="*/ 67 h 314"/>
                  <a:gd name="T2" fmla="*/ 225 w 537"/>
                  <a:gd name="T3" fmla="*/ 5 h 314"/>
                  <a:gd name="T4" fmla="*/ 397 w 537"/>
                  <a:gd name="T5" fmla="*/ 38 h 314"/>
                  <a:gd name="T6" fmla="*/ 476 w 537"/>
                  <a:gd name="T7" fmla="*/ 137 h 314"/>
                  <a:gd name="T8" fmla="*/ 372 w 537"/>
                  <a:gd name="T9" fmla="*/ 247 h 314"/>
                  <a:gd name="T10" fmla="*/ 136 w 537"/>
                  <a:gd name="T11" fmla="*/ 276 h 314"/>
                  <a:gd name="T12" fmla="*/ 8 w 537"/>
                  <a:gd name="T13" fmla="*/ 173 h 314"/>
                  <a:gd name="T14" fmla="*/ 86 w 537"/>
                  <a:gd name="T15" fmla="*/ 67 h 3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37"/>
                  <a:gd name="T25" fmla="*/ 0 h 314"/>
                  <a:gd name="T26" fmla="*/ 537 w 537"/>
                  <a:gd name="T27" fmla="*/ 314 h 31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37" h="314">
                    <a:moveTo>
                      <a:pt x="96" y="73"/>
                    </a:moveTo>
                    <a:cubicBezTo>
                      <a:pt x="141" y="47"/>
                      <a:pt x="194" y="10"/>
                      <a:pt x="252" y="5"/>
                    </a:cubicBezTo>
                    <a:cubicBezTo>
                      <a:pt x="310" y="0"/>
                      <a:pt x="398" y="17"/>
                      <a:pt x="444" y="41"/>
                    </a:cubicBezTo>
                    <a:cubicBezTo>
                      <a:pt x="490" y="65"/>
                      <a:pt x="537" y="111"/>
                      <a:pt x="532" y="149"/>
                    </a:cubicBezTo>
                    <a:cubicBezTo>
                      <a:pt x="532" y="229"/>
                      <a:pt x="477" y="246"/>
                      <a:pt x="416" y="269"/>
                    </a:cubicBezTo>
                    <a:cubicBezTo>
                      <a:pt x="353" y="294"/>
                      <a:pt x="220" y="314"/>
                      <a:pt x="152" y="301"/>
                    </a:cubicBezTo>
                    <a:cubicBezTo>
                      <a:pt x="84" y="288"/>
                      <a:pt x="18" y="227"/>
                      <a:pt x="9" y="189"/>
                    </a:cubicBezTo>
                    <a:cubicBezTo>
                      <a:pt x="0" y="151"/>
                      <a:pt x="52" y="99"/>
                      <a:pt x="96" y="7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6FF00"/>
                  </a:gs>
                  <a:gs pos="100000">
                    <a:srgbClr val="FDFF9B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449" name="Oval 2001"/>
              <p:cNvSpPr>
                <a:spLocks noChangeArrowheads="1"/>
              </p:cNvSpPr>
              <p:nvPr/>
            </p:nvSpPr>
            <p:spPr bwMode="auto">
              <a:xfrm rot="4813762">
                <a:off x="1210" y="1982"/>
                <a:ext cx="274" cy="134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C029FD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 eaLnBrk="1" hangingPunct="1"/>
                <a:endParaRPr lang="nl-NL" sz="13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47" name="Text Box 2002"/>
            <p:cNvSpPr txBox="1">
              <a:spLocks noChangeArrowheads="1"/>
            </p:cNvSpPr>
            <p:nvPr/>
          </p:nvSpPr>
          <p:spPr bwMode="auto">
            <a:xfrm rot="21021682">
              <a:off x="1323" y="1836"/>
              <a:ext cx="265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1716562"/>
              <a:r>
                <a:rPr lang="en-US" sz="900" b="1" dirty="0">
                  <a:solidFill>
                    <a:schemeClr val="tx1"/>
                  </a:solidFill>
                </a:rPr>
                <a:t>G</a:t>
              </a:r>
              <a:r>
                <a:rPr lang="el-GR" sz="1000" b="1" dirty="0">
                  <a:solidFill>
                    <a:schemeClr val="tx1"/>
                  </a:solidFill>
                  <a:cs typeface="Arial" pitchFamily="34" charset="0"/>
                </a:rPr>
                <a:t>α</a:t>
              </a:r>
            </a:p>
          </p:txBody>
        </p:sp>
      </p:grpSp>
      <p:cxnSp>
        <p:nvCxnSpPr>
          <p:cNvPr id="455" name="Straight Connector 454"/>
          <p:cNvCxnSpPr/>
          <p:nvPr/>
        </p:nvCxnSpPr>
        <p:spPr bwMode="auto">
          <a:xfrm flipH="1">
            <a:off x="4499992" y="3553446"/>
            <a:ext cx="4194" cy="24868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4" name="Straight Connector 463"/>
          <p:cNvCxnSpPr/>
          <p:nvPr/>
        </p:nvCxnSpPr>
        <p:spPr bwMode="auto">
          <a:xfrm>
            <a:off x="5508104" y="3564332"/>
            <a:ext cx="432048" cy="38181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66" name="Down Arrow 465"/>
          <p:cNvSpPr/>
          <p:nvPr/>
        </p:nvSpPr>
        <p:spPr bwMode="auto">
          <a:xfrm>
            <a:off x="2819861" y="4450200"/>
            <a:ext cx="189735" cy="504056"/>
          </a:xfrm>
          <a:prstGeom prst="down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0" b="0" i="0" u="none" strike="noStrike" cap="none" normalizeH="0" baseline="0" smtClean="0">
              <a:ln>
                <a:noFill/>
              </a:ln>
              <a:solidFill>
                <a:srgbClr val="DE7008"/>
              </a:solidFill>
              <a:effectLst/>
              <a:latin typeface="Arial" charset="0"/>
            </a:endParaRPr>
          </a:p>
        </p:txBody>
      </p:sp>
      <p:sp>
        <p:nvSpPr>
          <p:cNvPr id="467" name="Down Arrow 466"/>
          <p:cNvSpPr/>
          <p:nvPr/>
        </p:nvSpPr>
        <p:spPr bwMode="auto">
          <a:xfrm>
            <a:off x="3590177" y="4450200"/>
            <a:ext cx="189735" cy="504056"/>
          </a:xfrm>
          <a:prstGeom prst="down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0" b="0" i="0" u="none" strike="noStrike" cap="none" normalizeH="0" baseline="0" smtClean="0">
              <a:ln>
                <a:noFill/>
              </a:ln>
              <a:solidFill>
                <a:srgbClr val="DE7008"/>
              </a:solidFill>
              <a:effectLst/>
              <a:latin typeface="Arial" charset="0"/>
            </a:endParaRPr>
          </a:p>
        </p:txBody>
      </p:sp>
      <p:sp>
        <p:nvSpPr>
          <p:cNvPr id="468" name="Down Arrow 467"/>
          <p:cNvSpPr/>
          <p:nvPr/>
        </p:nvSpPr>
        <p:spPr bwMode="auto">
          <a:xfrm>
            <a:off x="4454273" y="4450200"/>
            <a:ext cx="189735" cy="504056"/>
          </a:xfrm>
          <a:prstGeom prst="down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0" b="0" i="0" u="none" strike="noStrike" cap="none" normalizeH="0" baseline="0" smtClean="0">
              <a:ln>
                <a:noFill/>
              </a:ln>
              <a:solidFill>
                <a:srgbClr val="DE7008"/>
              </a:solidFill>
              <a:effectLst/>
              <a:latin typeface="Arial" charset="0"/>
            </a:endParaRPr>
          </a:p>
        </p:txBody>
      </p:sp>
      <p:sp>
        <p:nvSpPr>
          <p:cNvPr id="469" name="Down Arrow 468"/>
          <p:cNvSpPr/>
          <p:nvPr/>
        </p:nvSpPr>
        <p:spPr bwMode="auto">
          <a:xfrm>
            <a:off x="6182465" y="4450200"/>
            <a:ext cx="189735" cy="504056"/>
          </a:xfrm>
          <a:prstGeom prst="down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0" b="0" i="0" u="none" strike="noStrike" cap="none" normalizeH="0" baseline="0" smtClean="0">
              <a:ln>
                <a:noFill/>
              </a:ln>
              <a:solidFill>
                <a:srgbClr val="DE7008"/>
              </a:solidFill>
              <a:effectLst/>
              <a:latin typeface="Arial" charset="0"/>
            </a:endParaRPr>
          </a:p>
        </p:txBody>
      </p:sp>
      <p:cxnSp>
        <p:nvCxnSpPr>
          <p:cNvPr id="486" name="Straight Arrow Connector 485"/>
          <p:cNvCxnSpPr/>
          <p:nvPr/>
        </p:nvCxnSpPr>
        <p:spPr bwMode="auto">
          <a:xfrm flipH="1">
            <a:off x="2760914" y="5386304"/>
            <a:ext cx="136602" cy="288032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87" name="Straight Arrow Connector 486"/>
          <p:cNvCxnSpPr>
            <a:stCxn id="402" idx="2"/>
          </p:cNvCxnSpPr>
          <p:nvPr/>
        </p:nvCxnSpPr>
        <p:spPr bwMode="auto">
          <a:xfrm flipH="1">
            <a:off x="1619672" y="5386553"/>
            <a:ext cx="1276700" cy="215775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1" name="Straight Arrow Connector 490"/>
          <p:cNvCxnSpPr/>
          <p:nvPr/>
        </p:nvCxnSpPr>
        <p:spPr bwMode="auto">
          <a:xfrm>
            <a:off x="4550228" y="5429848"/>
            <a:ext cx="0" cy="214401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6" name="Straight Arrow Connector 495"/>
          <p:cNvCxnSpPr/>
          <p:nvPr/>
        </p:nvCxnSpPr>
        <p:spPr bwMode="auto">
          <a:xfrm>
            <a:off x="4550228" y="5974144"/>
            <a:ext cx="0" cy="214401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5" name="Rectangle 2"/>
          <p:cNvSpPr>
            <a:spLocks noGrp="1" noChangeArrowheads="1"/>
          </p:cNvSpPr>
          <p:nvPr>
            <p:ph type="title"/>
          </p:nvPr>
        </p:nvSpPr>
        <p:spPr>
          <a:xfrm>
            <a:off x="1907704" y="260350"/>
            <a:ext cx="7632848" cy="792163"/>
          </a:xfrm>
        </p:spPr>
        <p:txBody>
          <a:bodyPr/>
          <a:lstStyle/>
          <a:p>
            <a:pPr eaLnBrk="1" hangingPunct="1"/>
            <a:r>
              <a:rPr lang="en-US" sz="2000" dirty="0" smtClean="0"/>
              <a:t>SILAC MS identified regulated </a:t>
            </a:r>
            <a:r>
              <a:rPr lang="en-US" sz="2000" dirty="0" err="1" smtClean="0"/>
              <a:t>phosphorylation</a:t>
            </a:r>
            <a:r>
              <a:rPr lang="en-US" sz="2000" dirty="0" smtClean="0"/>
              <a:t> sites on proteins known to mediate thrombin signaling</a:t>
            </a:r>
          </a:p>
        </p:txBody>
      </p:sp>
      <p:pic>
        <p:nvPicPr>
          <p:cNvPr id="187" name="Picture 186" descr="rock2fyn.tif"/>
          <p:cNvPicPr>
            <a:picLocks noChangeAspect="1"/>
          </p:cNvPicPr>
          <p:nvPr/>
        </p:nvPicPr>
        <p:blipFill>
          <a:blip r:embed="rId2" cstate="print"/>
          <a:srcRect t="11151"/>
          <a:stretch>
            <a:fillRect/>
          </a:stretch>
        </p:blipFill>
        <p:spPr>
          <a:xfrm>
            <a:off x="467544" y="1196752"/>
            <a:ext cx="3544853" cy="5157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A576FC-36A8-4709-8513-CD7F63A6C353}" type="datetime4">
              <a:rPr lang="en-US" smtClean="0"/>
              <a:pPr>
                <a:defRPr/>
              </a:pPr>
              <a:t>April 3, 2013</a:t>
            </a:fld>
            <a:r>
              <a:rPr lang="nl-NL" smtClean="0"/>
              <a:t> | </a:t>
            </a:r>
            <a:fld id="{EFF17AB7-A44D-46A3-B513-3A36920AC249}" type="slidenum">
              <a:rPr lang="nl-NL" smtClean="0"/>
              <a:pPr>
                <a:defRPr/>
              </a:pPr>
              <a:t>22</a:t>
            </a:fld>
            <a:endParaRPr lang="en-US"/>
          </a:p>
        </p:txBody>
      </p:sp>
      <p:grpSp>
        <p:nvGrpSpPr>
          <p:cNvPr id="2" name="Group 337"/>
          <p:cNvGrpSpPr/>
          <p:nvPr/>
        </p:nvGrpSpPr>
        <p:grpSpPr>
          <a:xfrm>
            <a:off x="3991829" y="1281848"/>
            <a:ext cx="977778" cy="1836027"/>
            <a:chOff x="4674342" y="3645024"/>
            <a:chExt cx="977778" cy="1836027"/>
          </a:xfrm>
        </p:grpSpPr>
        <p:sp>
          <p:nvSpPr>
            <p:cNvPr id="190" name="Freeform 12033"/>
            <p:cNvSpPr>
              <a:spLocks noChangeAspect="1"/>
            </p:cNvSpPr>
            <p:nvPr/>
          </p:nvSpPr>
          <p:spPr bwMode="auto">
            <a:xfrm rot="16200000" flipV="1">
              <a:off x="5350393" y="5207900"/>
              <a:ext cx="443491" cy="102811"/>
            </a:xfrm>
            <a:custGeom>
              <a:avLst/>
              <a:gdLst/>
              <a:ahLst/>
              <a:cxnLst>
                <a:cxn ang="0">
                  <a:pos x="457" y="10"/>
                </a:cxn>
                <a:cxn ang="0">
                  <a:pos x="380" y="19"/>
                </a:cxn>
                <a:cxn ang="0">
                  <a:pos x="235" y="22"/>
                </a:cxn>
                <a:cxn ang="0">
                  <a:pos x="35" y="13"/>
                </a:cxn>
                <a:cxn ang="0">
                  <a:pos x="24" y="98"/>
                </a:cxn>
              </a:cxnLst>
              <a:rect l="0" t="0" r="r" b="b"/>
              <a:pathLst>
                <a:path w="457" h="98">
                  <a:moveTo>
                    <a:pt x="457" y="10"/>
                  </a:moveTo>
                  <a:cubicBezTo>
                    <a:pt x="437" y="13"/>
                    <a:pt x="417" y="17"/>
                    <a:pt x="380" y="19"/>
                  </a:cubicBezTo>
                  <a:cubicBezTo>
                    <a:pt x="343" y="21"/>
                    <a:pt x="292" y="23"/>
                    <a:pt x="235" y="22"/>
                  </a:cubicBezTo>
                  <a:cubicBezTo>
                    <a:pt x="177" y="21"/>
                    <a:pt x="70" y="0"/>
                    <a:pt x="35" y="13"/>
                  </a:cubicBezTo>
                  <a:cubicBezTo>
                    <a:pt x="0" y="26"/>
                    <a:pt x="26" y="80"/>
                    <a:pt x="24" y="98"/>
                  </a:cubicBezTo>
                </a:path>
              </a:pathLst>
            </a:custGeom>
            <a:noFill/>
            <a:ln w="57150" cap="flat" cmpd="sng">
              <a:solidFill>
                <a:srgbClr val="FED05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91" name="Freeform 12034"/>
            <p:cNvSpPr>
              <a:spLocks noChangeAspect="1"/>
            </p:cNvSpPr>
            <p:nvPr/>
          </p:nvSpPr>
          <p:spPr bwMode="auto">
            <a:xfrm rot="20030034">
              <a:off x="4674342" y="4165069"/>
              <a:ext cx="800913" cy="323703"/>
            </a:xfrm>
            <a:custGeom>
              <a:avLst/>
              <a:gdLst/>
              <a:ahLst/>
              <a:cxnLst>
                <a:cxn ang="0">
                  <a:pos x="601" y="23"/>
                </a:cxn>
                <a:cxn ang="0">
                  <a:pos x="757" y="17"/>
                </a:cxn>
                <a:cxn ang="0">
                  <a:pos x="697" y="123"/>
                </a:cxn>
                <a:cxn ang="0">
                  <a:pos x="465" y="106"/>
                </a:cxn>
                <a:cxn ang="0">
                  <a:pos x="159" y="123"/>
                </a:cxn>
                <a:cxn ang="0">
                  <a:pos x="22" y="205"/>
                </a:cxn>
                <a:cxn ang="0">
                  <a:pos x="28" y="289"/>
                </a:cxn>
              </a:cxnLst>
              <a:rect l="0" t="0" r="r" b="b"/>
              <a:pathLst>
                <a:path w="773" h="289">
                  <a:moveTo>
                    <a:pt x="601" y="23"/>
                  </a:moveTo>
                  <a:cubicBezTo>
                    <a:pt x="626" y="23"/>
                    <a:pt x="741" y="0"/>
                    <a:pt x="757" y="17"/>
                  </a:cubicBezTo>
                  <a:cubicBezTo>
                    <a:pt x="773" y="34"/>
                    <a:pt x="746" y="108"/>
                    <a:pt x="697" y="123"/>
                  </a:cubicBezTo>
                  <a:cubicBezTo>
                    <a:pt x="648" y="138"/>
                    <a:pt x="555" y="106"/>
                    <a:pt x="465" y="106"/>
                  </a:cubicBezTo>
                  <a:cubicBezTo>
                    <a:pt x="376" y="106"/>
                    <a:pt x="233" y="106"/>
                    <a:pt x="159" y="123"/>
                  </a:cubicBezTo>
                  <a:cubicBezTo>
                    <a:pt x="85" y="139"/>
                    <a:pt x="44" y="177"/>
                    <a:pt x="22" y="205"/>
                  </a:cubicBezTo>
                  <a:cubicBezTo>
                    <a:pt x="0" y="233"/>
                    <a:pt x="27" y="272"/>
                    <a:pt x="28" y="289"/>
                  </a:cubicBezTo>
                </a:path>
              </a:pathLst>
            </a:custGeom>
            <a:noFill/>
            <a:ln w="57150" cap="flat" cmpd="sng">
              <a:solidFill>
                <a:srgbClr val="FED05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92" name="Freeform 12035"/>
            <p:cNvSpPr>
              <a:spLocks noChangeAspect="1"/>
            </p:cNvSpPr>
            <p:nvPr/>
          </p:nvSpPr>
          <p:spPr bwMode="auto">
            <a:xfrm>
              <a:off x="4778679" y="5034588"/>
              <a:ext cx="158525" cy="54884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52" y="150"/>
                </a:cxn>
                <a:cxn ang="0">
                  <a:pos x="358" y="180"/>
                </a:cxn>
                <a:cxn ang="0">
                  <a:pos x="574" y="168"/>
                </a:cxn>
                <a:cxn ang="0">
                  <a:pos x="586" y="6"/>
                </a:cxn>
              </a:cxnLst>
              <a:rect l="0" t="0" r="r" b="b"/>
              <a:pathLst>
                <a:path w="612" h="197">
                  <a:moveTo>
                    <a:pt x="46" y="0"/>
                  </a:moveTo>
                  <a:cubicBezTo>
                    <a:pt x="23" y="60"/>
                    <a:pt x="0" y="120"/>
                    <a:pt x="52" y="150"/>
                  </a:cubicBezTo>
                  <a:cubicBezTo>
                    <a:pt x="104" y="180"/>
                    <a:pt x="271" y="177"/>
                    <a:pt x="358" y="180"/>
                  </a:cubicBezTo>
                  <a:cubicBezTo>
                    <a:pt x="445" y="183"/>
                    <a:pt x="536" y="197"/>
                    <a:pt x="574" y="168"/>
                  </a:cubicBezTo>
                  <a:cubicBezTo>
                    <a:pt x="612" y="139"/>
                    <a:pt x="599" y="72"/>
                    <a:pt x="586" y="6"/>
                  </a:cubicBezTo>
                </a:path>
              </a:pathLst>
            </a:custGeom>
            <a:noFill/>
            <a:ln w="57150" cap="flat" cmpd="sng">
              <a:solidFill>
                <a:srgbClr val="FED05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93" name="Freeform 12036"/>
            <p:cNvSpPr>
              <a:spLocks noChangeAspect="1"/>
            </p:cNvSpPr>
            <p:nvPr/>
          </p:nvSpPr>
          <p:spPr bwMode="auto">
            <a:xfrm>
              <a:off x="4911301" y="4559675"/>
              <a:ext cx="176139" cy="60484"/>
            </a:xfrm>
            <a:custGeom>
              <a:avLst/>
              <a:gdLst/>
              <a:ahLst/>
              <a:cxnLst>
                <a:cxn ang="0">
                  <a:pos x="55" y="211"/>
                </a:cxn>
                <a:cxn ang="0">
                  <a:pos x="49" y="67"/>
                </a:cxn>
                <a:cxn ang="0">
                  <a:pos x="349" y="31"/>
                </a:cxn>
                <a:cxn ang="0">
                  <a:pos x="637" y="31"/>
                </a:cxn>
                <a:cxn ang="0">
                  <a:pos x="595" y="217"/>
                </a:cxn>
              </a:cxnLst>
              <a:rect l="0" t="0" r="r" b="b"/>
              <a:pathLst>
                <a:path w="678" h="217">
                  <a:moveTo>
                    <a:pt x="55" y="211"/>
                  </a:moveTo>
                  <a:cubicBezTo>
                    <a:pt x="27" y="154"/>
                    <a:pt x="0" y="97"/>
                    <a:pt x="49" y="67"/>
                  </a:cubicBezTo>
                  <a:cubicBezTo>
                    <a:pt x="98" y="37"/>
                    <a:pt x="251" y="37"/>
                    <a:pt x="349" y="31"/>
                  </a:cubicBezTo>
                  <a:cubicBezTo>
                    <a:pt x="447" y="25"/>
                    <a:pt x="596" y="0"/>
                    <a:pt x="637" y="31"/>
                  </a:cubicBezTo>
                  <a:cubicBezTo>
                    <a:pt x="678" y="62"/>
                    <a:pt x="636" y="139"/>
                    <a:pt x="595" y="217"/>
                  </a:cubicBezTo>
                </a:path>
              </a:pathLst>
            </a:custGeom>
            <a:noFill/>
            <a:ln w="57150" cap="flat" cmpd="sng">
              <a:solidFill>
                <a:srgbClr val="FED05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94" name="Freeform 12037"/>
            <p:cNvSpPr>
              <a:spLocks noChangeAspect="1"/>
            </p:cNvSpPr>
            <p:nvPr/>
          </p:nvSpPr>
          <p:spPr bwMode="auto">
            <a:xfrm>
              <a:off x="5056357" y="5032348"/>
              <a:ext cx="141947" cy="80646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90" y="138"/>
                </a:cxn>
                <a:cxn ang="0">
                  <a:pos x="318" y="276"/>
                </a:cxn>
                <a:cxn ang="0">
                  <a:pos x="510" y="198"/>
                </a:cxn>
                <a:cxn ang="0">
                  <a:pos x="540" y="0"/>
                </a:cxn>
              </a:cxnLst>
              <a:rect l="0" t="0" r="r" b="b"/>
              <a:pathLst>
                <a:path w="547" h="286">
                  <a:moveTo>
                    <a:pt x="0" y="6"/>
                  </a:moveTo>
                  <a:cubicBezTo>
                    <a:pt x="18" y="49"/>
                    <a:pt x="37" y="93"/>
                    <a:pt x="90" y="138"/>
                  </a:cubicBezTo>
                  <a:cubicBezTo>
                    <a:pt x="143" y="183"/>
                    <a:pt x="248" y="266"/>
                    <a:pt x="318" y="276"/>
                  </a:cubicBezTo>
                  <a:cubicBezTo>
                    <a:pt x="388" y="286"/>
                    <a:pt x="473" y="244"/>
                    <a:pt x="510" y="198"/>
                  </a:cubicBezTo>
                  <a:cubicBezTo>
                    <a:pt x="547" y="152"/>
                    <a:pt x="543" y="76"/>
                    <a:pt x="540" y="0"/>
                  </a:cubicBezTo>
                </a:path>
              </a:pathLst>
            </a:custGeom>
            <a:noFill/>
            <a:ln w="57150" cap="flat" cmpd="sng">
              <a:solidFill>
                <a:srgbClr val="FED05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95" name="Freeform 12038"/>
            <p:cNvSpPr>
              <a:spLocks noChangeAspect="1"/>
            </p:cNvSpPr>
            <p:nvPr/>
          </p:nvSpPr>
          <p:spPr bwMode="auto">
            <a:xfrm>
              <a:off x="5187943" y="4567515"/>
              <a:ext cx="140911" cy="52644"/>
            </a:xfrm>
            <a:custGeom>
              <a:avLst/>
              <a:gdLst/>
              <a:ahLst/>
              <a:cxnLst>
                <a:cxn ang="0">
                  <a:pos x="26" y="175"/>
                </a:cxn>
                <a:cxn ang="0">
                  <a:pos x="50" y="49"/>
                </a:cxn>
                <a:cxn ang="0">
                  <a:pos x="326" y="1"/>
                </a:cxn>
                <a:cxn ang="0">
                  <a:pos x="488" y="43"/>
                </a:cxn>
                <a:cxn ang="0">
                  <a:pos x="542" y="187"/>
                </a:cxn>
              </a:cxnLst>
              <a:rect l="0" t="0" r="r" b="b"/>
              <a:pathLst>
                <a:path w="542" h="187">
                  <a:moveTo>
                    <a:pt x="26" y="175"/>
                  </a:moveTo>
                  <a:cubicBezTo>
                    <a:pt x="13" y="126"/>
                    <a:pt x="0" y="78"/>
                    <a:pt x="50" y="49"/>
                  </a:cubicBezTo>
                  <a:cubicBezTo>
                    <a:pt x="100" y="20"/>
                    <a:pt x="253" y="2"/>
                    <a:pt x="326" y="1"/>
                  </a:cubicBezTo>
                  <a:cubicBezTo>
                    <a:pt x="399" y="0"/>
                    <a:pt x="452" y="12"/>
                    <a:pt x="488" y="43"/>
                  </a:cubicBezTo>
                  <a:cubicBezTo>
                    <a:pt x="524" y="74"/>
                    <a:pt x="533" y="130"/>
                    <a:pt x="542" y="187"/>
                  </a:cubicBezTo>
                </a:path>
              </a:pathLst>
            </a:custGeom>
            <a:noFill/>
            <a:ln w="57150" cap="flat" cmpd="sng">
              <a:solidFill>
                <a:srgbClr val="FED05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96" name="Freeform 12039"/>
            <p:cNvSpPr>
              <a:spLocks noChangeAspect="1"/>
            </p:cNvSpPr>
            <p:nvPr/>
          </p:nvSpPr>
          <p:spPr bwMode="auto">
            <a:xfrm>
              <a:off x="5321601" y="5034588"/>
              <a:ext cx="152308" cy="47043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52" y="132"/>
                </a:cxn>
                <a:cxn ang="0">
                  <a:pos x="334" y="168"/>
                </a:cxn>
                <a:cxn ang="0">
                  <a:pos x="550" y="132"/>
                </a:cxn>
                <a:cxn ang="0">
                  <a:pos x="556" y="6"/>
                </a:cxn>
              </a:cxnLst>
              <a:rect l="0" t="0" r="r" b="b"/>
              <a:pathLst>
                <a:path w="587" h="168">
                  <a:moveTo>
                    <a:pt x="22" y="0"/>
                  </a:moveTo>
                  <a:cubicBezTo>
                    <a:pt x="11" y="52"/>
                    <a:pt x="0" y="104"/>
                    <a:pt x="52" y="132"/>
                  </a:cubicBezTo>
                  <a:cubicBezTo>
                    <a:pt x="104" y="160"/>
                    <a:pt x="251" y="168"/>
                    <a:pt x="334" y="168"/>
                  </a:cubicBezTo>
                  <a:cubicBezTo>
                    <a:pt x="417" y="168"/>
                    <a:pt x="513" y="159"/>
                    <a:pt x="550" y="132"/>
                  </a:cubicBezTo>
                  <a:cubicBezTo>
                    <a:pt x="587" y="105"/>
                    <a:pt x="571" y="55"/>
                    <a:pt x="556" y="6"/>
                  </a:cubicBezTo>
                </a:path>
              </a:pathLst>
            </a:custGeom>
            <a:noFill/>
            <a:ln w="57150" cap="flat" cmpd="sng">
              <a:solidFill>
                <a:srgbClr val="FED05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97" name="Freeform 12040"/>
            <p:cNvSpPr>
              <a:spLocks noChangeAspect="1"/>
            </p:cNvSpPr>
            <p:nvPr/>
          </p:nvSpPr>
          <p:spPr bwMode="auto">
            <a:xfrm>
              <a:off x="5455259" y="4529433"/>
              <a:ext cx="146092" cy="92967"/>
            </a:xfrm>
            <a:custGeom>
              <a:avLst/>
              <a:gdLst/>
              <a:ahLst/>
              <a:cxnLst>
                <a:cxn ang="0">
                  <a:pos x="19" y="324"/>
                </a:cxn>
                <a:cxn ang="0">
                  <a:pos x="19" y="186"/>
                </a:cxn>
                <a:cxn ang="0">
                  <a:pos x="133" y="54"/>
                </a:cxn>
                <a:cxn ang="0">
                  <a:pos x="445" y="18"/>
                </a:cxn>
                <a:cxn ang="0">
                  <a:pos x="547" y="162"/>
                </a:cxn>
                <a:cxn ang="0">
                  <a:pos x="559" y="330"/>
                </a:cxn>
              </a:cxnLst>
              <a:rect l="0" t="0" r="r" b="b"/>
              <a:pathLst>
                <a:path w="566" h="330">
                  <a:moveTo>
                    <a:pt x="19" y="324"/>
                  </a:moveTo>
                  <a:cubicBezTo>
                    <a:pt x="9" y="277"/>
                    <a:pt x="0" y="231"/>
                    <a:pt x="19" y="186"/>
                  </a:cubicBezTo>
                  <a:cubicBezTo>
                    <a:pt x="38" y="141"/>
                    <a:pt x="62" y="82"/>
                    <a:pt x="133" y="54"/>
                  </a:cubicBezTo>
                  <a:cubicBezTo>
                    <a:pt x="204" y="26"/>
                    <a:pt x="376" y="0"/>
                    <a:pt x="445" y="18"/>
                  </a:cubicBezTo>
                  <a:cubicBezTo>
                    <a:pt x="514" y="36"/>
                    <a:pt x="528" y="110"/>
                    <a:pt x="547" y="162"/>
                  </a:cubicBezTo>
                  <a:cubicBezTo>
                    <a:pt x="566" y="214"/>
                    <a:pt x="562" y="272"/>
                    <a:pt x="559" y="330"/>
                  </a:cubicBezTo>
                </a:path>
              </a:pathLst>
            </a:custGeom>
            <a:noFill/>
            <a:ln w="57150" cap="flat" cmpd="sng">
              <a:solidFill>
                <a:srgbClr val="FED05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grpSp>
          <p:nvGrpSpPr>
            <p:cNvPr id="3" name="Group 12042"/>
            <p:cNvGrpSpPr>
              <a:grpSpLocks noChangeAspect="1"/>
            </p:cNvGrpSpPr>
            <p:nvPr/>
          </p:nvGrpSpPr>
          <p:grpSpPr bwMode="auto">
            <a:xfrm>
              <a:off x="4739307" y="4617919"/>
              <a:ext cx="104647" cy="420029"/>
              <a:chOff x="859" y="1415"/>
              <a:chExt cx="405" cy="1499"/>
            </a:xfrm>
          </p:grpSpPr>
          <p:sp>
            <p:nvSpPr>
              <p:cNvPr id="266" name="Freeform 12043"/>
              <p:cNvSpPr>
                <a:spLocks noChangeAspect="1"/>
              </p:cNvSpPr>
              <p:nvPr/>
            </p:nvSpPr>
            <p:spPr bwMode="auto">
              <a:xfrm>
                <a:off x="893" y="2408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67" name="Freeform 12044"/>
              <p:cNvSpPr>
                <a:spLocks noChangeAspect="1"/>
              </p:cNvSpPr>
              <p:nvPr/>
            </p:nvSpPr>
            <p:spPr bwMode="auto">
              <a:xfrm>
                <a:off x="895" y="2553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68" name="Freeform 12045"/>
              <p:cNvSpPr>
                <a:spLocks noChangeAspect="1"/>
              </p:cNvSpPr>
              <p:nvPr/>
            </p:nvSpPr>
            <p:spPr bwMode="auto">
              <a:xfrm>
                <a:off x="890" y="2102"/>
                <a:ext cx="361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69" name="Freeform 12046"/>
              <p:cNvSpPr>
                <a:spLocks noChangeAspect="1"/>
              </p:cNvSpPr>
              <p:nvPr/>
            </p:nvSpPr>
            <p:spPr bwMode="auto">
              <a:xfrm>
                <a:off x="892" y="2247"/>
                <a:ext cx="360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70" name="Freeform 12047"/>
              <p:cNvSpPr>
                <a:spLocks noChangeAspect="1"/>
              </p:cNvSpPr>
              <p:nvPr/>
            </p:nvSpPr>
            <p:spPr bwMode="auto">
              <a:xfrm>
                <a:off x="886" y="1795"/>
                <a:ext cx="362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71" name="Freeform 12048"/>
              <p:cNvSpPr>
                <a:spLocks noChangeAspect="1"/>
              </p:cNvSpPr>
              <p:nvPr/>
            </p:nvSpPr>
            <p:spPr bwMode="auto">
              <a:xfrm>
                <a:off x="888" y="1940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72" name="Freeform 12049"/>
              <p:cNvSpPr>
                <a:spLocks noChangeAspect="1"/>
              </p:cNvSpPr>
              <p:nvPr/>
            </p:nvSpPr>
            <p:spPr bwMode="auto">
              <a:xfrm>
                <a:off x="883" y="1491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73" name="Freeform 12050"/>
              <p:cNvSpPr>
                <a:spLocks noChangeAspect="1"/>
              </p:cNvSpPr>
              <p:nvPr/>
            </p:nvSpPr>
            <p:spPr bwMode="auto">
              <a:xfrm>
                <a:off x="885" y="1636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74" name="AutoShape 12051"/>
              <p:cNvSpPr>
                <a:spLocks noChangeAspect="1" noChangeArrowheads="1"/>
              </p:cNvSpPr>
              <p:nvPr/>
            </p:nvSpPr>
            <p:spPr bwMode="auto">
              <a:xfrm>
                <a:off x="859" y="1415"/>
                <a:ext cx="405" cy="1499"/>
              </a:xfrm>
              <a:prstGeom prst="roundRect">
                <a:avLst>
                  <a:gd name="adj" fmla="val 40046"/>
                </a:avLst>
              </a:prstGeom>
              <a:gradFill rotWithShape="1">
                <a:gsLst>
                  <a:gs pos="0">
                    <a:srgbClr val="FFFFFF">
                      <a:alpha val="81000"/>
                    </a:srgbClr>
                  </a:gs>
                  <a:gs pos="100000">
                    <a:srgbClr val="FFFF00">
                      <a:alpha val="39999"/>
                    </a:srgbClr>
                  </a:gs>
                </a:gsLst>
                <a:lin ang="0" scaled="1"/>
              </a:gradFill>
              <a:ln w="3175">
                <a:solidFill>
                  <a:srgbClr val="FFFF6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5" name="Group 12052"/>
            <p:cNvGrpSpPr>
              <a:grpSpLocks noChangeAspect="1"/>
            </p:cNvGrpSpPr>
            <p:nvPr/>
          </p:nvGrpSpPr>
          <p:grpSpPr bwMode="auto">
            <a:xfrm>
              <a:off x="4874001" y="4617919"/>
              <a:ext cx="104647" cy="420029"/>
              <a:chOff x="859" y="1415"/>
              <a:chExt cx="405" cy="1499"/>
            </a:xfrm>
          </p:grpSpPr>
          <p:sp>
            <p:nvSpPr>
              <p:cNvPr id="257" name="Freeform 12053"/>
              <p:cNvSpPr>
                <a:spLocks noChangeAspect="1"/>
              </p:cNvSpPr>
              <p:nvPr/>
            </p:nvSpPr>
            <p:spPr bwMode="auto">
              <a:xfrm>
                <a:off x="893" y="2408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58" name="Freeform 12054"/>
              <p:cNvSpPr>
                <a:spLocks noChangeAspect="1"/>
              </p:cNvSpPr>
              <p:nvPr/>
            </p:nvSpPr>
            <p:spPr bwMode="auto">
              <a:xfrm>
                <a:off x="895" y="2553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59" name="Freeform 12055"/>
              <p:cNvSpPr>
                <a:spLocks noChangeAspect="1"/>
              </p:cNvSpPr>
              <p:nvPr/>
            </p:nvSpPr>
            <p:spPr bwMode="auto">
              <a:xfrm>
                <a:off x="890" y="2102"/>
                <a:ext cx="361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60" name="Freeform 12056"/>
              <p:cNvSpPr>
                <a:spLocks noChangeAspect="1"/>
              </p:cNvSpPr>
              <p:nvPr/>
            </p:nvSpPr>
            <p:spPr bwMode="auto">
              <a:xfrm>
                <a:off x="892" y="2247"/>
                <a:ext cx="360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61" name="Freeform 12057"/>
              <p:cNvSpPr>
                <a:spLocks noChangeAspect="1"/>
              </p:cNvSpPr>
              <p:nvPr/>
            </p:nvSpPr>
            <p:spPr bwMode="auto">
              <a:xfrm>
                <a:off x="886" y="1795"/>
                <a:ext cx="362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62" name="Freeform 12058"/>
              <p:cNvSpPr>
                <a:spLocks noChangeAspect="1"/>
              </p:cNvSpPr>
              <p:nvPr/>
            </p:nvSpPr>
            <p:spPr bwMode="auto">
              <a:xfrm>
                <a:off x="888" y="1940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63" name="Freeform 12059"/>
              <p:cNvSpPr>
                <a:spLocks noChangeAspect="1"/>
              </p:cNvSpPr>
              <p:nvPr/>
            </p:nvSpPr>
            <p:spPr bwMode="auto">
              <a:xfrm>
                <a:off x="883" y="1491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64" name="Freeform 12060"/>
              <p:cNvSpPr>
                <a:spLocks noChangeAspect="1"/>
              </p:cNvSpPr>
              <p:nvPr/>
            </p:nvSpPr>
            <p:spPr bwMode="auto">
              <a:xfrm>
                <a:off x="885" y="1636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65" name="AutoShape 12061"/>
              <p:cNvSpPr>
                <a:spLocks noChangeAspect="1" noChangeArrowheads="1"/>
              </p:cNvSpPr>
              <p:nvPr/>
            </p:nvSpPr>
            <p:spPr bwMode="auto">
              <a:xfrm>
                <a:off x="859" y="1415"/>
                <a:ext cx="405" cy="1499"/>
              </a:xfrm>
              <a:prstGeom prst="roundRect">
                <a:avLst>
                  <a:gd name="adj" fmla="val 40046"/>
                </a:avLst>
              </a:prstGeom>
              <a:gradFill rotWithShape="1">
                <a:gsLst>
                  <a:gs pos="0">
                    <a:srgbClr val="FFFFFF">
                      <a:alpha val="81000"/>
                    </a:srgbClr>
                  </a:gs>
                  <a:gs pos="100000">
                    <a:srgbClr val="FFFF00">
                      <a:alpha val="39999"/>
                    </a:srgbClr>
                  </a:gs>
                </a:gsLst>
                <a:lin ang="0" scaled="1"/>
              </a:gradFill>
              <a:ln w="3175">
                <a:solidFill>
                  <a:srgbClr val="FFFF6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6" name="Group 12062"/>
            <p:cNvGrpSpPr>
              <a:grpSpLocks noChangeAspect="1"/>
            </p:cNvGrpSpPr>
            <p:nvPr/>
          </p:nvGrpSpPr>
          <p:grpSpPr bwMode="auto">
            <a:xfrm>
              <a:off x="5008696" y="4617919"/>
              <a:ext cx="104647" cy="420029"/>
              <a:chOff x="859" y="1415"/>
              <a:chExt cx="405" cy="1499"/>
            </a:xfrm>
          </p:grpSpPr>
          <p:sp>
            <p:nvSpPr>
              <p:cNvPr id="248" name="Freeform 12063"/>
              <p:cNvSpPr>
                <a:spLocks noChangeAspect="1"/>
              </p:cNvSpPr>
              <p:nvPr/>
            </p:nvSpPr>
            <p:spPr bwMode="auto">
              <a:xfrm>
                <a:off x="893" y="2408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49" name="Freeform 12064"/>
              <p:cNvSpPr>
                <a:spLocks noChangeAspect="1"/>
              </p:cNvSpPr>
              <p:nvPr/>
            </p:nvSpPr>
            <p:spPr bwMode="auto">
              <a:xfrm>
                <a:off x="895" y="2553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50" name="Freeform 12065"/>
              <p:cNvSpPr>
                <a:spLocks noChangeAspect="1"/>
              </p:cNvSpPr>
              <p:nvPr/>
            </p:nvSpPr>
            <p:spPr bwMode="auto">
              <a:xfrm>
                <a:off x="890" y="2102"/>
                <a:ext cx="361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51" name="Freeform 12066"/>
              <p:cNvSpPr>
                <a:spLocks noChangeAspect="1"/>
              </p:cNvSpPr>
              <p:nvPr/>
            </p:nvSpPr>
            <p:spPr bwMode="auto">
              <a:xfrm>
                <a:off x="892" y="2247"/>
                <a:ext cx="360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52" name="Freeform 12067"/>
              <p:cNvSpPr>
                <a:spLocks noChangeAspect="1"/>
              </p:cNvSpPr>
              <p:nvPr/>
            </p:nvSpPr>
            <p:spPr bwMode="auto">
              <a:xfrm>
                <a:off x="886" y="1795"/>
                <a:ext cx="362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53" name="Freeform 12068"/>
              <p:cNvSpPr>
                <a:spLocks noChangeAspect="1"/>
              </p:cNvSpPr>
              <p:nvPr/>
            </p:nvSpPr>
            <p:spPr bwMode="auto">
              <a:xfrm>
                <a:off x="888" y="1940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54" name="Freeform 12069"/>
              <p:cNvSpPr>
                <a:spLocks noChangeAspect="1"/>
              </p:cNvSpPr>
              <p:nvPr/>
            </p:nvSpPr>
            <p:spPr bwMode="auto">
              <a:xfrm>
                <a:off x="883" y="1491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55" name="Freeform 12070"/>
              <p:cNvSpPr>
                <a:spLocks noChangeAspect="1"/>
              </p:cNvSpPr>
              <p:nvPr/>
            </p:nvSpPr>
            <p:spPr bwMode="auto">
              <a:xfrm>
                <a:off x="885" y="1636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56" name="AutoShape 12071"/>
              <p:cNvSpPr>
                <a:spLocks noChangeAspect="1" noChangeArrowheads="1"/>
              </p:cNvSpPr>
              <p:nvPr/>
            </p:nvSpPr>
            <p:spPr bwMode="auto">
              <a:xfrm>
                <a:off x="859" y="1415"/>
                <a:ext cx="405" cy="1499"/>
              </a:xfrm>
              <a:prstGeom prst="roundRect">
                <a:avLst>
                  <a:gd name="adj" fmla="val 40046"/>
                </a:avLst>
              </a:prstGeom>
              <a:gradFill rotWithShape="1">
                <a:gsLst>
                  <a:gs pos="0">
                    <a:srgbClr val="FFFFFF">
                      <a:alpha val="81000"/>
                    </a:srgbClr>
                  </a:gs>
                  <a:gs pos="100000">
                    <a:srgbClr val="FFFF00">
                      <a:alpha val="39999"/>
                    </a:srgbClr>
                  </a:gs>
                </a:gsLst>
                <a:lin ang="0" scaled="1"/>
              </a:gradFill>
              <a:ln w="3175">
                <a:solidFill>
                  <a:srgbClr val="FFFF6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7" name="Group 12072"/>
            <p:cNvGrpSpPr>
              <a:grpSpLocks noChangeAspect="1"/>
            </p:cNvGrpSpPr>
            <p:nvPr/>
          </p:nvGrpSpPr>
          <p:grpSpPr bwMode="auto">
            <a:xfrm>
              <a:off x="5143390" y="4617919"/>
              <a:ext cx="104647" cy="420029"/>
              <a:chOff x="859" y="1415"/>
              <a:chExt cx="405" cy="1499"/>
            </a:xfrm>
          </p:grpSpPr>
          <p:sp>
            <p:nvSpPr>
              <p:cNvPr id="239" name="Freeform 12073"/>
              <p:cNvSpPr>
                <a:spLocks noChangeAspect="1"/>
              </p:cNvSpPr>
              <p:nvPr/>
            </p:nvSpPr>
            <p:spPr bwMode="auto">
              <a:xfrm>
                <a:off x="893" y="2408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40" name="Freeform 12074"/>
              <p:cNvSpPr>
                <a:spLocks noChangeAspect="1"/>
              </p:cNvSpPr>
              <p:nvPr/>
            </p:nvSpPr>
            <p:spPr bwMode="auto">
              <a:xfrm>
                <a:off x="895" y="2553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41" name="Freeform 12075"/>
              <p:cNvSpPr>
                <a:spLocks noChangeAspect="1"/>
              </p:cNvSpPr>
              <p:nvPr/>
            </p:nvSpPr>
            <p:spPr bwMode="auto">
              <a:xfrm>
                <a:off x="890" y="2102"/>
                <a:ext cx="361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42" name="Freeform 12076"/>
              <p:cNvSpPr>
                <a:spLocks noChangeAspect="1"/>
              </p:cNvSpPr>
              <p:nvPr/>
            </p:nvSpPr>
            <p:spPr bwMode="auto">
              <a:xfrm>
                <a:off x="892" y="2247"/>
                <a:ext cx="360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43" name="Freeform 12077"/>
              <p:cNvSpPr>
                <a:spLocks noChangeAspect="1"/>
              </p:cNvSpPr>
              <p:nvPr/>
            </p:nvSpPr>
            <p:spPr bwMode="auto">
              <a:xfrm>
                <a:off x="886" y="1795"/>
                <a:ext cx="362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44" name="Freeform 12078"/>
              <p:cNvSpPr>
                <a:spLocks noChangeAspect="1"/>
              </p:cNvSpPr>
              <p:nvPr/>
            </p:nvSpPr>
            <p:spPr bwMode="auto">
              <a:xfrm>
                <a:off x="888" y="1940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45" name="Freeform 12079"/>
              <p:cNvSpPr>
                <a:spLocks noChangeAspect="1"/>
              </p:cNvSpPr>
              <p:nvPr/>
            </p:nvSpPr>
            <p:spPr bwMode="auto">
              <a:xfrm>
                <a:off x="883" y="1491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46" name="Freeform 12080"/>
              <p:cNvSpPr>
                <a:spLocks noChangeAspect="1"/>
              </p:cNvSpPr>
              <p:nvPr/>
            </p:nvSpPr>
            <p:spPr bwMode="auto">
              <a:xfrm>
                <a:off x="885" y="1636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47" name="AutoShape 12081"/>
              <p:cNvSpPr>
                <a:spLocks noChangeAspect="1" noChangeArrowheads="1"/>
              </p:cNvSpPr>
              <p:nvPr/>
            </p:nvSpPr>
            <p:spPr bwMode="auto">
              <a:xfrm>
                <a:off x="859" y="1415"/>
                <a:ext cx="405" cy="1499"/>
              </a:xfrm>
              <a:prstGeom prst="roundRect">
                <a:avLst>
                  <a:gd name="adj" fmla="val 40046"/>
                </a:avLst>
              </a:prstGeom>
              <a:gradFill rotWithShape="1">
                <a:gsLst>
                  <a:gs pos="0">
                    <a:srgbClr val="FFFFFF">
                      <a:alpha val="81000"/>
                    </a:srgbClr>
                  </a:gs>
                  <a:gs pos="100000">
                    <a:srgbClr val="FFFF00">
                      <a:alpha val="39999"/>
                    </a:srgbClr>
                  </a:gs>
                </a:gsLst>
                <a:lin ang="0" scaled="1"/>
              </a:gradFill>
              <a:ln w="3175">
                <a:solidFill>
                  <a:srgbClr val="FFFF6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8" name="Group 12082"/>
            <p:cNvGrpSpPr>
              <a:grpSpLocks noChangeAspect="1"/>
            </p:cNvGrpSpPr>
            <p:nvPr/>
          </p:nvGrpSpPr>
          <p:grpSpPr bwMode="auto">
            <a:xfrm>
              <a:off x="5278084" y="4617919"/>
              <a:ext cx="104647" cy="420029"/>
              <a:chOff x="859" y="1415"/>
              <a:chExt cx="405" cy="1499"/>
            </a:xfrm>
          </p:grpSpPr>
          <p:sp>
            <p:nvSpPr>
              <p:cNvPr id="230" name="Freeform 12083"/>
              <p:cNvSpPr>
                <a:spLocks noChangeAspect="1"/>
              </p:cNvSpPr>
              <p:nvPr/>
            </p:nvSpPr>
            <p:spPr bwMode="auto">
              <a:xfrm>
                <a:off x="893" y="2408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31" name="Freeform 12084"/>
              <p:cNvSpPr>
                <a:spLocks noChangeAspect="1"/>
              </p:cNvSpPr>
              <p:nvPr/>
            </p:nvSpPr>
            <p:spPr bwMode="auto">
              <a:xfrm>
                <a:off x="895" y="2553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32" name="Freeform 12085"/>
              <p:cNvSpPr>
                <a:spLocks noChangeAspect="1"/>
              </p:cNvSpPr>
              <p:nvPr/>
            </p:nvSpPr>
            <p:spPr bwMode="auto">
              <a:xfrm>
                <a:off x="890" y="2102"/>
                <a:ext cx="361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33" name="Freeform 12086"/>
              <p:cNvSpPr>
                <a:spLocks noChangeAspect="1"/>
              </p:cNvSpPr>
              <p:nvPr/>
            </p:nvSpPr>
            <p:spPr bwMode="auto">
              <a:xfrm>
                <a:off x="892" y="2247"/>
                <a:ext cx="360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34" name="Freeform 12087"/>
              <p:cNvSpPr>
                <a:spLocks noChangeAspect="1"/>
              </p:cNvSpPr>
              <p:nvPr/>
            </p:nvSpPr>
            <p:spPr bwMode="auto">
              <a:xfrm>
                <a:off x="886" y="1795"/>
                <a:ext cx="362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35" name="Freeform 12088"/>
              <p:cNvSpPr>
                <a:spLocks noChangeAspect="1"/>
              </p:cNvSpPr>
              <p:nvPr/>
            </p:nvSpPr>
            <p:spPr bwMode="auto">
              <a:xfrm>
                <a:off x="888" y="1940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36" name="Freeform 12089"/>
              <p:cNvSpPr>
                <a:spLocks noChangeAspect="1"/>
              </p:cNvSpPr>
              <p:nvPr/>
            </p:nvSpPr>
            <p:spPr bwMode="auto">
              <a:xfrm>
                <a:off x="883" y="1491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37" name="Freeform 12090"/>
              <p:cNvSpPr>
                <a:spLocks noChangeAspect="1"/>
              </p:cNvSpPr>
              <p:nvPr/>
            </p:nvSpPr>
            <p:spPr bwMode="auto">
              <a:xfrm>
                <a:off x="885" y="1636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38" name="AutoShape 12091"/>
              <p:cNvSpPr>
                <a:spLocks noChangeAspect="1" noChangeArrowheads="1"/>
              </p:cNvSpPr>
              <p:nvPr/>
            </p:nvSpPr>
            <p:spPr bwMode="auto">
              <a:xfrm>
                <a:off x="859" y="1415"/>
                <a:ext cx="405" cy="1499"/>
              </a:xfrm>
              <a:prstGeom prst="roundRect">
                <a:avLst>
                  <a:gd name="adj" fmla="val 40046"/>
                </a:avLst>
              </a:prstGeom>
              <a:gradFill rotWithShape="1">
                <a:gsLst>
                  <a:gs pos="0">
                    <a:srgbClr val="FFFFFF">
                      <a:alpha val="81000"/>
                    </a:srgbClr>
                  </a:gs>
                  <a:gs pos="100000">
                    <a:srgbClr val="FFFF00">
                      <a:alpha val="39999"/>
                    </a:srgbClr>
                  </a:gs>
                </a:gsLst>
                <a:lin ang="0" scaled="1"/>
              </a:gradFill>
              <a:ln w="3175">
                <a:solidFill>
                  <a:srgbClr val="FFFF6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9" name="Group 12092"/>
            <p:cNvGrpSpPr>
              <a:grpSpLocks noChangeAspect="1"/>
            </p:cNvGrpSpPr>
            <p:nvPr/>
          </p:nvGrpSpPr>
          <p:grpSpPr bwMode="auto">
            <a:xfrm>
              <a:off x="5412779" y="4617919"/>
              <a:ext cx="104647" cy="420029"/>
              <a:chOff x="859" y="1415"/>
              <a:chExt cx="405" cy="1499"/>
            </a:xfrm>
          </p:grpSpPr>
          <p:sp>
            <p:nvSpPr>
              <p:cNvPr id="221" name="Freeform 12093"/>
              <p:cNvSpPr>
                <a:spLocks noChangeAspect="1"/>
              </p:cNvSpPr>
              <p:nvPr/>
            </p:nvSpPr>
            <p:spPr bwMode="auto">
              <a:xfrm>
                <a:off x="893" y="2408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22" name="Freeform 12094"/>
              <p:cNvSpPr>
                <a:spLocks noChangeAspect="1"/>
              </p:cNvSpPr>
              <p:nvPr/>
            </p:nvSpPr>
            <p:spPr bwMode="auto">
              <a:xfrm>
                <a:off x="895" y="2553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23" name="Freeform 12095"/>
              <p:cNvSpPr>
                <a:spLocks noChangeAspect="1"/>
              </p:cNvSpPr>
              <p:nvPr/>
            </p:nvSpPr>
            <p:spPr bwMode="auto">
              <a:xfrm>
                <a:off x="890" y="2102"/>
                <a:ext cx="361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24" name="Freeform 12096"/>
              <p:cNvSpPr>
                <a:spLocks noChangeAspect="1"/>
              </p:cNvSpPr>
              <p:nvPr/>
            </p:nvSpPr>
            <p:spPr bwMode="auto">
              <a:xfrm>
                <a:off x="892" y="2247"/>
                <a:ext cx="360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25" name="Freeform 12097"/>
              <p:cNvSpPr>
                <a:spLocks noChangeAspect="1"/>
              </p:cNvSpPr>
              <p:nvPr/>
            </p:nvSpPr>
            <p:spPr bwMode="auto">
              <a:xfrm>
                <a:off x="886" y="1795"/>
                <a:ext cx="362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26" name="Freeform 12098"/>
              <p:cNvSpPr>
                <a:spLocks noChangeAspect="1"/>
              </p:cNvSpPr>
              <p:nvPr/>
            </p:nvSpPr>
            <p:spPr bwMode="auto">
              <a:xfrm>
                <a:off x="888" y="1940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27" name="Freeform 12099"/>
              <p:cNvSpPr>
                <a:spLocks noChangeAspect="1"/>
              </p:cNvSpPr>
              <p:nvPr/>
            </p:nvSpPr>
            <p:spPr bwMode="auto">
              <a:xfrm>
                <a:off x="883" y="1491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28" name="Freeform 12100"/>
              <p:cNvSpPr>
                <a:spLocks noChangeAspect="1"/>
              </p:cNvSpPr>
              <p:nvPr/>
            </p:nvSpPr>
            <p:spPr bwMode="auto">
              <a:xfrm>
                <a:off x="885" y="1636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29" name="AutoShape 12101"/>
              <p:cNvSpPr>
                <a:spLocks noChangeAspect="1" noChangeArrowheads="1"/>
              </p:cNvSpPr>
              <p:nvPr/>
            </p:nvSpPr>
            <p:spPr bwMode="auto">
              <a:xfrm>
                <a:off x="859" y="1415"/>
                <a:ext cx="405" cy="1499"/>
              </a:xfrm>
              <a:prstGeom prst="roundRect">
                <a:avLst>
                  <a:gd name="adj" fmla="val 40046"/>
                </a:avLst>
              </a:prstGeom>
              <a:gradFill rotWithShape="1">
                <a:gsLst>
                  <a:gs pos="0">
                    <a:srgbClr val="FFFFFF">
                      <a:alpha val="81000"/>
                    </a:srgbClr>
                  </a:gs>
                  <a:gs pos="100000">
                    <a:srgbClr val="FFFF00">
                      <a:alpha val="39999"/>
                    </a:srgbClr>
                  </a:gs>
                </a:gsLst>
                <a:lin ang="0" scaled="1"/>
              </a:gradFill>
              <a:ln w="3175">
                <a:solidFill>
                  <a:srgbClr val="FFFF6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10" name="Group 12102"/>
            <p:cNvGrpSpPr>
              <a:grpSpLocks noChangeAspect="1"/>
            </p:cNvGrpSpPr>
            <p:nvPr/>
          </p:nvGrpSpPr>
          <p:grpSpPr bwMode="auto">
            <a:xfrm>
              <a:off x="5547473" y="4617919"/>
              <a:ext cx="104647" cy="420029"/>
              <a:chOff x="859" y="1415"/>
              <a:chExt cx="405" cy="1499"/>
            </a:xfrm>
          </p:grpSpPr>
          <p:sp>
            <p:nvSpPr>
              <p:cNvPr id="212" name="Freeform 12103"/>
              <p:cNvSpPr>
                <a:spLocks noChangeAspect="1"/>
              </p:cNvSpPr>
              <p:nvPr/>
            </p:nvSpPr>
            <p:spPr bwMode="auto">
              <a:xfrm>
                <a:off x="893" y="2408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13" name="Freeform 12104"/>
              <p:cNvSpPr>
                <a:spLocks noChangeAspect="1"/>
              </p:cNvSpPr>
              <p:nvPr/>
            </p:nvSpPr>
            <p:spPr bwMode="auto">
              <a:xfrm>
                <a:off x="895" y="2553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14" name="Freeform 12105"/>
              <p:cNvSpPr>
                <a:spLocks noChangeAspect="1"/>
              </p:cNvSpPr>
              <p:nvPr/>
            </p:nvSpPr>
            <p:spPr bwMode="auto">
              <a:xfrm>
                <a:off x="890" y="2102"/>
                <a:ext cx="361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15" name="Freeform 12106"/>
              <p:cNvSpPr>
                <a:spLocks noChangeAspect="1"/>
              </p:cNvSpPr>
              <p:nvPr/>
            </p:nvSpPr>
            <p:spPr bwMode="auto">
              <a:xfrm>
                <a:off x="892" y="2247"/>
                <a:ext cx="360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16" name="Freeform 12107"/>
              <p:cNvSpPr>
                <a:spLocks noChangeAspect="1"/>
              </p:cNvSpPr>
              <p:nvPr/>
            </p:nvSpPr>
            <p:spPr bwMode="auto">
              <a:xfrm>
                <a:off x="886" y="1795"/>
                <a:ext cx="362" cy="2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17" name="Freeform 12108"/>
              <p:cNvSpPr>
                <a:spLocks noChangeAspect="1"/>
              </p:cNvSpPr>
              <p:nvPr/>
            </p:nvSpPr>
            <p:spPr bwMode="auto">
              <a:xfrm>
                <a:off x="888" y="1940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18" name="Freeform 12109"/>
              <p:cNvSpPr>
                <a:spLocks noChangeAspect="1"/>
              </p:cNvSpPr>
              <p:nvPr/>
            </p:nvSpPr>
            <p:spPr bwMode="auto">
              <a:xfrm>
                <a:off x="883" y="1491"/>
                <a:ext cx="362" cy="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127" y="367"/>
                  </a:cxn>
                  <a:cxn ang="0">
                    <a:pos x="415" y="454"/>
                  </a:cxn>
                  <a:cxn ang="0">
                    <a:pos x="710" y="524"/>
                  </a:cxn>
                  <a:cxn ang="0">
                    <a:pos x="718" y="348"/>
                  </a:cxn>
                  <a:cxn ang="0">
                    <a:pos x="650" y="288"/>
                  </a:cxn>
                  <a:cxn ang="0">
                    <a:pos x="379" y="220"/>
                  </a:cxn>
                  <a:cxn ang="0">
                    <a:pos x="103" y="139"/>
                  </a:cxn>
                  <a:cxn ang="0">
                    <a:pos x="0" y="0"/>
                  </a:cxn>
                </a:cxnLst>
                <a:rect l="0" t="0" r="r" b="b"/>
                <a:pathLst>
                  <a:path w="718" h="542">
                    <a:moveTo>
                      <a:pt x="0" y="0"/>
                    </a:moveTo>
                    <a:lnTo>
                      <a:pt x="0" y="272"/>
                    </a:lnTo>
                    <a:cubicBezTo>
                      <a:pt x="21" y="333"/>
                      <a:pt x="58" y="337"/>
                      <a:pt x="127" y="367"/>
                    </a:cubicBezTo>
                    <a:cubicBezTo>
                      <a:pt x="196" y="397"/>
                      <a:pt x="318" y="428"/>
                      <a:pt x="415" y="454"/>
                    </a:cubicBezTo>
                    <a:cubicBezTo>
                      <a:pt x="512" y="480"/>
                      <a:pt x="660" y="542"/>
                      <a:pt x="710" y="524"/>
                    </a:cubicBezTo>
                    <a:lnTo>
                      <a:pt x="718" y="348"/>
                    </a:lnTo>
                    <a:cubicBezTo>
                      <a:pt x="708" y="309"/>
                      <a:pt x="706" y="309"/>
                      <a:pt x="650" y="288"/>
                    </a:cubicBezTo>
                    <a:cubicBezTo>
                      <a:pt x="594" y="267"/>
                      <a:pt x="470" y="245"/>
                      <a:pt x="379" y="220"/>
                    </a:cubicBezTo>
                    <a:cubicBezTo>
                      <a:pt x="288" y="195"/>
                      <a:pt x="166" y="176"/>
                      <a:pt x="103" y="139"/>
                    </a:cubicBezTo>
                    <a:cubicBezTo>
                      <a:pt x="40" y="102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1C39F">
                      <a:gamma/>
                      <a:shade val="0"/>
                      <a:invGamma/>
                    </a:srgbClr>
                  </a:gs>
                  <a:gs pos="100000">
                    <a:srgbClr val="D1C39F"/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19" name="Freeform 12110"/>
              <p:cNvSpPr>
                <a:spLocks noChangeAspect="1"/>
              </p:cNvSpPr>
              <p:nvPr/>
            </p:nvSpPr>
            <p:spPr bwMode="auto">
              <a:xfrm>
                <a:off x="885" y="1636"/>
                <a:ext cx="361" cy="279"/>
              </a:xfrm>
              <a:custGeom>
                <a:avLst/>
                <a:gdLst/>
                <a:ahLst/>
                <a:cxnLst>
                  <a:cxn ang="0">
                    <a:pos x="710" y="0"/>
                  </a:cxn>
                  <a:cxn ang="0">
                    <a:pos x="714" y="188"/>
                  </a:cxn>
                  <a:cxn ang="0">
                    <a:pos x="616" y="276"/>
                  </a:cxn>
                  <a:cxn ang="0">
                    <a:pos x="411" y="349"/>
                  </a:cxn>
                  <a:cxn ang="0">
                    <a:pos x="147" y="436"/>
                  </a:cxn>
                  <a:cxn ang="0">
                    <a:pos x="24" y="540"/>
                  </a:cxn>
                  <a:cxn ang="0">
                    <a:pos x="0" y="596"/>
                  </a:cxn>
                  <a:cxn ang="0">
                    <a:pos x="3" y="373"/>
                  </a:cxn>
                  <a:cxn ang="0">
                    <a:pos x="99" y="250"/>
                  </a:cxn>
                  <a:cxn ang="0">
                    <a:pos x="336" y="154"/>
                  </a:cxn>
                  <a:cxn ang="0">
                    <a:pos x="654" y="56"/>
                  </a:cxn>
                  <a:cxn ang="0">
                    <a:pos x="710" y="0"/>
                  </a:cxn>
                </a:cxnLst>
                <a:rect l="0" t="0" r="r" b="b"/>
                <a:pathLst>
                  <a:path w="716" h="624">
                    <a:moveTo>
                      <a:pt x="710" y="0"/>
                    </a:moveTo>
                    <a:lnTo>
                      <a:pt x="714" y="188"/>
                    </a:lnTo>
                    <a:cubicBezTo>
                      <a:pt x="698" y="234"/>
                      <a:pt x="666" y="249"/>
                      <a:pt x="616" y="276"/>
                    </a:cubicBezTo>
                    <a:cubicBezTo>
                      <a:pt x="566" y="303"/>
                      <a:pt x="489" y="322"/>
                      <a:pt x="411" y="349"/>
                    </a:cubicBezTo>
                    <a:cubicBezTo>
                      <a:pt x="333" y="376"/>
                      <a:pt x="211" y="404"/>
                      <a:pt x="147" y="436"/>
                    </a:cubicBezTo>
                    <a:cubicBezTo>
                      <a:pt x="83" y="468"/>
                      <a:pt x="48" y="513"/>
                      <a:pt x="24" y="540"/>
                    </a:cubicBezTo>
                    <a:cubicBezTo>
                      <a:pt x="0" y="567"/>
                      <a:pt x="3" y="624"/>
                      <a:pt x="0" y="596"/>
                    </a:cubicBezTo>
                    <a:lnTo>
                      <a:pt x="3" y="373"/>
                    </a:lnTo>
                    <a:cubicBezTo>
                      <a:pt x="19" y="315"/>
                      <a:pt x="44" y="286"/>
                      <a:pt x="99" y="250"/>
                    </a:cubicBezTo>
                    <a:cubicBezTo>
                      <a:pt x="154" y="214"/>
                      <a:pt x="244" y="186"/>
                      <a:pt x="336" y="154"/>
                    </a:cubicBezTo>
                    <a:cubicBezTo>
                      <a:pt x="428" y="122"/>
                      <a:pt x="592" y="82"/>
                      <a:pt x="654" y="56"/>
                    </a:cubicBezTo>
                    <a:cubicBezTo>
                      <a:pt x="716" y="30"/>
                      <a:pt x="710" y="0"/>
                      <a:pt x="71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E7D"/>
                  </a:gs>
                  <a:gs pos="100000">
                    <a:srgbClr val="FFBE7D">
                      <a:gamma/>
                      <a:shade val="0"/>
                      <a:invGamma/>
                    </a:srgbClr>
                  </a:gs>
                </a:gsLst>
                <a:lin ang="0" scaled="1"/>
              </a:gra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20" name="AutoShape 12111"/>
              <p:cNvSpPr>
                <a:spLocks noChangeAspect="1" noChangeArrowheads="1"/>
              </p:cNvSpPr>
              <p:nvPr/>
            </p:nvSpPr>
            <p:spPr bwMode="auto">
              <a:xfrm>
                <a:off x="859" y="1415"/>
                <a:ext cx="405" cy="1499"/>
              </a:xfrm>
              <a:prstGeom prst="roundRect">
                <a:avLst>
                  <a:gd name="adj" fmla="val 40046"/>
                </a:avLst>
              </a:prstGeom>
              <a:gradFill rotWithShape="1">
                <a:gsLst>
                  <a:gs pos="0">
                    <a:srgbClr val="FFFFFF">
                      <a:alpha val="81000"/>
                    </a:srgbClr>
                  </a:gs>
                  <a:gs pos="100000">
                    <a:srgbClr val="FFFF00">
                      <a:alpha val="39999"/>
                    </a:srgbClr>
                  </a:gs>
                </a:gsLst>
                <a:lin ang="0" scaled="1"/>
              </a:gradFill>
              <a:ln w="3175">
                <a:solidFill>
                  <a:srgbClr val="FFFF6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sp>
          <p:nvSpPr>
            <p:cNvPr id="209" name="Rectangle 208"/>
            <p:cNvSpPr/>
            <p:nvPr/>
          </p:nvSpPr>
          <p:spPr bwMode="auto">
            <a:xfrm>
              <a:off x="5004048" y="3645024"/>
              <a:ext cx="576064" cy="64807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800" b="0" i="0" u="none" strike="noStrike" cap="none" normalizeH="0" baseline="0" smtClean="0">
                <a:ln>
                  <a:noFill/>
                </a:ln>
                <a:solidFill>
                  <a:srgbClr val="DE7008"/>
                </a:solidFill>
                <a:effectLst/>
                <a:latin typeface="Arial" charset="0"/>
              </a:endParaRPr>
            </a:p>
          </p:txBody>
        </p:sp>
        <p:sp>
          <p:nvSpPr>
            <p:cNvPr id="210" name="Oval 209"/>
            <p:cNvSpPr/>
            <p:nvPr/>
          </p:nvSpPr>
          <p:spPr bwMode="auto">
            <a:xfrm rot="10567906">
              <a:off x="4864167" y="4229971"/>
              <a:ext cx="267789" cy="131603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800" b="0" i="0" u="none" strike="noStrike" cap="none" normalizeH="0" baseline="0" smtClean="0">
                <a:ln>
                  <a:noFill/>
                </a:ln>
                <a:solidFill>
                  <a:srgbClr val="DE7008"/>
                </a:solidFill>
                <a:effectLst/>
                <a:latin typeface="Arial" charset="0"/>
              </a:endParaRPr>
            </a:p>
          </p:txBody>
        </p:sp>
        <p:cxnSp>
          <p:nvCxnSpPr>
            <p:cNvPr id="211" name="Straight Arrow Connector 210"/>
            <p:cNvCxnSpPr/>
            <p:nvPr/>
          </p:nvCxnSpPr>
          <p:spPr bwMode="auto">
            <a:xfrm>
              <a:off x="5076056" y="4365104"/>
              <a:ext cx="150304" cy="123825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1" name="Group 2374"/>
          <p:cNvGrpSpPr>
            <a:grpSpLocks/>
          </p:cNvGrpSpPr>
          <p:nvPr/>
        </p:nvGrpSpPr>
        <p:grpSpPr bwMode="auto">
          <a:xfrm rot="402146">
            <a:off x="6242629" y="3909106"/>
            <a:ext cx="397002" cy="376258"/>
            <a:chOff x="431" y="1819"/>
            <a:chExt cx="325" cy="480"/>
          </a:xfrm>
        </p:grpSpPr>
        <p:grpSp>
          <p:nvGrpSpPr>
            <p:cNvPr id="12" name="Group 2375"/>
            <p:cNvGrpSpPr>
              <a:grpSpLocks/>
            </p:cNvGrpSpPr>
            <p:nvPr/>
          </p:nvGrpSpPr>
          <p:grpSpPr bwMode="auto">
            <a:xfrm>
              <a:off x="431" y="1819"/>
              <a:ext cx="288" cy="480"/>
              <a:chOff x="431" y="1819"/>
              <a:chExt cx="288" cy="480"/>
            </a:xfrm>
          </p:grpSpPr>
          <p:sp>
            <p:nvSpPr>
              <p:cNvPr id="383" name="Freeform 2376"/>
              <p:cNvSpPr>
                <a:spLocks/>
              </p:cNvSpPr>
              <p:nvPr/>
            </p:nvSpPr>
            <p:spPr bwMode="auto">
              <a:xfrm rot="5313148">
                <a:off x="335" y="1915"/>
                <a:ext cx="480" cy="288"/>
              </a:xfrm>
              <a:custGeom>
                <a:avLst/>
                <a:gdLst>
                  <a:gd name="T0" fmla="*/ 86 w 537"/>
                  <a:gd name="T1" fmla="*/ 67 h 314"/>
                  <a:gd name="T2" fmla="*/ 225 w 537"/>
                  <a:gd name="T3" fmla="*/ 5 h 314"/>
                  <a:gd name="T4" fmla="*/ 397 w 537"/>
                  <a:gd name="T5" fmla="*/ 38 h 314"/>
                  <a:gd name="T6" fmla="*/ 476 w 537"/>
                  <a:gd name="T7" fmla="*/ 137 h 314"/>
                  <a:gd name="T8" fmla="*/ 372 w 537"/>
                  <a:gd name="T9" fmla="*/ 247 h 314"/>
                  <a:gd name="T10" fmla="*/ 136 w 537"/>
                  <a:gd name="T11" fmla="*/ 276 h 314"/>
                  <a:gd name="T12" fmla="*/ 8 w 537"/>
                  <a:gd name="T13" fmla="*/ 173 h 314"/>
                  <a:gd name="T14" fmla="*/ 86 w 537"/>
                  <a:gd name="T15" fmla="*/ 67 h 3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37"/>
                  <a:gd name="T25" fmla="*/ 0 h 314"/>
                  <a:gd name="T26" fmla="*/ 537 w 537"/>
                  <a:gd name="T27" fmla="*/ 314 h 31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37" h="314">
                    <a:moveTo>
                      <a:pt x="96" y="73"/>
                    </a:moveTo>
                    <a:cubicBezTo>
                      <a:pt x="141" y="47"/>
                      <a:pt x="194" y="10"/>
                      <a:pt x="252" y="5"/>
                    </a:cubicBezTo>
                    <a:cubicBezTo>
                      <a:pt x="310" y="0"/>
                      <a:pt x="398" y="17"/>
                      <a:pt x="444" y="41"/>
                    </a:cubicBezTo>
                    <a:cubicBezTo>
                      <a:pt x="490" y="65"/>
                      <a:pt x="537" y="111"/>
                      <a:pt x="532" y="149"/>
                    </a:cubicBezTo>
                    <a:cubicBezTo>
                      <a:pt x="532" y="229"/>
                      <a:pt x="477" y="246"/>
                      <a:pt x="416" y="269"/>
                    </a:cubicBezTo>
                    <a:cubicBezTo>
                      <a:pt x="353" y="294"/>
                      <a:pt x="220" y="314"/>
                      <a:pt x="152" y="301"/>
                    </a:cubicBezTo>
                    <a:cubicBezTo>
                      <a:pt x="84" y="288"/>
                      <a:pt x="18" y="227"/>
                      <a:pt x="9" y="189"/>
                    </a:cubicBezTo>
                    <a:cubicBezTo>
                      <a:pt x="0" y="151"/>
                      <a:pt x="52" y="99"/>
                      <a:pt x="96" y="7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EAD9"/>
                  </a:gs>
                  <a:gs pos="100000">
                    <a:srgbClr val="93FFF7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384" name="Oval 2377"/>
              <p:cNvSpPr>
                <a:spLocks noChangeArrowheads="1"/>
              </p:cNvSpPr>
              <p:nvPr/>
            </p:nvSpPr>
            <p:spPr bwMode="auto">
              <a:xfrm rot="4813762">
                <a:off x="394" y="2078"/>
                <a:ext cx="274" cy="134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C029FD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 eaLnBrk="1" hangingPunct="1"/>
                <a:endParaRPr lang="nl-NL" sz="13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82" name="Text Box 2378"/>
            <p:cNvSpPr txBox="1">
              <a:spLocks noChangeArrowheads="1"/>
            </p:cNvSpPr>
            <p:nvPr/>
          </p:nvSpPr>
          <p:spPr bwMode="auto">
            <a:xfrm rot="21300883">
              <a:off x="474" y="1898"/>
              <a:ext cx="282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1716562"/>
              <a:r>
                <a:rPr lang="en-US" sz="900" b="1" dirty="0">
                  <a:solidFill>
                    <a:schemeClr val="tx1"/>
                  </a:solidFill>
                </a:rPr>
                <a:t>G</a:t>
              </a:r>
              <a:r>
                <a:rPr lang="el-GR" sz="1000" b="1" dirty="0">
                  <a:solidFill>
                    <a:schemeClr val="tx1"/>
                  </a:solidFill>
                  <a:cs typeface="Arial" pitchFamily="34" charset="0"/>
                </a:rPr>
                <a:t>γ</a:t>
              </a:r>
            </a:p>
          </p:txBody>
        </p:sp>
      </p:grpSp>
      <p:grpSp>
        <p:nvGrpSpPr>
          <p:cNvPr id="13" name="Group 2379"/>
          <p:cNvGrpSpPr>
            <a:grpSpLocks/>
          </p:cNvGrpSpPr>
          <p:nvPr/>
        </p:nvGrpSpPr>
        <p:grpSpPr bwMode="auto">
          <a:xfrm rot="503840">
            <a:off x="5969699" y="3914196"/>
            <a:ext cx="397002" cy="376258"/>
            <a:chOff x="816" y="1771"/>
            <a:chExt cx="325" cy="480"/>
          </a:xfrm>
        </p:grpSpPr>
        <p:grpSp>
          <p:nvGrpSpPr>
            <p:cNvPr id="14" name="Group 2380"/>
            <p:cNvGrpSpPr>
              <a:grpSpLocks/>
            </p:cNvGrpSpPr>
            <p:nvPr/>
          </p:nvGrpSpPr>
          <p:grpSpPr bwMode="auto">
            <a:xfrm rot="4984953">
              <a:off x="720" y="1867"/>
              <a:ext cx="480" cy="287"/>
              <a:chOff x="4489" y="2452"/>
              <a:chExt cx="539" cy="338"/>
            </a:xfrm>
          </p:grpSpPr>
          <p:sp>
            <p:nvSpPr>
              <p:cNvPr id="379" name="Freeform 2381"/>
              <p:cNvSpPr>
                <a:spLocks/>
              </p:cNvSpPr>
              <p:nvPr/>
            </p:nvSpPr>
            <p:spPr bwMode="auto">
              <a:xfrm rot="328195">
                <a:off x="4489" y="2452"/>
                <a:ext cx="539" cy="338"/>
              </a:xfrm>
              <a:custGeom>
                <a:avLst/>
                <a:gdLst>
                  <a:gd name="T0" fmla="*/ 96 w 537"/>
                  <a:gd name="T1" fmla="*/ 79 h 314"/>
                  <a:gd name="T2" fmla="*/ 253 w 537"/>
                  <a:gd name="T3" fmla="*/ 5 h 314"/>
                  <a:gd name="T4" fmla="*/ 446 w 537"/>
                  <a:gd name="T5" fmla="*/ 44 h 314"/>
                  <a:gd name="T6" fmla="*/ 534 w 537"/>
                  <a:gd name="T7" fmla="*/ 160 h 314"/>
                  <a:gd name="T8" fmla="*/ 418 w 537"/>
                  <a:gd name="T9" fmla="*/ 290 h 314"/>
                  <a:gd name="T10" fmla="*/ 153 w 537"/>
                  <a:gd name="T11" fmla="*/ 324 h 314"/>
                  <a:gd name="T12" fmla="*/ 9 w 537"/>
                  <a:gd name="T13" fmla="*/ 203 h 314"/>
                  <a:gd name="T14" fmla="*/ 96 w 537"/>
                  <a:gd name="T15" fmla="*/ 79 h 3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37"/>
                  <a:gd name="T25" fmla="*/ 0 h 314"/>
                  <a:gd name="T26" fmla="*/ 537 w 537"/>
                  <a:gd name="T27" fmla="*/ 314 h 31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37" h="314">
                    <a:moveTo>
                      <a:pt x="96" y="73"/>
                    </a:moveTo>
                    <a:cubicBezTo>
                      <a:pt x="141" y="47"/>
                      <a:pt x="194" y="10"/>
                      <a:pt x="252" y="5"/>
                    </a:cubicBezTo>
                    <a:cubicBezTo>
                      <a:pt x="310" y="0"/>
                      <a:pt x="398" y="17"/>
                      <a:pt x="444" y="41"/>
                    </a:cubicBezTo>
                    <a:cubicBezTo>
                      <a:pt x="490" y="65"/>
                      <a:pt x="537" y="111"/>
                      <a:pt x="532" y="149"/>
                    </a:cubicBezTo>
                    <a:cubicBezTo>
                      <a:pt x="532" y="229"/>
                      <a:pt x="477" y="246"/>
                      <a:pt x="416" y="269"/>
                    </a:cubicBezTo>
                    <a:cubicBezTo>
                      <a:pt x="353" y="294"/>
                      <a:pt x="220" y="314"/>
                      <a:pt x="152" y="301"/>
                    </a:cubicBezTo>
                    <a:cubicBezTo>
                      <a:pt x="84" y="288"/>
                      <a:pt x="18" y="227"/>
                      <a:pt x="9" y="189"/>
                    </a:cubicBezTo>
                    <a:cubicBezTo>
                      <a:pt x="0" y="151"/>
                      <a:pt x="52" y="99"/>
                      <a:pt x="96" y="7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FF00"/>
                  </a:gs>
                  <a:gs pos="100000">
                    <a:srgbClr val="85FF85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380" name="Oval 2382"/>
              <p:cNvSpPr>
                <a:spLocks noChangeArrowheads="1"/>
              </p:cNvSpPr>
              <p:nvPr/>
            </p:nvSpPr>
            <p:spPr bwMode="auto">
              <a:xfrm rot="-171191">
                <a:off x="4696" y="2606"/>
                <a:ext cx="307" cy="15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C029FD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 eaLnBrk="1" hangingPunct="1"/>
                <a:endParaRPr lang="nl-NL" sz="13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78" name="Text Box 2383"/>
            <p:cNvSpPr txBox="1">
              <a:spLocks noChangeArrowheads="1"/>
            </p:cNvSpPr>
            <p:nvPr/>
          </p:nvSpPr>
          <p:spPr bwMode="auto">
            <a:xfrm rot="21021682">
              <a:off x="852" y="1851"/>
              <a:ext cx="289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1716562"/>
              <a:r>
                <a:rPr lang="en-US" sz="900" b="1" dirty="0">
                  <a:solidFill>
                    <a:schemeClr val="tx1"/>
                  </a:solidFill>
                </a:rPr>
                <a:t>G</a:t>
              </a:r>
              <a:r>
                <a:rPr lang="el-GR" sz="1000" b="1" dirty="0">
                  <a:solidFill>
                    <a:schemeClr val="tx1"/>
                  </a:solidFill>
                  <a:cs typeface="Arial" pitchFamily="34" charset="0"/>
                </a:rPr>
                <a:t>β</a:t>
              </a:r>
            </a:p>
          </p:txBody>
        </p:sp>
      </p:grpSp>
      <p:grpSp>
        <p:nvGrpSpPr>
          <p:cNvPr id="15" name="Group 2614"/>
          <p:cNvGrpSpPr>
            <a:grpSpLocks/>
          </p:cNvGrpSpPr>
          <p:nvPr/>
        </p:nvGrpSpPr>
        <p:grpSpPr bwMode="auto">
          <a:xfrm>
            <a:off x="6023689" y="5130930"/>
            <a:ext cx="492527" cy="213387"/>
            <a:chOff x="2751" y="4224"/>
            <a:chExt cx="421" cy="245"/>
          </a:xfrm>
        </p:grpSpPr>
        <p:grpSp>
          <p:nvGrpSpPr>
            <p:cNvPr id="16" name="Group 2615"/>
            <p:cNvGrpSpPr>
              <a:grpSpLocks/>
            </p:cNvGrpSpPr>
            <p:nvPr/>
          </p:nvGrpSpPr>
          <p:grpSpPr bwMode="auto">
            <a:xfrm>
              <a:off x="2751" y="4224"/>
              <a:ext cx="421" cy="245"/>
              <a:chOff x="4501" y="3765"/>
              <a:chExt cx="481" cy="281"/>
            </a:xfrm>
          </p:grpSpPr>
          <p:sp>
            <p:nvSpPr>
              <p:cNvPr id="375" name="AutoShape 2616"/>
              <p:cNvSpPr>
                <a:spLocks noChangeArrowheads="1"/>
              </p:cNvSpPr>
              <p:nvPr/>
            </p:nvSpPr>
            <p:spPr bwMode="auto">
              <a:xfrm>
                <a:off x="4501" y="3765"/>
                <a:ext cx="481" cy="281"/>
              </a:xfrm>
              <a:prstGeom prst="octagon">
                <a:avLst>
                  <a:gd name="adj" fmla="val 30806"/>
                </a:avLst>
              </a:prstGeom>
              <a:gradFill rotWithShape="1">
                <a:gsLst>
                  <a:gs pos="0">
                    <a:srgbClr val="007068"/>
                  </a:gs>
                  <a:gs pos="50000">
                    <a:srgbClr val="00FFEA"/>
                  </a:gs>
                  <a:gs pos="100000">
                    <a:srgbClr val="007068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376" name="Oval 2617"/>
              <p:cNvSpPr>
                <a:spLocks noChangeArrowheads="1"/>
              </p:cNvSpPr>
              <p:nvPr/>
            </p:nvSpPr>
            <p:spPr bwMode="auto">
              <a:xfrm rot="-123334">
                <a:off x="4733" y="3862"/>
                <a:ext cx="248" cy="15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48460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74" name="Text Box 2618"/>
            <p:cNvSpPr txBox="1">
              <a:spLocks noChangeArrowheads="1"/>
            </p:cNvSpPr>
            <p:nvPr/>
          </p:nvSpPr>
          <p:spPr bwMode="auto">
            <a:xfrm>
              <a:off x="2799" y="4291"/>
              <a:ext cx="230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716562"/>
              <a:r>
                <a:rPr lang="en-US" sz="900" b="1" dirty="0">
                  <a:solidFill>
                    <a:schemeClr val="tx1"/>
                  </a:solidFill>
                </a:rPr>
                <a:t>  Fyn</a:t>
              </a:r>
            </a:p>
          </p:txBody>
        </p:sp>
      </p:grpSp>
      <p:grpSp>
        <p:nvGrpSpPr>
          <p:cNvPr id="17" name="Group 2425"/>
          <p:cNvGrpSpPr>
            <a:grpSpLocks/>
          </p:cNvGrpSpPr>
          <p:nvPr/>
        </p:nvGrpSpPr>
        <p:grpSpPr bwMode="auto">
          <a:xfrm>
            <a:off x="2483768" y="3887224"/>
            <a:ext cx="502788" cy="376258"/>
            <a:chOff x="1859" y="2880"/>
            <a:chExt cx="343" cy="432"/>
          </a:xfrm>
        </p:grpSpPr>
        <p:grpSp>
          <p:nvGrpSpPr>
            <p:cNvPr id="18" name="Group 2419"/>
            <p:cNvGrpSpPr>
              <a:grpSpLocks/>
            </p:cNvGrpSpPr>
            <p:nvPr/>
          </p:nvGrpSpPr>
          <p:grpSpPr bwMode="auto">
            <a:xfrm>
              <a:off x="1919" y="2880"/>
              <a:ext cx="240" cy="432"/>
              <a:chOff x="1247" y="1723"/>
              <a:chExt cx="288" cy="480"/>
            </a:xfrm>
          </p:grpSpPr>
          <p:sp>
            <p:nvSpPr>
              <p:cNvPr id="388" name="Freeform 2420"/>
              <p:cNvSpPr>
                <a:spLocks/>
              </p:cNvSpPr>
              <p:nvPr/>
            </p:nvSpPr>
            <p:spPr bwMode="auto">
              <a:xfrm rot="5313148">
                <a:off x="1151" y="1819"/>
                <a:ext cx="480" cy="288"/>
              </a:xfrm>
              <a:custGeom>
                <a:avLst/>
                <a:gdLst>
                  <a:gd name="T0" fmla="*/ 86 w 537"/>
                  <a:gd name="T1" fmla="*/ 67 h 314"/>
                  <a:gd name="T2" fmla="*/ 225 w 537"/>
                  <a:gd name="T3" fmla="*/ 5 h 314"/>
                  <a:gd name="T4" fmla="*/ 397 w 537"/>
                  <a:gd name="T5" fmla="*/ 38 h 314"/>
                  <a:gd name="T6" fmla="*/ 476 w 537"/>
                  <a:gd name="T7" fmla="*/ 137 h 314"/>
                  <a:gd name="T8" fmla="*/ 372 w 537"/>
                  <a:gd name="T9" fmla="*/ 247 h 314"/>
                  <a:gd name="T10" fmla="*/ 136 w 537"/>
                  <a:gd name="T11" fmla="*/ 276 h 314"/>
                  <a:gd name="T12" fmla="*/ 8 w 537"/>
                  <a:gd name="T13" fmla="*/ 173 h 314"/>
                  <a:gd name="T14" fmla="*/ 86 w 537"/>
                  <a:gd name="T15" fmla="*/ 67 h 3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37"/>
                  <a:gd name="T25" fmla="*/ 0 h 314"/>
                  <a:gd name="T26" fmla="*/ 537 w 537"/>
                  <a:gd name="T27" fmla="*/ 314 h 31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37" h="314">
                    <a:moveTo>
                      <a:pt x="96" y="73"/>
                    </a:moveTo>
                    <a:cubicBezTo>
                      <a:pt x="141" y="47"/>
                      <a:pt x="194" y="10"/>
                      <a:pt x="252" y="5"/>
                    </a:cubicBezTo>
                    <a:cubicBezTo>
                      <a:pt x="310" y="0"/>
                      <a:pt x="398" y="17"/>
                      <a:pt x="444" y="41"/>
                    </a:cubicBezTo>
                    <a:cubicBezTo>
                      <a:pt x="490" y="65"/>
                      <a:pt x="537" y="111"/>
                      <a:pt x="532" y="149"/>
                    </a:cubicBezTo>
                    <a:cubicBezTo>
                      <a:pt x="532" y="229"/>
                      <a:pt x="477" y="246"/>
                      <a:pt x="416" y="269"/>
                    </a:cubicBezTo>
                    <a:cubicBezTo>
                      <a:pt x="353" y="294"/>
                      <a:pt x="220" y="314"/>
                      <a:pt x="152" y="301"/>
                    </a:cubicBezTo>
                    <a:cubicBezTo>
                      <a:pt x="84" y="288"/>
                      <a:pt x="18" y="227"/>
                      <a:pt x="9" y="189"/>
                    </a:cubicBezTo>
                    <a:cubicBezTo>
                      <a:pt x="0" y="151"/>
                      <a:pt x="52" y="99"/>
                      <a:pt x="96" y="7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6FF00"/>
                  </a:gs>
                  <a:gs pos="100000">
                    <a:srgbClr val="FDFF9B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389" name="Oval 2421"/>
              <p:cNvSpPr>
                <a:spLocks noChangeArrowheads="1"/>
              </p:cNvSpPr>
              <p:nvPr/>
            </p:nvSpPr>
            <p:spPr bwMode="auto">
              <a:xfrm rot="4813762">
                <a:off x="1210" y="1982"/>
                <a:ext cx="274" cy="134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C029FD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 eaLnBrk="1" hangingPunct="1"/>
                <a:endParaRPr lang="nl-NL" sz="13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87" name="Text Box 2422"/>
            <p:cNvSpPr txBox="1">
              <a:spLocks noChangeArrowheads="1"/>
            </p:cNvSpPr>
            <p:nvPr/>
          </p:nvSpPr>
          <p:spPr bwMode="auto">
            <a:xfrm rot="21021682">
              <a:off x="1859" y="2949"/>
              <a:ext cx="343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1716562"/>
              <a:r>
                <a:rPr lang="en-US" sz="900" b="1" dirty="0">
                  <a:solidFill>
                    <a:schemeClr val="tx1"/>
                  </a:solidFill>
                </a:rPr>
                <a:t>G</a:t>
              </a:r>
              <a:r>
                <a:rPr lang="el-GR" sz="1000" b="1" dirty="0">
                  <a:solidFill>
                    <a:schemeClr val="tx1"/>
                  </a:solidFill>
                  <a:cs typeface="Arial" pitchFamily="34" charset="0"/>
                </a:rPr>
                <a:t>α</a:t>
              </a:r>
              <a:r>
                <a:rPr lang="en-US" sz="1000" b="1" dirty="0">
                  <a:solidFill>
                    <a:schemeClr val="tx1"/>
                  </a:solidFill>
                  <a:cs typeface="Arial" pitchFamily="34" charset="0"/>
                </a:rPr>
                <a:t>-I</a:t>
              </a:r>
              <a:endParaRPr lang="el-GR" sz="1000" b="1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</p:grpSp>
      <p:grpSp>
        <p:nvGrpSpPr>
          <p:cNvPr id="19" name="Group 2423"/>
          <p:cNvGrpSpPr>
            <a:grpSpLocks/>
          </p:cNvGrpSpPr>
          <p:nvPr/>
        </p:nvGrpSpPr>
        <p:grpSpPr bwMode="auto">
          <a:xfrm>
            <a:off x="4285417" y="3887224"/>
            <a:ext cx="574615" cy="432871"/>
            <a:chOff x="2784" y="2095"/>
            <a:chExt cx="392" cy="497"/>
          </a:xfrm>
        </p:grpSpPr>
        <p:grpSp>
          <p:nvGrpSpPr>
            <p:cNvPr id="20" name="Group 2403"/>
            <p:cNvGrpSpPr>
              <a:grpSpLocks/>
            </p:cNvGrpSpPr>
            <p:nvPr/>
          </p:nvGrpSpPr>
          <p:grpSpPr bwMode="auto">
            <a:xfrm>
              <a:off x="2850" y="2112"/>
              <a:ext cx="269" cy="480"/>
              <a:chOff x="1247" y="1723"/>
              <a:chExt cx="288" cy="480"/>
            </a:xfrm>
          </p:grpSpPr>
          <p:sp>
            <p:nvSpPr>
              <p:cNvPr id="393" name="Freeform 2404"/>
              <p:cNvSpPr>
                <a:spLocks/>
              </p:cNvSpPr>
              <p:nvPr/>
            </p:nvSpPr>
            <p:spPr bwMode="auto">
              <a:xfrm rot="5313148">
                <a:off x="1151" y="1819"/>
                <a:ext cx="480" cy="288"/>
              </a:xfrm>
              <a:custGeom>
                <a:avLst/>
                <a:gdLst>
                  <a:gd name="T0" fmla="*/ 86 w 537"/>
                  <a:gd name="T1" fmla="*/ 67 h 314"/>
                  <a:gd name="T2" fmla="*/ 225 w 537"/>
                  <a:gd name="T3" fmla="*/ 5 h 314"/>
                  <a:gd name="T4" fmla="*/ 397 w 537"/>
                  <a:gd name="T5" fmla="*/ 38 h 314"/>
                  <a:gd name="T6" fmla="*/ 476 w 537"/>
                  <a:gd name="T7" fmla="*/ 137 h 314"/>
                  <a:gd name="T8" fmla="*/ 372 w 537"/>
                  <a:gd name="T9" fmla="*/ 247 h 314"/>
                  <a:gd name="T10" fmla="*/ 136 w 537"/>
                  <a:gd name="T11" fmla="*/ 276 h 314"/>
                  <a:gd name="T12" fmla="*/ 8 w 537"/>
                  <a:gd name="T13" fmla="*/ 173 h 314"/>
                  <a:gd name="T14" fmla="*/ 86 w 537"/>
                  <a:gd name="T15" fmla="*/ 67 h 3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37"/>
                  <a:gd name="T25" fmla="*/ 0 h 314"/>
                  <a:gd name="T26" fmla="*/ 537 w 537"/>
                  <a:gd name="T27" fmla="*/ 314 h 31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37" h="314">
                    <a:moveTo>
                      <a:pt x="96" y="73"/>
                    </a:moveTo>
                    <a:cubicBezTo>
                      <a:pt x="141" y="47"/>
                      <a:pt x="194" y="10"/>
                      <a:pt x="252" y="5"/>
                    </a:cubicBezTo>
                    <a:cubicBezTo>
                      <a:pt x="310" y="0"/>
                      <a:pt x="398" y="17"/>
                      <a:pt x="444" y="41"/>
                    </a:cubicBezTo>
                    <a:cubicBezTo>
                      <a:pt x="490" y="65"/>
                      <a:pt x="537" y="111"/>
                      <a:pt x="532" y="149"/>
                    </a:cubicBezTo>
                    <a:cubicBezTo>
                      <a:pt x="532" y="229"/>
                      <a:pt x="477" y="246"/>
                      <a:pt x="416" y="269"/>
                    </a:cubicBezTo>
                    <a:cubicBezTo>
                      <a:pt x="353" y="294"/>
                      <a:pt x="220" y="314"/>
                      <a:pt x="152" y="301"/>
                    </a:cubicBezTo>
                    <a:cubicBezTo>
                      <a:pt x="84" y="288"/>
                      <a:pt x="18" y="227"/>
                      <a:pt x="9" y="189"/>
                    </a:cubicBezTo>
                    <a:cubicBezTo>
                      <a:pt x="0" y="151"/>
                      <a:pt x="52" y="99"/>
                      <a:pt x="96" y="7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6FF00"/>
                  </a:gs>
                  <a:gs pos="100000">
                    <a:srgbClr val="FDFF9B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394" name="Oval 2405"/>
              <p:cNvSpPr>
                <a:spLocks noChangeArrowheads="1"/>
              </p:cNvSpPr>
              <p:nvPr/>
            </p:nvSpPr>
            <p:spPr bwMode="auto">
              <a:xfrm rot="4813762">
                <a:off x="1210" y="1982"/>
                <a:ext cx="274" cy="134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C029FD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 eaLnBrk="1" hangingPunct="1"/>
                <a:endParaRPr lang="nl-NL" sz="13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92" name="Text Box 2406"/>
            <p:cNvSpPr txBox="1">
              <a:spLocks noChangeArrowheads="1"/>
            </p:cNvSpPr>
            <p:nvPr/>
          </p:nvSpPr>
          <p:spPr bwMode="auto">
            <a:xfrm rot="21021682">
              <a:off x="2784" y="2095"/>
              <a:ext cx="392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1716562"/>
              <a:r>
                <a:rPr lang="en-US" sz="900" b="1" dirty="0">
                  <a:solidFill>
                    <a:schemeClr val="tx1"/>
                  </a:solidFill>
                </a:rPr>
                <a:t>G</a:t>
              </a:r>
              <a:r>
                <a:rPr lang="el-GR" sz="1000" b="1" dirty="0">
                  <a:solidFill>
                    <a:schemeClr val="tx1"/>
                  </a:solidFill>
                  <a:cs typeface="Arial" pitchFamily="34" charset="0"/>
                </a:rPr>
                <a:t>α</a:t>
              </a:r>
              <a:r>
                <a:rPr lang="en-US" sz="900" b="1" dirty="0">
                  <a:solidFill>
                    <a:schemeClr val="tx1"/>
                  </a:solidFill>
                  <a:cs typeface="Arial" pitchFamily="34" charset="0"/>
                </a:rPr>
                <a:t>-12/13</a:t>
              </a:r>
              <a:endParaRPr lang="el-GR" sz="900" b="1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</p:grpSp>
      <p:grpSp>
        <p:nvGrpSpPr>
          <p:cNvPr id="21" name="Group 2424"/>
          <p:cNvGrpSpPr>
            <a:grpSpLocks/>
          </p:cNvGrpSpPr>
          <p:nvPr/>
        </p:nvGrpSpPr>
        <p:grpSpPr bwMode="auto">
          <a:xfrm>
            <a:off x="1713452" y="3887224"/>
            <a:ext cx="624454" cy="418065"/>
            <a:chOff x="1462" y="2014"/>
            <a:chExt cx="426" cy="480"/>
          </a:xfrm>
        </p:grpSpPr>
        <p:grpSp>
          <p:nvGrpSpPr>
            <p:cNvPr id="22" name="Group 2408"/>
            <p:cNvGrpSpPr>
              <a:grpSpLocks/>
            </p:cNvGrpSpPr>
            <p:nvPr/>
          </p:nvGrpSpPr>
          <p:grpSpPr bwMode="auto">
            <a:xfrm rot="-487806">
              <a:off x="1529" y="2014"/>
              <a:ext cx="254" cy="480"/>
              <a:chOff x="1247" y="1723"/>
              <a:chExt cx="288" cy="480"/>
            </a:xfrm>
          </p:grpSpPr>
          <p:sp>
            <p:nvSpPr>
              <p:cNvPr id="398" name="Freeform 2409"/>
              <p:cNvSpPr>
                <a:spLocks/>
              </p:cNvSpPr>
              <p:nvPr/>
            </p:nvSpPr>
            <p:spPr bwMode="auto">
              <a:xfrm rot="5313148">
                <a:off x="1151" y="1819"/>
                <a:ext cx="480" cy="288"/>
              </a:xfrm>
              <a:custGeom>
                <a:avLst/>
                <a:gdLst>
                  <a:gd name="T0" fmla="*/ 86 w 537"/>
                  <a:gd name="T1" fmla="*/ 67 h 314"/>
                  <a:gd name="T2" fmla="*/ 225 w 537"/>
                  <a:gd name="T3" fmla="*/ 5 h 314"/>
                  <a:gd name="T4" fmla="*/ 397 w 537"/>
                  <a:gd name="T5" fmla="*/ 38 h 314"/>
                  <a:gd name="T6" fmla="*/ 476 w 537"/>
                  <a:gd name="T7" fmla="*/ 137 h 314"/>
                  <a:gd name="T8" fmla="*/ 372 w 537"/>
                  <a:gd name="T9" fmla="*/ 247 h 314"/>
                  <a:gd name="T10" fmla="*/ 136 w 537"/>
                  <a:gd name="T11" fmla="*/ 276 h 314"/>
                  <a:gd name="T12" fmla="*/ 8 w 537"/>
                  <a:gd name="T13" fmla="*/ 173 h 314"/>
                  <a:gd name="T14" fmla="*/ 86 w 537"/>
                  <a:gd name="T15" fmla="*/ 67 h 3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37"/>
                  <a:gd name="T25" fmla="*/ 0 h 314"/>
                  <a:gd name="T26" fmla="*/ 537 w 537"/>
                  <a:gd name="T27" fmla="*/ 314 h 31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37" h="314">
                    <a:moveTo>
                      <a:pt x="96" y="73"/>
                    </a:moveTo>
                    <a:cubicBezTo>
                      <a:pt x="141" y="47"/>
                      <a:pt x="194" y="10"/>
                      <a:pt x="252" y="5"/>
                    </a:cubicBezTo>
                    <a:cubicBezTo>
                      <a:pt x="310" y="0"/>
                      <a:pt x="398" y="17"/>
                      <a:pt x="444" y="41"/>
                    </a:cubicBezTo>
                    <a:cubicBezTo>
                      <a:pt x="490" y="65"/>
                      <a:pt x="537" y="111"/>
                      <a:pt x="532" y="149"/>
                    </a:cubicBezTo>
                    <a:cubicBezTo>
                      <a:pt x="532" y="229"/>
                      <a:pt x="477" y="246"/>
                      <a:pt x="416" y="269"/>
                    </a:cubicBezTo>
                    <a:cubicBezTo>
                      <a:pt x="353" y="294"/>
                      <a:pt x="220" y="314"/>
                      <a:pt x="152" y="301"/>
                    </a:cubicBezTo>
                    <a:cubicBezTo>
                      <a:pt x="84" y="288"/>
                      <a:pt x="18" y="227"/>
                      <a:pt x="9" y="189"/>
                    </a:cubicBezTo>
                    <a:cubicBezTo>
                      <a:pt x="0" y="151"/>
                      <a:pt x="52" y="99"/>
                      <a:pt x="96" y="7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6FF00"/>
                  </a:gs>
                  <a:gs pos="100000">
                    <a:srgbClr val="FDFF9B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399" name="Oval 2410"/>
              <p:cNvSpPr>
                <a:spLocks noChangeArrowheads="1"/>
              </p:cNvSpPr>
              <p:nvPr/>
            </p:nvSpPr>
            <p:spPr bwMode="auto">
              <a:xfrm rot="4813762">
                <a:off x="1210" y="1982"/>
                <a:ext cx="274" cy="134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C029FD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 eaLnBrk="1" hangingPunct="1"/>
                <a:endParaRPr lang="nl-NL" sz="13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97" name="Text Box 2411"/>
            <p:cNvSpPr txBox="1">
              <a:spLocks noChangeArrowheads="1"/>
            </p:cNvSpPr>
            <p:nvPr/>
          </p:nvSpPr>
          <p:spPr bwMode="auto">
            <a:xfrm rot="20533876">
              <a:off x="1462" y="2098"/>
              <a:ext cx="426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1716562"/>
              <a:r>
                <a:rPr lang="en-US" sz="900" b="1" dirty="0">
                  <a:solidFill>
                    <a:schemeClr val="tx1"/>
                  </a:solidFill>
                </a:rPr>
                <a:t>G</a:t>
              </a:r>
              <a:r>
                <a:rPr lang="el-GR" sz="1000" b="1" dirty="0">
                  <a:solidFill>
                    <a:schemeClr val="tx1"/>
                  </a:solidFill>
                  <a:cs typeface="Arial" pitchFamily="34" charset="0"/>
                </a:rPr>
                <a:t>α</a:t>
              </a:r>
              <a:r>
                <a:rPr lang="en-US" sz="1000" b="1" dirty="0">
                  <a:solidFill>
                    <a:schemeClr val="tx1"/>
                  </a:solidFill>
                  <a:cs typeface="Arial" pitchFamily="34" charset="0"/>
                </a:rPr>
                <a:t>-Q</a:t>
              </a:r>
              <a:endParaRPr lang="el-GR" sz="1000" b="1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</p:grpSp>
      <p:grpSp>
        <p:nvGrpSpPr>
          <p:cNvPr id="23" name="Group 2073"/>
          <p:cNvGrpSpPr>
            <a:grpSpLocks/>
          </p:cNvGrpSpPr>
          <p:nvPr/>
        </p:nvGrpSpPr>
        <p:grpSpPr bwMode="auto">
          <a:xfrm>
            <a:off x="1641444" y="5098263"/>
            <a:ext cx="615659" cy="288290"/>
            <a:chOff x="1391" y="4555"/>
            <a:chExt cx="420" cy="331"/>
          </a:xfrm>
        </p:grpSpPr>
        <p:grpSp>
          <p:nvGrpSpPr>
            <p:cNvPr id="24" name="Group 2074"/>
            <p:cNvGrpSpPr>
              <a:grpSpLocks/>
            </p:cNvGrpSpPr>
            <p:nvPr/>
          </p:nvGrpSpPr>
          <p:grpSpPr bwMode="auto">
            <a:xfrm>
              <a:off x="1391" y="4555"/>
              <a:ext cx="420" cy="280"/>
              <a:chOff x="1318" y="6903"/>
              <a:chExt cx="980" cy="479"/>
            </a:xfrm>
          </p:grpSpPr>
          <p:sp>
            <p:nvSpPr>
              <p:cNvPr id="403" name="Freeform 2075"/>
              <p:cNvSpPr>
                <a:spLocks/>
              </p:cNvSpPr>
              <p:nvPr/>
            </p:nvSpPr>
            <p:spPr bwMode="auto">
              <a:xfrm>
                <a:off x="1318" y="6903"/>
                <a:ext cx="980" cy="479"/>
              </a:xfrm>
              <a:custGeom>
                <a:avLst/>
                <a:gdLst>
                  <a:gd name="T0" fmla="*/ 476 w 980"/>
                  <a:gd name="T1" fmla="*/ 478 h 479"/>
                  <a:gd name="T2" fmla="*/ 104 w 980"/>
                  <a:gd name="T3" fmla="*/ 410 h 479"/>
                  <a:gd name="T4" fmla="*/ 51 w 980"/>
                  <a:gd name="T5" fmla="*/ 201 h 479"/>
                  <a:gd name="T6" fmla="*/ 219 w 980"/>
                  <a:gd name="T7" fmla="*/ 141 h 479"/>
                  <a:gd name="T8" fmla="*/ 411 w 980"/>
                  <a:gd name="T9" fmla="*/ 207 h 479"/>
                  <a:gd name="T10" fmla="*/ 270 w 980"/>
                  <a:gd name="T11" fmla="*/ 93 h 479"/>
                  <a:gd name="T12" fmla="*/ 495 w 980"/>
                  <a:gd name="T13" fmla="*/ 3 h 479"/>
                  <a:gd name="T14" fmla="*/ 711 w 980"/>
                  <a:gd name="T15" fmla="*/ 87 h 479"/>
                  <a:gd name="T16" fmla="*/ 579 w 980"/>
                  <a:gd name="T17" fmla="*/ 201 h 479"/>
                  <a:gd name="T18" fmla="*/ 699 w 980"/>
                  <a:gd name="T19" fmla="*/ 139 h 479"/>
                  <a:gd name="T20" fmla="*/ 873 w 980"/>
                  <a:gd name="T21" fmla="*/ 135 h 479"/>
                  <a:gd name="T22" fmla="*/ 980 w 980"/>
                  <a:gd name="T23" fmla="*/ 254 h 479"/>
                  <a:gd name="T24" fmla="*/ 844 w 980"/>
                  <a:gd name="T25" fmla="*/ 416 h 479"/>
                  <a:gd name="T26" fmla="*/ 478 w 980"/>
                  <a:gd name="T27" fmla="*/ 479 h 479"/>
                  <a:gd name="T28" fmla="*/ 476 w 980"/>
                  <a:gd name="T29" fmla="*/ 478 h 47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80"/>
                  <a:gd name="T46" fmla="*/ 0 h 479"/>
                  <a:gd name="T47" fmla="*/ 980 w 980"/>
                  <a:gd name="T48" fmla="*/ 479 h 47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80" h="479">
                    <a:moveTo>
                      <a:pt x="476" y="478"/>
                    </a:moveTo>
                    <a:cubicBezTo>
                      <a:pt x="304" y="466"/>
                      <a:pt x="204" y="458"/>
                      <a:pt x="104" y="410"/>
                    </a:cubicBezTo>
                    <a:cubicBezTo>
                      <a:pt x="4" y="362"/>
                      <a:pt x="0" y="246"/>
                      <a:pt x="51" y="201"/>
                    </a:cubicBezTo>
                    <a:cubicBezTo>
                      <a:pt x="102" y="156"/>
                      <a:pt x="153" y="141"/>
                      <a:pt x="219" y="141"/>
                    </a:cubicBezTo>
                    <a:cubicBezTo>
                      <a:pt x="285" y="141"/>
                      <a:pt x="334" y="156"/>
                      <a:pt x="411" y="207"/>
                    </a:cubicBezTo>
                    <a:cubicBezTo>
                      <a:pt x="424" y="188"/>
                      <a:pt x="267" y="171"/>
                      <a:pt x="270" y="93"/>
                    </a:cubicBezTo>
                    <a:cubicBezTo>
                      <a:pt x="273" y="15"/>
                      <a:pt x="402" y="6"/>
                      <a:pt x="495" y="3"/>
                    </a:cubicBezTo>
                    <a:cubicBezTo>
                      <a:pt x="588" y="0"/>
                      <a:pt x="705" y="15"/>
                      <a:pt x="711" y="87"/>
                    </a:cubicBezTo>
                    <a:cubicBezTo>
                      <a:pt x="717" y="159"/>
                      <a:pt x="579" y="191"/>
                      <a:pt x="579" y="201"/>
                    </a:cubicBezTo>
                    <a:cubicBezTo>
                      <a:pt x="587" y="189"/>
                      <a:pt x="687" y="147"/>
                      <a:pt x="699" y="139"/>
                    </a:cubicBezTo>
                    <a:cubicBezTo>
                      <a:pt x="730" y="130"/>
                      <a:pt x="806" y="112"/>
                      <a:pt x="873" y="135"/>
                    </a:cubicBezTo>
                    <a:cubicBezTo>
                      <a:pt x="940" y="158"/>
                      <a:pt x="980" y="194"/>
                      <a:pt x="980" y="254"/>
                    </a:cubicBezTo>
                    <a:cubicBezTo>
                      <a:pt x="980" y="314"/>
                      <a:pt x="928" y="378"/>
                      <a:pt x="844" y="416"/>
                    </a:cubicBezTo>
                    <a:cubicBezTo>
                      <a:pt x="760" y="454"/>
                      <a:pt x="539" y="469"/>
                      <a:pt x="478" y="479"/>
                    </a:cubicBezTo>
                    <a:cubicBezTo>
                      <a:pt x="478" y="479"/>
                      <a:pt x="476" y="478"/>
                      <a:pt x="476" y="47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ACA0"/>
                  </a:gs>
                  <a:gs pos="100000">
                    <a:srgbClr val="B7FFFA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404" name="Oval 2076"/>
              <p:cNvSpPr>
                <a:spLocks noChangeArrowheads="1"/>
              </p:cNvSpPr>
              <p:nvPr/>
            </p:nvSpPr>
            <p:spPr bwMode="auto">
              <a:xfrm rot="-579012">
                <a:off x="1905" y="7213"/>
                <a:ext cx="338" cy="12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48460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02" name="Text Box 2077"/>
            <p:cNvSpPr txBox="1">
              <a:spLocks noChangeArrowheads="1"/>
            </p:cNvSpPr>
            <p:nvPr/>
          </p:nvSpPr>
          <p:spPr bwMode="auto">
            <a:xfrm>
              <a:off x="1467" y="4621"/>
              <a:ext cx="283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1716562"/>
              <a:r>
                <a:rPr lang="en-US" sz="900" b="1" dirty="0">
                  <a:solidFill>
                    <a:schemeClr val="tx1"/>
                  </a:solidFill>
                </a:rPr>
                <a:t>PLC</a:t>
              </a:r>
            </a:p>
          </p:txBody>
        </p:sp>
      </p:grpSp>
      <p:grpSp>
        <p:nvGrpSpPr>
          <p:cNvPr id="25" name="Group 2391"/>
          <p:cNvGrpSpPr>
            <a:grpSpLocks/>
          </p:cNvGrpSpPr>
          <p:nvPr/>
        </p:nvGrpSpPr>
        <p:grpSpPr bwMode="auto">
          <a:xfrm>
            <a:off x="395536" y="5674336"/>
            <a:ext cx="562888" cy="213387"/>
            <a:chOff x="3653" y="3765"/>
            <a:chExt cx="481" cy="281"/>
          </a:xfrm>
        </p:grpSpPr>
        <p:grpSp>
          <p:nvGrpSpPr>
            <p:cNvPr id="26" name="Group 2392"/>
            <p:cNvGrpSpPr>
              <a:grpSpLocks/>
            </p:cNvGrpSpPr>
            <p:nvPr/>
          </p:nvGrpSpPr>
          <p:grpSpPr bwMode="auto">
            <a:xfrm>
              <a:off x="3653" y="3765"/>
              <a:ext cx="481" cy="281"/>
              <a:chOff x="989" y="3765"/>
              <a:chExt cx="481" cy="281"/>
            </a:xfrm>
          </p:grpSpPr>
          <p:sp>
            <p:nvSpPr>
              <p:cNvPr id="408" name="AutoShape 2393"/>
              <p:cNvSpPr>
                <a:spLocks noChangeArrowheads="1"/>
              </p:cNvSpPr>
              <p:nvPr/>
            </p:nvSpPr>
            <p:spPr bwMode="auto">
              <a:xfrm>
                <a:off x="989" y="3765"/>
                <a:ext cx="481" cy="281"/>
              </a:xfrm>
              <a:prstGeom prst="octagon">
                <a:avLst>
                  <a:gd name="adj" fmla="val 30806"/>
                </a:avLst>
              </a:prstGeom>
              <a:gradFill rotWithShape="1">
                <a:gsLst>
                  <a:gs pos="0">
                    <a:srgbClr val="247FFA"/>
                  </a:gs>
                  <a:gs pos="50000">
                    <a:srgbClr val="99C4FD"/>
                  </a:gs>
                  <a:gs pos="100000">
                    <a:srgbClr val="247FFA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409" name="Oval 2394"/>
              <p:cNvSpPr>
                <a:spLocks noChangeArrowheads="1"/>
              </p:cNvSpPr>
              <p:nvPr/>
            </p:nvSpPr>
            <p:spPr bwMode="auto">
              <a:xfrm rot="-123334">
                <a:off x="1246" y="3887"/>
                <a:ext cx="196" cy="10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48460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07" name="Text Box 2395"/>
            <p:cNvSpPr txBox="1">
              <a:spLocks noChangeArrowheads="1"/>
            </p:cNvSpPr>
            <p:nvPr/>
          </p:nvSpPr>
          <p:spPr bwMode="auto">
            <a:xfrm>
              <a:off x="3795" y="3842"/>
              <a:ext cx="208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716562"/>
              <a:r>
                <a:rPr lang="en-US" sz="900" b="1" dirty="0">
                  <a:solidFill>
                    <a:schemeClr val="tx1"/>
                  </a:solidFill>
                </a:rPr>
                <a:t>PKC</a:t>
              </a:r>
            </a:p>
          </p:txBody>
        </p:sp>
      </p:grpSp>
      <p:grpSp>
        <p:nvGrpSpPr>
          <p:cNvPr id="27" name="Group 2391"/>
          <p:cNvGrpSpPr>
            <a:grpSpLocks/>
          </p:cNvGrpSpPr>
          <p:nvPr/>
        </p:nvGrpSpPr>
        <p:grpSpPr bwMode="auto">
          <a:xfrm>
            <a:off x="2477076" y="5130930"/>
            <a:ext cx="562888" cy="213387"/>
            <a:chOff x="3653" y="3765"/>
            <a:chExt cx="481" cy="281"/>
          </a:xfrm>
        </p:grpSpPr>
        <p:grpSp>
          <p:nvGrpSpPr>
            <p:cNvPr id="28" name="Group 2392"/>
            <p:cNvGrpSpPr>
              <a:grpSpLocks/>
            </p:cNvGrpSpPr>
            <p:nvPr/>
          </p:nvGrpSpPr>
          <p:grpSpPr bwMode="auto">
            <a:xfrm>
              <a:off x="3653" y="3765"/>
              <a:ext cx="481" cy="281"/>
              <a:chOff x="989" y="3765"/>
              <a:chExt cx="481" cy="281"/>
            </a:xfrm>
          </p:grpSpPr>
          <p:sp>
            <p:nvSpPr>
              <p:cNvPr id="413" name="AutoShape 2393"/>
              <p:cNvSpPr>
                <a:spLocks noChangeArrowheads="1"/>
              </p:cNvSpPr>
              <p:nvPr/>
            </p:nvSpPr>
            <p:spPr bwMode="auto">
              <a:xfrm>
                <a:off x="989" y="3765"/>
                <a:ext cx="481" cy="281"/>
              </a:xfrm>
              <a:prstGeom prst="octagon">
                <a:avLst>
                  <a:gd name="adj" fmla="val 30806"/>
                </a:avLst>
              </a:prstGeom>
              <a:gradFill rotWithShape="1">
                <a:gsLst>
                  <a:gs pos="0">
                    <a:srgbClr val="247FFA"/>
                  </a:gs>
                  <a:gs pos="50000">
                    <a:srgbClr val="99C4FD"/>
                  </a:gs>
                  <a:gs pos="100000">
                    <a:srgbClr val="247FFA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414" name="Oval 2394"/>
              <p:cNvSpPr>
                <a:spLocks noChangeArrowheads="1"/>
              </p:cNvSpPr>
              <p:nvPr/>
            </p:nvSpPr>
            <p:spPr bwMode="auto">
              <a:xfrm rot="-123334">
                <a:off x="1246" y="3887"/>
                <a:ext cx="196" cy="10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48460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12" name="Text Box 2395"/>
            <p:cNvSpPr txBox="1">
              <a:spLocks noChangeArrowheads="1"/>
            </p:cNvSpPr>
            <p:nvPr/>
          </p:nvSpPr>
          <p:spPr bwMode="auto">
            <a:xfrm>
              <a:off x="3795" y="3842"/>
              <a:ext cx="208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716562"/>
              <a:r>
                <a:rPr lang="en-US" sz="900" b="1" dirty="0" smtClean="0">
                  <a:solidFill>
                    <a:schemeClr val="tx1"/>
                  </a:solidFill>
                </a:rPr>
                <a:t>PKA</a:t>
              </a:r>
              <a:endParaRPr lang="en-US" sz="9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up 2115"/>
          <p:cNvGrpSpPr>
            <a:grpSpLocks/>
          </p:cNvGrpSpPr>
          <p:nvPr/>
        </p:nvGrpSpPr>
        <p:grpSpPr bwMode="auto">
          <a:xfrm>
            <a:off x="4232036" y="5096858"/>
            <a:ext cx="865792" cy="332531"/>
            <a:chOff x="-288" y="3365"/>
            <a:chExt cx="527" cy="295"/>
          </a:xfrm>
        </p:grpSpPr>
        <p:grpSp>
          <p:nvGrpSpPr>
            <p:cNvPr id="30" name="Group 2116"/>
            <p:cNvGrpSpPr>
              <a:grpSpLocks/>
            </p:cNvGrpSpPr>
            <p:nvPr/>
          </p:nvGrpSpPr>
          <p:grpSpPr bwMode="auto">
            <a:xfrm rot="203243">
              <a:off x="-278" y="3365"/>
              <a:ext cx="426" cy="281"/>
              <a:chOff x="4469" y="2414"/>
              <a:chExt cx="539" cy="349"/>
            </a:xfrm>
          </p:grpSpPr>
          <p:sp>
            <p:nvSpPr>
              <p:cNvPr id="418" name="Freeform 2117"/>
              <p:cNvSpPr>
                <a:spLocks/>
              </p:cNvSpPr>
              <p:nvPr/>
            </p:nvSpPr>
            <p:spPr bwMode="auto">
              <a:xfrm rot="328195">
                <a:off x="4469" y="2414"/>
                <a:ext cx="539" cy="339"/>
              </a:xfrm>
              <a:custGeom>
                <a:avLst/>
                <a:gdLst>
                  <a:gd name="T0" fmla="*/ 96 w 537"/>
                  <a:gd name="T1" fmla="*/ 79 h 314"/>
                  <a:gd name="T2" fmla="*/ 253 w 537"/>
                  <a:gd name="T3" fmla="*/ 5 h 314"/>
                  <a:gd name="T4" fmla="*/ 446 w 537"/>
                  <a:gd name="T5" fmla="*/ 44 h 314"/>
                  <a:gd name="T6" fmla="*/ 534 w 537"/>
                  <a:gd name="T7" fmla="*/ 160 h 314"/>
                  <a:gd name="T8" fmla="*/ 418 w 537"/>
                  <a:gd name="T9" fmla="*/ 290 h 314"/>
                  <a:gd name="T10" fmla="*/ 153 w 537"/>
                  <a:gd name="T11" fmla="*/ 324 h 314"/>
                  <a:gd name="T12" fmla="*/ 9 w 537"/>
                  <a:gd name="T13" fmla="*/ 203 h 314"/>
                  <a:gd name="T14" fmla="*/ 96 w 537"/>
                  <a:gd name="T15" fmla="*/ 79 h 3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37"/>
                  <a:gd name="T25" fmla="*/ 0 h 314"/>
                  <a:gd name="T26" fmla="*/ 537 w 537"/>
                  <a:gd name="T27" fmla="*/ 314 h 31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37" h="314">
                    <a:moveTo>
                      <a:pt x="96" y="73"/>
                    </a:moveTo>
                    <a:cubicBezTo>
                      <a:pt x="141" y="47"/>
                      <a:pt x="194" y="10"/>
                      <a:pt x="252" y="5"/>
                    </a:cubicBezTo>
                    <a:cubicBezTo>
                      <a:pt x="310" y="0"/>
                      <a:pt x="398" y="17"/>
                      <a:pt x="444" y="41"/>
                    </a:cubicBezTo>
                    <a:cubicBezTo>
                      <a:pt x="490" y="65"/>
                      <a:pt x="537" y="111"/>
                      <a:pt x="532" y="149"/>
                    </a:cubicBezTo>
                    <a:cubicBezTo>
                      <a:pt x="532" y="229"/>
                      <a:pt x="477" y="246"/>
                      <a:pt x="416" y="269"/>
                    </a:cubicBezTo>
                    <a:cubicBezTo>
                      <a:pt x="353" y="294"/>
                      <a:pt x="220" y="314"/>
                      <a:pt x="152" y="301"/>
                    </a:cubicBezTo>
                    <a:cubicBezTo>
                      <a:pt x="84" y="288"/>
                      <a:pt x="18" y="227"/>
                      <a:pt x="9" y="189"/>
                    </a:cubicBezTo>
                    <a:cubicBezTo>
                      <a:pt x="0" y="151"/>
                      <a:pt x="52" y="99"/>
                      <a:pt x="96" y="7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366FB"/>
                  </a:gs>
                  <a:gs pos="100000">
                    <a:srgbClr val="DF8EFC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419" name="Oval 2118"/>
              <p:cNvSpPr>
                <a:spLocks noChangeArrowheads="1"/>
              </p:cNvSpPr>
              <p:nvPr/>
            </p:nvSpPr>
            <p:spPr bwMode="auto">
              <a:xfrm rot="-171191">
                <a:off x="4696" y="2606"/>
                <a:ext cx="307" cy="15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C029FD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endParaRPr lang="nl-NL" sz="13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17" name="Text Box 2119"/>
            <p:cNvSpPr txBox="1">
              <a:spLocks noChangeArrowheads="1"/>
            </p:cNvSpPr>
            <p:nvPr/>
          </p:nvSpPr>
          <p:spPr bwMode="auto">
            <a:xfrm>
              <a:off x="-288" y="3395"/>
              <a:ext cx="527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1716562"/>
              <a:r>
                <a:rPr lang="en-US" sz="900" b="1" dirty="0" err="1">
                  <a:solidFill>
                    <a:schemeClr val="tx1"/>
                  </a:solidFill>
                </a:rPr>
                <a:t>RhoGEF</a:t>
              </a:r>
              <a:endParaRPr lang="en-US" sz="9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1" name="Group 2523"/>
          <p:cNvGrpSpPr>
            <a:grpSpLocks/>
          </p:cNvGrpSpPr>
          <p:nvPr/>
        </p:nvGrpSpPr>
        <p:grpSpPr bwMode="auto">
          <a:xfrm>
            <a:off x="4211960" y="6250400"/>
            <a:ext cx="634715" cy="202936"/>
            <a:chOff x="6969" y="3765"/>
            <a:chExt cx="481" cy="281"/>
          </a:xfrm>
        </p:grpSpPr>
        <p:grpSp>
          <p:nvGrpSpPr>
            <p:cNvPr id="160" name="Group 2524"/>
            <p:cNvGrpSpPr>
              <a:grpSpLocks/>
            </p:cNvGrpSpPr>
            <p:nvPr/>
          </p:nvGrpSpPr>
          <p:grpSpPr bwMode="auto">
            <a:xfrm>
              <a:off x="6969" y="3765"/>
              <a:ext cx="481" cy="281"/>
              <a:chOff x="6105" y="3765"/>
              <a:chExt cx="481" cy="281"/>
            </a:xfrm>
          </p:grpSpPr>
          <p:sp>
            <p:nvSpPr>
              <p:cNvPr id="423" name="AutoShape 2525"/>
              <p:cNvSpPr>
                <a:spLocks noChangeArrowheads="1"/>
              </p:cNvSpPr>
              <p:nvPr/>
            </p:nvSpPr>
            <p:spPr bwMode="auto">
              <a:xfrm>
                <a:off x="6105" y="3765"/>
                <a:ext cx="481" cy="281"/>
              </a:xfrm>
              <a:prstGeom prst="octagon">
                <a:avLst>
                  <a:gd name="adj" fmla="val 30806"/>
                </a:avLst>
              </a:prstGeom>
              <a:gradFill rotWithShape="1">
                <a:gsLst>
                  <a:gs pos="0">
                    <a:srgbClr val="503200"/>
                  </a:gs>
                  <a:gs pos="50000">
                    <a:srgbClr val="D88500"/>
                  </a:gs>
                  <a:gs pos="100000">
                    <a:srgbClr val="503200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424" name="Oval 2526"/>
              <p:cNvSpPr>
                <a:spLocks noChangeArrowheads="1"/>
              </p:cNvSpPr>
              <p:nvPr/>
            </p:nvSpPr>
            <p:spPr bwMode="auto">
              <a:xfrm rot="-123334">
                <a:off x="6336" y="3882"/>
                <a:ext cx="248" cy="11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48460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22" name="Text Box 2527"/>
            <p:cNvSpPr txBox="1">
              <a:spLocks noChangeArrowheads="1"/>
            </p:cNvSpPr>
            <p:nvPr/>
          </p:nvSpPr>
          <p:spPr bwMode="auto">
            <a:xfrm>
              <a:off x="7020" y="3841"/>
              <a:ext cx="30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716562"/>
              <a:r>
                <a:rPr lang="en-US" sz="900" b="1" dirty="0" smtClean="0">
                  <a:solidFill>
                    <a:schemeClr val="tx1"/>
                  </a:solidFill>
                </a:rPr>
                <a:t>ROCK2</a:t>
              </a:r>
              <a:endParaRPr lang="en-US" sz="9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1" name="Group 2151"/>
          <p:cNvGrpSpPr>
            <a:grpSpLocks/>
          </p:cNvGrpSpPr>
          <p:nvPr/>
        </p:nvGrpSpPr>
        <p:grpSpPr bwMode="auto">
          <a:xfrm>
            <a:off x="4211960" y="5674336"/>
            <a:ext cx="624454" cy="271742"/>
            <a:chOff x="-817" y="3547"/>
            <a:chExt cx="426" cy="312"/>
          </a:xfrm>
        </p:grpSpPr>
        <p:grpSp>
          <p:nvGrpSpPr>
            <p:cNvPr id="162" name="Group 2152"/>
            <p:cNvGrpSpPr>
              <a:grpSpLocks/>
            </p:cNvGrpSpPr>
            <p:nvPr/>
          </p:nvGrpSpPr>
          <p:grpSpPr bwMode="auto">
            <a:xfrm rot="203243">
              <a:off x="-817" y="3547"/>
              <a:ext cx="426" cy="273"/>
              <a:chOff x="4489" y="2452"/>
              <a:chExt cx="539" cy="338"/>
            </a:xfrm>
          </p:grpSpPr>
          <p:sp>
            <p:nvSpPr>
              <p:cNvPr id="428" name="Freeform 2153"/>
              <p:cNvSpPr>
                <a:spLocks/>
              </p:cNvSpPr>
              <p:nvPr/>
            </p:nvSpPr>
            <p:spPr bwMode="auto">
              <a:xfrm rot="328195">
                <a:off x="4489" y="2452"/>
                <a:ext cx="539" cy="338"/>
              </a:xfrm>
              <a:custGeom>
                <a:avLst/>
                <a:gdLst>
                  <a:gd name="T0" fmla="*/ 96 w 537"/>
                  <a:gd name="T1" fmla="*/ 79 h 314"/>
                  <a:gd name="T2" fmla="*/ 253 w 537"/>
                  <a:gd name="T3" fmla="*/ 5 h 314"/>
                  <a:gd name="T4" fmla="*/ 446 w 537"/>
                  <a:gd name="T5" fmla="*/ 44 h 314"/>
                  <a:gd name="T6" fmla="*/ 534 w 537"/>
                  <a:gd name="T7" fmla="*/ 160 h 314"/>
                  <a:gd name="T8" fmla="*/ 418 w 537"/>
                  <a:gd name="T9" fmla="*/ 290 h 314"/>
                  <a:gd name="T10" fmla="*/ 153 w 537"/>
                  <a:gd name="T11" fmla="*/ 324 h 314"/>
                  <a:gd name="T12" fmla="*/ 9 w 537"/>
                  <a:gd name="T13" fmla="*/ 203 h 314"/>
                  <a:gd name="T14" fmla="*/ 96 w 537"/>
                  <a:gd name="T15" fmla="*/ 79 h 3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37"/>
                  <a:gd name="T25" fmla="*/ 0 h 314"/>
                  <a:gd name="T26" fmla="*/ 537 w 537"/>
                  <a:gd name="T27" fmla="*/ 314 h 31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37" h="314">
                    <a:moveTo>
                      <a:pt x="96" y="73"/>
                    </a:moveTo>
                    <a:cubicBezTo>
                      <a:pt x="141" y="47"/>
                      <a:pt x="194" y="10"/>
                      <a:pt x="252" y="5"/>
                    </a:cubicBezTo>
                    <a:cubicBezTo>
                      <a:pt x="310" y="0"/>
                      <a:pt x="398" y="17"/>
                      <a:pt x="444" y="41"/>
                    </a:cubicBezTo>
                    <a:cubicBezTo>
                      <a:pt x="490" y="65"/>
                      <a:pt x="537" y="111"/>
                      <a:pt x="532" y="149"/>
                    </a:cubicBezTo>
                    <a:cubicBezTo>
                      <a:pt x="532" y="229"/>
                      <a:pt x="477" y="246"/>
                      <a:pt x="416" y="269"/>
                    </a:cubicBezTo>
                    <a:cubicBezTo>
                      <a:pt x="353" y="294"/>
                      <a:pt x="220" y="314"/>
                      <a:pt x="152" y="301"/>
                    </a:cubicBezTo>
                    <a:cubicBezTo>
                      <a:pt x="84" y="288"/>
                      <a:pt x="18" y="227"/>
                      <a:pt x="9" y="189"/>
                    </a:cubicBezTo>
                    <a:cubicBezTo>
                      <a:pt x="0" y="151"/>
                      <a:pt x="52" y="99"/>
                      <a:pt x="96" y="7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A6A00"/>
                  </a:gs>
                  <a:gs pos="100000">
                    <a:srgbClr val="FFAC6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429" name="Oval 2154"/>
              <p:cNvSpPr>
                <a:spLocks noChangeArrowheads="1"/>
              </p:cNvSpPr>
              <p:nvPr/>
            </p:nvSpPr>
            <p:spPr bwMode="auto">
              <a:xfrm rot="-171191">
                <a:off x="4696" y="2606"/>
                <a:ext cx="307" cy="15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C029FD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endParaRPr lang="nl-NL" sz="13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27" name="Text Box 2155"/>
            <p:cNvSpPr txBox="1">
              <a:spLocks noChangeArrowheads="1"/>
            </p:cNvSpPr>
            <p:nvPr/>
          </p:nvSpPr>
          <p:spPr bwMode="auto">
            <a:xfrm>
              <a:off x="-738" y="3594"/>
              <a:ext cx="279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1716562"/>
              <a:r>
                <a:rPr lang="en-US" sz="900" b="1" dirty="0">
                  <a:solidFill>
                    <a:schemeClr val="tx1"/>
                  </a:solidFill>
                </a:rPr>
                <a:t>Rho</a:t>
              </a:r>
            </a:p>
          </p:txBody>
        </p:sp>
      </p:grpSp>
      <p:grpSp>
        <p:nvGrpSpPr>
          <p:cNvPr id="163" name="Group 2447"/>
          <p:cNvGrpSpPr>
            <a:grpSpLocks/>
          </p:cNvGrpSpPr>
          <p:nvPr/>
        </p:nvGrpSpPr>
        <p:grpSpPr bwMode="auto">
          <a:xfrm>
            <a:off x="1043608" y="5674336"/>
            <a:ext cx="864097" cy="281538"/>
            <a:chOff x="2447" y="3595"/>
            <a:chExt cx="384" cy="215"/>
          </a:xfrm>
        </p:grpSpPr>
        <p:grpSp>
          <p:nvGrpSpPr>
            <p:cNvPr id="164" name="Group 2172"/>
            <p:cNvGrpSpPr>
              <a:grpSpLocks/>
            </p:cNvGrpSpPr>
            <p:nvPr/>
          </p:nvGrpSpPr>
          <p:grpSpPr bwMode="auto">
            <a:xfrm>
              <a:off x="2447" y="3595"/>
              <a:ext cx="384" cy="215"/>
              <a:chOff x="4501" y="3765"/>
              <a:chExt cx="481" cy="247"/>
            </a:xfrm>
          </p:grpSpPr>
          <p:sp>
            <p:nvSpPr>
              <p:cNvPr id="433" name="AutoShape 2173"/>
              <p:cNvSpPr>
                <a:spLocks noChangeArrowheads="1"/>
              </p:cNvSpPr>
              <p:nvPr/>
            </p:nvSpPr>
            <p:spPr bwMode="auto">
              <a:xfrm>
                <a:off x="4501" y="3765"/>
                <a:ext cx="481" cy="189"/>
              </a:xfrm>
              <a:prstGeom prst="octagon">
                <a:avLst>
                  <a:gd name="adj" fmla="val 30806"/>
                </a:avLst>
              </a:prstGeom>
              <a:gradFill rotWithShape="1">
                <a:gsLst>
                  <a:gs pos="0">
                    <a:srgbClr val="006C00"/>
                  </a:gs>
                  <a:gs pos="50000">
                    <a:srgbClr val="00FF00"/>
                  </a:gs>
                  <a:gs pos="100000">
                    <a:srgbClr val="006C00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34" name="Oval 2174"/>
              <p:cNvSpPr>
                <a:spLocks noChangeArrowheads="1"/>
              </p:cNvSpPr>
              <p:nvPr/>
            </p:nvSpPr>
            <p:spPr bwMode="auto">
              <a:xfrm rot="-123334">
                <a:off x="4733" y="3862"/>
                <a:ext cx="248" cy="15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48460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sp>
          <p:nvSpPr>
            <p:cNvPr id="432" name="Text Box 2175"/>
            <p:cNvSpPr txBox="1">
              <a:spLocks noChangeArrowheads="1"/>
            </p:cNvSpPr>
            <p:nvPr/>
          </p:nvSpPr>
          <p:spPr bwMode="auto">
            <a:xfrm>
              <a:off x="2543" y="3638"/>
              <a:ext cx="191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2403475" eaLnBrk="1" hangingPunct="1"/>
              <a:r>
                <a:rPr lang="en-US" sz="900" b="1" dirty="0" err="1">
                  <a:solidFill>
                    <a:schemeClr val="tx1"/>
                  </a:solidFill>
                </a:rPr>
                <a:t>CalmKs</a:t>
              </a:r>
              <a:endParaRPr lang="en-US" sz="9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5" name="Group 1988"/>
          <p:cNvGrpSpPr>
            <a:grpSpLocks/>
          </p:cNvGrpSpPr>
          <p:nvPr/>
        </p:nvGrpSpPr>
        <p:grpSpPr bwMode="auto">
          <a:xfrm rot="-255665">
            <a:off x="5097672" y="3168285"/>
            <a:ext cx="397002" cy="376258"/>
            <a:chOff x="431" y="1819"/>
            <a:chExt cx="325" cy="480"/>
          </a:xfrm>
        </p:grpSpPr>
        <p:grpSp>
          <p:nvGrpSpPr>
            <p:cNvPr id="166" name="Group 1989"/>
            <p:cNvGrpSpPr>
              <a:grpSpLocks/>
            </p:cNvGrpSpPr>
            <p:nvPr/>
          </p:nvGrpSpPr>
          <p:grpSpPr bwMode="auto">
            <a:xfrm>
              <a:off x="431" y="1819"/>
              <a:ext cx="288" cy="480"/>
              <a:chOff x="431" y="1819"/>
              <a:chExt cx="288" cy="480"/>
            </a:xfrm>
          </p:grpSpPr>
          <p:sp>
            <p:nvSpPr>
              <p:cNvPr id="438" name="Freeform 1990"/>
              <p:cNvSpPr>
                <a:spLocks/>
              </p:cNvSpPr>
              <p:nvPr/>
            </p:nvSpPr>
            <p:spPr bwMode="auto">
              <a:xfrm rot="5313148">
                <a:off x="335" y="1915"/>
                <a:ext cx="480" cy="288"/>
              </a:xfrm>
              <a:custGeom>
                <a:avLst/>
                <a:gdLst>
                  <a:gd name="T0" fmla="*/ 86 w 537"/>
                  <a:gd name="T1" fmla="*/ 67 h 314"/>
                  <a:gd name="T2" fmla="*/ 225 w 537"/>
                  <a:gd name="T3" fmla="*/ 5 h 314"/>
                  <a:gd name="T4" fmla="*/ 397 w 537"/>
                  <a:gd name="T5" fmla="*/ 38 h 314"/>
                  <a:gd name="T6" fmla="*/ 476 w 537"/>
                  <a:gd name="T7" fmla="*/ 137 h 314"/>
                  <a:gd name="T8" fmla="*/ 372 w 537"/>
                  <a:gd name="T9" fmla="*/ 247 h 314"/>
                  <a:gd name="T10" fmla="*/ 136 w 537"/>
                  <a:gd name="T11" fmla="*/ 276 h 314"/>
                  <a:gd name="T12" fmla="*/ 8 w 537"/>
                  <a:gd name="T13" fmla="*/ 173 h 314"/>
                  <a:gd name="T14" fmla="*/ 86 w 537"/>
                  <a:gd name="T15" fmla="*/ 67 h 3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37"/>
                  <a:gd name="T25" fmla="*/ 0 h 314"/>
                  <a:gd name="T26" fmla="*/ 537 w 537"/>
                  <a:gd name="T27" fmla="*/ 314 h 31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37" h="314">
                    <a:moveTo>
                      <a:pt x="96" y="73"/>
                    </a:moveTo>
                    <a:cubicBezTo>
                      <a:pt x="141" y="47"/>
                      <a:pt x="194" y="10"/>
                      <a:pt x="252" y="5"/>
                    </a:cubicBezTo>
                    <a:cubicBezTo>
                      <a:pt x="310" y="0"/>
                      <a:pt x="398" y="17"/>
                      <a:pt x="444" y="41"/>
                    </a:cubicBezTo>
                    <a:cubicBezTo>
                      <a:pt x="490" y="65"/>
                      <a:pt x="537" y="111"/>
                      <a:pt x="532" y="149"/>
                    </a:cubicBezTo>
                    <a:cubicBezTo>
                      <a:pt x="532" y="229"/>
                      <a:pt x="477" y="246"/>
                      <a:pt x="416" y="269"/>
                    </a:cubicBezTo>
                    <a:cubicBezTo>
                      <a:pt x="353" y="294"/>
                      <a:pt x="220" y="314"/>
                      <a:pt x="152" y="301"/>
                    </a:cubicBezTo>
                    <a:cubicBezTo>
                      <a:pt x="84" y="288"/>
                      <a:pt x="18" y="227"/>
                      <a:pt x="9" y="189"/>
                    </a:cubicBezTo>
                    <a:cubicBezTo>
                      <a:pt x="0" y="151"/>
                      <a:pt x="52" y="99"/>
                      <a:pt x="96" y="7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EAD9"/>
                  </a:gs>
                  <a:gs pos="100000">
                    <a:srgbClr val="93FFF7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439" name="Oval 1991"/>
              <p:cNvSpPr>
                <a:spLocks noChangeArrowheads="1"/>
              </p:cNvSpPr>
              <p:nvPr/>
            </p:nvSpPr>
            <p:spPr bwMode="auto">
              <a:xfrm rot="4813762">
                <a:off x="394" y="2078"/>
                <a:ext cx="274" cy="134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C029FD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 eaLnBrk="1" hangingPunct="1"/>
                <a:endParaRPr lang="nl-NL" sz="13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37" name="Text Box 1992"/>
            <p:cNvSpPr txBox="1">
              <a:spLocks noChangeArrowheads="1"/>
            </p:cNvSpPr>
            <p:nvPr/>
          </p:nvSpPr>
          <p:spPr bwMode="auto">
            <a:xfrm rot="21300883">
              <a:off x="474" y="1898"/>
              <a:ext cx="282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1716562"/>
              <a:r>
                <a:rPr lang="en-US" sz="900" b="1" dirty="0">
                  <a:solidFill>
                    <a:schemeClr val="tx1"/>
                  </a:solidFill>
                </a:rPr>
                <a:t>G</a:t>
              </a:r>
              <a:r>
                <a:rPr lang="el-GR" sz="1000" b="1" dirty="0">
                  <a:solidFill>
                    <a:schemeClr val="tx1"/>
                  </a:solidFill>
                  <a:cs typeface="Arial" pitchFamily="34" charset="0"/>
                </a:rPr>
                <a:t>γ</a:t>
              </a:r>
            </a:p>
          </p:txBody>
        </p:sp>
      </p:grpSp>
      <p:grpSp>
        <p:nvGrpSpPr>
          <p:cNvPr id="167" name="Group 1993"/>
          <p:cNvGrpSpPr>
            <a:grpSpLocks/>
          </p:cNvGrpSpPr>
          <p:nvPr/>
        </p:nvGrpSpPr>
        <p:grpSpPr bwMode="auto">
          <a:xfrm>
            <a:off x="4781029" y="3154056"/>
            <a:ext cx="397002" cy="376258"/>
            <a:chOff x="816" y="1771"/>
            <a:chExt cx="325" cy="480"/>
          </a:xfrm>
        </p:grpSpPr>
        <p:grpSp>
          <p:nvGrpSpPr>
            <p:cNvPr id="168" name="Group 1994"/>
            <p:cNvGrpSpPr>
              <a:grpSpLocks/>
            </p:cNvGrpSpPr>
            <p:nvPr/>
          </p:nvGrpSpPr>
          <p:grpSpPr bwMode="auto">
            <a:xfrm rot="4984953">
              <a:off x="720" y="1867"/>
              <a:ext cx="480" cy="287"/>
              <a:chOff x="4489" y="2452"/>
              <a:chExt cx="539" cy="338"/>
            </a:xfrm>
          </p:grpSpPr>
          <p:sp>
            <p:nvSpPr>
              <p:cNvPr id="443" name="Freeform 1995"/>
              <p:cNvSpPr>
                <a:spLocks/>
              </p:cNvSpPr>
              <p:nvPr/>
            </p:nvSpPr>
            <p:spPr bwMode="auto">
              <a:xfrm rot="328195">
                <a:off x="4489" y="2452"/>
                <a:ext cx="539" cy="338"/>
              </a:xfrm>
              <a:custGeom>
                <a:avLst/>
                <a:gdLst>
                  <a:gd name="T0" fmla="*/ 96 w 537"/>
                  <a:gd name="T1" fmla="*/ 79 h 314"/>
                  <a:gd name="T2" fmla="*/ 253 w 537"/>
                  <a:gd name="T3" fmla="*/ 5 h 314"/>
                  <a:gd name="T4" fmla="*/ 446 w 537"/>
                  <a:gd name="T5" fmla="*/ 44 h 314"/>
                  <a:gd name="T6" fmla="*/ 534 w 537"/>
                  <a:gd name="T7" fmla="*/ 160 h 314"/>
                  <a:gd name="T8" fmla="*/ 418 w 537"/>
                  <a:gd name="T9" fmla="*/ 290 h 314"/>
                  <a:gd name="T10" fmla="*/ 153 w 537"/>
                  <a:gd name="T11" fmla="*/ 324 h 314"/>
                  <a:gd name="T12" fmla="*/ 9 w 537"/>
                  <a:gd name="T13" fmla="*/ 203 h 314"/>
                  <a:gd name="T14" fmla="*/ 96 w 537"/>
                  <a:gd name="T15" fmla="*/ 79 h 3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37"/>
                  <a:gd name="T25" fmla="*/ 0 h 314"/>
                  <a:gd name="T26" fmla="*/ 537 w 537"/>
                  <a:gd name="T27" fmla="*/ 314 h 31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37" h="314">
                    <a:moveTo>
                      <a:pt x="96" y="73"/>
                    </a:moveTo>
                    <a:cubicBezTo>
                      <a:pt x="141" y="47"/>
                      <a:pt x="194" y="10"/>
                      <a:pt x="252" y="5"/>
                    </a:cubicBezTo>
                    <a:cubicBezTo>
                      <a:pt x="310" y="0"/>
                      <a:pt x="398" y="17"/>
                      <a:pt x="444" y="41"/>
                    </a:cubicBezTo>
                    <a:cubicBezTo>
                      <a:pt x="490" y="65"/>
                      <a:pt x="537" y="111"/>
                      <a:pt x="532" y="149"/>
                    </a:cubicBezTo>
                    <a:cubicBezTo>
                      <a:pt x="532" y="229"/>
                      <a:pt x="477" y="246"/>
                      <a:pt x="416" y="269"/>
                    </a:cubicBezTo>
                    <a:cubicBezTo>
                      <a:pt x="353" y="294"/>
                      <a:pt x="220" y="314"/>
                      <a:pt x="152" y="301"/>
                    </a:cubicBezTo>
                    <a:cubicBezTo>
                      <a:pt x="84" y="288"/>
                      <a:pt x="18" y="227"/>
                      <a:pt x="9" y="189"/>
                    </a:cubicBezTo>
                    <a:cubicBezTo>
                      <a:pt x="0" y="151"/>
                      <a:pt x="52" y="99"/>
                      <a:pt x="96" y="7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FF00"/>
                  </a:gs>
                  <a:gs pos="100000">
                    <a:srgbClr val="85FF85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444" name="Oval 1996"/>
              <p:cNvSpPr>
                <a:spLocks noChangeArrowheads="1"/>
              </p:cNvSpPr>
              <p:nvPr/>
            </p:nvSpPr>
            <p:spPr bwMode="auto">
              <a:xfrm rot="-171191">
                <a:off x="4696" y="2606"/>
                <a:ext cx="307" cy="15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C029FD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 eaLnBrk="1" hangingPunct="1"/>
                <a:endParaRPr lang="nl-NL" sz="13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42" name="Text Box 1997"/>
            <p:cNvSpPr txBox="1">
              <a:spLocks noChangeArrowheads="1"/>
            </p:cNvSpPr>
            <p:nvPr/>
          </p:nvSpPr>
          <p:spPr bwMode="auto">
            <a:xfrm rot="21021682">
              <a:off x="852" y="1851"/>
              <a:ext cx="289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1716562"/>
              <a:r>
                <a:rPr lang="en-US" sz="900" b="1" dirty="0">
                  <a:solidFill>
                    <a:schemeClr val="tx1"/>
                  </a:solidFill>
                </a:rPr>
                <a:t>G</a:t>
              </a:r>
              <a:r>
                <a:rPr lang="el-GR" sz="1000" b="1" dirty="0">
                  <a:solidFill>
                    <a:schemeClr val="tx1"/>
                  </a:solidFill>
                  <a:cs typeface="Arial" pitchFamily="34" charset="0"/>
                </a:rPr>
                <a:t>β</a:t>
              </a:r>
            </a:p>
          </p:txBody>
        </p:sp>
      </p:grpSp>
      <p:grpSp>
        <p:nvGrpSpPr>
          <p:cNvPr id="169" name="Group 1998"/>
          <p:cNvGrpSpPr>
            <a:grpSpLocks/>
          </p:cNvGrpSpPr>
          <p:nvPr/>
        </p:nvGrpSpPr>
        <p:grpSpPr bwMode="auto">
          <a:xfrm rot="-462079">
            <a:off x="4464405" y="3181138"/>
            <a:ext cx="429495" cy="376258"/>
            <a:chOff x="1295" y="1771"/>
            <a:chExt cx="293" cy="432"/>
          </a:xfrm>
        </p:grpSpPr>
        <p:grpSp>
          <p:nvGrpSpPr>
            <p:cNvPr id="170" name="Group 1999"/>
            <p:cNvGrpSpPr>
              <a:grpSpLocks/>
            </p:cNvGrpSpPr>
            <p:nvPr/>
          </p:nvGrpSpPr>
          <p:grpSpPr bwMode="auto">
            <a:xfrm>
              <a:off x="1295" y="1771"/>
              <a:ext cx="240" cy="432"/>
              <a:chOff x="1247" y="1723"/>
              <a:chExt cx="288" cy="480"/>
            </a:xfrm>
          </p:grpSpPr>
          <p:sp>
            <p:nvSpPr>
              <p:cNvPr id="448" name="Freeform 2000"/>
              <p:cNvSpPr>
                <a:spLocks/>
              </p:cNvSpPr>
              <p:nvPr/>
            </p:nvSpPr>
            <p:spPr bwMode="auto">
              <a:xfrm rot="5313148">
                <a:off x="1151" y="1819"/>
                <a:ext cx="480" cy="288"/>
              </a:xfrm>
              <a:custGeom>
                <a:avLst/>
                <a:gdLst>
                  <a:gd name="T0" fmla="*/ 86 w 537"/>
                  <a:gd name="T1" fmla="*/ 67 h 314"/>
                  <a:gd name="T2" fmla="*/ 225 w 537"/>
                  <a:gd name="T3" fmla="*/ 5 h 314"/>
                  <a:gd name="T4" fmla="*/ 397 w 537"/>
                  <a:gd name="T5" fmla="*/ 38 h 314"/>
                  <a:gd name="T6" fmla="*/ 476 w 537"/>
                  <a:gd name="T7" fmla="*/ 137 h 314"/>
                  <a:gd name="T8" fmla="*/ 372 w 537"/>
                  <a:gd name="T9" fmla="*/ 247 h 314"/>
                  <a:gd name="T10" fmla="*/ 136 w 537"/>
                  <a:gd name="T11" fmla="*/ 276 h 314"/>
                  <a:gd name="T12" fmla="*/ 8 w 537"/>
                  <a:gd name="T13" fmla="*/ 173 h 314"/>
                  <a:gd name="T14" fmla="*/ 86 w 537"/>
                  <a:gd name="T15" fmla="*/ 67 h 3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37"/>
                  <a:gd name="T25" fmla="*/ 0 h 314"/>
                  <a:gd name="T26" fmla="*/ 537 w 537"/>
                  <a:gd name="T27" fmla="*/ 314 h 31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37" h="314">
                    <a:moveTo>
                      <a:pt x="96" y="73"/>
                    </a:moveTo>
                    <a:cubicBezTo>
                      <a:pt x="141" y="47"/>
                      <a:pt x="194" y="10"/>
                      <a:pt x="252" y="5"/>
                    </a:cubicBezTo>
                    <a:cubicBezTo>
                      <a:pt x="310" y="0"/>
                      <a:pt x="398" y="17"/>
                      <a:pt x="444" y="41"/>
                    </a:cubicBezTo>
                    <a:cubicBezTo>
                      <a:pt x="490" y="65"/>
                      <a:pt x="537" y="111"/>
                      <a:pt x="532" y="149"/>
                    </a:cubicBezTo>
                    <a:cubicBezTo>
                      <a:pt x="532" y="229"/>
                      <a:pt x="477" y="246"/>
                      <a:pt x="416" y="269"/>
                    </a:cubicBezTo>
                    <a:cubicBezTo>
                      <a:pt x="353" y="294"/>
                      <a:pt x="220" y="314"/>
                      <a:pt x="152" y="301"/>
                    </a:cubicBezTo>
                    <a:cubicBezTo>
                      <a:pt x="84" y="288"/>
                      <a:pt x="18" y="227"/>
                      <a:pt x="9" y="189"/>
                    </a:cubicBezTo>
                    <a:cubicBezTo>
                      <a:pt x="0" y="151"/>
                      <a:pt x="52" y="99"/>
                      <a:pt x="96" y="7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6FF00"/>
                  </a:gs>
                  <a:gs pos="100000">
                    <a:srgbClr val="FDFF9B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449" name="Oval 2001"/>
              <p:cNvSpPr>
                <a:spLocks noChangeArrowheads="1"/>
              </p:cNvSpPr>
              <p:nvPr/>
            </p:nvSpPr>
            <p:spPr bwMode="auto">
              <a:xfrm rot="4813762">
                <a:off x="1210" y="1982"/>
                <a:ext cx="274" cy="134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C029FD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 eaLnBrk="1" hangingPunct="1"/>
                <a:endParaRPr lang="nl-NL" sz="13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47" name="Text Box 2002"/>
            <p:cNvSpPr txBox="1">
              <a:spLocks noChangeArrowheads="1"/>
            </p:cNvSpPr>
            <p:nvPr/>
          </p:nvSpPr>
          <p:spPr bwMode="auto">
            <a:xfrm rot="21021682">
              <a:off x="1323" y="1836"/>
              <a:ext cx="265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1716562"/>
              <a:r>
                <a:rPr lang="en-US" sz="900" b="1" dirty="0">
                  <a:solidFill>
                    <a:schemeClr val="tx1"/>
                  </a:solidFill>
                </a:rPr>
                <a:t>G</a:t>
              </a:r>
              <a:r>
                <a:rPr lang="el-GR" sz="1000" b="1" dirty="0">
                  <a:solidFill>
                    <a:schemeClr val="tx1"/>
                  </a:solidFill>
                  <a:cs typeface="Arial" pitchFamily="34" charset="0"/>
                </a:rPr>
                <a:t>α</a:t>
              </a:r>
            </a:p>
          </p:txBody>
        </p:sp>
      </p:grpSp>
      <p:cxnSp>
        <p:nvCxnSpPr>
          <p:cNvPr id="455" name="Straight Connector 454"/>
          <p:cNvCxnSpPr/>
          <p:nvPr/>
        </p:nvCxnSpPr>
        <p:spPr bwMode="auto">
          <a:xfrm flipH="1">
            <a:off x="4499992" y="3553446"/>
            <a:ext cx="4194" cy="24868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4" name="Straight Connector 463"/>
          <p:cNvCxnSpPr/>
          <p:nvPr/>
        </p:nvCxnSpPr>
        <p:spPr bwMode="auto">
          <a:xfrm>
            <a:off x="5508104" y="3564332"/>
            <a:ext cx="432048" cy="38181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66" name="Down Arrow 465"/>
          <p:cNvSpPr/>
          <p:nvPr/>
        </p:nvSpPr>
        <p:spPr bwMode="auto">
          <a:xfrm>
            <a:off x="1883757" y="4450200"/>
            <a:ext cx="189735" cy="504056"/>
          </a:xfrm>
          <a:prstGeom prst="down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0" b="0" i="0" u="none" strike="noStrike" cap="none" normalizeH="0" baseline="0" smtClean="0">
              <a:ln>
                <a:noFill/>
              </a:ln>
              <a:solidFill>
                <a:srgbClr val="DE7008"/>
              </a:solidFill>
              <a:effectLst/>
              <a:latin typeface="Arial" charset="0"/>
            </a:endParaRPr>
          </a:p>
        </p:txBody>
      </p:sp>
      <p:sp>
        <p:nvSpPr>
          <p:cNvPr id="467" name="Down Arrow 466"/>
          <p:cNvSpPr/>
          <p:nvPr/>
        </p:nvSpPr>
        <p:spPr bwMode="auto">
          <a:xfrm>
            <a:off x="2654073" y="4450200"/>
            <a:ext cx="189735" cy="504056"/>
          </a:xfrm>
          <a:prstGeom prst="down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0" b="0" i="0" u="none" strike="noStrike" cap="none" normalizeH="0" baseline="0" smtClean="0">
              <a:ln>
                <a:noFill/>
              </a:ln>
              <a:solidFill>
                <a:srgbClr val="DE7008"/>
              </a:solidFill>
              <a:effectLst/>
              <a:latin typeface="Arial" charset="0"/>
            </a:endParaRPr>
          </a:p>
        </p:txBody>
      </p:sp>
      <p:sp>
        <p:nvSpPr>
          <p:cNvPr id="468" name="Down Arrow 467"/>
          <p:cNvSpPr/>
          <p:nvPr/>
        </p:nvSpPr>
        <p:spPr bwMode="auto">
          <a:xfrm>
            <a:off x="4454273" y="4450200"/>
            <a:ext cx="189735" cy="504056"/>
          </a:xfrm>
          <a:prstGeom prst="down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0" b="0" i="0" u="none" strike="noStrike" cap="none" normalizeH="0" baseline="0" smtClean="0">
              <a:ln>
                <a:noFill/>
              </a:ln>
              <a:solidFill>
                <a:srgbClr val="DE7008"/>
              </a:solidFill>
              <a:effectLst/>
              <a:latin typeface="Arial" charset="0"/>
            </a:endParaRPr>
          </a:p>
        </p:txBody>
      </p:sp>
      <p:sp>
        <p:nvSpPr>
          <p:cNvPr id="469" name="Down Arrow 468"/>
          <p:cNvSpPr/>
          <p:nvPr/>
        </p:nvSpPr>
        <p:spPr bwMode="auto">
          <a:xfrm>
            <a:off x="6182465" y="4450200"/>
            <a:ext cx="189735" cy="504056"/>
          </a:xfrm>
          <a:prstGeom prst="down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0" b="0" i="0" u="none" strike="noStrike" cap="none" normalizeH="0" baseline="0" smtClean="0">
              <a:ln>
                <a:noFill/>
              </a:ln>
              <a:solidFill>
                <a:srgbClr val="DE7008"/>
              </a:solidFill>
              <a:effectLst/>
              <a:latin typeface="Arial" charset="0"/>
            </a:endParaRPr>
          </a:p>
        </p:txBody>
      </p:sp>
      <p:cxnSp>
        <p:nvCxnSpPr>
          <p:cNvPr id="486" name="Straight Arrow Connector 485"/>
          <p:cNvCxnSpPr/>
          <p:nvPr/>
        </p:nvCxnSpPr>
        <p:spPr bwMode="auto">
          <a:xfrm flipH="1">
            <a:off x="1824810" y="5386304"/>
            <a:ext cx="136602" cy="288032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87" name="Straight Arrow Connector 486"/>
          <p:cNvCxnSpPr>
            <a:stCxn id="402" idx="2"/>
          </p:cNvCxnSpPr>
          <p:nvPr/>
        </p:nvCxnSpPr>
        <p:spPr bwMode="auto">
          <a:xfrm flipH="1">
            <a:off x="683568" y="5386553"/>
            <a:ext cx="1276700" cy="215775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1" name="Straight Arrow Connector 490"/>
          <p:cNvCxnSpPr/>
          <p:nvPr/>
        </p:nvCxnSpPr>
        <p:spPr bwMode="auto">
          <a:xfrm>
            <a:off x="4550228" y="5429848"/>
            <a:ext cx="0" cy="214401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6" name="Straight Arrow Connector 495"/>
          <p:cNvCxnSpPr/>
          <p:nvPr/>
        </p:nvCxnSpPr>
        <p:spPr bwMode="auto">
          <a:xfrm>
            <a:off x="4550228" y="5974144"/>
            <a:ext cx="0" cy="214401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83" name="Picture 182" descr="pkcpkaplccamksg.tif"/>
          <p:cNvPicPr>
            <a:picLocks noChangeAspect="1"/>
          </p:cNvPicPr>
          <p:nvPr/>
        </p:nvPicPr>
        <p:blipFill>
          <a:blip r:embed="rId2" cstate="print"/>
          <a:srcRect r="2353"/>
          <a:stretch>
            <a:fillRect/>
          </a:stretch>
        </p:blipFill>
        <p:spPr>
          <a:xfrm>
            <a:off x="3059832" y="2132856"/>
            <a:ext cx="5976664" cy="4382651"/>
          </a:xfrm>
          <a:prstGeom prst="rect">
            <a:avLst/>
          </a:prstGeom>
        </p:spPr>
      </p:pic>
      <p:sp>
        <p:nvSpPr>
          <p:cNvPr id="184" name="Rectangle 183"/>
          <p:cNvSpPr/>
          <p:nvPr/>
        </p:nvSpPr>
        <p:spPr bwMode="auto">
          <a:xfrm>
            <a:off x="3203848" y="1628800"/>
            <a:ext cx="4968552" cy="576064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0" b="0" i="0" u="none" strike="noStrike" cap="none" normalizeH="0" baseline="0" smtClean="0">
              <a:ln>
                <a:noFill/>
              </a:ln>
              <a:solidFill>
                <a:srgbClr val="DE7008"/>
              </a:solidFill>
              <a:effectLst/>
              <a:latin typeface="Arial" charset="0"/>
            </a:endParaRPr>
          </a:p>
        </p:txBody>
      </p:sp>
      <p:sp>
        <p:nvSpPr>
          <p:cNvPr id="185" name="Rectangle 2"/>
          <p:cNvSpPr>
            <a:spLocks noGrp="1" noChangeArrowheads="1"/>
          </p:cNvSpPr>
          <p:nvPr>
            <p:ph type="title"/>
          </p:nvPr>
        </p:nvSpPr>
        <p:spPr>
          <a:xfrm>
            <a:off x="1907704" y="260350"/>
            <a:ext cx="7632848" cy="792163"/>
          </a:xfrm>
        </p:spPr>
        <p:txBody>
          <a:bodyPr/>
          <a:lstStyle/>
          <a:p>
            <a:pPr eaLnBrk="1" hangingPunct="1"/>
            <a:r>
              <a:rPr lang="en-US" sz="2000" dirty="0" smtClean="0"/>
              <a:t>SILAC MS identified regulated </a:t>
            </a:r>
            <a:r>
              <a:rPr lang="en-US" sz="2000" dirty="0" err="1" smtClean="0"/>
              <a:t>phosphorylation</a:t>
            </a:r>
            <a:r>
              <a:rPr lang="en-US" sz="2000" dirty="0" smtClean="0"/>
              <a:t> sites on proteins known to mediate thrombin signaling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A576FC-36A8-4709-8513-CD7F63A6C353}" type="datetime4">
              <a:rPr lang="en-US" smtClean="0"/>
              <a:pPr>
                <a:defRPr/>
              </a:pPr>
              <a:t>April 3, 2013</a:t>
            </a:fld>
            <a:r>
              <a:rPr lang="nl-NL" smtClean="0"/>
              <a:t> | </a:t>
            </a:r>
            <a:fld id="{EFF17AB7-A44D-46A3-B513-3A36920AC249}" type="slidenum">
              <a:rPr lang="nl-NL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2267569" y="260350"/>
            <a:ext cx="6876431" cy="792163"/>
          </a:xfrm>
        </p:spPr>
        <p:txBody>
          <a:bodyPr/>
          <a:lstStyle/>
          <a:p>
            <a:pPr eaLnBrk="1" hangingPunct="1"/>
            <a:r>
              <a:rPr lang="en-US" sz="2000" dirty="0" smtClean="0"/>
              <a:t>Hierarchical clustering of regulated phosphorylation sites demonstrates distinct kinetic profiles </a:t>
            </a:r>
          </a:p>
        </p:txBody>
      </p:sp>
      <p:sp>
        <p:nvSpPr>
          <p:cNvPr id="8" name="TextBox 7"/>
          <p:cNvSpPr txBox="1"/>
          <p:nvPr/>
        </p:nvSpPr>
        <p:spPr>
          <a:xfrm rot="18709589">
            <a:off x="3284771" y="1141509"/>
            <a:ext cx="4972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</a:rPr>
              <a:t>2 min</a:t>
            </a:r>
            <a:endParaRPr lang="nl-NL" sz="10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8709589">
            <a:off x="4148867" y="1141509"/>
            <a:ext cx="4972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</a:rPr>
              <a:t>5 min</a:t>
            </a:r>
            <a:endParaRPr lang="nl-NL" sz="10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8709589">
            <a:off x="5015160" y="1141509"/>
            <a:ext cx="5677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</a:rPr>
              <a:t>10 min</a:t>
            </a:r>
            <a:endParaRPr lang="nl-NL" sz="10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8709589">
            <a:off x="5951264" y="1141509"/>
            <a:ext cx="5677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</a:rPr>
              <a:t>30 min</a:t>
            </a:r>
            <a:endParaRPr lang="nl-NL" sz="1000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542" t="13541" r="67102" b="9807"/>
          <a:stretch>
            <a:fillRect/>
          </a:stretch>
        </p:blipFill>
        <p:spPr bwMode="auto">
          <a:xfrm>
            <a:off x="2987824" y="1482361"/>
            <a:ext cx="3600400" cy="533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Group 28"/>
          <p:cNvGrpSpPr/>
          <p:nvPr/>
        </p:nvGrpSpPr>
        <p:grpSpPr>
          <a:xfrm>
            <a:off x="2339752" y="4581128"/>
            <a:ext cx="288032" cy="609898"/>
            <a:chOff x="318852" y="744389"/>
            <a:chExt cx="734482" cy="1041946"/>
          </a:xfrm>
        </p:grpSpPr>
        <p:cxnSp>
          <p:nvCxnSpPr>
            <p:cNvPr id="30" name="Straight Arrow Connector 29"/>
            <p:cNvCxnSpPr/>
            <p:nvPr/>
          </p:nvCxnSpPr>
          <p:spPr>
            <a:xfrm>
              <a:off x="318852" y="1311082"/>
              <a:ext cx="73448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321377" y="744389"/>
              <a:ext cx="0" cy="104194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467544" y="1196752"/>
              <a:ext cx="499380" cy="6861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349817" y="1196752"/>
              <a:ext cx="117727" cy="1024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2339752" y="1484784"/>
            <a:ext cx="288032" cy="609898"/>
            <a:chOff x="321377" y="1916832"/>
            <a:chExt cx="734482" cy="1041946"/>
          </a:xfrm>
        </p:grpSpPr>
        <p:cxnSp>
          <p:nvCxnSpPr>
            <p:cNvPr id="40" name="Straight Arrow Connector 39"/>
            <p:cNvCxnSpPr/>
            <p:nvPr/>
          </p:nvCxnSpPr>
          <p:spPr>
            <a:xfrm>
              <a:off x="321377" y="2483525"/>
              <a:ext cx="73448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323902" y="1916832"/>
              <a:ext cx="0" cy="104194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411480" y="2179320"/>
              <a:ext cx="385150" cy="177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789010" y="2181538"/>
              <a:ext cx="86410" cy="17237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>
              <a:off x="349818" y="2164080"/>
              <a:ext cx="54042" cy="30252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 102"/>
          <p:cNvGrpSpPr/>
          <p:nvPr/>
        </p:nvGrpSpPr>
        <p:grpSpPr>
          <a:xfrm>
            <a:off x="2339752" y="2132856"/>
            <a:ext cx="288032" cy="609898"/>
            <a:chOff x="2339752" y="2132856"/>
            <a:chExt cx="288032" cy="609898"/>
          </a:xfrm>
        </p:grpSpPr>
        <p:grpSp>
          <p:nvGrpSpPr>
            <p:cNvPr id="51" name="Group 28"/>
            <p:cNvGrpSpPr/>
            <p:nvPr/>
          </p:nvGrpSpPr>
          <p:grpSpPr>
            <a:xfrm>
              <a:off x="2339752" y="2132856"/>
              <a:ext cx="288032" cy="609898"/>
              <a:chOff x="1979712" y="4284712"/>
              <a:chExt cx="1224136" cy="1736576"/>
            </a:xfrm>
          </p:grpSpPr>
          <p:cxnSp>
            <p:nvCxnSpPr>
              <p:cNvPr id="53" name="Straight Arrow Connector 52"/>
              <p:cNvCxnSpPr/>
              <p:nvPr/>
            </p:nvCxnSpPr>
            <p:spPr>
              <a:xfrm>
                <a:off x="1979712" y="5229200"/>
                <a:ext cx="1224136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/>
              <p:nvPr/>
            </p:nvCxnSpPr>
            <p:spPr>
              <a:xfrm flipV="1">
                <a:off x="1983921" y="4284712"/>
                <a:ext cx="0" cy="173657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1983920" y="5185475"/>
                <a:ext cx="283823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flipH="1">
                <a:off x="2235692" y="4653135"/>
                <a:ext cx="140067" cy="533613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2" name="Straight Connector 51"/>
            <p:cNvCxnSpPr/>
            <p:nvPr/>
          </p:nvCxnSpPr>
          <p:spPr>
            <a:xfrm>
              <a:off x="2432939" y="2262249"/>
              <a:ext cx="16095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2339752" y="6093296"/>
            <a:ext cx="288032" cy="609898"/>
            <a:chOff x="5594543" y="764704"/>
            <a:chExt cx="734482" cy="1041946"/>
          </a:xfrm>
        </p:grpSpPr>
        <p:cxnSp>
          <p:nvCxnSpPr>
            <p:cNvPr id="63" name="Straight Arrow Connector 62"/>
            <p:cNvCxnSpPr/>
            <p:nvPr/>
          </p:nvCxnSpPr>
          <p:spPr>
            <a:xfrm>
              <a:off x="5594543" y="1331397"/>
              <a:ext cx="73448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flipV="1">
              <a:off x="5597068" y="764704"/>
              <a:ext cx="0" cy="104194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5597068" y="1365464"/>
              <a:ext cx="472728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6062176" y="1365910"/>
              <a:ext cx="86410" cy="17237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>
            <a:off x="2339752" y="5373216"/>
            <a:ext cx="288032" cy="609898"/>
            <a:chOff x="5595637" y="2060848"/>
            <a:chExt cx="734482" cy="1041946"/>
          </a:xfrm>
        </p:grpSpPr>
        <p:cxnSp>
          <p:nvCxnSpPr>
            <p:cNvPr id="67" name="Straight Arrow Connector 66"/>
            <p:cNvCxnSpPr/>
            <p:nvPr/>
          </p:nvCxnSpPr>
          <p:spPr>
            <a:xfrm>
              <a:off x="5595637" y="2627541"/>
              <a:ext cx="73448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 flipV="1">
              <a:off x="5598162" y="2060848"/>
              <a:ext cx="0" cy="104194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5754608" y="2895387"/>
              <a:ext cx="322578" cy="21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6063270" y="2722568"/>
              <a:ext cx="137234" cy="17326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 flipV="1">
              <a:off x="5615940" y="2628900"/>
              <a:ext cx="152442" cy="267698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0" name="Straight Connector 79"/>
          <p:cNvCxnSpPr/>
          <p:nvPr/>
        </p:nvCxnSpPr>
        <p:spPr bwMode="auto">
          <a:xfrm>
            <a:off x="2771800" y="1484784"/>
            <a:ext cx="0" cy="504056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3" name="Straight Connector 82"/>
          <p:cNvCxnSpPr/>
          <p:nvPr/>
        </p:nvCxnSpPr>
        <p:spPr bwMode="auto">
          <a:xfrm flipH="1">
            <a:off x="2770360" y="2060848"/>
            <a:ext cx="1440" cy="709512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5" name="Straight Connector 84"/>
          <p:cNvCxnSpPr/>
          <p:nvPr/>
        </p:nvCxnSpPr>
        <p:spPr bwMode="auto">
          <a:xfrm flipH="1">
            <a:off x="2771800" y="2852936"/>
            <a:ext cx="1440" cy="1152128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/>
          <p:cNvCxnSpPr/>
          <p:nvPr/>
        </p:nvCxnSpPr>
        <p:spPr bwMode="auto">
          <a:xfrm flipH="1">
            <a:off x="2771800" y="4077072"/>
            <a:ext cx="1440" cy="1368152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/>
          <p:cNvCxnSpPr/>
          <p:nvPr/>
        </p:nvCxnSpPr>
        <p:spPr bwMode="auto">
          <a:xfrm>
            <a:off x="2771800" y="5481020"/>
            <a:ext cx="0" cy="450154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/>
          <p:nvPr/>
        </p:nvCxnSpPr>
        <p:spPr bwMode="auto">
          <a:xfrm>
            <a:off x="2773240" y="5959848"/>
            <a:ext cx="6174" cy="848358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02" name="Group 101"/>
          <p:cNvGrpSpPr/>
          <p:nvPr/>
        </p:nvGrpSpPr>
        <p:grpSpPr>
          <a:xfrm>
            <a:off x="2339752" y="3140968"/>
            <a:ext cx="288032" cy="609898"/>
            <a:chOff x="1763688" y="3140968"/>
            <a:chExt cx="288032" cy="609898"/>
          </a:xfrm>
        </p:grpSpPr>
        <p:grpSp>
          <p:nvGrpSpPr>
            <p:cNvPr id="94" name="Group 28"/>
            <p:cNvGrpSpPr/>
            <p:nvPr/>
          </p:nvGrpSpPr>
          <p:grpSpPr>
            <a:xfrm>
              <a:off x="1763688" y="3140968"/>
              <a:ext cx="288032" cy="609898"/>
              <a:chOff x="1979712" y="4284712"/>
              <a:chExt cx="1224136" cy="1736576"/>
            </a:xfrm>
          </p:grpSpPr>
          <p:cxnSp>
            <p:nvCxnSpPr>
              <p:cNvPr id="96" name="Straight Arrow Connector 95"/>
              <p:cNvCxnSpPr/>
              <p:nvPr/>
            </p:nvCxnSpPr>
            <p:spPr>
              <a:xfrm>
                <a:off x="1979712" y="5229200"/>
                <a:ext cx="1224136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/>
              <p:cNvCxnSpPr/>
              <p:nvPr/>
            </p:nvCxnSpPr>
            <p:spPr>
              <a:xfrm flipV="1">
                <a:off x="1983921" y="4284712"/>
                <a:ext cx="0" cy="173657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0" name="Straight Connector 99"/>
            <p:cNvCxnSpPr/>
            <p:nvPr/>
          </p:nvCxnSpPr>
          <p:spPr>
            <a:xfrm flipH="1">
              <a:off x="1763689" y="3284984"/>
              <a:ext cx="216023" cy="18740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6732240" y="4149080"/>
            <a:ext cx="1770700" cy="822285"/>
            <a:chOff x="6732240" y="4149080"/>
            <a:chExt cx="1770700" cy="822285"/>
          </a:xfrm>
        </p:grpSpPr>
        <p:pic>
          <p:nvPicPr>
            <p:cNvPr id="5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42940" t="43088" r="41911" b="55959"/>
            <a:stretch>
              <a:fillRect/>
            </a:stretch>
          </p:blipFill>
          <p:spPr bwMode="auto">
            <a:xfrm>
              <a:off x="6876256" y="4365104"/>
              <a:ext cx="1512168" cy="355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" name="TextBox 56"/>
            <p:cNvSpPr txBox="1"/>
            <p:nvPr/>
          </p:nvSpPr>
          <p:spPr>
            <a:xfrm>
              <a:off x="7524328" y="4725144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tx1"/>
                  </a:solidFill>
                </a:rPr>
                <a:t>0</a:t>
              </a:r>
              <a:endParaRPr lang="nl-NL" sz="1000" dirty="0">
                <a:solidFill>
                  <a:schemeClr val="tx1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172400" y="4725144"/>
              <a:ext cx="3305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tx1"/>
                  </a:solidFill>
                </a:rPr>
                <a:t>+2</a:t>
              </a:r>
              <a:endParaRPr lang="nl-NL" sz="1000" dirty="0">
                <a:solidFill>
                  <a:schemeClr val="tx1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732240" y="4725144"/>
              <a:ext cx="29848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tx1"/>
                  </a:solidFill>
                </a:rPr>
                <a:t>-2</a:t>
              </a:r>
              <a:endParaRPr lang="nl-NL" sz="1000" dirty="0">
                <a:solidFill>
                  <a:schemeClr val="tx1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092280" y="4149080"/>
              <a:ext cx="11993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tx1"/>
                  </a:solidFill>
                </a:rPr>
                <a:t>SILAC ratio (log2)</a:t>
              </a:r>
              <a:endParaRPr lang="nl-NL" sz="10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73" name="Straight Connector 72"/>
          <p:cNvCxnSpPr/>
          <p:nvPr/>
        </p:nvCxnSpPr>
        <p:spPr bwMode="auto">
          <a:xfrm>
            <a:off x="2771800" y="1844824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/>
          <p:nvPr/>
        </p:nvCxnSpPr>
        <p:spPr bwMode="auto">
          <a:xfrm>
            <a:off x="3891270" y="980728"/>
            <a:ext cx="0" cy="504056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/>
          <p:nvPr/>
        </p:nvCxnSpPr>
        <p:spPr bwMode="auto">
          <a:xfrm>
            <a:off x="4788024" y="980728"/>
            <a:ext cx="0" cy="504056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/>
          <p:nvPr/>
        </p:nvCxnSpPr>
        <p:spPr bwMode="auto">
          <a:xfrm>
            <a:off x="5691470" y="980728"/>
            <a:ext cx="0" cy="504056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7" name="Rectangle 76"/>
          <p:cNvSpPr/>
          <p:nvPr/>
        </p:nvSpPr>
        <p:spPr bwMode="auto">
          <a:xfrm>
            <a:off x="2987824" y="952264"/>
            <a:ext cx="3888432" cy="14401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0" b="0" i="0" u="none" strike="noStrike" cap="none" normalizeH="0" baseline="0" smtClean="0">
              <a:ln>
                <a:noFill/>
              </a:ln>
              <a:solidFill>
                <a:srgbClr val="DE7008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A576FC-36A8-4709-8513-CD7F63A6C353}" type="datetime4">
              <a:rPr lang="en-US" smtClean="0"/>
              <a:pPr>
                <a:defRPr/>
              </a:pPr>
              <a:t>April 3, 2013</a:t>
            </a:fld>
            <a:r>
              <a:rPr lang="nl-NL" smtClean="0"/>
              <a:t> | </a:t>
            </a:r>
            <a:fld id="{EFF17AB7-A44D-46A3-B513-3A36920AC249}" type="slidenum">
              <a:rPr lang="nl-NL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979713" y="188640"/>
            <a:ext cx="7164288" cy="792163"/>
          </a:xfrm>
        </p:spPr>
        <p:txBody>
          <a:bodyPr/>
          <a:lstStyle/>
          <a:p>
            <a:pPr eaLnBrk="1" hangingPunct="1"/>
            <a:r>
              <a:rPr lang="en-US" sz="2000" dirty="0" smtClean="0"/>
              <a:t>Gene ontology enrichment of the distinct kinetic </a:t>
            </a:r>
            <a:r>
              <a:rPr lang="en-US" sz="2000" dirty="0" err="1" smtClean="0"/>
              <a:t>phosphorylation</a:t>
            </a:r>
            <a:r>
              <a:rPr lang="en-US" sz="2000" dirty="0" smtClean="0"/>
              <a:t> profiles</a:t>
            </a:r>
          </a:p>
        </p:txBody>
      </p:sp>
      <p:grpSp>
        <p:nvGrpSpPr>
          <p:cNvPr id="2" name="Group 28"/>
          <p:cNvGrpSpPr/>
          <p:nvPr/>
        </p:nvGrpSpPr>
        <p:grpSpPr>
          <a:xfrm>
            <a:off x="4514394" y="1018902"/>
            <a:ext cx="288032" cy="609898"/>
            <a:chOff x="318852" y="744389"/>
            <a:chExt cx="734482" cy="1041946"/>
          </a:xfrm>
        </p:grpSpPr>
        <p:cxnSp>
          <p:nvCxnSpPr>
            <p:cNvPr id="30" name="Straight Arrow Connector 29"/>
            <p:cNvCxnSpPr/>
            <p:nvPr/>
          </p:nvCxnSpPr>
          <p:spPr>
            <a:xfrm>
              <a:off x="318852" y="1311082"/>
              <a:ext cx="73448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321377" y="744389"/>
              <a:ext cx="0" cy="104194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467544" y="1196752"/>
              <a:ext cx="499380" cy="6861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349817" y="1196752"/>
              <a:ext cx="117727" cy="1024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38"/>
          <p:cNvGrpSpPr/>
          <p:nvPr/>
        </p:nvGrpSpPr>
        <p:grpSpPr>
          <a:xfrm>
            <a:off x="3923928" y="1018902"/>
            <a:ext cx="288032" cy="609898"/>
            <a:chOff x="321377" y="1916832"/>
            <a:chExt cx="734482" cy="1041946"/>
          </a:xfrm>
        </p:grpSpPr>
        <p:cxnSp>
          <p:nvCxnSpPr>
            <p:cNvPr id="40" name="Straight Arrow Connector 39"/>
            <p:cNvCxnSpPr/>
            <p:nvPr/>
          </p:nvCxnSpPr>
          <p:spPr>
            <a:xfrm>
              <a:off x="321377" y="2483525"/>
              <a:ext cx="73448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323902" y="1916832"/>
              <a:ext cx="0" cy="104194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411480" y="2179320"/>
              <a:ext cx="385150" cy="177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789010" y="2181538"/>
              <a:ext cx="86410" cy="17237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>
              <a:off x="349818" y="2164080"/>
              <a:ext cx="54042" cy="30252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102"/>
          <p:cNvGrpSpPr/>
          <p:nvPr/>
        </p:nvGrpSpPr>
        <p:grpSpPr>
          <a:xfrm>
            <a:off x="5104860" y="1018902"/>
            <a:ext cx="288032" cy="609898"/>
            <a:chOff x="2339752" y="2132856"/>
            <a:chExt cx="288032" cy="609898"/>
          </a:xfrm>
        </p:grpSpPr>
        <p:grpSp>
          <p:nvGrpSpPr>
            <p:cNvPr id="7" name="Group 28"/>
            <p:cNvGrpSpPr/>
            <p:nvPr/>
          </p:nvGrpSpPr>
          <p:grpSpPr>
            <a:xfrm>
              <a:off x="2339752" y="2132856"/>
              <a:ext cx="288032" cy="609898"/>
              <a:chOff x="1979712" y="4284712"/>
              <a:chExt cx="1224136" cy="1736576"/>
            </a:xfrm>
          </p:grpSpPr>
          <p:cxnSp>
            <p:nvCxnSpPr>
              <p:cNvPr id="53" name="Straight Arrow Connector 52"/>
              <p:cNvCxnSpPr/>
              <p:nvPr/>
            </p:nvCxnSpPr>
            <p:spPr>
              <a:xfrm>
                <a:off x="1979712" y="5229200"/>
                <a:ext cx="1224136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/>
              <p:nvPr/>
            </p:nvCxnSpPr>
            <p:spPr>
              <a:xfrm flipV="1">
                <a:off x="1983921" y="4284712"/>
                <a:ext cx="0" cy="173657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1983920" y="5185475"/>
                <a:ext cx="283823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flipH="1">
                <a:off x="2235692" y="4653135"/>
                <a:ext cx="140067" cy="533613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2" name="Straight Connector 51"/>
            <p:cNvCxnSpPr/>
            <p:nvPr/>
          </p:nvCxnSpPr>
          <p:spPr>
            <a:xfrm>
              <a:off x="2432939" y="2262249"/>
              <a:ext cx="16095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61"/>
          <p:cNvGrpSpPr/>
          <p:nvPr/>
        </p:nvGrpSpPr>
        <p:grpSpPr>
          <a:xfrm>
            <a:off x="6876256" y="1018902"/>
            <a:ext cx="288032" cy="609898"/>
            <a:chOff x="5594543" y="764704"/>
            <a:chExt cx="734482" cy="1041946"/>
          </a:xfrm>
        </p:grpSpPr>
        <p:cxnSp>
          <p:nvCxnSpPr>
            <p:cNvPr id="63" name="Straight Arrow Connector 62"/>
            <p:cNvCxnSpPr/>
            <p:nvPr/>
          </p:nvCxnSpPr>
          <p:spPr>
            <a:xfrm>
              <a:off x="5594543" y="1331397"/>
              <a:ext cx="73448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flipV="1">
              <a:off x="5597068" y="764704"/>
              <a:ext cx="0" cy="104194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5597068" y="1365464"/>
              <a:ext cx="472728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6062176" y="1365910"/>
              <a:ext cx="86410" cy="17237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71"/>
          <p:cNvGrpSpPr/>
          <p:nvPr/>
        </p:nvGrpSpPr>
        <p:grpSpPr>
          <a:xfrm>
            <a:off x="6285792" y="1018902"/>
            <a:ext cx="288032" cy="609898"/>
            <a:chOff x="5595637" y="2060848"/>
            <a:chExt cx="734482" cy="1041946"/>
          </a:xfrm>
        </p:grpSpPr>
        <p:cxnSp>
          <p:nvCxnSpPr>
            <p:cNvPr id="67" name="Straight Arrow Connector 66"/>
            <p:cNvCxnSpPr/>
            <p:nvPr/>
          </p:nvCxnSpPr>
          <p:spPr>
            <a:xfrm>
              <a:off x="5595637" y="2627541"/>
              <a:ext cx="73448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 flipV="1">
              <a:off x="5598162" y="2060848"/>
              <a:ext cx="0" cy="104194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5754608" y="2895387"/>
              <a:ext cx="322578" cy="21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6063270" y="2722568"/>
              <a:ext cx="137234" cy="17326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 flipV="1">
              <a:off x="5615940" y="2628900"/>
              <a:ext cx="152442" cy="267698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01"/>
          <p:cNvGrpSpPr/>
          <p:nvPr/>
        </p:nvGrpSpPr>
        <p:grpSpPr>
          <a:xfrm>
            <a:off x="5695326" y="1018902"/>
            <a:ext cx="288032" cy="609898"/>
            <a:chOff x="1763688" y="3140968"/>
            <a:chExt cx="288032" cy="609898"/>
          </a:xfrm>
        </p:grpSpPr>
        <p:grpSp>
          <p:nvGrpSpPr>
            <p:cNvPr id="15" name="Group 28"/>
            <p:cNvGrpSpPr/>
            <p:nvPr/>
          </p:nvGrpSpPr>
          <p:grpSpPr>
            <a:xfrm>
              <a:off x="1763688" y="3140968"/>
              <a:ext cx="288032" cy="609898"/>
              <a:chOff x="1979712" y="4284712"/>
              <a:chExt cx="1224136" cy="1736576"/>
            </a:xfrm>
          </p:grpSpPr>
          <p:cxnSp>
            <p:nvCxnSpPr>
              <p:cNvPr id="96" name="Straight Arrow Connector 95"/>
              <p:cNvCxnSpPr/>
              <p:nvPr/>
            </p:nvCxnSpPr>
            <p:spPr>
              <a:xfrm>
                <a:off x="1979712" y="5229200"/>
                <a:ext cx="1224136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/>
              <p:cNvCxnSpPr/>
              <p:nvPr/>
            </p:nvCxnSpPr>
            <p:spPr>
              <a:xfrm flipV="1">
                <a:off x="1983921" y="4284712"/>
                <a:ext cx="0" cy="173657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0" name="Straight Connector 99"/>
            <p:cNvCxnSpPr/>
            <p:nvPr/>
          </p:nvCxnSpPr>
          <p:spPr>
            <a:xfrm flipH="1">
              <a:off x="1763689" y="3284984"/>
              <a:ext cx="216023" cy="18740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 l="650" t="13412" r="67286" b="9569"/>
          <a:stretch>
            <a:fillRect/>
          </a:stretch>
        </p:blipFill>
        <p:spPr bwMode="auto">
          <a:xfrm>
            <a:off x="3826059" y="1724135"/>
            <a:ext cx="3410237" cy="5089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 l="48371" t="33313" r="31545" b="65658"/>
          <a:stretch>
            <a:fillRect/>
          </a:stretch>
        </p:blipFill>
        <p:spPr bwMode="auto">
          <a:xfrm flipV="1">
            <a:off x="7740352" y="5373216"/>
            <a:ext cx="1111900" cy="258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TextBox 56"/>
          <p:cNvSpPr txBox="1"/>
          <p:nvPr/>
        </p:nvSpPr>
        <p:spPr>
          <a:xfrm>
            <a:off x="7629170" y="5589240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</a:rPr>
              <a:t>0</a:t>
            </a:r>
            <a:endParaRPr lang="nl-NL" sz="1000" dirty="0">
              <a:solidFill>
                <a:schemeClr val="tx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748464" y="5589240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</a:rPr>
              <a:t>5</a:t>
            </a:r>
            <a:endParaRPr lang="nl-NL" sz="1000" dirty="0">
              <a:solidFill>
                <a:schemeClr val="tx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668344" y="5013176"/>
            <a:ext cx="1191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enrichment value </a:t>
            </a:r>
          </a:p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(FDR 0,075)</a:t>
            </a:r>
            <a:endParaRPr lang="nl-NL" sz="1000" dirty="0">
              <a:solidFill>
                <a:schemeClr val="tx1"/>
              </a:solidFill>
            </a:endParaRPr>
          </a:p>
        </p:txBody>
      </p:sp>
      <p:cxnSp>
        <p:nvCxnSpPr>
          <p:cNvPr id="47" name="Straight Connector 46"/>
          <p:cNvCxnSpPr/>
          <p:nvPr/>
        </p:nvCxnSpPr>
        <p:spPr bwMode="auto">
          <a:xfrm>
            <a:off x="2051720" y="2708920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>
            <a:off x="3707904" y="1744352"/>
            <a:ext cx="0" cy="504056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/>
          <p:nvPr/>
        </p:nvCxnSpPr>
        <p:spPr bwMode="auto">
          <a:xfrm flipH="1">
            <a:off x="3707904" y="2276872"/>
            <a:ext cx="1440" cy="1512168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/>
          <p:nvPr/>
        </p:nvCxnSpPr>
        <p:spPr bwMode="auto">
          <a:xfrm>
            <a:off x="3707904" y="3861048"/>
            <a:ext cx="0" cy="1368152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/>
          <p:nvPr/>
        </p:nvCxnSpPr>
        <p:spPr bwMode="auto">
          <a:xfrm>
            <a:off x="3707904" y="5301208"/>
            <a:ext cx="0" cy="720080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Connector 77"/>
          <p:cNvCxnSpPr/>
          <p:nvPr/>
        </p:nvCxnSpPr>
        <p:spPr bwMode="auto">
          <a:xfrm>
            <a:off x="3707904" y="6093296"/>
            <a:ext cx="0" cy="720080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TextBox 78"/>
          <p:cNvSpPr txBox="1"/>
          <p:nvPr/>
        </p:nvSpPr>
        <p:spPr>
          <a:xfrm>
            <a:off x="1774108" y="1753652"/>
            <a:ext cx="1039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actin</a:t>
            </a:r>
            <a:endParaRPr lang="en-US" sz="1400" dirty="0" smtClean="0"/>
          </a:p>
          <a:p>
            <a:r>
              <a:rPr lang="en-US" sz="1400" dirty="0" smtClean="0"/>
              <a:t>membrane</a:t>
            </a:r>
            <a:endParaRPr lang="nl-NL" sz="1400" dirty="0"/>
          </a:p>
        </p:txBody>
      </p:sp>
      <p:sp>
        <p:nvSpPr>
          <p:cNvPr id="80" name="TextBox 79"/>
          <p:cNvSpPr txBox="1"/>
          <p:nvPr/>
        </p:nvSpPr>
        <p:spPr>
          <a:xfrm>
            <a:off x="1774108" y="2617748"/>
            <a:ext cx="16770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focal adhesion</a:t>
            </a:r>
          </a:p>
          <a:p>
            <a:r>
              <a:rPr lang="en-US" sz="1400" dirty="0" smtClean="0"/>
              <a:t>cell junctions</a:t>
            </a:r>
          </a:p>
          <a:p>
            <a:r>
              <a:rPr lang="en-US" sz="1400" dirty="0" err="1" smtClean="0"/>
              <a:t>GTPase</a:t>
            </a:r>
            <a:r>
              <a:rPr lang="en-US" sz="1400" dirty="0" smtClean="0"/>
              <a:t> regulation</a:t>
            </a:r>
          </a:p>
          <a:p>
            <a:r>
              <a:rPr lang="en-US" sz="1400" dirty="0" smtClean="0"/>
              <a:t>cytoskeleton</a:t>
            </a:r>
            <a:endParaRPr lang="nl-NL" sz="1400" dirty="0"/>
          </a:p>
        </p:txBody>
      </p:sp>
      <p:sp>
        <p:nvSpPr>
          <p:cNvPr id="81" name="TextBox 80"/>
          <p:cNvSpPr txBox="1"/>
          <p:nvPr/>
        </p:nvSpPr>
        <p:spPr>
          <a:xfrm>
            <a:off x="1774108" y="4345359"/>
            <a:ext cx="1697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signaling pathways</a:t>
            </a:r>
            <a:endParaRPr lang="nl-NL" sz="1400" dirty="0"/>
          </a:p>
        </p:txBody>
      </p:sp>
      <p:sp>
        <p:nvSpPr>
          <p:cNvPr id="82" name="TextBox 81"/>
          <p:cNvSpPr txBox="1"/>
          <p:nvPr/>
        </p:nvSpPr>
        <p:spPr>
          <a:xfrm>
            <a:off x="1774108" y="5353471"/>
            <a:ext cx="1407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contraction</a:t>
            </a:r>
          </a:p>
          <a:p>
            <a:r>
              <a:rPr lang="en-US" sz="1400" dirty="0" smtClean="0"/>
              <a:t>morphogenesis</a:t>
            </a:r>
            <a:endParaRPr lang="nl-NL" sz="1400" dirty="0"/>
          </a:p>
        </p:txBody>
      </p:sp>
      <p:sp>
        <p:nvSpPr>
          <p:cNvPr id="83" name="TextBox 82"/>
          <p:cNvSpPr txBox="1"/>
          <p:nvPr/>
        </p:nvSpPr>
        <p:spPr>
          <a:xfrm>
            <a:off x="1774108" y="6146140"/>
            <a:ext cx="1199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microtubules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A576FC-36A8-4709-8513-CD7F63A6C353}" type="datetime4">
              <a:rPr lang="en-US" smtClean="0"/>
              <a:pPr>
                <a:defRPr/>
              </a:pPr>
              <a:t>April 3, 2013</a:t>
            </a:fld>
            <a:r>
              <a:rPr lang="nl-NL" smtClean="0"/>
              <a:t> | </a:t>
            </a:r>
            <a:fld id="{EFF17AB7-A44D-46A3-B513-3A36920AC249}" type="slidenum">
              <a:rPr lang="nl-NL" smtClean="0"/>
              <a:pPr>
                <a:defRPr/>
              </a:pPr>
              <a:t>25</a:t>
            </a:fld>
            <a:endParaRPr lang="en-US"/>
          </a:p>
        </p:txBody>
      </p:sp>
      <p:grpSp>
        <p:nvGrpSpPr>
          <p:cNvPr id="2" name="Group 28"/>
          <p:cNvGrpSpPr/>
          <p:nvPr/>
        </p:nvGrpSpPr>
        <p:grpSpPr>
          <a:xfrm>
            <a:off x="4514394" y="1018902"/>
            <a:ext cx="288032" cy="609898"/>
            <a:chOff x="318852" y="744389"/>
            <a:chExt cx="734482" cy="1041946"/>
          </a:xfrm>
        </p:grpSpPr>
        <p:cxnSp>
          <p:nvCxnSpPr>
            <p:cNvPr id="30" name="Straight Arrow Connector 29"/>
            <p:cNvCxnSpPr/>
            <p:nvPr/>
          </p:nvCxnSpPr>
          <p:spPr>
            <a:xfrm>
              <a:off x="318852" y="1311082"/>
              <a:ext cx="73448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321377" y="744389"/>
              <a:ext cx="0" cy="104194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467544" y="1196752"/>
              <a:ext cx="499380" cy="6861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349817" y="1196752"/>
              <a:ext cx="117727" cy="1024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38"/>
          <p:cNvGrpSpPr/>
          <p:nvPr/>
        </p:nvGrpSpPr>
        <p:grpSpPr>
          <a:xfrm>
            <a:off x="3923928" y="1018902"/>
            <a:ext cx="288032" cy="609898"/>
            <a:chOff x="321377" y="1916832"/>
            <a:chExt cx="734482" cy="1041946"/>
          </a:xfrm>
        </p:grpSpPr>
        <p:cxnSp>
          <p:nvCxnSpPr>
            <p:cNvPr id="40" name="Straight Arrow Connector 39"/>
            <p:cNvCxnSpPr/>
            <p:nvPr/>
          </p:nvCxnSpPr>
          <p:spPr>
            <a:xfrm>
              <a:off x="321377" y="2483525"/>
              <a:ext cx="73448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323902" y="1916832"/>
              <a:ext cx="0" cy="104194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411480" y="2179320"/>
              <a:ext cx="385150" cy="177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789010" y="2181538"/>
              <a:ext cx="86410" cy="17237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>
              <a:off x="349818" y="2164080"/>
              <a:ext cx="54042" cy="30252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102"/>
          <p:cNvGrpSpPr/>
          <p:nvPr/>
        </p:nvGrpSpPr>
        <p:grpSpPr>
          <a:xfrm>
            <a:off x="5104860" y="1018902"/>
            <a:ext cx="288032" cy="609898"/>
            <a:chOff x="2339752" y="2132856"/>
            <a:chExt cx="288032" cy="609898"/>
          </a:xfrm>
        </p:grpSpPr>
        <p:grpSp>
          <p:nvGrpSpPr>
            <p:cNvPr id="7" name="Group 28"/>
            <p:cNvGrpSpPr/>
            <p:nvPr/>
          </p:nvGrpSpPr>
          <p:grpSpPr>
            <a:xfrm>
              <a:off x="2339752" y="2132856"/>
              <a:ext cx="288032" cy="609898"/>
              <a:chOff x="1979712" y="4284712"/>
              <a:chExt cx="1224136" cy="1736576"/>
            </a:xfrm>
          </p:grpSpPr>
          <p:cxnSp>
            <p:nvCxnSpPr>
              <p:cNvPr id="53" name="Straight Arrow Connector 52"/>
              <p:cNvCxnSpPr/>
              <p:nvPr/>
            </p:nvCxnSpPr>
            <p:spPr>
              <a:xfrm>
                <a:off x="1979712" y="5229200"/>
                <a:ext cx="1224136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/>
              <p:nvPr/>
            </p:nvCxnSpPr>
            <p:spPr>
              <a:xfrm flipV="1">
                <a:off x="1983921" y="4284712"/>
                <a:ext cx="0" cy="173657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1983920" y="5185475"/>
                <a:ext cx="283823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flipH="1">
                <a:off x="2235692" y="4653135"/>
                <a:ext cx="140067" cy="533613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2" name="Straight Connector 51"/>
            <p:cNvCxnSpPr/>
            <p:nvPr/>
          </p:nvCxnSpPr>
          <p:spPr>
            <a:xfrm>
              <a:off x="2432939" y="2262249"/>
              <a:ext cx="16095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61"/>
          <p:cNvGrpSpPr/>
          <p:nvPr/>
        </p:nvGrpSpPr>
        <p:grpSpPr>
          <a:xfrm>
            <a:off x="6876256" y="1018902"/>
            <a:ext cx="288032" cy="609898"/>
            <a:chOff x="5594543" y="764704"/>
            <a:chExt cx="734482" cy="1041946"/>
          </a:xfrm>
        </p:grpSpPr>
        <p:cxnSp>
          <p:nvCxnSpPr>
            <p:cNvPr id="63" name="Straight Arrow Connector 62"/>
            <p:cNvCxnSpPr/>
            <p:nvPr/>
          </p:nvCxnSpPr>
          <p:spPr>
            <a:xfrm>
              <a:off x="5594543" y="1331397"/>
              <a:ext cx="73448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flipV="1">
              <a:off x="5597068" y="764704"/>
              <a:ext cx="0" cy="104194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5597068" y="1365464"/>
              <a:ext cx="472728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6062176" y="1365910"/>
              <a:ext cx="86410" cy="17237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71"/>
          <p:cNvGrpSpPr/>
          <p:nvPr/>
        </p:nvGrpSpPr>
        <p:grpSpPr>
          <a:xfrm>
            <a:off x="6285792" y="1018902"/>
            <a:ext cx="288032" cy="609898"/>
            <a:chOff x="5595637" y="2060848"/>
            <a:chExt cx="734482" cy="1041946"/>
          </a:xfrm>
        </p:grpSpPr>
        <p:cxnSp>
          <p:nvCxnSpPr>
            <p:cNvPr id="67" name="Straight Arrow Connector 66"/>
            <p:cNvCxnSpPr/>
            <p:nvPr/>
          </p:nvCxnSpPr>
          <p:spPr>
            <a:xfrm>
              <a:off x="5595637" y="2627541"/>
              <a:ext cx="73448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 flipV="1">
              <a:off x="5598162" y="2060848"/>
              <a:ext cx="0" cy="104194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5754608" y="2895387"/>
              <a:ext cx="322578" cy="21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6063270" y="2722568"/>
              <a:ext cx="137234" cy="17326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 flipV="1">
              <a:off x="5615940" y="2628900"/>
              <a:ext cx="152442" cy="267698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101"/>
          <p:cNvGrpSpPr/>
          <p:nvPr/>
        </p:nvGrpSpPr>
        <p:grpSpPr>
          <a:xfrm>
            <a:off x="5695326" y="1018902"/>
            <a:ext cx="288032" cy="609898"/>
            <a:chOff x="1763688" y="3140968"/>
            <a:chExt cx="288032" cy="609898"/>
          </a:xfrm>
        </p:grpSpPr>
        <p:grpSp>
          <p:nvGrpSpPr>
            <p:cNvPr id="11" name="Group 28"/>
            <p:cNvGrpSpPr/>
            <p:nvPr/>
          </p:nvGrpSpPr>
          <p:grpSpPr>
            <a:xfrm>
              <a:off x="1763688" y="3140968"/>
              <a:ext cx="288032" cy="609898"/>
              <a:chOff x="1979712" y="4284712"/>
              <a:chExt cx="1224136" cy="1736576"/>
            </a:xfrm>
          </p:grpSpPr>
          <p:cxnSp>
            <p:nvCxnSpPr>
              <p:cNvPr id="96" name="Straight Arrow Connector 95"/>
              <p:cNvCxnSpPr/>
              <p:nvPr/>
            </p:nvCxnSpPr>
            <p:spPr>
              <a:xfrm>
                <a:off x="1979712" y="5229200"/>
                <a:ext cx="1224136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/>
              <p:cNvCxnSpPr/>
              <p:nvPr/>
            </p:nvCxnSpPr>
            <p:spPr>
              <a:xfrm flipV="1">
                <a:off x="1983921" y="4284712"/>
                <a:ext cx="0" cy="173657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0" name="Straight Connector 99"/>
            <p:cNvCxnSpPr/>
            <p:nvPr/>
          </p:nvCxnSpPr>
          <p:spPr>
            <a:xfrm flipH="1">
              <a:off x="1763689" y="3284984"/>
              <a:ext cx="216023" cy="18740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 l="650" t="13412" r="67286" b="9569"/>
          <a:stretch>
            <a:fillRect/>
          </a:stretch>
        </p:blipFill>
        <p:spPr bwMode="auto">
          <a:xfrm>
            <a:off x="3826059" y="1724135"/>
            <a:ext cx="3410237" cy="5089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 l="48371" t="33313" r="31545" b="65658"/>
          <a:stretch>
            <a:fillRect/>
          </a:stretch>
        </p:blipFill>
        <p:spPr bwMode="auto">
          <a:xfrm flipV="1">
            <a:off x="7740352" y="5373216"/>
            <a:ext cx="1111900" cy="258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TextBox 56"/>
          <p:cNvSpPr txBox="1"/>
          <p:nvPr/>
        </p:nvSpPr>
        <p:spPr>
          <a:xfrm>
            <a:off x="7629170" y="5589240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</a:rPr>
              <a:t>0</a:t>
            </a:r>
            <a:endParaRPr lang="nl-NL" sz="1000" dirty="0">
              <a:solidFill>
                <a:schemeClr val="tx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748464" y="5589240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</a:rPr>
              <a:t>5</a:t>
            </a:r>
            <a:endParaRPr lang="nl-NL" sz="1000" dirty="0">
              <a:solidFill>
                <a:schemeClr val="tx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668344" y="5013176"/>
            <a:ext cx="1191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enrichment value </a:t>
            </a:r>
          </a:p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(FDR 0,075)</a:t>
            </a:r>
            <a:endParaRPr lang="nl-NL" sz="1000" dirty="0">
              <a:solidFill>
                <a:schemeClr val="tx1"/>
              </a:solidFill>
            </a:endParaRPr>
          </a:p>
        </p:txBody>
      </p:sp>
      <p:cxnSp>
        <p:nvCxnSpPr>
          <p:cNvPr id="47" name="Straight Connector 46"/>
          <p:cNvCxnSpPr/>
          <p:nvPr/>
        </p:nvCxnSpPr>
        <p:spPr bwMode="auto">
          <a:xfrm>
            <a:off x="2051720" y="2708920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>
            <a:off x="3707904" y="1744352"/>
            <a:ext cx="0" cy="504056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/>
          <p:nvPr/>
        </p:nvCxnSpPr>
        <p:spPr bwMode="auto">
          <a:xfrm flipH="1">
            <a:off x="3707904" y="2276872"/>
            <a:ext cx="1440" cy="1512168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/>
          <p:nvPr/>
        </p:nvCxnSpPr>
        <p:spPr bwMode="auto">
          <a:xfrm>
            <a:off x="3707904" y="3861048"/>
            <a:ext cx="0" cy="1368152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/>
          <p:nvPr/>
        </p:nvCxnSpPr>
        <p:spPr bwMode="auto">
          <a:xfrm>
            <a:off x="3707904" y="5301208"/>
            <a:ext cx="0" cy="720080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Connector 77"/>
          <p:cNvCxnSpPr/>
          <p:nvPr/>
        </p:nvCxnSpPr>
        <p:spPr bwMode="auto">
          <a:xfrm>
            <a:off x="3707904" y="6093296"/>
            <a:ext cx="0" cy="720080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TextBox 78"/>
          <p:cNvSpPr txBox="1"/>
          <p:nvPr/>
        </p:nvSpPr>
        <p:spPr>
          <a:xfrm>
            <a:off x="1774108" y="1753652"/>
            <a:ext cx="1039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actin</a:t>
            </a:r>
            <a:endParaRPr lang="en-US" sz="1400" dirty="0" smtClean="0"/>
          </a:p>
          <a:p>
            <a:r>
              <a:rPr lang="en-US" sz="1400" dirty="0" smtClean="0"/>
              <a:t>membrane</a:t>
            </a:r>
            <a:endParaRPr lang="nl-NL" sz="1400" dirty="0"/>
          </a:p>
        </p:txBody>
      </p:sp>
      <p:sp>
        <p:nvSpPr>
          <p:cNvPr id="80" name="TextBox 79"/>
          <p:cNvSpPr txBox="1"/>
          <p:nvPr/>
        </p:nvSpPr>
        <p:spPr>
          <a:xfrm>
            <a:off x="1774108" y="2617748"/>
            <a:ext cx="16770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focal adhesion</a:t>
            </a:r>
          </a:p>
          <a:p>
            <a:r>
              <a:rPr lang="en-US" sz="1400" dirty="0" smtClean="0"/>
              <a:t>cell junctions</a:t>
            </a:r>
          </a:p>
          <a:p>
            <a:r>
              <a:rPr lang="en-US" sz="1400" dirty="0" err="1" smtClean="0"/>
              <a:t>GTPase</a:t>
            </a:r>
            <a:r>
              <a:rPr lang="en-US" sz="1400" dirty="0" smtClean="0"/>
              <a:t> regulation</a:t>
            </a:r>
          </a:p>
          <a:p>
            <a:r>
              <a:rPr lang="en-US" sz="1400" dirty="0" smtClean="0"/>
              <a:t>cytoskeleton</a:t>
            </a:r>
            <a:endParaRPr lang="nl-NL" sz="1400" dirty="0"/>
          </a:p>
        </p:txBody>
      </p:sp>
      <p:sp>
        <p:nvSpPr>
          <p:cNvPr id="81" name="TextBox 80"/>
          <p:cNvSpPr txBox="1"/>
          <p:nvPr/>
        </p:nvSpPr>
        <p:spPr>
          <a:xfrm>
            <a:off x="1774108" y="4345359"/>
            <a:ext cx="1697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signaling pathways</a:t>
            </a:r>
            <a:endParaRPr lang="nl-NL" sz="1400" dirty="0"/>
          </a:p>
        </p:txBody>
      </p:sp>
      <p:sp>
        <p:nvSpPr>
          <p:cNvPr id="82" name="TextBox 81"/>
          <p:cNvSpPr txBox="1"/>
          <p:nvPr/>
        </p:nvSpPr>
        <p:spPr>
          <a:xfrm>
            <a:off x="1774108" y="5353471"/>
            <a:ext cx="1407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contraction</a:t>
            </a:r>
          </a:p>
          <a:p>
            <a:r>
              <a:rPr lang="en-US" sz="1400" dirty="0" smtClean="0"/>
              <a:t>morphogenesis</a:t>
            </a:r>
            <a:endParaRPr lang="nl-NL" sz="1400" dirty="0"/>
          </a:p>
        </p:txBody>
      </p:sp>
      <p:sp>
        <p:nvSpPr>
          <p:cNvPr id="83" name="TextBox 82"/>
          <p:cNvSpPr txBox="1"/>
          <p:nvPr/>
        </p:nvSpPr>
        <p:spPr>
          <a:xfrm>
            <a:off x="1774108" y="6146140"/>
            <a:ext cx="1199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microtubules</a:t>
            </a:r>
          </a:p>
        </p:txBody>
      </p:sp>
      <p:sp>
        <p:nvSpPr>
          <p:cNvPr id="59" name="Rectangle 58"/>
          <p:cNvSpPr/>
          <p:nvPr/>
        </p:nvSpPr>
        <p:spPr bwMode="auto">
          <a:xfrm>
            <a:off x="1763688" y="836712"/>
            <a:ext cx="3240360" cy="302433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0" b="0" i="0" u="none" strike="noStrike" cap="none" normalizeH="0" baseline="0" smtClean="0">
              <a:ln>
                <a:noFill/>
              </a:ln>
              <a:solidFill>
                <a:srgbClr val="DE7008"/>
              </a:solidFill>
              <a:effectLst/>
              <a:latin typeface="Arial" charset="0"/>
            </a:endParaRPr>
          </a:p>
        </p:txBody>
      </p:sp>
      <p:sp>
        <p:nvSpPr>
          <p:cNvPr id="73" name="Rectangle 2"/>
          <p:cNvSpPr txBox="1">
            <a:spLocks noChangeArrowheads="1"/>
          </p:cNvSpPr>
          <p:nvPr/>
        </p:nvSpPr>
        <p:spPr bwMode="auto">
          <a:xfrm>
            <a:off x="1979713" y="188640"/>
            <a:ext cx="7164288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DE70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Gene ontology enrichment of the distinct kinetic phosphorylation profiles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DE700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A576FC-36A8-4709-8513-CD7F63A6C353}" type="datetime4">
              <a:rPr lang="en-US" smtClean="0"/>
              <a:pPr>
                <a:defRPr/>
              </a:pPr>
              <a:t>April 3, 2013</a:t>
            </a:fld>
            <a:r>
              <a:rPr lang="nl-NL" smtClean="0"/>
              <a:t> | </a:t>
            </a:r>
            <a:fld id="{EFF17AB7-A44D-46A3-B513-3A36920AC249}" type="slidenum">
              <a:rPr lang="nl-NL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570" t="13533" r="79880" b="54428"/>
          <a:stretch>
            <a:fillRect/>
          </a:stretch>
        </p:blipFill>
        <p:spPr bwMode="auto">
          <a:xfrm>
            <a:off x="558402" y="1719943"/>
            <a:ext cx="4661670" cy="4746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650" t="13412" r="88652" b="54527"/>
          <a:stretch>
            <a:fillRect/>
          </a:stretch>
        </p:blipFill>
        <p:spPr bwMode="auto">
          <a:xfrm>
            <a:off x="5050195" y="1724135"/>
            <a:ext cx="2546141" cy="4740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 l="48371" t="33313" r="31545" b="65658"/>
          <a:stretch>
            <a:fillRect/>
          </a:stretch>
        </p:blipFill>
        <p:spPr bwMode="auto">
          <a:xfrm flipV="1">
            <a:off x="7740352" y="5373216"/>
            <a:ext cx="1111900" cy="258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TextBox 56"/>
          <p:cNvSpPr txBox="1"/>
          <p:nvPr/>
        </p:nvSpPr>
        <p:spPr>
          <a:xfrm>
            <a:off x="7629170" y="5589240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</a:rPr>
              <a:t>0</a:t>
            </a:r>
            <a:endParaRPr lang="nl-NL" sz="1000" dirty="0">
              <a:solidFill>
                <a:schemeClr val="tx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748464" y="5589240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</a:rPr>
              <a:t>5</a:t>
            </a:r>
            <a:endParaRPr lang="nl-NL" sz="1000" dirty="0">
              <a:solidFill>
                <a:schemeClr val="tx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668344" y="5013176"/>
            <a:ext cx="1191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enrichment value </a:t>
            </a:r>
          </a:p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(FDR 0,075)</a:t>
            </a:r>
            <a:endParaRPr lang="nl-NL" sz="1000" dirty="0">
              <a:solidFill>
                <a:schemeClr val="tx1"/>
              </a:solidFill>
            </a:endParaRPr>
          </a:p>
        </p:txBody>
      </p:sp>
      <p:grpSp>
        <p:nvGrpSpPr>
          <p:cNvPr id="47" name="Group 28"/>
          <p:cNvGrpSpPr/>
          <p:nvPr/>
        </p:nvGrpSpPr>
        <p:grpSpPr>
          <a:xfrm>
            <a:off x="6876256" y="1018902"/>
            <a:ext cx="288032" cy="609898"/>
            <a:chOff x="318852" y="744389"/>
            <a:chExt cx="734482" cy="1041946"/>
          </a:xfrm>
        </p:grpSpPr>
        <p:cxnSp>
          <p:nvCxnSpPr>
            <p:cNvPr id="48" name="Straight Arrow Connector 47"/>
            <p:cNvCxnSpPr/>
            <p:nvPr/>
          </p:nvCxnSpPr>
          <p:spPr>
            <a:xfrm>
              <a:off x="318852" y="1311082"/>
              <a:ext cx="73448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V="1">
              <a:off x="321377" y="744389"/>
              <a:ext cx="0" cy="104194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467544" y="1196752"/>
              <a:ext cx="499380" cy="6861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349817" y="1196752"/>
              <a:ext cx="117727" cy="1024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38"/>
          <p:cNvGrpSpPr/>
          <p:nvPr/>
        </p:nvGrpSpPr>
        <p:grpSpPr>
          <a:xfrm>
            <a:off x="5508104" y="1018902"/>
            <a:ext cx="288032" cy="609898"/>
            <a:chOff x="321377" y="1916832"/>
            <a:chExt cx="734482" cy="1041946"/>
          </a:xfrm>
        </p:grpSpPr>
        <p:cxnSp>
          <p:nvCxnSpPr>
            <p:cNvPr id="60" name="Straight Arrow Connector 59"/>
            <p:cNvCxnSpPr/>
            <p:nvPr/>
          </p:nvCxnSpPr>
          <p:spPr>
            <a:xfrm>
              <a:off x="321377" y="2483525"/>
              <a:ext cx="73448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flipV="1">
              <a:off x="323902" y="1916832"/>
              <a:ext cx="0" cy="104194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411480" y="2179320"/>
              <a:ext cx="385150" cy="177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789010" y="2181538"/>
              <a:ext cx="86410" cy="17237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349818" y="2164080"/>
              <a:ext cx="54042" cy="30252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1979713" y="188640"/>
            <a:ext cx="7164288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DE70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Gene ontology enrichment of the distinct kinetic phosphorylation profiles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DE700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A576FC-36A8-4709-8513-CD7F63A6C353}" type="datetime4">
              <a:rPr lang="en-US" smtClean="0"/>
              <a:pPr>
                <a:defRPr/>
              </a:pPr>
              <a:t>April 3, 2013</a:t>
            </a:fld>
            <a:r>
              <a:rPr lang="nl-NL" smtClean="0"/>
              <a:t> | </a:t>
            </a:r>
            <a:fld id="{EFF17AB7-A44D-46A3-B513-3A36920AC249}" type="slidenum">
              <a:rPr lang="nl-NL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570" t="13533" r="79880" b="54428"/>
          <a:stretch>
            <a:fillRect/>
          </a:stretch>
        </p:blipFill>
        <p:spPr bwMode="auto">
          <a:xfrm>
            <a:off x="558402" y="1719943"/>
            <a:ext cx="4661670" cy="4746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650" t="13412" r="88652" b="54527"/>
          <a:stretch>
            <a:fillRect/>
          </a:stretch>
        </p:blipFill>
        <p:spPr bwMode="auto">
          <a:xfrm>
            <a:off x="5050195" y="1724135"/>
            <a:ext cx="2546141" cy="4740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 l="48371" t="33313" r="31545" b="65658"/>
          <a:stretch>
            <a:fillRect/>
          </a:stretch>
        </p:blipFill>
        <p:spPr bwMode="auto">
          <a:xfrm flipV="1">
            <a:off x="7740352" y="5373216"/>
            <a:ext cx="1111900" cy="258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TextBox 56"/>
          <p:cNvSpPr txBox="1"/>
          <p:nvPr/>
        </p:nvSpPr>
        <p:spPr>
          <a:xfrm>
            <a:off x="7629170" y="5589240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</a:rPr>
              <a:t>0</a:t>
            </a:r>
            <a:endParaRPr lang="nl-NL" sz="1000" dirty="0">
              <a:solidFill>
                <a:schemeClr val="tx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748464" y="5589240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</a:rPr>
              <a:t>5</a:t>
            </a:r>
            <a:endParaRPr lang="nl-NL" sz="1000" dirty="0">
              <a:solidFill>
                <a:schemeClr val="tx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668344" y="5013176"/>
            <a:ext cx="1191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enrichment value </a:t>
            </a:r>
          </a:p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(FDR 0,075)</a:t>
            </a:r>
            <a:endParaRPr lang="nl-NL" sz="1000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395536" y="3717032"/>
            <a:ext cx="2016224" cy="79208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0" b="0" i="0" u="none" strike="noStrike" cap="none" normalizeH="0" baseline="0" smtClean="0">
              <a:ln>
                <a:noFill/>
              </a:ln>
              <a:solidFill>
                <a:srgbClr val="DE7008"/>
              </a:solidFill>
              <a:effectLst/>
              <a:latin typeface="Arial" charset="0"/>
            </a:endParaRPr>
          </a:p>
        </p:txBody>
      </p:sp>
      <p:grpSp>
        <p:nvGrpSpPr>
          <p:cNvPr id="11" name="Group 28"/>
          <p:cNvGrpSpPr/>
          <p:nvPr/>
        </p:nvGrpSpPr>
        <p:grpSpPr>
          <a:xfrm>
            <a:off x="6876256" y="1018902"/>
            <a:ext cx="288032" cy="609898"/>
            <a:chOff x="318852" y="744389"/>
            <a:chExt cx="734482" cy="1041946"/>
          </a:xfrm>
        </p:grpSpPr>
        <p:cxnSp>
          <p:nvCxnSpPr>
            <p:cNvPr id="12" name="Straight Arrow Connector 11"/>
            <p:cNvCxnSpPr/>
            <p:nvPr/>
          </p:nvCxnSpPr>
          <p:spPr>
            <a:xfrm>
              <a:off x="318852" y="1311082"/>
              <a:ext cx="73448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321377" y="744389"/>
              <a:ext cx="0" cy="104194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67544" y="1196752"/>
              <a:ext cx="499380" cy="6861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349817" y="1196752"/>
              <a:ext cx="117727" cy="1024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38"/>
          <p:cNvGrpSpPr/>
          <p:nvPr/>
        </p:nvGrpSpPr>
        <p:grpSpPr>
          <a:xfrm>
            <a:off x="5508104" y="1018902"/>
            <a:ext cx="288032" cy="609898"/>
            <a:chOff x="321377" y="1916832"/>
            <a:chExt cx="734482" cy="1041946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321377" y="2483525"/>
              <a:ext cx="73448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323902" y="1916832"/>
              <a:ext cx="0" cy="104194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11480" y="2179320"/>
              <a:ext cx="385150" cy="177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789010" y="2181538"/>
              <a:ext cx="86410" cy="17237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349818" y="2164080"/>
              <a:ext cx="54042" cy="30252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1979713" y="188640"/>
            <a:ext cx="7164288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DE70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Gene ontology enrichment of the distinct kinetic phosphorylation profiles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DE700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7520" y="6283380"/>
            <a:ext cx="2534400" cy="50549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680" y="1055646"/>
            <a:ext cx="5568480" cy="489363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21712" y="5972308"/>
            <a:ext cx="3918240" cy="2318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1100" b="1" dirty="0">
                <a:solidFill>
                  <a:srgbClr val="000000"/>
                </a:solidFill>
                <a:ea typeface="msgothic" charset="0"/>
                <a:cs typeface="msgothic" charset="0"/>
              </a:rPr>
              <a:t>Schlegel N , </a:t>
            </a:r>
            <a:r>
              <a:rPr lang="en-GB" sz="1100" b="1" dirty="0" err="1">
                <a:solidFill>
                  <a:srgbClr val="000000"/>
                </a:solidFill>
                <a:ea typeface="msgothic" charset="0"/>
                <a:cs typeface="msgothic" charset="0"/>
              </a:rPr>
              <a:t>Waschke</a:t>
            </a:r>
            <a:r>
              <a:rPr lang="en-GB" sz="1100" b="1" dirty="0">
                <a:solidFill>
                  <a:srgbClr val="000000"/>
                </a:solidFill>
                <a:ea typeface="msgothic" charset="0"/>
                <a:cs typeface="msgothic" charset="0"/>
              </a:rPr>
              <a:t> J </a:t>
            </a:r>
            <a:r>
              <a:rPr lang="en-GB" sz="1100" b="1" dirty="0" err="1">
                <a:solidFill>
                  <a:srgbClr val="000000"/>
                </a:solidFill>
                <a:ea typeface="msgothic" charset="0"/>
                <a:cs typeface="msgothic" charset="0"/>
              </a:rPr>
              <a:t>Cardiovasc</a:t>
            </a:r>
            <a:r>
              <a:rPr lang="en-GB" sz="1100" b="1" dirty="0">
                <a:solidFill>
                  <a:srgbClr val="000000"/>
                </a:solidFill>
                <a:ea typeface="msgothic" charset="0"/>
                <a:cs typeface="msgothic" charset="0"/>
              </a:rPr>
              <a:t> Res 2010;87:1-3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97920" y="6450438"/>
            <a:ext cx="4930560" cy="34707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77761" indent="-7776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GB" sz="900" dirty="0">
                <a:solidFill>
                  <a:srgbClr val="000000"/>
                </a:solidFill>
                <a:ea typeface="msgothic" charset="0"/>
                <a:cs typeface="msgothic" charset="0"/>
              </a:rPr>
              <a:t>Published on behalf of the European Society of Cardiology. All rights reserved. © The Author 2010. For permissions please email: journals.permissions@oxfordjournals.org.</a:t>
            </a:r>
          </a:p>
        </p:txBody>
      </p:sp>
      <p:pic>
        <p:nvPicPr>
          <p:cNvPr id="7" name="Picture 6" descr="Vasodilator-stimulated_phosphoprotein_graph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4128" y="1484784"/>
            <a:ext cx="3310627" cy="1908424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907529" y="404589"/>
            <a:ext cx="7993063" cy="792163"/>
          </a:xfrm>
          <a:prstGeom prst="rect">
            <a:avLst/>
          </a:prstGeom>
        </p:spPr>
        <p:txBody>
          <a:bodyPr/>
          <a:lstStyle/>
          <a:p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DE70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Mechanisms of VASP-dependent endothelial barrier regulation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7520" y="6283380"/>
            <a:ext cx="2534400" cy="50549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680" y="1055646"/>
            <a:ext cx="5568480" cy="489363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21712" y="5972308"/>
            <a:ext cx="3918240" cy="2318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1100" b="1" dirty="0">
                <a:solidFill>
                  <a:srgbClr val="000000"/>
                </a:solidFill>
                <a:ea typeface="msgothic" charset="0"/>
                <a:cs typeface="msgothic" charset="0"/>
              </a:rPr>
              <a:t>Schlegel N , </a:t>
            </a:r>
            <a:r>
              <a:rPr lang="en-GB" sz="1100" b="1" dirty="0" err="1">
                <a:solidFill>
                  <a:srgbClr val="000000"/>
                </a:solidFill>
                <a:ea typeface="msgothic" charset="0"/>
                <a:cs typeface="msgothic" charset="0"/>
              </a:rPr>
              <a:t>Waschke</a:t>
            </a:r>
            <a:r>
              <a:rPr lang="en-GB" sz="1100" b="1" dirty="0">
                <a:solidFill>
                  <a:srgbClr val="000000"/>
                </a:solidFill>
                <a:ea typeface="msgothic" charset="0"/>
                <a:cs typeface="msgothic" charset="0"/>
              </a:rPr>
              <a:t> J </a:t>
            </a:r>
            <a:r>
              <a:rPr lang="en-GB" sz="1100" b="1" dirty="0" err="1">
                <a:solidFill>
                  <a:srgbClr val="000000"/>
                </a:solidFill>
                <a:ea typeface="msgothic" charset="0"/>
                <a:cs typeface="msgothic" charset="0"/>
              </a:rPr>
              <a:t>Cardiovasc</a:t>
            </a:r>
            <a:r>
              <a:rPr lang="en-GB" sz="1100" b="1" dirty="0">
                <a:solidFill>
                  <a:srgbClr val="000000"/>
                </a:solidFill>
                <a:ea typeface="msgothic" charset="0"/>
                <a:cs typeface="msgothic" charset="0"/>
              </a:rPr>
              <a:t> Res 2010;87:1-3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97920" y="6450438"/>
            <a:ext cx="4930560" cy="34707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77761" indent="-7776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GB" sz="900" dirty="0">
                <a:solidFill>
                  <a:srgbClr val="000000"/>
                </a:solidFill>
                <a:ea typeface="msgothic" charset="0"/>
                <a:cs typeface="msgothic" charset="0"/>
              </a:rPr>
              <a:t>Published on behalf of the European Society of Cardiology. All rights reserved. © The Author 2010. For permissions please email: journals.permissions@oxfordjournals.org.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907529" y="404589"/>
            <a:ext cx="7993063" cy="792163"/>
          </a:xfrm>
          <a:prstGeom prst="rect">
            <a:avLst/>
          </a:prstGeom>
        </p:spPr>
        <p:txBody>
          <a:bodyPr/>
          <a:lstStyle/>
          <a:p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DE70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Mechanisms of VASP-dependent endothelial barrier regulation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2987824" y="2389072"/>
            <a:ext cx="648072" cy="30903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0" b="0" i="0" u="none" strike="noStrike" cap="none" normalizeH="0" baseline="0" smtClean="0">
              <a:ln>
                <a:noFill/>
              </a:ln>
              <a:solidFill>
                <a:srgbClr val="DE7008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 rot="16560483">
            <a:off x="2844434" y="4115756"/>
            <a:ext cx="530872" cy="26236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0" b="0" i="0" u="none" strike="noStrike" cap="none" normalizeH="0" baseline="0" smtClean="0">
              <a:ln>
                <a:noFill/>
              </a:ln>
              <a:solidFill>
                <a:srgbClr val="DE7008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 rot="18324991">
            <a:off x="2962483" y="4393464"/>
            <a:ext cx="530872" cy="26236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0" b="0" i="0" u="none" strike="noStrike" cap="none" normalizeH="0" baseline="0" smtClean="0">
              <a:ln>
                <a:noFill/>
              </a:ln>
              <a:solidFill>
                <a:srgbClr val="DE7008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 rot="20195712">
            <a:off x="3350405" y="3961171"/>
            <a:ext cx="825021" cy="26236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0" b="0" i="0" u="none" strike="noStrike" cap="none" normalizeH="0" baseline="0" smtClean="0">
              <a:ln>
                <a:noFill/>
              </a:ln>
              <a:solidFill>
                <a:srgbClr val="DE7008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 rot="21195902">
            <a:off x="3418094" y="4307374"/>
            <a:ext cx="444659" cy="21264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0" b="0" i="0" u="none" strike="noStrike" cap="none" normalizeH="0" baseline="0" smtClean="0">
              <a:ln>
                <a:noFill/>
              </a:ln>
              <a:solidFill>
                <a:srgbClr val="DE7008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 rot="19141235">
            <a:off x="3778916" y="4093867"/>
            <a:ext cx="485149" cy="26236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0" b="0" i="0" u="none" strike="noStrike" cap="none" normalizeH="0" baseline="0" smtClean="0">
              <a:ln>
                <a:noFill/>
              </a:ln>
              <a:solidFill>
                <a:srgbClr val="DE7008"/>
              </a:solidFill>
              <a:effectLst/>
              <a:latin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 rot="19141235">
            <a:off x="3202142" y="3874093"/>
            <a:ext cx="236305" cy="24141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0" b="0" i="0" u="none" strike="noStrike" cap="none" normalizeH="0" baseline="0" smtClean="0">
              <a:ln>
                <a:noFill/>
              </a:ln>
              <a:solidFill>
                <a:srgbClr val="DE7008"/>
              </a:solidFill>
              <a:effectLst/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56176" y="2004669"/>
            <a:ext cx="19438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smtClean="0"/>
              <a:t>Focal Adhesion Kinase</a:t>
            </a:r>
          </a:p>
          <a:p>
            <a:r>
              <a:rPr lang="nl-NL" sz="1200" dirty="0" smtClean="0"/>
              <a:t>Vinculin</a:t>
            </a:r>
          </a:p>
          <a:p>
            <a:r>
              <a:rPr lang="nl-NL" sz="1200" dirty="0" smtClean="0"/>
              <a:t>Talin-1</a:t>
            </a:r>
          </a:p>
          <a:p>
            <a:r>
              <a:rPr lang="nl-NL" sz="1200" dirty="0" smtClean="0"/>
              <a:t>Paxillin</a:t>
            </a:r>
          </a:p>
          <a:p>
            <a:r>
              <a:rPr lang="nl-NL" sz="1200" dirty="0" smtClean="0"/>
              <a:t>Zyxin</a:t>
            </a:r>
          </a:p>
          <a:p>
            <a:r>
              <a:rPr lang="nl-NL" sz="1200" dirty="0" smtClean="0"/>
              <a:t>Catenin alpha-1</a:t>
            </a:r>
          </a:p>
          <a:p>
            <a:r>
              <a:rPr lang="nl-NL" sz="1200" dirty="0" smtClean="0"/>
              <a:t>Catenin delta-1</a:t>
            </a:r>
          </a:p>
          <a:p>
            <a:r>
              <a:rPr lang="nl-NL" sz="1200" dirty="0" smtClean="0"/>
              <a:t>Tight junction protein zo-1</a:t>
            </a:r>
          </a:p>
          <a:p>
            <a:r>
              <a:rPr lang="nl-NL" sz="1200" dirty="0" smtClean="0"/>
              <a:t>Tight junction protein zo-2</a:t>
            </a:r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xmlns="" val="6557812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20638" y="1395413"/>
            <a:ext cx="9117012" cy="4727575"/>
          </a:xfrm>
          <a:prstGeom prst="roundRect">
            <a:avLst>
              <a:gd name="adj" fmla="val 5681"/>
            </a:avLst>
          </a:prstGeom>
          <a:gradFill rotWithShape="1">
            <a:gsLst>
              <a:gs pos="0">
                <a:srgbClr val="FFC1C1"/>
              </a:gs>
              <a:gs pos="50000">
                <a:schemeClr val="bg1"/>
              </a:gs>
              <a:gs pos="100000">
                <a:srgbClr val="FFC1C1"/>
              </a:gs>
            </a:gsLst>
            <a:lin ang="5400000" scaled="1"/>
          </a:gradFill>
          <a:ln w="12700" algn="ctr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2057" name="Freeform 9"/>
          <p:cNvSpPr>
            <a:spLocks noChangeAspect="1"/>
          </p:cNvSpPr>
          <p:nvPr/>
        </p:nvSpPr>
        <p:spPr bwMode="auto">
          <a:xfrm>
            <a:off x="15875" y="5708650"/>
            <a:ext cx="1868488" cy="431800"/>
          </a:xfrm>
          <a:custGeom>
            <a:avLst/>
            <a:gdLst/>
            <a:ahLst/>
            <a:cxnLst>
              <a:cxn ang="0">
                <a:pos x="12" y="234"/>
              </a:cxn>
              <a:cxn ang="0">
                <a:pos x="503" y="263"/>
              </a:cxn>
              <a:cxn ang="0">
                <a:pos x="916" y="260"/>
              </a:cxn>
              <a:cxn ang="0">
                <a:pos x="1161" y="244"/>
              </a:cxn>
              <a:cxn ang="0">
                <a:pos x="1122" y="175"/>
              </a:cxn>
              <a:cxn ang="0">
                <a:pos x="830" y="53"/>
              </a:cxn>
              <a:cxn ang="0">
                <a:pos x="459" y="18"/>
              </a:cxn>
              <a:cxn ang="0">
                <a:pos x="0" y="36"/>
              </a:cxn>
              <a:cxn ang="0">
                <a:pos x="12" y="234"/>
              </a:cxn>
            </a:cxnLst>
            <a:rect l="0" t="0" r="r" b="b"/>
            <a:pathLst>
              <a:path w="1177" h="272">
                <a:moveTo>
                  <a:pt x="12" y="234"/>
                </a:moveTo>
                <a:cubicBezTo>
                  <a:pt x="96" y="272"/>
                  <a:pt x="352" y="259"/>
                  <a:pt x="503" y="263"/>
                </a:cubicBezTo>
                <a:cubicBezTo>
                  <a:pt x="654" y="267"/>
                  <a:pt x="806" y="263"/>
                  <a:pt x="916" y="260"/>
                </a:cubicBezTo>
                <a:cubicBezTo>
                  <a:pt x="1026" y="257"/>
                  <a:pt x="1127" y="258"/>
                  <a:pt x="1161" y="244"/>
                </a:cubicBezTo>
                <a:cubicBezTo>
                  <a:pt x="1174" y="221"/>
                  <a:pt x="1177" y="207"/>
                  <a:pt x="1122" y="175"/>
                </a:cubicBezTo>
                <a:cubicBezTo>
                  <a:pt x="1067" y="143"/>
                  <a:pt x="940" y="79"/>
                  <a:pt x="830" y="53"/>
                </a:cubicBezTo>
                <a:cubicBezTo>
                  <a:pt x="720" y="27"/>
                  <a:pt x="597" y="21"/>
                  <a:pt x="459" y="18"/>
                </a:cubicBezTo>
                <a:cubicBezTo>
                  <a:pt x="321" y="15"/>
                  <a:pt x="74" y="0"/>
                  <a:pt x="0" y="36"/>
                </a:cubicBezTo>
                <a:lnTo>
                  <a:pt x="12" y="234"/>
                </a:lnTo>
                <a:close/>
              </a:path>
            </a:pathLst>
          </a:custGeom>
          <a:gradFill rotWithShape="1">
            <a:gsLst>
              <a:gs pos="0">
                <a:srgbClr val="D3B187"/>
              </a:gs>
              <a:gs pos="100000">
                <a:srgbClr val="FFCC66"/>
              </a:gs>
            </a:gsLst>
            <a:lin ang="5400000" scaled="1"/>
          </a:gradFill>
          <a:ln w="9525">
            <a:solidFill>
              <a:srgbClr val="FF99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2059" name="Freeform 11"/>
          <p:cNvSpPr>
            <a:spLocks noChangeAspect="1"/>
          </p:cNvSpPr>
          <p:nvPr/>
        </p:nvSpPr>
        <p:spPr bwMode="auto">
          <a:xfrm>
            <a:off x="7038975" y="5661025"/>
            <a:ext cx="2095500" cy="495300"/>
          </a:xfrm>
          <a:custGeom>
            <a:avLst/>
            <a:gdLst/>
            <a:ahLst/>
            <a:cxnLst>
              <a:cxn ang="0">
                <a:pos x="480" y="297"/>
              </a:cxn>
              <a:cxn ang="0">
                <a:pos x="692" y="300"/>
              </a:cxn>
              <a:cxn ang="0">
                <a:pos x="893" y="294"/>
              </a:cxn>
              <a:cxn ang="0">
                <a:pos x="1313" y="256"/>
              </a:cxn>
              <a:cxn ang="0">
                <a:pos x="1320" y="35"/>
              </a:cxn>
              <a:cxn ang="0">
                <a:pos x="1041" y="48"/>
              </a:cxn>
              <a:cxn ang="0">
                <a:pos x="670" y="60"/>
              </a:cxn>
              <a:cxn ang="0">
                <a:pos x="430" y="51"/>
              </a:cxn>
              <a:cxn ang="0">
                <a:pos x="30" y="64"/>
              </a:cxn>
              <a:cxn ang="0">
                <a:pos x="248" y="182"/>
              </a:cxn>
              <a:cxn ang="0">
                <a:pos x="480" y="297"/>
              </a:cxn>
            </a:cxnLst>
            <a:rect l="0" t="0" r="r" b="b"/>
            <a:pathLst>
              <a:path w="1320" h="312">
                <a:moveTo>
                  <a:pt x="480" y="297"/>
                </a:moveTo>
                <a:cubicBezTo>
                  <a:pt x="548" y="312"/>
                  <a:pt x="624" y="301"/>
                  <a:pt x="692" y="300"/>
                </a:cubicBezTo>
                <a:lnTo>
                  <a:pt x="893" y="294"/>
                </a:lnTo>
                <a:cubicBezTo>
                  <a:pt x="996" y="287"/>
                  <a:pt x="1242" y="299"/>
                  <a:pt x="1313" y="256"/>
                </a:cubicBezTo>
                <a:lnTo>
                  <a:pt x="1320" y="35"/>
                </a:lnTo>
                <a:cubicBezTo>
                  <a:pt x="1275" y="0"/>
                  <a:pt x="1149" y="44"/>
                  <a:pt x="1041" y="48"/>
                </a:cubicBezTo>
                <a:cubicBezTo>
                  <a:pt x="933" y="52"/>
                  <a:pt x="772" y="60"/>
                  <a:pt x="670" y="60"/>
                </a:cubicBezTo>
                <a:cubicBezTo>
                  <a:pt x="568" y="60"/>
                  <a:pt x="537" y="50"/>
                  <a:pt x="430" y="51"/>
                </a:cubicBezTo>
                <a:cubicBezTo>
                  <a:pt x="323" y="52"/>
                  <a:pt x="60" y="42"/>
                  <a:pt x="30" y="64"/>
                </a:cubicBezTo>
                <a:cubicBezTo>
                  <a:pt x="0" y="86"/>
                  <a:pt x="173" y="143"/>
                  <a:pt x="248" y="182"/>
                </a:cubicBezTo>
                <a:cubicBezTo>
                  <a:pt x="323" y="221"/>
                  <a:pt x="432" y="273"/>
                  <a:pt x="480" y="297"/>
                </a:cubicBezTo>
                <a:close/>
              </a:path>
            </a:pathLst>
          </a:custGeom>
          <a:gradFill rotWithShape="1">
            <a:gsLst>
              <a:gs pos="0">
                <a:srgbClr val="D3B187"/>
              </a:gs>
              <a:gs pos="100000">
                <a:srgbClr val="FFCC66"/>
              </a:gs>
            </a:gsLst>
            <a:lin ang="5400000" scaled="1"/>
          </a:gradFill>
          <a:ln w="9525" cap="flat" cmpd="sng">
            <a:solidFill>
              <a:srgbClr val="FF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2068" name="Oval 20"/>
          <p:cNvSpPr>
            <a:spLocks noChangeArrowheads="1"/>
          </p:cNvSpPr>
          <p:nvPr/>
        </p:nvSpPr>
        <p:spPr bwMode="auto">
          <a:xfrm>
            <a:off x="571500" y="5832475"/>
            <a:ext cx="468313" cy="190500"/>
          </a:xfrm>
          <a:prstGeom prst="ellipse">
            <a:avLst/>
          </a:prstGeom>
          <a:gradFill rotWithShape="0">
            <a:gsLst>
              <a:gs pos="0">
                <a:srgbClr val="9CD9FE"/>
              </a:gs>
              <a:gs pos="100000">
                <a:srgbClr val="9CD9FE">
                  <a:gamma/>
                  <a:shade val="6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2069" name="Oval 21"/>
          <p:cNvSpPr>
            <a:spLocks noChangeArrowheads="1"/>
          </p:cNvSpPr>
          <p:nvPr/>
        </p:nvSpPr>
        <p:spPr bwMode="auto">
          <a:xfrm>
            <a:off x="8010525" y="5811838"/>
            <a:ext cx="512763" cy="220663"/>
          </a:xfrm>
          <a:prstGeom prst="ellipse">
            <a:avLst/>
          </a:prstGeom>
          <a:gradFill rotWithShape="0">
            <a:gsLst>
              <a:gs pos="0">
                <a:srgbClr val="9CD9FE"/>
              </a:gs>
              <a:gs pos="100000">
                <a:srgbClr val="9CD9FE">
                  <a:gamma/>
                  <a:shade val="6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2072" name="Oval 24"/>
          <p:cNvSpPr>
            <a:spLocks noChangeArrowheads="1"/>
          </p:cNvSpPr>
          <p:nvPr/>
        </p:nvSpPr>
        <p:spPr bwMode="auto">
          <a:xfrm>
            <a:off x="2222500" y="5843588"/>
            <a:ext cx="474663" cy="188913"/>
          </a:xfrm>
          <a:prstGeom prst="ellipse">
            <a:avLst/>
          </a:prstGeom>
          <a:gradFill rotWithShape="0">
            <a:gsLst>
              <a:gs pos="0">
                <a:srgbClr val="9CD9FE"/>
              </a:gs>
              <a:gs pos="100000">
                <a:srgbClr val="9CD9FE">
                  <a:gamma/>
                  <a:shade val="6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2082" name="Oval 34"/>
          <p:cNvSpPr>
            <a:spLocks noChangeArrowheads="1"/>
          </p:cNvSpPr>
          <p:nvPr/>
        </p:nvSpPr>
        <p:spPr bwMode="auto">
          <a:xfrm>
            <a:off x="4194175" y="6456363"/>
            <a:ext cx="438150" cy="177800"/>
          </a:xfrm>
          <a:prstGeom prst="ellipse">
            <a:avLst/>
          </a:prstGeom>
          <a:gradFill rotWithShape="1">
            <a:gsLst>
              <a:gs pos="0">
                <a:srgbClr val="BAA0FA"/>
              </a:gs>
              <a:gs pos="100000">
                <a:srgbClr val="BAA0FA">
                  <a:gamma/>
                  <a:shade val="8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2083" name="Freeform 35"/>
          <p:cNvSpPr>
            <a:spLocks noChangeAspect="1"/>
          </p:cNvSpPr>
          <p:nvPr/>
        </p:nvSpPr>
        <p:spPr bwMode="auto">
          <a:xfrm>
            <a:off x="5272088" y="6300788"/>
            <a:ext cx="3873500" cy="468313"/>
          </a:xfrm>
          <a:custGeom>
            <a:avLst/>
            <a:gdLst/>
            <a:ahLst/>
            <a:cxnLst>
              <a:cxn ang="0">
                <a:pos x="2440" y="258"/>
              </a:cxn>
              <a:cxn ang="0">
                <a:pos x="2032" y="259"/>
              </a:cxn>
              <a:cxn ang="0">
                <a:pos x="1444" y="263"/>
              </a:cxn>
              <a:cxn ang="0">
                <a:pos x="109" y="252"/>
              </a:cxn>
              <a:cxn ang="0">
                <a:pos x="788" y="146"/>
              </a:cxn>
              <a:cxn ang="0">
                <a:pos x="1434" y="55"/>
              </a:cxn>
              <a:cxn ang="0">
                <a:pos x="1901" y="28"/>
              </a:cxn>
              <a:cxn ang="0">
                <a:pos x="2432" y="38"/>
              </a:cxn>
              <a:cxn ang="0">
                <a:pos x="2440" y="258"/>
              </a:cxn>
            </a:cxnLst>
            <a:rect l="0" t="0" r="r" b="b"/>
            <a:pathLst>
              <a:path w="2440" h="295">
                <a:moveTo>
                  <a:pt x="2440" y="258"/>
                </a:moveTo>
                <a:cubicBezTo>
                  <a:pt x="2373" y="295"/>
                  <a:pt x="2198" y="258"/>
                  <a:pt x="2032" y="259"/>
                </a:cubicBezTo>
                <a:cubicBezTo>
                  <a:pt x="1866" y="260"/>
                  <a:pt x="1764" y="264"/>
                  <a:pt x="1444" y="263"/>
                </a:cubicBezTo>
                <a:cubicBezTo>
                  <a:pt x="1124" y="262"/>
                  <a:pt x="218" y="272"/>
                  <a:pt x="109" y="252"/>
                </a:cubicBezTo>
                <a:cubicBezTo>
                  <a:pt x="0" y="231"/>
                  <a:pt x="567" y="179"/>
                  <a:pt x="788" y="146"/>
                </a:cubicBezTo>
                <a:cubicBezTo>
                  <a:pt x="1009" y="113"/>
                  <a:pt x="1249" y="75"/>
                  <a:pt x="1434" y="55"/>
                </a:cubicBezTo>
                <a:cubicBezTo>
                  <a:pt x="1619" y="35"/>
                  <a:pt x="1735" y="31"/>
                  <a:pt x="1901" y="28"/>
                </a:cubicBezTo>
                <a:cubicBezTo>
                  <a:pt x="2067" y="25"/>
                  <a:pt x="2342" y="0"/>
                  <a:pt x="2432" y="38"/>
                </a:cubicBezTo>
                <a:lnTo>
                  <a:pt x="2440" y="258"/>
                </a:lnTo>
                <a:close/>
              </a:path>
            </a:pathLst>
          </a:custGeom>
          <a:solidFill>
            <a:srgbClr val="FF9966"/>
          </a:solidFill>
          <a:ln w="9525">
            <a:solidFill>
              <a:srgbClr val="FFCC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2084" name="Oval 36"/>
          <p:cNvSpPr>
            <a:spLocks noChangeArrowheads="1"/>
          </p:cNvSpPr>
          <p:nvPr/>
        </p:nvSpPr>
        <p:spPr bwMode="auto">
          <a:xfrm flipH="1">
            <a:off x="7916863" y="6430963"/>
            <a:ext cx="438150" cy="177800"/>
          </a:xfrm>
          <a:prstGeom prst="ellipse">
            <a:avLst/>
          </a:prstGeom>
          <a:gradFill rotWithShape="1">
            <a:gsLst>
              <a:gs pos="0">
                <a:srgbClr val="BAA0FA"/>
              </a:gs>
              <a:gs pos="100000">
                <a:srgbClr val="BAA0FA">
                  <a:gamma/>
                  <a:shade val="8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0" y="1124744"/>
            <a:ext cx="9145588" cy="1112838"/>
            <a:chOff x="0" y="466"/>
            <a:chExt cx="5761" cy="701"/>
          </a:xfrm>
        </p:grpSpPr>
        <p:sp>
          <p:nvSpPr>
            <p:cNvPr id="2088" name="Freeform 40" descr="Bouquet"/>
            <p:cNvSpPr>
              <a:spLocks/>
            </p:cNvSpPr>
            <p:nvPr/>
          </p:nvSpPr>
          <p:spPr bwMode="auto">
            <a:xfrm flipV="1">
              <a:off x="25" y="692"/>
              <a:ext cx="5735" cy="278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446" y="38"/>
                </a:cxn>
                <a:cxn ang="0">
                  <a:pos x="1079" y="31"/>
                </a:cxn>
                <a:cxn ang="0">
                  <a:pos x="1265" y="25"/>
                </a:cxn>
                <a:cxn ang="0">
                  <a:pos x="1828" y="44"/>
                </a:cxn>
                <a:cxn ang="0">
                  <a:pos x="2090" y="19"/>
                </a:cxn>
                <a:cxn ang="0">
                  <a:pos x="2673" y="38"/>
                </a:cxn>
                <a:cxn ang="0">
                  <a:pos x="2993" y="19"/>
                </a:cxn>
                <a:cxn ang="0">
                  <a:pos x="3748" y="38"/>
                </a:cxn>
                <a:cxn ang="0">
                  <a:pos x="3882" y="25"/>
                </a:cxn>
                <a:cxn ang="0">
                  <a:pos x="4478" y="38"/>
                </a:cxn>
                <a:cxn ang="0">
                  <a:pos x="4676" y="6"/>
                </a:cxn>
                <a:cxn ang="0">
                  <a:pos x="4887" y="38"/>
                </a:cxn>
                <a:cxn ang="0">
                  <a:pos x="5514" y="12"/>
                </a:cxn>
                <a:cxn ang="0">
                  <a:pos x="5735" y="15"/>
                </a:cxn>
                <a:cxn ang="0">
                  <a:pos x="5731" y="101"/>
                </a:cxn>
                <a:cxn ang="0">
                  <a:pos x="5348" y="127"/>
                </a:cxn>
                <a:cxn ang="0">
                  <a:pos x="4260" y="127"/>
                </a:cxn>
                <a:cxn ang="0">
                  <a:pos x="2974" y="108"/>
                </a:cxn>
                <a:cxn ang="0">
                  <a:pos x="1297" y="121"/>
                </a:cxn>
                <a:cxn ang="0">
                  <a:pos x="446" y="121"/>
                </a:cxn>
                <a:cxn ang="0">
                  <a:pos x="0" y="114"/>
                </a:cxn>
                <a:cxn ang="0">
                  <a:pos x="0" y="28"/>
                </a:cxn>
              </a:cxnLst>
              <a:rect l="0" t="0" r="r" b="b"/>
              <a:pathLst>
                <a:path w="5735" h="131">
                  <a:moveTo>
                    <a:pt x="0" y="28"/>
                  </a:moveTo>
                  <a:cubicBezTo>
                    <a:pt x="74" y="15"/>
                    <a:pt x="266" y="38"/>
                    <a:pt x="446" y="38"/>
                  </a:cubicBezTo>
                  <a:cubicBezTo>
                    <a:pt x="626" y="38"/>
                    <a:pt x="943" y="33"/>
                    <a:pt x="1079" y="31"/>
                  </a:cubicBezTo>
                  <a:cubicBezTo>
                    <a:pt x="1215" y="29"/>
                    <a:pt x="1140" y="23"/>
                    <a:pt x="1265" y="25"/>
                  </a:cubicBezTo>
                  <a:cubicBezTo>
                    <a:pt x="1390" y="27"/>
                    <a:pt x="1691" y="45"/>
                    <a:pt x="1828" y="44"/>
                  </a:cubicBezTo>
                  <a:cubicBezTo>
                    <a:pt x="1965" y="43"/>
                    <a:pt x="1949" y="20"/>
                    <a:pt x="2090" y="19"/>
                  </a:cubicBezTo>
                  <a:cubicBezTo>
                    <a:pt x="2231" y="18"/>
                    <a:pt x="2523" y="38"/>
                    <a:pt x="2673" y="38"/>
                  </a:cubicBezTo>
                  <a:cubicBezTo>
                    <a:pt x="2823" y="38"/>
                    <a:pt x="2814" y="19"/>
                    <a:pt x="2993" y="19"/>
                  </a:cubicBezTo>
                  <a:cubicBezTo>
                    <a:pt x="3172" y="19"/>
                    <a:pt x="3600" y="37"/>
                    <a:pt x="3748" y="38"/>
                  </a:cubicBezTo>
                  <a:cubicBezTo>
                    <a:pt x="3896" y="39"/>
                    <a:pt x="3760" y="25"/>
                    <a:pt x="3882" y="25"/>
                  </a:cubicBezTo>
                  <a:cubicBezTo>
                    <a:pt x="4004" y="25"/>
                    <a:pt x="4346" y="41"/>
                    <a:pt x="4478" y="38"/>
                  </a:cubicBezTo>
                  <a:cubicBezTo>
                    <a:pt x="4610" y="35"/>
                    <a:pt x="4608" y="6"/>
                    <a:pt x="4676" y="6"/>
                  </a:cubicBezTo>
                  <a:cubicBezTo>
                    <a:pt x="4744" y="6"/>
                    <a:pt x="4747" y="37"/>
                    <a:pt x="4887" y="38"/>
                  </a:cubicBezTo>
                  <a:cubicBezTo>
                    <a:pt x="5027" y="39"/>
                    <a:pt x="5373" y="16"/>
                    <a:pt x="5514" y="12"/>
                  </a:cubicBezTo>
                  <a:cubicBezTo>
                    <a:pt x="5655" y="8"/>
                    <a:pt x="5699" y="0"/>
                    <a:pt x="5735" y="15"/>
                  </a:cubicBezTo>
                  <a:lnTo>
                    <a:pt x="5731" y="101"/>
                  </a:lnTo>
                  <a:cubicBezTo>
                    <a:pt x="5667" y="120"/>
                    <a:pt x="5593" y="123"/>
                    <a:pt x="5348" y="127"/>
                  </a:cubicBezTo>
                  <a:cubicBezTo>
                    <a:pt x="5103" y="131"/>
                    <a:pt x="4656" y="130"/>
                    <a:pt x="4260" y="127"/>
                  </a:cubicBezTo>
                  <a:cubicBezTo>
                    <a:pt x="3864" y="124"/>
                    <a:pt x="3468" y="109"/>
                    <a:pt x="2974" y="108"/>
                  </a:cubicBezTo>
                  <a:cubicBezTo>
                    <a:pt x="2480" y="107"/>
                    <a:pt x="1718" y="119"/>
                    <a:pt x="1297" y="121"/>
                  </a:cubicBezTo>
                  <a:cubicBezTo>
                    <a:pt x="876" y="123"/>
                    <a:pt x="662" y="122"/>
                    <a:pt x="446" y="121"/>
                  </a:cubicBezTo>
                  <a:cubicBezTo>
                    <a:pt x="230" y="120"/>
                    <a:pt x="74" y="129"/>
                    <a:pt x="0" y="114"/>
                  </a:cubicBezTo>
                  <a:lnTo>
                    <a:pt x="0" y="28"/>
                  </a:lnTo>
                  <a:close/>
                </a:path>
              </a:pathLst>
            </a:custGeom>
            <a:blipFill dpi="0" rotWithShape="1">
              <a:blip r:embed="rId2" cstate="print"/>
              <a:srcRect/>
              <a:tile tx="0" ty="0" sx="100000" sy="100000" flip="none" algn="tl"/>
            </a:blipFill>
            <a:ln w="9525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89" name="Freeform 41"/>
            <p:cNvSpPr>
              <a:spLocks noChangeAspect="1"/>
            </p:cNvSpPr>
            <p:nvPr/>
          </p:nvSpPr>
          <p:spPr bwMode="auto">
            <a:xfrm>
              <a:off x="859" y="870"/>
              <a:ext cx="1538" cy="274"/>
            </a:xfrm>
            <a:custGeom>
              <a:avLst/>
              <a:gdLst/>
              <a:ahLst/>
              <a:cxnLst>
                <a:cxn ang="0">
                  <a:pos x="242" y="116"/>
                </a:cxn>
                <a:cxn ang="0">
                  <a:pos x="385" y="25"/>
                </a:cxn>
                <a:cxn ang="0">
                  <a:pos x="735" y="3"/>
                </a:cxn>
                <a:cxn ang="0">
                  <a:pos x="1143" y="29"/>
                </a:cxn>
                <a:cxn ang="0">
                  <a:pos x="1528" y="35"/>
                </a:cxn>
                <a:cxn ang="0">
                  <a:pos x="1080" y="239"/>
                </a:cxn>
                <a:cxn ang="0">
                  <a:pos x="561" y="243"/>
                </a:cxn>
                <a:cxn ang="0">
                  <a:pos x="53" y="236"/>
                </a:cxn>
                <a:cxn ang="0">
                  <a:pos x="242" y="116"/>
                </a:cxn>
              </a:cxnLst>
              <a:rect l="0" t="0" r="r" b="b"/>
              <a:pathLst>
                <a:path w="1538" h="274">
                  <a:moveTo>
                    <a:pt x="242" y="116"/>
                  </a:moveTo>
                  <a:cubicBezTo>
                    <a:pt x="297" y="81"/>
                    <a:pt x="303" y="44"/>
                    <a:pt x="385" y="25"/>
                  </a:cubicBezTo>
                  <a:cubicBezTo>
                    <a:pt x="467" y="6"/>
                    <a:pt x="609" y="2"/>
                    <a:pt x="735" y="3"/>
                  </a:cubicBezTo>
                  <a:lnTo>
                    <a:pt x="1143" y="29"/>
                  </a:lnTo>
                  <a:cubicBezTo>
                    <a:pt x="1215" y="46"/>
                    <a:pt x="1538" y="0"/>
                    <a:pt x="1528" y="35"/>
                  </a:cubicBezTo>
                  <a:cubicBezTo>
                    <a:pt x="1518" y="70"/>
                    <a:pt x="1241" y="204"/>
                    <a:pt x="1080" y="239"/>
                  </a:cubicBezTo>
                  <a:cubicBezTo>
                    <a:pt x="919" y="274"/>
                    <a:pt x="732" y="243"/>
                    <a:pt x="561" y="243"/>
                  </a:cubicBezTo>
                  <a:cubicBezTo>
                    <a:pt x="390" y="243"/>
                    <a:pt x="106" y="257"/>
                    <a:pt x="53" y="236"/>
                  </a:cubicBezTo>
                  <a:cubicBezTo>
                    <a:pt x="0" y="215"/>
                    <a:pt x="187" y="151"/>
                    <a:pt x="242" y="116"/>
                  </a:cubicBezTo>
                  <a:close/>
                </a:path>
              </a:pathLst>
            </a:custGeom>
            <a:gradFill rotWithShape="1">
              <a:gsLst>
                <a:gs pos="0">
                  <a:srgbClr val="D3B187"/>
                </a:gs>
                <a:gs pos="100000">
                  <a:srgbClr val="FFCC66"/>
                </a:gs>
              </a:gsLst>
              <a:lin ang="5400000" scaled="1"/>
            </a:gradFill>
            <a:ln w="9525" cap="flat" cmpd="sng">
              <a:solidFill>
                <a:srgbClr val="FF99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0" name="Freeform 42"/>
            <p:cNvSpPr>
              <a:spLocks noChangeAspect="1"/>
            </p:cNvSpPr>
            <p:nvPr/>
          </p:nvSpPr>
          <p:spPr bwMode="auto">
            <a:xfrm>
              <a:off x="0" y="477"/>
              <a:ext cx="2320" cy="310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408" y="36"/>
                </a:cxn>
                <a:cxn ang="0">
                  <a:pos x="925" y="59"/>
                </a:cxn>
                <a:cxn ang="0">
                  <a:pos x="2317" y="269"/>
                </a:cxn>
                <a:cxn ang="0">
                  <a:pos x="934" y="271"/>
                </a:cxn>
                <a:cxn ang="0">
                  <a:pos x="539" y="267"/>
                </a:cxn>
                <a:cxn ang="0">
                  <a:pos x="8" y="257"/>
                </a:cxn>
                <a:cxn ang="0">
                  <a:pos x="0" y="37"/>
                </a:cxn>
              </a:cxnLst>
              <a:rect l="0" t="0" r="r" b="b"/>
              <a:pathLst>
                <a:path w="2320" h="310">
                  <a:moveTo>
                    <a:pt x="0" y="37"/>
                  </a:moveTo>
                  <a:cubicBezTo>
                    <a:pt x="67" y="0"/>
                    <a:pt x="254" y="32"/>
                    <a:pt x="408" y="36"/>
                  </a:cubicBezTo>
                  <a:cubicBezTo>
                    <a:pt x="562" y="40"/>
                    <a:pt x="607" y="20"/>
                    <a:pt x="925" y="59"/>
                  </a:cubicBezTo>
                  <a:cubicBezTo>
                    <a:pt x="1243" y="98"/>
                    <a:pt x="2316" y="234"/>
                    <a:pt x="2317" y="269"/>
                  </a:cubicBezTo>
                  <a:cubicBezTo>
                    <a:pt x="2320" y="310"/>
                    <a:pt x="1230" y="271"/>
                    <a:pt x="934" y="271"/>
                  </a:cubicBezTo>
                  <a:cubicBezTo>
                    <a:pt x="638" y="271"/>
                    <a:pt x="693" y="269"/>
                    <a:pt x="539" y="267"/>
                  </a:cubicBezTo>
                  <a:cubicBezTo>
                    <a:pt x="385" y="265"/>
                    <a:pt x="98" y="295"/>
                    <a:pt x="8" y="257"/>
                  </a:cubicBezTo>
                  <a:lnTo>
                    <a:pt x="0" y="37"/>
                  </a:lnTo>
                  <a:close/>
                </a:path>
              </a:pathLst>
            </a:custGeom>
            <a:solidFill>
              <a:srgbClr val="FF9966"/>
            </a:solidFill>
            <a:ln w="9525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1" name="Freeform 43"/>
            <p:cNvSpPr>
              <a:spLocks noChangeAspect="1"/>
            </p:cNvSpPr>
            <p:nvPr/>
          </p:nvSpPr>
          <p:spPr bwMode="auto">
            <a:xfrm>
              <a:off x="22" y="859"/>
              <a:ext cx="1188" cy="287"/>
            </a:xfrm>
            <a:custGeom>
              <a:avLst/>
              <a:gdLst/>
              <a:ahLst/>
              <a:cxnLst>
                <a:cxn ang="0">
                  <a:pos x="3" y="47"/>
                </a:cxn>
                <a:cxn ang="0">
                  <a:pos x="485" y="19"/>
                </a:cxn>
                <a:cxn ang="0">
                  <a:pos x="898" y="22"/>
                </a:cxn>
                <a:cxn ang="0">
                  <a:pos x="1175" y="34"/>
                </a:cxn>
                <a:cxn ang="0">
                  <a:pos x="1024" y="143"/>
                </a:cxn>
                <a:cxn ang="0">
                  <a:pos x="826" y="239"/>
                </a:cxn>
                <a:cxn ang="0">
                  <a:pos x="441" y="264"/>
                </a:cxn>
                <a:cxn ang="0">
                  <a:pos x="0" y="251"/>
                </a:cxn>
                <a:cxn ang="0">
                  <a:pos x="3" y="47"/>
                </a:cxn>
              </a:cxnLst>
              <a:rect l="0" t="0" r="r" b="b"/>
              <a:pathLst>
                <a:path w="1188" h="287">
                  <a:moveTo>
                    <a:pt x="3" y="47"/>
                  </a:moveTo>
                  <a:cubicBezTo>
                    <a:pt x="38" y="0"/>
                    <a:pt x="336" y="23"/>
                    <a:pt x="485" y="19"/>
                  </a:cubicBezTo>
                  <a:cubicBezTo>
                    <a:pt x="634" y="15"/>
                    <a:pt x="783" y="19"/>
                    <a:pt x="898" y="22"/>
                  </a:cubicBezTo>
                  <a:cubicBezTo>
                    <a:pt x="1013" y="25"/>
                    <a:pt x="1154" y="14"/>
                    <a:pt x="1175" y="34"/>
                  </a:cubicBezTo>
                  <a:cubicBezTo>
                    <a:pt x="1188" y="57"/>
                    <a:pt x="1082" y="109"/>
                    <a:pt x="1024" y="143"/>
                  </a:cubicBezTo>
                  <a:cubicBezTo>
                    <a:pt x="966" y="177"/>
                    <a:pt x="923" y="219"/>
                    <a:pt x="826" y="239"/>
                  </a:cubicBezTo>
                  <a:cubicBezTo>
                    <a:pt x="729" y="259"/>
                    <a:pt x="579" y="262"/>
                    <a:pt x="441" y="264"/>
                  </a:cubicBezTo>
                  <a:cubicBezTo>
                    <a:pt x="303" y="266"/>
                    <a:pt x="73" y="287"/>
                    <a:pt x="0" y="251"/>
                  </a:cubicBezTo>
                  <a:lnTo>
                    <a:pt x="3" y="47"/>
                  </a:lnTo>
                  <a:close/>
                </a:path>
              </a:pathLst>
            </a:custGeom>
            <a:gradFill rotWithShape="1">
              <a:gsLst>
                <a:gs pos="0">
                  <a:srgbClr val="D3B187"/>
                </a:gs>
                <a:gs pos="100000">
                  <a:srgbClr val="FFCC66"/>
                </a:gs>
              </a:gsLst>
              <a:lin ang="5400000" scaled="1"/>
            </a:gradFill>
            <a:ln w="9525">
              <a:solidFill>
                <a:srgbClr val="FF99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2" name="Freeform 44"/>
            <p:cNvSpPr>
              <a:spLocks noChangeAspect="1"/>
            </p:cNvSpPr>
            <p:nvPr/>
          </p:nvSpPr>
          <p:spPr bwMode="auto">
            <a:xfrm flipV="1">
              <a:off x="3164" y="869"/>
              <a:ext cx="1671" cy="259"/>
            </a:xfrm>
            <a:custGeom>
              <a:avLst/>
              <a:gdLst/>
              <a:ahLst/>
              <a:cxnLst>
                <a:cxn ang="0">
                  <a:pos x="878" y="258"/>
                </a:cxn>
                <a:cxn ang="0">
                  <a:pos x="1291" y="256"/>
                </a:cxn>
                <a:cxn ang="0">
                  <a:pos x="1658" y="242"/>
                </a:cxn>
                <a:cxn ang="0">
                  <a:pos x="1524" y="161"/>
                </a:cxn>
                <a:cxn ang="0">
                  <a:pos x="1213" y="25"/>
                </a:cxn>
                <a:cxn ang="0">
                  <a:pos x="787" y="9"/>
                </a:cxn>
                <a:cxn ang="0">
                  <a:pos x="80" y="31"/>
                </a:cxn>
                <a:cxn ang="0">
                  <a:pos x="304" y="127"/>
                </a:cxn>
                <a:cxn ang="0">
                  <a:pos x="464" y="213"/>
                </a:cxn>
                <a:cxn ang="0">
                  <a:pos x="878" y="258"/>
                </a:cxn>
              </a:cxnLst>
              <a:rect l="0" t="0" r="r" b="b"/>
              <a:pathLst>
                <a:path w="1671" h="259">
                  <a:moveTo>
                    <a:pt x="878" y="258"/>
                  </a:moveTo>
                  <a:cubicBezTo>
                    <a:pt x="949" y="258"/>
                    <a:pt x="1161" y="259"/>
                    <a:pt x="1291" y="256"/>
                  </a:cubicBezTo>
                  <a:cubicBezTo>
                    <a:pt x="1421" y="253"/>
                    <a:pt x="1620" y="257"/>
                    <a:pt x="1658" y="242"/>
                  </a:cubicBezTo>
                  <a:cubicBezTo>
                    <a:pt x="1671" y="218"/>
                    <a:pt x="1598" y="197"/>
                    <a:pt x="1524" y="161"/>
                  </a:cubicBezTo>
                  <a:cubicBezTo>
                    <a:pt x="1450" y="125"/>
                    <a:pt x="1336" y="50"/>
                    <a:pt x="1213" y="25"/>
                  </a:cubicBezTo>
                  <a:cubicBezTo>
                    <a:pt x="1090" y="0"/>
                    <a:pt x="976" y="8"/>
                    <a:pt x="787" y="9"/>
                  </a:cubicBezTo>
                  <a:cubicBezTo>
                    <a:pt x="598" y="10"/>
                    <a:pt x="160" y="11"/>
                    <a:pt x="80" y="31"/>
                  </a:cubicBezTo>
                  <a:cubicBezTo>
                    <a:pt x="0" y="51"/>
                    <a:pt x="240" y="97"/>
                    <a:pt x="304" y="127"/>
                  </a:cubicBezTo>
                  <a:cubicBezTo>
                    <a:pt x="368" y="157"/>
                    <a:pt x="369" y="191"/>
                    <a:pt x="464" y="213"/>
                  </a:cubicBezTo>
                  <a:cubicBezTo>
                    <a:pt x="559" y="235"/>
                    <a:pt x="792" y="249"/>
                    <a:pt x="878" y="258"/>
                  </a:cubicBezTo>
                  <a:close/>
                </a:path>
              </a:pathLst>
            </a:custGeom>
            <a:gradFill rotWithShape="1">
              <a:gsLst>
                <a:gs pos="0">
                  <a:srgbClr val="D3B187"/>
                </a:gs>
                <a:gs pos="100000">
                  <a:srgbClr val="FFCC66"/>
                </a:gs>
              </a:gsLst>
              <a:lin ang="5400000" scaled="1"/>
            </a:gradFill>
            <a:ln w="9525" cap="flat" cmpd="sng">
              <a:solidFill>
                <a:srgbClr val="FF99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3" name="Freeform 45"/>
            <p:cNvSpPr>
              <a:spLocks noChangeAspect="1"/>
            </p:cNvSpPr>
            <p:nvPr/>
          </p:nvSpPr>
          <p:spPr bwMode="auto">
            <a:xfrm flipV="1">
              <a:off x="4434" y="855"/>
              <a:ext cx="1320" cy="312"/>
            </a:xfrm>
            <a:custGeom>
              <a:avLst/>
              <a:gdLst/>
              <a:ahLst/>
              <a:cxnLst>
                <a:cxn ang="0">
                  <a:pos x="480" y="297"/>
                </a:cxn>
                <a:cxn ang="0">
                  <a:pos x="692" y="300"/>
                </a:cxn>
                <a:cxn ang="0">
                  <a:pos x="893" y="294"/>
                </a:cxn>
                <a:cxn ang="0">
                  <a:pos x="1313" y="256"/>
                </a:cxn>
                <a:cxn ang="0">
                  <a:pos x="1320" y="35"/>
                </a:cxn>
                <a:cxn ang="0">
                  <a:pos x="1041" y="48"/>
                </a:cxn>
                <a:cxn ang="0">
                  <a:pos x="670" y="60"/>
                </a:cxn>
                <a:cxn ang="0">
                  <a:pos x="430" y="51"/>
                </a:cxn>
                <a:cxn ang="0">
                  <a:pos x="30" y="64"/>
                </a:cxn>
                <a:cxn ang="0">
                  <a:pos x="248" y="182"/>
                </a:cxn>
                <a:cxn ang="0">
                  <a:pos x="480" y="297"/>
                </a:cxn>
              </a:cxnLst>
              <a:rect l="0" t="0" r="r" b="b"/>
              <a:pathLst>
                <a:path w="1320" h="312">
                  <a:moveTo>
                    <a:pt x="480" y="297"/>
                  </a:moveTo>
                  <a:cubicBezTo>
                    <a:pt x="548" y="312"/>
                    <a:pt x="624" y="301"/>
                    <a:pt x="692" y="300"/>
                  </a:cubicBezTo>
                  <a:lnTo>
                    <a:pt x="893" y="294"/>
                  </a:lnTo>
                  <a:cubicBezTo>
                    <a:pt x="996" y="287"/>
                    <a:pt x="1242" y="299"/>
                    <a:pt x="1313" y="256"/>
                  </a:cubicBezTo>
                  <a:lnTo>
                    <a:pt x="1320" y="35"/>
                  </a:lnTo>
                  <a:cubicBezTo>
                    <a:pt x="1275" y="0"/>
                    <a:pt x="1149" y="44"/>
                    <a:pt x="1041" y="48"/>
                  </a:cubicBezTo>
                  <a:cubicBezTo>
                    <a:pt x="933" y="52"/>
                    <a:pt x="772" y="60"/>
                    <a:pt x="670" y="60"/>
                  </a:cubicBezTo>
                  <a:cubicBezTo>
                    <a:pt x="568" y="60"/>
                    <a:pt x="537" y="50"/>
                    <a:pt x="430" y="51"/>
                  </a:cubicBezTo>
                  <a:cubicBezTo>
                    <a:pt x="323" y="52"/>
                    <a:pt x="60" y="42"/>
                    <a:pt x="30" y="64"/>
                  </a:cubicBezTo>
                  <a:cubicBezTo>
                    <a:pt x="0" y="86"/>
                    <a:pt x="173" y="143"/>
                    <a:pt x="248" y="182"/>
                  </a:cubicBezTo>
                  <a:cubicBezTo>
                    <a:pt x="323" y="221"/>
                    <a:pt x="432" y="273"/>
                    <a:pt x="480" y="297"/>
                  </a:cubicBezTo>
                  <a:close/>
                </a:path>
              </a:pathLst>
            </a:custGeom>
            <a:gradFill rotWithShape="1">
              <a:gsLst>
                <a:gs pos="0">
                  <a:srgbClr val="D3B187"/>
                </a:gs>
                <a:gs pos="100000">
                  <a:srgbClr val="FFCC66"/>
                </a:gs>
              </a:gsLst>
              <a:lin ang="5400000" scaled="1"/>
            </a:gradFill>
            <a:ln w="9525" cap="flat" cmpd="sng">
              <a:solidFill>
                <a:srgbClr val="FF99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4" name="Freeform 46"/>
            <p:cNvSpPr>
              <a:spLocks noChangeAspect="1"/>
            </p:cNvSpPr>
            <p:nvPr/>
          </p:nvSpPr>
          <p:spPr bwMode="auto">
            <a:xfrm>
              <a:off x="1961" y="871"/>
              <a:ext cx="1657" cy="259"/>
            </a:xfrm>
            <a:custGeom>
              <a:avLst/>
              <a:gdLst/>
              <a:ahLst/>
              <a:cxnLst>
                <a:cxn ang="0">
                  <a:pos x="279" y="134"/>
                </a:cxn>
                <a:cxn ang="0">
                  <a:pos x="496" y="40"/>
                </a:cxn>
                <a:cxn ang="0">
                  <a:pos x="1114" y="40"/>
                </a:cxn>
                <a:cxn ang="0">
                  <a:pos x="1639" y="28"/>
                </a:cxn>
                <a:cxn ang="0">
                  <a:pos x="1251" y="207"/>
                </a:cxn>
                <a:cxn ang="0">
                  <a:pos x="874" y="239"/>
                </a:cxn>
                <a:cxn ang="0">
                  <a:pos x="99" y="242"/>
                </a:cxn>
                <a:cxn ang="0">
                  <a:pos x="279" y="134"/>
                </a:cxn>
              </a:cxnLst>
              <a:rect l="0" t="0" r="r" b="b"/>
              <a:pathLst>
                <a:path w="1657" h="259">
                  <a:moveTo>
                    <a:pt x="279" y="134"/>
                  </a:moveTo>
                  <a:cubicBezTo>
                    <a:pt x="345" y="100"/>
                    <a:pt x="357" y="56"/>
                    <a:pt x="496" y="40"/>
                  </a:cubicBezTo>
                  <a:cubicBezTo>
                    <a:pt x="635" y="24"/>
                    <a:pt x="924" y="42"/>
                    <a:pt x="1114" y="40"/>
                  </a:cubicBezTo>
                  <a:cubicBezTo>
                    <a:pt x="1304" y="38"/>
                    <a:pt x="1616" y="0"/>
                    <a:pt x="1639" y="28"/>
                  </a:cubicBezTo>
                  <a:cubicBezTo>
                    <a:pt x="1657" y="75"/>
                    <a:pt x="1378" y="172"/>
                    <a:pt x="1251" y="207"/>
                  </a:cubicBezTo>
                  <a:cubicBezTo>
                    <a:pt x="1124" y="242"/>
                    <a:pt x="1066" y="233"/>
                    <a:pt x="874" y="239"/>
                  </a:cubicBezTo>
                  <a:cubicBezTo>
                    <a:pt x="682" y="245"/>
                    <a:pt x="198" y="259"/>
                    <a:pt x="99" y="242"/>
                  </a:cubicBezTo>
                  <a:cubicBezTo>
                    <a:pt x="0" y="225"/>
                    <a:pt x="213" y="168"/>
                    <a:pt x="279" y="134"/>
                  </a:cubicBezTo>
                  <a:close/>
                </a:path>
              </a:pathLst>
            </a:custGeom>
            <a:gradFill rotWithShape="1">
              <a:gsLst>
                <a:gs pos="0">
                  <a:srgbClr val="D3B187"/>
                </a:gs>
                <a:gs pos="100000">
                  <a:srgbClr val="FFCC66"/>
                </a:gs>
              </a:gsLst>
              <a:lin ang="5400000" scaled="1"/>
            </a:gradFill>
            <a:ln w="9525" cap="flat" cmpd="sng">
              <a:solidFill>
                <a:srgbClr val="FF99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5" name="Freeform 47"/>
            <p:cNvSpPr>
              <a:spLocks/>
            </p:cNvSpPr>
            <p:nvPr/>
          </p:nvSpPr>
          <p:spPr bwMode="auto">
            <a:xfrm flipV="1">
              <a:off x="1428" y="834"/>
              <a:ext cx="2116" cy="42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44" y="31"/>
                </a:cxn>
                <a:cxn ang="0">
                  <a:pos x="461" y="37"/>
                </a:cxn>
                <a:cxn ang="0">
                  <a:pos x="884" y="2"/>
                </a:cxn>
                <a:cxn ang="0">
                  <a:pos x="1236" y="24"/>
                </a:cxn>
                <a:cxn ang="0">
                  <a:pos x="1671" y="2"/>
                </a:cxn>
                <a:cxn ang="0">
                  <a:pos x="2116" y="15"/>
                </a:cxn>
              </a:cxnLst>
              <a:rect l="0" t="0" r="r" b="b"/>
              <a:pathLst>
                <a:path w="2116" h="42">
                  <a:moveTo>
                    <a:pt x="0" y="21"/>
                  </a:moveTo>
                  <a:cubicBezTo>
                    <a:pt x="33" y="24"/>
                    <a:pt x="67" y="28"/>
                    <a:pt x="144" y="31"/>
                  </a:cubicBezTo>
                  <a:cubicBezTo>
                    <a:pt x="221" y="34"/>
                    <a:pt x="338" y="42"/>
                    <a:pt x="461" y="37"/>
                  </a:cubicBezTo>
                  <a:cubicBezTo>
                    <a:pt x="584" y="32"/>
                    <a:pt x="755" y="4"/>
                    <a:pt x="884" y="2"/>
                  </a:cubicBezTo>
                  <a:cubicBezTo>
                    <a:pt x="1013" y="0"/>
                    <a:pt x="1105" y="24"/>
                    <a:pt x="1236" y="24"/>
                  </a:cubicBezTo>
                  <a:cubicBezTo>
                    <a:pt x="1367" y="24"/>
                    <a:pt x="1524" y="4"/>
                    <a:pt x="1671" y="2"/>
                  </a:cubicBezTo>
                  <a:cubicBezTo>
                    <a:pt x="1818" y="0"/>
                    <a:pt x="2042" y="13"/>
                    <a:pt x="2116" y="1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6" name="Freeform 48"/>
            <p:cNvSpPr>
              <a:spLocks/>
            </p:cNvSpPr>
            <p:nvPr/>
          </p:nvSpPr>
          <p:spPr bwMode="auto">
            <a:xfrm flipV="1">
              <a:off x="285" y="740"/>
              <a:ext cx="1344" cy="36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234" y="35"/>
                </a:cxn>
                <a:cxn ang="0">
                  <a:pos x="547" y="13"/>
                </a:cxn>
                <a:cxn ang="0">
                  <a:pos x="867" y="10"/>
                </a:cxn>
                <a:cxn ang="0">
                  <a:pos x="1078" y="13"/>
                </a:cxn>
                <a:cxn ang="0">
                  <a:pos x="1344" y="0"/>
                </a:cxn>
              </a:cxnLst>
              <a:rect l="0" t="0" r="r" b="b"/>
              <a:pathLst>
                <a:path w="1344" h="36">
                  <a:moveTo>
                    <a:pt x="0" y="7"/>
                  </a:moveTo>
                  <a:cubicBezTo>
                    <a:pt x="71" y="20"/>
                    <a:pt x="143" y="34"/>
                    <a:pt x="234" y="35"/>
                  </a:cubicBezTo>
                  <a:cubicBezTo>
                    <a:pt x="325" y="36"/>
                    <a:pt x="442" y="17"/>
                    <a:pt x="547" y="13"/>
                  </a:cubicBezTo>
                  <a:cubicBezTo>
                    <a:pt x="652" y="9"/>
                    <a:pt x="779" y="10"/>
                    <a:pt x="867" y="10"/>
                  </a:cubicBezTo>
                  <a:cubicBezTo>
                    <a:pt x="955" y="10"/>
                    <a:pt x="999" y="15"/>
                    <a:pt x="1078" y="13"/>
                  </a:cubicBezTo>
                  <a:cubicBezTo>
                    <a:pt x="1157" y="11"/>
                    <a:pt x="1300" y="2"/>
                    <a:pt x="1344" y="0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7" name="Freeform 49"/>
            <p:cNvSpPr>
              <a:spLocks/>
            </p:cNvSpPr>
            <p:nvPr/>
          </p:nvSpPr>
          <p:spPr bwMode="auto">
            <a:xfrm flipV="1">
              <a:off x="59" y="816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8" name="Freeform 50"/>
            <p:cNvSpPr>
              <a:spLocks/>
            </p:cNvSpPr>
            <p:nvPr/>
          </p:nvSpPr>
          <p:spPr bwMode="auto">
            <a:xfrm flipV="1">
              <a:off x="1847" y="758"/>
              <a:ext cx="1293" cy="60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317" y="58"/>
                </a:cxn>
                <a:cxn ang="0">
                  <a:pos x="762" y="23"/>
                </a:cxn>
                <a:cxn ang="0">
                  <a:pos x="1120" y="55"/>
                </a:cxn>
                <a:cxn ang="0">
                  <a:pos x="1254" y="7"/>
                </a:cxn>
                <a:cxn ang="0">
                  <a:pos x="1293" y="14"/>
                </a:cxn>
              </a:cxnLst>
              <a:rect l="0" t="0" r="r" b="b"/>
              <a:pathLst>
                <a:path w="1293" h="60">
                  <a:moveTo>
                    <a:pt x="0" y="36"/>
                  </a:moveTo>
                  <a:cubicBezTo>
                    <a:pt x="95" y="48"/>
                    <a:pt x="190" y="60"/>
                    <a:pt x="317" y="58"/>
                  </a:cubicBezTo>
                  <a:cubicBezTo>
                    <a:pt x="444" y="56"/>
                    <a:pt x="628" y="23"/>
                    <a:pt x="762" y="23"/>
                  </a:cubicBezTo>
                  <a:cubicBezTo>
                    <a:pt x="896" y="23"/>
                    <a:pt x="1038" y="58"/>
                    <a:pt x="1120" y="55"/>
                  </a:cubicBezTo>
                  <a:cubicBezTo>
                    <a:pt x="1202" y="52"/>
                    <a:pt x="1225" y="14"/>
                    <a:pt x="1254" y="7"/>
                  </a:cubicBezTo>
                  <a:cubicBezTo>
                    <a:pt x="1283" y="0"/>
                    <a:pt x="1288" y="7"/>
                    <a:pt x="1293" y="14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9" name="Freeform 51"/>
            <p:cNvSpPr>
              <a:spLocks/>
            </p:cNvSpPr>
            <p:nvPr/>
          </p:nvSpPr>
          <p:spPr bwMode="auto">
            <a:xfrm flipV="1">
              <a:off x="2970" y="776"/>
              <a:ext cx="1805" cy="5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9" y="48"/>
                </a:cxn>
                <a:cxn ang="0">
                  <a:pos x="631" y="35"/>
                </a:cxn>
                <a:cxn ang="0">
                  <a:pos x="1059" y="51"/>
                </a:cxn>
                <a:cxn ang="0">
                  <a:pos x="1357" y="22"/>
                </a:cxn>
                <a:cxn ang="0">
                  <a:pos x="1805" y="48"/>
                </a:cxn>
              </a:cxnLst>
              <a:rect l="0" t="0" r="r" b="b"/>
              <a:pathLst>
                <a:path w="1805" h="54">
                  <a:moveTo>
                    <a:pt x="0" y="0"/>
                  </a:moveTo>
                  <a:cubicBezTo>
                    <a:pt x="77" y="21"/>
                    <a:pt x="154" y="42"/>
                    <a:pt x="259" y="48"/>
                  </a:cubicBezTo>
                  <a:cubicBezTo>
                    <a:pt x="364" y="54"/>
                    <a:pt x="498" y="34"/>
                    <a:pt x="631" y="35"/>
                  </a:cubicBezTo>
                  <a:cubicBezTo>
                    <a:pt x="764" y="36"/>
                    <a:pt x="938" y="53"/>
                    <a:pt x="1059" y="51"/>
                  </a:cubicBezTo>
                  <a:cubicBezTo>
                    <a:pt x="1180" y="49"/>
                    <a:pt x="1233" y="22"/>
                    <a:pt x="1357" y="22"/>
                  </a:cubicBezTo>
                  <a:cubicBezTo>
                    <a:pt x="1481" y="22"/>
                    <a:pt x="1730" y="44"/>
                    <a:pt x="1805" y="48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00" name="Freeform 52"/>
            <p:cNvSpPr>
              <a:spLocks/>
            </p:cNvSpPr>
            <p:nvPr/>
          </p:nvSpPr>
          <p:spPr bwMode="auto">
            <a:xfrm flipV="1">
              <a:off x="3479" y="755"/>
              <a:ext cx="1888" cy="57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294" y="14"/>
                </a:cxn>
                <a:cxn ang="0">
                  <a:pos x="646" y="55"/>
                </a:cxn>
                <a:cxn ang="0">
                  <a:pos x="1107" y="7"/>
                </a:cxn>
                <a:cxn ang="0">
                  <a:pos x="1504" y="11"/>
                </a:cxn>
                <a:cxn ang="0">
                  <a:pos x="1737" y="55"/>
                </a:cxn>
                <a:cxn ang="0">
                  <a:pos x="1888" y="1"/>
                </a:cxn>
              </a:cxnLst>
              <a:rect l="0" t="0" r="r" b="b"/>
              <a:pathLst>
                <a:path w="1888" h="57">
                  <a:moveTo>
                    <a:pt x="0" y="36"/>
                  </a:moveTo>
                  <a:cubicBezTo>
                    <a:pt x="93" y="23"/>
                    <a:pt x="186" y="11"/>
                    <a:pt x="294" y="14"/>
                  </a:cubicBezTo>
                  <a:cubicBezTo>
                    <a:pt x="402" y="17"/>
                    <a:pt x="511" y="56"/>
                    <a:pt x="646" y="55"/>
                  </a:cubicBezTo>
                  <a:cubicBezTo>
                    <a:pt x="781" y="54"/>
                    <a:pt x="964" y="14"/>
                    <a:pt x="1107" y="7"/>
                  </a:cubicBezTo>
                  <a:cubicBezTo>
                    <a:pt x="1250" y="0"/>
                    <a:pt x="1399" y="3"/>
                    <a:pt x="1504" y="11"/>
                  </a:cubicBezTo>
                  <a:cubicBezTo>
                    <a:pt x="1609" y="19"/>
                    <a:pt x="1673" y="57"/>
                    <a:pt x="1737" y="55"/>
                  </a:cubicBezTo>
                  <a:cubicBezTo>
                    <a:pt x="1801" y="53"/>
                    <a:pt x="1863" y="10"/>
                    <a:pt x="1888" y="1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01" name="Freeform 53"/>
            <p:cNvSpPr>
              <a:spLocks/>
            </p:cNvSpPr>
            <p:nvPr/>
          </p:nvSpPr>
          <p:spPr bwMode="auto">
            <a:xfrm flipV="1">
              <a:off x="4115" y="806"/>
              <a:ext cx="1428" cy="70"/>
            </a:xfrm>
            <a:custGeom>
              <a:avLst/>
              <a:gdLst/>
              <a:ahLst/>
              <a:cxnLst>
                <a:cxn ang="0">
                  <a:pos x="1428" y="1"/>
                </a:cxn>
                <a:cxn ang="0">
                  <a:pos x="1216" y="45"/>
                </a:cxn>
                <a:cxn ang="0">
                  <a:pos x="941" y="68"/>
                </a:cxn>
                <a:cxn ang="0">
                  <a:pos x="692" y="33"/>
                </a:cxn>
                <a:cxn ang="0">
                  <a:pos x="570" y="1"/>
                </a:cxn>
                <a:cxn ang="0">
                  <a:pos x="250" y="39"/>
                </a:cxn>
                <a:cxn ang="0">
                  <a:pos x="0" y="17"/>
                </a:cxn>
              </a:cxnLst>
              <a:rect l="0" t="0" r="r" b="b"/>
              <a:pathLst>
                <a:path w="1428" h="70">
                  <a:moveTo>
                    <a:pt x="1428" y="1"/>
                  </a:moveTo>
                  <a:cubicBezTo>
                    <a:pt x="1362" y="17"/>
                    <a:pt x="1297" y="34"/>
                    <a:pt x="1216" y="45"/>
                  </a:cubicBezTo>
                  <a:cubicBezTo>
                    <a:pt x="1135" y="56"/>
                    <a:pt x="1028" y="70"/>
                    <a:pt x="941" y="68"/>
                  </a:cubicBezTo>
                  <a:cubicBezTo>
                    <a:pt x="854" y="66"/>
                    <a:pt x="754" y="44"/>
                    <a:pt x="692" y="33"/>
                  </a:cubicBezTo>
                  <a:cubicBezTo>
                    <a:pt x="630" y="22"/>
                    <a:pt x="644" y="0"/>
                    <a:pt x="570" y="1"/>
                  </a:cubicBezTo>
                  <a:cubicBezTo>
                    <a:pt x="496" y="2"/>
                    <a:pt x="345" y="36"/>
                    <a:pt x="250" y="39"/>
                  </a:cubicBezTo>
                  <a:cubicBezTo>
                    <a:pt x="155" y="42"/>
                    <a:pt x="42" y="21"/>
                    <a:pt x="0" y="17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02" name="Oval 54"/>
            <p:cNvSpPr>
              <a:spLocks noChangeArrowheads="1"/>
            </p:cNvSpPr>
            <p:nvPr/>
          </p:nvSpPr>
          <p:spPr bwMode="auto">
            <a:xfrm flipV="1">
              <a:off x="360" y="936"/>
              <a:ext cx="295" cy="120"/>
            </a:xfrm>
            <a:prstGeom prst="ellipse">
              <a:avLst/>
            </a:prstGeom>
            <a:gradFill rotWithShape="0">
              <a:gsLst>
                <a:gs pos="0">
                  <a:srgbClr val="9CD9FE"/>
                </a:gs>
                <a:gs pos="100000">
                  <a:srgbClr val="9CD9FE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03" name="Oval 55"/>
            <p:cNvSpPr>
              <a:spLocks noChangeArrowheads="1"/>
            </p:cNvSpPr>
            <p:nvPr/>
          </p:nvSpPr>
          <p:spPr bwMode="auto">
            <a:xfrm flipV="1">
              <a:off x="5046" y="930"/>
              <a:ext cx="323" cy="139"/>
            </a:xfrm>
            <a:prstGeom prst="ellipse">
              <a:avLst/>
            </a:prstGeom>
            <a:gradFill rotWithShape="0">
              <a:gsLst>
                <a:gs pos="0">
                  <a:srgbClr val="9CD9FE"/>
                </a:gs>
                <a:gs pos="100000">
                  <a:srgbClr val="9CD9FE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04" name="Oval 56"/>
            <p:cNvSpPr>
              <a:spLocks noChangeArrowheads="1"/>
            </p:cNvSpPr>
            <p:nvPr/>
          </p:nvSpPr>
          <p:spPr bwMode="auto">
            <a:xfrm flipV="1">
              <a:off x="3890" y="941"/>
              <a:ext cx="324" cy="129"/>
            </a:xfrm>
            <a:prstGeom prst="ellipse">
              <a:avLst/>
            </a:prstGeom>
            <a:gradFill rotWithShape="0">
              <a:gsLst>
                <a:gs pos="0">
                  <a:srgbClr val="9CD9FE"/>
                </a:gs>
                <a:gs pos="100000">
                  <a:srgbClr val="9CD9FE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05" name="Oval 57"/>
            <p:cNvSpPr>
              <a:spLocks noChangeArrowheads="1"/>
            </p:cNvSpPr>
            <p:nvPr/>
          </p:nvSpPr>
          <p:spPr bwMode="auto">
            <a:xfrm flipV="1">
              <a:off x="330" y="552"/>
              <a:ext cx="276" cy="112"/>
            </a:xfrm>
            <a:prstGeom prst="ellipse">
              <a:avLst/>
            </a:prstGeom>
            <a:gradFill rotWithShape="1">
              <a:gsLst>
                <a:gs pos="0">
                  <a:srgbClr val="BAA0FA"/>
                </a:gs>
                <a:gs pos="100000">
                  <a:srgbClr val="BAA0FA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06" name="Oval 58"/>
            <p:cNvSpPr>
              <a:spLocks noChangeArrowheads="1"/>
            </p:cNvSpPr>
            <p:nvPr/>
          </p:nvSpPr>
          <p:spPr bwMode="auto">
            <a:xfrm flipV="1">
              <a:off x="1400" y="930"/>
              <a:ext cx="299" cy="119"/>
            </a:xfrm>
            <a:prstGeom prst="ellipse">
              <a:avLst/>
            </a:prstGeom>
            <a:gradFill rotWithShape="0">
              <a:gsLst>
                <a:gs pos="0">
                  <a:srgbClr val="9CD9FE"/>
                </a:gs>
                <a:gs pos="100000">
                  <a:srgbClr val="9CD9FE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07" name="Freeform 59"/>
            <p:cNvSpPr>
              <a:spLocks/>
            </p:cNvSpPr>
            <p:nvPr/>
          </p:nvSpPr>
          <p:spPr bwMode="auto">
            <a:xfrm>
              <a:off x="53" y="754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08" name="Freeform 60"/>
            <p:cNvSpPr>
              <a:spLocks/>
            </p:cNvSpPr>
            <p:nvPr/>
          </p:nvSpPr>
          <p:spPr bwMode="auto">
            <a:xfrm flipV="1">
              <a:off x="964" y="792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09" name="Freeform 61"/>
            <p:cNvSpPr>
              <a:spLocks/>
            </p:cNvSpPr>
            <p:nvPr/>
          </p:nvSpPr>
          <p:spPr bwMode="auto">
            <a:xfrm flipV="1">
              <a:off x="1905" y="794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0" name="Freeform 62"/>
            <p:cNvSpPr>
              <a:spLocks/>
            </p:cNvSpPr>
            <p:nvPr/>
          </p:nvSpPr>
          <p:spPr bwMode="auto">
            <a:xfrm flipV="1">
              <a:off x="2843" y="801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1" name="Freeform 63"/>
            <p:cNvSpPr>
              <a:spLocks/>
            </p:cNvSpPr>
            <p:nvPr/>
          </p:nvSpPr>
          <p:spPr bwMode="auto">
            <a:xfrm flipV="1">
              <a:off x="3548" y="761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2" name="Freeform 64"/>
            <p:cNvSpPr>
              <a:spLocks/>
            </p:cNvSpPr>
            <p:nvPr/>
          </p:nvSpPr>
          <p:spPr bwMode="auto">
            <a:xfrm flipV="1">
              <a:off x="4268" y="742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3" name="Freeform 65"/>
            <p:cNvSpPr>
              <a:spLocks/>
            </p:cNvSpPr>
            <p:nvPr/>
          </p:nvSpPr>
          <p:spPr bwMode="auto">
            <a:xfrm>
              <a:off x="4507" y="787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4" name="Oval 66"/>
            <p:cNvSpPr>
              <a:spLocks noChangeArrowheads="1"/>
            </p:cNvSpPr>
            <p:nvPr/>
          </p:nvSpPr>
          <p:spPr bwMode="auto">
            <a:xfrm flipV="1">
              <a:off x="2714" y="952"/>
              <a:ext cx="276" cy="112"/>
            </a:xfrm>
            <a:prstGeom prst="ellipse">
              <a:avLst/>
            </a:prstGeom>
            <a:gradFill rotWithShape="0">
              <a:gsLst>
                <a:gs pos="0">
                  <a:srgbClr val="9CD9FE"/>
                </a:gs>
                <a:gs pos="100000">
                  <a:srgbClr val="9CD9FE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15" name="Freeform 67"/>
            <p:cNvSpPr>
              <a:spLocks noChangeAspect="1"/>
            </p:cNvSpPr>
            <p:nvPr/>
          </p:nvSpPr>
          <p:spPr bwMode="auto">
            <a:xfrm>
              <a:off x="986" y="466"/>
              <a:ext cx="3761" cy="315"/>
            </a:xfrm>
            <a:custGeom>
              <a:avLst/>
              <a:gdLst/>
              <a:ahLst/>
              <a:cxnLst>
                <a:cxn ang="0">
                  <a:pos x="22" y="62"/>
                </a:cxn>
                <a:cxn ang="0">
                  <a:pos x="1377" y="27"/>
                </a:cxn>
                <a:cxn ang="0">
                  <a:pos x="2182" y="38"/>
                </a:cxn>
                <a:cxn ang="0">
                  <a:pos x="3728" y="253"/>
                </a:cxn>
                <a:cxn ang="0">
                  <a:pos x="1984" y="310"/>
                </a:cxn>
                <a:cxn ang="0">
                  <a:pos x="1510" y="285"/>
                </a:cxn>
                <a:cxn ang="0">
                  <a:pos x="764" y="171"/>
                </a:cxn>
                <a:cxn ang="0">
                  <a:pos x="22" y="62"/>
                </a:cxn>
              </a:cxnLst>
              <a:rect l="0" t="0" r="r" b="b"/>
              <a:pathLst>
                <a:path w="3761" h="315">
                  <a:moveTo>
                    <a:pt x="22" y="62"/>
                  </a:moveTo>
                  <a:cubicBezTo>
                    <a:pt x="0" y="19"/>
                    <a:pt x="1017" y="31"/>
                    <a:pt x="1377" y="27"/>
                  </a:cubicBezTo>
                  <a:cubicBezTo>
                    <a:pt x="1737" y="23"/>
                    <a:pt x="1790" y="0"/>
                    <a:pt x="2182" y="38"/>
                  </a:cubicBezTo>
                  <a:cubicBezTo>
                    <a:pt x="2574" y="76"/>
                    <a:pt x="3761" y="208"/>
                    <a:pt x="3728" y="253"/>
                  </a:cubicBezTo>
                  <a:cubicBezTo>
                    <a:pt x="3731" y="294"/>
                    <a:pt x="2354" y="305"/>
                    <a:pt x="1984" y="310"/>
                  </a:cubicBezTo>
                  <a:cubicBezTo>
                    <a:pt x="1614" y="315"/>
                    <a:pt x="1713" y="308"/>
                    <a:pt x="1510" y="285"/>
                  </a:cubicBezTo>
                  <a:cubicBezTo>
                    <a:pt x="1307" y="262"/>
                    <a:pt x="1012" y="208"/>
                    <a:pt x="764" y="171"/>
                  </a:cubicBezTo>
                  <a:cubicBezTo>
                    <a:pt x="516" y="134"/>
                    <a:pt x="44" y="105"/>
                    <a:pt x="22" y="62"/>
                  </a:cubicBezTo>
                  <a:close/>
                </a:path>
              </a:pathLst>
            </a:custGeom>
            <a:solidFill>
              <a:srgbClr val="FF9966"/>
            </a:solidFill>
            <a:ln w="9525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6" name="Oval 68"/>
            <p:cNvSpPr>
              <a:spLocks noChangeArrowheads="1"/>
            </p:cNvSpPr>
            <p:nvPr/>
          </p:nvSpPr>
          <p:spPr bwMode="auto">
            <a:xfrm flipV="1">
              <a:off x="2642" y="551"/>
              <a:ext cx="276" cy="112"/>
            </a:xfrm>
            <a:prstGeom prst="ellipse">
              <a:avLst/>
            </a:prstGeom>
            <a:gradFill rotWithShape="1">
              <a:gsLst>
                <a:gs pos="0">
                  <a:srgbClr val="BAA0FA"/>
                </a:gs>
                <a:gs pos="100000">
                  <a:srgbClr val="BAA0FA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17" name="Freeform 69"/>
            <p:cNvSpPr>
              <a:spLocks noChangeAspect="1"/>
            </p:cNvSpPr>
            <p:nvPr/>
          </p:nvSpPr>
          <p:spPr bwMode="auto">
            <a:xfrm>
              <a:off x="3288" y="467"/>
              <a:ext cx="2473" cy="295"/>
            </a:xfrm>
            <a:custGeom>
              <a:avLst/>
              <a:gdLst/>
              <a:ahLst/>
              <a:cxnLst>
                <a:cxn ang="0">
                  <a:pos x="2473" y="37"/>
                </a:cxn>
                <a:cxn ang="0">
                  <a:pos x="2065" y="36"/>
                </a:cxn>
                <a:cxn ang="0">
                  <a:pos x="1477" y="32"/>
                </a:cxn>
                <a:cxn ang="0">
                  <a:pos x="114" y="39"/>
                </a:cxn>
                <a:cxn ang="0">
                  <a:pos x="795" y="141"/>
                </a:cxn>
                <a:cxn ang="0">
                  <a:pos x="1467" y="240"/>
                </a:cxn>
                <a:cxn ang="0">
                  <a:pos x="1934" y="267"/>
                </a:cxn>
                <a:cxn ang="0">
                  <a:pos x="2465" y="257"/>
                </a:cxn>
                <a:cxn ang="0">
                  <a:pos x="2473" y="37"/>
                </a:cxn>
              </a:cxnLst>
              <a:rect l="0" t="0" r="r" b="b"/>
              <a:pathLst>
                <a:path w="2473" h="295">
                  <a:moveTo>
                    <a:pt x="2473" y="37"/>
                  </a:moveTo>
                  <a:cubicBezTo>
                    <a:pt x="2406" y="0"/>
                    <a:pt x="2231" y="37"/>
                    <a:pt x="2065" y="36"/>
                  </a:cubicBezTo>
                  <a:cubicBezTo>
                    <a:pt x="1899" y="35"/>
                    <a:pt x="1802" y="32"/>
                    <a:pt x="1477" y="32"/>
                  </a:cubicBezTo>
                  <a:cubicBezTo>
                    <a:pt x="1152" y="32"/>
                    <a:pt x="228" y="21"/>
                    <a:pt x="114" y="39"/>
                  </a:cubicBezTo>
                  <a:cubicBezTo>
                    <a:pt x="0" y="60"/>
                    <a:pt x="570" y="108"/>
                    <a:pt x="795" y="141"/>
                  </a:cubicBezTo>
                  <a:cubicBezTo>
                    <a:pt x="1020" y="174"/>
                    <a:pt x="1277" y="219"/>
                    <a:pt x="1467" y="240"/>
                  </a:cubicBezTo>
                  <a:cubicBezTo>
                    <a:pt x="1657" y="261"/>
                    <a:pt x="1768" y="264"/>
                    <a:pt x="1934" y="267"/>
                  </a:cubicBezTo>
                  <a:cubicBezTo>
                    <a:pt x="2100" y="270"/>
                    <a:pt x="2375" y="295"/>
                    <a:pt x="2465" y="257"/>
                  </a:cubicBezTo>
                  <a:lnTo>
                    <a:pt x="2473" y="37"/>
                  </a:lnTo>
                  <a:close/>
                </a:path>
              </a:pathLst>
            </a:custGeom>
            <a:solidFill>
              <a:srgbClr val="FF9966"/>
            </a:solidFill>
            <a:ln w="9525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8" name="Oval 70"/>
            <p:cNvSpPr>
              <a:spLocks noChangeArrowheads="1"/>
            </p:cNvSpPr>
            <p:nvPr/>
          </p:nvSpPr>
          <p:spPr bwMode="auto">
            <a:xfrm flipH="1" flipV="1">
              <a:off x="4987" y="567"/>
              <a:ext cx="276" cy="112"/>
            </a:xfrm>
            <a:prstGeom prst="ellipse">
              <a:avLst/>
            </a:prstGeom>
            <a:gradFill rotWithShape="1">
              <a:gsLst>
                <a:gs pos="0">
                  <a:srgbClr val="BAA0FA"/>
                </a:gs>
                <a:gs pos="100000">
                  <a:srgbClr val="BAA0FA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19" name="Freeform 71"/>
            <p:cNvSpPr>
              <a:spLocks/>
            </p:cNvSpPr>
            <p:nvPr/>
          </p:nvSpPr>
          <p:spPr bwMode="auto">
            <a:xfrm flipV="1">
              <a:off x="38" y="757"/>
              <a:ext cx="5684" cy="115"/>
            </a:xfrm>
            <a:custGeom>
              <a:avLst/>
              <a:gdLst/>
              <a:ahLst/>
              <a:cxnLst>
                <a:cxn ang="0">
                  <a:pos x="0" y="109"/>
                </a:cxn>
                <a:cxn ang="0">
                  <a:pos x="368" y="54"/>
                </a:cxn>
                <a:cxn ang="0">
                  <a:pos x="666" y="112"/>
                </a:cxn>
                <a:cxn ang="0">
                  <a:pos x="1053" y="38"/>
                </a:cxn>
                <a:cxn ang="0">
                  <a:pos x="1744" y="89"/>
                </a:cxn>
                <a:cxn ang="0">
                  <a:pos x="2208" y="77"/>
                </a:cxn>
                <a:cxn ang="0">
                  <a:pos x="2551" y="0"/>
                </a:cxn>
                <a:cxn ang="0">
                  <a:pos x="3216" y="77"/>
                </a:cxn>
                <a:cxn ang="0">
                  <a:pos x="3568" y="6"/>
                </a:cxn>
                <a:cxn ang="0">
                  <a:pos x="4080" y="41"/>
                </a:cxn>
                <a:cxn ang="0">
                  <a:pos x="4404" y="109"/>
                </a:cxn>
                <a:cxn ang="0">
                  <a:pos x="4826" y="3"/>
                </a:cxn>
                <a:cxn ang="0">
                  <a:pos x="5335" y="109"/>
                </a:cxn>
                <a:cxn ang="0">
                  <a:pos x="5498" y="29"/>
                </a:cxn>
                <a:cxn ang="0">
                  <a:pos x="5684" y="99"/>
                </a:cxn>
              </a:cxnLst>
              <a:rect l="0" t="0" r="r" b="b"/>
              <a:pathLst>
                <a:path w="5684" h="115">
                  <a:moveTo>
                    <a:pt x="0" y="109"/>
                  </a:moveTo>
                  <a:cubicBezTo>
                    <a:pt x="128" y="81"/>
                    <a:pt x="257" y="53"/>
                    <a:pt x="368" y="54"/>
                  </a:cubicBezTo>
                  <a:cubicBezTo>
                    <a:pt x="479" y="55"/>
                    <a:pt x="552" y="115"/>
                    <a:pt x="666" y="112"/>
                  </a:cubicBezTo>
                  <a:cubicBezTo>
                    <a:pt x="780" y="109"/>
                    <a:pt x="873" y="42"/>
                    <a:pt x="1053" y="38"/>
                  </a:cubicBezTo>
                  <a:cubicBezTo>
                    <a:pt x="1233" y="34"/>
                    <a:pt x="1552" y="83"/>
                    <a:pt x="1744" y="89"/>
                  </a:cubicBezTo>
                  <a:cubicBezTo>
                    <a:pt x="1936" y="95"/>
                    <a:pt x="2074" y="92"/>
                    <a:pt x="2208" y="77"/>
                  </a:cubicBezTo>
                  <a:cubicBezTo>
                    <a:pt x="2342" y="62"/>
                    <a:pt x="2383" y="0"/>
                    <a:pt x="2551" y="0"/>
                  </a:cubicBezTo>
                  <a:cubicBezTo>
                    <a:pt x="2719" y="0"/>
                    <a:pt x="3047" y="76"/>
                    <a:pt x="3216" y="77"/>
                  </a:cubicBezTo>
                  <a:cubicBezTo>
                    <a:pt x="3385" y="78"/>
                    <a:pt x="3424" y="12"/>
                    <a:pt x="3568" y="6"/>
                  </a:cubicBezTo>
                  <a:cubicBezTo>
                    <a:pt x="3712" y="0"/>
                    <a:pt x="3941" y="24"/>
                    <a:pt x="4080" y="41"/>
                  </a:cubicBezTo>
                  <a:cubicBezTo>
                    <a:pt x="4219" y="58"/>
                    <a:pt x="4280" y="115"/>
                    <a:pt x="4404" y="109"/>
                  </a:cubicBezTo>
                  <a:cubicBezTo>
                    <a:pt x="4528" y="103"/>
                    <a:pt x="4671" y="3"/>
                    <a:pt x="4826" y="3"/>
                  </a:cubicBezTo>
                  <a:cubicBezTo>
                    <a:pt x="4981" y="3"/>
                    <a:pt x="5223" y="105"/>
                    <a:pt x="5335" y="109"/>
                  </a:cubicBezTo>
                  <a:cubicBezTo>
                    <a:pt x="5447" y="113"/>
                    <a:pt x="5440" y="31"/>
                    <a:pt x="5498" y="29"/>
                  </a:cubicBezTo>
                  <a:cubicBezTo>
                    <a:pt x="5556" y="27"/>
                    <a:pt x="5620" y="63"/>
                    <a:pt x="5684" y="99"/>
                  </a:cubicBezTo>
                </a:path>
              </a:pathLst>
            </a:custGeom>
            <a:noFill/>
            <a:ln w="12700" cap="flat" cmpd="sng">
              <a:solidFill>
                <a:srgbClr val="B2B2B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20" name="Oval 72"/>
            <p:cNvSpPr>
              <a:spLocks noChangeArrowheads="1"/>
            </p:cNvSpPr>
            <p:nvPr/>
          </p:nvSpPr>
          <p:spPr bwMode="auto">
            <a:xfrm>
              <a:off x="5555" y="558"/>
              <a:ext cx="124" cy="130"/>
            </a:xfrm>
            <a:prstGeom prst="ellipse">
              <a:avLst/>
            </a:prstGeom>
            <a:solidFill>
              <a:srgbClr val="E6E7DD"/>
            </a:solidFill>
            <a:ln w="127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800" b="1" dirty="0">
                  <a:solidFill>
                    <a:srgbClr val="C46200"/>
                  </a:solidFill>
                  <a:cs typeface="Arial" charset="0"/>
                </a:rPr>
                <a:t>SM</a:t>
              </a:r>
            </a:p>
          </p:txBody>
        </p:sp>
        <p:sp>
          <p:nvSpPr>
            <p:cNvPr id="2121" name="Oval 73"/>
            <p:cNvSpPr>
              <a:spLocks noChangeArrowheads="1"/>
            </p:cNvSpPr>
            <p:nvPr/>
          </p:nvSpPr>
          <p:spPr bwMode="auto">
            <a:xfrm>
              <a:off x="5585" y="937"/>
              <a:ext cx="124" cy="130"/>
            </a:xfrm>
            <a:prstGeom prst="ellipse">
              <a:avLst/>
            </a:prstGeom>
            <a:solidFill>
              <a:srgbClr val="E6E7DD"/>
            </a:solidFill>
            <a:ln w="127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800" b="1" dirty="0">
                  <a:solidFill>
                    <a:srgbClr val="CC6600"/>
                  </a:solidFill>
                  <a:cs typeface="Arial" charset="0"/>
                </a:rPr>
                <a:t>EC</a:t>
              </a:r>
            </a:p>
          </p:txBody>
        </p:sp>
      </p:grpSp>
      <p:sp>
        <p:nvSpPr>
          <p:cNvPr id="72" name="Oval 72"/>
          <p:cNvSpPr>
            <a:spLocks noChangeArrowheads="1"/>
          </p:cNvSpPr>
          <p:nvPr/>
        </p:nvSpPr>
        <p:spPr bwMode="auto">
          <a:xfrm>
            <a:off x="8820472" y="6453336"/>
            <a:ext cx="196850" cy="206375"/>
          </a:xfrm>
          <a:prstGeom prst="ellipse">
            <a:avLst/>
          </a:prstGeom>
          <a:solidFill>
            <a:srgbClr val="E6E7DD"/>
          </a:solidFill>
          <a:ln w="12700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800" b="1" dirty="0">
                <a:solidFill>
                  <a:srgbClr val="C46200"/>
                </a:solidFill>
                <a:cs typeface="Arial" charset="0"/>
              </a:rPr>
              <a:t>SM</a:t>
            </a:r>
          </a:p>
        </p:txBody>
      </p:sp>
      <p:sp>
        <p:nvSpPr>
          <p:cNvPr id="73" name="Oval 73"/>
          <p:cNvSpPr>
            <a:spLocks noChangeArrowheads="1"/>
          </p:cNvSpPr>
          <p:nvPr/>
        </p:nvSpPr>
        <p:spPr bwMode="auto">
          <a:xfrm>
            <a:off x="8868097" y="5814913"/>
            <a:ext cx="196850" cy="206375"/>
          </a:xfrm>
          <a:prstGeom prst="ellipse">
            <a:avLst/>
          </a:prstGeom>
          <a:solidFill>
            <a:srgbClr val="E6E7DD"/>
          </a:solidFill>
          <a:ln w="12700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800" b="1" dirty="0">
                <a:solidFill>
                  <a:srgbClr val="CC6600"/>
                </a:solidFill>
                <a:cs typeface="Arial" charset="0"/>
              </a:rPr>
              <a:t>EC</a:t>
            </a:r>
          </a:p>
        </p:txBody>
      </p:sp>
      <p:sp>
        <p:nvSpPr>
          <p:cNvPr id="77" name="Freeform 378"/>
          <p:cNvSpPr>
            <a:spLocks/>
          </p:cNvSpPr>
          <p:nvPr/>
        </p:nvSpPr>
        <p:spPr bwMode="auto">
          <a:xfrm>
            <a:off x="974725" y="6309320"/>
            <a:ext cx="4235450" cy="530225"/>
          </a:xfrm>
          <a:custGeom>
            <a:avLst/>
            <a:gdLst/>
            <a:ahLst/>
            <a:cxnLst>
              <a:cxn ang="0">
                <a:pos x="934" y="3"/>
              </a:cxn>
              <a:cxn ang="0">
                <a:pos x="227" y="1146"/>
              </a:cxn>
              <a:cxn ang="0">
                <a:pos x="2297" y="1146"/>
              </a:cxn>
              <a:cxn ang="0">
                <a:pos x="2441" y="0"/>
              </a:cxn>
              <a:cxn ang="0">
                <a:pos x="934" y="3"/>
              </a:cxn>
            </a:cxnLst>
            <a:rect l="0" t="0" r="r" b="b"/>
            <a:pathLst>
              <a:path w="2668" h="1146">
                <a:moveTo>
                  <a:pt x="934" y="3"/>
                </a:moveTo>
                <a:cubicBezTo>
                  <a:pt x="565" y="194"/>
                  <a:pt x="0" y="956"/>
                  <a:pt x="227" y="1146"/>
                </a:cubicBezTo>
                <a:lnTo>
                  <a:pt x="2297" y="1146"/>
                </a:lnTo>
                <a:cubicBezTo>
                  <a:pt x="2666" y="955"/>
                  <a:pt x="2668" y="190"/>
                  <a:pt x="2441" y="0"/>
                </a:cubicBezTo>
                <a:lnTo>
                  <a:pt x="934" y="3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FFC1C1"/>
              </a:gs>
            </a:gsLst>
            <a:lin ang="5400000" scaled="1"/>
          </a:gradFill>
          <a:ln w="12700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8" name="Freeform 380"/>
          <p:cNvSpPr>
            <a:spLocks/>
          </p:cNvSpPr>
          <p:nvPr/>
        </p:nvSpPr>
        <p:spPr bwMode="auto">
          <a:xfrm>
            <a:off x="5264150" y="5459735"/>
            <a:ext cx="901700" cy="712788"/>
          </a:xfrm>
          <a:custGeom>
            <a:avLst/>
            <a:gdLst/>
            <a:ahLst/>
            <a:cxnLst>
              <a:cxn ang="0">
                <a:pos x="568" y="142"/>
              </a:cxn>
              <a:cxn ang="0">
                <a:pos x="284" y="1"/>
              </a:cxn>
              <a:cxn ang="0">
                <a:pos x="34" y="139"/>
              </a:cxn>
              <a:cxn ang="0">
                <a:pos x="79" y="420"/>
              </a:cxn>
              <a:cxn ang="0">
                <a:pos x="511" y="312"/>
              </a:cxn>
            </a:cxnLst>
            <a:rect l="0" t="0" r="r" b="b"/>
            <a:pathLst>
              <a:path w="568" h="449">
                <a:moveTo>
                  <a:pt x="568" y="142"/>
                </a:moveTo>
                <a:cubicBezTo>
                  <a:pt x="470" y="72"/>
                  <a:pt x="373" y="2"/>
                  <a:pt x="284" y="1"/>
                </a:cubicBezTo>
                <a:cubicBezTo>
                  <a:pt x="195" y="0"/>
                  <a:pt x="68" y="69"/>
                  <a:pt x="34" y="139"/>
                </a:cubicBezTo>
                <a:cubicBezTo>
                  <a:pt x="0" y="209"/>
                  <a:pt x="0" y="391"/>
                  <a:pt x="79" y="420"/>
                </a:cubicBezTo>
                <a:cubicBezTo>
                  <a:pt x="158" y="449"/>
                  <a:pt x="334" y="380"/>
                  <a:pt x="511" y="312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9" name="Freeform 381"/>
          <p:cNvSpPr>
            <a:spLocks/>
          </p:cNvSpPr>
          <p:nvPr/>
        </p:nvSpPr>
        <p:spPr bwMode="auto">
          <a:xfrm>
            <a:off x="2863850" y="5502598"/>
            <a:ext cx="1177925" cy="646112"/>
          </a:xfrm>
          <a:custGeom>
            <a:avLst/>
            <a:gdLst/>
            <a:ahLst/>
            <a:cxnLst>
              <a:cxn ang="0">
                <a:pos x="381" y="0"/>
              </a:cxn>
              <a:cxn ang="0">
                <a:pos x="490" y="160"/>
              </a:cxn>
              <a:cxn ang="0">
                <a:pos x="631" y="208"/>
              </a:cxn>
              <a:cxn ang="0">
                <a:pos x="637" y="384"/>
              </a:cxn>
              <a:cxn ang="0">
                <a:pos x="0" y="349"/>
              </a:cxn>
            </a:cxnLst>
            <a:rect l="0" t="0" r="r" b="b"/>
            <a:pathLst>
              <a:path w="742" h="407">
                <a:moveTo>
                  <a:pt x="381" y="0"/>
                </a:moveTo>
                <a:cubicBezTo>
                  <a:pt x="414" y="62"/>
                  <a:pt x="448" y="125"/>
                  <a:pt x="490" y="160"/>
                </a:cubicBezTo>
                <a:cubicBezTo>
                  <a:pt x="532" y="195"/>
                  <a:pt x="607" y="171"/>
                  <a:pt x="631" y="208"/>
                </a:cubicBezTo>
                <a:cubicBezTo>
                  <a:pt x="655" y="245"/>
                  <a:pt x="742" y="361"/>
                  <a:pt x="637" y="384"/>
                </a:cubicBezTo>
                <a:cubicBezTo>
                  <a:pt x="532" y="407"/>
                  <a:pt x="266" y="378"/>
                  <a:pt x="0" y="349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0" name="Freeform 382"/>
          <p:cNvSpPr>
            <a:spLocks/>
          </p:cNvSpPr>
          <p:nvPr/>
        </p:nvSpPr>
        <p:spPr bwMode="auto">
          <a:xfrm>
            <a:off x="2971800" y="5486723"/>
            <a:ext cx="809625" cy="676275"/>
          </a:xfrm>
          <a:custGeom>
            <a:avLst/>
            <a:gdLst/>
            <a:ahLst/>
            <a:cxnLst>
              <a:cxn ang="0">
                <a:pos x="137" y="0"/>
              </a:cxn>
              <a:cxn ang="0">
                <a:pos x="435" y="131"/>
              </a:cxn>
              <a:cxn ang="0">
                <a:pos x="438" y="381"/>
              </a:cxn>
              <a:cxn ang="0">
                <a:pos x="0" y="400"/>
              </a:cxn>
            </a:cxnLst>
            <a:rect l="0" t="0" r="r" b="b"/>
            <a:pathLst>
              <a:path w="510" h="426">
                <a:moveTo>
                  <a:pt x="137" y="0"/>
                </a:moveTo>
                <a:cubicBezTo>
                  <a:pt x="261" y="34"/>
                  <a:pt x="385" y="68"/>
                  <a:pt x="435" y="131"/>
                </a:cubicBezTo>
                <a:cubicBezTo>
                  <a:pt x="485" y="194"/>
                  <a:pt x="510" y="336"/>
                  <a:pt x="438" y="381"/>
                </a:cubicBezTo>
                <a:cubicBezTo>
                  <a:pt x="366" y="426"/>
                  <a:pt x="183" y="413"/>
                  <a:pt x="0" y="400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" name="Freeform 383"/>
          <p:cNvSpPr>
            <a:spLocks/>
          </p:cNvSpPr>
          <p:nvPr/>
        </p:nvSpPr>
        <p:spPr bwMode="auto">
          <a:xfrm>
            <a:off x="5176838" y="5507360"/>
            <a:ext cx="877887" cy="715963"/>
          </a:xfrm>
          <a:custGeom>
            <a:avLst/>
            <a:gdLst/>
            <a:ahLst/>
            <a:cxnLst>
              <a:cxn ang="0">
                <a:pos x="294" y="0"/>
              </a:cxn>
              <a:cxn ang="0">
                <a:pos x="31" y="83"/>
              </a:cxn>
              <a:cxn ang="0">
                <a:pos x="108" y="307"/>
              </a:cxn>
              <a:cxn ang="0">
                <a:pos x="553" y="451"/>
              </a:cxn>
            </a:cxnLst>
            <a:rect l="0" t="0" r="r" b="b"/>
            <a:pathLst>
              <a:path w="553" h="451">
                <a:moveTo>
                  <a:pt x="294" y="0"/>
                </a:moveTo>
                <a:cubicBezTo>
                  <a:pt x="178" y="16"/>
                  <a:pt x="62" y="32"/>
                  <a:pt x="31" y="83"/>
                </a:cubicBezTo>
                <a:cubicBezTo>
                  <a:pt x="0" y="134"/>
                  <a:pt x="21" y="246"/>
                  <a:pt x="108" y="307"/>
                </a:cubicBezTo>
                <a:cubicBezTo>
                  <a:pt x="195" y="368"/>
                  <a:pt x="374" y="409"/>
                  <a:pt x="553" y="451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2" name="Freeform 384"/>
          <p:cNvSpPr>
            <a:spLocks/>
          </p:cNvSpPr>
          <p:nvPr/>
        </p:nvSpPr>
        <p:spPr bwMode="auto">
          <a:xfrm>
            <a:off x="5100638" y="5527998"/>
            <a:ext cx="654050" cy="868362"/>
          </a:xfrm>
          <a:custGeom>
            <a:avLst/>
            <a:gdLst/>
            <a:ahLst/>
            <a:cxnLst>
              <a:cxn ang="0">
                <a:pos x="412" y="0"/>
              </a:cxn>
              <a:cxn ang="0">
                <a:pos x="332" y="217"/>
              </a:cxn>
              <a:cxn ang="0">
                <a:pos x="47" y="208"/>
              </a:cxn>
              <a:cxn ang="0">
                <a:pos x="51" y="547"/>
              </a:cxn>
            </a:cxnLst>
            <a:rect l="0" t="0" r="r" b="b"/>
            <a:pathLst>
              <a:path w="412" h="547">
                <a:moveTo>
                  <a:pt x="412" y="0"/>
                </a:moveTo>
                <a:cubicBezTo>
                  <a:pt x="402" y="91"/>
                  <a:pt x="393" y="182"/>
                  <a:pt x="332" y="217"/>
                </a:cubicBezTo>
                <a:cubicBezTo>
                  <a:pt x="271" y="252"/>
                  <a:pt x="94" y="153"/>
                  <a:pt x="47" y="208"/>
                </a:cubicBezTo>
                <a:cubicBezTo>
                  <a:pt x="0" y="263"/>
                  <a:pt x="25" y="405"/>
                  <a:pt x="51" y="547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3" name="Freeform 385"/>
          <p:cNvSpPr>
            <a:spLocks/>
          </p:cNvSpPr>
          <p:nvPr/>
        </p:nvSpPr>
        <p:spPr bwMode="auto">
          <a:xfrm>
            <a:off x="4876800" y="5620073"/>
            <a:ext cx="1117600" cy="912812"/>
          </a:xfrm>
          <a:custGeom>
            <a:avLst/>
            <a:gdLst/>
            <a:ahLst/>
            <a:cxnLst>
              <a:cxn ang="0">
                <a:pos x="704" y="51"/>
              </a:cxn>
              <a:cxn ang="0">
                <a:pos x="396" y="25"/>
              </a:cxn>
              <a:cxn ang="0">
                <a:pos x="236" y="204"/>
              </a:cxn>
              <a:cxn ang="0">
                <a:pos x="38" y="255"/>
              </a:cxn>
              <a:cxn ang="0">
                <a:pos x="6" y="575"/>
              </a:cxn>
            </a:cxnLst>
            <a:rect l="0" t="0" r="r" b="b"/>
            <a:pathLst>
              <a:path w="704" h="575">
                <a:moveTo>
                  <a:pt x="704" y="51"/>
                </a:moveTo>
                <a:cubicBezTo>
                  <a:pt x="589" y="25"/>
                  <a:pt x="474" y="0"/>
                  <a:pt x="396" y="25"/>
                </a:cubicBezTo>
                <a:cubicBezTo>
                  <a:pt x="318" y="50"/>
                  <a:pt x="296" y="166"/>
                  <a:pt x="236" y="204"/>
                </a:cubicBezTo>
                <a:cubicBezTo>
                  <a:pt x="176" y="242"/>
                  <a:pt x="76" y="193"/>
                  <a:pt x="38" y="255"/>
                </a:cubicBezTo>
                <a:cubicBezTo>
                  <a:pt x="0" y="317"/>
                  <a:pt x="3" y="446"/>
                  <a:pt x="6" y="575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4" name="Freeform 386"/>
          <p:cNvSpPr>
            <a:spLocks/>
          </p:cNvSpPr>
          <p:nvPr/>
        </p:nvSpPr>
        <p:spPr bwMode="auto">
          <a:xfrm>
            <a:off x="3784600" y="5516885"/>
            <a:ext cx="2239963" cy="1309688"/>
          </a:xfrm>
          <a:custGeom>
            <a:avLst/>
            <a:gdLst/>
            <a:ahLst/>
            <a:cxnLst>
              <a:cxn ang="0">
                <a:pos x="102" y="825"/>
              </a:cxn>
              <a:cxn ang="0">
                <a:pos x="28" y="682"/>
              </a:cxn>
              <a:cxn ang="0">
                <a:pos x="272" y="672"/>
              </a:cxn>
              <a:cxn ang="0">
                <a:pos x="454" y="400"/>
              </a:cxn>
              <a:cxn ang="0">
                <a:pos x="976" y="359"/>
              </a:cxn>
              <a:cxn ang="0">
                <a:pos x="1203" y="327"/>
              </a:cxn>
              <a:cxn ang="0">
                <a:pos x="1206" y="151"/>
              </a:cxn>
              <a:cxn ang="0">
                <a:pos x="1411" y="0"/>
              </a:cxn>
            </a:cxnLst>
            <a:rect l="0" t="0" r="r" b="b"/>
            <a:pathLst>
              <a:path w="1411" h="825">
                <a:moveTo>
                  <a:pt x="102" y="825"/>
                </a:moveTo>
                <a:cubicBezTo>
                  <a:pt x="90" y="801"/>
                  <a:pt x="0" y="707"/>
                  <a:pt x="28" y="682"/>
                </a:cubicBezTo>
                <a:cubicBezTo>
                  <a:pt x="56" y="657"/>
                  <a:pt x="201" y="719"/>
                  <a:pt x="272" y="672"/>
                </a:cubicBezTo>
                <a:cubicBezTo>
                  <a:pt x="343" y="625"/>
                  <a:pt x="337" y="452"/>
                  <a:pt x="454" y="400"/>
                </a:cubicBezTo>
                <a:cubicBezTo>
                  <a:pt x="571" y="348"/>
                  <a:pt x="851" y="371"/>
                  <a:pt x="976" y="359"/>
                </a:cubicBezTo>
                <a:cubicBezTo>
                  <a:pt x="1101" y="347"/>
                  <a:pt x="1165" y="362"/>
                  <a:pt x="1203" y="327"/>
                </a:cubicBezTo>
                <a:cubicBezTo>
                  <a:pt x="1241" y="292"/>
                  <a:pt x="1171" y="205"/>
                  <a:pt x="1206" y="151"/>
                </a:cubicBezTo>
                <a:cubicBezTo>
                  <a:pt x="1241" y="97"/>
                  <a:pt x="1326" y="48"/>
                  <a:pt x="1411" y="0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5" name="Freeform 387"/>
          <p:cNvSpPr>
            <a:spLocks/>
          </p:cNvSpPr>
          <p:nvPr/>
        </p:nvSpPr>
        <p:spPr bwMode="auto">
          <a:xfrm>
            <a:off x="3332163" y="5583560"/>
            <a:ext cx="2840037" cy="915988"/>
          </a:xfrm>
          <a:custGeom>
            <a:avLst/>
            <a:gdLst/>
            <a:ahLst/>
            <a:cxnLst>
              <a:cxn ang="0">
                <a:pos x="1789" y="0"/>
              </a:cxn>
              <a:cxn ang="0">
                <a:pos x="1417" y="83"/>
              </a:cxn>
              <a:cxn ang="0">
                <a:pos x="1280" y="298"/>
              </a:cxn>
              <a:cxn ang="0">
                <a:pos x="944" y="256"/>
              </a:cxn>
              <a:cxn ang="0">
                <a:pos x="547" y="499"/>
              </a:cxn>
              <a:cxn ang="0">
                <a:pos x="157" y="576"/>
              </a:cxn>
              <a:cxn ang="0">
                <a:pos x="0" y="506"/>
              </a:cxn>
            </a:cxnLst>
            <a:rect l="0" t="0" r="r" b="b"/>
            <a:pathLst>
              <a:path w="1789" h="577">
                <a:moveTo>
                  <a:pt x="1789" y="0"/>
                </a:moveTo>
                <a:cubicBezTo>
                  <a:pt x="1645" y="16"/>
                  <a:pt x="1502" y="33"/>
                  <a:pt x="1417" y="83"/>
                </a:cubicBezTo>
                <a:cubicBezTo>
                  <a:pt x="1332" y="133"/>
                  <a:pt x="1359" y="269"/>
                  <a:pt x="1280" y="298"/>
                </a:cubicBezTo>
                <a:cubicBezTo>
                  <a:pt x="1201" y="327"/>
                  <a:pt x="1066" y="223"/>
                  <a:pt x="944" y="256"/>
                </a:cubicBezTo>
                <a:cubicBezTo>
                  <a:pt x="822" y="289"/>
                  <a:pt x="678" y="446"/>
                  <a:pt x="547" y="499"/>
                </a:cubicBezTo>
                <a:cubicBezTo>
                  <a:pt x="416" y="552"/>
                  <a:pt x="248" y="575"/>
                  <a:pt x="157" y="576"/>
                </a:cubicBezTo>
                <a:cubicBezTo>
                  <a:pt x="66" y="577"/>
                  <a:pt x="33" y="541"/>
                  <a:pt x="0" y="506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6" name="Freeform 388"/>
          <p:cNvSpPr>
            <a:spLocks/>
          </p:cNvSpPr>
          <p:nvPr/>
        </p:nvSpPr>
        <p:spPr bwMode="auto">
          <a:xfrm>
            <a:off x="2884488" y="5599435"/>
            <a:ext cx="1311275" cy="11318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63" y="150"/>
              </a:cxn>
              <a:cxn ang="0">
                <a:pos x="506" y="166"/>
              </a:cxn>
              <a:cxn ang="0">
                <a:pos x="627" y="489"/>
              </a:cxn>
              <a:cxn ang="0">
                <a:pos x="826" y="713"/>
              </a:cxn>
            </a:cxnLst>
            <a:rect l="0" t="0" r="r" b="b"/>
            <a:pathLst>
              <a:path w="826" h="713">
                <a:moveTo>
                  <a:pt x="0" y="0"/>
                </a:moveTo>
                <a:cubicBezTo>
                  <a:pt x="89" y="61"/>
                  <a:pt x="179" y="122"/>
                  <a:pt x="263" y="150"/>
                </a:cubicBezTo>
                <a:cubicBezTo>
                  <a:pt x="347" y="178"/>
                  <a:pt x="445" y="109"/>
                  <a:pt x="506" y="166"/>
                </a:cubicBezTo>
                <a:cubicBezTo>
                  <a:pt x="567" y="223"/>
                  <a:pt x="574" y="398"/>
                  <a:pt x="627" y="489"/>
                </a:cubicBezTo>
                <a:cubicBezTo>
                  <a:pt x="680" y="580"/>
                  <a:pt x="753" y="646"/>
                  <a:pt x="826" y="713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7" name="Freeform 389"/>
          <p:cNvSpPr>
            <a:spLocks/>
          </p:cNvSpPr>
          <p:nvPr/>
        </p:nvSpPr>
        <p:spPr bwMode="auto">
          <a:xfrm>
            <a:off x="3087688" y="5715323"/>
            <a:ext cx="1214437" cy="9604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43" y="67"/>
              </a:cxn>
              <a:cxn ang="0">
                <a:pos x="327" y="285"/>
              </a:cxn>
              <a:cxn ang="0">
                <a:pos x="442" y="442"/>
              </a:cxn>
              <a:cxn ang="0">
                <a:pos x="698" y="509"/>
              </a:cxn>
              <a:cxn ang="0">
                <a:pos x="765" y="605"/>
              </a:cxn>
            </a:cxnLst>
            <a:rect l="0" t="0" r="r" b="b"/>
            <a:pathLst>
              <a:path w="765" h="605">
                <a:moveTo>
                  <a:pt x="0" y="0"/>
                </a:moveTo>
                <a:cubicBezTo>
                  <a:pt x="94" y="9"/>
                  <a:pt x="189" y="19"/>
                  <a:pt x="243" y="67"/>
                </a:cubicBezTo>
                <a:cubicBezTo>
                  <a:pt x="297" y="115"/>
                  <a:pt x="294" y="223"/>
                  <a:pt x="327" y="285"/>
                </a:cubicBezTo>
                <a:cubicBezTo>
                  <a:pt x="360" y="347"/>
                  <a:pt x="380" y="405"/>
                  <a:pt x="442" y="442"/>
                </a:cubicBezTo>
                <a:cubicBezTo>
                  <a:pt x="504" y="479"/>
                  <a:pt x="644" y="482"/>
                  <a:pt x="698" y="509"/>
                </a:cubicBezTo>
                <a:cubicBezTo>
                  <a:pt x="752" y="536"/>
                  <a:pt x="758" y="570"/>
                  <a:pt x="765" y="605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8" name="Freeform 390"/>
          <p:cNvSpPr>
            <a:spLocks/>
          </p:cNvSpPr>
          <p:nvPr/>
        </p:nvSpPr>
        <p:spPr bwMode="auto">
          <a:xfrm>
            <a:off x="3163888" y="5842323"/>
            <a:ext cx="1590675" cy="7826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1" y="157"/>
              </a:cxn>
              <a:cxn ang="0">
                <a:pos x="435" y="83"/>
              </a:cxn>
              <a:cxn ang="0">
                <a:pos x="602" y="323"/>
              </a:cxn>
              <a:cxn ang="0">
                <a:pos x="1002" y="493"/>
              </a:cxn>
            </a:cxnLst>
            <a:rect l="0" t="0" r="r" b="b"/>
            <a:pathLst>
              <a:path w="1002" h="493">
                <a:moveTo>
                  <a:pt x="0" y="0"/>
                </a:moveTo>
                <a:cubicBezTo>
                  <a:pt x="74" y="71"/>
                  <a:pt x="149" y="143"/>
                  <a:pt x="221" y="157"/>
                </a:cubicBezTo>
                <a:cubicBezTo>
                  <a:pt x="293" y="171"/>
                  <a:pt x="372" y="55"/>
                  <a:pt x="435" y="83"/>
                </a:cubicBezTo>
                <a:cubicBezTo>
                  <a:pt x="498" y="111"/>
                  <a:pt x="508" y="255"/>
                  <a:pt x="602" y="323"/>
                </a:cubicBezTo>
                <a:cubicBezTo>
                  <a:pt x="696" y="391"/>
                  <a:pt x="849" y="442"/>
                  <a:pt x="1002" y="493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9" name="Freeform 391"/>
          <p:cNvSpPr>
            <a:spLocks/>
          </p:cNvSpPr>
          <p:nvPr/>
        </p:nvSpPr>
        <p:spPr bwMode="auto">
          <a:xfrm>
            <a:off x="3001963" y="5635948"/>
            <a:ext cx="1985962" cy="831850"/>
          </a:xfrm>
          <a:custGeom>
            <a:avLst/>
            <a:gdLst/>
            <a:ahLst/>
            <a:cxnLst>
              <a:cxn ang="0">
                <a:pos x="0" y="21"/>
              </a:cxn>
              <a:cxn ang="0">
                <a:pos x="329" y="37"/>
              </a:cxn>
              <a:cxn ang="0">
                <a:pos x="422" y="242"/>
              </a:cxn>
              <a:cxn ang="0">
                <a:pos x="752" y="265"/>
              </a:cxn>
              <a:cxn ang="0">
                <a:pos x="969" y="386"/>
              </a:cxn>
              <a:cxn ang="0">
                <a:pos x="1251" y="524"/>
              </a:cxn>
            </a:cxnLst>
            <a:rect l="0" t="0" r="r" b="b"/>
            <a:pathLst>
              <a:path w="1251" h="524">
                <a:moveTo>
                  <a:pt x="0" y="21"/>
                </a:moveTo>
                <a:cubicBezTo>
                  <a:pt x="129" y="10"/>
                  <a:pt x="259" y="0"/>
                  <a:pt x="329" y="37"/>
                </a:cubicBezTo>
                <a:cubicBezTo>
                  <a:pt x="399" y="74"/>
                  <a:pt x="351" y="204"/>
                  <a:pt x="422" y="242"/>
                </a:cubicBezTo>
                <a:cubicBezTo>
                  <a:pt x="493" y="280"/>
                  <a:pt x="661" y="241"/>
                  <a:pt x="752" y="265"/>
                </a:cubicBezTo>
                <a:cubicBezTo>
                  <a:pt x="843" y="289"/>
                  <a:pt x="886" y="343"/>
                  <a:pt x="969" y="386"/>
                </a:cubicBezTo>
                <a:cubicBezTo>
                  <a:pt x="1052" y="429"/>
                  <a:pt x="1151" y="476"/>
                  <a:pt x="1251" y="524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0" name="Freeform 392"/>
          <p:cNvSpPr>
            <a:spLocks/>
          </p:cNvSpPr>
          <p:nvPr/>
        </p:nvSpPr>
        <p:spPr bwMode="auto">
          <a:xfrm>
            <a:off x="2986088" y="5532760"/>
            <a:ext cx="1803400" cy="10096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9" y="128"/>
              </a:cxn>
              <a:cxn ang="0">
                <a:pos x="250" y="352"/>
              </a:cxn>
              <a:cxn ang="0">
                <a:pos x="435" y="586"/>
              </a:cxn>
              <a:cxn ang="0">
                <a:pos x="631" y="624"/>
              </a:cxn>
              <a:cxn ang="0">
                <a:pos x="944" y="515"/>
              </a:cxn>
              <a:cxn ang="0">
                <a:pos x="1136" y="608"/>
              </a:cxn>
            </a:cxnLst>
            <a:rect l="0" t="0" r="r" b="b"/>
            <a:pathLst>
              <a:path w="1136" h="636">
                <a:moveTo>
                  <a:pt x="0" y="0"/>
                </a:moveTo>
                <a:cubicBezTo>
                  <a:pt x="118" y="34"/>
                  <a:pt x="237" y="69"/>
                  <a:pt x="279" y="128"/>
                </a:cubicBezTo>
                <a:cubicBezTo>
                  <a:pt x="321" y="187"/>
                  <a:pt x="224" y="276"/>
                  <a:pt x="250" y="352"/>
                </a:cubicBezTo>
                <a:cubicBezTo>
                  <a:pt x="276" y="428"/>
                  <a:pt x="372" y="541"/>
                  <a:pt x="435" y="586"/>
                </a:cubicBezTo>
                <a:cubicBezTo>
                  <a:pt x="498" y="631"/>
                  <a:pt x="546" y="636"/>
                  <a:pt x="631" y="624"/>
                </a:cubicBezTo>
                <a:cubicBezTo>
                  <a:pt x="716" y="612"/>
                  <a:pt x="860" y="518"/>
                  <a:pt x="944" y="515"/>
                </a:cubicBezTo>
                <a:cubicBezTo>
                  <a:pt x="1028" y="512"/>
                  <a:pt x="1082" y="560"/>
                  <a:pt x="1136" y="608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1" name="Freeform 393"/>
          <p:cNvSpPr>
            <a:spLocks/>
          </p:cNvSpPr>
          <p:nvPr/>
        </p:nvSpPr>
        <p:spPr bwMode="auto">
          <a:xfrm>
            <a:off x="3449638" y="6083623"/>
            <a:ext cx="2478087" cy="779462"/>
          </a:xfrm>
          <a:custGeom>
            <a:avLst/>
            <a:gdLst/>
            <a:ahLst/>
            <a:cxnLst>
              <a:cxn ang="0">
                <a:pos x="0" y="491"/>
              </a:cxn>
              <a:cxn ang="0">
                <a:pos x="163" y="328"/>
              </a:cxn>
              <a:cxn ang="0">
                <a:pos x="383" y="194"/>
              </a:cxn>
              <a:cxn ang="0">
                <a:pos x="534" y="34"/>
              </a:cxn>
              <a:cxn ang="0">
                <a:pos x="943" y="8"/>
              </a:cxn>
              <a:cxn ang="0">
                <a:pos x="1241" y="82"/>
              </a:cxn>
              <a:cxn ang="0">
                <a:pos x="1561" y="207"/>
              </a:cxn>
            </a:cxnLst>
            <a:rect l="0" t="0" r="r" b="b"/>
            <a:pathLst>
              <a:path w="1561" h="491">
                <a:moveTo>
                  <a:pt x="0" y="491"/>
                </a:moveTo>
                <a:cubicBezTo>
                  <a:pt x="27" y="463"/>
                  <a:pt x="99" y="377"/>
                  <a:pt x="163" y="328"/>
                </a:cubicBezTo>
                <a:cubicBezTo>
                  <a:pt x="227" y="279"/>
                  <a:pt x="321" y="243"/>
                  <a:pt x="383" y="194"/>
                </a:cubicBezTo>
                <a:cubicBezTo>
                  <a:pt x="445" y="145"/>
                  <a:pt x="441" y="65"/>
                  <a:pt x="534" y="34"/>
                </a:cubicBezTo>
                <a:cubicBezTo>
                  <a:pt x="627" y="3"/>
                  <a:pt x="825" y="0"/>
                  <a:pt x="943" y="8"/>
                </a:cubicBezTo>
                <a:cubicBezTo>
                  <a:pt x="1061" y="16"/>
                  <a:pt x="1138" y="49"/>
                  <a:pt x="1241" y="82"/>
                </a:cubicBezTo>
                <a:cubicBezTo>
                  <a:pt x="1344" y="115"/>
                  <a:pt x="1452" y="161"/>
                  <a:pt x="1561" y="207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2" name="Freeform 394" descr="Bouquet"/>
          <p:cNvSpPr>
            <a:spLocks/>
          </p:cNvSpPr>
          <p:nvPr/>
        </p:nvSpPr>
        <p:spPr bwMode="auto">
          <a:xfrm>
            <a:off x="33338" y="6059810"/>
            <a:ext cx="3303587" cy="390525"/>
          </a:xfrm>
          <a:custGeom>
            <a:avLst/>
            <a:gdLst/>
            <a:ahLst/>
            <a:cxnLst>
              <a:cxn ang="0">
                <a:pos x="0" y="27"/>
              </a:cxn>
              <a:cxn ang="0">
                <a:pos x="162" y="49"/>
              </a:cxn>
              <a:cxn ang="0">
                <a:pos x="392" y="34"/>
              </a:cxn>
              <a:cxn ang="0">
                <a:pos x="663" y="61"/>
              </a:cxn>
              <a:cxn ang="0">
                <a:pos x="1086" y="8"/>
              </a:cxn>
              <a:cxn ang="0">
                <a:pos x="1409" y="21"/>
              </a:cxn>
              <a:cxn ang="0">
                <a:pos x="1625" y="49"/>
              </a:cxn>
              <a:cxn ang="0">
                <a:pos x="1931" y="26"/>
              </a:cxn>
              <a:cxn ang="0">
                <a:pos x="2036" y="30"/>
              </a:cxn>
              <a:cxn ang="0">
                <a:pos x="1934" y="110"/>
              </a:cxn>
              <a:cxn ang="0">
                <a:pos x="2080" y="182"/>
              </a:cxn>
              <a:cxn ang="0">
                <a:pos x="1941" y="238"/>
              </a:cxn>
              <a:cxn ang="0">
                <a:pos x="1546" y="238"/>
              </a:cxn>
              <a:cxn ang="0">
                <a:pos x="1079" y="197"/>
              </a:cxn>
              <a:cxn ang="0">
                <a:pos x="471" y="225"/>
              </a:cxn>
              <a:cxn ang="0">
                <a:pos x="162" y="225"/>
              </a:cxn>
              <a:cxn ang="0">
                <a:pos x="0" y="210"/>
              </a:cxn>
              <a:cxn ang="0">
                <a:pos x="0" y="27"/>
              </a:cxn>
            </a:cxnLst>
            <a:rect l="0" t="0" r="r" b="b"/>
            <a:pathLst>
              <a:path w="2081" h="246">
                <a:moveTo>
                  <a:pt x="0" y="27"/>
                </a:moveTo>
                <a:cubicBezTo>
                  <a:pt x="27" y="0"/>
                  <a:pt x="97" y="49"/>
                  <a:pt x="162" y="49"/>
                </a:cubicBezTo>
                <a:cubicBezTo>
                  <a:pt x="227" y="49"/>
                  <a:pt x="309" y="32"/>
                  <a:pt x="392" y="34"/>
                </a:cubicBezTo>
                <a:cubicBezTo>
                  <a:pt x="475" y="36"/>
                  <a:pt x="547" y="65"/>
                  <a:pt x="663" y="61"/>
                </a:cubicBezTo>
                <a:cubicBezTo>
                  <a:pt x="779" y="57"/>
                  <a:pt x="962" y="15"/>
                  <a:pt x="1086" y="8"/>
                </a:cubicBezTo>
                <a:cubicBezTo>
                  <a:pt x="1210" y="1"/>
                  <a:pt x="1319" y="14"/>
                  <a:pt x="1409" y="21"/>
                </a:cubicBezTo>
                <a:cubicBezTo>
                  <a:pt x="1499" y="28"/>
                  <a:pt x="1538" y="48"/>
                  <a:pt x="1625" y="49"/>
                </a:cubicBezTo>
                <a:cubicBezTo>
                  <a:pt x="1712" y="50"/>
                  <a:pt x="1863" y="29"/>
                  <a:pt x="1931" y="26"/>
                </a:cubicBezTo>
                <a:cubicBezTo>
                  <a:pt x="1999" y="23"/>
                  <a:pt x="2035" y="16"/>
                  <a:pt x="2036" y="30"/>
                </a:cubicBezTo>
                <a:lnTo>
                  <a:pt x="1934" y="110"/>
                </a:lnTo>
                <a:lnTo>
                  <a:pt x="2080" y="182"/>
                </a:lnTo>
                <a:cubicBezTo>
                  <a:pt x="2081" y="203"/>
                  <a:pt x="2029" y="229"/>
                  <a:pt x="1941" y="238"/>
                </a:cubicBezTo>
                <a:cubicBezTo>
                  <a:pt x="1852" y="246"/>
                  <a:pt x="1689" y="244"/>
                  <a:pt x="1546" y="238"/>
                </a:cubicBezTo>
                <a:cubicBezTo>
                  <a:pt x="1402" y="231"/>
                  <a:pt x="1258" y="199"/>
                  <a:pt x="1079" y="197"/>
                </a:cubicBezTo>
                <a:cubicBezTo>
                  <a:pt x="900" y="195"/>
                  <a:pt x="623" y="221"/>
                  <a:pt x="471" y="225"/>
                </a:cubicBezTo>
                <a:cubicBezTo>
                  <a:pt x="318" y="229"/>
                  <a:pt x="240" y="227"/>
                  <a:pt x="162" y="225"/>
                </a:cubicBezTo>
                <a:cubicBezTo>
                  <a:pt x="83" y="223"/>
                  <a:pt x="27" y="242"/>
                  <a:pt x="0" y="210"/>
                </a:cubicBezTo>
                <a:lnTo>
                  <a:pt x="0" y="27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 w="9525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3" name="Freeform 395" descr="Bouquet"/>
          <p:cNvSpPr>
            <a:spLocks/>
          </p:cNvSpPr>
          <p:nvPr/>
        </p:nvSpPr>
        <p:spPr bwMode="auto">
          <a:xfrm>
            <a:off x="5703888" y="6007423"/>
            <a:ext cx="3449637" cy="441325"/>
          </a:xfrm>
          <a:custGeom>
            <a:avLst/>
            <a:gdLst/>
            <a:ahLst/>
            <a:cxnLst>
              <a:cxn ang="0">
                <a:pos x="51" y="95"/>
              </a:cxn>
              <a:cxn ang="0">
                <a:pos x="127" y="81"/>
              </a:cxn>
              <a:cxn ang="0">
                <a:pos x="444" y="53"/>
              </a:cxn>
              <a:cxn ang="0">
                <a:pos x="989" y="81"/>
              </a:cxn>
              <a:cxn ang="0">
                <a:pos x="1405" y="81"/>
              </a:cxn>
              <a:cxn ang="0">
                <a:pos x="1687" y="81"/>
              </a:cxn>
              <a:cxn ang="0">
                <a:pos x="2088" y="25"/>
              </a:cxn>
              <a:cxn ang="0">
                <a:pos x="2173" y="32"/>
              </a:cxn>
              <a:cxn ang="0">
                <a:pos x="2171" y="214"/>
              </a:cxn>
              <a:cxn ang="0">
                <a:pos x="2023" y="270"/>
              </a:cxn>
              <a:cxn ang="0">
                <a:pos x="1603" y="270"/>
              </a:cxn>
              <a:cxn ang="0">
                <a:pos x="1105" y="229"/>
              </a:cxn>
              <a:cxn ang="0">
                <a:pos x="457" y="257"/>
              </a:cxn>
              <a:cxn ang="0">
                <a:pos x="0" y="210"/>
              </a:cxn>
              <a:cxn ang="0">
                <a:pos x="51" y="95"/>
              </a:cxn>
            </a:cxnLst>
            <a:rect l="0" t="0" r="r" b="b"/>
            <a:pathLst>
              <a:path w="2173" h="278">
                <a:moveTo>
                  <a:pt x="51" y="95"/>
                </a:moveTo>
                <a:cubicBezTo>
                  <a:pt x="80" y="68"/>
                  <a:pt x="62" y="88"/>
                  <a:pt x="127" y="81"/>
                </a:cubicBezTo>
                <a:cubicBezTo>
                  <a:pt x="192" y="74"/>
                  <a:pt x="300" y="53"/>
                  <a:pt x="444" y="53"/>
                </a:cubicBezTo>
                <a:cubicBezTo>
                  <a:pt x="588" y="53"/>
                  <a:pt x="829" y="76"/>
                  <a:pt x="989" y="81"/>
                </a:cubicBezTo>
                <a:cubicBezTo>
                  <a:pt x="1149" y="86"/>
                  <a:pt x="1289" y="81"/>
                  <a:pt x="1405" y="81"/>
                </a:cubicBezTo>
                <a:cubicBezTo>
                  <a:pt x="1521" y="81"/>
                  <a:pt x="1573" y="90"/>
                  <a:pt x="1687" y="81"/>
                </a:cubicBezTo>
                <a:cubicBezTo>
                  <a:pt x="1801" y="72"/>
                  <a:pt x="2007" y="33"/>
                  <a:pt x="2088" y="25"/>
                </a:cubicBezTo>
                <a:cubicBezTo>
                  <a:pt x="2169" y="17"/>
                  <a:pt x="2159" y="0"/>
                  <a:pt x="2173" y="32"/>
                </a:cubicBezTo>
                <a:lnTo>
                  <a:pt x="2171" y="214"/>
                </a:lnTo>
                <a:cubicBezTo>
                  <a:pt x="2147" y="255"/>
                  <a:pt x="2118" y="261"/>
                  <a:pt x="2023" y="270"/>
                </a:cubicBezTo>
                <a:cubicBezTo>
                  <a:pt x="1929" y="278"/>
                  <a:pt x="1756" y="276"/>
                  <a:pt x="1603" y="270"/>
                </a:cubicBezTo>
                <a:cubicBezTo>
                  <a:pt x="1449" y="263"/>
                  <a:pt x="1296" y="231"/>
                  <a:pt x="1105" y="229"/>
                </a:cubicBezTo>
                <a:cubicBezTo>
                  <a:pt x="914" y="227"/>
                  <a:pt x="641" y="260"/>
                  <a:pt x="457" y="257"/>
                </a:cubicBezTo>
                <a:cubicBezTo>
                  <a:pt x="273" y="254"/>
                  <a:pt x="68" y="237"/>
                  <a:pt x="0" y="210"/>
                </a:cubicBezTo>
                <a:lnTo>
                  <a:pt x="51" y="95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 w="9525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4" name="Freeform 396"/>
          <p:cNvSpPr>
            <a:spLocks noChangeAspect="1"/>
          </p:cNvSpPr>
          <p:nvPr/>
        </p:nvSpPr>
        <p:spPr bwMode="auto">
          <a:xfrm>
            <a:off x="1377950" y="5767710"/>
            <a:ext cx="1938338" cy="404813"/>
          </a:xfrm>
          <a:custGeom>
            <a:avLst/>
            <a:gdLst/>
            <a:ahLst/>
            <a:cxnLst>
              <a:cxn ang="0">
                <a:pos x="258" y="142"/>
              </a:cxn>
              <a:cxn ang="0">
                <a:pos x="382" y="232"/>
              </a:cxn>
              <a:cxn ang="0">
                <a:pos x="732" y="254"/>
              </a:cxn>
              <a:cxn ang="0">
                <a:pos x="1140" y="228"/>
              </a:cxn>
              <a:cxn ang="0">
                <a:pos x="1196" y="198"/>
              </a:cxn>
              <a:cxn ang="0">
                <a:pos x="991" y="175"/>
              </a:cxn>
              <a:cxn ang="0">
                <a:pos x="1128" y="134"/>
              </a:cxn>
              <a:cxn ang="0">
                <a:pos x="1068" y="92"/>
              </a:cxn>
              <a:cxn ang="0">
                <a:pos x="1077" y="18"/>
              </a:cxn>
              <a:cxn ang="0">
                <a:pos x="558" y="14"/>
              </a:cxn>
              <a:cxn ang="0">
                <a:pos x="50" y="21"/>
              </a:cxn>
              <a:cxn ang="0">
                <a:pos x="258" y="142"/>
              </a:cxn>
            </a:cxnLst>
            <a:rect l="0" t="0" r="r" b="b"/>
            <a:pathLst>
              <a:path w="1221" h="255">
                <a:moveTo>
                  <a:pt x="258" y="142"/>
                </a:moveTo>
                <a:cubicBezTo>
                  <a:pt x="321" y="179"/>
                  <a:pt x="303" y="213"/>
                  <a:pt x="382" y="232"/>
                </a:cubicBezTo>
                <a:cubicBezTo>
                  <a:pt x="461" y="251"/>
                  <a:pt x="606" y="255"/>
                  <a:pt x="732" y="254"/>
                </a:cubicBezTo>
                <a:lnTo>
                  <a:pt x="1140" y="228"/>
                </a:lnTo>
                <a:cubicBezTo>
                  <a:pt x="1217" y="219"/>
                  <a:pt x="1221" y="207"/>
                  <a:pt x="1196" y="198"/>
                </a:cubicBezTo>
                <a:cubicBezTo>
                  <a:pt x="1171" y="189"/>
                  <a:pt x="1002" y="186"/>
                  <a:pt x="991" y="175"/>
                </a:cubicBezTo>
                <a:cubicBezTo>
                  <a:pt x="980" y="164"/>
                  <a:pt x="1115" y="148"/>
                  <a:pt x="1128" y="134"/>
                </a:cubicBezTo>
                <a:cubicBezTo>
                  <a:pt x="1141" y="120"/>
                  <a:pt x="1076" y="111"/>
                  <a:pt x="1068" y="92"/>
                </a:cubicBezTo>
                <a:cubicBezTo>
                  <a:pt x="1060" y="73"/>
                  <a:pt x="1162" y="31"/>
                  <a:pt x="1077" y="18"/>
                </a:cubicBezTo>
                <a:cubicBezTo>
                  <a:pt x="992" y="5"/>
                  <a:pt x="729" y="14"/>
                  <a:pt x="558" y="14"/>
                </a:cubicBezTo>
                <a:cubicBezTo>
                  <a:pt x="387" y="14"/>
                  <a:pt x="100" y="0"/>
                  <a:pt x="50" y="21"/>
                </a:cubicBezTo>
                <a:cubicBezTo>
                  <a:pt x="0" y="42"/>
                  <a:pt x="215" y="117"/>
                  <a:pt x="258" y="142"/>
                </a:cubicBezTo>
                <a:close/>
              </a:path>
            </a:pathLst>
          </a:custGeom>
          <a:gradFill rotWithShape="1">
            <a:gsLst>
              <a:gs pos="0">
                <a:srgbClr val="D3B187"/>
              </a:gs>
              <a:gs pos="100000">
                <a:srgbClr val="FFCC66"/>
              </a:gs>
            </a:gsLst>
            <a:lin ang="5400000" scaled="1"/>
          </a:gradFill>
          <a:ln w="9525" cap="flat" cmpd="sng">
            <a:solidFill>
              <a:srgbClr val="FF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7" name="Freeform 399"/>
          <p:cNvSpPr>
            <a:spLocks noChangeAspect="1"/>
          </p:cNvSpPr>
          <p:nvPr/>
        </p:nvSpPr>
        <p:spPr bwMode="auto">
          <a:xfrm>
            <a:off x="5491163" y="5756598"/>
            <a:ext cx="2184400" cy="411162"/>
          </a:xfrm>
          <a:custGeom>
            <a:avLst/>
            <a:gdLst/>
            <a:ahLst/>
            <a:cxnLst>
              <a:cxn ang="0">
                <a:pos x="583" y="258"/>
              </a:cxn>
              <a:cxn ang="0">
                <a:pos x="996" y="256"/>
              </a:cxn>
              <a:cxn ang="0">
                <a:pos x="1363" y="242"/>
              </a:cxn>
              <a:cxn ang="0">
                <a:pos x="1229" y="161"/>
              </a:cxn>
              <a:cxn ang="0">
                <a:pos x="918" y="25"/>
              </a:cxn>
              <a:cxn ang="0">
                <a:pos x="492" y="9"/>
              </a:cxn>
              <a:cxn ang="0">
                <a:pos x="163" y="19"/>
              </a:cxn>
              <a:cxn ang="0">
                <a:pos x="307" y="93"/>
              </a:cxn>
              <a:cxn ang="0">
                <a:pos x="9" y="127"/>
              </a:cxn>
              <a:cxn ang="0">
                <a:pos x="361" y="185"/>
              </a:cxn>
              <a:cxn ang="0">
                <a:pos x="173" y="243"/>
              </a:cxn>
              <a:cxn ang="0">
                <a:pos x="583" y="258"/>
              </a:cxn>
            </a:cxnLst>
            <a:rect l="0" t="0" r="r" b="b"/>
            <a:pathLst>
              <a:path w="1376" h="259">
                <a:moveTo>
                  <a:pt x="583" y="258"/>
                </a:moveTo>
                <a:cubicBezTo>
                  <a:pt x="654" y="258"/>
                  <a:pt x="866" y="259"/>
                  <a:pt x="996" y="256"/>
                </a:cubicBezTo>
                <a:cubicBezTo>
                  <a:pt x="1126" y="253"/>
                  <a:pt x="1325" y="257"/>
                  <a:pt x="1363" y="242"/>
                </a:cubicBezTo>
                <a:cubicBezTo>
                  <a:pt x="1376" y="218"/>
                  <a:pt x="1303" y="197"/>
                  <a:pt x="1229" y="161"/>
                </a:cubicBezTo>
                <a:cubicBezTo>
                  <a:pt x="1155" y="125"/>
                  <a:pt x="1041" y="50"/>
                  <a:pt x="918" y="25"/>
                </a:cubicBezTo>
                <a:cubicBezTo>
                  <a:pt x="795" y="0"/>
                  <a:pt x="618" y="10"/>
                  <a:pt x="492" y="9"/>
                </a:cubicBezTo>
                <a:cubicBezTo>
                  <a:pt x="366" y="8"/>
                  <a:pt x="194" y="5"/>
                  <a:pt x="163" y="19"/>
                </a:cubicBezTo>
                <a:cubicBezTo>
                  <a:pt x="132" y="33"/>
                  <a:pt x="333" y="75"/>
                  <a:pt x="307" y="93"/>
                </a:cubicBezTo>
                <a:cubicBezTo>
                  <a:pt x="281" y="111"/>
                  <a:pt x="0" y="112"/>
                  <a:pt x="9" y="127"/>
                </a:cubicBezTo>
                <a:cubicBezTo>
                  <a:pt x="18" y="142"/>
                  <a:pt x="334" y="166"/>
                  <a:pt x="361" y="185"/>
                </a:cubicBezTo>
                <a:cubicBezTo>
                  <a:pt x="388" y="204"/>
                  <a:pt x="136" y="231"/>
                  <a:pt x="173" y="243"/>
                </a:cubicBezTo>
                <a:cubicBezTo>
                  <a:pt x="210" y="255"/>
                  <a:pt x="498" y="255"/>
                  <a:pt x="583" y="258"/>
                </a:cubicBezTo>
                <a:close/>
              </a:path>
            </a:pathLst>
          </a:custGeom>
          <a:gradFill rotWithShape="1">
            <a:gsLst>
              <a:gs pos="0">
                <a:srgbClr val="D3B187"/>
              </a:gs>
              <a:gs pos="100000">
                <a:srgbClr val="FFCC66"/>
              </a:gs>
            </a:gsLst>
            <a:lin ang="5400000" scaled="1"/>
          </a:gradFill>
          <a:ln w="9525" cap="flat" cmpd="sng">
            <a:solidFill>
              <a:srgbClr val="FF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9" name="Freeform 401"/>
          <p:cNvSpPr>
            <a:spLocks/>
          </p:cNvSpPr>
          <p:nvPr/>
        </p:nvSpPr>
        <p:spPr bwMode="auto">
          <a:xfrm>
            <a:off x="2276475" y="6156648"/>
            <a:ext cx="3359150" cy="66675"/>
          </a:xfrm>
          <a:custGeom>
            <a:avLst/>
            <a:gdLst/>
            <a:ahLst/>
            <a:cxnLst>
              <a:cxn ang="0">
                <a:pos x="0" y="21"/>
              </a:cxn>
              <a:cxn ang="0">
                <a:pos x="144" y="31"/>
              </a:cxn>
              <a:cxn ang="0">
                <a:pos x="461" y="37"/>
              </a:cxn>
              <a:cxn ang="0">
                <a:pos x="884" y="2"/>
              </a:cxn>
              <a:cxn ang="0">
                <a:pos x="1236" y="24"/>
              </a:cxn>
              <a:cxn ang="0">
                <a:pos x="1671" y="2"/>
              </a:cxn>
              <a:cxn ang="0">
                <a:pos x="2116" y="15"/>
              </a:cxn>
            </a:cxnLst>
            <a:rect l="0" t="0" r="r" b="b"/>
            <a:pathLst>
              <a:path w="2116" h="42">
                <a:moveTo>
                  <a:pt x="0" y="21"/>
                </a:moveTo>
                <a:cubicBezTo>
                  <a:pt x="33" y="24"/>
                  <a:pt x="67" y="28"/>
                  <a:pt x="144" y="31"/>
                </a:cubicBezTo>
                <a:cubicBezTo>
                  <a:pt x="221" y="34"/>
                  <a:pt x="338" y="42"/>
                  <a:pt x="461" y="37"/>
                </a:cubicBezTo>
                <a:cubicBezTo>
                  <a:pt x="584" y="32"/>
                  <a:pt x="755" y="4"/>
                  <a:pt x="884" y="2"/>
                </a:cubicBezTo>
                <a:cubicBezTo>
                  <a:pt x="1013" y="0"/>
                  <a:pt x="1105" y="24"/>
                  <a:pt x="1236" y="24"/>
                </a:cubicBezTo>
                <a:cubicBezTo>
                  <a:pt x="1367" y="24"/>
                  <a:pt x="1524" y="4"/>
                  <a:pt x="1671" y="2"/>
                </a:cubicBezTo>
                <a:cubicBezTo>
                  <a:pt x="1818" y="0"/>
                  <a:pt x="2042" y="13"/>
                  <a:pt x="2116" y="1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00" name="Freeform 402"/>
          <p:cNvSpPr>
            <a:spLocks/>
          </p:cNvSpPr>
          <p:nvPr/>
        </p:nvSpPr>
        <p:spPr bwMode="auto">
          <a:xfrm>
            <a:off x="461963" y="6315398"/>
            <a:ext cx="2133600" cy="571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234" y="35"/>
              </a:cxn>
              <a:cxn ang="0">
                <a:pos x="547" y="13"/>
              </a:cxn>
              <a:cxn ang="0">
                <a:pos x="867" y="10"/>
              </a:cxn>
              <a:cxn ang="0">
                <a:pos x="1078" y="13"/>
              </a:cxn>
              <a:cxn ang="0">
                <a:pos x="1344" y="0"/>
              </a:cxn>
            </a:cxnLst>
            <a:rect l="0" t="0" r="r" b="b"/>
            <a:pathLst>
              <a:path w="1344" h="36">
                <a:moveTo>
                  <a:pt x="0" y="7"/>
                </a:moveTo>
                <a:cubicBezTo>
                  <a:pt x="71" y="20"/>
                  <a:pt x="143" y="34"/>
                  <a:pt x="234" y="35"/>
                </a:cubicBezTo>
                <a:cubicBezTo>
                  <a:pt x="325" y="36"/>
                  <a:pt x="442" y="17"/>
                  <a:pt x="547" y="13"/>
                </a:cubicBezTo>
                <a:cubicBezTo>
                  <a:pt x="652" y="9"/>
                  <a:pt x="779" y="10"/>
                  <a:pt x="867" y="10"/>
                </a:cubicBezTo>
                <a:cubicBezTo>
                  <a:pt x="955" y="10"/>
                  <a:pt x="999" y="15"/>
                  <a:pt x="1078" y="13"/>
                </a:cubicBezTo>
                <a:cubicBezTo>
                  <a:pt x="1157" y="11"/>
                  <a:pt x="1300" y="2"/>
                  <a:pt x="1344" y="0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01" name="Freeform 403"/>
          <p:cNvSpPr>
            <a:spLocks/>
          </p:cNvSpPr>
          <p:nvPr/>
        </p:nvSpPr>
        <p:spPr bwMode="auto">
          <a:xfrm>
            <a:off x="103188" y="6158235"/>
            <a:ext cx="1925637" cy="93663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02" name="Freeform 404"/>
          <p:cNvSpPr>
            <a:spLocks/>
          </p:cNvSpPr>
          <p:nvPr/>
        </p:nvSpPr>
        <p:spPr bwMode="auto">
          <a:xfrm>
            <a:off x="2941638" y="6248723"/>
            <a:ext cx="2052637" cy="95250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317" y="58"/>
              </a:cxn>
              <a:cxn ang="0">
                <a:pos x="762" y="23"/>
              </a:cxn>
              <a:cxn ang="0">
                <a:pos x="1120" y="55"/>
              </a:cxn>
              <a:cxn ang="0">
                <a:pos x="1254" y="7"/>
              </a:cxn>
              <a:cxn ang="0">
                <a:pos x="1293" y="14"/>
              </a:cxn>
            </a:cxnLst>
            <a:rect l="0" t="0" r="r" b="b"/>
            <a:pathLst>
              <a:path w="1293" h="60">
                <a:moveTo>
                  <a:pt x="0" y="36"/>
                </a:moveTo>
                <a:cubicBezTo>
                  <a:pt x="95" y="48"/>
                  <a:pt x="190" y="60"/>
                  <a:pt x="317" y="58"/>
                </a:cubicBezTo>
                <a:cubicBezTo>
                  <a:pt x="444" y="56"/>
                  <a:pt x="628" y="23"/>
                  <a:pt x="762" y="23"/>
                </a:cubicBezTo>
                <a:cubicBezTo>
                  <a:pt x="896" y="23"/>
                  <a:pt x="1038" y="58"/>
                  <a:pt x="1120" y="55"/>
                </a:cubicBezTo>
                <a:cubicBezTo>
                  <a:pt x="1202" y="52"/>
                  <a:pt x="1225" y="14"/>
                  <a:pt x="1254" y="7"/>
                </a:cubicBezTo>
                <a:cubicBezTo>
                  <a:pt x="1283" y="0"/>
                  <a:pt x="1288" y="7"/>
                  <a:pt x="1293" y="14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03" name="Freeform 405"/>
          <p:cNvSpPr>
            <a:spLocks/>
          </p:cNvSpPr>
          <p:nvPr/>
        </p:nvSpPr>
        <p:spPr bwMode="auto">
          <a:xfrm>
            <a:off x="4724400" y="6229673"/>
            <a:ext cx="2865438" cy="857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9" y="48"/>
              </a:cxn>
              <a:cxn ang="0">
                <a:pos x="631" y="35"/>
              </a:cxn>
              <a:cxn ang="0">
                <a:pos x="1059" y="51"/>
              </a:cxn>
              <a:cxn ang="0">
                <a:pos x="1357" y="22"/>
              </a:cxn>
              <a:cxn ang="0">
                <a:pos x="1805" y="48"/>
              </a:cxn>
            </a:cxnLst>
            <a:rect l="0" t="0" r="r" b="b"/>
            <a:pathLst>
              <a:path w="1805" h="54">
                <a:moveTo>
                  <a:pt x="0" y="0"/>
                </a:moveTo>
                <a:cubicBezTo>
                  <a:pt x="77" y="21"/>
                  <a:pt x="154" y="42"/>
                  <a:pt x="259" y="48"/>
                </a:cubicBezTo>
                <a:cubicBezTo>
                  <a:pt x="364" y="54"/>
                  <a:pt x="498" y="34"/>
                  <a:pt x="631" y="35"/>
                </a:cubicBezTo>
                <a:cubicBezTo>
                  <a:pt x="764" y="36"/>
                  <a:pt x="938" y="53"/>
                  <a:pt x="1059" y="51"/>
                </a:cubicBezTo>
                <a:cubicBezTo>
                  <a:pt x="1180" y="49"/>
                  <a:pt x="1233" y="22"/>
                  <a:pt x="1357" y="22"/>
                </a:cubicBezTo>
                <a:cubicBezTo>
                  <a:pt x="1481" y="22"/>
                  <a:pt x="1730" y="44"/>
                  <a:pt x="1805" y="48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04" name="Freeform 406"/>
          <p:cNvSpPr>
            <a:spLocks/>
          </p:cNvSpPr>
          <p:nvPr/>
        </p:nvSpPr>
        <p:spPr bwMode="auto">
          <a:xfrm>
            <a:off x="5532438" y="6258248"/>
            <a:ext cx="2997200" cy="90487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294" y="14"/>
              </a:cxn>
              <a:cxn ang="0">
                <a:pos x="646" y="55"/>
              </a:cxn>
              <a:cxn ang="0">
                <a:pos x="1107" y="7"/>
              </a:cxn>
              <a:cxn ang="0">
                <a:pos x="1504" y="11"/>
              </a:cxn>
              <a:cxn ang="0">
                <a:pos x="1737" y="55"/>
              </a:cxn>
              <a:cxn ang="0">
                <a:pos x="1888" y="1"/>
              </a:cxn>
            </a:cxnLst>
            <a:rect l="0" t="0" r="r" b="b"/>
            <a:pathLst>
              <a:path w="1888" h="57">
                <a:moveTo>
                  <a:pt x="0" y="36"/>
                </a:moveTo>
                <a:cubicBezTo>
                  <a:pt x="93" y="23"/>
                  <a:pt x="186" y="11"/>
                  <a:pt x="294" y="14"/>
                </a:cubicBezTo>
                <a:cubicBezTo>
                  <a:pt x="402" y="17"/>
                  <a:pt x="511" y="56"/>
                  <a:pt x="646" y="55"/>
                </a:cubicBezTo>
                <a:cubicBezTo>
                  <a:pt x="781" y="54"/>
                  <a:pt x="964" y="14"/>
                  <a:pt x="1107" y="7"/>
                </a:cubicBezTo>
                <a:cubicBezTo>
                  <a:pt x="1250" y="0"/>
                  <a:pt x="1399" y="3"/>
                  <a:pt x="1504" y="11"/>
                </a:cubicBezTo>
                <a:cubicBezTo>
                  <a:pt x="1609" y="19"/>
                  <a:pt x="1673" y="57"/>
                  <a:pt x="1737" y="55"/>
                </a:cubicBezTo>
                <a:cubicBezTo>
                  <a:pt x="1801" y="53"/>
                  <a:pt x="1863" y="10"/>
                  <a:pt x="1888" y="1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05" name="Freeform 407"/>
          <p:cNvSpPr>
            <a:spLocks/>
          </p:cNvSpPr>
          <p:nvPr/>
        </p:nvSpPr>
        <p:spPr bwMode="auto">
          <a:xfrm>
            <a:off x="6542088" y="6156648"/>
            <a:ext cx="2266950" cy="111125"/>
          </a:xfrm>
          <a:custGeom>
            <a:avLst/>
            <a:gdLst/>
            <a:ahLst/>
            <a:cxnLst>
              <a:cxn ang="0">
                <a:pos x="1428" y="1"/>
              </a:cxn>
              <a:cxn ang="0">
                <a:pos x="1216" y="45"/>
              </a:cxn>
              <a:cxn ang="0">
                <a:pos x="941" y="68"/>
              </a:cxn>
              <a:cxn ang="0">
                <a:pos x="692" y="33"/>
              </a:cxn>
              <a:cxn ang="0">
                <a:pos x="570" y="1"/>
              </a:cxn>
              <a:cxn ang="0">
                <a:pos x="250" y="39"/>
              </a:cxn>
              <a:cxn ang="0">
                <a:pos x="0" y="17"/>
              </a:cxn>
            </a:cxnLst>
            <a:rect l="0" t="0" r="r" b="b"/>
            <a:pathLst>
              <a:path w="1428" h="70">
                <a:moveTo>
                  <a:pt x="1428" y="1"/>
                </a:moveTo>
                <a:cubicBezTo>
                  <a:pt x="1362" y="17"/>
                  <a:pt x="1297" y="34"/>
                  <a:pt x="1216" y="45"/>
                </a:cubicBezTo>
                <a:cubicBezTo>
                  <a:pt x="1135" y="56"/>
                  <a:pt x="1028" y="70"/>
                  <a:pt x="941" y="68"/>
                </a:cubicBezTo>
                <a:cubicBezTo>
                  <a:pt x="854" y="66"/>
                  <a:pt x="754" y="44"/>
                  <a:pt x="692" y="33"/>
                </a:cubicBezTo>
                <a:cubicBezTo>
                  <a:pt x="630" y="22"/>
                  <a:pt x="644" y="0"/>
                  <a:pt x="570" y="1"/>
                </a:cubicBezTo>
                <a:cubicBezTo>
                  <a:pt x="496" y="2"/>
                  <a:pt x="345" y="36"/>
                  <a:pt x="250" y="39"/>
                </a:cubicBezTo>
                <a:cubicBezTo>
                  <a:pt x="155" y="42"/>
                  <a:pt x="42" y="21"/>
                  <a:pt x="0" y="17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08" name="Oval 410"/>
          <p:cNvSpPr>
            <a:spLocks noChangeArrowheads="1"/>
          </p:cNvSpPr>
          <p:nvPr/>
        </p:nvSpPr>
        <p:spPr bwMode="auto">
          <a:xfrm>
            <a:off x="6184900" y="5848673"/>
            <a:ext cx="514350" cy="204787"/>
          </a:xfrm>
          <a:prstGeom prst="ellipse">
            <a:avLst/>
          </a:prstGeom>
          <a:gradFill rotWithShape="0">
            <a:gsLst>
              <a:gs pos="0">
                <a:srgbClr val="9CD9FE"/>
              </a:gs>
              <a:gs pos="100000">
                <a:srgbClr val="9CD9FE">
                  <a:gamma/>
                  <a:shade val="6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110" name="Oval 412"/>
          <p:cNvSpPr>
            <a:spLocks noChangeArrowheads="1"/>
          </p:cNvSpPr>
          <p:nvPr/>
        </p:nvSpPr>
        <p:spPr bwMode="auto">
          <a:xfrm>
            <a:off x="2232025" y="5882010"/>
            <a:ext cx="474663" cy="188913"/>
          </a:xfrm>
          <a:prstGeom prst="ellipse">
            <a:avLst/>
          </a:prstGeom>
          <a:gradFill rotWithShape="0">
            <a:gsLst>
              <a:gs pos="0">
                <a:srgbClr val="9CD9FE"/>
              </a:gs>
              <a:gs pos="100000">
                <a:srgbClr val="9CD9FE">
                  <a:gamma/>
                  <a:shade val="6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111" name="Freeform 413"/>
          <p:cNvSpPr>
            <a:spLocks/>
          </p:cNvSpPr>
          <p:nvPr/>
        </p:nvSpPr>
        <p:spPr bwMode="auto">
          <a:xfrm flipV="1">
            <a:off x="93663" y="6256660"/>
            <a:ext cx="1925637" cy="93663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12" name="Freeform 414"/>
          <p:cNvSpPr>
            <a:spLocks/>
          </p:cNvSpPr>
          <p:nvPr/>
        </p:nvSpPr>
        <p:spPr bwMode="auto">
          <a:xfrm>
            <a:off x="1539875" y="6196335"/>
            <a:ext cx="1925638" cy="93663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13" name="Freeform 415"/>
          <p:cNvSpPr>
            <a:spLocks/>
          </p:cNvSpPr>
          <p:nvPr/>
        </p:nvSpPr>
        <p:spPr bwMode="auto">
          <a:xfrm>
            <a:off x="3033713" y="6193160"/>
            <a:ext cx="1925637" cy="93663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14" name="Freeform 416"/>
          <p:cNvSpPr>
            <a:spLocks/>
          </p:cNvSpPr>
          <p:nvPr/>
        </p:nvSpPr>
        <p:spPr bwMode="auto">
          <a:xfrm>
            <a:off x="4522788" y="6182048"/>
            <a:ext cx="1925637" cy="93662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15" name="Freeform 417"/>
          <p:cNvSpPr>
            <a:spLocks/>
          </p:cNvSpPr>
          <p:nvPr/>
        </p:nvSpPr>
        <p:spPr bwMode="auto">
          <a:xfrm>
            <a:off x="5641975" y="6245548"/>
            <a:ext cx="1925638" cy="93662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16" name="Freeform 418"/>
          <p:cNvSpPr>
            <a:spLocks/>
          </p:cNvSpPr>
          <p:nvPr/>
        </p:nvSpPr>
        <p:spPr bwMode="auto">
          <a:xfrm>
            <a:off x="6784975" y="6275710"/>
            <a:ext cx="1925638" cy="93663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17" name="Freeform 419"/>
          <p:cNvSpPr>
            <a:spLocks/>
          </p:cNvSpPr>
          <p:nvPr/>
        </p:nvSpPr>
        <p:spPr bwMode="auto">
          <a:xfrm flipV="1">
            <a:off x="7164388" y="6204273"/>
            <a:ext cx="1925637" cy="93662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grpSp>
        <p:nvGrpSpPr>
          <p:cNvPr id="3" name="Group 187"/>
          <p:cNvGrpSpPr/>
          <p:nvPr/>
        </p:nvGrpSpPr>
        <p:grpSpPr>
          <a:xfrm>
            <a:off x="4137025" y="6237312"/>
            <a:ext cx="3430588" cy="608012"/>
            <a:chOff x="4137025" y="4981228"/>
            <a:chExt cx="3430588" cy="608012"/>
          </a:xfrm>
        </p:grpSpPr>
        <p:sp>
          <p:nvSpPr>
            <p:cNvPr id="118" name="Freeform 420"/>
            <p:cNvSpPr>
              <a:spLocks noChangeAspect="1"/>
            </p:cNvSpPr>
            <p:nvPr/>
          </p:nvSpPr>
          <p:spPr bwMode="auto">
            <a:xfrm>
              <a:off x="4137025" y="4981228"/>
              <a:ext cx="3430588" cy="608012"/>
            </a:xfrm>
            <a:custGeom>
              <a:avLst/>
              <a:gdLst/>
              <a:ahLst/>
              <a:cxnLst>
                <a:cxn ang="0">
                  <a:pos x="136" y="372"/>
                </a:cxn>
                <a:cxn ang="0">
                  <a:pos x="984" y="247"/>
                </a:cxn>
                <a:cxn ang="0">
                  <a:pos x="2114" y="81"/>
                </a:cxn>
                <a:cxn ang="0">
                  <a:pos x="702" y="27"/>
                </a:cxn>
                <a:cxn ang="0">
                  <a:pos x="165" y="180"/>
                </a:cxn>
                <a:cxn ang="0">
                  <a:pos x="136" y="372"/>
                </a:cxn>
              </a:cxnLst>
              <a:rect l="0" t="0" r="r" b="b"/>
              <a:pathLst>
                <a:path w="2161" h="383">
                  <a:moveTo>
                    <a:pt x="136" y="372"/>
                  </a:moveTo>
                  <a:cubicBezTo>
                    <a:pt x="272" y="383"/>
                    <a:pt x="654" y="295"/>
                    <a:pt x="984" y="247"/>
                  </a:cubicBezTo>
                  <a:cubicBezTo>
                    <a:pt x="1314" y="199"/>
                    <a:pt x="2161" y="118"/>
                    <a:pt x="2114" y="81"/>
                  </a:cubicBezTo>
                  <a:cubicBezTo>
                    <a:pt x="2117" y="40"/>
                    <a:pt x="1053" y="0"/>
                    <a:pt x="702" y="27"/>
                  </a:cubicBezTo>
                  <a:cubicBezTo>
                    <a:pt x="377" y="43"/>
                    <a:pt x="259" y="123"/>
                    <a:pt x="165" y="180"/>
                  </a:cubicBezTo>
                  <a:cubicBezTo>
                    <a:pt x="71" y="237"/>
                    <a:pt x="0" y="361"/>
                    <a:pt x="136" y="372"/>
                  </a:cubicBezTo>
                  <a:close/>
                </a:path>
              </a:pathLst>
            </a:custGeom>
            <a:solidFill>
              <a:srgbClr val="FF9966"/>
            </a:solidFill>
            <a:ln w="9525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119" name="Oval 421"/>
            <p:cNvSpPr>
              <a:spLocks noChangeArrowheads="1"/>
            </p:cNvSpPr>
            <p:nvPr/>
          </p:nvSpPr>
          <p:spPr bwMode="auto">
            <a:xfrm>
              <a:off x="4919663" y="5157192"/>
              <a:ext cx="438150" cy="177800"/>
            </a:xfrm>
            <a:prstGeom prst="ellipse">
              <a:avLst/>
            </a:prstGeom>
            <a:gradFill rotWithShape="1">
              <a:gsLst>
                <a:gs pos="0">
                  <a:srgbClr val="BAA0FA"/>
                </a:gs>
                <a:gs pos="100000">
                  <a:srgbClr val="BAA0FA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122" name="Freeform 424"/>
          <p:cNvSpPr>
            <a:spLocks/>
          </p:cNvSpPr>
          <p:nvPr/>
        </p:nvSpPr>
        <p:spPr bwMode="auto">
          <a:xfrm>
            <a:off x="69850" y="6162998"/>
            <a:ext cx="9023350" cy="182562"/>
          </a:xfrm>
          <a:custGeom>
            <a:avLst/>
            <a:gdLst/>
            <a:ahLst/>
            <a:cxnLst>
              <a:cxn ang="0">
                <a:pos x="0" y="109"/>
              </a:cxn>
              <a:cxn ang="0">
                <a:pos x="368" y="54"/>
              </a:cxn>
              <a:cxn ang="0">
                <a:pos x="666" y="112"/>
              </a:cxn>
              <a:cxn ang="0">
                <a:pos x="1053" y="38"/>
              </a:cxn>
              <a:cxn ang="0">
                <a:pos x="1744" y="89"/>
              </a:cxn>
              <a:cxn ang="0">
                <a:pos x="2208" y="77"/>
              </a:cxn>
              <a:cxn ang="0">
                <a:pos x="2551" y="0"/>
              </a:cxn>
              <a:cxn ang="0">
                <a:pos x="3216" y="77"/>
              </a:cxn>
              <a:cxn ang="0">
                <a:pos x="3568" y="6"/>
              </a:cxn>
              <a:cxn ang="0">
                <a:pos x="4080" y="41"/>
              </a:cxn>
              <a:cxn ang="0">
                <a:pos x="4404" y="109"/>
              </a:cxn>
              <a:cxn ang="0">
                <a:pos x="4826" y="3"/>
              </a:cxn>
              <a:cxn ang="0">
                <a:pos x="5335" y="109"/>
              </a:cxn>
              <a:cxn ang="0">
                <a:pos x="5498" y="29"/>
              </a:cxn>
              <a:cxn ang="0">
                <a:pos x="5684" y="99"/>
              </a:cxn>
            </a:cxnLst>
            <a:rect l="0" t="0" r="r" b="b"/>
            <a:pathLst>
              <a:path w="5684" h="115">
                <a:moveTo>
                  <a:pt x="0" y="109"/>
                </a:moveTo>
                <a:cubicBezTo>
                  <a:pt x="128" y="81"/>
                  <a:pt x="257" y="53"/>
                  <a:pt x="368" y="54"/>
                </a:cubicBezTo>
                <a:cubicBezTo>
                  <a:pt x="479" y="55"/>
                  <a:pt x="552" y="115"/>
                  <a:pt x="666" y="112"/>
                </a:cubicBezTo>
                <a:cubicBezTo>
                  <a:pt x="780" y="109"/>
                  <a:pt x="873" y="42"/>
                  <a:pt x="1053" y="38"/>
                </a:cubicBezTo>
                <a:cubicBezTo>
                  <a:pt x="1233" y="34"/>
                  <a:pt x="1552" y="83"/>
                  <a:pt x="1744" y="89"/>
                </a:cubicBezTo>
                <a:cubicBezTo>
                  <a:pt x="1936" y="95"/>
                  <a:pt x="2074" y="92"/>
                  <a:pt x="2208" y="77"/>
                </a:cubicBezTo>
                <a:cubicBezTo>
                  <a:pt x="2342" y="62"/>
                  <a:pt x="2383" y="0"/>
                  <a:pt x="2551" y="0"/>
                </a:cubicBezTo>
                <a:cubicBezTo>
                  <a:pt x="2719" y="0"/>
                  <a:pt x="3047" y="76"/>
                  <a:pt x="3216" y="77"/>
                </a:cubicBezTo>
                <a:cubicBezTo>
                  <a:pt x="3385" y="78"/>
                  <a:pt x="3424" y="12"/>
                  <a:pt x="3568" y="6"/>
                </a:cubicBezTo>
                <a:cubicBezTo>
                  <a:pt x="3712" y="0"/>
                  <a:pt x="3941" y="24"/>
                  <a:pt x="4080" y="41"/>
                </a:cubicBezTo>
                <a:cubicBezTo>
                  <a:pt x="4219" y="58"/>
                  <a:pt x="4280" y="115"/>
                  <a:pt x="4404" y="109"/>
                </a:cubicBezTo>
                <a:cubicBezTo>
                  <a:pt x="4528" y="103"/>
                  <a:pt x="4671" y="3"/>
                  <a:pt x="4826" y="3"/>
                </a:cubicBezTo>
                <a:cubicBezTo>
                  <a:pt x="4981" y="3"/>
                  <a:pt x="5223" y="105"/>
                  <a:pt x="5335" y="109"/>
                </a:cubicBezTo>
                <a:cubicBezTo>
                  <a:pt x="5447" y="113"/>
                  <a:pt x="5440" y="31"/>
                  <a:pt x="5498" y="29"/>
                </a:cubicBezTo>
                <a:cubicBezTo>
                  <a:pt x="5556" y="27"/>
                  <a:pt x="5620" y="63"/>
                  <a:pt x="5684" y="99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31" name="Freeform 433"/>
          <p:cNvSpPr>
            <a:spLocks/>
          </p:cNvSpPr>
          <p:nvPr/>
        </p:nvSpPr>
        <p:spPr bwMode="auto">
          <a:xfrm>
            <a:off x="3586163" y="6086798"/>
            <a:ext cx="2244725" cy="760412"/>
          </a:xfrm>
          <a:custGeom>
            <a:avLst/>
            <a:gdLst/>
            <a:ahLst/>
            <a:cxnLst>
              <a:cxn ang="0">
                <a:pos x="1414" y="0"/>
              </a:cxn>
              <a:cxn ang="0">
                <a:pos x="1056" y="70"/>
              </a:cxn>
              <a:cxn ang="0">
                <a:pos x="589" y="198"/>
              </a:cxn>
              <a:cxn ang="0">
                <a:pos x="390" y="208"/>
              </a:cxn>
              <a:cxn ang="0">
                <a:pos x="195" y="403"/>
              </a:cxn>
              <a:cxn ang="0">
                <a:pos x="0" y="479"/>
              </a:cxn>
            </a:cxnLst>
            <a:rect l="0" t="0" r="r" b="b"/>
            <a:pathLst>
              <a:path w="1414" h="479">
                <a:moveTo>
                  <a:pt x="1414" y="0"/>
                </a:moveTo>
                <a:cubicBezTo>
                  <a:pt x="1303" y="18"/>
                  <a:pt x="1193" y="37"/>
                  <a:pt x="1056" y="70"/>
                </a:cubicBezTo>
                <a:cubicBezTo>
                  <a:pt x="919" y="103"/>
                  <a:pt x="700" y="175"/>
                  <a:pt x="589" y="198"/>
                </a:cubicBezTo>
                <a:cubicBezTo>
                  <a:pt x="478" y="221"/>
                  <a:pt x="456" y="174"/>
                  <a:pt x="390" y="208"/>
                </a:cubicBezTo>
                <a:cubicBezTo>
                  <a:pt x="324" y="242"/>
                  <a:pt x="260" y="358"/>
                  <a:pt x="195" y="403"/>
                </a:cubicBezTo>
                <a:cubicBezTo>
                  <a:pt x="130" y="448"/>
                  <a:pt x="41" y="463"/>
                  <a:pt x="0" y="479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grpSp>
        <p:nvGrpSpPr>
          <p:cNvPr id="4" name="Group 186"/>
          <p:cNvGrpSpPr/>
          <p:nvPr/>
        </p:nvGrpSpPr>
        <p:grpSpPr>
          <a:xfrm>
            <a:off x="0" y="6262688"/>
            <a:ext cx="3590925" cy="488950"/>
            <a:chOff x="0" y="6262688"/>
            <a:chExt cx="3590925" cy="488950"/>
          </a:xfrm>
        </p:grpSpPr>
        <p:sp>
          <p:nvSpPr>
            <p:cNvPr id="2056" name="Freeform 8"/>
            <p:cNvSpPr>
              <a:spLocks noChangeAspect="1"/>
            </p:cNvSpPr>
            <p:nvPr/>
          </p:nvSpPr>
          <p:spPr bwMode="auto">
            <a:xfrm>
              <a:off x="0" y="6262688"/>
              <a:ext cx="3590925" cy="488950"/>
            </a:xfrm>
            <a:custGeom>
              <a:avLst/>
              <a:gdLst/>
              <a:ahLst/>
              <a:cxnLst>
                <a:cxn ang="0">
                  <a:pos x="0" y="271"/>
                </a:cxn>
                <a:cxn ang="0">
                  <a:pos x="408" y="272"/>
                </a:cxn>
                <a:cxn ang="0">
                  <a:pos x="925" y="249"/>
                </a:cxn>
                <a:cxn ang="0">
                  <a:pos x="2259" y="41"/>
                </a:cxn>
                <a:cxn ang="0">
                  <a:pos x="934" y="37"/>
                </a:cxn>
                <a:cxn ang="0">
                  <a:pos x="539" y="41"/>
                </a:cxn>
                <a:cxn ang="0">
                  <a:pos x="8" y="51"/>
                </a:cxn>
                <a:cxn ang="0">
                  <a:pos x="0" y="271"/>
                </a:cxn>
              </a:cxnLst>
              <a:rect l="0" t="0" r="r" b="b"/>
              <a:pathLst>
                <a:path w="2262" h="308">
                  <a:moveTo>
                    <a:pt x="0" y="271"/>
                  </a:moveTo>
                  <a:cubicBezTo>
                    <a:pt x="67" y="308"/>
                    <a:pt x="254" y="276"/>
                    <a:pt x="408" y="272"/>
                  </a:cubicBezTo>
                  <a:cubicBezTo>
                    <a:pt x="562" y="268"/>
                    <a:pt x="617" y="287"/>
                    <a:pt x="925" y="249"/>
                  </a:cubicBezTo>
                  <a:cubicBezTo>
                    <a:pt x="1233" y="211"/>
                    <a:pt x="2258" y="76"/>
                    <a:pt x="2259" y="41"/>
                  </a:cubicBezTo>
                  <a:cubicBezTo>
                    <a:pt x="2262" y="0"/>
                    <a:pt x="1221" y="37"/>
                    <a:pt x="934" y="37"/>
                  </a:cubicBezTo>
                  <a:cubicBezTo>
                    <a:pt x="647" y="37"/>
                    <a:pt x="693" y="39"/>
                    <a:pt x="539" y="41"/>
                  </a:cubicBezTo>
                  <a:cubicBezTo>
                    <a:pt x="385" y="43"/>
                    <a:pt x="98" y="13"/>
                    <a:pt x="8" y="51"/>
                  </a:cubicBezTo>
                  <a:lnTo>
                    <a:pt x="0" y="271"/>
                  </a:lnTo>
                  <a:close/>
                </a:path>
              </a:pathLst>
            </a:custGeom>
            <a:solidFill>
              <a:srgbClr val="FF9966"/>
            </a:solidFill>
            <a:ln w="9525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71" name="Oval 23"/>
            <p:cNvSpPr>
              <a:spLocks noChangeArrowheads="1"/>
            </p:cNvSpPr>
            <p:nvPr/>
          </p:nvSpPr>
          <p:spPr bwMode="auto">
            <a:xfrm>
              <a:off x="523875" y="6454775"/>
              <a:ext cx="438150" cy="177800"/>
            </a:xfrm>
            <a:prstGeom prst="ellipse">
              <a:avLst/>
            </a:prstGeom>
            <a:gradFill rotWithShape="1">
              <a:gsLst>
                <a:gs pos="0">
                  <a:srgbClr val="BAA0FA"/>
                </a:gs>
                <a:gs pos="100000">
                  <a:srgbClr val="BAA0FA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106" name="Lightning Bolt 105"/>
          <p:cNvSpPr/>
          <p:nvPr/>
        </p:nvSpPr>
        <p:spPr bwMode="auto">
          <a:xfrm rot="20697853">
            <a:off x="3146834" y="2773943"/>
            <a:ext cx="1008112" cy="3024336"/>
          </a:xfrm>
          <a:prstGeom prst="lightningBol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0" b="0" i="0" u="none" strike="noStrike" cap="none" normalizeH="0" baseline="0" smtClean="0">
              <a:ln>
                <a:noFill/>
              </a:ln>
              <a:solidFill>
                <a:srgbClr val="DE7008"/>
              </a:solidFill>
              <a:effectLst/>
              <a:latin typeface="Arial" charset="0"/>
            </a:endParaRPr>
          </a:p>
        </p:txBody>
      </p:sp>
      <p:sp>
        <p:nvSpPr>
          <p:cNvPr id="109" name="Rectangle 2"/>
          <p:cNvSpPr txBox="1">
            <a:spLocks noChangeArrowheads="1"/>
          </p:cNvSpPr>
          <p:nvPr/>
        </p:nvSpPr>
        <p:spPr>
          <a:xfrm>
            <a:off x="2051050" y="260350"/>
            <a:ext cx="7993063" cy="7921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DE70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Thrombin is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DE70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</a:t>
            </a:r>
            <a:r>
              <a:rPr lang="en-US" sz="2000" kern="0" dirty="0" smtClean="0">
                <a:latin typeface="+mj-lt"/>
                <a:ea typeface="+mj-ea"/>
                <a:cs typeface="+mj-cs"/>
              </a:rPr>
              <a:t>e key serine protease in b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DE70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lood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DE70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coagulation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8471B936-3AAB-4F13-9AF8-10A692183CFC}" type="datetime4">
              <a:rPr lang="en-US" smtClean="0"/>
              <a:pPr/>
              <a:t>April 3, 2013</a:t>
            </a:fld>
            <a:r>
              <a:rPr lang="nl-NL" smtClean="0"/>
              <a:t> | </a:t>
            </a:r>
            <a:fld id="{75B65564-ECCE-463E-91B2-C528B02B7B33}" type="slidenum">
              <a:rPr lang="nl-NL" smtClean="0"/>
              <a:pPr/>
              <a:t>30</a:t>
            </a:fld>
            <a:endParaRPr lang="en-US" smtClean="0"/>
          </a:p>
        </p:txBody>
      </p:sp>
      <p:sp>
        <p:nvSpPr>
          <p:cNvPr id="5" name="TextBox 4"/>
          <p:cNvSpPr txBox="1"/>
          <p:nvPr/>
        </p:nvSpPr>
        <p:spPr>
          <a:xfrm>
            <a:off x="6804248" y="1556792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59 </a:t>
            </a:r>
            <a:r>
              <a:rPr lang="en-US" sz="1400" dirty="0" err="1" smtClean="0">
                <a:solidFill>
                  <a:schemeClr val="tx1"/>
                </a:solidFill>
              </a:rPr>
              <a:t>phosphorylation</a:t>
            </a:r>
            <a:r>
              <a:rPr lang="en-US" sz="1400" dirty="0" smtClean="0">
                <a:solidFill>
                  <a:schemeClr val="tx1"/>
                </a:solidFill>
              </a:rPr>
              <a:t> sites 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on 32 gene products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612" t="22766" r="82228" b="9555"/>
          <a:stretch>
            <a:fillRect/>
          </a:stretch>
        </p:blipFill>
        <p:spPr bwMode="auto">
          <a:xfrm>
            <a:off x="1115616" y="1434547"/>
            <a:ext cx="2156777" cy="531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753" t="13504" r="67160" b="9660"/>
          <a:stretch>
            <a:fillRect/>
          </a:stretch>
        </p:blipFill>
        <p:spPr bwMode="auto">
          <a:xfrm>
            <a:off x="3203848" y="1459430"/>
            <a:ext cx="3529126" cy="528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 rot="18709589">
            <a:off x="3428787" y="1141509"/>
            <a:ext cx="4972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</a:rPr>
              <a:t>2 min</a:t>
            </a:r>
            <a:endParaRPr lang="nl-NL" sz="10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8709589">
            <a:off x="4364891" y="1141509"/>
            <a:ext cx="4972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</a:rPr>
              <a:t>5 min</a:t>
            </a:r>
            <a:endParaRPr lang="nl-NL" sz="10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8709589">
            <a:off x="5159176" y="1141509"/>
            <a:ext cx="5677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</a:rPr>
              <a:t>10 min</a:t>
            </a:r>
            <a:endParaRPr lang="nl-NL" sz="1000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18709589">
            <a:off x="6095280" y="1141509"/>
            <a:ext cx="5677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</a:rPr>
              <a:t>30 min</a:t>
            </a:r>
            <a:endParaRPr lang="nl-NL" sz="1000" dirty="0">
              <a:solidFill>
                <a:schemeClr val="tx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732240" y="4149080"/>
            <a:ext cx="1770700" cy="822285"/>
            <a:chOff x="6732240" y="4149080"/>
            <a:chExt cx="1770700" cy="822285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42940" t="43088" r="41911" b="55959"/>
            <a:stretch>
              <a:fillRect/>
            </a:stretch>
          </p:blipFill>
          <p:spPr bwMode="auto">
            <a:xfrm>
              <a:off x="6876256" y="4365104"/>
              <a:ext cx="1512168" cy="355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7524328" y="4725144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tx1"/>
                  </a:solidFill>
                </a:rPr>
                <a:t>0</a:t>
              </a:r>
              <a:endParaRPr lang="nl-NL" sz="1000" dirty="0">
                <a:solidFill>
                  <a:schemeClr val="tx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172400" y="4725144"/>
              <a:ext cx="3305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tx1"/>
                  </a:solidFill>
                </a:rPr>
                <a:t>+2</a:t>
              </a:r>
              <a:endParaRPr lang="nl-NL" sz="1000" dirty="0">
                <a:solidFill>
                  <a:schemeClr val="tx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732240" y="4725144"/>
              <a:ext cx="29848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tx1"/>
                  </a:solidFill>
                </a:rPr>
                <a:t>-2</a:t>
              </a:r>
              <a:endParaRPr lang="nl-NL" sz="1000" dirty="0">
                <a:solidFill>
                  <a:schemeClr val="tx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092280" y="4149080"/>
              <a:ext cx="11993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tx1"/>
                  </a:solidFill>
                </a:rPr>
                <a:t>SILAC ratio (log2)</a:t>
              </a:r>
              <a:endParaRPr lang="nl-NL" sz="1000" dirty="0">
                <a:solidFill>
                  <a:schemeClr val="tx1"/>
                </a:solidFill>
              </a:endParaRPr>
            </a:p>
          </p:txBody>
        </p:sp>
      </p:grp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1979712" y="188640"/>
            <a:ext cx="7993063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DE70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Multiple proteins involved in focal adhesions show regulated phosphorylation sites with distinct kinetic profiles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DE700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4067944" y="937184"/>
            <a:ext cx="0" cy="504056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4964698" y="937184"/>
            <a:ext cx="0" cy="504056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5868144" y="937184"/>
            <a:ext cx="0" cy="504056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3164498" y="908720"/>
            <a:ext cx="3888432" cy="14401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0" b="0" i="0" u="none" strike="noStrike" cap="none" normalizeH="0" baseline="0" smtClean="0">
              <a:ln>
                <a:noFill/>
              </a:ln>
              <a:solidFill>
                <a:srgbClr val="DE7008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704DD6E9-0B1A-4CC3-A74A-DDE4B3E2FD95}" type="datetime4">
              <a:rPr lang="en-US" smtClean="0"/>
              <a:pPr/>
              <a:t>April 3, 2013</a:t>
            </a:fld>
            <a:r>
              <a:rPr lang="nl-NL" smtClean="0"/>
              <a:t> | </a:t>
            </a:r>
            <a:fld id="{E94FEC3E-127F-4E2F-A5E5-526087F5FFCE}" type="slidenum">
              <a:rPr lang="nl-NL" smtClean="0"/>
              <a:pPr/>
              <a:t>31</a:t>
            </a:fld>
            <a:endParaRPr lang="en-US" smtClean="0"/>
          </a:p>
        </p:txBody>
      </p:sp>
      <p:sp>
        <p:nvSpPr>
          <p:cNvPr id="21509" name="Rectangle 10"/>
          <p:cNvSpPr>
            <a:spLocks noGrp="1" noChangeArrowheads="1"/>
          </p:cNvSpPr>
          <p:nvPr>
            <p:ph type="title"/>
          </p:nvPr>
        </p:nvSpPr>
        <p:spPr>
          <a:xfrm>
            <a:off x="1979712" y="116558"/>
            <a:ext cx="6372374" cy="792162"/>
          </a:xfrm>
        </p:spPr>
        <p:txBody>
          <a:bodyPr/>
          <a:lstStyle/>
          <a:p>
            <a:pPr eaLnBrk="1" hangingPunct="1"/>
            <a:r>
              <a:rPr lang="en-US" sz="2000" dirty="0" smtClean="0"/>
              <a:t>Enrichment analysis of regulated </a:t>
            </a:r>
            <a:r>
              <a:rPr lang="en-US" sz="2000" dirty="0" err="1" smtClean="0"/>
              <a:t>phosphorylation</a:t>
            </a:r>
            <a:r>
              <a:rPr lang="en-US" sz="2000" dirty="0" smtClean="0"/>
              <a:t> sites identifies important thrombin-induced pathways and downstream </a:t>
            </a:r>
            <a:r>
              <a:rPr lang="en-US" sz="2000" dirty="0" err="1" smtClean="0"/>
              <a:t>effector</a:t>
            </a:r>
            <a:r>
              <a:rPr lang="en-US" sz="2000" dirty="0" smtClean="0"/>
              <a:t> functions</a:t>
            </a:r>
            <a:endParaRPr lang="nl-NL" sz="2000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4860032" y="3573016"/>
            <a:ext cx="354135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&gt;200 regulated </a:t>
            </a:r>
            <a:r>
              <a:rPr lang="en-US" sz="1600" dirty="0" err="1" smtClean="0">
                <a:solidFill>
                  <a:schemeClr val="tx1"/>
                </a:solidFill>
              </a:rPr>
              <a:t>phosphorylation</a:t>
            </a:r>
            <a:r>
              <a:rPr lang="en-US" sz="1600" dirty="0" smtClean="0">
                <a:solidFill>
                  <a:schemeClr val="tx1"/>
                </a:solidFill>
              </a:rPr>
              <a:t> sites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96 proteins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20 </a:t>
            </a:r>
            <a:r>
              <a:rPr lang="en-US" sz="1600" dirty="0" err="1" smtClean="0">
                <a:solidFill>
                  <a:schemeClr val="tx1"/>
                </a:solidFill>
              </a:rPr>
              <a:t>RhoGEFs</a:t>
            </a:r>
            <a:endParaRPr lang="en-US" sz="1600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9 </a:t>
            </a:r>
            <a:r>
              <a:rPr lang="en-US" sz="1600" dirty="0" err="1" smtClean="0">
                <a:solidFill>
                  <a:schemeClr val="tx1"/>
                </a:solidFill>
              </a:rPr>
              <a:t>RhoGAPs</a:t>
            </a:r>
            <a:endParaRPr lang="nl-NL" sz="1600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60032" y="1877923"/>
            <a:ext cx="34275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&gt;50 regulated </a:t>
            </a:r>
            <a:r>
              <a:rPr lang="en-US" sz="1600" dirty="0" err="1" smtClean="0">
                <a:solidFill>
                  <a:schemeClr val="tx1"/>
                </a:solidFill>
              </a:rPr>
              <a:t>phosphorylation</a:t>
            </a:r>
            <a:r>
              <a:rPr lang="en-US" sz="1600" dirty="0" smtClean="0">
                <a:solidFill>
                  <a:schemeClr val="tx1"/>
                </a:solidFill>
              </a:rPr>
              <a:t> sites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32 proteins</a:t>
            </a:r>
          </a:p>
          <a:p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60032" y="5445224"/>
            <a:ext cx="35413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chemeClr val="tx1"/>
                </a:solidFill>
              </a:rPr>
              <a:t>Kinases</a:t>
            </a:r>
            <a:endParaRPr lang="en-US" sz="1600" b="1" dirty="0" smtClean="0">
              <a:solidFill>
                <a:schemeClr val="tx1"/>
              </a:solidFill>
            </a:endParaRPr>
          </a:p>
          <a:p>
            <a:r>
              <a:rPr lang="en-US" sz="1600" dirty="0" smtClean="0">
                <a:solidFill>
                  <a:schemeClr val="tx1"/>
                </a:solidFill>
              </a:rPr>
              <a:t>&gt;180 regulated </a:t>
            </a:r>
            <a:r>
              <a:rPr lang="en-US" sz="1600" dirty="0" err="1" smtClean="0">
                <a:solidFill>
                  <a:schemeClr val="tx1"/>
                </a:solidFill>
              </a:rPr>
              <a:t>phosphorylation</a:t>
            </a:r>
            <a:r>
              <a:rPr lang="en-US" sz="1600" dirty="0" smtClean="0">
                <a:solidFill>
                  <a:schemeClr val="tx1"/>
                </a:solidFill>
              </a:rPr>
              <a:t> sites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66 </a:t>
            </a:r>
            <a:r>
              <a:rPr lang="en-US" sz="1600" dirty="0" err="1" smtClean="0">
                <a:solidFill>
                  <a:schemeClr val="tx1"/>
                </a:solidFill>
              </a:rPr>
              <a:t>kinases</a:t>
            </a:r>
            <a:endParaRPr lang="nl-NL" sz="1600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43808" y="6453336"/>
            <a:ext cx="1372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enrichment value &gt; 1</a:t>
            </a:r>
          </a:p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(FDR 0,05)</a:t>
            </a:r>
            <a:endParaRPr lang="nl-NL" sz="1000" dirty="0">
              <a:solidFill>
                <a:schemeClr val="tx1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83568" y="1628800"/>
            <a:ext cx="2952328" cy="4493538"/>
            <a:chOff x="683568" y="1628800"/>
            <a:chExt cx="2952328" cy="4493538"/>
          </a:xfrm>
        </p:grpSpPr>
        <p:sp>
          <p:nvSpPr>
            <p:cNvPr id="26" name="Rectangle 25"/>
            <p:cNvSpPr/>
            <p:nvPr/>
          </p:nvSpPr>
          <p:spPr bwMode="auto">
            <a:xfrm>
              <a:off x="683568" y="5007270"/>
              <a:ext cx="2952328" cy="792088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800" b="0" i="0" u="none" strike="noStrike" cap="none" normalizeH="0" baseline="0" smtClean="0">
                <a:ln>
                  <a:noFill/>
                </a:ln>
                <a:solidFill>
                  <a:srgbClr val="DE7008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683568" y="2492896"/>
              <a:ext cx="2952328" cy="2448272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800" b="0" i="0" u="none" strike="noStrike" cap="none" normalizeH="0" baseline="0" smtClean="0">
                <a:ln>
                  <a:noFill/>
                </a:ln>
                <a:solidFill>
                  <a:srgbClr val="DE7008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683568" y="1628800"/>
              <a:ext cx="2952328" cy="792088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800" b="0" i="0" u="none" strike="noStrike" cap="none" normalizeH="0" baseline="0" smtClean="0">
                <a:ln>
                  <a:noFill/>
                </a:ln>
                <a:solidFill>
                  <a:srgbClr val="DE7008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83568" y="1628800"/>
              <a:ext cx="2880917" cy="44935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chemeClr val="tx1"/>
                  </a:solidFill>
                  <a:latin typeface="Calibri" pitchFamily="34" charset="0"/>
                </a:rPr>
                <a:t>Pathways</a:t>
              </a:r>
            </a:p>
            <a:p>
              <a:r>
                <a:rPr lang="en-US" sz="1100" dirty="0" smtClean="0">
                  <a:solidFill>
                    <a:schemeClr val="tx1"/>
                  </a:solidFill>
                  <a:latin typeface="Calibri" pitchFamily="34" charset="0"/>
                </a:rPr>
                <a:t>Leukocyte </a:t>
              </a:r>
              <a:r>
                <a:rPr lang="en-US" sz="1100" dirty="0" err="1" smtClean="0">
                  <a:solidFill>
                    <a:schemeClr val="tx1"/>
                  </a:solidFill>
                  <a:latin typeface="Calibri" pitchFamily="34" charset="0"/>
                </a:rPr>
                <a:t>transendothelial</a:t>
              </a:r>
              <a:r>
                <a:rPr lang="en-US" sz="1100" dirty="0" smtClean="0">
                  <a:solidFill>
                    <a:schemeClr val="tx1"/>
                  </a:solidFill>
                  <a:latin typeface="Calibri" pitchFamily="34" charset="0"/>
                </a:rPr>
                <a:t> migration</a:t>
              </a:r>
            </a:p>
            <a:p>
              <a:r>
                <a:rPr lang="en-US" sz="1100" dirty="0" smtClean="0">
                  <a:solidFill>
                    <a:schemeClr val="tx1"/>
                  </a:solidFill>
                  <a:latin typeface="Calibri" pitchFamily="34" charset="0"/>
                </a:rPr>
                <a:t>Focal adhesion</a:t>
              </a:r>
            </a:p>
            <a:p>
              <a:r>
                <a:rPr lang="en-US" sz="1100" dirty="0" smtClean="0">
                  <a:solidFill>
                    <a:schemeClr val="tx1"/>
                  </a:solidFill>
                  <a:latin typeface="Calibri" pitchFamily="34" charset="0"/>
                </a:rPr>
                <a:t>Regulation of </a:t>
              </a:r>
              <a:r>
                <a:rPr lang="en-US" sz="1100" dirty="0" err="1" smtClean="0">
                  <a:solidFill>
                    <a:schemeClr val="tx1"/>
                  </a:solidFill>
                  <a:latin typeface="Calibri" pitchFamily="34" charset="0"/>
                </a:rPr>
                <a:t>actin</a:t>
              </a:r>
              <a:r>
                <a:rPr lang="en-US" sz="1100" dirty="0" smtClean="0">
                  <a:solidFill>
                    <a:schemeClr val="tx1"/>
                  </a:solidFill>
                  <a:latin typeface="Calibri" pitchFamily="34" charset="0"/>
                </a:rPr>
                <a:t> cytoskeleton</a:t>
              </a:r>
            </a:p>
            <a:p>
              <a:endParaRPr lang="en-US" sz="1100" dirty="0" smtClean="0">
                <a:solidFill>
                  <a:schemeClr val="tx1"/>
                </a:solidFill>
                <a:latin typeface="Calibri" pitchFamily="34" charset="0"/>
              </a:endParaRPr>
            </a:p>
            <a:p>
              <a:r>
                <a:rPr lang="en-US" sz="1100" b="1" dirty="0" smtClean="0">
                  <a:solidFill>
                    <a:schemeClr val="tx1"/>
                  </a:solidFill>
                  <a:latin typeface="Calibri" pitchFamily="34" charset="0"/>
                </a:rPr>
                <a:t>Molecular function</a:t>
              </a:r>
            </a:p>
            <a:p>
              <a:r>
                <a:rPr lang="en-US" sz="1100" dirty="0" smtClean="0">
                  <a:solidFill>
                    <a:schemeClr val="tx1"/>
                  </a:solidFill>
                  <a:latin typeface="Calibri" pitchFamily="34" charset="0"/>
                </a:rPr>
                <a:t>Enzyme activator activity</a:t>
              </a:r>
            </a:p>
            <a:p>
              <a:r>
                <a:rPr lang="en-US" sz="1100" dirty="0" err="1" smtClean="0">
                  <a:solidFill>
                    <a:schemeClr val="tx1"/>
                  </a:solidFill>
                  <a:latin typeface="Calibri" pitchFamily="34" charset="0"/>
                </a:rPr>
                <a:t>GTPase</a:t>
              </a:r>
              <a:r>
                <a:rPr lang="en-US" sz="1100" dirty="0" smtClean="0">
                  <a:solidFill>
                    <a:schemeClr val="tx1"/>
                  </a:solidFill>
                  <a:latin typeface="Calibri" pitchFamily="34" charset="0"/>
                </a:rPr>
                <a:t> activator activity</a:t>
              </a:r>
            </a:p>
            <a:p>
              <a:r>
                <a:rPr lang="en-US" sz="1100" dirty="0" err="1" smtClean="0">
                  <a:solidFill>
                    <a:schemeClr val="tx1"/>
                  </a:solidFill>
                  <a:latin typeface="Calibri" pitchFamily="34" charset="0"/>
                </a:rPr>
                <a:t>Ras</a:t>
              </a:r>
              <a:r>
                <a:rPr lang="en-US" sz="1100" dirty="0" smtClean="0">
                  <a:solidFill>
                    <a:schemeClr val="tx1"/>
                  </a:solidFill>
                  <a:latin typeface="Calibri" pitchFamily="34" charset="0"/>
                </a:rPr>
                <a:t> </a:t>
              </a:r>
              <a:r>
                <a:rPr lang="en-US" sz="1100" dirty="0" err="1" smtClean="0">
                  <a:solidFill>
                    <a:schemeClr val="tx1"/>
                  </a:solidFill>
                  <a:latin typeface="Calibri" pitchFamily="34" charset="0"/>
                </a:rPr>
                <a:t>GTPase</a:t>
              </a:r>
              <a:r>
                <a:rPr lang="en-US" sz="1100" dirty="0" smtClean="0">
                  <a:solidFill>
                    <a:schemeClr val="tx1"/>
                  </a:solidFill>
                  <a:latin typeface="Calibri" pitchFamily="34" charset="0"/>
                </a:rPr>
                <a:t> activator activity</a:t>
              </a:r>
            </a:p>
            <a:p>
              <a:r>
                <a:rPr lang="en-US" sz="1100" dirty="0" smtClean="0">
                  <a:solidFill>
                    <a:schemeClr val="tx1"/>
                  </a:solidFill>
                  <a:latin typeface="Calibri" pitchFamily="34" charset="0"/>
                </a:rPr>
                <a:t>Enzyme regulator activity</a:t>
              </a:r>
            </a:p>
            <a:p>
              <a:r>
                <a:rPr lang="en-US" sz="1100" dirty="0" smtClean="0">
                  <a:solidFill>
                    <a:schemeClr val="tx1"/>
                  </a:solidFill>
                  <a:latin typeface="Calibri" pitchFamily="34" charset="0"/>
                </a:rPr>
                <a:t>Small </a:t>
              </a:r>
              <a:r>
                <a:rPr lang="en-US" sz="1100" dirty="0" err="1" smtClean="0">
                  <a:solidFill>
                    <a:schemeClr val="tx1"/>
                  </a:solidFill>
                  <a:latin typeface="Calibri" pitchFamily="34" charset="0"/>
                </a:rPr>
                <a:t>GTPase</a:t>
              </a:r>
              <a:r>
                <a:rPr lang="en-US" sz="1100" dirty="0" smtClean="0">
                  <a:solidFill>
                    <a:schemeClr val="tx1"/>
                  </a:solidFill>
                  <a:latin typeface="Calibri" pitchFamily="34" charset="0"/>
                </a:rPr>
                <a:t> regulator activity</a:t>
              </a:r>
            </a:p>
            <a:p>
              <a:r>
                <a:rPr lang="en-US" sz="1100" dirty="0" err="1" smtClean="0">
                  <a:solidFill>
                    <a:schemeClr val="tx1"/>
                  </a:solidFill>
                  <a:latin typeface="Calibri" pitchFamily="34" charset="0"/>
                </a:rPr>
                <a:t>GTPase</a:t>
              </a:r>
              <a:r>
                <a:rPr lang="en-US" sz="1100" dirty="0" smtClean="0">
                  <a:solidFill>
                    <a:schemeClr val="tx1"/>
                  </a:solidFill>
                  <a:latin typeface="Calibri" pitchFamily="34" charset="0"/>
                </a:rPr>
                <a:t> regulator activity</a:t>
              </a:r>
            </a:p>
            <a:p>
              <a:r>
                <a:rPr lang="en-US" sz="1100" dirty="0" err="1" smtClean="0">
                  <a:solidFill>
                    <a:schemeClr val="tx1"/>
                  </a:solidFill>
                  <a:latin typeface="Calibri" pitchFamily="34" charset="0"/>
                </a:rPr>
                <a:t>Guanyl</a:t>
              </a:r>
              <a:r>
                <a:rPr lang="en-US" sz="1100" dirty="0" smtClean="0">
                  <a:solidFill>
                    <a:schemeClr val="tx1"/>
                  </a:solidFill>
                  <a:latin typeface="Calibri" pitchFamily="34" charset="0"/>
                </a:rPr>
                <a:t>-nucleotide exchange factor activity</a:t>
              </a:r>
            </a:p>
            <a:p>
              <a:r>
                <a:rPr lang="en-US" sz="1100" dirty="0" err="1" smtClean="0">
                  <a:solidFill>
                    <a:schemeClr val="tx1"/>
                  </a:solidFill>
                  <a:latin typeface="Calibri" pitchFamily="34" charset="0"/>
                </a:rPr>
                <a:t>Ras</a:t>
              </a:r>
              <a:r>
                <a:rPr lang="en-US" sz="1100" dirty="0" smtClean="0">
                  <a:solidFill>
                    <a:schemeClr val="tx1"/>
                  </a:solidFill>
                  <a:latin typeface="Calibri" pitchFamily="34" charset="0"/>
                </a:rPr>
                <a:t> </a:t>
              </a:r>
              <a:r>
                <a:rPr lang="en-US" sz="1100" dirty="0" err="1" smtClean="0">
                  <a:solidFill>
                    <a:schemeClr val="tx1"/>
                  </a:solidFill>
                  <a:latin typeface="Calibri" pitchFamily="34" charset="0"/>
                </a:rPr>
                <a:t>Guanyl</a:t>
              </a:r>
              <a:r>
                <a:rPr lang="en-US" sz="1100" dirty="0" smtClean="0">
                  <a:solidFill>
                    <a:schemeClr val="tx1"/>
                  </a:solidFill>
                  <a:latin typeface="Calibri" pitchFamily="34" charset="0"/>
                </a:rPr>
                <a:t>-nucleotide exchange factor activity</a:t>
              </a:r>
            </a:p>
            <a:p>
              <a:r>
                <a:rPr lang="en-US" sz="1100" dirty="0" smtClean="0">
                  <a:solidFill>
                    <a:schemeClr val="tx1"/>
                  </a:solidFill>
                  <a:latin typeface="Calibri" pitchFamily="34" charset="0"/>
                </a:rPr>
                <a:t>Rho </a:t>
              </a:r>
              <a:r>
                <a:rPr lang="en-US" sz="1100" dirty="0" err="1" smtClean="0">
                  <a:solidFill>
                    <a:schemeClr val="tx1"/>
                  </a:solidFill>
                  <a:latin typeface="Calibri" pitchFamily="34" charset="0"/>
                </a:rPr>
                <a:t>Guanyl</a:t>
              </a:r>
              <a:r>
                <a:rPr lang="en-US" sz="1100" dirty="0" smtClean="0">
                  <a:solidFill>
                    <a:schemeClr val="tx1"/>
                  </a:solidFill>
                  <a:latin typeface="Calibri" pitchFamily="34" charset="0"/>
                </a:rPr>
                <a:t>-nucleotide exchange factor activity</a:t>
              </a:r>
            </a:p>
            <a:p>
              <a:r>
                <a:rPr lang="en-US" sz="1100" dirty="0" smtClean="0">
                  <a:solidFill>
                    <a:schemeClr val="tx1"/>
                  </a:solidFill>
                  <a:latin typeface="Calibri" pitchFamily="34" charset="0"/>
                </a:rPr>
                <a:t>Nucleoside-</a:t>
              </a:r>
              <a:r>
                <a:rPr lang="en-US" sz="1100" dirty="0" err="1" smtClean="0">
                  <a:solidFill>
                    <a:schemeClr val="tx1"/>
                  </a:solidFill>
                  <a:latin typeface="Calibri" pitchFamily="34" charset="0"/>
                </a:rPr>
                <a:t>triphosphate</a:t>
              </a:r>
              <a:r>
                <a:rPr lang="en-US" sz="1100" dirty="0" smtClean="0">
                  <a:solidFill>
                    <a:schemeClr val="tx1"/>
                  </a:solidFill>
                  <a:latin typeface="Calibri" pitchFamily="34" charset="0"/>
                </a:rPr>
                <a:t> regulator activity</a:t>
              </a:r>
            </a:p>
            <a:p>
              <a:r>
                <a:rPr lang="en-US" sz="1100" dirty="0" err="1" smtClean="0">
                  <a:solidFill>
                    <a:schemeClr val="tx1"/>
                  </a:solidFill>
                  <a:latin typeface="Calibri" pitchFamily="34" charset="0"/>
                </a:rPr>
                <a:t>Phospholipid</a:t>
              </a:r>
              <a:r>
                <a:rPr lang="en-US" sz="1100" dirty="0" smtClean="0">
                  <a:solidFill>
                    <a:schemeClr val="tx1"/>
                  </a:solidFill>
                  <a:latin typeface="Calibri" pitchFamily="34" charset="0"/>
                </a:rPr>
                <a:t> binding</a:t>
              </a:r>
            </a:p>
            <a:p>
              <a:r>
                <a:rPr lang="en-US" sz="1100" dirty="0" smtClean="0">
                  <a:solidFill>
                    <a:schemeClr val="tx1"/>
                  </a:solidFill>
                  <a:latin typeface="Calibri" pitchFamily="34" charset="0"/>
                </a:rPr>
                <a:t>Lipid binding</a:t>
              </a:r>
            </a:p>
            <a:p>
              <a:r>
                <a:rPr lang="en-US" sz="1100" dirty="0" smtClean="0">
                  <a:solidFill>
                    <a:schemeClr val="tx1"/>
                  </a:solidFill>
                  <a:latin typeface="Calibri" pitchFamily="34" charset="0"/>
                </a:rPr>
                <a:t>Structural constituent of cytoskeleton</a:t>
              </a:r>
            </a:p>
            <a:p>
              <a:endParaRPr lang="en-US" sz="1100" dirty="0" smtClean="0">
                <a:solidFill>
                  <a:schemeClr val="tx1"/>
                </a:solidFill>
                <a:latin typeface="Calibri" pitchFamily="34" charset="0"/>
              </a:endParaRPr>
            </a:p>
            <a:p>
              <a:r>
                <a:rPr lang="en-US" sz="1100" b="1" dirty="0" smtClean="0">
                  <a:solidFill>
                    <a:schemeClr val="tx1"/>
                  </a:solidFill>
                  <a:latin typeface="Calibri" pitchFamily="34" charset="0"/>
                </a:rPr>
                <a:t>Domains</a:t>
              </a:r>
            </a:p>
            <a:p>
              <a:r>
                <a:rPr lang="en-US" sz="1100" dirty="0" err="1" smtClean="0">
                  <a:solidFill>
                    <a:schemeClr val="tx1"/>
                  </a:solidFill>
                  <a:latin typeface="Calibri" pitchFamily="34" charset="0"/>
                </a:rPr>
                <a:t>RhoGEF</a:t>
              </a:r>
              <a:endParaRPr lang="en-US" sz="1100" dirty="0" smtClean="0">
                <a:solidFill>
                  <a:schemeClr val="tx1"/>
                </a:solidFill>
                <a:latin typeface="Calibri" pitchFamily="34" charset="0"/>
              </a:endParaRPr>
            </a:p>
            <a:p>
              <a:r>
                <a:rPr lang="en-US" sz="1100" dirty="0" smtClean="0">
                  <a:solidFill>
                    <a:schemeClr val="tx1"/>
                  </a:solidFill>
                  <a:latin typeface="Calibri" pitchFamily="34" charset="0"/>
                </a:rPr>
                <a:t>SH3</a:t>
              </a:r>
            </a:p>
            <a:p>
              <a:r>
                <a:rPr lang="en-US" sz="1100" dirty="0" err="1" smtClean="0">
                  <a:solidFill>
                    <a:schemeClr val="tx1"/>
                  </a:solidFill>
                  <a:latin typeface="Calibri" pitchFamily="34" charset="0"/>
                </a:rPr>
                <a:t>Plekstrin</a:t>
              </a:r>
              <a:r>
                <a:rPr lang="en-US" sz="1100" dirty="0" smtClean="0">
                  <a:solidFill>
                    <a:schemeClr val="tx1"/>
                  </a:solidFill>
                  <a:latin typeface="Calibri" pitchFamily="34" charset="0"/>
                </a:rPr>
                <a:t> Homology</a:t>
              </a:r>
            </a:p>
            <a:p>
              <a:endParaRPr lang="en-US" sz="1100" dirty="0" smtClean="0">
                <a:latin typeface="Calibri" pitchFamily="34" charset="0"/>
              </a:endParaRPr>
            </a:p>
            <a:p>
              <a:endParaRPr lang="nl-NL" sz="1100" dirty="0">
                <a:latin typeface="Calibri" pitchFamily="34" charset="0"/>
              </a:endParaRPr>
            </a:p>
          </p:txBody>
        </p:sp>
      </p:grpSp>
      <p:cxnSp>
        <p:nvCxnSpPr>
          <p:cNvPr id="16" name="Straight Arrow Connector 15"/>
          <p:cNvCxnSpPr/>
          <p:nvPr/>
        </p:nvCxnSpPr>
        <p:spPr bwMode="auto">
          <a:xfrm>
            <a:off x="3203848" y="2060848"/>
            <a:ext cx="1512168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3203848" y="3645024"/>
            <a:ext cx="1512168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704DD6E9-0B1A-4CC3-A74A-DDE4B3E2FD95}" type="datetime4">
              <a:rPr lang="en-US" smtClean="0"/>
              <a:pPr/>
              <a:t>April 3, 2013</a:t>
            </a:fld>
            <a:r>
              <a:rPr lang="nl-NL" smtClean="0"/>
              <a:t> | </a:t>
            </a:r>
            <a:fld id="{E94FEC3E-127F-4E2F-A5E5-526087F5FFCE}" type="slidenum">
              <a:rPr lang="nl-NL" smtClean="0"/>
              <a:pPr/>
              <a:t>32</a:t>
            </a:fld>
            <a:endParaRPr lang="en-US" smtClean="0"/>
          </a:p>
        </p:txBody>
      </p:sp>
      <p:sp>
        <p:nvSpPr>
          <p:cNvPr id="21509" name="Rectangle 10"/>
          <p:cNvSpPr>
            <a:spLocks noGrp="1" noChangeArrowheads="1"/>
          </p:cNvSpPr>
          <p:nvPr>
            <p:ph type="title"/>
          </p:nvPr>
        </p:nvSpPr>
        <p:spPr>
          <a:xfrm>
            <a:off x="2771626" y="116558"/>
            <a:ext cx="7993062" cy="792162"/>
          </a:xfrm>
        </p:spPr>
        <p:txBody>
          <a:bodyPr/>
          <a:lstStyle/>
          <a:p>
            <a:pPr eaLnBrk="1" hangingPunct="1"/>
            <a:r>
              <a:rPr lang="en-US" sz="2000" dirty="0" smtClean="0"/>
              <a:t>Summary and perspectives</a:t>
            </a:r>
            <a:endParaRPr lang="nl-NL" sz="20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899592" y="1340768"/>
            <a:ext cx="75608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Thrombin induces widespread </a:t>
            </a:r>
            <a:r>
              <a:rPr lang="en-US" sz="1600" dirty="0" err="1" smtClean="0"/>
              <a:t>phosphorylation</a:t>
            </a:r>
            <a:r>
              <a:rPr lang="en-US" sz="1600" dirty="0" smtClean="0"/>
              <a:t> of a large array of downstream effectors with distinct kinetic profiles</a:t>
            </a:r>
            <a:endParaRPr lang="nl-NL" sz="1600" dirty="0" smtClean="0"/>
          </a:p>
          <a:p>
            <a:pPr algn="just">
              <a:buFont typeface="Arial" pitchFamily="34" charset="0"/>
              <a:buChar char="•"/>
            </a:pPr>
            <a:endParaRPr lang="en-US" sz="1600" dirty="0" smtClean="0"/>
          </a:p>
          <a:p>
            <a:pPr algn="just">
              <a:buFont typeface="Arial" pitchFamily="34" charset="0"/>
              <a:buChar char="•"/>
            </a:pPr>
            <a:endParaRPr lang="en-US" sz="1600" dirty="0" smtClean="0"/>
          </a:p>
          <a:p>
            <a:pPr algn="just"/>
            <a:r>
              <a:rPr lang="en-US" sz="1600" dirty="0" smtClean="0"/>
              <a:t>Our study:</a:t>
            </a:r>
          </a:p>
          <a:p>
            <a:pPr algn="just">
              <a:buFont typeface="Arial" pitchFamily="34" charset="0"/>
              <a:buChar char="•"/>
            </a:pPr>
            <a:endParaRPr lang="en-US" sz="1600" dirty="0" smtClean="0"/>
          </a:p>
          <a:p>
            <a:pPr algn="just">
              <a:buFont typeface="Arial" pitchFamily="34" charset="0"/>
              <a:buChar char="•"/>
            </a:pPr>
            <a:r>
              <a:rPr lang="en-US" sz="1600" dirty="0" smtClean="0"/>
              <a:t> provides a powerful resource for cell biologists working in the fields of endothelial barrier function and PAR-mediated signaling</a:t>
            </a:r>
          </a:p>
          <a:p>
            <a:pPr algn="just">
              <a:buFont typeface="Arial" pitchFamily="34" charset="0"/>
              <a:buChar char="•"/>
            </a:pPr>
            <a:endParaRPr lang="en-US" sz="1600" dirty="0" smtClean="0"/>
          </a:p>
          <a:p>
            <a:pPr algn="just">
              <a:buFont typeface="Arial" pitchFamily="34" charset="0"/>
              <a:buChar char="•"/>
            </a:pPr>
            <a:r>
              <a:rPr lang="en-US" sz="1600" dirty="0" smtClean="0"/>
              <a:t> identifies the regulation of a variety of novel proteins, including </a:t>
            </a:r>
            <a:r>
              <a:rPr lang="en-US" sz="1600" dirty="0" err="1" smtClean="0"/>
              <a:t>kinases</a:t>
            </a:r>
            <a:r>
              <a:rPr lang="en-US" sz="1600" dirty="0" smtClean="0"/>
              <a:t>, allowing for potential pharmacological intervention in thrombin and PAR-mediated signaling</a:t>
            </a:r>
          </a:p>
          <a:p>
            <a:pPr algn="just">
              <a:buFont typeface="Arial" pitchFamily="34" charset="0"/>
              <a:buChar char="•"/>
            </a:pPr>
            <a:endParaRPr lang="en-US" sz="1600" dirty="0" smtClean="0"/>
          </a:p>
          <a:p>
            <a:pPr algn="just">
              <a:buFont typeface="Arial" pitchFamily="34" charset="0"/>
              <a:buChar char="•"/>
            </a:pPr>
            <a:r>
              <a:rPr lang="en-US" sz="1600" dirty="0" smtClean="0"/>
              <a:t>emphasizes the intimate relation between coagulation and vascular biology</a:t>
            </a:r>
          </a:p>
          <a:p>
            <a:pPr algn="just">
              <a:buFont typeface="Arial" pitchFamily="34" charset="0"/>
              <a:buChar char="•"/>
            </a:pPr>
            <a:endParaRPr lang="en-US" sz="1600" dirty="0" smtClean="0"/>
          </a:p>
          <a:p>
            <a:pPr algn="just">
              <a:buFont typeface="Arial" pitchFamily="34" charset="0"/>
              <a:buChar char="•"/>
            </a:pPr>
            <a:r>
              <a:rPr lang="en-US" sz="1600" dirty="0" smtClean="0"/>
              <a:t>shows the enormous potential of using a global </a:t>
            </a:r>
            <a:r>
              <a:rPr lang="en-US" sz="1600" dirty="0" err="1" smtClean="0"/>
              <a:t>phosphoproteomic</a:t>
            </a:r>
            <a:r>
              <a:rPr lang="en-US" sz="1600" dirty="0" smtClean="0"/>
              <a:t> approach to unravel endothelial cell signaling</a:t>
            </a:r>
          </a:p>
          <a:p>
            <a:pPr algn="just">
              <a:buFont typeface="Arial" pitchFamily="34" charset="0"/>
              <a:buChar char="•"/>
            </a:pPr>
            <a:endParaRPr lang="en-US" sz="1600" dirty="0" smtClean="0"/>
          </a:p>
          <a:p>
            <a:pPr>
              <a:buFont typeface="Arial" pitchFamily="34" charset="0"/>
              <a:buChar char="•"/>
            </a:pPr>
            <a:endParaRPr lang="en-US" sz="1600" dirty="0" smtClean="0"/>
          </a:p>
          <a:p>
            <a:endParaRPr lang="en-US" sz="1600" dirty="0" smtClean="0"/>
          </a:p>
          <a:p>
            <a:pPr>
              <a:buFont typeface="Arial" pitchFamily="34" charset="0"/>
              <a:buChar char="•"/>
            </a:pPr>
            <a:endParaRPr lang="en-US" sz="1600" dirty="0" smtClean="0"/>
          </a:p>
          <a:p>
            <a:pPr>
              <a:buFont typeface="Arial" pitchFamily="34" charset="0"/>
              <a:buChar char="•"/>
            </a:pPr>
            <a:endParaRPr lang="en-US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A576FC-36A8-4709-8513-CD7F63A6C353}" type="datetime4">
              <a:rPr lang="en-US" smtClean="0"/>
              <a:pPr>
                <a:defRPr/>
              </a:pPr>
              <a:t>April 3, 2013</a:t>
            </a:fld>
            <a:r>
              <a:rPr lang="nl-NL" smtClean="0"/>
              <a:t> | </a:t>
            </a:r>
            <a:fld id="{EFF17AB7-A44D-46A3-B513-3A36920AC249}" type="slidenum">
              <a:rPr lang="nl-NL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36096" y="3657798"/>
            <a:ext cx="3131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chemeClr val="tx1"/>
                </a:solidFill>
              </a:rPr>
              <a:t>Juanra</a:t>
            </a:r>
            <a:r>
              <a:rPr lang="en-US" sz="1800" dirty="0" smtClean="0">
                <a:solidFill>
                  <a:schemeClr val="tx1"/>
                </a:solidFill>
              </a:rPr>
              <a:t> Hernandez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Lisa Neilson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Sara </a:t>
            </a:r>
            <a:r>
              <a:rPr lang="en-US" sz="1800" dirty="0" err="1" smtClean="0">
                <a:solidFill>
                  <a:schemeClr val="tx1"/>
                </a:solidFill>
              </a:rPr>
              <a:t>Zanivan</a:t>
            </a:r>
            <a:endParaRPr lang="nl-NL" sz="18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72207" y="3657798"/>
            <a:ext cx="3131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Sander Meijer</a:t>
            </a:r>
          </a:p>
          <a:p>
            <a:r>
              <a:rPr lang="en-US" sz="1800" dirty="0" err="1" smtClean="0">
                <a:solidFill>
                  <a:schemeClr val="tx1"/>
                </a:solidFill>
              </a:rPr>
              <a:t>Koen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Mertens</a:t>
            </a:r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51520" y="116632"/>
            <a:ext cx="1728192" cy="10081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0" b="0" i="0" u="none" strike="noStrike" cap="none" normalizeH="0" baseline="0" smtClean="0">
              <a:ln>
                <a:noFill/>
              </a:ln>
              <a:solidFill>
                <a:srgbClr val="DE7008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004048" y="548680"/>
            <a:ext cx="914400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0" b="0" i="0" u="none" strike="noStrike" cap="none" normalizeH="0" baseline="0" smtClean="0">
              <a:ln>
                <a:noFill/>
              </a:ln>
              <a:solidFill>
                <a:srgbClr val="DE7008"/>
              </a:solidFill>
              <a:effectLst/>
              <a:latin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4971" t="21326" r="57029" b="64274"/>
          <a:stretch>
            <a:fillRect/>
          </a:stretch>
        </p:blipFill>
        <p:spPr bwMode="auto">
          <a:xfrm>
            <a:off x="611560" y="1700808"/>
            <a:ext cx="288032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sfowler\Documents\Documents\Legal and Policies\CRUK Branding 2012\BICR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839422"/>
            <a:ext cx="3384376" cy="1013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20638" y="1395413"/>
            <a:ext cx="9117012" cy="4727575"/>
          </a:xfrm>
          <a:prstGeom prst="roundRect">
            <a:avLst>
              <a:gd name="adj" fmla="val 5681"/>
            </a:avLst>
          </a:prstGeom>
          <a:gradFill rotWithShape="1">
            <a:gsLst>
              <a:gs pos="0">
                <a:srgbClr val="FFC1C1"/>
              </a:gs>
              <a:gs pos="50000">
                <a:schemeClr val="bg1"/>
              </a:gs>
              <a:gs pos="100000">
                <a:srgbClr val="FFC1C1"/>
              </a:gs>
            </a:gsLst>
            <a:lin ang="5400000" scaled="1"/>
          </a:gradFill>
          <a:ln w="12700" algn="ctr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 dirty="0"/>
          </a:p>
        </p:txBody>
      </p:sp>
      <p:sp>
        <p:nvSpPr>
          <p:cNvPr id="2057" name="Freeform 9"/>
          <p:cNvSpPr>
            <a:spLocks noChangeAspect="1"/>
          </p:cNvSpPr>
          <p:nvPr/>
        </p:nvSpPr>
        <p:spPr bwMode="auto">
          <a:xfrm>
            <a:off x="15875" y="5708650"/>
            <a:ext cx="1868488" cy="431800"/>
          </a:xfrm>
          <a:custGeom>
            <a:avLst/>
            <a:gdLst/>
            <a:ahLst/>
            <a:cxnLst>
              <a:cxn ang="0">
                <a:pos x="12" y="234"/>
              </a:cxn>
              <a:cxn ang="0">
                <a:pos x="503" y="263"/>
              </a:cxn>
              <a:cxn ang="0">
                <a:pos x="916" y="260"/>
              </a:cxn>
              <a:cxn ang="0">
                <a:pos x="1161" y="244"/>
              </a:cxn>
              <a:cxn ang="0">
                <a:pos x="1122" y="175"/>
              </a:cxn>
              <a:cxn ang="0">
                <a:pos x="830" y="53"/>
              </a:cxn>
              <a:cxn ang="0">
                <a:pos x="459" y="18"/>
              </a:cxn>
              <a:cxn ang="0">
                <a:pos x="0" y="36"/>
              </a:cxn>
              <a:cxn ang="0">
                <a:pos x="12" y="234"/>
              </a:cxn>
            </a:cxnLst>
            <a:rect l="0" t="0" r="r" b="b"/>
            <a:pathLst>
              <a:path w="1177" h="272">
                <a:moveTo>
                  <a:pt x="12" y="234"/>
                </a:moveTo>
                <a:cubicBezTo>
                  <a:pt x="96" y="272"/>
                  <a:pt x="352" y="259"/>
                  <a:pt x="503" y="263"/>
                </a:cubicBezTo>
                <a:cubicBezTo>
                  <a:pt x="654" y="267"/>
                  <a:pt x="806" y="263"/>
                  <a:pt x="916" y="260"/>
                </a:cubicBezTo>
                <a:cubicBezTo>
                  <a:pt x="1026" y="257"/>
                  <a:pt x="1127" y="258"/>
                  <a:pt x="1161" y="244"/>
                </a:cubicBezTo>
                <a:cubicBezTo>
                  <a:pt x="1174" y="221"/>
                  <a:pt x="1177" y="207"/>
                  <a:pt x="1122" y="175"/>
                </a:cubicBezTo>
                <a:cubicBezTo>
                  <a:pt x="1067" y="143"/>
                  <a:pt x="940" y="79"/>
                  <a:pt x="830" y="53"/>
                </a:cubicBezTo>
                <a:cubicBezTo>
                  <a:pt x="720" y="27"/>
                  <a:pt x="597" y="21"/>
                  <a:pt x="459" y="18"/>
                </a:cubicBezTo>
                <a:cubicBezTo>
                  <a:pt x="321" y="15"/>
                  <a:pt x="74" y="0"/>
                  <a:pt x="0" y="36"/>
                </a:cubicBezTo>
                <a:lnTo>
                  <a:pt x="12" y="234"/>
                </a:lnTo>
                <a:close/>
              </a:path>
            </a:pathLst>
          </a:custGeom>
          <a:gradFill rotWithShape="1">
            <a:gsLst>
              <a:gs pos="0">
                <a:srgbClr val="D3B187"/>
              </a:gs>
              <a:gs pos="100000">
                <a:srgbClr val="FFCC66"/>
              </a:gs>
            </a:gsLst>
            <a:lin ang="5400000" scaled="1"/>
          </a:gradFill>
          <a:ln w="9525">
            <a:solidFill>
              <a:srgbClr val="FF99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2059" name="Freeform 11"/>
          <p:cNvSpPr>
            <a:spLocks noChangeAspect="1"/>
          </p:cNvSpPr>
          <p:nvPr/>
        </p:nvSpPr>
        <p:spPr bwMode="auto">
          <a:xfrm>
            <a:off x="7038975" y="5661025"/>
            <a:ext cx="2095500" cy="495300"/>
          </a:xfrm>
          <a:custGeom>
            <a:avLst/>
            <a:gdLst/>
            <a:ahLst/>
            <a:cxnLst>
              <a:cxn ang="0">
                <a:pos x="480" y="297"/>
              </a:cxn>
              <a:cxn ang="0">
                <a:pos x="692" y="300"/>
              </a:cxn>
              <a:cxn ang="0">
                <a:pos x="893" y="294"/>
              </a:cxn>
              <a:cxn ang="0">
                <a:pos x="1313" y="256"/>
              </a:cxn>
              <a:cxn ang="0">
                <a:pos x="1320" y="35"/>
              </a:cxn>
              <a:cxn ang="0">
                <a:pos x="1041" y="48"/>
              </a:cxn>
              <a:cxn ang="0">
                <a:pos x="670" y="60"/>
              </a:cxn>
              <a:cxn ang="0">
                <a:pos x="430" y="51"/>
              </a:cxn>
              <a:cxn ang="0">
                <a:pos x="30" y="64"/>
              </a:cxn>
              <a:cxn ang="0">
                <a:pos x="248" y="182"/>
              </a:cxn>
              <a:cxn ang="0">
                <a:pos x="480" y="297"/>
              </a:cxn>
            </a:cxnLst>
            <a:rect l="0" t="0" r="r" b="b"/>
            <a:pathLst>
              <a:path w="1320" h="312">
                <a:moveTo>
                  <a:pt x="480" y="297"/>
                </a:moveTo>
                <a:cubicBezTo>
                  <a:pt x="548" y="312"/>
                  <a:pt x="624" y="301"/>
                  <a:pt x="692" y="300"/>
                </a:cubicBezTo>
                <a:lnTo>
                  <a:pt x="893" y="294"/>
                </a:lnTo>
                <a:cubicBezTo>
                  <a:pt x="996" y="287"/>
                  <a:pt x="1242" y="299"/>
                  <a:pt x="1313" y="256"/>
                </a:cubicBezTo>
                <a:lnTo>
                  <a:pt x="1320" y="35"/>
                </a:lnTo>
                <a:cubicBezTo>
                  <a:pt x="1275" y="0"/>
                  <a:pt x="1149" y="44"/>
                  <a:pt x="1041" y="48"/>
                </a:cubicBezTo>
                <a:cubicBezTo>
                  <a:pt x="933" y="52"/>
                  <a:pt x="772" y="60"/>
                  <a:pt x="670" y="60"/>
                </a:cubicBezTo>
                <a:cubicBezTo>
                  <a:pt x="568" y="60"/>
                  <a:pt x="537" y="50"/>
                  <a:pt x="430" y="51"/>
                </a:cubicBezTo>
                <a:cubicBezTo>
                  <a:pt x="323" y="52"/>
                  <a:pt x="60" y="42"/>
                  <a:pt x="30" y="64"/>
                </a:cubicBezTo>
                <a:cubicBezTo>
                  <a:pt x="0" y="86"/>
                  <a:pt x="173" y="143"/>
                  <a:pt x="248" y="182"/>
                </a:cubicBezTo>
                <a:cubicBezTo>
                  <a:pt x="323" y="221"/>
                  <a:pt x="432" y="273"/>
                  <a:pt x="480" y="297"/>
                </a:cubicBezTo>
                <a:close/>
              </a:path>
            </a:pathLst>
          </a:custGeom>
          <a:gradFill rotWithShape="1">
            <a:gsLst>
              <a:gs pos="0">
                <a:srgbClr val="D3B187"/>
              </a:gs>
              <a:gs pos="100000">
                <a:srgbClr val="FFCC66"/>
              </a:gs>
            </a:gsLst>
            <a:lin ang="5400000" scaled="1"/>
          </a:gradFill>
          <a:ln w="9525" cap="flat" cmpd="sng">
            <a:solidFill>
              <a:srgbClr val="FF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2068" name="Oval 20"/>
          <p:cNvSpPr>
            <a:spLocks noChangeArrowheads="1"/>
          </p:cNvSpPr>
          <p:nvPr/>
        </p:nvSpPr>
        <p:spPr bwMode="auto">
          <a:xfrm>
            <a:off x="571500" y="5832475"/>
            <a:ext cx="468313" cy="190500"/>
          </a:xfrm>
          <a:prstGeom prst="ellipse">
            <a:avLst/>
          </a:prstGeom>
          <a:gradFill rotWithShape="0">
            <a:gsLst>
              <a:gs pos="0">
                <a:srgbClr val="9CD9FE"/>
              </a:gs>
              <a:gs pos="100000">
                <a:srgbClr val="9CD9FE">
                  <a:gamma/>
                  <a:shade val="6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2069" name="Oval 21"/>
          <p:cNvSpPr>
            <a:spLocks noChangeArrowheads="1"/>
          </p:cNvSpPr>
          <p:nvPr/>
        </p:nvSpPr>
        <p:spPr bwMode="auto">
          <a:xfrm>
            <a:off x="8010525" y="5811838"/>
            <a:ext cx="512763" cy="220663"/>
          </a:xfrm>
          <a:prstGeom prst="ellipse">
            <a:avLst/>
          </a:prstGeom>
          <a:gradFill rotWithShape="0">
            <a:gsLst>
              <a:gs pos="0">
                <a:srgbClr val="9CD9FE"/>
              </a:gs>
              <a:gs pos="100000">
                <a:srgbClr val="9CD9FE">
                  <a:gamma/>
                  <a:shade val="6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2072" name="Oval 24"/>
          <p:cNvSpPr>
            <a:spLocks noChangeArrowheads="1"/>
          </p:cNvSpPr>
          <p:nvPr/>
        </p:nvSpPr>
        <p:spPr bwMode="auto">
          <a:xfrm>
            <a:off x="2222500" y="5843588"/>
            <a:ext cx="474663" cy="188913"/>
          </a:xfrm>
          <a:prstGeom prst="ellipse">
            <a:avLst/>
          </a:prstGeom>
          <a:gradFill rotWithShape="0">
            <a:gsLst>
              <a:gs pos="0">
                <a:srgbClr val="9CD9FE"/>
              </a:gs>
              <a:gs pos="100000">
                <a:srgbClr val="9CD9FE">
                  <a:gamma/>
                  <a:shade val="6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2082" name="Oval 34"/>
          <p:cNvSpPr>
            <a:spLocks noChangeArrowheads="1"/>
          </p:cNvSpPr>
          <p:nvPr/>
        </p:nvSpPr>
        <p:spPr bwMode="auto">
          <a:xfrm>
            <a:off x="4194175" y="6456363"/>
            <a:ext cx="438150" cy="177800"/>
          </a:xfrm>
          <a:prstGeom prst="ellipse">
            <a:avLst/>
          </a:prstGeom>
          <a:gradFill rotWithShape="1">
            <a:gsLst>
              <a:gs pos="0">
                <a:srgbClr val="BAA0FA"/>
              </a:gs>
              <a:gs pos="100000">
                <a:srgbClr val="BAA0FA">
                  <a:gamma/>
                  <a:shade val="8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2083" name="Freeform 35"/>
          <p:cNvSpPr>
            <a:spLocks noChangeAspect="1"/>
          </p:cNvSpPr>
          <p:nvPr/>
        </p:nvSpPr>
        <p:spPr bwMode="auto">
          <a:xfrm>
            <a:off x="5272088" y="6300788"/>
            <a:ext cx="3873500" cy="468313"/>
          </a:xfrm>
          <a:custGeom>
            <a:avLst/>
            <a:gdLst/>
            <a:ahLst/>
            <a:cxnLst>
              <a:cxn ang="0">
                <a:pos x="2440" y="258"/>
              </a:cxn>
              <a:cxn ang="0">
                <a:pos x="2032" y="259"/>
              </a:cxn>
              <a:cxn ang="0">
                <a:pos x="1444" y="263"/>
              </a:cxn>
              <a:cxn ang="0">
                <a:pos x="109" y="252"/>
              </a:cxn>
              <a:cxn ang="0">
                <a:pos x="788" y="146"/>
              </a:cxn>
              <a:cxn ang="0">
                <a:pos x="1434" y="55"/>
              </a:cxn>
              <a:cxn ang="0">
                <a:pos x="1901" y="28"/>
              </a:cxn>
              <a:cxn ang="0">
                <a:pos x="2432" y="38"/>
              </a:cxn>
              <a:cxn ang="0">
                <a:pos x="2440" y="258"/>
              </a:cxn>
            </a:cxnLst>
            <a:rect l="0" t="0" r="r" b="b"/>
            <a:pathLst>
              <a:path w="2440" h="295">
                <a:moveTo>
                  <a:pt x="2440" y="258"/>
                </a:moveTo>
                <a:cubicBezTo>
                  <a:pt x="2373" y="295"/>
                  <a:pt x="2198" y="258"/>
                  <a:pt x="2032" y="259"/>
                </a:cubicBezTo>
                <a:cubicBezTo>
                  <a:pt x="1866" y="260"/>
                  <a:pt x="1764" y="264"/>
                  <a:pt x="1444" y="263"/>
                </a:cubicBezTo>
                <a:cubicBezTo>
                  <a:pt x="1124" y="262"/>
                  <a:pt x="218" y="272"/>
                  <a:pt x="109" y="252"/>
                </a:cubicBezTo>
                <a:cubicBezTo>
                  <a:pt x="0" y="231"/>
                  <a:pt x="567" y="179"/>
                  <a:pt x="788" y="146"/>
                </a:cubicBezTo>
                <a:cubicBezTo>
                  <a:pt x="1009" y="113"/>
                  <a:pt x="1249" y="75"/>
                  <a:pt x="1434" y="55"/>
                </a:cubicBezTo>
                <a:cubicBezTo>
                  <a:pt x="1619" y="35"/>
                  <a:pt x="1735" y="31"/>
                  <a:pt x="1901" y="28"/>
                </a:cubicBezTo>
                <a:cubicBezTo>
                  <a:pt x="2067" y="25"/>
                  <a:pt x="2342" y="0"/>
                  <a:pt x="2432" y="38"/>
                </a:cubicBezTo>
                <a:lnTo>
                  <a:pt x="2440" y="258"/>
                </a:lnTo>
                <a:close/>
              </a:path>
            </a:pathLst>
          </a:custGeom>
          <a:solidFill>
            <a:srgbClr val="FF9966"/>
          </a:solidFill>
          <a:ln w="9525">
            <a:solidFill>
              <a:srgbClr val="FFCC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2084" name="Oval 36"/>
          <p:cNvSpPr>
            <a:spLocks noChangeArrowheads="1"/>
          </p:cNvSpPr>
          <p:nvPr/>
        </p:nvSpPr>
        <p:spPr bwMode="auto">
          <a:xfrm flipH="1">
            <a:off x="7916863" y="6430963"/>
            <a:ext cx="438150" cy="177800"/>
          </a:xfrm>
          <a:prstGeom prst="ellipse">
            <a:avLst/>
          </a:prstGeom>
          <a:gradFill rotWithShape="1">
            <a:gsLst>
              <a:gs pos="0">
                <a:srgbClr val="BAA0FA"/>
              </a:gs>
              <a:gs pos="100000">
                <a:srgbClr val="BAA0FA">
                  <a:gamma/>
                  <a:shade val="8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0" y="1124744"/>
            <a:ext cx="9145588" cy="1112838"/>
            <a:chOff x="0" y="466"/>
            <a:chExt cx="5761" cy="701"/>
          </a:xfrm>
        </p:grpSpPr>
        <p:sp>
          <p:nvSpPr>
            <p:cNvPr id="2088" name="Freeform 40" descr="Bouquet"/>
            <p:cNvSpPr>
              <a:spLocks/>
            </p:cNvSpPr>
            <p:nvPr/>
          </p:nvSpPr>
          <p:spPr bwMode="auto">
            <a:xfrm flipV="1">
              <a:off x="25" y="692"/>
              <a:ext cx="5735" cy="278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446" y="38"/>
                </a:cxn>
                <a:cxn ang="0">
                  <a:pos x="1079" y="31"/>
                </a:cxn>
                <a:cxn ang="0">
                  <a:pos x="1265" y="25"/>
                </a:cxn>
                <a:cxn ang="0">
                  <a:pos x="1828" y="44"/>
                </a:cxn>
                <a:cxn ang="0">
                  <a:pos x="2090" y="19"/>
                </a:cxn>
                <a:cxn ang="0">
                  <a:pos x="2673" y="38"/>
                </a:cxn>
                <a:cxn ang="0">
                  <a:pos x="2993" y="19"/>
                </a:cxn>
                <a:cxn ang="0">
                  <a:pos x="3748" y="38"/>
                </a:cxn>
                <a:cxn ang="0">
                  <a:pos x="3882" y="25"/>
                </a:cxn>
                <a:cxn ang="0">
                  <a:pos x="4478" y="38"/>
                </a:cxn>
                <a:cxn ang="0">
                  <a:pos x="4676" y="6"/>
                </a:cxn>
                <a:cxn ang="0">
                  <a:pos x="4887" y="38"/>
                </a:cxn>
                <a:cxn ang="0">
                  <a:pos x="5514" y="12"/>
                </a:cxn>
                <a:cxn ang="0">
                  <a:pos x="5735" y="15"/>
                </a:cxn>
                <a:cxn ang="0">
                  <a:pos x="5731" y="101"/>
                </a:cxn>
                <a:cxn ang="0">
                  <a:pos x="5348" y="127"/>
                </a:cxn>
                <a:cxn ang="0">
                  <a:pos x="4260" y="127"/>
                </a:cxn>
                <a:cxn ang="0">
                  <a:pos x="2974" y="108"/>
                </a:cxn>
                <a:cxn ang="0">
                  <a:pos x="1297" y="121"/>
                </a:cxn>
                <a:cxn ang="0">
                  <a:pos x="446" y="121"/>
                </a:cxn>
                <a:cxn ang="0">
                  <a:pos x="0" y="114"/>
                </a:cxn>
                <a:cxn ang="0">
                  <a:pos x="0" y="28"/>
                </a:cxn>
              </a:cxnLst>
              <a:rect l="0" t="0" r="r" b="b"/>
              <a:pathLst>
                <a:path w="5735" h="131">
                  <a:moveTo>
                    <a:pt x="0" y="28"/>
                  </a:moveTo>
                  <a:cubicBezTo>
                    <a:pt x="74" y="15"/>
                    <a:pt x="266" y="38"/>
                    <a:pt x="446" y="38"/>
                  </a:cubicBezTo>
                  <a:cubicBezTo>
                    <a:pt x="626" y="38"/>
                    <a:pt x="943" y="33"/>
                    <a:pt x="1079" y="31"/>
                  </a:cubicBezTo>
                  <a:cubicBezTo>
                    <a:pt x="1215" y="29"/>
                    <a:pt x="1140" y="23"/>
                    <a:pt x="1265" y="25"/>
                  </a:cubicBezTo>
                  <a:cubicBezTo>
                    <a:pt x="1390" y="27"/>
                    <a:pt x="1691" y="45"/>
                    <a:pt x="1828" y="44"/>
                  </a:cubicBezTo>
                  <a:cubicBezTo>
                    <a:pt x="1965" y="43"/>
                    <a:pt x="1949" y="20"/>
                    <a:pt x="2090" y="19"/>
                  </a:cubicBezTo>
                  <a:cubicBezTo>
                    <a:pt x="2231" y="18"/>
                    <a:pt x="2523" y="38"/>
                    <a:pt x="2673" y="38"/>
                  </a:cubicBezTo>
                  <a:cubicBezTo>
                    <a:pt x="2823" y="38"/>
                    <a:pt x="2814" y="19"/>
                    <a:pt x="2993" y="19"/>
                  </a:cubicBezTo>
                  <a:cubicBezTo>
                    <a:pt x="3172" y="19"/>
                    <a:pt x="3600" y="37"/>
                    <a:pt x="3748" y="38"/>
                  </a:cubicBezTo>
                  <a:cubicBezTo>
                    <a:pt x="3896" y="39"/>
                    <a:pt x="3760" y="25"/>
                    <a:pt x="3882" y="25"/>
                  </a:cubicBezTo>
                  <a:cubicBezTo>
                    <a:pt x="4004" y="25"/>
                    <a:pt x="4346" y="41"/>
                    <a:pt x="4478" y="38"/>
                  </a:cubicBezTo>
                  <a:cubicBezTo>
                    <a:pt x="4610" y="35"/>
                    <a:pt x="4608" y="6"/>
                    <a:pt x="4676" y="6"/>
                  </a:cubicBezTo>
                  <a:cubicBezTo>
                    <a:pt x="4744" y="6"/>
                    <a:pt x="4747" y="37"/>
                    <a:pt x="4887" y="38"/>
                  </a:cubicBezTo>
                  <a:cubicBezTo>
                    <a:pt x="5027" y="39"/>
                    <a:pt x="5373" y="16"/>
                    <a:pt x="5514" y="12"/>
                  </a:cubicBezTo>
                  <a:cubicBezTo>
                    <a:pt x="5655" y="8"/>
                    <a:pt x="5699" y="0"/>
                    <a:pt x="5735" y="15"/>
                  </a:cubicBezTo>
                  <a:lnTo>
                    <a:pt x="5731" y="101"/>
                  </a:lnTo>
                  <a:cubicBezTo>
                    <a:pt x="5667" y="120"/>
                    <a:pt x="5593" y="123"/>
                    <a:pt x="5348" y="127"/>
                  </a:cubicBezTo>
                  <a:cubicBezTo>
                    <a:pt x="5103" y="131"/>
                    <a:pt x="4656" y="130"/>
                    <a:pt x="4260" y="127"/>
                  </a:cubicBezTo>
                  <a:cubicBezTo>
                    <a:pt x="3864" y="124"/>
                    <a:pt x="3468" y="109"/>
                    <a:pt x="2974" y="108"/>
                  </a:cubicBezTo>
                  <a:cubicBezTo>
                    <a:pt x="2480" y="107"/>
                    <a:pt x="1718" y="119"/>
                    <a:pt x="1297" y="121"/>
                  </a:cubicBezTo>
                  <a:cubicBezTo>
                    <a:pt x="876" y="123"/>
                    <a:pt x="662" y="122"/>
                    <a:pt x="446" y="121"/>
                  </a:cubicBezTo>
                  <a:cubicBezTo>
                    <a:pt x="230" y="120"/>
                    <a:pt x="74" y="129"/>
                    <a:pt x="0" y="114"/>
                  </a:cubicBezTo>
                  <a:lnTo>
                    <a:pt x="0" y="28"/>
                  </a:lnTo>
                  <a:close/>
                </a:path>
              </a:pathLst>
            </a:custGeom>
            <a:blipFill dpi="0" rotWithShape="1">
              <a:blip r:embed="rId2" cstate="print"/>
              <a:srcRect/>
              <a:tile tx="0" ty="0" sx="100000" sy="100000" flip="none" algn="tl"/>
            </a:blipFill>
            <a:ln w="9525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89" name="Freeform 41"/>
            <p:cNvSpPr>
              <a:spLocks noChangeAspect="1"/>
            </p:cNvSpPr>
            <p:nvPr/>
          </p:nvSpPr>
          <p:spPr bwMode="auto">
            <a:xfrm>
              <a:off x="859" y="870"/>
              <a:ext cx="1538" cy="274"/>
            </a:xfrm>
            <a:custGeom>
              <a:avLst/>
              <a:gdLst/>
              <a:ahLst/>
              <a:cxnLst>
                <a:cxn ang="0">
                  <a:pos x="242" y="116"/>
                </a:cxn>
                <a:cxn ang="0">
                  <a:pos x="385" y="25"/>
                </a:cxn>
                <a:cxn ang="0">
                  <a:pos x="735" y="3"/>
                </a:cxn>
                <a:cxn ang="0">
                  <a:pos x="1143" y="29"/>
                </a:cxn>
                <a:cxn ang="0">
                  <a:pos x="1528" y="35"/>
                </a:cxn>
                <a:cxn ang="0">
                  <a:pos x="1080" y="239"/>
                </a:cxn>
                <a:cxn ang="0">
                  <a:pos x="561" y="243"/>
                </a:cxn>
                <a:cxn ang="0">
                  <a:pos x="53" y="236"/>
                </a:cxn>
                <a:cxn ang="0">
                  <a:pos x="242" y="116"/>
                </a:cxn>
              </a:cxnLst>
              <a:rect l="0" t="0" r="r" b="b"/>
              <a:pathLst>
                <a:path w="1538" h="274">
                  <a:moveTo>
                    <a:pt x="242" y="116"/>
                  </a:moveTo>
                  <a:cubicBezTo>
                    <a:pt x="297" y="81"/>
                    <a:pt x="303" y="44"/>
                    <a:pt x="385" y="25"/>
                  </a:cubicBezTo>
                  <a:cubicBezTo>
                    <a:pt x="467" y="6"/>
                    <a:pt x="609" y="2"/>
                    <a:pt x="735" y="3"/>
                  </a:cubicBezTo>
                  <a:lnTo>
                    <a:pt x="1143" y="29"/>
                  </a:lnTo>
                  <a:cubicBezTo>
                    <a:pt x="1215" y="46"/>
                    <a:pt x="1538" y="0"/>
                    <a:pt x="1528" y="35"/>
                  </a:cubicBezTo>
                  <a:cubicBezTo>
                    <a:pt x="1518" y="70"/>
                    <a:pt x="1241" y="204"/>
                    <a:pt x="1080" y="239"/>
                  </a:cubicBezTo>
                  <a:cubicBezTo>
                    <a:pt x="919" y="274"/>
                    <a:pt x="732" y="243"/>
                    <a:pt x="561" y="243"/>
                  </a:cubicBezTo>
                  <a:cubicBezTo>
                    <a:pt x="390" y="243"/>
                    <a:pt x="106" y="257"/>
                    <a:pt x="53" y="236"/>
                  </a:cubicBezTo>
                  <a:cubicBezTo>
                    <a:pt x="0" y="215"/>
                    <a:pt x="187" y="151"/>
                    <a:pt x="242" y="116"/>
                  </a:cubicBezTo>
                  <a:close/>
                </a:path>
              </a:pathLst>
            </a:custGeom>
            <a:gradFill rotWithShape="1">
              <a:gsLst>
                <a:gs pos="0">
                  <a:srgbClr val="D3B187"/>
                </a:gs>
                <a:gs pos="100000">
                  <a:srgbClr val="FFCC66"/>
                </a:gs>
              </a:gsLst>
              <a:lin ang="5400000" scaled="1"/>
            </a:gradFill>
            <a:ln w="9525" cap="flat" cmpd="sng">
              <a:solidFill>
                <a:srgbClr val="FF99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0" name="Freeform 42"/>
            <p:cNvSpPr>
              <a:spLocks noChangeAspect="1"/>
            </p:cNvSpPr>
            <p:nvPr/>
          </p:nvSpPr>
          <p:spPr bwMode="auto">
            <a:xfrm>
              <a:off x="0" y="477"/>
              <a:ext cx="2320" cy="310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408" y="36"/>
                </a:cxn>
                <a:cxn ang="0">
                  <a:pos x="925" y="59"/>
                </a:cxn>
                <a:cxn ang="0">
                  <a:pos x="2317" y="269"/>
                </a:cxn>
                <a:cxn ang="0">
                  <a:pos x="934" y="271"/>
                </a:cxn>
                <a:cxn ang="0">
                  <a:pos x="539" y="267"/>
                </a:cxn>
                <a:cxn ang="0">
                  <a:pos x="8" y="257"/>
                </a:cxn>
                <a:cxn ang="0">
                  <a:pos x="0" y="37"/>
                </a:cxn>
              </a:cxnLst>
              <a:rect l="0" t="0" r="r" b="b"/>
              <a:pathLst>
                <a:path w="2320" h="310">
                  <a:moveTo>
                    <a:pt x="0" y="37"/>
                  </a:moveTo>
                  <a:cubicBezTo>
                    <a:pt x="67" y="0"/>
                    <a:pt x="254" y="32"/>
                    <a:pt x="408" y="36"/>
                  </a:cubicBezTo>
                  <a:cubicBezTo>
                    <a:pt x="562" y="40"/>
                    <a:pt x="607" y="20"/>
                    <a:pt x="925" y="59"/>
                  </a:cubicBezTo>
                  <a:cubicBezTo>
                    <a:pt x="1243" y="98"/>
                    <a:pt x="2316" y="234"/>
                    <a:pt x="2317" y="269"/>
                  </a:cubicBezTo>
                  <a:cubicBezTo>
                    <a:pt x="2320" y="310"/>
                    <a:pt x="1230" y="271"/>
                    <a:pt x="934" y="271"/>
                  </a:cubicBezTo>
                  <a:cubicBezTo>
                    <a:pt x="638" y="271"/>
                    <a:pt x="693" y="269"/>
                    <a:pt x="539" y="267"/>
                  </a:cubicBezTo>
                  <a:cubicBezTo>
                    <a:pt x="385" y="265"/>
                    <a:pt x="98" y="295"/>
                    <a:pt x="8" y="257"/>
                  </a:cubicBezTo>
                  <a:lnTo>
                    <a:pt x="0" y="37"/>
                  </a:lnTo>
                  <a:close/>
                </a:path>
              </a:pathLst>
            </a:custGeom>
            <a:solidFill>
              <a:srgbClr val="FF9966"/>
            </a:solidFill>
            <a:ln w="9525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1" name="Freeform 43"/>
            <p:cNvSpPr>
              <a:spLocks noChangeAspect="1"/>
            </p:cNvSpPr>
            <p:nvPr/>
          </p:nvSpPr>
          <p:spPr bwMode="auto">
            <a:xfrm>
              <a:off x="22" y="859"/>
              <a:ext cx="1188" cy="287"/>
            </a:xfrm>
            <a:custGeom>
              <a:avLst/>
              <a:gdLst/>
              <a:ahLst/>
              <a:cxnLst>
                <a:cxn ang="0">
                  <a:pos x="3" y="47"/>
                </a:cxn>
                <a:cxn ang="0">
                  <a:pos x="485" y="19"/>
                </a:cxn>
                <a:cxn ang="0">
                  <a:pos x="898" y="22"/>
                </a:cxn>
                <a:cxn ang="0">
                  <a:pos x="1175" y="34"/>
                </a:cxn>
                <a:cxn ang="0">
                  <a:pos x="1024" y="143"/>
                </a:cxn>
                <a:cxn ang="0">
                  <a:pos x="826" y="239"/>
                </a:cxn>
                <a:cxn ang="0">
                  <a:pos x="441" y="264"/>
                </a:cxn>
                <a:cxn ang="0">
                  <a:pos x="0" y="251"/>
                </a:cxn>
                <a:cxn ang="0">
                  <a:pos x="3" y="47"/>
                </a:cxn>
              </a:cxnLst>
              <a:rect l="0" t="0" r="r" b="b"/>
              <a:pathLst>
                <a:path w="1188" h="287">
                  <a:moveTo>
                    <a:pt x="3" y="47"/>
                  </a:moveTo>
                  <a:cubicBezTo>
                    <a:pt x="38" y="0"/>
                    <a:pt x="336" y="23"/>
                    <a:pt x="485" y="19"/>
                  </a:cubicBezTo>
                  <a:cubicBezTo>
                    <a:pt x="634" y="15"/>
                    <a:pt x="783" y="19"/>
                    <a:pt x="898" y="22"/>
                  </a:cubicBezTo>
                  <a:cubicBezTo>
                    <a:pt x="1013" y="25"/>
                    <a:pt x="1154" y="14"/>
                    <a:pt x="1175" y="34"/>
                  </a:cubicBezTo>
                  <a:cubicBezTo>
                    <a:pt x="1188" y="57"/>
                    <a:pt x="1082" y="109"/>
                    <a:pt x="1024" y="143"/>
                  </a:cubicBezTo>
                  <a:cubicBezTo>
                    <a:pt x="966" y="177"/>
                    <a:pt x="923" y="219"/>
                    <a:pt x="826" y="239"/>
                  </a:cubicBezTo>
                  <a:cubicBezTo>
                    <a:pt x="729" y="259"/>
                    <a:pt x="579" y="262"/>
                    <a:pt x="441" y="264"/>
                  </a:cubicBezTo>
                  <a:cubicBezTo>
                    <a:pt x="303" y="266"/>
                    <a:pt x="73" y="287"/>
                    <a:pt x="0" y="251"/>
                  </a:cubicBezTo>
                  <a:lnTo>
                    <a:pt x="3" y="47"/>
                  </a:lnTo>
                  <a:close/>
                </a:path>
              </a:pathLst>
            </a:custGeom>
            <a:gradFill rotWithShape="1">
              <a:gsLst>
                <a:gs pos="0">
                  <a:srgbClr val="D3B187"/>
                </a:gs>
                <a:gs pos="100000">
                  <a:srgbClr val="FFCC66"/>
                </a:gs>
              </a:gsLst>
              <a:lin ang="5400000" scaled="1"/>
            </a:gradFill>
            <a:ln w="9525">
              <a:solidFill>
                <a:srgbClr val="FF99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2" name="Freeform 44"/>
            <p:cNvSpPr>
              <a:spLocks noChangeAspect="1"/>
            </p:cNvSpPr>
            <p:nvPr/>
          </p:nvSpPr>
          <p:spPr bwMode="auto">
            <a:xfrm flipV="1">
              <a:off x="3164" y="869"/>
              <a:ext cx="1671" cy="259"/>
            </a:xfrm>
            <a:custGeom>
              <a:avLst/>
              <a:gdLst/>
              <a:ahLst/>
              <a:cxnLst>
                <a:cxn ang="0">
                  <a:pos x="878" y="258"/>
                </a:cxn>
                <a:cxn ang="0">
                  <a:pos x="1291" y="256"/>
                </a:cxn>
                <a:cxn ang="0">
                  <a:pos x="1658" y="242"/>
                </a:cxn>
                <a:cxn ang="0">
                  <a:pos x="1524" y="161"/>
                </a:cxn>
                <a:cxn ang="0">
                  <a:pos x="1213" y="25"/>
                </a:cxn>
                <a:cxn ang="0">
                  <a:pos x="787" y="9"/>
                </a:cxn>
                <a:cxn ang="0">
                  <a:pos x="80" y="31"/>
                </a:cxn>
                <a:cxn ang="0">
                  <a:pos x="304" y="127"/>
                </a:cxn>
                <a:cxn ang="0">
                  <a:pos x="464" y="213"/>
                </a:cxn>
                <a:cxn ang="0">
                  <a:pos x="878" y="258"/>
                </a:cxn>
              </a:cxnLst>
              <a:rect l="0" t="0" r="r" b="b"/>
              <a:pathLst>
                <a:path w="1671" h="259">
                  <a:moveTo>
                    <a:pt x="878" y="258"/>
                  </a:moveTo>
                  <a:cubicBezTo>
                    <a:pt x="949" y="258"/>
                    <a:pt x="1161" y="259"/>
                    <a:pt x="1291" y="256"/>
                  </a:cubicBezTo>
                  <a:cubicBezTo>
                    <a:pt x="1421" y="253"/>
                    <a:pt x="1620" y="257"/>
                    <a:pt x="1658" y="242"/>
                  </a:cubicBezTo>
                  <a:cubicBezTo>
                    <a:pt x="1671" y="218"/>
                    <a:pt x="1598" y="197"/>
                    <a:pt x="1524" y="161"/>
                  </a:cubicBezTo>
                  <a:cubicBezTo>
                    <a:pt x="1450" y="125"/>
                    <a:pt x="1336" y="50"/>
                    <a:pt x="1213" y="25"/>
                  </a:cubicBezTo>
                  <a:cubicBezTo>
                    <a:pt x="1090" y="0"/>
                    <a:pt x="976" y="8"/>
                    <a:pt x="787" y="9"/>
                  </a:cubicBezTo>
                  <a:cubicBezTo>
                    <a:pt x="598" y="10"/>
                    <a:pt x="160" y="11"/>
                    <a:pt x="80" y="31"/>
                  </a:cubicBezTo>
                  <a:cubicBezTo>
                    <a:pt x="0" y="51"/>
                    <a:pt x="240" y="97"/>
                    <a:pt x="304" y="127"/>
                  </a:cubicBezTo>
                  <a:cubicBezTo>
                    <a:pt x="368" y="157"/>
                    <a:pt x="369" y="191"/>
                    <a:pt x="464" y="213"/>
                  </a:cubicBezTo>
                  <a:cubicBezTo>
                    <a:pt x="559" y="235"/>
                    <a:pt x="792" y="249"/>
                    <a:pt x="878" y="258"/>
                  </a:cubicBezTo>
                  <a:close/>
                </a:path>
              </a:pathLst>
            </a:custGeom>
            <a:gradFill rotWithShape="1">
              <a:gsLst>
                <a:gs pos="0">
                  <a:srgbClr val="D3B187"/>
                </a:gs>
                <a:gs pos="100000">
                  <a:srgbClr val="FFCC66"/>
                </a:gs>
              </a:gsLst>
              <a:lin ang="5400000" scaled="1"/>
            </a:gradFill>
            <a:ln w="9525" cap="flat" cmpd="sng">
              <a:solidFill>
                <a:srgbClr val="FF99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3" name="Freeform 45"/>
            <p:cNvSpPr>
              <a:spLocks noChangeAspect="1"/>
            </p:cNvSpPr>
            <p:nvPr/>
          </p:nvSpPr>
          <p:spPr bwMode="auto">
            <a:xfrm flipV="1">
              <a:off x="4434" y="855"/>
              <a:ext cx="1320" cy="312"/>
            </a:xfrm>
            <a:custGeom>
              <a:avLst/>
              <a:gdLst/>
              <a:ahLst/>
              <a:cxnLst>
                <a:cxn ang="0">
                  <a:pos x="480" y="297"/>
                </a:cxn>
                <a:cxn ang="0">
                  <a:pos x="692" y="300"/>
                </a:cxn>
                <a:cxn ang="0">
                  <a:pos x="893" y="294"/>
                </a:cxn>
                <a:cxn ang="0">
                  <a:pos x="1313" y="256"/>
                </a:cxn>
                <a:cxn ang="0">
                  <a:pos x="1320" y="35"/>
                </a:cxn>
                <a:cxn ang="0">
                  <a:pos x="1041" y="48"/>
                </a:cxn>
                <a:cxn ang="0">
                  <a:pos x="670" y="60"/>
                </a:cxn>
                <a:cxn ang="0">
                  <a:pos x="430" y="51"/>
                </a:cxn>
                <a:cxn ang="0">
                  <a:pos x="30" y="64"/>
                </a:cxn>
                <a:cxn ang="0">
                  <a:pos x="248" y="182"/>
                </a:cxn>
                <a:cxn ang="0">
                  <a:pos x="480" y="297"/>
                </a:cxn>
              </a:cxnLst>
              <a:rect l="0" t="0" r="r" b="b"/>
              <a:pathLst>
                <a:path w="1320" h="312">
                  <a:moveTo>
                    <a:pt x="480" y="297"/>
                  </a:moveTo>
                  <a:cubicBezTo>
                    <a:pt x="548" y="312"/>
                    <a:pt x="624" y="301"/>
                    <a:pt x="692" y="300"/>
                  </a:cubicBezTo>
                  <a:lnTo>
                    <a:pt x="893" y="294"/>
                  </a:lnTo>
                  <a:cubicBezTo>
                    <a:pt x="996" y="287"/>
                    <a:pt x="1242" y="299"/>
                    <a:pt x="1313" y="256"/>
                  </a:cubicBezTo>
                  <a:lnTo>
                    <a:pt x="1320" y="35"/>
                  </a:lnTo>
                  <a:cubicBezTo>
                    <a:pt x="1275" y="0"/>
                    <a:pt x="1149" y="44"/>
                    <a:pt x="1041" y="48"/>
                  </a:cubicBezTo>
                  <a:cubicBezTo>
                    <a:pt x="933" y="52"/>
                    <a:pt x="772" y="60"/>
                    <a:pt x="670" y="60"/>
                  </a:cubicBezTo>
                  <a:cubicBezTo>
                    <a:pt x="568" y="60"/>
                    <a:pt x="537" y="50"/>
                    <a:pt x="430" y="51"/>
                  </a:cubicBezTo>
                  <a:cubicBezTo>
                    <a:pt x="323" y="52"/>
                    <a:pt x="60" y="42"/>
                    <a:pt x="30" y="64"/>
                  </a:cubicBezTo>
                  <a:cubicBezTo>
                    <a:pt x="0" y="86"/>
                    <a:pt x="173" y="143"/>
                    <a:pt x="248" y="182"/>
                  </a:cubicBezTo>
                  <a:cubicBezTo>
                    <a:pt x="323" y="221"/>
                    <a:pt x="432" y="273"/>
                    <a:pt x="480" y="297"/>
                  </a:cubicBezTo>
                  <a:close/>
                </a:path>
              </a:pathLst>
            </a:custGeom>
            <a:gradFill rotWithShape="1">
              <a:gsLst>
                <a:gs pos="0">
                  <a:srgbClr val="D3B187"/>
                </a:gs>
                <a:gs pos="100000">
                  <a:srgbClr val="FFCC66"/>
                </a:gs>
              </a:gsLst>
              <a:lin ang="5400000" scaled="1"/>
            </a:gradFill>
            <a:ln w="9525" cap="flat" cmpd="sng">
              <a:solidFill>
                <a:srgbClr val="FF99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4" name="Freeform 46"/>
            <p:cNvSpPr>
              <a:spLocks noChangeAspect="1"/>
            </p:cNvSpPr>
            <p:nvPr/>
          </p:nvSpPr>
          <p:spPr bwMode="auto">
            <a:xfrm>
              <a:off x="1961" y="871"/>
              <a:ext cx="1657" cy="259"/>
            </a:xfrm>
            <a:custGeom>
              <a:avLst/>
              <a:gdLst/>
              <a:ahLst/>
              <a:cxnLst>
                <a:cxn ang="0">
                  <a:pos x="279" y="134"/>
                </a:cxn>
                <a:cxn ang="0">
                  <a:pos x="496" y="40"/>
                </a:cxn>
                <a:cxn ang="0">
                  <a:pos x="1114" y="40"/>
                </a:cxn>
                <a:cxn ang="0">
                  <a:pos x="1639" y="28"/>
                </a:cxn>
                <a:cxn ang="0">
                  <a:pos x="1251" y="207"/>
                </a:cxn>
                <a:cxn ang="0">
                  <a:pos x="874" y="239"/>
                </a:cxn>
                <a:cxn ang="0">
                  <a:pos x="99" y="242"/>
                </a:cxn>
                <a:cxn ang="0">
                  <a:pos x="279" y="134"/>
                </a:cxn>
              </a:cxnLst>
              <a:rect l="0" t="0" r="r" b="b"/>
              <a:pathLst>
                <a:path w="1657" h="259">
                  <a:moveTo>
                    <a:pt x="279" y="134"/>
                  </a:moveTo>
                  <a:cubicBezTo>
                    <a:pt x="345" y="100"/>
                    <a:pt x="357" y="56"/>
                    <a:pt x="496" y="40"/>
                  </a:cubicBezTo>
                  <a:cubicBezTo>
                    <a:pt x="635" y="24"/>
                    <a:pt x="924" y="42"/>
                    <a:pt x="1114" y="40"/>
                  </a:cubicBezTo>
                  <a:cubicBezTo>
                    <a:pt x="1304" y="38"/>
                    <a:pt x="1616" y="0"/>
                    <a:pt x="1639" y="28"/>
                  </a:cubicBezTo>
                  <a:cubicBezTo>
                    <a:pt x="1657" y="75"/>
                    <a:pt x="1378" y="172"/>
                    <a:pt x="1251" y="207"/>
                  </a:cubicBezTo>
                  <a:cubicBezTo>
                    <a:pt x="1124" y="242"/>
                    <a:pt x="1066" y="233"/>
                    <a:pt x="874" y="239"/>
                  </a:cubicBezTo>
                  <a:cubicBezTo>
                    <a:pt x="682" y="245"/>
                    <a:pt x="198" y="259"/>
                    <a:pt x="99" y="242"/>
                  </a:cubicBezTo>
                  <a:cubicBezTo>
                    <a:pt x="0" y="225"/>
                    <a:pt x="213" y="168"/>
                    <a:pt x="279" y="134"/>
                  </a:cubicBezTo>
                  <a:close/>
                </a:path>
              </a:pathLst>
            </a:custGeom>
            <a:gradFill rotWithShape="1">
              <a:gsLst>
                <a:gs pos="0">
                  <a:srgbClr val="D3B187"/>
                </a:gs>
                <a:gs pos="100000">
                  <a:srgbClr val="FFCC66"/>
                </a:gs>
              </a:gsLst>
              <a:lin ang="5400000" scaled="1"/>
            </a:gradFill>
            <a:ln w="9525" cap="flat" cmpd="sng">
              <a:solidFill>
                <a:srgbClr val="FF99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5" name="Freeform 47"/>
            <p:cNvSpPr>
              <a:spLocks/>
            </p:cNvSpPr>
            <p:nvPr/>
          </p:nvSpPr>
          <p:spPr bwMode="auto">
            <a:xfrm flipV="1">
              <a:off x="1428" y="834"/>
              <a:ext cx="2116" cy="42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44" y="31"/>
                </a:cxn>
                <a:cxn ang="0">
                  <a:pos x="461" y="37"/>
                </a:cxn>
                <a:cxn ang="0">
                  <a:pos x="884" y="2"/>
                </a:cxn>
                <a:cxn ang="0">
                  <a:pos x="1236" y="24"/>
                </a:cxn>
                <a:cxn ang="0">
                  <a:pos x="1671" y="2"/>
                </a:cxn>
                <a:cxn ang="0">
                  <a:pos x="2116" y="15"/>
                </a:cxn>
              </a:cxnLst>
              <a:rect l="0" t="0" r="r" b="b"/>
              <a:pathLst>
                <a:path w="2116" h="42">
                  <a:moveTo>
                    <a:pt x="0" y="21"/>
                  </a:moveTo>
                  <a:cubicBezTo>
                    <a:pt x="33" y="24"/>
                    <a:pt x="67" y="28"/>
                    <a:pt x="144" y="31"/>
                  </a:cubicBezTo>
                  <a:cubicBezTo>
                    <a:pt x="221" y="34"/>
                    <a:pt x="338" y="42"/>
                    <a:pt x="461" y="37"/>
                  </a:cubicBezTo>
                  <a:cubicBezTo>
                    <a:pt x="584" y="32"/>
                    <a:pt x="755" y="4"/>
                    <a:pt x="884" y="2"/>
                  </a:cubicBezTo>
                  <a:cubicBezTo>
                    <a:pt x="1013" y="0"/>
                    <a:pt x="1105" y="24"/>
                    <a:pt x="1236" y="24"/>
                  </a:cubicBezTo>
                  <a:cubicBezTo>
                    <a:pt x="1367" y="24"/>
                    <a:pt x="1524" y="4"/>
                    <a:pt x="1671" y="2"/>
                  </a:cubicBezTo>
                  <a:cubicBezTo>
                    <a:pt x="1818" y="0"/>
                    <a:pt x="2042" y="13"/>
                    <a:pt x="2116" y="1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6" name="Freeform 48"/>
            <p:cNvSpPr>
              <a:spLocks/>
            </p:cNvSpPr>
            <p:nvPr/>
          </p:nvSpPr>
          <p:spPr bwMode="auto">
            <a:xfrm flipV="1">
              <a:off x="285" y="740"/>
              <a:ext cx="1344" cy="36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234" y="35"/>
                </a:cxn>
                <a:cxn ang="0">
                  <a:pos x="547" y="13"/>
                </a:cxn>
                <a:cxn ang="0">
                  <a:pos x="867" y="10"/>
                </a:cxn>
                <a:cxn ang="0">
                  <a:pos x="1078" y="13"/>
                </a:cxn>
                <a:cxn ang="0">
                  <a:pos x="1344" y="0"/>
                </a:cxn>
              </a:cxnLst>
              <a:rect l="0" t="0" r="r" b="b"/>
              <a:pathLst>
                <a:path w="1344" h="36">
                  <a:moveTo>
                    <a:pt x="0" y="7"/>
                  </a:moveTo>
                  <a:cubicBezTo>
                    <a:pt x="71" y="20"/>
                    <a:pt x="143" y="34"/>
                    <a:pt x="234" y="35"/>
                  </a:cubicBezTo>
                  <a:cubicBezTo>
                    <a:pt x="325" y="36"/>
                    <a:pt x="442" y="17"/>
                    <a:pt x="547" y="13"/>
                  </a:cubicBezTo>
                  <a:cubicBezTo>
                    <a:pt x="652" y="9"/>
                    <a:pt x="779" y="10"/>
                    <a:pt x="867" y="10"/>
                  </a:cubicBezTo>
                  <a:cubicBezTo>
                    <a:pt x="955" y="10"/>
                    <a:pt x="999" y="15"/>
                    <a:pt x="1078" y="13"/>
                  </a:cubicBezTo>
                  <a:cubicBezTo>
                    <a:pt x="1157" y="11"/>
                    <a:pt x="1300" y="2"/>
                    <a:pt x="1344" y="0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7" name="Freeform 49"/>
            <p:cNvSpPr>
              <a:spLocks/>
            </p:cNvSpPr>
            <p:nvPr/>
          </p:nvSpPr>
          <p:spPr bwMode="auto">
            <a:xfrm flipV="1">
              <a:off x="59" y="816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8" name="Freeform 50"/>
            <p:cNvSpPr>
              <a:spLocks/>
            </p:cNvSpPr>
            <p:nvPr/>
          </p:nvSpPr>
          <p:spPr bwMode="auto">
            <a:xfrm flipV="1">
              <a:off x="1847" y="758"/>
              <a:ext cx="1293" cy="60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317" y="58"/>
                </a:cxn>
                <a:cxn ang="0">
                  <a:pos x="762" y="23"/>
                </a:cxn>
                <a:cxn ang="0">
                  <a:pos x="1120" y="55"/>
                </a:cxn>
                <a:cxn ang="0">
                  <a:pos x="1254" y="7"/>
                </a:cxn>
                <a:cxn ang="0">
                  <a:pos x="1293" y="14"/>
                </a:cxn>
              </a:cxnLst>
              <a:rect l="0" t="0" r="r" b="b"/>
              <a:pathLst>
                <a:path w="1293" h="60">
                  <a:moveTo>
                    <a:pt x="0" y="36"/>
                  </a:moveTo>
                  <a:cubicBezTo>
                    <a:pt x="95" y="48"/>
                    <a:pt x="190" y="60"/>
                    <a:pt x="317" y="58"/>
                  </a:cubicBezTo>
                  <a:cubicBezTo>
                    <a:pt x="444" y="56"/>
                    <a:pt x="628" y="23"/>
                    <a:pt x="762" y="23"/>
                  </a:cubicBezTo>
                  <a:cubicBezTo>
                    <a:pt x="896" y="23"/>
                    <a:pt x="1038" y="58"/>
                    <a:pt x="1120" y="55"/>
                  </a:cubicBezTo>
                  <a:cubicBezTo>
                    <a:pt x="1202" y="52"/>
                    <a:pt x="1225" y="14"/>
                    <a:pt x="1254" y="7"/>
                  </a:cubicBezTo>
                  <a:cubicBezTo>
                    <a:pt x="1283" y="0"/>
                    <a:pt x="1288" y="7"/>
                    <a:pt x="1293" y="14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9" name="Freeform 51"/>
            <p:cNvSpPr>
              <a:spLocks/>
            </p:cNvSpPr>
            <p:nvPr/>
          </p:nvSpPr>
          <p:spPr bwMode="auto">
            <a:xfrm flipV="1">
              <a:off x="2970" y="776"/>
              <a:ext cx="1805" cy="5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9" y="48"/>
                </a:cxn>
                <a:cxn ang="0">
                  <a:pos x="631" y="35"/>
                </a:cxn>
                <a:cxn ang="0">
                  <a:pos x="1059" y="51"/>
                </a:cxn>
                <a:cxn ang="0">
                  <a:pos x="1357" y="22"/>
                </a:cxn>
                <a:cxn ang="0">
                  <a:pos x="1805" y="48"/>
                </a:cxn>
              </a:cxnLst>
              <a:rect l="0" t="0" r="r" b="b"/>
              <a:pathLst>
                <a:path w="1805" h="54">
                  <a:moveTo>
                    <a:pt x="0" y="0"/>
                  </a:moveTo>
                  <a:cubicBezTo>
                    <a:pt x="77" y="21"/>
                    <a:pt x="154" y="42"/>
                    <a:pt x="259" y="48"/>
                  </a:cubicBezTo>
                  <a:cubicBezTo>
                    <a:pt x="364" y="54"/>
                    <a:pt x="498" y="34"/>
                    <a:pt x="631" y="35"/>
                  </a:cubicBezTo>
                  <a:cubicBezTo>
                    <a:pt x="764" y="36"/>
                    <a:pt x="938" y="53"/>
                    <a:pt x="1059" y="51"/>
                  </a:cubicBezTo>
                  <a:cubicBezTo>
                    <a:pt x="1180" y="49"/>
                    <a:pt x="1233" y="22"/>
                    <a:pt x="1357" y="22"/>
                  </a:cubicBezTo>
                  <a:cubicBezTo>
                    <a:pt x="1481" y="22"/>
                    <a:pt x="1730" y="44"/>
                    <a:pt x="1805" y="48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00" name="Freeform 52"/>
            <p:cNvSpPr>
              <a:spLocks/>
            </p:cNvSpPr>
            <p:nvPr/>
          </p:nvSpPr>
          <p:spPr bwMode="auto">
            <a:xfrm flipV="1">
              <a:off x="3479" y="755"/>
              <a:ext cx="1888" cy="57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294" y="14"/>
                </a:cxn>
                <a:cxn ang="0">
                  <a:pos x="646" y="55"/>
                </a:cxn>
                <a:cxn ang="0">
                  <a:pos x="1107" y="7"/>
                </a:cxn>
                <a:cxn ang="0">
                  <a:pos x="1504" y="11"/>
                </a:cxn>
                <a:cxn ang="0">
                  <a:pos x="1737" y="55"/>
                </a:cxn>
                <a:cxn ang="0">
                  <a:pos x="1888" y="1"/>
                </a:cxn>
              </a:cxnLst>
              <a:rect l="0" t="0" r="r" b="b"/>
              <a:pathLst>
                <a:path w="1888" h="57">
                  <a:moveTo>
                    <a:pt x="0" y="36"/>
                  </a:moveTo>
                  <a:cubicBezTo>
                    <a:pt x="93" y="23"/>
                    <a:pt x="186" y="11"/>
                    <a:pt x="294" y="14"/>
                  </a:cubicBezTo>
                  <a:cubicBezTo>
                    <a:pt x="402" y="17"/>
                    <a:pt x="511" y="56"/>
                    <a:pt x="646" y="55"/>
                  </a:cubicBezTo>
                  <a:cubicBezTo>
                    <a:pt x="781" y="54"/>
                    <a:pt x="964" y="14"/>
                    <a:pt x="1107" y="7"/>
                  </a:cubicBezTo>
                  <a:cubicBezTo>
                    <a:pt x="1250" y="0"/>
                    <a:pt x="1399" y="3"/>
                    <a:pt x="1504" y="11"/>
                  </a:cubicBezTo>
                  <a:cubicBezTo>
                    <a:pt x="1609" y="19"/>
                    <a:pt x="1673" y="57"/>
                    <a:pt x="1737" y="55"/>
                  </a:cubicBezTo>
                  <a:cubicBezTo>
                    <a:pt x="1801" y="53"/>
                    <a:pt x="1863" y="10"/>
                    <a:pt x="1888" y="1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01" name="Freeform 53"/>
            <p:cNvSpPr>
              <a:spLocks/>
            </p:cNvSpPr>
            <p:nvPr/>
          </p:nvSpPr>
          <p:spPr bwMode="auto">
            <a:xfrm flipV="1">
              <a:off x="4115" y="806"/>
              <a:ext cx="1428" cy="70"/>
            </a:xfrm>
            <a:custGeom>
              <a:avLst/>
              <a:gdLst/>
              <a:ahLst/>
              <a:cxnLst>
                <a:cxn ang="0">
                  <a:pos x="1428" y="1"/>
                </a:cxn>
                <a:cxn ang="0">
                  <a:pos x="1216" y="45"/>
                </a:cxn>
                <a:cxn ang="0">
                  <a:pos x="941" y="68"/>
                </a:cxn>
                <a:cxn ang="0">
                  <a:pos x="692" y="33"/>
                </a:cxn>
                <a:cxn ang="0">
                  <a:pos x="570" y="1"/>
                </a:cxn>
                <a:cxn ang="0">
                  <a:pos x="250" y="39"/>
                </a:cxn>
                <a:cxn ang="0">
                  <a:pos x="0" y="17"/>
                </a:cxn>
              </a:cxnLst>
              <a:rect l="0" t="0" r="r" b="b"/>
              <a:pathLst>
                <a:path w="1428" h="70">
                  <a:moveTo>
                    <a:pt x="1428" y="1"/>
                  </a:moveTo>
                  <a:cubicBezTo>
                    <a:pt x="1362" y="17"/>
                    <a:pt x="1297" y="34"/>
                    <a:pt x="1216" y="45"/>
                  </a:cubicBezTo>
                  <a:cubicBezTo>
                    <a:pt x="1135" y="56"/>
                    <a:pt x="1028" y="70"/>
                    <a:pt x="941" y="68"/>
                  </a:cubicBezTo>
                  <a:cubicBezTo>
                    <a:pt x="854" y="66"/>
                    <a:pt x="754" y="44"/>
                    <a:pt x="692" y="33"/>
                  </a:cubicBezTo>
                  <a:cubicBezTo>
                    <a:pt x="630" y="22"/>
                    <a:pt x="644" y="0"/>
                    <a:pt x="570" y="1"/>
                  </a:cubicBezTo>
                  <a:cubicBezTo>
                    <a:pt x="496" y="2"/>
                    <a:pt x="345" y="36"/>
                    <a:pt x="250" y="39"/>
                  </a:cubicBezTo>
                  <a:cubicBezTo>
                    <a:pt x="155" y="42"/>
                    <a:pt x="42" y="21"/>
                    <a:pt x="0" y="17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02" name="Oval 54"/>
            <p:cNvSpPr>
              <a:spLocks noChangeArrowheads="1"/>
            </p:cNvSpPr>
            <p:nvPr/>
          </p:nvSpPr>
          <p:spPr bwMode="auto">
            <a:xfrm flipV="1">
              <a:off x="360" y="936"/>
              <a:ext cx="295" cy="120"/>
            </a:xfrm>
            <a:prstGeom prst="ellipse">
              <a:avLst/>
            </a:prstGeom>
            <a:gradFill rotWithShape="0">
              <a:gsLst>
                <a:gs pos="0">
                  <a:srgbClr val="9CD9FE"/>
                </a:gs>
                <a:gs pos="100000">
                  <a:srgbClr val="9CD9FE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03" name="Oval 55"/>
            <p:cNvSpPr>
              <a:spLocks noChangeArrowheads="1"/>
            </p:cNvSpPr>
            <p:nvPr/>
          </p:nvSpPr>
          <p:spPr bwMode="auto">
            <a:xfrm flipV="1">
              <a:off x="5046" y="930"/>
              <a:ext cx="323" cy="139"/>
            </a:xfrm>
            <a:prstGeom prst="ellipse">
              <a:avLst/>
            </a:prstGeom>
            <a:gradFill rotWithShape="0">
              <a:gsLst>
                <a:gs pos="0">
                  <a:srgbClr val="9CD9FE"/>
                </a:gs>
                <a:gs pos="100000">
                  <a:srgbClr val="9CD9FE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04" name="Oval 56"/>
            <p:cNvSpPr>
              <a:spLocks noChangeArrowheads="1"/>
            </p:cNvSpPr>
            <p:nvPr/>
          </p:nvSpPr>
          <p:spPr bwMode="auto">
            <a:xfrm flipV="1">
              <a:off x="3890" y="941"/>
              <a:ext cx="324" cy="129"/>
            </a:xfrm>
            <a:prstGeom prst="ellipse">
              <a:avLst/>
            </a:prstGeom>
            <a:gradFill rotWithShape="0">
              <a:gsLst>
                <a:gs pos="0">
                  <a:srgbClr val="9CD9FE"/>
                </a:gs>
                <a:gs pos="100000">
                  <a:srgbClr val="9CD9FE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05" name="Oval 57"/>
            <p:cNvSpPr>
              <a:spLocks noChangeArrowheads="1"/>
            </p:cNvSpPr>
            <p:nvPr/>
          </p:nvSpPr>
          <p:spPr bwMode="auto">
            <a:xfrm flipV="1">
              <a:off x="330" y="552"/>
              <a:ext cx="276" cy="112"/>
            </a:xfrm>
            <a:prstGeom prst="ellipse">
              <a:avLst/>
            </a:prstGeom>
            <a:gradFill rotWithShape="1">
              <a:gsLst>
                <a:gs pos="0">
                  <a:srgbClr val="BAA0FA"/>
                </a:gs>
                <a:gs pos="100000">
                  <a:srgbClr val="BAA0FA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06" name="Oval 58"/>
            <p:cNvSpPr>
              <a:spLocks noChangeArrowheads="1"/>
            </p:cNvSpPr>
            <p:nvPr/>
          </p:nvSpPr>
          <p:spPr bwMode="auto">
            <a:xfrm flipV="1">
              <a:off x="1400" y="930"/>
              <a:ext cx="299" cy="119"/>
            </a:xfrm>
            <a:prstGeom prst="ellipse">
              <a:avLst/>
            </a:prstGeom>
            <a:gradFill rotWithShape="0">
              <a:gsLst>
                <a:gs pos="0">
                  <a:srgbClr val="9CD9FE"/>
                </a:gs>
                <a:gs pos="100000">
                  <a:srgbClr val="9CD9FE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07" name="Freeform 59"/>
            <p:cNvSpPr>
              <a:spLocks/>
            </p:cNvSpPr>
            <p:nvPr/>
          </p:nvSpPr>
          <p:spPr bwMode="auto">
            <a:xfrm>
              <a:off x="53" y="754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08" name="Freeform 60"/>
            <p:cNvSpPr>
              <a:spLocks/>
            </p:cNvSpPr>
            <p:nvPr/>
          </p:nvSpPr>
          <p:spPr bwMode="auto">
            <a:xfrm flipV="1">
              <a:off x="964" y="792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09" name="Freeform 61"/>
            <p:cNvSpPr>
              <a:spLocks/>
            </p:cNvSpPr>
            <p:nvPr/>
          </p:nvSpPr>
          <p:spPr bwMode="auto">
            <a:xfrm flipV="1">
              <a:off x="1905" y="794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0" name="Freeform 62"/>
            <p:cNvSpPr>
              <a:spLocks/>
            </p:cNvSpPr>
            <p:nvPr/>
          </p:nvSpPr>
          <p:spPr bwMode="auto">
            <a:xfrm flipV="1">
              <a:off x="2843" y="801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1" name="Freeform 63"/>
            <p:cNvSpPr>
              <a:spLocks/>
            </p:cNvSpPr>
            <p:nvPr/>
          </p:nvSpPr>
          <p:spPr bwMode="auto">
            <a:xfrm flipV="1">
              <a:off x="3548" y="761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2" name="Freeform 64"/>
            <p:cNvSpPr>
              <a:spLocks/>
            </p:cNvSpPr>
            <p:nvPr/>
          </p:nvSpPr>
          <p:spPr bwMode="auto">
            <a:xfrm flipV="1">
              <a:off x="4268" y="742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3" name="Freeform 65"/>
            <p:cNvSpPr>
              <a:spLocks/>
            </p:cNvSpPr>
            <p:nvPr/>
          </p:nvSpPr>
          <p:spPr bwMode="auto">
            <a:xfrm>
              <a:off x="4507" y="787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4" name="Oval 66"/>
            <p:cNvSpPr>
              <a:spLocks noChangeArrowheads="1"/>
            </p:cNvSpPr>
            <p:nvPr/>
          </p:nvSpPr>
          <p:spPr bwMode="auto">
            <a:xfrm flipV="1">
              <a:off x="2714" y="952"/>
              <a:ext cx="276" cy="112"/>
            </a:xfrm>
            <a:prstGeom prst="ellipse">
              <a:avLst/>
            </a:prstGeom>
            <a:gradFill rotWithShape="0">
              <a:gsLst>
                <a:gs pos="0">
                  <a:srgbClr val="9CD9FE"/>
                </a:gs>
                <a:gs pos="100000">
                  <a:srgbClr val="9CD9FE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15" name="Freeform 67"/>
            <p:cNvSpPr>
              <a:spLocks noChangeAspect="1"/>
            </p:cNvSpPr>
            <p:nvPr/>
          </p:nvSpPr>
          <p:spPr bwMode="auto">
            <a:xfrm>
              <a:off x="986" y="466"/>
              <a:ext cx="3761" cy="315"/>
            </a:xfrm>
            <a:custGeom>
              <a:avLst/>
              <a:gdLst/>
              <a:ahLst/>
              <a:cxnLst>
                <a:cxn ang="0">
                  <a:pos x="22" y="62"/>
                </a:cxn>
                <a:cxn ang="0">
                  <a:pos x="1377" y="27"/>
                </a:cxn>
                <a:cxn ang="0">
                  <a:pos x="2182" y="38"/>
                </a:cxn>
                <a:cxn ang="0">
                  <a:pos x="3728" y="253"/>
                </a:cxn>
                <a:cxn ang="0">
                  <a:pos x="1984" y="310"/>
                </a:cxn>
                <a:cxn ang="0">
                  <a:pos x="1510" y="285"/>
                </a:cxn>
                <a:cxn ang="0">
                  <a:pos x="764" y="171"/>
                </a:cxn>
                <a:cxn ang="0">
                  <a:pos x="22" y="62"/>
                </a:cxn>
              </a:cxnLst>
              <a:rect l="0" t="0" r="r" b="b"/>
              <a:pathLst>
                <a:path w="3761" h="315">
                  <a:moveTo>
                    <a:pt x="22" y="62"/>
                  </a:moveTo>
                  <a:cubicBezTo>
                    <a:pt x="0" y="19"/>
                    <a:pt x="1017" y="31"/>
                    <a:pt x="1377" y="27"/>
                  </a:cubicBezTo>
                  <a:cubicBezTo>
                    <a:pt x="1737" y="23"/>
                    <a:pt x="1790" y="0"/>
                    <a:pt x="2182" y="38"/>
                  </a:cubicBezTo>
                  <a:cubicBezTo>
                    <a:pt x="2574" y="76"/>
                    <a:pt x="3761" y="208"/>
                    <a:pt x="3728" y="253"/>
                  </a:cubicBezTo>
                  <a:cubicBezTo>
                    <a:pt x="3731" y="294"/>
                    <a:pt x="2354" y="305"/>
                    <a:pt x="1984" y="310"/>
                  </a:cubicBezTo>
                  <a:cubicBezTo>
                    <a:pt x="1614" y="315"/>
                    <a:pt x="1713" y="308"/>
                    <a:pt x="1510" y="285"/>
                  </a:cubicBezTo>
                  <a:cubicBezTo>
                    <a:pt x="1307" y="262"/>
                    <a:pt x="1012" y="208"/>
                    <a:pt x="764" y="171"/>
                  </a:cubicBezTo>
                  <a:cubicBezTo>
                    <a:pt x="516" y="134"/>
                    <a:pt x="44" y="105"/>
                    <a:pt x="22" y="62"/>
                  </a:cubicBezTo>
                  <a:close/>
                </a:path>
              </a:pathLst>
            </a:custGeom>
            <a:solidFill>
              <a:srgbClr val="FF9966"/>
            </a:solidFill>
            <a:ln w="9525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6" name="Oval 68"/>
            <p:cNvSpPr>
              <a:spLocks noChangeArrowheads="1"/>
            </p:cNvSpPr>
            <p:nvPr/>
          </p:nvSpPr>
          <p:spPr bwMode="auto">
            <a:xfrm flipV="1">
              <a:off x="2642" y="551"/>
              <a:ext cx="276" cy="112"/>
            </a:xfrm>
            <a:prstGeom prst="ellipse">
              <a:avLst/>
            </a:prstGeom>
            <a:gradFill rotWithShape="1">
              <a:gsLst>
                <a:gs pos="0">
                  <a:srgbClr val="BAA0FA"/>
                </a:gs>
                <a:gs pos="100000">
                  <a:srgbClr val="BAA0FA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17" name="Freeform 69"/>
            <p:cNvSpPr>
              <a:spLocks noChangeAspect="1"/>
            </p:cNvSpPr>
            <p:nvPr/>
          </p:nvSpPr>
          <p:spPr bwMode="auto">
            <a:xfrm>
              <a:off x="3288" y="467"/>
              <a:ext cx="2473" cy="295"/>
            </a:xfrm>
            <a:custGeom>
              <a:avLst/>
              <a:gdLst/>
              <a:ahLst/>
              <a:cxnLst>
                <a:cxn ang="0">
                  <a:pos x="2473" y="37"/>
                </a:cxn>
                <a:cxn ang="0">
                  <a:pos x="2065" y="36"/>
                </a:cxn>
                <a:cxn ang="0">
                  <a:pos x="1477" y="32"/>
                </a:cxn>
                <a:cxn ang="0">
                  <a:pos x="114" y="39"/>
                </a:cxn>
                <a:cxn ang="0">
                  <a:pos x="795" y="141"/>
                </a:cxn>
                <a:cxn ang="0">
                  <a:pos x="1467" y="240"/>
                </a:cxn>
                <a:cxn ang="0">
                  <a:pos x="1934" y="267"/>
                </a:cxn>
                <a:cxn ang="0">
                  <a:pos x="2465" y="257"/>
                </a:cxn>
                <a:cxn ang="0">
                  <a:pos x="2473" y="37"/>
                </a:cxn>
              </a:cxnLst>
              <a:rect l="0" t="0" r="r" b="b"/>
              <a:pathLst>
                <a:path w="2473" h="295">
                  <a:moveTo>
                    <a:pt x="2473" y="37"/>
                  </a:moveTo>
                  <a:cubicBezTo>
                    <a:pt x="2406" y="0"/>
                    <a:pt x="2231" y="37"/>
                    <a:pt x="2065" y="36"/>
                  </a:cubicBezTo>
                  <a:cubicBezTo>
                    <a:pt x="1899" y="35"/>
                    <a:pt x="1802" y="32"/>
                    <a:pt x="1477" y="32"/>
                  </a:cubicBezTo>
                  <a:cubicBezTo>
                    <a:pt x="1152" y="32"/>
                    <a:pt x="228" y="21"/>
                    <a:pt x="114" y="39"/>
                  </a:cubicBezTo>
                  <a:cubicBezTo>
                    <a:pt x="0" y="60"/>
                    <a:pt x="570" y="108"/>
                    <a:pt x="795" y="141"/>
                  </a:cubicBezTo>
                  <a:cubicBezTo>
                    <a:pt x="1020" y="174"/>
                    <a:pt x="1277" y="219"/>
                    <a:pt x="1467" y="240"/>
                  </a:cubicBezTo>
                  <a:cubicBezTo>
                    <a:pt x="1657" y="261"/>
                    <a:pt x="1768" y="264"/>
                    <a:pt x="1934" y="267"/>
                  </a:cubicBezTo>
                  <a:cubicBezTo>
                    <a:pt x="2100" y="270"/>
                    <a:pt x="2375" y="295"/>
                    <a:pt x="2465" y="257"/>
                  </a:cubicBezTo>
                  <a:lnTo>
                    <a:pt x="2473" y="37"/>
                  </a:lnTo>
                  <a:close/>
                </a:path>
              </a:pathLst>
            </a:custGeom>
            <a:solidFill>
              <a:srgbClr val="FF9966"/>
            </a:solidFill>
            <a:ln w="9525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8" name="Oval 70"/>
            <p:cNvSpPr>
              <a:spLocks noChangeArrowheads="1"/>
            </p:cNvSpPr>
            <p:nvPr/>
          </p:nvSpPr>
          <p:spPr bwMode="auto">
            <a:xfrm flipH="1" flipV="1">
              <a:off x="4987" y="567"/>
              <a:ext cx="276" cy="112"/>
            </a:xfrm>
            <a:prstGeom prst="ellipse">
              <a:avLst/>
            </a:prstGeom>
            <a:gradFill rotWithShape="1">
              <a:gsLst>
                <a:gs pos="0">
                  <a:srgbClr val="BAA0FA"/>
                </a:gs>
                <a:gs pos="100000">
                  <a:srgbClr val="BAA0FA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19" name="Freeform 71"/>
            <p:cNvSpPr>
              <a:spLocks/>
            </p:cNvSpPr>
            <p:nvPr/>
          </p:nvSpPr>
          <p:spPr bwMode="auto">
            <a:xfrm flipV="1">
              <a:off x="38" y="757"/>
              <a:ext cx="5684" cy="115"/>
            </a:xfrm>
            <a:custGeom>
              <a:avLst/>
              <a:gdLst/>
              <a:ahLst/>
              <a:cxnLst>
                <a:cxn ang="0">
                  <a:pos x="0" y="109"/>
                </a:cxn>
                <a:cxn ang="0">
                  <a:pos x="368" y="54"/>
                </a:cxn>
                <a:cxn ang="0">
                  <a:pos x="666" y="112"/>
                </a:cxn>
                <a:cxn ang="0">
                  <a:pos x="1053" y="38"/>
                </a:cxn>
                <a:cxn ang="0">
                  <a:pos x="1744" y="89"/>
                </a:cxn>
                <a:cxn ang="0">
                  <a:pos x="2208" y="77"/>
                </a:cxn>
                <a:cxn ang="0">
                  <a:pos x="2551" y="0"/>
                </a:cxn>
                <a:cxn ang="0">
                  <a:pos x="3216" y="77"/>
                </a:cxn>
                <a:cxn ang="0">
                  <a:pos x="3568" y="6"/>
                </a:cxn>
                <a:cxn ang="0">
                  <a:pos x="4080" y="41"/>
                </a:cxn>
                <a:cxn ang="0">
                  <a:pos x="4404" y="109"/>
                </a:cxn>
                <a:cxn ang="0">
                  <a:pos x="4826" y="3"/>
                </a:cxn>
                <a:cxn ang="0">
                  <a:pos x="5335" y="109"/>
                </a:cxn>
                <a:cxn ang="0">
                  <a:pos x="5498" y="29"/>
                </a:cxn>
                <a:cxn ang="0">
                  <a:pos x="5684" y="99"/>
                </a:cxn>
              </a:cxnLst>
              <a:rect l="0" t="0" r="r" b="b"/>
              <a:pathLst>
                <a:path w="5684" h="115">
                  <a:moveTo>
                    <a:pt x="0" y="109"/>
                  </a:moveTo>
                  <a:cubicBezTo>
                    <a:pt x="128" y="81"/>
                    <a:pt x="257" y="53"/>
                    <a:pt x="368" y="54"/>
                  </a:cubicBezTo>
                  <a:cubicBezTo>
                    <a:pt x="479" y="55"/>
                    <a:pt x="552" y="115"/>
                    <a:pt x="666" y="112"/>
                  </a:cubicBezTo>
                  <a:cubicBezTo>
                    <a:pt x="780" y="109"/>
                    <a:pt x="873" y="42"/>
                    <a:pt x="1053" y="38"/>
                  </a:cubicBezTo>
                  <a:cubicBezTo>
                    <a:pt x="1233" y="34"/>
                    <a:pt x="1552" y="83"/>
                    <a:pt x="1744" y="89"/>
                  </a:cubicBezTo>
                  <a:cubicBezTo>
                    <a:pt x="1936" y="95"/>
                    <a:pt x="2074" y="92"/>
                    <a:pt x="2208" y="77"/>
                  </a:cubicBezTo>
                  <a:cubicBezTo>
                    <a:pt x="2342" y="62"/>
                    <a:pt x="2383" y="0"/>
                    <a:pt x="2551" y="0"/>
                  </a:cubicBezTo>
                  <a:cubicBezTo>
                    <a:pt x="2719" y="0"/>
                    <a:pt x="3047" y="76"/>
                    <a:pt x="3216" y="77"/>
                  </a:cubicBezTo>
                  <a:cubicBezTo>
                    <a:pt x="3385" y="78"/>
                    <a:pt x="3424" y="12"/>
                    <a:pt x="3568" y="6"/>
                  </a:cubicBezTo>
                  <a:cubicBezTo>
                    <a:pt x="3712" y="0"/>
                    <a:pt x="3941" y="24"/>
                    <a:pt x="4080" y="41"/>
                  </a:cubicBezTo>
                  <a:cubicBezTo>
                    <a:pt x="4219" y="58"/>
                    <a:pt x="4280" y="115"/>
                    <a:pt x="4404" y="109"/>
                  </a:cubicBezTo>
                  <a:cubicBezTo>
                    <a:pt x="4528" y="103"/>
                    <a:pt x="4671" y="3"/>
                    <a:pt x="4826" y="3"/>
                  </a:cubicBezTo>
                  <a:cubicBezTo>
                    <a:pt x="4981" y="3"/>
                    <a:pt x="5223" y="105"/>
                    <a:pt x="5335" y="109"/>
                  </a:cubicBezTo>
                  <a:cubicBezTo>
                    <a:pt x="5447" y="113"/>
                    <a:pt x="5440" y="31"/>
                    <a:pt x="5498" y="29"/>
                  </a:cubicBezTo>
                  <a:cubicBezTo>
                    <a:pt x="5556" y="27"/>
                    <a:pt x="5620" y="63"/>
                    <a:pt x="5684" y="99"/>
                  </a:cubicBezTo>
                </a:path>
              </a:pathLst>
            </a:custGeom>
            <a:noFill/>
            <a:ln w="12700" cap="flat" cmpd="sng">
              <a:solidFill>
                <a:srgbClr val="B2B2B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20" name="Oval 72"/>
            <p:cNvSpPr>
              <a:spLocks noChangeArrowheads="1"/>
            </p:cNvSpPr>
            <p:nvPr/>
          </p:nvSpPr>
          <p:spPr bwMode="auto">
            <a:xfrm>
              <a:off x="5555" y="558"/>
              <a:ext cx="124" cy="130"/>
            </a:xfrm>
            <a:prstGeom prst="ellipse">
              <a:avLst/>
            </a:prstGeom>
            <a:solidFill>
              <a:srgbClr val="E6E7DD"/>
            </a:solidFill>
            <a:ln w="127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800" b="1" dirty="0">
                  <a:solidFill>
                    <a:srgbClr val="C46200"/>
                  </a:solidFill>
                  <a:cs typeface="Arial" charset="0"/>
                </a:rPr>
                <a:t>SM</a:t>
              </a:r>
            </a:p>
          </p:txBody>
        </p:sp>
        <p:sp>
          <p:nvSpPr>
            <p:cNvPr id="2121" name="Oval 73"/>
            <p:cNvSpPr>
              <a:spLocks noChangeArrowheads="1"/>
            </p:cNvSpPr>
            <p:nvPr/>
          </p:nvSpPr>
          <p:spPr bwMode="auto">
            <a:xfrm>
              <a:off x="5585" y="937"/>
              <a:ext cx="124" cy="130"/>
            </a:xfrm>
            <a:prstGeom prst="ellipse">
              <a:avLst/>
            </a:prstGeom>
            <a:solidFill>
              <a:srgbClr val="E6E7DD"/>
            </a:solidFill>
            <a:ln w="127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800" b="1" dirty="0">
                  <a:solidFill>
                    <a:srgbClr val="CC6600"/>
                  </a:solidFill>
                  <a:cs typeface="Arial" charset="0"/>
                </a:rPr>
                <a:t>EC</a:t>
              </a:r>
            </a:p>
          </p:txBody>
        </p:sp>
      </p:grpSp>
      <p:sp>
        <p:nvSpPr>
          <p:cNvPr id="72" name="Oval 72"/>
          <p:cNvSpPr>
            <a:spLocks noChangeArrowheads="1"/>
          </p:cNvSpPr>
          <p:nvPr/>
        </p:nvSpPr>
        <p:spPr bwMode="auto">
          <a:xfrm>
            <a:off x="8820472" y="6453336"/>
            <a:ext cx="196850" cy="206375"/>
          </a:xfrm>
          <a:prstGeom prst="ellipse">
            <a:avLst/>
          </a:prstGeom>
          <a:solidFill>
            <a:srgbClr val="E6E7DD"/>
          </a:solidFill>
          <a:ln w="12700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800" b="1" dirty="0">
                <a:solidFill>
                  <a:srgbClr val="C46200"/>
                </a:solidFill>
                <a:cs typeface="Arial" charset="0"/>
              </a:rPr>
              <a:t>SM</a:t>
            </a:r>
          </a:p>
        </p:txBody>
      </p:sp>
      <p:sp>
        <p:nvSpPr>
          <p:cNvPr id="73" name="Oval 73"/>
          <p:cNvSpPr>
            <a:spLocks noChangeArrowheads="1"/>
          </p:cNvSpPr>
          <p:nvPr/>
        </p:nvSpPr>
        <p:spPr bwMode="auto">
          <a:xfrm>
            <a:off x="8868097" y="5814913"/>
            <a:ext cx="196850" cy="206375"/>
          </a:xfrm>
          <a:prstGeom prst="ellipse">
            <a:avLst/>
          </a:prstGeom>
          <a:solidFill>
            <a:srgbClr val="E6E7DD"/>
          </a:solidFill>
          <a:ln w="12700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800" b="1" dirty="0">
                <a:solidFill>
                  <a:srgbClr val="CC6600"/>
                </a:solidFill>
                <a:cs typeface="Arial" charset="0"/>
              </a:rPr>
              <a:t>EC</a:t>
            </a:r>
          </a:p>
        </p:txBody>
      </p:sp>
      <p:sp>
        <p:nvSpPr>
          <p:cNvPr id="77" name="Freeform 378"/>
          <p:cNvSpPr>
            <a:spLocks/>
          </p:cNvSpPr>
          <p:nvPr/>
        </p:nvSpPr>
        <p:spPr bwMode="auto">
          <a:xfrm>
            <a:off x="974725" y="6309320"/>
            <a:ext cx="4235450" cy="530225"/>
          </a:xfrm>
          <a:custGeom>
            <a:avLst/>
            <a:gdLst/>
            <a:ahLst/>
            <a:cxnLst>
              <a:cxn ang="0">
                <a:pos x="934" y="3"/>
              </a:cxn>
              <a:cxn ang="0">
                <a:pos x="227" y="1146"/>
              </a:cxn>
              <a:cxn ang="0">
                <a:pos x="2297" y="1146"/>
              </a:cxn>
              <a:cxn ang="0">
                <a:pos x="2441" y="0"/>
              </a:cxn>
              <a:cxn ang="0">
                <a:pos x="934" y="3"/>
              </a:cxn>
            </a:cxnLst>
            <a:rect l="0" t="0" r="r" b="b"/>
            <a:pathLst>
              <a:path w="2668" h="1146">
                <a:moveTo>
                  <a:pt x="934" y="3"/>
                </a:moveTo>
                <a:cubicBezTo>
                  <a:pt x="565" y="194"/>
                  <a:pt x="0" y="956"/>
                  <a:pt x="227" y="1146"/>
                </a:cubicBezTo>
                <a:lnTo>
                  <a:pt x="2297" y="1146"/>
                </a:lnTo>
                <a:cubicBezTo>
                  <a:pt x="2666" y="955"/>
                  <a:pt x="2668" y="190"/>
                  <a:pt x="2441" y="0"/>
                </a:cubicBezTo>
                <a:lnTo>
                  <a:pt x="934" y="3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FFC1C1"/>
              </a:gs>
            </a:gsLst>
            <a:lin ang="5400000" scaled="1"/>
          </a:gradFill>
          <a:ln w="12700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8" name="Freeform 380"/>
          <p:cNvSpPr>
            <a:spLocks/>
          </p:cNvSpPr>
          <p:nvPr/>
        </p:nvSpPr>
        <p:spPr bwMode="auto">
          <a:xfrm>
            <a:off x="5264150" y="5459735"/>
            <a:ext cx="901700" cy="712788"/>
          </a:xfrm>
          <a:custGeom>
            <a:avLst/>
            <a:gdLst/>
            <a:ahLst/>
            <a:cxnLst>
              <a:cxn ang="0">
                <a:pos x="568" y="142"/>
              </a:cxn>
              <a:cxn ang="0">
                <a:pos x="284" y="1"/>
              </a:cxn>
              <a:cxn ang="0">
                <a:pos x="34" y="139"/>
              </a:cxn>
              <a:cxn ang="0">
                <a:pos x="79" y="420"/>
              </a:cxn>
              <a:cxn ang="0">
                <a:pos x="511" y="312"/>
              </a:cxn>
            </a:cxnLst>
            <a:rect l="0" t="0" r="r" b="b"/>
            <a:pathLst>
              <a:path w="568" h="449">
                <a:moveTo>
                  <a:pt x="568" y="142"/>
                </a:moveTo>
                <a:cubicBezTo>
                  <a:pt x="470" y="72"/>
                  <a:pt x="373" y="2"/>
                  <a:pt x="284" y="1"/>
                </a:cubicBezTo>
                <a:cubicBezTo>
                  <a:pt x="195" y="0"/>
                  <a:pt x="68" y="69"/>
                  <a:pt x="34" y="139"/>
                </a:cubicBezTo>
                <a:cubicBezTo>
                  <a:pt x="0" y="209"/>
                  <a:pt x="0" y="391"/>
                  <a:pt x="79" y="420"/>
                </a:cubicBezTo>
                <a:cubicBezTo>
                  <a:pt x="158" y="449"/>
                  <a:pt x="334" y="380"/>
                  <a:pt x="511" y="312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9" name="Freeform 381"/>
          <p:cNvSpPr>
            <a:spLocks/>
          </p:cNvSpPr>
          <p:nvPr/>
        </p:nvSpPr>
        <p:spPr bwMode="auto">
          <a:xfrm>
            <a:off x="2863850" y="5502598"/>
            <a:ext cx="1177925" cy="646112"/>
          </a:xfrm>
          <a:custGeom>
            <a:avLst/>
            <a:gdLst/>
            <a:ahLst/>
            <a:cxnLst>
              <a:cxn ang="0">
                <a:pos x="381" y="0"/>
              </a:cxn>
              <a:cxn ang="0">
                <a:pos x="490" y="160"/>
              </a:cxn>
              <a:cxn ang="0">
                <a:pos x="631" y="208"/>
              </a:cxn>
              <a:cxn ang="0">
                <a:pos x="637" y="384"/>
              </a:cxn>
              <a:cxn ang="0">
                <a:pos x="0" y="349"/>
              </a:cxn>
            </a:cxnLst>
            <a:rect l="0" t="0" r="r" b="b"/>
            <a:pathLst>
              <a:path w="742" h="407">
                <a:moveTo>
                  <a:pt x="381" y="0"/>
                </a:moveTo>
                <a:cubicBezTo>
                  <a:pt x="414" y="62"/>
                  <a:pt x="448" y="125"/>
                  <a:pt x="490" y="160"/>
                </a:cubicBezTo>
                <a:cubicBezTo>
                  <a:pt x="532" y="195"/>
                  <a:pt x="607" y="171"/>
                  <a:pt x="631" y="208"/>
                </a:cubicBezTo>
                <a:cubicBezTo>
                  <a:pt x="655" y="245"/>
                  <a:pt x="742" y="361"/>
                  <a:pt x="637" y="384"/>
                </a:cubicBezTo>
                <a:cubicBezTo>
                  <a:pt x="532" y="407"/>
                  <a:pt x="266" y="378"/>
                  <a:pt x="0" y="349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0" name="Freeform 382"/>
          <p:cNvSpPr>
            <a:spLocks/>
          </p:cNvSpPr>
          <p:nvPr/>
        </p:nvSpPr>
        <p:spPr bwMode="auto">
          <a:xfrm>
            <a:off x="2971800" y="5486723"/>
            <a:ext cx="809625" cy="676275"/>
          </a:xfrm>
          <a:custGeom>
            <a:avLst/>
            <a:gdLst/>
            <a:ahLst/>
            <a:cxnLst>
              <a:cxn ang="0">
                <a:pos x="137" y="0"/>
              </a:cxn>
              <a:cxn ang="0">
                <a:pos x="435" y="131"/>
              </a:cxn>
              <a:cxn ang="0">
                <a:pos x="438" y="381"/>
              </a:cxn>
              <a:cxn ang="0">
                <a:pos x="0" y="400"/>
              </a:cxn>
            </a:cxnLst>
            <a:rect l="0" t="0" r="r" b="b"/>
            <a:pathLst>
              <a:path w="510" h="426">
                <a:moveTo>
                  <a:pt x="137" y="0"/>
                </a:moveTo>
                <a:cubicBezTo>
                  <a:pt x="261" y="34"/>
                  <a:pt x="385" y="68"/>
                  <a:pt x="435" y="131"/>
                </a:cubicBezTo>
                <a:cubicBezTo>
                  <a:pt x="485" y="194"/>
                  <a:pt x="510" y="336"/>
                  <a:pt x="438" y="381"/>
                </a:cubicBezTo>
                <a:cubicBezTo>
                  <a:pt x="366" y="426"/>
                  <a:pt x="183" y="413"/>
                  <a:pt x="0" y="400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" name="Freeform 383"/>
          <p:cNvSpPr>
            <a:spLocks/>
          </p:cNvSpPr>
          <p:nvPr/>
        </p:nvSpPr>
        <p:spPr bwMode="auto">
          <a:xfrm>
            <a:off x="5176838" y="5507360"/>
            <a:ext cx="877887" cy="715963"/>
          </a:xfrm>
          <a:custGeom>
            <a:avLst/>
            <a:gdLst/>
            <a:ahLst/>
            <a:cxnLst>
              <a:cxn ang="0">
                <a:pos x="294" y="0"/>
              </a:cxn>
              <a:cxn ang="0">
                <a:pos x="31" y="83"/>
              </a:cxn>
              <a:cxn ang="0">
                <a:pos x="108" y="307"/>
              </a:cxn>
              <a:cxn ang="0">
                <a:pos x="553" y="451"/>
              </a:cxn>
            </a:cxnLst>
            <a:rect l="0" t="0" r="r" b="b"/>
            <a:pathLst>
              <a:path w="553" h="451">
                <a:moveTo>
                  <a:pt x="294" y="0"/>
                </a:moveTo>
                <a:cubicBezTo>
                  <a:pt x="178" y="16"/>
                  <a:pt x="62" y="32"/>
                  <a:pt x="31" y="83"/>
                </a:cubicBezTo>
                <a:cubicBezTo>
                  <a:pt x="0" y="134"/>
                  <a:pt x="21" y="246"/>
                  <a:pt x="108" y="307"/>
                </a:cubicBezTo>
                <a:cubicBezTo>
                  <a:pt x="195" y="368"/>
                  <a:pt x="374" y="409"/>
                  <a:pt x="553" y="451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2" name="Freeform 384"/>
          <p:cNvSpPr>
            <a:spLocks/>
          </p:cNvSpPr>
          <p:nvPr/>
        </p:nvSpPr>
        <p:spPr bwMode="auto">
          <a:xfrm>
            <a:off x="5100638" y="5527998"/>
            <a:ext cx="654050" cy="868362"/>
          </a:xfrm>
          <a:custGeom>
            <a:avLst/>
            <a:gdLst/>
            <a:ahLst/>
            <a:cxnLst>
              <a:cxn ang="0">
                <a:pos x="412" y="0"/>
              </a:cxn>
              <a:cxn ang="0">
                <a:pos x="332" y="217"/>
              </a:cxn>
              <a:cxn ang="0">
                <a:pos x="47" y="208"/>
              </a:cxn>
              <a:cxn ang="0">
                <a:pos x="51" y="547"/>
              </a:cxn>
            </a:cxnLst>
            <a:rect l="0" t="0" r="r" b="b"/>
            <a:pathLst>
              <a:path w="412" h="547">
                <a:moveTo>
                  <a:pt x="412" y="0"/>
                </a:moveTo>
                <a:cubicBezTo>
                  <a:pt x="402" y="91"/>
                  <a:pt x="393" y="182"/>
                  <a:pt x="332" y="217"/>
                </a:cubicBezTo>
                <a:cubicBezTo>
                  <a:pt x="271" y="252"/>
                  <a:pt x="94" y="153"/>
                  <a:pt x="47" y="208"/>
                </a:cubicBezTo>
                <a:cubicBezTo>
                  <a:pt x="0" y="263"/>
                  <a:pt x="25" y="405"/>
                  <a:pt x="51" y="547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3" name="Freeform 385"/>
          <p:cNvSpPr>
            <a:spLocks/>
          </p:cNvSpPr>
          <p:nvPr/>
        </p:nvSpPr>
        <p:spPr bwMode="auto">
          <a:xfrm>
            <a:off x="4876800" y="5620073"/>
            <a:ext cx="1117600" cy="912812"/>
          </a:xfrm>
          <a:custGeom>
            <a:avLst/>
            <a:gdLst/>
            <a:ahLst/>
            <a:cxnLst>
              <a:cxn ang="0">
                <a:pos x="704" y="51"/>
              </a:cxn>
              <a:cxn ang="0">
                <a:pos x="396" y="25"/>
              </a:cxn>
              <a:cxn ang="0">
                <a:pos x="236" y="204"/>
              </a:cxn>
              <a:cxn ang="0">
                <a:pos x="38" y="255"/>
              </a:cxn>
              <a:cxn ang="0">
                <a:pos x="6" y="575"/>
              </a:cxn>
            </a:cxnLst>
            <a:rect l="0" t="0" r="r" b="b"/>
            <a:pathLst>
              <a:path w="704" h="575">
                <a:moveTo>
                  <a:pt x="704" y="51"/>
                </a:moveTo>
                <a:cubicBezTo>
                  <a:pt x="589" y="25"/>
                  <a:pt x="474" y="0"/>
                  <a:pt x="396" y="25"/>
                </a:cubicBezTo>
                <a:cubicBezTo>
                  <a:pt x="318" y="50"/>
                  <a:pt x="296" y="166"/>
                  <a:pt x="236" y="204"/>
                </a:cubicBezTo>
                <a:cubicBezTo>
                  <a:pt x="176" y="242"/>
                  <a:pt x="76" y="193"/>
                  <a:pt x="38" y="255"/>
                </a:cubicBezTo>
                <a:cubicBezTo>
                  <a:pt x="0" y="317"/>
                  <a:pt x="3" y="446"/>
                  <a:pt x="6" y="575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4" name="Freeform 386"/>
          <p:cNvSpPr>
            <a:spLocks/>
          </p:cNvSpPr>
          <p:nvPr/>
        </p:nvSpPr>
        <p:spPr bwMode="auto">
          <a:xfrm>
            <a:off x="3784600" y="5516885"/>
            <a:ext cx="2239963" cy="1309688"/>
          </a:xfrm>
          <a:custGeom>
            <a:avLst/>
            <a:gdLst/>
            <a:ahLst/>
            <a:cxnLst>
              <a:cxn ang="0">
                <a:pos x="102" y="825"/>
              </a:cxn>
              <a:cxn ang="0">
                <a:pos x="28" y="682"/>
              </a:cxn>
              <a:cxn ang="0">
                <a:pos x="272" y="672"/>
              </a:cxn>
              <a:cxn ang="0">
                <a:pos x="454" y="400"/>
              </a:cxn>
              <a:cxn ang="0">
                <a:pos x="976" y="359"/>
              </a:cxn>
              <a:cxn ang="0">
                <a:pos x="1203" y="327"/>
              </a:cxn>
              <a:cxn ang="0">
                <a:pos x="1206" y="151"/>
              </a:cxn>
              <a:cxn ang="0">
                <a:pos x="1411" y="0"/>
              </a:cxn>
            </a:cxnLst>
            <a:rect l="0" t="0" r="r" b="b"/>
            <a:pathLst>
              <a:path w="1411" h="825">
                <a:moveTo>
                  <a:pt x="102" y="825"/>
                </a:moveTo>
                <a:cubicBezTo>
                  <a:pt x="90" y="801"/>
                  <a:pt x="0" y="707"/>
                  <a:pt x="28" y="682"/>
                </a:cubicBezTo>
                <a:cubicBezTo>
                  <a:pt x="56" y="657"/>
                  <a:pt x="201" y="719"/>
                  <a:pt x="272" y="672"/>
                </a:cubicBezTo>
                <a:cubicBezTo>
                  <a:pt x="343" y="625"/>
                  <a:pt x="337" y="452"/>
                  <a:pt x="454" y="400"/>
                </a:cubicBezTo>
                <a:cubicBezTo>
                  <a:pt x="571" y="348"/>
                  <a:pt x="851" y="371"/>
                  <a:pt x="976" y="359"/>
                </a:cubicBezTo>
                <a:cubicBezTo>
                  <a:pt x="1101" y="347"/>
                  <a:pt x="1165" y="362"/>
                  <a:pt x="1203" y="327"/>
                </a:cubicBezTo>
                <a:cubicBezTo>
                  <a:pt x="1241" y="292"/>
                  <a:pt x="1171" y="205"/>
                  <a:pt x="1206" y="151"/>
                </a:cubicBezTo>
                <a:cubicBezTo>
                  <a:pt x="1241" y="97"/>
                  <a:pt x="1326" y="48"/>
                  <a:pt x="1411" y="0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5" name="Freeform 387"/>
          <p:cNvSpPr>
            <a:spLocks/>
          </p:cNvSpPr>
          <p:nvPr/>
        </p:nvSpPr>
        <p:spPr bwMode="auto">
          <a:xfrm>
            <a:off x="3332163" y="5583560"/>
            <a:ext cx="2840037" cy="915988"/>
          </a:xfrm>
          <a:custGeom>
            <a:avLst/>
            <a:gdLst/>
            <a:ahLst/>
            <a:cxnLst>
              <a:cxn ang="0">
                <a:pos x="1789" y="0"/>
              </a:cxn>
              <a:cxn ang="0">
                <a:pos x="1417" y="83"/>
              </a:cxn>
              <a:cxn ang="0">
                <a:pos x="1280" y="298"/>
              </a:cxn>
              <a:cxn ang="0">
                <a:pos x="944" y="256"/>
              </a:cxn>
              <a:cxn ang="0">
                <a:pos x="547" y="499"/>
              </a:cxn>
              <a:cxn ang="0">
                <a:pos x="157" y="576"/>
              </a:cxn>
              <a:cxn ang="0">
                <a:pos x="0" y="506"/>
              </a:cxn>
            </a:cxnLst>
            <a:rect l="0" t="0" r="r" b="b"/>
            <a:pathLst>
              <a:path w="1789" h="577">
                <a:moveTo>
                  <a:pt x="1789" y="0"/>
                </a:moveTo>
                <a:cubicBezTo>
                  <a:pt x="1645" y="16"/>
                  <a:pt x="1502" y="33"/>
                  <a:pt x="1417" y="83"/>
                </a:cubicBezTo>
                <a:cubicBezTo>
                  <a:pt x="1332" y="133"/>
                  <a:pt x="1359" y="269"/>
                  <a:pt x="1280" y="298"/>
                </a:cubicBezTo>
                <a:cubicBezTo>
                  <a:pt x="1201" y="327"/>
                  <a:pt x="1066" y="223"/>
                  <a:pt x="944" y="256"/>
                </a:cubicBezTo>
                <a:cubicBezTo>
                  <a:pt x="822" y="289"/>
                  <a:pt x="678" y="446"/>
                  <a:pt x="547" y="499"/>
                </a:cubicBezTo>
                <a:cubicBezTo>
                  <a:pt x="416" y="552"/>
                  <a:pt x="248" y="575"/>
                  <a:pt x="157" y="576"/>
                </a:cubicBezTo>
                <a:cubicBezTo>
                  <a:pt x="66" y="577"/>
                  <a:pt x="33" y="541"/>
                  <a:pt x="0" y="506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6" name="Freeform 388"/>
          <p:cNvSpPr>
            <a:spLocks/>
          </p:cNvSpPr>
          <p:nvPr/>
        </p:nvSpPr>
        <p:spPr bwMode="auto">
          <a:xfrm>
            <a:off x="2884488" y="5599435"/>
            <a:ext cx="1311275" cy="11318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63" y="150"/>
              </a:cxn>
              <a:cxn ang="0">
                <a:pos x="506" y="166"/>
              </a:cxn>
              <a:cxn ang="0">
                <a:pos x="627" y="489"/>
              </a:cxn>
              <a:cxn ang="0">
                <a:pos x="826" y="713"/>
              </a:cxn>
            </a:cxnLst>
            <a:rect l="0" t="0" r="r" b="b"/>
            <a:pathLst>
              <a:path w="826" h="713">
                <a:moveTo>
                  <a:pt x="0" y="0"/>
                </a:moveTo>
                <a:cubicBezTo>
                  <a:pt x="89" y="61"/>
                  <a:pt x="179" y="122"/>
                  <a:pt x="263" y="150"/>
                </a:cubicBezTo>
                <a:cubicBezTo>
                  <a:pt x="347" y="178"/>
                  <a:pt x="445" y="109"/>
                  <a:pt x="506" y="166"/>
                </a:cubicBezTo>
                <a:cubicBezTo>
                  <a:pt x="567" y="223"/>
                  <a:pt x="574" y="398"/>
                  <a:pt x="627" y="489"/>
                </a:cubicBezTo>
                <a:cubicBezTo>
                  <a:pt x="680" y="580"/>
                  <a:pt x="753" y="646"/>
                  <a:pt x="826" y="713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7" name="Freeform 389"/>
          <p:cNvSpPr>
            <a:spLocks/>
          </p:cNvSpPr>
          <p:nvPr/>
        </p:nvSpPr>
        <p:spPr bwMode="auto">
          <a:xfrm>
            <a:off x="3087688" y="5715323"/>
            <a:ext cx="1214437" cy="9604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43" y="67"/>
              </a:cxn>
              <a:cxn ang="0">
                <a:pos x="327" y="285"/>
              </a:cxn>
              <a:cxn ang="0">
                <a:pos x="442" y="442"/>
              </a:cxn>
              <a:cxn ang="0">
                <a:pos x="698" y="509"/>
              </a:cxn>
              <a:cxn ang="0">
                <a:pos x="765" y="605"/>
              </a:cxn>
            </a:cxnLst>
            <a:rect l="0" t="0" r="r" b="b"/>
            <a:pathLst>
              <a:path w="765" h="605">
                <a:moveTo>
                  <a:pt x="0" y="0"/>
                </a:moveTo>
                <a:cubicBezTo>
                  <a:pt x="94" y="9"/>
                  <a:pt x="189" y="19"/>
                  <a:pt x="243" y="67"/>
                </a:cubicBezTo>
                <a:cubicBezTo>
                  <a:pt x="297" y="115"/>
                  <a:pt x="294" y="223"/>
                  <a:pt x="327" y="285"/>
                </a:cubicBezTo>
                <a:cubicBezTo>
                  <a:pt x="360" y="347"/>
                  <a:pt x="380" y="405"/>
                  <a:pt x="442" y="442"/>
                </a:cubicBezTo>
                <a:cubicBezTo>
                  <a:pt x="504" y="479"/>
                  <a:pt x="644" y="482"/>
                  <a:pt x="698" y="509"/>
                </a:cubicBezTo>
                <a:cubicBezTo>
                  <a:pt x="752" y="536"/>
                  <a:pt x="758" y="570"/>
                  <a:pt x="765" y="605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8" name="Freeform 390"/>
          <p:cNvSpPr>
            <a:spLocks/>
          </p:cNvSpPr>
          <p:nvPr/>
        </p:nvSpPr>
        <p:spPr bwMode="auto">
          <a:xfrm>
            <a:off x="3163888" y="5842323"/>
            <a:ext cx="1590675" cy="7826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1" y="157"/>
              </a:cxn>
              <a:cxn ang="0">
                <a:pos x="435" y="83"/>
              </a:cxn>
              <a:cxn ang="0">
                <a:pos x="602" y="323"/>
              </a:cxn>
              <a:cxn ang="0">
                <a:pos x="1002" y="493"/>
              </a:cxn>
            </a:cxnLst>
            <a:rect l="0" t="0" r="r" b="b"/>
            <a:pathLst>
              <a:path w="1002" h="493">
                <a:moveTo>
                  <a:pt x="0" y="0"/>
                </a:moveTo>
                <a:cubicBezTo>
                  <a:pt x="74" y="71"/>
                  <a:pt x="149" y="143"/>
                  <a:pt x="221" y="157"/>
                </a:cubicBezTo>
                <a:cubicBezTo>
                  <a:pt x="293" y="171"/>
                  <a:pt x="372" y="55"/>
                  <a:pt x="435" y="83"/>
                </a:cubicBezTo>
                <a:cubicBezTo>
                  <a:pt x="498" y="111"/>
                  <a:pt x="508" y="255"/>
                  <a:pt x="602" y="323"/>
                </a:cubicBezTo>
                <a:cubicBezTo>
                  <a:pt x="696" y="391"/>
                  <a:pt x="849" y="442"/>
                  <a:pt x="1002" y="493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9" name="Freeform 391"/>
          <p:cNvSpPr>
            <a:spLocks/>
          </p:cNvSpPr>
          <p:nvPr/>
        </p:nvSpPr>
        <p:spPr bwMode="auto">
          <a:xfrm>
            <a:off x="3001963" y="5635948"/>
            <a:ext cx="1985962" cy="831850"/>
          </a:xfrm>
          <a:custGeom>
            <a:avLst/>
            <a:gdLst/>
            <a:ahLst/>
            <a:cxnLst>
              <a:cxn ang="0">
                <a:pos x="0" y="21"/>
              </a:cxn>
              <a:cxn ang="0">
                <a:pos x="329" y="37"/>
              </a:cxn>
              <a:cxn ang="0">
                <a:pos x="422" y="242"/>
              </a:cxn>
              <a:cxn ang="0">
                <a:pos x="752" y="265"/>
              </a:cxn>
              <a:cxn ang="0">
                <a:pos x="969" y="386"/>
              </a:cxn>
              <a:cxn ang="0">
                <a:pos x="1251" y="524"/>
              </a:cxn>
            </a:cxnLst>
            <a:rect l="0" t="0" r="r" b="b"/>
            <a:pathLst>
              <a:path w="1251" h="524">
                <a:moveTo>
                  <a:pt x="0" y="21"/>
                </a:moveTo>
                <a:cubicBezTo>
                  <a:pt x="129" y="10"/>
                  <a:pt x="259" y="0"/>
                  <a:pt x="329" y="37"/>
                </a:cubicBezTo>
                <a:cubicBezTo>
                  <a:pt x="399" y="74"/>
                  <a:pt x="351" y="204"/>
                  <a:pt x="422" y="242"/>
                </a:cubicBezTo>
                <a:cubicBezTo>
                  <a:pt x="493" y="280"/>
                  <a:pt x="661" y="241"/>
                  <a:pt x="752" y="265"/>
                </a:cubicBezTo>
                <a:cubicBezTo>
                  <a:pt x="843" y="289"/>
                  <a:pt x="886" y="343"/>
                  <a:pt x="969" y="386"/>
                </a:cubicBezTo>
                <a:cubicBezTo>
                  <a:pt x="1052" y="429"/>
                  <a:pt x="1151" y="476"/>
                  <a:pt x="1251" y="524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0" name="Freeform 392"/>
          <p:cNvSpPr>
            <a:spLocks/>
          </p:cNvSpPr>
          <p:nvPr/>
        </p:nvSpPr>
        <p:spPr bwMode="auto">
          <a:xfrm>
            <a:off x="2986088" y="5532760"/>
            <a:ext cx="1803400" cy="10096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9" y="128"/>
              </a:cxn>
              <a:cxn ang="0">
                <a:pos x="250" y="352"/>
              </a:cxn>
              <a:cxn ang="0">
                <a:pos x="435" y="586"/>
              </a:cxn>
              <a:cxn ang="0">
                <a:pos x="631" y="624"/>
              </a:cxn>
              <a:cxn ang="0">
                <a:pos x="944" y="515"/>
              </a:cxn>
              <a:cxn ang="0">
                <a:pos x="1136" y="608"/>
              </a:cxn>
            </a:cxnLst>
            <a:rect l="0" t="0" r="r" b="b"/>
            <a:pathLst>
              <a:path w="1136" h="636">
                <a:moveTo>
                  <a:pt x="0" y="0"/>
                </a:moveTo>
                <a:cubicBezTo>
                  <a:pt x="118" y="34"/>
                  <a:pt x="237" y="69"/>
                  <a:pt x="279" y="128"/>
                </a:cubicBezTo>
                <a:cubicBezTo>
                  <a:pt x="321" y="187"/>
                  <a:pt x="224" y="276"/>
                  <a:pt x="250" y="352"/>
                </a:cubicBezTo>
                <a:cubicBezTo>
                  <a:pt x="276" y="428"/>
                  <a:pt x="372" y="541"/>
                  <a:pt x="435" y="586"/>
                </a:cubicBezTo>
                <a:cubicBezTo>
                  <a:pt x="498" y="631"/>
                  <a:pt x="546" y="636"/>
                  <a:pt x="631" y="624"/>
                </a:cubicBezTo>
                <a:cubicBezTo>
                  <a:pt x="716" y="612"/>
                  <a:pt x="860" y="518"/>
                  <a:pt x="944" y="515"/>
                </a:cubicBezTo>
                <a:cubicBezTo>
                  <a:pt x="1028" y="512"/>
                  <a:pt x="1082" y="560"/>
                  <a:pt x="1136" y="608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1" name="Freeform 393"/>
          <p:cNvSpPr>
            <a:spLocks/>
          </p:cNvSpPr>
          <p:nvPr/>
        </p:nvSpPr>
        <p:spPr bwMode="auto">
          <a:xfrm>
            <a:off x="3449638" y="6083623"/>
            <a:ext cx="2478087" cy="779462"/>
          </a:xfrm>
          <a:custGeom>
            <a:avLst/>
            <a:gdLst/>
            <a:ahLst/>
            <a:cxnLst>
              <a:cxn ang="0">
                <a:pos x="0" y="491"/>
              </a:cxn>
              <a:cxn ang="0">
                <a:pos x="163" y="328"/>
              </a:cxn>
              <a:cxn ang="0">
                <a:pos x="383" y="194"/>
              </a:cxn>
              <a:cxn ang="0">
                <a:pos x="534" y="34"/>
              </a:cxn>
              <a:cxn ang="0">
                <a:pos x="943" y="8"/>
              </a:cxn>
              <a:cxn ang="0">
                <a:pos x="1241" y="82"/>
              </a:cxn>
              <a:cxn ang="0">
                <a:pos x="1561" y="207"/>
              </a:cxn>
            </a:cxnLst>
            <a:rect l="0" t="0" r="r" b="b"/>
            <a:pathLst>
              <a:path w="1561" h="491">
                <a:moveTo>
                  <a:pt x="0" y="491"/>
                </a:moveTo>
                <a:cubicBezTo>
                  <a:pt x="27" y="463"/>
                  <a:pt x="99" y="377"/>
                  <a:pt x="163" y="328"/>
                </a:cubicBezTo>
                <a:cubicBezTo>
                  <a:pt x="227" y="279"/>
                  <a:pt x="321" y="243"/>
                  <a:pt x="383" y="194"/>
                </a:cubicBezTo>
                <a:cubicBezTo>
                  <a:pt x="445" y="145"/>
                  <a:pt x="441" y="65"/>
                  <a:pt x="534" y="34"/>
                </a:cubicBezTo>
                <a:cubicBezTo>
                  <a:pt x="627" y="3"/>
                  <a:pt x="825" y="0"/>
                  <a:pt x="943" y="8"/>
                </a:cubicBezTo>
                <a:cubicBezTo>
                  <a:pt x="1061" y="16"/>
                  <a:pt x="1138" y="49"/>
                  <a:pt x="1241" y="82"/>
                </a:cubicBezTo>
                <a:cubicBezTo>
                  <a:pt x="1344" y="115"/>
                  <a:pt x="1452" y="161"/>
                  <a:pt x="1561" y="207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2" name="Freeform 394" descr="Bouquet"/>
          <p:cNvSpPr>
            <a:spLocks/>
          </p:cNvSpPr>
          <p:nvPr/>
        </p:nvSpPr>
        <p:spPr bwMode="auto">
          <a:xfrm>
            <a:off x="33338" y="6059810"/>
            <a:ext cx="3303587" cy="390525"/>
          </a:xfrm>
          <a:custGeom>
            <a:avLst/>
            <a:gdLst/>
            <a:ahLst/>
            <a:cxnLst>
              <a:cxn ang="0">
                <a:pos x="0" y="27"/>
              </a:cxn>
              <a:cxn ang="0">
                <a:pos x="162" y="49"/>
              </a:cxn>
              <a:cxn ang="0">
                <a:pos x="392" y="34"/>
              </a:cxn>
              <a:cxn ang="0">
                <a:pos x="663" y="61"/>
              </a:cxn>
              <a:cxn ang="0">
                <a:pos x="1086" y="8"/>
              </a:cxn>
              <a:cxn ang="0">
                <a:pos x="1409" y="21"/>
              </a:cxn>
              <a:cxn ang="0">
                <a:pos x="1625" y="49"/>
              </a:cxn>
              <a:cxn ang="0">
                <a:pos x="1931" y="26"/>
              </a:cxn>
              <a:cxn ang="0">
                <a:pos x="2036" y="30"/>
              </a:cxn>
              <a:cxn ang="0">
                <a:pos x="1934" y="110"/>
              </a:cxn>
              <a:cxn ang="0">
                <a:pos x="2080" y="182"/>
              </a:cxn>
              <a:cxn ang="0">
                <a:pos x="1941" y="238"/>
              </a:cxn>
              <a:cxn ang="0">
                <a:pos x="1546" y="238"/>
              </a:cxn>
              <a:cxn ang="0">
                <a:pos x="1079" y="197"/>
              </a:cxn>
              <a:cxn ang="0">
                <a:pos x="471" y="225"/>
              </a:cxn>
              <a:cxn ang="0">
                <a:pos x="162" y="225"/>
              </a:cxn>
              <a:cxn ang="0">
                <a:pos x="0" y="210"/>
              </a:cxn>
              <a:cxn ang="0">
                <a:pos x="0" y="27"/>
              </a:cxn>
            </a:cxnLst>
            <a:rect l="0" t="0" r="r" b="b"/>
            <a:pathLst>
              <a:path w="2081" h="246">
                <a:moveTo>
                  <a:pt x="0" y="27"/>
                </a:moveTo>
                <a:cubicBezTo>
                  <a:pt x="27" y="0"/>
                  <a:pt x="97" y="49"/>
                  <a:pt x="162" y="49"/>
                </a:cubicBezTo>
                <a:cubicBezTo>
                  <a:pt x="227" y="49"/>
                  <a:pt x="309" y="32"/>
                  <a:pt x="392" y="34"/>
                </a:cubicBezTo>
                <a:cubicBezTo>
                  <a:pt x="475" y="36"/>
                  <a:pt x="547" y="65"/>
                  <a:pt x="663" y="61"/>
                </a:cubicBezTo>
                <a:cubicBezTo>
                  <a:pt x="779" y="57"/>
                  <a:pt x="962" y="15"/>
                  <a:pt x="1086" y="8"/>
                </a:cubicBezTo>
                <a:cubicBezTo>
                  <a:pt x="1210" y="1"/>
                  <a:pt x="1319" y="14"/>
                  <a:pt x="1409" y="21"/>
                </a:cubicBezTo>
                <a:cubicBezTo>
                  <a:pt x="1499" y="28"/>
                  <a:pt x="1538" y="48"/>
                  <a:pt x="1625" y="49"/>
                </a:cubicBezTo>
                <a:cubicBezTo>
                  <a:pt x="1712" y="50"/>
                  <a:pt x="1863" y="29"/>
                  <a:pt x="1931" y="26"/>
                </a:cubicBezTo>
                <a:cubicBezTo>
                  <a:pt x="1999" y="23"/>
                  <a:pt x="2035" y="16"/>
                  <a:pt x="2036" y="30"/>
                </a:cubicBezTo>
                <a:lnTo>
                  <a:pt x="1934" y="110"/>
                </a:lnTo>
                <a:lnTo>
                  <a:pt x="2080" y="182"/>
                </a:lnTo>
                <a:cubicBezTo>
                  <a:pt x="2081" y="203"/>
                  <a:pt x="2029" y="229"/>
                  <a:pt x="1941" y="238"/>
                </a:cubicBezTo>
                <a:cubicBezTo>
                  <a:pt x="1852" y="246"/>
                  <a:pt x="1689" y="244"/>
                  <a:pt x="1546" y="238"/>
                </a:cubicBezTo>
                <a:cubicBezTo>
                  <a:pt x="1402" y="231"/>
                  <a:pt x="1258" y="199"/>
                  <a:pt x="1079" y="197"/>
                </a:cubicBezTo>
                <a:cubicBezTo>
                  <a:pt x="900" y="195"/>
                  <a:pt x="623" y="221"/>
                  <a:pt x="471" y="225"/>
                </a:cubicBezTo>
                <a:cubicBezTo>
                  <a:pt x="318" y="229"/>
                  <a:pt x="240" y="227"/>
                  <a:pt x="162" y="225"/>
                </a:cubicBezTo>
                <a:cubicBezTo>
                  <a:pt x="83" y="223"/>
                  <a:pt x="27" y="242"/>
                  <a:pt x="0" y="210"/>
                </a:cubicBezTo>
                <a:lnTo>
                  <a:pt x="0" y="27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 w="9525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3" name="Freeform 395" descr="Bouquet"/>
          <p:cNvSpPr>
            <a:spLocks/>
          </p:cNvSpPr>
          <p:nvPr/>
        </p:nvSpPr>
        <p:spPr bwMode="auto">
          <a:xfrm>
            <a:off x="5703888" y="6007423"/>
            <a:ext cx="3449637" cy="441325"/>
          </a:xfrm>
          <a:custGeom>
            <a:avLst/>
            <a:gdLst/>
            <a:ahLst/>
            <a:cxnLst>
              <a:cxn ang="0">
                <a:pos x="51" y="95"/>
              </a:cxn>
              <a:cxn ang="0">
                <a:pos x="127" y="81"/>
              </a:cxn>
              <a:cxn ang="0">
                <a:pos x="444" y="53"/>
              </a:cxn>
              <a:cxn ang="0">
                <a:pos x="989" y="81"/>
              </a:cxn>
              <a:cxn ang="0">
                <a:pos x="1405" y="81"/>
              </a:cxn>
              <a:cxn ang="0">
                <a:pos x="1687" y="81"/>
              </a:cxn>
              <a:cxn ang="0">
                <a:pos x="2088" y="25"/>
              </a:cxn>
              <a:cxn ang="0">
                <a:pos x="2173" y="32"/>
              </a:cxn>
              <a:cxn ang="0">
                <a:pos x="2171" y="214"/>
              </a:cxn>
              <a:cxn ang="0">
                <a:pos x="2023" y="270"/>
              </a:cxn>
              <a:cxn ang="0">
                <a:pos x="1603" y="270"/>
              </a:cxn>
              <a:cxn ang="0">
                <a:pos x="1105" y="229"/>
              </a:cxn>
              <a:cxn ang="0">
                <a:pos x="457" y="257"/>
              </a:cxn>
              <a:cxn ang="0">
                <a:pos x="0" y="210"/>
              </a:cxn>
              <a:cxn ang="0">
                <a:pos x="51" y="95"/>
              </a:cxn>
            </a:cxnLst>
            <a:rect l="0" t="0" r="r" b="b"/>
            <a:pathLst>
              <a:path w="2173" h="278">
                <a:moveTo>
                  <a:pt x="51" y="95"/>
                </a:moveTo>
                <a:cubicBezTo>
                  <a:pt x="80" y="68"/>
                  <a:pt x="62" y="88"/>
                  <a:pt x="127" y="81"/>
                </a:cubicBezTo>
                <a:cubicBezTo>
                  <a:pt x="192" y="74"/>
                  <a:pt x="300" y="53"/>
                  <a:pt x="444" y="53"/>
                </a:cubicBezTo>
                <a:cubicBezTo>
                  <a:pt x="588" y="53"/>
                  <a:pt x="829" y="76"/>
                  <a:pt x="989" y="81"/>
                </a:cubicBezTo>
                <a:cubicBezTo>
                  <a:pt x="1149" y="86"/>
                  <a:pt x="1289" y="81"/>
                  <a:pt x="1405" y="81"/>
                </a:cubicBezTo>
                <a:cubicBezTo>
                  <a:pt x="1521" y="81"/>
                  <a:pt x="1573" y="90"/>
                  <a:pt x="1687" y="81"/>
                </a:cubicBezTo>
                <a:cubicBezTo>
                  <a:pt x="1801" y="72"/>
                  <a:pt x="2007" y="33"/>
                  <a:pt x="2088" y="25"/>
                </a:cubicBezTo>
                <a:cubicBezTo>
                  <a:pt x="2169" y="17"/>
                  <a:pt x="2159" y="0"/>
                  <a:pt x="2173" y="32"/>
                </a:cubicBezTo>
                <a:lnTo>
                  <a:pt x="2171" y="214"/>
                </a:lnTo>
                <a:cubicBezTo>
                  <a:pt x="2147" y="255"/>
                  <a:pt x="2118" y="261"/>
                  <a:pt x="2023" y="270"/>
                </a:cubicBezTo>
                <a:cubicBezTo>
                  <a:pt x="1929" y="278"/>
                  <a:pt x="1756" y="276"/>
                  <a:pt x="1603" y="270"/>
                </a:cubicBezTo>
                <a:cubicBezTo>
                  <a:pt x="1449" y="263"/>
                  <a:pt x="1296" y="231"/>
                  <a:pt x="1105" y="229"/>
                </a:cubicBezTo>
                <a:cubicBezTo>
                  <a:pt x="914" y="227"/>
                  <a:pt x="641" y="260"/>
                  <a:pt x="457" y="257"/>
                </a:cubicBezTo>
                <a:cubicBezTo>
                  <a:pt x="273" y="254"/>
                  <a:pt x="68" y="237"/>
                  <a:pt x="0" y="210"/>
                </a:cubicBezTo>
                <a:lnTo>
                  <a:pt x="51" y="95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 w="9525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4" name="Freeform 396"/>
          <p:cNvSpPr>
            <a:spLocks noChangeAspect="1"/>
          </p:cNvSpPr>
          <p:nvPr/>
        </p:nvSpPr>
        <p:spPr bwMode="auto">
          <a:xfrm>
            <a:off x="1377950" y="5767710"/>
            <a:ext cx="1938338" cy="404813"/>
          </a:xfrm>
          <a:custGeom>
            <a:avLst/>
            <a:gdLst/>
            <a:ahLst/>
            <a:cxnLst>
              <a:cxn ang="0">
                <a:pos x="258" y="142"/>
              </a:cxn>
              <a:cxn ang="0">
                <a:pos x="382" y="232"/>
              </a:cxn>
              <a:cxn ang="0">
                <a:pos x="732" y="254"/>
              </a:cxn>
              <a:cxn ang="0">
                <a:pos x="1140" y="228"/>
              </a:cxn>
              <a:cxn ang="0">
                <a:pos x="1196" y="198"/>
              </a:cxn>
              <a:cxn ang="0">
                <a:pos x="991" y="175"/>
              </a:cxn>
              <a:cxn ang="0">
                <a:pos x="1128" y="134"/>
              </a:cxn>
              <a:cxn ang="0">
                <a:pos x="1068" y="92"/>
              </a:cxn>
              <a:cxn ang="0">
                <a:pos x="1077" y="18"/>
              </a:cxn>
              <a:cxn ang="0">
                <a:pos x="558" y="14"/>
              </a:cxn>
              <a:cxn ang="0">
                <a:pos x="50" y="21"/>
              </a:cxn>
              <a:cxn ang="0">
                <a:pos x="258" y="142"/>
              </a:cxn>
            </a:cxnLst>
            <a:rect l="0" t="0" r="r" b="b"/>
            <a:pathLst>
              <a:path w="1221" h="255">
                <a:moveTo>
                  <a:pt x="258" y="142"/>
                </a:moveTo>
                <a:cubicBezTo>
                  <a:pt x="321" y="179"/>
                  <a:pt x="303" y="213"/>
                  <a:pt x="382" y="232"/>
                </a:cubicBezTo>
                <a:cubicBezTo>
                  <a:pt x="461" y="251"/>
                  <a:pt x="606" y="255"/>
                  <a:pt x="732" y="254"/>
                </a:cubicBezTo>
                <a:lnTo>
                  <a:pt x="1140" y="228"/>
                </a:lnTo>
                <a:cubicBezTo>
                  <a:pt x="1217" y="219"/>
                  <a:pt x="1221" y="207"/>
                  <a:pt x="1196" y="198"/>
                </a:cubicBezTo>
                <a:cubicBezTo>
                  <a:pt x="1171" y="189"/>
                  <a:pt x="1002" y="186"/>
                  <a:pt x="991" y="175"/>
                </a:cubicBezTo>
                <a:cubicBezTo>
                  <a:pt x="980" y="164"/>
                  <a:pt x="1115" y="148"/>
                  <a:pt x="1128" y="134"/>
                </a:cubicBezTo>
                <a:cubicBezTo>
                  <a:pt x="1141" y="120"/>
                  <a:pt x="1076" y="111"/>
                  <a:pt x="1068" y="92"/>
                </a:cubicBezTo>
                <a:cubicBezTo>
                  <a:pt x="1060" y="73"/>
                  <a:pt x="1162" y="31"/>
                  <a:pt x="1077" y="18"/>
                </a:cubicBezTo>
                <a:cubicBezTo>
                  <a:pt x="992" y="5"/>
                  <a:pt x="729" y="14"/>
                  <a:pt x="558" y="14"/>
                </a:cubicBezTo>
                <a:cubicBezTo>
                  <a:pt x="387" y="14"/>
                  <a:pt x="100" y="0"/>
                  <a:pt x="50" y="21"/>
                </a:cubicBezTo>
                <a:cubicBezTo>
                  <a:pt x="0" y="42"/>
                  <a:pt x="215" y="117"/>
                  <a:pt x="258" y="142"/>
                </a:cubicBezTo>
                <a:close/>
              </a:path>
            </a:pathLst>
          </a:custGeom>
          <a:gradFill rotWithShape="1">
            <a:gsLst>
              <a:gs pos="0">
                <a:srgbClr val="D3B187"/>
              </a:gs>
              <a:gs pos="100000">
                <a:srgbClr val="FFCC66"/>
              </a:gs>
            </a:gsLst>
            <a:lin ang="5400000" scaled="1"/>
          </a:gradFill>
          <a:ln w="9525" cap="flat" cmpd="sng">
            <a:solidFill>
              <a:srgbClr val="FF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7" name="Freeform 399"/>
          <p:cNvSpPr>
            <a:spLocks noChangeAspect="1"/>
          </p:cNvSpPr>
          <p:nvPr/>
        </p:nvSpPr>
        <p:spPr bwMode="auto">
          <a:xfrm>
            <a:off x="5491163" y="5756598"/>
            <a:ext cx="2184400" cy="411162"/>
          </a:xfrm>
          <a:custGeom>
            <a:avLst/>
            <a:gdLst/>
            <a:ahLst/>
            <a:cxnLst>
              <a:cxn ang="0">
                <a:pos x="583" y="258"/>
              </a:cxn>
              <a:cxn ang="0">
                <a:pos x="996" y="256"/>
              </a:cxn>
              <a:cxn ang="0">
                <a:pos x="1363" y="242"/>
              </a:cxn>
              <a:cxn ang="0">
                <a:pos x="1229" y="161"/>
              </a:cxn>
              <a:cxn ang="0">
                <a:pos x="918" y="25"/>
              </a:cxn>
              <a:cxn ang="0">
                <a:pos x="492" y="9"/>
              </a:cxn>
              <a:cxn ang="0">
                <a:pos x="163" y="19"/>
              </a:cxn>
              <a:cxn ang="0">
                <a:pos x="307" y="93"/>
              </a:cxn>
              <a:cxn ang="0">
                <a:pos x="9" y="127"/>
              </a:cxn>
              <a:cxn ang="0">
                <a:pos x="361" y="185"/>
              </a:cxn>
              <a:cxn ang="0">
                <a:pos x="173" y="243"/>
              </a:cxn>
              <a:cxn ang="0">
                <a:pos x="583" y="258"/>
              </a:cxn>
            </a:cxnLst>
            <a:rect l="0" t="0" r="r" b="b"/>
            <a:pathLst>
              <a:path w="1376" h="259">
                <a:moveTo>
                  <a:pt x="583" y="258"/>
                </a:moveTo>
                <a:cubicBezTo>
                  <a:pt x="654" y="258"/>
                  <a:pt x="866" y="259"/>
                  <a:pt x="996" y="256"/>
                </a:cubicBezTo>
                <a:cubicBezTo>
                  <a:pt x="1126" y="253"/>
                  <a:pt x="1325" y="257"/>
                  <a:pt x="1363" y="242"/>
                </a:cubicBezTo>
                <a:cubicBezTo>
                  <a:pt x="1376" y="218"/>
                  <a:pt x="1303" y="197"/>
                  <a:pt x="1229" y="161"/>
                </a:cubicBezTo>
                <a:cubicBezTo>
                  <a:pt x="1155" y="125"/>
                  <a:pt x="1041" y="50"/>
                  <a:pt x="918" y="25"/>
                </a:cubicBezTo>
                <a:cubicBezTo>
                  <a:pt x="795" y="0"/>
                  <a:pt x="618" y="10"/>
                  <a:pt x="492" y="9"/>
                </a:cubicBezTo>
                <a:cubicBezTo>
                  <a:pt x="366" y="8"/>
                  <a:pt x="194" y="5"/>
                  <a:pt x="163" y="19"/>
                </a:cubicBezTo>
                <a:cubicBezTo>
                  <a:pt x="132" y="33"/>
                  <a:pt x="333" y="75"/>
                  <a:pt x="307" y="93"/>
                </a:cubicBezTo>
                <a:cubicBezTo>
                  <a:pt x="281" y="111"/>
                  <a:pt x="0" y="112"/>
                  <a:pt x="9" y="127"/>
                </a:cubicBezTo>
                <a:cubicBezTo>
                  <a:pt x="18" y="142"/>
                  <a:pt x="334" y="166"/>
                  <a:pt x="361" y="185"/>
                </a:cubicBezTo>
                <a:cubicBezTo>
                  <a:pt x="388" y="204"/>
                  <a:pt x="136" y="231"/>
                  <a:pt x="173" y="243"/>
                </a:cubicBezTo>
                <a:cubicBezTo>
                  <a:pt x="210" y="255"/>
                  <a:pt x="498" y="255"/>
                  <a:pt x="583" y="258"/>
                </a:cubicBezTo>
                <a:close/>
              </a:path>
            </a:pathLst>
          </a:custGeom>
          <a:gradFill rotWithShape="1">
            <a:gsLst>
              <a:gs pos="0">
                <a:srgbClr val="D3B187"/>
              </a:gs>
              <a:gs pos="100000">
                <a:srgbClr val="FFCC66"/>
              </a:gs>
            </a:gsLst>
            <a:lin ang="5400000" scaled="1"/>
          </a:gradFill>
          <a:ln w="9525" cap="flat" cmpd="sng">
            <a:solidFill>
              <a:srgbClr val="FF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9" name="Freeform 401"/>
          <p:cNvSpPr>
            <a:spLocks/>
          </p:cNvSpPr>
          <p:nvPr/>
        </p:nvSpPr>
        <p:spPr bwMode="auto">
          <a:xfrm>
            <a:off x="2276475" y="6156648"/>
            <a:ext cx="3359150" cy="66675"/>
          </a:xfrm>
          <a:custGeom>
            <a:avLst/>
            <a:gdLst/>
            <a:ahLst/>
            <a:cxnLst>
              <a:cxn ang="0">
                <a:pos x="0" y="21"/>
              </a:cxn>
              <a:cxn ang="0">
                <a:pos x="144" y="31"/>
              </a:cxn>
              <a:cxn ang="0">
                <a:pos x="461" y="37"/>
              </a:cxn>
              <a:cxn ang="0">
                <a:pos x="884" y="2"/>
              </a:cxn>
              <a:cxn ang="0">
                <a:pos x="1236" y="24"/>
              </a:cxn>
              <a:cxn ang="0">
                <a:pos x="1671" y="2"/>
              </a:cxn>
              <a:cxn ang="0">
                <a:pos x="2116" y="15"/>
              </a:cxn>
            </a:cxnLst>
            <a:rect l="0" t="0" r="r" b="b"/>
            <a:pathLst>
              <a:path w="2116" h="42">
                <a:moveTo>
                  <a:pt x="0" y="21"/>
                </a:moveTo>
                <a:cubicBezTo>
                  <a:pt x="33" y="24"/>
                  <a:pt x="67" y="28"/>
                  <a:pt x="144" y="31"/>
                </a:cubicBezTo>
                <a:cubicBezTo>
                  <a:pt x="221" y="34"/>
                  <a:pt x="338" y="42"/>
                  <a:pt x="461" y="37"/>
                </a:cubicBezTo>
                <a:cubicBezTo>
                  <a:pt x="584" y="32"/>
                  <a:pt x="755" y="4"/>
                  <a:pt x="884" y="2"/>
                </a:cubicBezTo>
                <a:cubicBezTo>
                  <a:pt x="1013" y="0"/>
                  <a:pt x="1105" y="24"/>
                  <a:pt x="1236" y="24"/>
                </a:cubicBezTo>
                <a:cubicBezTo>
                  <a:pt x="1367" y="24"/>
                  <a:pt x="1524" y="4"/>
                  <a:pt x="1671" y="2"/>
                </a:cubicBezTo>
                <a:cubicBezTo>
                  <a:pt x="1818" y="0"/>
                  <a:pt x="2042" y="13"/>
                  <a:pt x="2116" y="1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00" name="Freeform 402"/>
          <p:cNvSpPr>
            <a:spLocks/>
          </p:cNvSpPr>
          <p:nvPr/>
        </p:nvSpPr>
        <p:spPr bwMode="auto">
          <a:xfrm>
            <a:off x="461963" y="6315398"/>
            <a:ext cx="2133600" cy="571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234" y="35"/>
              </a:cxn>
              <a:cxn ang="0">
                <a:pos x="547" y="13"/>
              </a:cxn>
              <a:cxn ang="0">
                <a:pos x="867" y="10"/>
              </a:cxn>
              <a:cxn ang="0">
                <a:pos x="1078" y="13"/>
              </a:cxn>
              <a:cxn ang="0">
                <a:pos x="1344" y="0"/>
              </a:cxn>
            </a:cxnLst>
            <a:rect l="0" t="0" r="r" b="b"/>
            <a:pathLst>
              <a:path w="1344" h="36">
                <a:moveTo>
                  <a:pt x="0" y="7"/>
                </a:moveTo>
                <a:cubicBezTo>
                  <a:pt x="71" y="20"/>
                  <a:pt x="143" y="34"/>
                  <a:pt x="234" y="35"/>
                </a:cubicBezTo>
                <a:cubicBezTo>
                  <a:pt x="325" y="36"/>
                  <a:pt x="442" y="17"/>
                  <a:pt x="547" y="13"/>
                </a:cubicBezTo>
                <a:cubicBezTo>
                  <a:pt x="652" y="9"/>
                  <a:pt x="779" y="10"/>
                  <a:pt x="867" y="10"/>
                </a:cubicBezTo>
                <a:cubicBezTo>
                  <a:pt x="955" y="10"/>
                  <a:pt x="999" y="15"/>
                  <a:pt x="1078" y="13"/>
                </a:cubicBezTo>
                <a:cubicBezTo>
                  <a:pt x="1157" y="11"/>
                  <a:pt x="1300" y="2"/>
                  <a:pt x="1344" y="0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01" name="Freeform 403"/>
          <p:cNvSpPr>
            <a:spLocks/>
          </p:cNvSpPr>
          <p:nvPr/>
        </p:nvSpPr>
        <p:spPr bwMode="auto">
          <a:xfrm>
            <a:off x="103188" y="6158235"/>
            <a:ext cx="1925637" cy="93663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02" name="Freeform 404"/>
          <p:cNvSpPr>
            <a:spLocks/>
          </p:cNvSpPr>
          <p:nvPr/>
        </p:nvSpPr>
        <p:spPr bwMode="auto">
          <a:xfrm>
            <a:off x="2941638" y="6248723"/>
            <a:ext cx="2052637" cy="95250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317" y="58"/>
              </a:cxn>
              <a:cxn ang="0">
                <a:pos x="762" y="23"/>
              </a:cxn>
              <a:cxn ang="0">
                <a:pos x="1120" y="55"/>
              </a:cxn>
              <a:cxn ang="0">
                <a:pos x="1254" y="7"/>
              </a:cxn>
              <a:cxn ang="0">
                <a:pos x="1293" y="14"/>
              </a:cxn>
            </a:cxnLst>
            <a:rect l="0" t="0" r="r" b="b"/>
            <a:pathLst>
              <a:path w="1293" h="60">
                <a:moveTo>
                  <a:pt x="0" y="36"/>
                </a:moveTo>
                <a:cubicBezTo>
                  <a:pt x="95" y="48"/>
                  <a:pt x="190" y="60"/>
                  <a:pt x="317" y="58"/>
                </a:cubicBezTo>
                <a:cubicBezTo>
                  <a:pt x="444" y="56"/>
                  <a:pt x="628" y="23"/>
                  <a:pt x="762" y="23"/>
                </a:cubicBezTo>
                <a:cubicBezTo>
                  <a:pt x="896" y="23"/>
                  <a:pt x="1038" y="58"/>
                  <a:pt x="1120" y="55"/>
                </a:cubicBezTo>
                <a:cubicBezTo>
                  <a:pt x="1202" y="52"/>
                  <a:pt x="1225" y="14"/>
                  <a:pt x="1254" y="7"/>
                </a:cubicBezTo>
                <a:cubicBezTo>
                  <a:pt x="1283" y="0"/>
                  <a:pt x="1288" y="7"/>
                  <a:pt x="1293" y="14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03" name="Freeform 405"/>
          <p:cNvSpPr>
            <a:spLocks/>
          </p:cNvSpPr>
          <p:nvPr/>
        </p:nvSpPr>
        <p:spPr bwMode="auto">
          <a:xfrm>
            <a:off x="4724400" y="6229673"/>
            <a:ext cx="2865438" cy="857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9" y="48"/>
              </a:cxn>
              <a:cxn ang="0">
                <a:pos x="631" y="35"/>
              </a:cxn>
              <a:cxn ang="0">
                <a:pos x="1059" y="51"/>
              </a:cxn>
              <a:cxn ang="0">
                <a:pos x="1357" y="22"/>
              </a:cxn>
              <a:cxn ang="0">
                <a:pos x="1805" y="48"/>
              </a:cxn>
            </a:cxnLst>
            <a:rect l="0" t="0" r="r" b="b"/>
            <a:pathLst>
              <a:path w="1805" h="54">
                <a:moveTo>
                  <a:pt x="0" y="0"/>
                </a:moveTo>
                <a:cubicBezTo>
                  <a:pt x="77" y="21"/>
                  <a:pt x="154" y="42"/>
                  <a:pt x="259" y="48"/>
                </a:cubicBezTo>
                <a:cubicBezTo>
                  <a:pt x="364" y="54"/>
                  <a:pt x="498" y="34"/>
                  <a:pt x="631" y="35"/>
                </a:cubicBezTo>
                <a:cubicBezTo>
                  <a:pt x="764" y="36"/>
                  <a:pt x="938" y="53"/>
                  <a:pt x="1059" y="51"/>
                </a:cubicBezTo>
                <a:cubicBezTo>
                  <a:pt x="1180" y="49"/>
                  <a:pt x="1233" y="22"/>
                  <a:pt x="1357" y="22"/>
                </a:cubicBezTo>
                <a:cubicBezTo>
                  <a:pt x="1481" y="22"/>
                  <a:pt x="1730" y="44"/>
                  <a:pt x="1805" y="48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04" name="Freeform 406"/>
          <p:cNvSpPr>
            <a:spLocks/>
          </p:cNvSpPr>
          <p:nvPr/>
        </p:nvSpPr>
        <p:spPr bwMode="auto">
          <a:xfrm>
            <a:off x="5532438" y="6258248"/>
            <a:ext cx="2997200" cy="90487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294" y="14"/>
              </a:cxn>
              <a:cxn ang="0">
                <a:pos x="646" y="55"/>
              </a:cxn>
              <a:cxn ang="0">
                <a:pos x="1107" y="7"/>
              </a:cxn>
              <a:cxn ang="0">
                <a:pos x="1504" y="11"/>
              </a:cxn>
              <a:cxn ang="0">
                <a:pos x="1737" y="55"/>
              </a:cxn>
              <a:cxn ang="0">
                <a:pos x="1888" y="1"/>
              </a:cxn>
            </a:cxnLst>
            <a:rect l="0" t="0" r="r" b="b"/>
            <a:pathLst>
              <a:path w="1888" h="57">
                <a:moveTo>
                  <a:pt x="0" y="36"/>
                </a:moveTo>
                <a:cubicBezTo>
                  <a:pt x="93" y="23"/>
                  <a:pt x="186" y="11"/>
                  <a:pt x="294" y="14"/>
                </a:cubicBezTo>
                <a:cubicBezTo>
                  <a:pt x="402" y="17"/>
                  <a:pt x="511" y="56"/>
                  <a:pt x="646" y="55"/>
                </a:cubicBezTo>
                <a:cubicBezTo>
                  <a:pt x="781" y="54"/>
                  <a:pt x="964" y="14"/>
                  <a:pt x="1107" y="7"/>
                </a:cubicBezTo>
                <a:cubicBezTo>
                  <a:pt x="1250" y="0"/>
                  <a:pt x="1399" y="3"/>
                  <a:pt x="1504" y="11"/>
                </a:cubicBezTo>
                <a:cubicBezTo>
                  <a:pt x="1609" y="19"/>
                  <a:pt x="1673" y="57"/>
                  <a:pt x="1737" y="55"/>
                </a:cubicBezTo>
                <a:cubicBezTo>
                  <a:pt x="1801" y="53"/>
                  <a:pt x="1863" y="10"/>
                  <a:pt x="1888" y="1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05" name="Freeform 407"/>
          <p:cNvSpPr>
            <a:spLocks/>
          </p:cNvSpPr>
          <p:nvPr/>
        </p:nvSpPr>
        <p:spPr bwMode="auto">
          <a:xfrm>
            <a:off x="6542088" y="6156648"/>
            <a:ext cx="2266950" cy="111125"/>
          </a:xfrm>
          <a:custGeom>
            <a:avLst/>
            <a:gdLst/>
            <a:ahLst/>
            <a:cxnLst>
              <a:cxn ang="0">
                <a:pos x="1428" y="1"/>
              </a:cxn>
              <a:cxn ang="0">
                <a:pos x="1216" y="45"/>
              </a:cxn>
              <a:cxn ang="0">
                <a:pos x="941" y="68"/>
              </a:cxn>
              <a:cxn ang="0">
                <a:pos x="692" y="33"/>
              </a:cxn>
              <a:cxn ang="0">
                <a:pos x="570" y="1"/>
              </a:cxn>
              <a:cxn ang="0">
                <a:pos x="250" y="39"/>
              </a:cxn>
              <a:cxn ang="0">
                <a:pos x="0" y="17"/>
              </a:cxn>
            </a:cxnLst>
            <a:rect l="0" t="0" r="r" b="b"/>
            <a:pathLst>
              <a:path w="1428" h="70">
                <a:moveTo>
                  <a:pt x="1428" y="1"/>
                </a:moveTo>
                <a:cubicBezTo>
                  <a:pt x="1362" y="17"/>
                  <a:pt x="1297" y="34"/>
                  <a:pt x="1216" y="45"/>
                </a:cubicBezTo>
                <a:cubicBezTo>
                  <a:pt x="1135" y="56"/>
                  <a:pt x="1028" y="70"/>
                  <a:pt x="941" y="68"/>
                </a:cubicBezTo>
                <a:cubicBezTo>
                  <a:pt x="854" y="66"/>
                  <a:pt x="754" y="44"/>
                  <a:pt x="692" y="33"/>
                </a:cubicBezTo>
                <a:cubicBezTo>
                  <a:pt x="630" y="22"/>
                  <a:pt x="644" y="0"/>
                  <a:pt x="570" y="1"/>
                </a:cubicBezTo>
                <a:cubicBezTo>
                  <a:pt x="496" y="2"/>
                  <a:pt x="345" y="36"/>
                  <a:pt x="250" y="39"/>
                </a:cubicBezTo>
                <a:cubicBezTo>
                  <a:pt x="155" y="42"/>
                  <a:pt x="42" y="21"/>
                  <a:pt x="0" y="17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08" name="Oval 410"/>
          <p:cNvSpPr>
            <a:spLocks noChangeArrowheads="1"/>
          </p:cNvSpPr>
          <p:nvPr/>
        </p:nvSpPr>
        <p:spPr bwMode="auto">
          <a:xfrm>
            <a:off x="6184900" y="5848673"/>
            <a:ext cx="514350" cy="204787"/>
          </a:xfrm>
          <a:prstGeom prst="ellipse">
            <a:avLst/>
          </a:prstGeom>
          <a:gradFill rotWithShape="0">
            <a:gsLst>
              <a:gs pos="0">
                <a:srgbClr val="9CD9FE"/>
              </a:gs>
              <a:gs pos="100000">
                <a:srgbClr val="9CD9FE">
                  <a:gamma/>
                  <a:shade val="6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110" name="Oval 412"/>
          <p:cNvSpPr>
            <a:spLocks noChangeArrowheads="1"/>
          </p:cNvSpPr>
          <p:nvPr/>
        </p:nvSpPr>
        <p:spPr bwMode="auto">
          <a:xfrm>
            <a:off x="2232025" y="5882010"/>
            <a:ext cx="474663" cy="188913"/>
          </a:xfrm>
          <a:prstGeom prst="ellipse">
            <a:avLst/>
          </a:prstGeom>
          <a:gradFill rotWithShape="0">
            <a:gsLst>
              <a:gs pos="0">
                <a:srgbClr val="9CD9FE"/>
              </a:gs>
              <a:gs pos="100000">
                <a:srgbClr val="9CD9FE">
                  <a:gamma/>
                  <a:shade val="6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111" name="Freeform 413"/>
          <p:cNvSpPr>
            <a:spLocks/>
          </p:cNvSpPr>
          <p:nvPr/>
        </p:nvSpPr>
        <p:spPr bwMode="auto">
          <a:xfrm flipV="1">
            <a:off x="93663" y="6256660"/>
            <a:ext cx="1925637" cy="93663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12" name="Freeform 414"/>
          <p:cNvSpPr>
            <a:spLocks/>
          </p:cNvSpPr>
          <p:nvPr/>
        </p:nvSpPr>
        <p:spPr bwMode="auto">
          <a:xfrm>
            <a:off x="1539875" y="6196335"/>
            <a:ext cx="1925638" cy="93663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13" name="Freeform 415"/>
          <p:cNvSpPr>
            <a:spLocks/>
          </p:cNvSpPr>
          <p:nvPr/>
        </p:nvSpPr>
        <p:spPr bwMode="auto">
          <a:xfrm>
            <a:off x="3033713" y="6193160"/>
            <a:ext cx="1925637" cy="93663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14" name="Freeform 416"/>
          <p:cNvSpPr>
            <a:spLocks/>
          </p:cNvSpPr>
          <p:nvPr/>
        </p:nvSpPr>
        <p:spPr bwMode="auto">
          <a:xfrm>
            <a:off x="4522788" y="6182048"/>
            <a:ext cx="1925637" cy="93662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15" name="Freeform 417"/>
          <p:cNvSpPr>
            <a:spLocks/>
          </p:cNvSpPr>
          <p:nvPr/>
        </p:nvSpPr>
        <p:spPr bwMode="auto">
          <a:xfrm>
            <a:off x="5641975" y="6245548"/>
            <a:ext cx="1925638" cy="93662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16" name="Freeform 418"/>
          <p:cNvSpPr>
            <a:spLocks/>
          </p:cNvSpPr>
          <p:nvPr/>
        </p:nvSpPr>
        <p:spPr bwMode="auto">
          <a:xfrm>
            <a:off x="6784975" y="6275710"/>
            <a:ext cx="1925638" cy="93663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17" name="Freeform 419"/>
          <p:cNvSpPr>
            <a:spLocks/>
          </p:cNvSpPr>
          <p:nvPr/>
        </p:nvSpPr>
        <p:spPr bwMode="auto">
          <a:xfrm flipV="1">
            <a:off x="7164388" y="6204273"/>
            <a:ext cx="1925637" cy="93662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grpSp>
        <p:nvGrpSpPr>
          <p:cNvPr id="3" name="Group 187"/>
          <p:cNvGrpSpPr/>
          <p:nvPr/>
        </p:nvGrpSpPr>
        <p:grpSpPr>
          <a:xfrm>
            <a:off x="4137025" y="6237312"/>
            <a:ext cx="3430588" cy="608012"/>
            <a:chOff x="4137025" y="4981228"/>
            <a:chExt cx="3430588" cy="608012"/>
          </a:xfrm>
        </p:grpSpPr>
        <p:sp>
          <p:nvSpPr>
            <p:cNvPr id="118" name="Freeform 420"/>
            <p:cNvSpPr>
              <a:spLocks noChangeAspect="1"/>
            </p:cNvSpPr>
            <p:nvPr/>
          </p:nvSpPr>
          <p:spPr bwMode="auto">
            <a:xfrm>
              <a:off x="4137025" y="4981228"/>
              <a:ext cx="3430588" cy="608012"/>
            </a:xfrm>
            <a:custGeom>
              <a:avLst/>
              <a:gdLst/>
              <a:ahLst/>
              <a:cxnLst>
                <a:cxn ang="0">
                  <a:pos x="136" y="372"/>
                </a:cxn>
                <a:cxn ang="0">
                  <a:pos x="984" y="247"/>
                </a:cxn>
                <a:cxn ang="0">
                  <a:pos x="2114" y="81"/>
                </a:cxn>
                <a:cxn ang="0">
                  <a:pos x="702" y="27"/>
                </a:cxn>
                <a:cxn ang="0">
                  <a:pos x="165" y="180"/>
                </a:cxn>
                <a:cxn ang="0">
                  <a:pos x="136" y="372"/>
                </a:cxn>
              </a:cxnLst>
              <a:rect l="0" t="0" r="r" b="b"/>
              <a:pathLst>
                <a:path w="2161" h="383">
                  <a:moveTo>
                    <a:pt x="136" y="372"/>
                  </a:moveTo>
                  <a:cubicBezTo>
                    <a:pt x="272" y="383"/>
                    <a:pt x="654" y="295"/>
                    <a:pt x="984" y="247"/>
                  </a:cubicBezTo>
                  <a:cubicBezTo>
                    <a:pt x="1314" y="199"/>
                    <a:pt x="2161" y="118"/>
                    <a:pt x="2114" y="81"/>
                  </a:cubicBezTo>
                  <a:cubicBezTo>
                    <a:pt x="2117" y="40"/>
                    <a:pt x="1053" y="0"/>
                    <a:pt x="702" y="27"/>
                  </a:cubicBezTo>
                  <a:cubicBezTo>
                    <a:pt x="377" y="43"/>
                    <a:pt x="259" y="123"/>
                    <a:pt x="165" y="180"/>
                  </a:cubicBezTo>
                  <a:cubicBezTo>
                    <a:pt x="71" y="237"/>
                    <a:pt x="0" y="361"/>
                    <a:pt x="136" y="372"/>
                  </a:cubicBezTo>
                  <a:close/>
                </a:path>
              </a:pathLst>
            </a:custGeom>
            <a:solidFill>
              <a:srgbClr val="FF9966"/>
            </a:solidFill>
            <a:ln w="9525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119" name="Oval 421"/>
            <p:cNvSpPr>
              <a:spLocks noChangeArrowheads="1"/>
            </p:cNvSpPr>
            <p:nvPr/>
          </p:nvSpPr>
          <p:spPr bwMode="auto">
            <a:xfrm>
              <a:off x="4919663" y="5157192"/>
              <a:ext cx="438150" cy="177800"/>
            </a:xfrm>
            <a:prstGeom prst="ellipse">
              <a:avLst/>
            </a:prstGeom>
            <a:gradFill rotWithShape="1">
              <a:gsLst>
                <a:gs pos="0">
                  <a:srgbClr val="BAA0FA"/>
                </a:gs>
                <a:gs pos="100000">
                  <a:srgbClr val="BAA0FA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122" name="Freeform 424"/>
          <p:cNvSpPr>
            <a:spLocks/>
          </p:cNvSpPr>
          <p:nvPr/>
        </p:nvSpPr>
        <p:spPr bwMode="auto">
          <a:xfrm>
            <a:off x="69850" y="6162998"/>
            <a:ext cx="9023350" cy="182562"/>
          </a:xfrm>
          <a:custGeom>
            <a:avLst/>
            <a:gdLst/>
            <a:ahLst/>
            <a:cxnLst>
              <a:cxn ang="0">
                <a:pos x="0" y="109"/>
              </a:cxn>
              <a:cxn ang="0">
                <a:pos x="368" y="54"/>
              </a:cxn>
              <a:cxn ang="0">
                <a:pos x="666" y="112"/>
              </a:cxn>
              <a:cxn ang="0">
                <a:pos x="1053" y="38"/>
              </a:cxn>
              <a:cxn ang="0">
                <a:pos x="1744" y="89"/>
              </a:cxn>
              <a:cxn ang="0">
                <a:pos x="2208" y="77"/>
              </a:cxn>
              <a:cxn ang="0">
                <a:pos x="2551" y="0"/>
              </a:cxn>
              <a:cxn ang="0">
                <a:pos x="3216" y="77"/>
              </a:cxn>
              <a:cxn ang="0">
                <a:pos x="3568" y="6"/>
              </a:cxn>
              <a:cxn ang="0">
                <a:pos x="4080" y="41"/>
              </a:cxn>
              <a:cxn ang="0">
                <a:pos x="4404" y="109"/>
              </a:cxn>
              <a:cxn ang="0">
                <a:pos x="4826" y="3"/>
              </a:cxn>
              <a:cxn ang="0">
                <a:pos x="5335" y="109"/>
              </a:cxn>
              <a:cxn ang="0">
                <a:pos x="5498" y="29"/>
              </a:cxn>
              <a:cxn ang="0">
                <a:pos x="5684" y="99"/>
              </a:cxn>
            </a:cxnLst>
            <a:rect l="0" t="0" r="r" b="b"/>
            <a:pathLst>
              <a:path w="5684" h="115">
                <a:moveTo>
                  <a:pt x="0" y="109"/>
                </a:moveTo>
                <a:cubicBezTo>
                  <a:pt x="128" y="81"/>
                  <a:pt x="257" y="53"/>
                  <a:pt x="368" y="54"/>
                </a:cubicBezTo>
                <a:cubicBezTo>
                  <a:pt x="479" y="55"/>
                  <a:pt x="552" y="115"/>
                  <a:pt x="666" y="112"/>
                </a:cubicBezTo>
                <a:cubicBezTo>
                  <a:pt x="780" y="109"/>
                  <a:pt x="873" y="42"/>
                  <a:pt x="1053" y="38"/>
                </a:cubicBezTo>
                <a:cubicBezTo>
                  <a:pt x="1233" y="34"/>
                  <a:pt x="1552" y="83"/>
                  <a:pt x="1744" y="89"/>
                </a:cubicBezTo>
                <a:cubicBezTo>
                  <a:pt x="1936" y="95"/>
                  <a:pt x="2074" y="92"/>
                  <a:pt x="2208" y="77"/>
                </a:cubicBezTo>
                <a:cubicBezTo>
                  <a:pt x="2342" y="62"/>
                  <a:pt x="2383" y="0"/>
                  <a:pt x="2551" y="0"/>
                </a:cubicBezTo>
                <a:cubicBezTo>
                  <a:pt x="2719" y="0"/>
                  <a:pt x="3047" y="76"/>
                  <a:pt x="3216" y="77"/>
                </a:cubicBezTo>
                <a:cubicBezTo>
                  <a:pt x="3385" y="78"/>
                  <a:pt x="3424" y="12"/>
                  <a:pt x="3568" y="6"/>
                </a:cubicBezTo>
                <a:cubicBezTo>
                  <a:pt x="3712" y="0"/>
                  <a:pt x="3941" y="24"/>
                  <a:pt x="4080" y="41"/>
                </a:cubicBezTo>
                <a:cubicBezTo>
                  <a:pt x="4219" y="58"/>
                  <a:pt x="4280" y="115"/>
                  <a:pt x="4404" y="109"/>
                </a:cubicBezTo>
                <a:cubicBezTo>
                  <a:pt x="4528" y="103"/>
                  <a:pt x="4671" y="3"/>
                  <a:pt x="4826" y="3"/>
                </a:cubicBezTo>
                <a:cubicBezTo>
                  <a:pt x="4981" y="3"/>
                  <a:pt x="5223" y="105"/>
                  <a:pt x="5335" y="109"/>
                </a:cubicBezTo>
                <a:cubicBezTo>
                  <a:pt x="5447" y="113"/>
                  <a:pt x="5440" y="31"/>
                  <a:pt x="5498" y="29"/>
                </a:cubicBezTo>
                <a:cubicBezTo>
                  <a:pt x="5556" y="27"/>
                  <a:pt x="5620" y="63"/>
                  <a:pt x="5684" y="99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31" name="Freeform 433"/>
          <p:cNvSpPr>
            <a:spLocks/>
          </p:cNvSpPr>
          <p:nvPr/>
        </p:nvSpPr>
        <p:spPr bwMode="auto">
          <a:xfrm>
            <a:off x="3586163" y="6086798"/>
            <a:ext cx="2244725" cy="760412"/>
          </a:xfrm>
          <a:custGeom>
            <a:avLst/>
            <a:gdLst/>
            <a:ahLst/>
            <a:cxnLst>
              <a:cxn ang="0">
                <a:pos x="1414" y="0"/>
              </a:cxn>
              <a:cxn ang="0">
                <a:pos x="1056" y="70"/>
              </a:cxn>
              <a:cxn ang="0">
                <a:pos x="589" y="198"/>
              </a:cxn>
              <a:cxn ang="0">
                <a:pos x="390" y="208"/>
              </a:cxn>
              <a:cxn ang="0">
                <a:pos x="195" y="403"/>
              </a:cxn>
              <a:cxn ang="0">
                <a:pos x="0" y="479"/>
              </a:cxn>
            </a:cxnLst>
            <a:rect l="0" t="0" r="r" b="b"/>
            <a:pathLst>
              <a:path w="1414" h="479">
                <a:moveTo>
                  <a:pt x="1414" y="0"/>
                </a:moveTo>
                <a:cubicBezTo>
                  <a:pt x="1303" y="18"/>
                  <a:pt x="1193" y="37"/>
                  <a:pt x="1056" y="70"/>
                </a:cubicBezTo>
                <a:cubicBezTo>
                  <a:pt x="919" y="103"/>
                  <a:pt x="700" y="175"/>
                  <a:pt x="589" y="198"/>
                </a:cubicBezTo>
                <a:cubicBezTo>
                  <a:pt x="478" y="221"/>
                  <a:pt x="456" y="174"/>
                  <a:pt x="390" y="208"/>
                </a:cubicBezTo>
                <a:cubicBezTo>
                  <a:pt x="324" y="242"/>
                  <a:pt x="260" y="358"/>
                  <a:pt x="195" y="403"/>
                </a:cubicBezTo>
                <a:cubicBezTo>
                  <a:pt x="130" y="448"/>
                  <a:pt x="41" y="463"/>
                  <a:pt x="0" y="479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grpSp>
        <p:nvGrpSpPr>
          <p:cNvPr id="4" name="Group 186"/>
          <p:cNvGrpSpPr/>
          <p:nvPr/>
        </p:nvGrpSpPr>
        <p:grpSpPr>
          <a:xfrm>
            <a:off x="0" y="6262688"/>
            <a:ext cx="3590925" cy="488950"/>
            <a:chOff x="0" y="6262688"/>
            <a:chExt cx="3590925" cy="488950"/>
          </a:xfrm>
        </p:grpSpPr>
        <p:sp>
          <p:nvSpPr>
            <p:cNvPr id="2056" name="Freeform 8"/>
            <p:cNvSpPr>
              <a:spLocks noChangeAspect="1"/>
            </p:cNvSpPr>
            <p:nvPr/>
          </p:nvSpPr>
          <p:spPr bwMode="auto">
            <a:xfrm>
              <a:off x="0" y="6262688"/>
              <a:ext cx="3590925" cy="488950"/>
            </a:xfrm>
            <a:custGeom>
              <a:avLst/>
              <a:gdLst/>
              <a:ahLst/>
              <a:cxnLst>
                <a:cxn ang="0">
                  <a:pos x="0" y="271"/>
                </a:cxn>
                <a:cxn ang="0">
                  <a:pos x="408" y="272"/>
                </a:cxn>
                <a:cxn ang="0">
                  <a:pos x="925" y="249"/>
                </a:cxn>
                <a:cxn ang="0">
                  <a:pos x="2259" y="41"/>
                </a:cxn>
                <a:cxn ang="0">
                  <a:pos x="934" y="37"/>
                </a:cxn>
                <a:cxn ang="0">
                  <a:pos x="539" y="41"/>
                </a:cxn>
                <a:cxn ang="0">
                  <a:pos x="8" y="51"/>
                </a:cxn>
                <a:cxn ang="0">
                  <a:pos x="0" y="271"/>
                </a:cxn>
              </a:cxnLst>
              <a:rect l="0" t="0" r="r" b="b"/>
              <a:pathLst>
                <a:path w="2262" h="308">
                  <a:moveTo>
                    <a:pt x="0" y="271"/>
                  </a:moveTo>
                  <a:cubicBezTo>
                    <a:pt x="67" y="308"/>
                    <a:pt x="254" y="276"/>
                    <a:pt x="408" y="272"/>
                  </a:cubicBezTo>
                  <a:cubicBezTo>
                    <a:pt x="562" y="268"/>
                    <a:pt x="617" y="287"/>
                    <a:pt x="925" y="249"/>
                  </a:cubicBezTo>
                  <a:cubicBezTo>
                    <a:pt x="1233" y="211"/>
                    <a:pt x="2258" y="76"/>
                    <a:pt x="2259" y="41"/>
                  </a:cubicBezTo>
                  <a:cubicBezTo>
                    <a:pt x="2262" y="0"/>
                    <a:pt x="1221" y="37"/>
                    <a:pt x="934" y="37"/>
                  </a:cubicBezTo>
                  <a:cubicBezTo>
                    <a:pt x="647" y="37"/>
                    <a:pt x="693" y="39"/>
                    <a:pt x="539" y="41"/>
                  </a:cubicBezTo>
                  <a:cubicBezTo>
                    <a:pt x="385" y="43"/>
                    <a:pt x="98" y="13"/>
                    <a:pt x="8" y="51"/>
                  </a:cubicBezTo>
                  <a:lnTo>
                    <a:pt x="0" y="271"/>
                  </a:lnTo>
                  <a:close/>
                </a:path>
              </a:pathLst>
            </a:custGeom>
            <a:solidFill>
              <a:srgbClr val="FF9966"/>
            </a:solidFill>
            <a:ln w="9525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71" name="Oval 23"/>
            <p:cNvSpPr>
              <a:spLocks noChangeArrowheads="1"/>
            </p:cNvSpPr>
            <p:nvPr/>
          </p:nvSpPr>
          <p:spPr bwMode="auto">
            <a:xfrm>
              <a:off x="523875" y="6454775"/>
              <a:ext cx="438150" cy="177800"/>
            </a:xfrm>
            <a:prstGeom prst="ellipse">
              <a:avLst/>
            </a:prstGeom>
            <a:gradFill rotWithShape="1">
              <a:gsLst>
                <a:gs pos="0">
                  <a:srgbClr val="BAA0FA"/>
                </a:gs>
                <a:gs pos="100000">
                  <a:srgbClr val="BAA0FA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106" name="Lightning Bolt 105"/>
          <p:cNvSpPr/>
          <p:nvPr/>
        </p:nvSpPr>
        <p:spPr bwMode="auto">
          <a:xfrm rot="20697853">
            <a:off x="3146834" y="2773943"/>
            <a:ext cx="1008112" cy="3024336"/>
          </a:xfrm>
          <a:prstGeom prst="lightningBol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0" b="0" i="0" u="none" strike="noStrike" cap="none" normalizeH="0" baseline="0" smtClean="0">
              <a:ln>
                <a:noFill/>
              </a:ln>
              <a:solidFill>
                <a:srgbClr val="DE7008"/>
              </a:solidFill>
              <a:effectLst/>
              <a:latin typeface="Arial" charset="0"/>
            </a:endParaRPr>
          </a:p>
        </p:txBody>
      </p:sp>
      <p:sp>
        <p:nvSpPr>
          <p:cNvPr id="109" name="Rectangle 2"/>
          <p:cNvSpPr txBox="1">
            <a:spLocks noChangeArrowheads="1"/>
          </p:cNvSpPr>
          <p:nvPr/>
        </p:nvSpPr>
        <p:spPr>
          <a:xfrm>
            <a:off x="2051050" y="260350"/>
            <a:ext cx="7993063" cy="7921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DE70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Thrombin is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DE70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</a:t>
            </a:r>
            <a:r>
              <a:rPr lang="en-US" sz="2000" kern="0" dirty="0" smtClean="0">
                <a:latin typeface="+mj-lt"/>
                <a:ea typeface="+mj-ea"/>
                <a:cs typeface="+mj-cs"/>
              </a:rPr>
              <a:t>e key serine protease in b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DE70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lood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DE70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coagulation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2195736" y="5229200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tissue factor </a:t>
            </a:r>
            <a:endParaRPr lang="nl-NL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20638" y="1395413"/>
            <a:ext cx="9117012" cy="4727575"/>
          </a:xfrm>
          <a:prstGeom prst="roundRect">
            <a:avLst>
              <a:gd name="adj" fmla="val 5681"/>
            </a:avLst>
          </a:prstGeom>
          <a:gradFill rotWithShape="1">
            <a:gsLst>
              <a:gs pos="0">
                <a:srgbClr val="FFC1C1"/>
              </a:gs>
              <a:gs pos="50000">
                <a:schemeClr val="bg1"/>
              </a:gs>
              <a:gs pos="100000">
                <a:srgbClr val="FFC1C1"/>
              </a:gs>
            </a:gsLst>
            <a:lin ang="5400000" scaled="1"/>
          </a:gradFill>
          <a:ln w="12700" algn="ctr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 dirty="0"/>
          </a:p>
        </p:txBody>
      </p:sp>
      <p:sp>
        <p:nvSpPr>
          <p:cNvPr id="2057" name="Freeform 9"/>
          <p:cNvSpPr>
            <a:spLocks noChangeAspect="1"/>
          </p:cNvSpPr>
          <p:nvPr/>
        </p:nvSpPr>
        <p:spPr bwMode="auto">
          <a:xfrm>
            <a:off x="15875" y="5708650"/>
            <a:ext cx="1868488" cy="431800"/>
          </a:xfrm>
          <a:custGeom>
            <a:avLst/>
            <a:gdLst/>
            <a:ahLst/>
            <a:cxnLst>
              <a:cxn ang="0">
                <a:pos x="12" y="234"/>
              </a:cxn>
              <a:cxn ang="0">
                <a:pos x="503" y="263"/>
              </a:cxn>
              <a:cxn ang="0">
                <a:pos x="916" y="260"/>
              </a:cxn>
              <a:cxn ang="0">
                <a:pos x="1161" y="244"/>
              </a:cxn>
              <a:cxn ang="0">
                <a:pos x="1122" y="175"/>
              </a:cxn>
              <a:cxn ang="0">
                <a:pos x="830" y="53"/>
              </a:cxn>
              <a:cxn ang="0">
                <a:pos x="459" y="18"/>
              </a:cxn>
              <a:cxn ang="0">
                <a:pos x="0" y="36"/>
              </a:cxn>
              <a:cxn ang="0">
                <a:pos x="12" y="234"/>
              </a:cxn>
            </a:cxnLst>
            <a:rect l="0" t="0" r="r" b="b"/>
            <a:pathLst>
              <a:path w="1177" h="272">
                <a:moveTo>
                  <a:pt x="12" y="234"/>
                </a:moveTo>
                <a:cubicBezTo>
                  <a:pt x="96" y="272"/>
                  <a:pt x="352" y="259"/>
                  <a:pt x="503" y="263"/>
                </a:cubicBezTo>
                <a:cubicBezTo>
                  <a:pt x="654" y="267"/>
                  <a:pt x="806" y="263"/>
                  <a:pt x="916" y="260"/>
                </a:cubicBezTo>
                <a:cubicBezTo>
                  <a:pt x="1026" y="257"/>
                  <a:pt x="1127" y="258"/>
                  <a:pt x="1161" y="244"/>
                </a:cubicBezTo>
                <a:cubicBezTo>
                  <a:pt x="1174" y="221"/>
                  <a:pt x="1177" y="207"/>
                  <a:pt x="1122" y="175"/>
                </a:cubicBezTo>
                <a:cubicBezTo>
                  <a:pt x="1067" y="143"/>
                  <a:pt x="940" y="79"/>
                  <a:pt x="830" y="53"/>
                </a:cubicBezTo>
                <a:cubicBezTo>
                  <a:pt x="720" y="27"/>
                  <a:pt x="597" y="21"/>
                  <a:pt x="459" y="18"/>
                </a:cubicBezTo>
                <a:cubicBezTo>
                  <a:pt x="321" y="15"/>
                  <a:pt x="74" y="0"/>
                  <a:pt x="0" y="36"/>
                </a:cubicBezTo>
                <a:lnTo>
                  <a:pt x="12" y="234"/>
                </a:lnTo>
                <a:close/>
              </a:path>
            </a:pathLst>
          </a:custGeom>
          <a:gradFill rotWithShape="1">
            <a:gsLst>
              <a:gs pos="0">
                <a:srgbClr val="D3B187"/>
              </a:gs>
              <a:gs pos="100000">
                <a:srgbClr val="FFCC66"/>
              </a:gs>
            </a:gsLst>
            <a:lin ang="5400000" scaled="1"/>
          </a:gradFill>
          <a:ln w="9525">
            <a:solidFill>
              <a:srgbClr val="FF99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2059" name="Freeform 11"/>
          <p:cNvSpPr>
            <a:spLocks noChangeAspect="1"/>
          </p:cNvSpPr>
          <p:nvPr/>
        </p:nvSpPr>
        <p:spPr bwMode="auto">
          <a:xfrm>
            <a:off x="7038975" y="5661025"/>
            <a:ext cx="2095500" cy="495300"/>
          </a:xfrm>
          <a:custGeom>
            <a:avLst/>
            <a:gdLst/>
            <a:ahLst/>
            <a:cxnLst>
              <a:cxn ang="0">
                <a:pos x="480" y="297"/>
              </a:cxn>
              <a:cxn ang="0">
                <a:pos x="692" y="300"/>
              </a:cxn>
              <a:cxn ang="0">
                <a:pos x="893" y="294"/>
              </a:cxn>
              <a:cxn ang="0">
                <a:pos x="1313" y="256"/>
              </a:cxn>
              <a:cxn ang="0">
                <a:pos x="1320" y="35"/>
              </a:cxn>
              <a:cxn ang="0">
                <a:pos x="1041" y="48"/>
              </a:cxn>
              <a:cxn ang="0">
                <a:pos x="670" y="60"/>
              </a:cxn>
              <a:cxn ang="0">
                <a:pos x="430" y="51"/>
              </a:cxn>
              <a:cxn ang="0">
                <a:pos x="30" y="64"/>
              </a:cxn>
              <a:cxn ang="0">
                <a:pos x="248" y="182"/>
              </a:cxn>
              <a:cxn ang="0">
                <a:pos x="480" y="297"/>
              </a:cxn>
            </a:cxnLst>
            <a:rect l="0" t="0" r="r" b="b"/>
            <a:pathLst>
              <a:path w="1320" h="312">
                <a:moveTo>
                  <a:pt x="480" y="297"/>
                </a:moveTo>
                <a:cubicBezTo>
                  <a:pt x="548" y="312"/>
                  <a:pt x="624" y="301"/>
                  <a:pt x="692" y="300"/>
                </a:cubicBezTo>
                <a:lnTo>
                  <a:pt x="893" y="294"/>
                </a:lnTo>
                <a:cubicBezTo>
                  <a:pt x="996" y="287"/>
                  <a:pt x="1242" y="299"/>
                  <a:pt x="1313" y="256"/>
                </a:cubicBezTo>
                <a:lnTo>
                  <a:pt x="1320" y="35"/>
                </a:lnTo>
                <a:cubicBezTo>
                  <a:pt x="1275" y="0"/>
                  <a:pt x="1149" y="44"/>
                  <a:pt x="1041" y="48"/>
                </a:cubicBezTo>
                <a:cubicBezTo>
                  <a:pt x="933" y="52"/>
                  <a:pt x="772" y="60"/>
                  <a:pt x="670" y="60"/>
                </a:cubicBezTo>
                <a:cubicBezTo>
                  <a:pt x="568" y="60"/>
                  <a:pt x="537" y="50"/>
                  <a:pt x="430" y="51"/>
                </a:cubicBezTo>
                <a:cubicBezTo>
                  <a:pt x="323" y="52"/>
                  <a:pt x="60" y="42"/>
                  <a:pt x="30" y="64"/>
                </a:cubicBezTo>
                <a:cubicBezTo>
                  <a:pt x="0" y="86"/>
                  <a:pt x="173" y="143"/>
                  <a:pt x="248" y="182"/>
                </a:cubicBezTo>
                <a:cubicBezTo>
                  <a:pt x="323" y="221"/>
                  <a:pt x="432" y="273"/>
                  <a:pt x="480" y="297"/>
                </a:cubicBezTo>
                <a:close/>
              </a:path>
            </a:pathLst>
          </a:custGeom>
          <a:gradFill rotWithShape="1">
            <a:gsLst>
              <a:gs pos="0">
                <a:srgbClr val="D3B187"/>
              </a:gs>
              <a:gs pos="100000">
                <a:srgbClr val="FFCC66"/>
              </a:gs>
            </a:gsLst>
            <a:lin ang="5400000" scaled="1"/>
          </a:gradFill>
          <a:ln w="9525" cap="flat" cmpd="sng">
            <a:solidFill>
              <a:srgbClr val="FF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2068" name="Oval 20"/>
          <p:cNvSpPr>
            <a:spLocks noChangeArrowheads="1"/>
          </p:cNvSpPr>
          <p:nvPr/>
        </p:nvSpPr>
        <p:spPr bwMode="auto">
          <a:xfrm>
            <a:off x="571500" y="5832475"/>
            <a:ext cx="468313" cy="190500"/>
          </a:xfrm>
          <a:prstGeom prst="ellipse">
            <a:avLst/>
          </a:prstGeom>
          <a:gradFill rotWithShape="0">
            <a:gsLst>
              <a:gs pos="0">
                <a:srgbClr val="9CD9FE"/>
              </a:gs>
              <a:gs pos="100000">
                <a:srgbClr val="9CD9FE">
                  <a:gamma/>
                  <a:shade val="6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2069" name="Oval 21"/>
          <p:cNvSpPr>
            <a:spLocks noChangeArrowheads="1"/>
          </p:cNvSpPr>
          <p:nvPr/>
        </p:nvSpPr>
        <p:spPr bwMode="auto">
          <a:xfrm>
            <a:off x="8010525" y="5811838"/>
            <a:ext cx="512763" cy="220663"/>
          </a:xfrm>
          <a:prstGeom prst="ellipse">
            <a:avLst/>
          </a:prstGeom>
          <a:gradFill rotWithShape="0">
            <a:gsLst>
              <a:gs pos="0">
                <a:srgbClr val="9CD9FE"/>
              </a:gs>
              <a:gs pos="100000">
                <a:srgbClr val="9CD9FE">
                  <a:gamma/>
                  <a:shade val="6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2072" name="Oval 24"/>
          <p:cNvSpPr>
            <a:spLocks noChangeArrowheads="1"/>
          </p:cNvSpPr>
          <p:nvPr/>
        </p:nvSpPr>
        <p:spPr bwMode="auto">
          <a:xfrm>
            <a:off x="2222500" y="5843588"/>
            <a:ext cx="474663" cy="188913"/>
          </a:xfrm>
          <a:prstGeom prst="ellipse">
            <a:avLst/>
          </a:prstGeom>
          <a:gradFill rotWithShape="0">
            <a:gsLst>
              <a:gs pos="0">
                <a:srgbClr val="9CD9FE"/>
              </a:gs>
              <a:gs pos="100000">
                <a:srgbClr val="9CD9FE">
                  <a:gamma/>
                  <a:shade val="6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2082" name="Oval 34"/>
          <p:cNvSpPr>
            <a:spLocks noChangeArrowheads="1"/>
          </p:cNvSpPr>
          <p:nvPr/>
        </p:nvSpPr>
        <p:spPr bwMode="auto">
          <a:xfrm>
            <a:off x="4194175" y="6456363"/>
            <a:ext cx="438150" cy="177800"/>
          </a:xfrm>
          <a:prstGeom prst="ellipse">
            <a:avLst/>
          </a:prstGeom>
          <a:gradFill rotWithShape="1">
            <a:gsLst>
              <a:gs pos="0">
                <a:srgbClr val="BAA0FA"/>
              </a:gs>
              <a:gs pos="100000">
                <a:srgbClr val="BAA0FA">
                  <a:gamma/>
                  <a:shade val="8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2083" name="Freeform 35"/>
          <p:cNvSpPr>
            <a:spLocks noChangeAspect="1"/>
          </p:cNvSpPr>
          <p:nvPr/>
        </p:nvSpPr>
        <p:spPr bwMode="auto">
          <a:xfrm>
            <a:off x="5272088" y="6300788"/>
            <a:ext cx="3873500" cy="468313"/>
          </a:xfrm>
          <a:custGeom>
            <a:avLst/>
            <a:gdLst/>
            <a:ahLst/>
            <a:cxnLst>
              <a:cxn ang="0">
                <a:pos x="2440" y="258"/>
              </a:cxn>
              <a:cxn ang="0">
                <a:pos x="2032" y="259"/>
              </a:cxn>
              <a:cxn ang="0">
                <a:pos x="1444" y="263"/>
              </a:cxn>
              <a:cxn ang="0">
                <a:pos x="109" y="252"/>
              </a:cxn>
              <a:cxn ang="0">
                <a:pos x="788" y="146"/>
              </a:cxn>
              <a:cxn ang="0">
                <a:pos x="1434" y="55"/>
              </a:cxn>
              <a:cxn ang="0">
                <a:pos x="1901" y="28"/>
              </a:cxn>
              <a:cxn ang="0">
                <a:pos x="2432" y="38"/>
              </a:cxn>
              <a:cxn ang="0">
                <a:pos x="2440" y="258"/>
              </a:cxn>
            </a:cxnLst>
            <a:rect l="0" t="0" r="r" b="b"/>
            <a:pathLst>
              <a:path w="2440" h="295">
                <a:moveTo>
                  <a:pt x="2440" y="258"/>
                </a:moveTo>
                <a:cubicBezTo>
                  <a:pt x="2373" y="295"/>
                  <a:pt x="2198" y="258"/>
                  <a:pt x="2032" y="259"/>
                </a:cubicBezTo>
                <a:cubicBezTo>
                  <a:pt x="1866" y="260"/>
                  <a:pt x="1764" y="264"/>
                  <a:pt x="1444" y="263"/>
                </a:cubicBezTo>
                <a:cubicBezTo>
                  <a:pt x="1124" y="262"/>
                  <a:pt x="218" y="272"/>
                  <a:pt x="109" y="252"/>
                </a:cubicBezTo>
                <a:cubicBezTo>
                  <a:pt x="0" y="231"/>
                  <a:pt x="567" y="179"/>
                  <a:pt x="788" y="146"/>
                </a:cubicBezTo>
                <a:cubicBezTo>
                  <a:pt x="1009" y="113"/>
                  <a:pt x="1249" y="75"/>
                  <a:pt x="1434" y="55"/>
                </a:cubicBezTo>
                <a:cubicBezTo>
                  <a:pt x="1619" y="35"/>
                  <a:pt x="1735" y="31"/>
                  <a:pt x="1901" y="28"/>
                </a:cubicBezTo>
                <a:cubicBezTo>
                  <a:pt x="2067" y="25"/>
                  <a:pt x="2342" y="0"/>
                  <a:pt x="2432" y="38"/>
                </a:cubicBezTo>
                <a:lnTo>
                  <a:pt x="2440" y="258"/>
                </a:lnTo>
                <a:close/>
              </a:path>
            </a:pathLst>
          </a:custGeom>
          <a:solidFill>
            <a:srgbClr val="FF9966"/>
          </a:solidFill>
          <a:ln w="9525">
            <a:solidFill>
              <a:srgbClr val="FFCC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2084" name="Oval 36"/>
          <p:cNvSpPr>
            <a:spLocks noChangeArrowheads="1"/>
          </p:cNvSpPr>
          <p:nvPr/>
        </p:nvSpPr>
        <p:spPr bwMode="auto">
          <a:xfrm flipH="1">
            <a:off x="7916863" y="6430963"/>
            <a:ext cx="438150" cy="177800"/>
          </a:xfrm>
          <a:prstGeom prst="ellipse">
            <a:avLst/>
          </a:prstGeom>
          <a:gradFill rotWithShape="1">
            <a:gsLst>
              <a:gs pos="0">
                <a:srgbClr val="BAA0FA"/>
              </a:gs>
              <a:gs pos="100000">
                <a:srgbClr val="BAA0FA">
                  <a:gamma/>
                  <a:shade val="8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0" y="1124744"/>
            <a:ext cx="9145588" cy="1112838"/>
            <a:chOff x="0" y="466"/>
            <a:chExt cx="5761" cy="701"/>
          </a:xfrm>
        </p:grpSpPr>
        <p:sp>
          <p:nvSpPr>
            <p:cNvPr id="2088" name="Freeform 40" descr="Bouquet"/>
            <p:cNvSpPr>
              <a:spLocks/>
            </p:cNvSpPr>
            <p:nvPr/>
          </p:nvSpPr>
          <p:spPr bwMode="auto">
            <a:xfrm flipV="1">
              <a:off x="25" y="692"/>
              <a:ext cx="5735" cy="278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446" y="38"/>
                </a:cxn>
                <a:cxn ang="0">
                  <a:pos x="1079" y="31"/>
                </a:cxn>
                <a:cxn ang="0">
                  <a:pos x="1265" y="25"/>
                </a:cxn>
                <a:cxn ang="0">
                  <a:pos x="1828" y="44"/>
                </a:cxn>
                <a:cxn ang="0">
                  <a:pos x="2090" y="19"/>
                </a:cxn>
                <a:cxn ang="0">
                  <a:pos x="2673" y="38"/>
                </a:cxn>
                <a:cxn ang="0">
                  <a:pos x="2993" y="19"/>
                </a:cxn>
                <a:cxn ang="0">
                  <a:pos x="3748" y="38"/>
                </a:cxn>
                <a:cxn ang="0">
                  <a:pos x="3882" y="25"/>
                </a:cxn>
                <a:cxn ang="0">
                  <a:pos x="4478" y="38"/>
                </a:cxn>
                <a:cxn ang="0">
                  <a:pos x="4676" y="6"/>
                </a:cxn>
                <a:cxn ang="0">
                  <a:pos x="4887" y="38"/>
                </a:cxn>
                <a:cxn ang="0">
                  <a:pos x="5514" y="12"/>
                </a:cxn>
                <a:cxn ang="0">
                  <a:pos x="5735" y="15"/>
                </a:cxn>
                <a:cxn ang="0">
                  <a:pos x="5731" y="101"/>
                </a:cxn>
                <a:cxn ang="0">
                  <a:pos x="5348" y="127"/>
                </a:cxn>
                <a:cxn ang="0">
                  <a:pos x="4260" y="127"/>
                </a:cxn>
                <a:cxn ang="0">
                  <a:pos x="2974" y="108"/>
                </a:cxn>
                <a:cxn ang="0">
                  <a:pos x="1297" y="121"/>
                </a:cxn>
                <a:cxn ang="0">
                  <a:pos x="446" y="121"/>
                </a:cxn>
                <a:cxn ang="0">
                  <a:pos x="0" y="114"/>
                </a:cxn>
                <a:cxn ang="0">
                  <a:pos x="0" y="28"/>
                </a:cxn>
              </a:cxnLst>
              <a:rect l="0" t="0" r="r" b="b"/>
              <a:pathLst>
                <a:path w="5735" h="131">
                  <a:moveTo>
                    <a:pt x="0" y="28"/>
                  </a:moveTo>
                  <a:cubicBezTo>
                    <a:pt x="74" y="15"/>
                    <a:pt x="266" y="38"/>
                    <a:pt x="446" y="38"/>
                  </a:cubicBezTo>
                  <a:cubicBezTo>
                    <a:pt x="626" y="38"/>
                    <a:pt x="943" y="33"/>
                    <a:pt x="1079" y="31"/>
                  </a:cubicBezTo>
                  <a:cubicBezTo>
                    <a:pt x="1215" y="29"/>
                    <a:pt x="1140" y="23"/>
                    <a:pt x="1265" y="25"/>
                  </a:cubicBezTo>
                  <a:cubicBezTo>
                    <a:pt x="1390" y="27"/>
                    <a:pt x="1691" y="45"/>
                    <a:pt x="1828" y="44"/>
                  </a:cubicBezTo>
                  <a:cubicBezTo>
                    <a:pt x="1965" y="43"/>
                    <a:pt x="1949" y="20"/>
                    <a:pt x="2090" y="19"/>
                  </a:cubicBezTo>
                  <a:cubicBezTo>
                    <a:pt x="2231" y="18"/>
                    <a:pt x="2523" y="38"/>
                    <a:pt x="2673" y="38"/>
                  </a:cubicBezTo>
                  <a:cubicBezTo>
                    <a:pt x="2823" y="38"/>
                    <a:pt x="2814" y="19"/>
                    <a:pt x="2993" y="19"/>
                  </a:cubicBezTo>
                  <a:cubicBezTo>
                    <a:pt x="3172" y="19"/>
                    <a:pt x="3600" y="37"/>
                    <a:pt x="3748" y="38"/>
                  </a:cubicBezTo>
                  <a:cubicBezTo>
                    <a:pt x="3896" y="39"/>
                    <a:pt x="3760" y="25"/>
                    <a:pt x="3882" y="25"/>
                  </a:cubicBezTo>
                  <a:cubicBezTo>
                    <a:pt x="4004" y="25"/>
                    <a:pt x="4346" y="41"/>
                    <a:pt x="4478" y="38"/>
                  </a:cubicBezTo>
                  <a:cubicBezTo>
                    <a:pt x="4610" y="35"/>
                    <a:pt x="4608" y="6"/>
                    <a:pt x="4676" y="6"/>
                  </a:cubicBezTo>
                  <a:cubicBezTo>
                    <a:pt x="4744" y="6"/>
                    <a:pt x="4747" y="37"/>
                    <a:pt x="4887" y="38"/>
                  </a:cubicBezTo>
                  <a:cubicBezTo>
                    <a:pt x="5027" y="39"/>
                    <a:pt x="5373" y="16"/>
                    <a:pt x="5514" y="12"/>
                  </a:cubicBezTo>
                  <a:cubicBezTo>
                    <a:pt x="5655" y="8"/>
                    <a:pt x="5699" y="0"/>
                    <a:pt x="5735" y="15"/>
                  </a:cubicBezTo>
                  <a:lnTo>
                    <a:pt x="5731" y="101"/>
                  </a:lnTo>
                  <a:cubicBezTo>
                    <a:pt x="5667" y="120"/>
                    <a:pt x="5593" y="123"/>
                    <a:pt x="5348" y="127"/>
                  </a:cubicBezTo>
                  <a:cubicBezTo>
                    <a:pt x="5103" y="131"/>
                    <a:pt x="4656" y="130"/>
                    <a:pt x="4260" y="127"/>
                  </a:cubicBezTo>
                  <a:cubicBezTo>
                    <a:pt x="3864" y="124"/>
                    <a:pt x="3468" y="109"/>
                    <a:pt x="2974" y="108"/>
                  </a:cubicBezTo>
                  <a:cubicBezTo>
                    <a:pt x="2480" y="107"/>
                    <a:pt x="1718" y="119"/>
                    <a:pt x="1297" y="121"/>
                  </a:cubicBezTo>
                  <a:cubicBezTo>
                    <a:pt x="876" y="123"/>
                    <a:pt x="662" y="122"/>
                    <a:pt x="446" y="121"/>
                  </a:cubicBezTo>
                  <a:cubicBezTo>
                    <a:pt x="230" y="120"/>
                    <a:pt x="74" y="129"/>
                    <a:pt x="0" y="114"/>
                  </a:cubicBezTo>
                  <a:lnTo>
                    <a:pt x="0" y="28"/>
                  </a:lnTo>
                  <a:close/>
                </a:path>
              </a:pathLst>
            </a:custGeom>
            <a:blipFill dpi="0" rotWithShape="1">
              <a:blip r:embed="rId2" cstate="print"/>
              <a:srcRect/>
              <a:tile tx="0" ty="0" sx="100000" sy="100000" flip="none" algn="tl"/>
            </a:blipFill>
            <a:ln w="9525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89" name="Freeform 41"/>
            <p:cNvSpPr>
              <a:spLocks noChangeAspect="1"/>
            </p:cNvSpPr>
            <p:nvPr/>
          </p:nvSpPr>
          <p:spPr bwMode="auto">
            <a:xfrm>
              <a:off x="859" y="870"/>
              <a:ext cx="1538" cy="274"/>
            </a:xfrm>
            <a:custGeom>
              <a:avLst/>
              <a:gdLst/>
              <a:ahLst/>
              <a:cxnLst>
                <a:cxn ang="0">
                  <a:pos x="242" y="116"/>
                </a:cxn>
                <a:cxn ang="0">
                  <a:pos x="385" y="25"/>
                </a:cxn>
                <a:cxn ang="0">
                  <a:pos x="735" y="3"/>
                </a:cxn>
                <a:cxn ang="0">
                  <a:pos x="1143" y="29"/>
                </a:cxn>
                <a:cxn ang="0">
                  <a:pos x="1528" y="35"/>
                </a:cxn>
                <a:cxn ang="0">
                  <a:pos x="1080" y="239"/>
                </a:cxn>
                <a:cxn ang="0">
                  <a:pos x="561" y="243"/>
                </a:cxn>
                <a:cxn ang="0">
                  <a:pos x="53" y="236"/>
                </a:cxn>
                <a:cxn ang="0">
                  <a:pos x="242" y="116"/>
                </a:cxn>
              </a:cxnLst>
              <a:rect l="0" t="0" r="r" b="b"/>
              <a:pathLst>
                <a:path w="1538" h="274">
                  <a:moveTo>
                    <a:pt x="242" y="116"/>
                  </a:moveTo>
                  <a:cubicBezTo>
                    <a:pt x="297" y="81"/>
                    <a:pt x="303" y="44"/>
                    <a:pt x="385" y="25"/>
                  </a:cubicBezTo>
                  <a:cubicBezTo>
                    <a:pt x="467" y="6"/>
                    <a:pt x="609" y="2"/>
                    <a:pt x="735" y="3"/>
                  </a:cubicBezTo>
                  <a:lnTo>
                    <a:pt x="1143" y="29"/>
                  </a:lnTo>
                  <a:cubicBezTo>
                    <a:pt x="1215" y="46"/>
                    <a:pt x="1538" y="0"/>
                    <a:pt x="1528" y="35"/>
                  </a:cubicBezTo>
                  <a:cubicBezTo>
                    <a:pt x="1518" y="70"/>
                    <a:pt x="1241" y="204"/>
                    <a:pt x="1080" y="239"/>
                  </a:cubicBezTo>
                  <a:cubicBezTo>
                    <a:pt x="919" y="274"/>
                    <a:pt x="732" y="243"/>
                    <a:pt x="561" y="243"/>
                  </a:cubicBezTo>
                  <a:cubicBezTo>
                    <a:pt x="390" y="243"/>
                    <a:pt x="106" y="257"/>
                    <a:pt x="53" y="236"/>
                  </a:cubicBezTo>
                  <a:cubicBezTo>
                    <a:pt x="0" y="215"/>
                    <a:pt x="187" y="151"/>
                    <a:pt x="242" y="116"/>
                  </a:cubicBezTo>
                  <a:close/>
                </a:path>
              </a:pathLst>
            </a:custGeom>
            <a:gradFill rotWithShape="1">
              <a:gsLst>
                <a:gs pos="0">
                  <a:srgbClr val="D3B187"/>
                </a:gs>
                <a:gs pos="100000">
                  <a:srgbClr val="FFCC66"/>
                </a:gs>
              </a:gsLst>
              <a:lin ang="5400000" scaled="1"/>
            </a:gradFill>
            <a:ln w="9525" cap="flat" cmpd="sng">
              <a:solidFill>
                <a:srgbClr val="FF99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0" name="Freeform 42"/>
            <p:cNvSpPr>
              <a:spLocks noChangeAspect="1"/>
            </p:cNvSpPr>
            <p:nvPr/>
          </p:nvSpPr>
          <p:spPr bwMode="auto">
            <a:xfrm>
              <a:off x="0" y="477"/>
              <a:ext cx="2320" cy="310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408" y="36"/>
                </a:cxn>
                <a:cxn ang="0">
                  <a:pos x="925" y="59"/>
                </a:cxn>
                <a:cxn ang="0">
                  <a:pos x="2317" y="269"/>
                </a:cxn>
                <a:cxn ang="0">
                  <a:pos x="934" y="271"/>
                </a:cxn>
                <a:cxn ang="0">
                  <a:pos x="539" y="267"/>
                </a:cxn>
                <a:cxn ang="0">
                  <a:pos x="8" y="257"/>
                </a:cxn>
                <a:cxn ang="0">
                  <a:pos x="0" y="37"/>
                </a:cxn>
              </a:cxnLst>
              <a:rect l="0" t="0" r="r" b="b"/>
              <a:pathLst>
                <a:path w="2320" h="310">
                  <a:moveTo>
                    <a:pt x="0" y="37"/>
                  </a:moveTo>
                  <a:cubicBezTo>
                    <a:pt x="67" y="0"/>
                    <a:pt x="254" y="32"/>
                    <a:pt x="408" y="36"/>
                  </a:cubicBezTo>
                  <a:cubicBezTo>
                    <a:pt x="562" y="40"/>
                    <a:pt x="607" y="20"/>
                    <a:pt x="925" y="59"/>
                  </a:cubicBezTo>
                  <a:cubicBezTo>
                    <a:pt x="1243" y="98"/>
                    <a:pt x="2316" y="234"/>
                    <a:pt x="2317" y="269"/>
                  </a:cubicBezTo>
                  <a:cubicBezTo>
                    <a:pt x="2320" y="310"/>
                    <a:pt x="1230" y="271"/>
                    <a:pt x="934" y="271"/>
                  </a:cubicBezTo>
                  <a:cubicBezTo>
                    <a:pt x="638" y="271"/>
                    <a:pt x="693" y="269"/>
                    <a:pt x="539" y="267"/>
                  </a:cubicBezTo>
                  <a:cubicBezTo>
                    <a:pt x="385" y="265"/>
                    <a:pt x="98" y="295"/>
                    <a:pt x="8" y="257"/>
                  </a:cubicBezTo>
                  <a:lnTo>
                    <a:pt x="0" y="37"/>
                  </a:lnTo>
                  <a:close/>
                </a:path>
              </a:pathLst>
            </a:custGeom>
            <a:solidFill>
              <a:srgbClr val="FF9966"/>
            </a:solidFill>
            <a:ln w="9525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1" name="Freeform 43"/>
            <p:cNvSpPr>
              <a:spLocks noChangeAspect="1"/>
            </p:cNvSpPr>
            <p:nvPr/>
          </p:nvSpPr>
          <p:spPr bwMode="auto">
            <a:xfrm>
              <a:off x="22" y="859"/>
              <a:ext cx="1188" cy="287"/>
            </a:xfrm>
            <a:custGeom>
              <a:avLst/>
              <a:gdLst/>
              <a:ahLst/>
              <a:cxnLst>
                <a:cxn ang="0">
                  <a:pos x="3" y="47"/>
                </a:cxn>
                <a:cxn ang="0">
                  <a:pos x="485" y="19"/>
                </a:cxn>
                <a:cxn ang="0">
                  <a:pos x="898" y="22"/>
                </a:cxn>
                <a:cxn ang="0">
                  <a:pos x="1175" y="34"/>
                </a:cxn>
                <a:cxn ang="0">
                  <a:pos x="1024" y="143"/>
                </a:cxn>
                <a:cxn ang="0">
                  <a:pos x="826" y="239"/>
                </a:cxn>
                <a:cxn ang="0">
                  <a:pos x="441" y="264"/>
                </a:cxn>
                <a:cxn ang="0">
                  <a:pos x="0" y="251"/>
                </a:cxn>
                <a:cxn ang="0">
                  <a:pos x="3" y="47"/>
                </a:cxn>
              </a:cxnLst>
              <a:rect l="0" t="0" r="r" b="b"/>
              <a:pathLst>
                <a:path w="1188" h="287">
                  <a:moveTo>
                    <a:pt x="3" y="47"/>
                  </a:moveTo>
                  <a:cubicBezTo>
                    <a:pt x="38" y="0"/>
                    <a:pt x="336" y="23"/>
                    <a:pt x="485" y="19"/>
                  </a:cubicBezTo>
                  <a:cubicBezTo>
                    <a:pt x="634" y="15"/>
                    <a:pt x="783" y="19"/>
                    <a:pt x="898" y="22"/>
                  </a:cubicBezTo>
                  <a:cubicBezTo>
                    <a:pt x="1013" y="25"/>
                    <a:pt x="1154" y="14"/>
                    <a:pt x="1175" y="34"/>
                  </a:cubicBezTo>
                  <a:cubicBezTo>
                    <a:pt x="1188" y="57"/>
                    <a:pt x="1082" y="109"/>
                    <a:pt x="1024" y="143"/>
                  </a:cubicBezTo>
                  <a:cubicBezTo>
                    <a:pt x="966" y="177"/>
                    <a:pt x="923" y="219"/>
                    <a:pt x="826" y="239"/>
                  </a:cubicBezTo>
                  <a:cubicBezTo>
                    <a:pt x="729" y="259"/>
                    <a:pt x="579" y="262"/>
                    <a:pt x="441" y="264"/>
                  </a:cubicBezTo>
                  <a:cubicBezTo>
                    <a:pt x="303" y="266"/>
                    <a:pt x="73" y="287"/>
                    <a:pt x="0" y="251"/>
                  </a:cubicBezTo>
                  <a:lnTo>
                    <a:pt x="3" y="47"/>
                  </a:lnTo>
                  <a:close/>
                </a:path>
              </a:pathLst>
            </a:custGeom>
            <a:gradFill rotWithShape="1">
              <a:gsLst>
                <a:gs pos="0">
                  <a:srgbClr val="D3B187"/>
                </a:gs>
                <a:gs pos="100000">
                  <a:srgbClr val="FFCC66"/>
                </a:gs>
              </a:gsLst>
              <a:lin ang="5400000" scaled="1"/>
            </a:gradFill>
            <a:ln w="9525">
              <a:solidFill>
                <a:srgbClr val="FF99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2" name="Freeform 44"/>
            <p:cNvSpPr>
              <a:spLocks noChangeAspect="1"/>
            </p:cNvSpPr>
            <p:nvPr/>
          </p:nvSpPr>
          <p:spPr bwMode="auto">
            <a:xfrm flipV="1">
              <a:off x="3164" y="869"/>
              <a:ext cx="1671" cy="259"/>
            </a:xfrm>
            <a:custGeom>
              <a:avLst/>
              <a:gdLst/>
              <a:ahLst/>
              <a:cxnLst>
                <a:cxn ang="0">
                  <a:pos x="878" y="258"/>
                </a:cxn>
                <a:cxn ang="0">
                  <a:pos x="1291" y="256"/>
                </a:cxn>
                <a:cxn ang="0">
                  <a:pos x="1658" y="242"/>
                </a:cxn>
                <a:cxn ang="0">
                  <a:pos x="1524" y="161"/>
                </a:cxn>
                <a:cxn ang="0">
                  <a:pos x="1213" y="25"/>
                </a:cxn>
                <a:cxn ang="0">
                  <a:pos x="787" y="9"/>
                </a:cxn>
                <a:cxn ang="0">
                  <a:pos x="80" y="31"/>
                </a:cxn>
                <a:cxn ang="0">
                  <a:pos x="304" y="127"/>
                </a:cxn>
                <a:cxn ang="0">
                  <a:pos x="464" y="213"/>
                </a:cxn>
                <a:cxn ang="0">
                  <a:pos x="878" y="258"/>
                </a:cxn>
              </a:cxnLst>
              <a:rect l="0" t="0" r="r" b="b"/>
              <a:pathLst>
                <a:path w="1671" h="259">
                  <a:moveTo>
                    <a:pt x="878" y="258"/>
                  </a:moveTo>
                  <a:cubicBezTo>
                    <a:pt x="949" y="258"/>
                    <a:pt x="1161" y="259"/>
                    <a:pt x="1291" y="256"/>
                  </a:cubicBezTo>
                  <a:cubicBezTo>
                    <a:pt x="1421" y="253"/>
                    <a:pt x="1620" y="257"/>
                    <a:pt x="1658" y="242"/>
                  </a:cubicBezTo>
                  <a:cubicBezTo>
                    <a:pt x="1671" y="218"/>
                    <a:pt x="1598" y="197"/>
                    <a:pt x="1524" y="161"/>
                  </a:cubicBezTo>
                  <a:cubicBezTo>
                    <a:pt x="1450" y="125"/>
                    <a:pt x="1336" y="50"/>
                    <a:pt x="1213" y="25"/>
                  </a:cubicBezTo>
                  <a:cubicBezTo>
                    <a:pt x="1090" y="0"/>
                    <a:pt x="976" y="8"/>
                    <a:pt x="787" y="9"/>
                  </a:cubicBezTo>
                  <a:cubicBezTo>
                    <a:pt x="598" y="10"/>
                    <a:pt x="160" y="11"/>
                    <a:pt x="80" y="31"/>
                  </a:cubicBezTo>
                  <a:cubicBezTo>
                    <a:pt x="0" y="51"/>
                    <a:pt x="240" y="97"/>
                    <a:pt x="304" y="127"/>
                  </a:cubicBezTo>
                  <a:cubicBezTo>
                    <a:pt x="368" y="157"/>
                    <a:pt x="369" y="191"/>
                    <a:pt x="464" y="213"/>
                  </a:cubicBezTo>
                  <a:cubicBezTo>
                    <a:pt x="559" y="235"/>
                    <a:pt x="792" y="249"/>
                    <a:pt x="878" y="258"/>
                  </a:cubicBezTo>
                  <a:close/>
                </a:path>
              </a:pathLst>
            </a:custGeom>
            <a:gradFill rotWithShape="1">
              <a:gsLst>
                <a:gs pos="0">
                  <a:srgbClr val="D3B187"/>
                </a:gs>
                <a:gs pos="100000">
                  <a:srgbClr val="FFCC66"/>
                </a:gs>
              </a:gsLst>
              <a:lin ang="5400000" scaled="1"/>
            </a:gradFill>
            <a:ln w="9525" cap="flat" cmpd="sng">
              <a:solidFill>
                <a:srgbClr val="FF99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3" name="Freeform 45"/>
            <p:cNvSpPr>
              <a:spLocks noChangeAspect="1"/>
            </p:cNvSpPr>
            <p:nvPr/>
          </p:nvSpPr>
          <p:spPr bwMode="auto">
            <a:xfrm flipV="1">
              <a:off x="4434" y="855"/>
              <a:ext cx="1320" cy="312"/>
            </a:xfrm>
            <a:custGeom>
              <a:avLst/>
              <a:gdLst/>
              <a:ahLst/>
              <a:cxnLst>
                <a:cxn ang="0">
                  <a:pos x="480" y="297"/>
                </a:cxn>
                <a:cxn ang="0">
                  <a:pos x="692" y="300"/>
                </a:cxn>
                <a:cxn ang="0">
                  <a:pos x="893" y="294"/>
                </a:cxn>
                <a:cxn ang="0">
                  <a:pos x="1313" y="256"/>
                </a:cxn>
                <a:cxn ang="0">
                  <a:pos x="1320" y="35"/>
                </a:cxn>
                <a:cxn ang="0">
                  <a:pos x="1041" y="48"/>
                </a:cxn>
                <a:cxn ang="0">
                  <a:pos x="670" y="60"/>
                </a:cxn>
                <a:cxn ang="0">
                  <a:pos x="430" y="51"/>
                </a:cxn>
                <a:cxn ang="0">
                  <a:pos x="30" y="64"/>
                </a:cxn>
                <a:cxn ang="0">
                  <a:pos x="248" y="182"/>
                </a:cxn>
                <a:cxn ang="0">
                  <a:pos x="480" y="297"/>
                </a:cxn>
              </a:cxnLst>
              <a:rect l="0" t="0" r="r" b="b"/>
              <a:pathLst>
                <a:path w="1320" h="312">
                  <a:moveTo>
                    <a:pt x="480" y="297"/>
                  </a:moveTo>
                  <a:cubicBezTo>
                    <a:pt x="548" y="312"/>
                    <a:pt x="624" y="301"/>
                    <a:pt x="692" y="300"/>
                  </a:cubicBezTo>
                  <a:lnTo>
                    <a:pt x="893" y="294"/>
                  </a:lnTo>
                  <a:cubicBezTo>
                    <a:pt x="996" y="287"/>
                    <a:pt x="1242" y="299"/>
                    <a:pt x="1313" y="256"/>
                  </a:cubicBezTo>
                  <a:lnTo>
                    <a:pt x="1320" y="35"/>
                  </a:lnTo>
                  <a:cubicBezTo>
                    <a:pt x="1275" y="0"/>
                    <a:pt x="1149" y="44"/>
                    <a:pt x="1041" y="48"/>
                  </a:cubicBezTo>
                  <a:cubicBezTo>
                    <a:pt x="933" y="52"/>
                    <a:pt x="772" y="60"/>
                    <a:pt x="670" y="60"/>
                  </a:cubicBezTo>
                  <a:cubicBezTo>
                    <a:pt x="568" y="60"/>
                    <a:pt x="537" y="50"/>
                    <a:pt x="430" y="51"/>
                  </a:cubicBezTo>
                  <a:cubicBezTo>
                    <a:pt x="323" y="52"/>
                    <a:pt x="60" y="42"/>
                    <a:pt x="30" y="64"/>
                  </a:cubicBezTo>
                  <a:cubicBezTo>
                    <a:pt x="0" y="86"/>
                    <a:pt x="173" y="143"/>
                    <a:pt x="248" y="182"/>
                  </a:cubicBezTo>
                  <a:cubicBezTo>
                    <a:pt x="323" y="221"/>
                    <a:pt x="432" y="273"/>
                    <a:pt x="480" y="297"/>
                  </a:cubicBezTo>
                  <a:close/>
                </a:path>
              </a:pathLst>
            </a:custGeom>
            <a:gradFill rotWithShape="1">
              <a:gsLst>
                <a:gs pos="0">
                  <a:srgbClr val="D3B187"/>
                </a:gs>
                <a:gs pos="100000">
                  <a:srgbClr val="FFCC66"/>
                </a:gs>
              </a:gsLst>
              <a:lin ang="5400000" scaled="1"/>
            </a:gradFill>
            <a:ln w="9525" cap="flat" cmpd="sng">
              <a:solidFill>
                <a:srgbClr val="FF99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4" name="Freeform 46"/>
            <p:cNvSpPr>
              <a:spLocks noChangeAspect="1"/>
            </p:cNvSpPr>
            <p:nvPr/>
          </p:nvSpPr>
          <p:spPr bwMode="auto">
            <a:xfrm>
              <a:off x="1961" y="871"/>
              <a:ext cx="1657" cy="259"/>
            </a:xfrm>
            <a:custGeom>
              <a:avLst/>
              <a:gdLst/>
              <a:ahLst/>
              <a:cxnLst>
                <a:cxn ang="0">
                  <a:pos x="279" y="134"/>
                </a:cxn>
                <a:cxn ang="0">
                  <a:pos x="496" y="40"/>
                </a:cxn>
                <a:cxn ang="0">
                  <a:pos x="1114" y="40"/>
                </a:cxn>
                <a:cxn ang="0">
                  <a:pos x="1639" y="28"/>
                </a:cxn>
                <a:cxn ang="0">
                  <a:pos x="1251" y="207"/>
                </a:cxn>
                <a:cxn ang="0">
                  <a:pos x="874" y="239"/>
                </a:cxn>
                <a:cxn ang="0">
                  <a:pos x="99" y="242"/>
                </a:cxn>
                <a:cxn ang="0">
                  <a:pos x="279" y="134"/>
                </a:cxn>
              </a:cxnLst>
              <a:rect l="0" t="0" r="r" b="b"/>
              <a:pathLst>
                <a:path w="1657" h="259">
                  <a:moveTo>
                    <a:pt x="279" y="134"/>
                  </a:moveTo>
                  <a:cubicBezTo>
                    <a:pt x="345" y="100"/>
                    <a:pt x="357" y="56"/>
                    <a:pt x="496" y="40"/>
                  </a:cubicBezTo>
                  <a:cubicBezTo>
                    <a:pt x="635" y="24"/>
                    <a:pt x="924" y="42"/>
                    <a:pt x="1114" y="40"/>
                  </a:cubicBezTo>
                  <a:cubicBezTo>
                    <a:pt x="1304" y="38"/>
                    <a:pt x="1616" y="0"/>
                    <a:pt x="1639" y="28"/>
                  </a:cubicBezTo>
                  <a:cubicBezTo>
                    <a:pt x="1657" y="75"/>
                    <a:pt x="1378" y="172"/>
                    <a:pt x="1251" y="207"/>
                  </a:cubicBezTo>
                  <a:cubicBezTo>
                    <a:pt x="1124" y="242"/>
                    <a:pt x="1066" y="233"/>
                    <a:pt x="874" y="239"/>
                  </a:cubicBezTo>
                  <a:cubicBezTo>
                    <a:pt x="682" y="245"/>
                    <a:pt x="198" y="259"/>
                    <a:pt x="99" y="242"/>
                  </a:cubicBezTo>
                  <a:cubicBezTo>
                    <a:pt x="0" y="225"/>
                    <a:pt x="213" y="168"/>
                    <a:pt x="279" y="134"/>
                  </a:cubicBezTo>
                  <a:close/>
                </a:path>
              </a:pathLst>
            </a:custGeom>
            <a:gradFill rotWithShape="1">
              <a:gsLst>
                <a:gs pos="0">
                  <a:srgbClr val="D3B187"/>
                </a:gs>
                <a:gs pos="100000">
                  <a:srgbClr val="FFCC66"/>
                </a:gs>
              </a:gsLst>
              <a:lin ang="5400000" scaled="1"/>
            </a:gradFill>
            <a:ln w="9525" cap="flat" cmpd="sng">
              <a:solidFill>
                <a:srgbClr val="FF99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5" name="Freeform 47"/>
            <p:cNvSpPr>
              <a:spLocks/>
            </p:cNvSpPr>
            <p:nvPr/>
          </p:nvSpPr>
          <p:spPr bwMode="auto">
            <a:xfrm flipV="1">
              <a:off x="1428" y="834"/>
              <a:ext cx="2116" cy="42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44" y="31"/>
                </a:cxn>
                <a:cxn ang="0">
                  <a:pos x="461" y="37"/>
                </a:cxn>
                <a:cxn ang="0">
                  <a:pos x="884" y="2"/>
                </a:cxn>
                <a:cxn ang="0">
                  <a:pos x="1236" y="24"/>
                </a:cxn>
                <a:cxn ang="0">
                  <a:pos x="1671" y="2"/>
                </a:cxn>
                <a:cxn ang="0">
                  <a:pos x="2116" y="15"/>
                </a:cxn>
              </a:cxnLst>
              <a:rect l="0" t="0" r="r" b="b"/>
              <a:pathLst>
                <a:path w="2116" h="42">
                  <a:moveTo>
                    <a:pt x="0" y="21"/>
                  </a:moveTo>
                  <a:cubicBezTo>
                    <a:pt x="33" y="24"/>
                    <a:pt x="67" y="28"/>
                    <a:pt x="144" y="31"/>
                  </a:cubicBezTo>
                  <a:cubicBezTo>
                    <a:pt x="221" y="34"/>
                    <a:pt x="338" y="42"/>
                    <a:pt x="461" y="37"/>
                  </a:cubicBezTo>
                  <a:cubicBezTo>
                    <a:pt x="584" y="32"/>
                    <a:pt x="755" y="4"/>
                    <a:pt x="884" y="2"/>
                  </a:cubicBezTo>
                  <a:cubicBezTo>
                    <a:pt x="1013" y="0"/>
                    <a:pt x="1105" y="24"/>
                    <a:pt x="1236" y="24"/>
                  </a:cubicBezTo>
                  <a:cubicBezTo>
                    <a:pt x="1367" y="24"/>
                    <a:pt x="1524" y="4"/>
                    <a:pt x="1671" y="2"/>
                  </a:cubicBezTo>
                  <a:cubicBezTo>
                    <a:pt x="1818" y="0"/>
                    <a:pt x="2042" y="13"/>
                    <a:pt x="2116" y="1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6" name="Freeform 48"/>
            <p:cNvSpPr>
              <a:spLocks/>
            </p:cNvSpPr>
            <p:nvPr/>
          </p:nvSpPr>
          <p:spPr bwMode="auto">
            <a:xfrm flipV="1">
              <a:off x="285" y="740"/>
              <a:ext cx="1344" cy="36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234" y="35"/>
                </a:cxn>
                <a:cxn ang="0">
                  <a:pos x="547" y="13"/>
                </a:cxn>
                <a:cxn ang="0">
                  <a:pos x="867" y="10"/>
                </a:cxn>
                <a:cxn ang="0">
                  <a:pos x="1078" y="13"/>
                </a:cxn>
                <a:cxn ang="0">
                  <a:pos x="1344" y="0"/>
                </a:cxn>
              </a:cxnLst>
              <a:rect l="0" t="0" r="r" b="b"/>
              <a:pathLst>
                <a:path w="1344" h="36">
                  <a:moveTo>
                    <a:pt x="0" y="7"/>
                  </a:moveTo>
                  <a:cubicBezTo>
                    <a:pt x="71" y="20"/>
                    <a:pt x="143" y="34"/>
                    <a:pt x="234" y="35"/>
                  </a:cubicBezTo>
                  <a:cubicBezTo>
                    <a:pt x="325" y="36"/>
                    <a:pt x="442" y="17"/>
                    <a:pt x="547" y="13"/>
                  </a:cubicBezTo>
                  <a:cubicBezTo>
                    <a:pt x="652" y="9"/>
                    <a:pt x="779" y="10"/>
                    <a:pt x="867" y="10"/>
                  </a:cubicBezTo>
                  <a:cubicBezTo>
                    <a:pt x="955" y="10"/>
                    <a:pt x="999" y="15"/>
                    <a:pt x="1078" y="13"/>
                  </a:cubicBezTo>
                  <a:cubicBezTo>
                    <a:pt x="1157" y="11"/>
                    <a:pt x="1300" y="2"/>
                    <a:pt x="1344" y="0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7" name="Freeform 49"/>
            <p:cNvSpPr>
              <a:spLocks/>
            </p:cNvSpPr>
            <p:nvPr/>
          </p:nvSpPr>
          <p:spPr bwMode="auto">
            <a:xfrm flipV="1">
              <a:off x="59" y="816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8" name="Freeform 50"/>
            <p:cNvSpPr>
              <a:spLocks/>
            </p:cNvSpPr>
            <p:nvPr/>
          </p:nvSpPr>
          <p:spPr bwMode="auto">
            <a:xfrm flipV="1">
              <a:off x="1847" y="758"/>
              <a:ext cx="1293" cy="60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317" y="58"/>
                </a:cxn>
                <a:cxn ang="0">
                  <a:pos x="762" y="23"/>
                </a:cxn>
                <a:cxn ang="0">
                  <a:pos x="1120" y="55"/>
                </a:cxn>
                <a:cxn ang="0">
                  <a:pos x="1254" y="7"/>
                </a:cxn>
                <a:cxn ang="0">
                  <a:pos x="1293" y="14"/>
                </a:cxn>
              </a:cxnLst>
              <a:rect l="0" t="0" r="r" b="b"/>
              <a:pathLst>
                <a:path w="1293" h="60">
                  <a:moveTo>
                    <a:pt x="0" y="36"/>
                  </a:moveTo>
                  <a:cubicBezTo>
                    <a:pt x="95" y="48"/>
                    <a:pt x="190" y="60"/>
                    <a:pt x="317" y="58"/>
                  </a:cubicBezTo>
                  <a:cubicBezTo>
                    <a:pt x="444" y="56"/>
                    <a:pt x="628" y="23"/>
                    <a:pt x="762" y="23"/>
                  </a:cubicBezTo>
                  <a:cubicBezTo>
                    <a:pt x="896" y="23"/>
                    <a:pt x="1038" y="58"/>
                    <a:pt x="1120" y="55"/>
                  </a:cubicBezTo>
                  <a:cubicBezTo>
                    <a:pt x="1202" y="52"/>
                    <a:pt x="1225" y="14"/>
                    <a:pt x="1254" y="7"/>
                  </a:cubicBezTo>
                  <a:cubicBezTo>
                    <a:pt x="1283" y="0"/>
                    <a:pt x="1288" y="7"/>
                    <a:pt x="1293" y="14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9" name="Freeform 51"/>
            <p:cNvSpPr>
              <a:spLocks/>
            </p:cNvSpPr>
            <p:nvPr/>
          </p:nvSpPr>
          <p:spPr bwMode="auto">
            <a:xfrm flipV="1">
              <a:off x="2970" y="776"/>
              <a:ext cx="1805" cy="5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9" y="48"/>
                </a:cxn>
                <a:cxn ang="0">
                  <a:pos x="631" y="35"/>
                </a:cxn>
                <a:cxn ang="0">
                  <a:pos x="1059" y="51"/>
                </a:cxn>
                <a:cxn ang="0">
                  <a:pos x="1357" y="22"/>
                </a:cxn>
                <a:cxn ang="0">
                  <a:pos x="1805" y="48"/>
                </a:cxn>
              </a:cxnLst>
              <a:rect l="0" t="0" r="r" b="b"/>
              <a:pathLst>
                <a:path w="1805" h="54">
                  <a:moveTo>
                    <a:pt x="0" y="0"/>
                  </a:moveTo>
                  <a:cubicBezTo>
                    <a:pt x="77" y="21"/>
                    <a:pt x="154" y="42"/>
                    <a:pt x="259" y="48"/>
                  </a:cubicBezTo>
                  <a:cubicBezTo>
                    <a:pt x="364" y="54"/>
                    <a:pt x="498" y="34"/>
                    <a:pt x="631" y="35"/>
                  </a:cubicBezTo>
                  <a:cubicBezTo>
                    <a:pt x="764" y="36"/>
                    <a:pt x="938" y="53"/>
                    <a:pt x="1059" y="51"/>
                  </a:cubicBezTo>
                  <a:cubicBezTo>
                    <a:pt x="1180" y="49"/>
                    <a:pt x="1233" y="22"/>
                    <a:pt x="1357" y="22"/>
                  </a:cubicBezTo>
                  <a:cubicBezTo>
                    <a:pt x="1481" y="22"/>
                    <a:pt x="1730" y="44"/>
                    <a:pt x="1805" y="48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00" name="Freeform 52"/>
            <p:cNvSpPr>
              <a:spLocks/>
            </p:cNvSpPr>
            <p:nvPr/>
          </p:nvSpPr>
          <p:spPr bwMode="auto">
            <a:xfrm flipV="1">
              <a:off x="3479" y="755"/>
              <a:ext cx="1888" cy="57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294" y="14"/>
                </a:cxn>
                <a:cxn ang="0">
                  <a:pos x="646" y="55"/>
                </a:cxn>
                <a:cxn ang="0">
                  <a:pos x="1107" y="7"/>
                </a:cxn>
                <a:cxn ang="0">
                  <a:pos x="1504" y="11"/>
                </a:cxn>
                <a:cxn ang="0">
                  <a:pos x="1737" y="55"/>
                </a:cxn>
                <a:cxn ang="0">
                  <a:pos x="1888" y="1"/>
                </a:cxn>
              </a:cxnLst>
              <a:rect l="0" t="0" r="r" b="b"/>
              <a:pathLst>
                <a:path w="1888" h="57">
                  <a:moveTo>
                    <a:pt x="0" y="36"/>
                  </a:moveTo>
                  <a:cubicBezTo>
                    <a:pt x="93" y="23"/>
                    <a:pt x="186" y="11"/>
                    <a:pt x="294" y="14"/>
                  </a:cubicBezTo>
                  <a:cubicBezTo>
                    <a:pt x="402" y="17"/>
                    <a:pt x="511" y="56"/>
                    <a:pt x="646" y="55"/>
                  </a:cubicBezTo>
                  <a:cubicBezTo>
                    <a:pt x="781" y="54"/>
                    <a:pt x="964" y="14"/>
                    <a:pt x="1107" y="7"/>
                  </a:cubicBezTo>
                  <a:cubicBezTo>
                    <a:pt x="1250" y="0"/>
                    <a:pt x="1399" y="3"/>
                    <a:pt x="1504" y="11"/>
                  </a:cubicBezTo>
                  <a:cubicBezTo>
                    <a:pt x="1609" y="19"/>
                    <a:pt x="1673" y="57"/>
                    <a:pt x="1737" y="55"/>
                  </a:cubicBezTo>
                  <a:cubicBezTo>
                    <a:pt x="1801" y="53"/>
                    <a:pt x="1863" y="10"/>
                    <a:pt x="1888" y="1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01" name="Freeform 53"/>
            <p:cNvSpPr>
              <a:spLocks/>
            </p:cNvSpPr>
            <p:nvPr/>
          </p:nvSpPr>
          <p:spPr bwMode="auto">
            <a:xfrm flipV="1">
              <a:off x="4115" y="806"/>
              <a:ext cx="1428" cy="70"/>
            </a:xfrm>
            <a:custGeom>
              <a:avLst/>
              <a:gdLst/>
              <a:ahLst/>
              <a:cxnLst>
                <a:cxn ang="0">
                  <a:pos x="1428" y="1"/>
                </a:cxn>
                <a:cxn ang="0">
                  <a:pos x="1216" y="45"/>
                </a:cxn>
                <a:cxn ang="0">
                  <a:pos x="941" y="68"/>
                </a:cxn>
                <a:cxn ang="0">
                  <a:pos x="692" y="33"/>
                </a:cxn>
                <a:cxn ang="0">
                  <a:pos x="570" y="1"/>
                </a:cxn>
                <a:cxn ang="0">
                  <a:pos x="250" y="39"/>
                </a:cxn>
                <a:cxn ang="0">
                  <a:pos x="0" y="17"/>
                </a:cxn>
              </a:cxnLst>
              <a:rect l="0" t="0" r="r" b="b"/>
              <a:pathLst>
                <a:path w="1428" h="70">
                  <a:moveTo>
                    <a:pt x="1428" y="1"/>
                  </a:moveTo>
                  <a:cubicBezTo>
                    <a:pt x="1362" y="17"/>
                    <a:pt x="1297" y="34"/>
                    <a:pt x="1216" y="45"/>
                  </a:cubicBezTo>
                  <a:cubicBezTo>
                    <a:pt x="1135" y="56"/>
                    <a:pt x="1028" y="70"/>
                    <a:pt x="941" y="68"/>
                  </a:cubicBezTo>
                  <a:cubicBezTo>
                    <a:pt x="854" y="66"/>
                    <a:pt x="754" y="44"/>
                    <a:pt x="692" y="33"/>
                  </a:cubicBezTo>
                  <a:cubicBezTo>
                    <a:pt x="630" y="22"/>
                    <a:pt x="644" y="0"/>
                    <a:pt x="570" y="1"/>
                  </a:cubicBezTo>
                  <a:cubicBezTo>
                    <a:pt x="496" y="2"/>
                    <a:pt x="345" y="36"/>
                    <a:pt x="250" y="39"/>
                  </a:cubicBezTo>
                  <a:cubicBezTo>
                    <a:pt x="155" y="42"/>
                    <a:pt x="42" y="21"/>
                    <a:pt x="0" y="17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02" name="Oval 54"/>
            <p:cNvSpPr>
              <a:spLocks noChangeArrowheads="1"/>
            </p:cNvSpPr>
            <p:nvPr/>
          </p:nvSpPr>
          <p:spPr bwMode="auto">
            <a:xfrm flipV="1">
              <a:off x="360" y="936"/>
              <a:ext cx="295" cy="120"/>
            </a:xfrm>
            <a:prstGeom prst="ellipse">
              <a:avLst/>
            </a:prstGeom>
            <a:gradFill rotWithShape="0">
              <a:gsLst>
                <a:gs pos="0">
                  <a:srgbClr val="9CD9FE"/>
                </a:gs>
                <a:gs pos="100000">
                  <a:srgbClr val="9CD9FE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03" name="Oval 55"/>
            <p:cNvSpPr>
              <a:spLocks noChangeArrowheads="1"/>
            </p:cNvSpPr>
            <p:nvPr/>
          </p:nvSpPr>
          <p:spPr bwMode="auto">
            <a:xfrm flipV="1">
              <a:off x="5046" y="930"/>
              <a:ext cx="323" cy="139"/>
            </a:xfrm>
            <a:prstGeom prst="ellipse">
              <a:avLst/>
            </a:prstGeom>
            <a:gradFill rotWithShape="0">
              <a:gsLst>
                <a:gs pos="0">
                  <a:srgbClr val="9CD9FE"/>
                </a:gs>
                <a:gs pos="100000">
                  <a:srgbClr val="9CD9FE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04" name="Oval 56"/>
            <p:cNvSpPr>
              <a:spLocks noChangeArrowheads="1"/>
            </p:cNvSpPr>
            <p:nvPr/>
          </p:nvSpPr>
          <p:spPr bwMode="auto">
            <a:xfrm flipV="1">
              <a:off x="3890" y="941"/>
              <a:ext cx="324" cy="129"/>
            </a:xfrm>
            <a:prstGeom prst="ellipse">
              <a:avLst/>
            </a:prstGeom>
            <a:gradFill rotWithShape="0">
              <a:gsLst>
                <a:gs pos="0">
                  <a:srgbClr val="9CD9FE"/>
                </a:gs>
                <a:gs pos="100000">
                  <a:srgbClr val="9CD9FE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05" name="Oval 57"/>
            <p:cNvSpPr>
              <a:spLocks noChangeArrowheads="1"/>
            </p:cNvSpPr>
            <p:nvPr/>
          </p:nvSpPr>
          <p:spPr bwMode="auto">
            <a:xfrm flipV="1">
              <a:off x="330" y="552"/>
              <a:ext cx="276" cy="112"/>
            </a:xfrm>
            <a:prstGeom prst="ellipse">
              <a:avLst/>
            </a:prstGeom>
            <a:gradFill rotWithShape="1">
              <a:gsLst>
                <a:gs pos="0">
                  <a:srgbClr val="BAA0FA"/>
                </a:gs>
                <a:gs pos="100000">
                  <a:srgbClr val="BAA0FA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06" name="Oval 58"/>
            <p:cNvSpPr>
              <a:spLocks noChangeArrowheads="1"/>
            </p:cNvSpPr>
            <p:nvPr/>
          </p:nvSpPr>
          <p:spPr bwMode="auto">
            <a:xfrm flipV="1">
              <a:off x="1400" y="930"/>
              <a:ext cx="299" cy="119"/>
            </a:xfrm>
            <a:prstGeom prst="ellipse">
              <a:avLst/>
            </a:prstGeom>
            <a:gradFill rotWithShape="0">
              <a:gsLst>
                <a:gs pos="0">
                  <a:srgbClr val="9CD9FE"/>
                </a:gs>
                <a:gs pos="100000">
                  <a:srgbClr val="9CD9FE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07" name="Freeform 59"/>
            <p:cNvSpPr>
              <a:spLocks/>
            </p:cNvSpPr>
            <p:nvPr/>
          </p:nvSpPr>
          <p:spPr bwMode="auto">
            <a:xfrm>
              <a:off x="53" y="754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08" name="Freeform 60"/>
            <p:cNvSpPr>
              <a:spLocks/>
            </p:cNvSpPr>
            <p:nvPr/>
          </p:nvSpPr>
          <p:spPr bwMode="auto">
            <a:xfrm flipV="1">
              <a:off x="964" y="792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09" name="Freeform 61"/>
            <p:cNvSpPr>
              <a:spLocks/>
            </p:cNvSpPr>
            <p:nvPr/>
          </p:nvSpPr>
          <p:spPr bwMode="auto">
            <a:xfrm flipV="1">
              <a:off x="1905" y="794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0" name="Freeform 62"/>
            <p:cNvSpPr>
              <a:spLocks/>
            </p:cNvSpPr>
            <p:nvPr/>
          </p:nvSpPr>
          <p:spPr bwMode="auto">
            <a:xfrm flipV="1">
              <a:off x="2843" y="801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1" name="Freeform 63"/>
            <p:cNvSpPr>
              <a:spLocks/>
            </p:cNvSpPr>
            <p:nvPr/>
          </p:nvSpPr>
          <p:spPr bwMode="auto">
            <a:xfrm flipV="1">
              <a:off x="3548" y="761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2" name="Freeform 64"/>
            <p:cNvSpPr>
              <a:spLocks/>
            </p:cNvSpPr>
            <p:nvPr/>
          </p:nvSpPr>
          <p:spPr bwMode="auto">
            <a:xfrm flipV="1">
              <a:off x="4268" y="742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3" name="Freeform 65"/>
            <p:cNvSpPr>
              <a:spLocks/>
            </p:cNvSpPr>
            <p:nvPr/>
          </p:nvSpPr>
          <p:spPr bwMode="auto">
            <a:xfrm>
              <a:off x="4507" y="787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4" name="Oval 66"/>
            <p:cNvSpPr>
              <a:spLocks noChangeArrowheads="1"/>
            </p:cNvSpPr>
            <p:nvPr/>
          </p:nvSpPr>
          <p:spPr bwMode="auto">
            <a:xfrm flipV="1">
              <a:off x="2714" y="952"/>
              <a:ext cx="276" cy="112"/>
            </a:xfrm>
            <a:prstGeom prst="ellipse">
              <a:avLst/>
            </a:prstGeom>
            <a:gradFill rotWithShape="0">
              <a:gsLst>
                <a:gs pos="0">
                  <a:srgbClr val="9CD9FE"/>
                </a:gs>
                <a:gs pos="100000">
                  <a:srgbClr val="9CD9FE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15" name="Freeform 67"/>
            <p:cNvSpPr>
              <a:spLocks noChangeAspect="1"/>
            </p:cNvSpPr>
            <p:nvPr/>
          </p:nvSpPr>
          <p:spPr bwMode="auto">
            <a:xfrm>
              <a:off x="986" y="466"/>
              <a:ext cx="3761" cy="315"/>
            </a:xfrm>
            <a:custGeom>
              <a:avLst/>
              <a:gdLst/>
              <a:ahLst/>
              <a:cxnLst>
                <a:cxn ang="0">
                  <a:pos x="22" y="62"/>
                </a:cxn>
                <a:cxn ang="0">
                  <a:pos x="1377" y="27"/>
                </a:cxn>
                <a:cxn ang="0">
                  <a:pos x="2182" y="38"/>
                </a:cxn>
                <a:cxn ang="0">
                  <a:pos x="3728" y="253"/>
                </a:cxn>
                <a:cxn ang="0">
                  <a:pos x="1984" y="310"/>
                </a:cxn>
                <a:cxn ang="0">
                  <a:pos x="1510" y="285"/>
                </a:cxn>
                <a:cxn ang="0">
                  <a:pos x="764" y="171"/>
                </a:cxn>
                <a:cxn ang="0">
                  <a:pos x="22" y="62"/>
                </a:cxn>
              </a:cxnLst>
              <a:rect l="0" t="0" r="r" b="b"/>
              <a:pathLst>
                <a:path w="3761" h="315">
                  <a:moveTo>
                    <a:pt x="22" y="62"/>
                  </a:moveTo>
                  <a:cubicBezTo>
                    <a:pt x="0" y="19"/>
                    <a:pt x="1017" y="31"/>
                    <a:pt x="1377" y="27"/>
                  </a:cubicBezTo>
                  <a:cubicBezTo>
                    <a:pt x="1737" y="23"/>
                    <a:pt x="1790" y="0"/>
                    <a:pt x="2182" y="38"/>
                  </a:cubicBezTo>
                  <a:cubicBezTo>
                    <a:pt x="2574" y="76"/>
                    <a:pt x="3761" y="208"/>
                    <a:pt x="3728" y="253"/>
                  </a:cubicBezTo>
                  <a:cubicBezTo>
                    <a:pt x="3731" y="294"/>
                    <a:pt x="2354" y="305"/>
                    <a:pt x="1984" y="310"/>
                  </a:cubicBezTo>
                  <a:cubicBezTo>
                    <a:pt x="1614" y="315"/>
                    <a:pt x="1713" y="308"/>
                    <a:pt x="1510" y="285"/>
                  </a:cubicBezTo>
                  <a:cubicBezTo>
                    <a:pt x="1307" y="262"/>
                    <a:pt x="1012" y="208"/>
                    <a:pt x="764" y="171"/>
                  </a:cubicBezTo>
                  <a:cubicBezTo>
                    <a:pt x="516" y="134"/>
                    <a:pt x="44" y="105"/>
                    <a:pt x="22" y="62"/>
                  </a:cubicBezTo>
                  <a:close/>
                </a:path>
              </a:pathLst>
            </a:custGeom>
            <a:solidFill>
              <a:srgbClr val="FF9966"/>
            </a:solidFill>
            <a:ln w="9525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6" name="Oval 68"/>
            <p:cNvSpPr>
              <a:spLocks noChangeArrowheads="1"/>
            </p:cNvSpPr>
            <p:nvPr/>
          </p:nvSpPr>
          <p:spPr bwMode="auto">
            <a:xfrm flipV="1">
              <a:off x="2642" y="551"/>
              <a:ext cx="276" cy="112"/>
            </a:xfrm>
            <a:prstGeom prst="ellipse">
              <a:avLst/>
            </a:prstGeom>
            <a:gradFill rotWithShape="1">
              <a:gsLst>
                <a:gs pos="0">
                  <a:srgbClr val="BAA0FA"/>
                </a:gs>
                <a:gs pos="100000">
                  <a:srgbClr val="BAA0FA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17" name="Freeform 69"/>
            <p:cNvSpPr>
              <a:spLocks noChangeAspect="1"/>
            </p:cNvSpPr>
            <p:nvPr/>
          </p:nvSpPr>
          <p:spPr bwMode="auto">
            <a:xfrm>
              <a:off x="3288" y="467"/>
              <a:ext cx="2473" cy="295"/>
            </a:xfrm>
            <a:custGeom>
              <a:avLst/>
              <a:gdLst/>
              <a:ahLst/>
              <a:cxnLst>
                <a:cxn ang="0">
                  <a:pos x="2473" y="37"/>
                </a:cxn>
                <a:cxn ang="0">
                  <a:pos x="2065" y="36"/>
                </a:cxn>
                <a:cxn ang="0">
                  <a:pos x="1477" y="32"/>
                </a:cxn>
                <a:cxn ang="0">
                  <a:pos x="114" y="39"/>
                </a:cxn>
                <a:cxn ang="0">
                  <a:pos x="795" y="141"/>
                </a:cxn>
                <a:cxn ang="0">
                  <a:pos x="1467" y="240"/>
                </a:cxn>
                <a:cxn ang="0">
                  <a:pos x="1934" y="267"/>
                </a:cxn>
                <a:cxn ang="0">
                  <a:pos x="2465" y="257"/>
                </a:cxn>
                <a:cxn ang="0">
                  <a:pos x="2473" y="37"/>
                </a:cxn>
              </a:cxnLst>
              <a:rect l="0" t="0" r="r" b="b"/>
              <a:pathLst>
                <a:path w="2473" h="295">
                  <a:moveTo>
                    <a:pt x="2473" y="37"/>
                  </a:moveTo>
                  <a:cubicBezTo>
                    <a:pt x="2406" y="0"/>
                    <a:pt x="2231" y="37"/>
                    <a:pt x="2065" y="36"/>
                  </a:cubicBezTo>
                  <a:cubicBezTo>
                    <a:pt x="1899" y="35"/>
                    <a:pt x="1802" y="32"/>
                    <a:pt x="1477" y="32"/>
                  </a:cubicBezTo>
                  <a:cubicBezTo>
                    <a:pt x="1152" y="32"/>
                    <a:pt x="228" y="21"/>
                    <a:pt x="114" y="39"/>
                  </a:cubicBezTo>
                  <a:cubicBezTo>
                    <a:pt x="0" y="60"/>
                    <a:pt x="570" y="108"/>
                    <a:pt x="795" y="141"/>
                  </a:cubicBezTo>
                  <a:cubicBezTo>
                    <a:pt x="1020" y="174"/>
                    <a:pt x="1277" y="219"/>
                    <a:pt x="1467" y="240"/>
                  </a:cubicBezTo>
                  <a:cubicBezTo>
                    <a:pt x="1657" y="261"/>
                    <a:pt x="1768" y="264"/>
                    <a:pt x="1934" y="267"/>
                  </a:cubicBezTo>
                  <a:cubicBezTo>
                    <a:pt x="2100" y="270"/>
                    <a:pt x="2375" y="295"/>
                    <a:pt x="2465" y="257"/>
                  </a:cubicBezTo>
                  <a:lnTo>
                    <a:pt x="2473" y="37"/>
                  </a:lnTo>
                  <a:close/>
                </a:path>
              </a:pathLst>
            </a:custGeom>
            <a:solidFill>
              <a:srgbClr val="FF9966"/>
            </a:solidFill>
            <a:ln w="9525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8" name="Oval 70"/>
            <p:cNvSpPr>
              <a:spLocks noChangeArrowheads="1"/>
            </p:cNvSpPr>
            <p:nvPr/>
          </p:nvSpPr>
          <p:spPr bwMode="auto">
            <a:xfrm flipH="1" flipV="1">
              <a:off x="4987" y="567"/>
              <a:ext cx="276" cy="112"/>
            </a:xfrm>
            <a:prstGeom prst="ellipse">
              <a:avLst/>
            </a:prstGeom>
            <a:gradFill rotWithShape="1">
              <a:gsLst>
                <a:gs pos="0">
                  <a:srgbClr val="BAA0FA"/>
                </a:gs>
                <a:gs pos="100000">
                  <a:srgbClr val="BAA0FA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19" name="Freeform 71"/>
            <p:cNvSpPr>
              <a:spLocks/>
            </p:cNvSpPr>
            <p:nvPr/>
          </p:nvSpPr>
          <p:spPr bwMode="auto">
            <a:xfrm flipV="1">
              <a:off x="38" y="757"/>
              <a:ext cx="5684" cy="115"/>
            </a:xfrm>
            <a:custGeom>
              <a:avLst/>
              <a:gdLst/>
              <a:ahLst/>
              <a:cxnLst>
                <a:cxn ang="0">
                  <a:pos x="0" y="109"/>
                </a:cxn>
                <a:cxn ang="0">
                  <a:pos x="368" y="54"/>
                </a:cxn>
                <a:cxn ang="0">
                  <a:pos x="666" y="112"/>
                </a:cxn>
                <a:cxn ang="0">
                  <a:pos x="1053" y="38"/>
                </a:cxn>
                <a:cxn ang="0">
                  <a:pos x="1744" y="89"/>
                </a:cxn>
                <a:cxn ang="0">
                  <a:pos x="2208" y="77"/>
                </a:cxn>
                <a:cxn ang="0">
                  <a:pos x="2551" y="0"/>
                </a:cxn>
                <a:cxn ang="0">
                  <a:pos x="3216" y="77"/>
                </a:cxn>
                <a:cxn ang="0">
                  <a:pos x="3568" y="6"/>
                </a:cxn>
                <a:cxn ang="0">
                  <a:pos x="4080" y="41"/>
                </a:cxn>
                <a:cxn ang="0">
                  <a:pos x="4404" y="109"/>
                </a:cxn>
                <a:cxn ang="0">
                  <a:pos x="4826" y="3"/>
                </a:cxn>
                <a:cxn ang="0">
                  <a:pos x="5335" y="109"/>
                </a:cxn>
                <a:cxn ang="0">
                  <a:pos x="5498" y="29"/>
                </a:cxn>
                <a:cxn ang="0">
                  <a:pos x="5684" y="99"/>
                </a:cxn>
              </a:cxnLst>
              <a:rect l="0" t="0" r="r" b="b"/>
              <a:pathLst>
                <a:path w="5684" h="115">
                  <a:moveTo>
                    <a:pt x="0" y="109"/>
                  </a:moveTo>
                  <a:cubicBezTo>
                    <a:pt x="128" y="81"/>
                    <a:pt x="257" y="53"/>
                    <a:pt x="368" y="54"/>
                  </a:cubicBezTo>
                  <a:cubicBezTo>
                    <a:pt x="479" y="55"/>
                    <a:pt x="552" y="115"/>
                    <a:pt x="666" y="112"/>
                  </a:cubicBezTo>
                  <a:cubicBezTo>
                    <a:pt x="780" y="109"/>
                    <a:pt x="873" y="42"/>
                    <a:pt x="1053" y="38"/>
                  </a:cubicBezTo>
                  <a:cubicBezTo>
                    <a:pt x="1233" y="34"/>
                    <a:pt x="1552" y="83"/>
                    <a:pt x="1744" y="89"/>
                  </a:cubicBezTo>
                  <a:cubicBezTo>
                    <a:pt x="1936" y="95"/>
                    <a:pt x="2074" y="92"/>
                    <a:pt x="2208" y="77"/>
                  </a:cubicBezTo>
                  <a:cubicBezTo>
                    <a:pt x="2342" y="62"/>
                    <a:pt x="2383" y="0"/>
                    <a:pt x="2551" y="0"/>
                  </a:cubicBezTo>
                  <a:cubicBezTo>
                    <a:pt x="2719" y="0"/>
                    <a:pt x="3047" y="76"/>
                    <a:pt x="3216" y="77"/>
                  </a:cubicBezTo>
                  <a:cubicBezTo>
                    <a:pt x="3385" y="78"/>
                    <a:pt x="3424" y="12"/>
                    <a:pt x="3568" y="6"/>
                  </a:cubicBezTo>
                  <a:cubicBezTo>
                    <a:pt x="3712" y="0"/>
                    <a:pt x="3941" y="24"/>
                    <a:pt x="4080" y="41"/>
                  </a:cubicBezTo>
                  <a:cubicBezTo>
                    <a:pt x="4219" y="58"/>
                    <a:pt x="4280" y="115"/>
                    <a:pt x="4404" y="109"/>
                  </a:cubicBezTo>
                  <a:cubicBezTo>
                    <a:pt x="4528" y="103"/>
                    <a:pt x="4671" y="3"/>
                    <a:pt x="4826" y="3"/>
                  </a:cubicBezTo>
                  <a:cubicBezTo>
                    <a:pt x="4981" y="3"/>
                    <a:pt x="5223" y="105"/>
                    <a:pt x="5335" y="109"/>
                  </a:cubicBezTo>
                  <a:cubicBezTo>
                    <a:pt x="5447" y="113"/>
                    <a:pt x="5440" y="31"/>
                    <a:pt x="5498" y="29"/>
                  </a:cubicBezTo>
                  <a:cubicBezTo>
                    <a:pt x="5556" y="27"/>
                    <a:pt x="5620" y="63"/>
                    <a:pt x="5684" y="99"/>
                  </a:cubicBezTo>
                </a:path>
              </a:pathLst>
            </a:custGeom>
            <a:noFill/>
            <a:ln w="12700" cap="flat" cmpd="sng">
              <a:solidFill>
                <a:srgbClr val="B2B2B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20" name="Oval 72"/>
            <p:cNvSpPr>
              <a:spLocks noChangeArrowheads="1"/>
            </p:cNvSpPr>
            <p:nvPr/>
          </p:nvSpPr>
          <p:spPr bwMode="auto">
            <a:xfrm>
              <a:off x="5555" y="558"/>
              <a:ext cx="124" cy="130"/>
            </a:xfrm>
            <a:prstGeom prst="ellipse">
              <a:avLst/>
            </a:prstGeom>
            <a:solidFill>
              <a:srgbClr val="E6E7DD"/>
            </a:solidFill>
            <a:ln w="127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800" b="1" dirty="0">
                  <a:solidFill>
                    <a:srgbClr val="C46200"/>
                  </a:solidFill>
                  <a:cs typeface="Arial" charset="0"/>
                </a:rPr>
                <a:t>SM</a:t>
              </a:r>
            </a:p>
          </p:txBody>
        </p:sp>
        <p:sp>
          <p:nvSpPr>
            <p:cNvPr id="2121" name="Oval 73"/>
            <p:cNvSpPr>
              <a:spLocks noChangeArrowheads="1"/>
            </p:cNvSpPr>
            <p:nvPr/>
          </p:nvSpPr>
          <p:spPr bwMode="auto">
            <a:xfrm>
              <a:off x="5585" y="937"/>
              <a:ext cx="124" cy="130"/>
            </a:xfrm>
            <a:prstGeom prst="ellipse">
              <a:avLst/>
            </a:prstGeom>
            <a:solidFill>
              <a:srgbClr val="E6E7DD"/>
            </a:solidFill>
            <a:ln w="127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800" b="1" dirty="0">
                  <a:solidFill>
                    <a:srgbClr val="CC6600"/>
                  </a:solidFill>
                  <a:cs typeface="Arial" charset="0"/>
                </a:rPr>
                <a:t>EC</a:t>
              </a:r>
            </a:p>
          </p:txBody>
        </p:sp>
      </p:grpSp>
      <p:sp>
        <p:nvSpPr>
          <p:cNvPr id="72" name="Oval 72"/>
          <p:cNvSpPr>
            <a:spLocks noChangeArrowheads="1"/>
          </p:cNvSpPr>
          <p:nvPr/>
        </p:nvSpPr>
        <p:spPr bwMode="auto">
          <a:xfrm>
            <a:off x="8820472" y="6453336"/>
            <a:ext cx="196850" cy="206375"/>
          </a:xfrm>
          <a:prstGeom prst="ellipse">
            <a:avLst/>
          </a:prstGeom>
          <a:solidFill>
            <a:srgbClr val="E6E7DD"/>
          </a:solidFill>
          <a:ln w="12700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800" b="1" dirty="0">
                <a:solidFill>
                  <a:srgbClr val="C46200"/>
                </a:solidFill>
                <a:cs typeface="Arial" charset="0"/>
              </a:rPr>
              <a:t>SM</a:t>
            </a:r>
          </a:p>
        </p:txBody>
      </p:sp>
      <p:sp>
        <p:nvSpPr>
          <p:cNvPr id="73" name="Oval 73"/>
          <p:cNvSpPr>
            <a:spLocks noChangeArrowheads="1"/>
          </p:cNvSpPr>
          <p:nvPr/>
        </p:nvSpPr>
        <p:spPr bwMode="auto">
          <a:xfrm>
            <a:off x="8868097" y="5814913"/>
            <a:ext cx="196850" cy="206375"/>
          </a:xfrm>
          <a:prstGeom prst="ellipse">
            <a:avLst/>
          </a:prstGeom>
          <a:solidFill>
            <a:srgbClr val="E6E7DD"/>
          </a:solidFill>
          <a:ln w="12700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800" b="1" dirty="0">
                <a:solidFill>
                  <a:srgbClr val="CC6600"/>
                </a:solidFill>
                <a:cs typeface="Arial" charset="0"/>
              </a:rPr>
              <a:t>EC</a:t>
            </a:r>
          </a:p>
        </p:txBody>
      </p:sp>
      <p:sp>
        <p:nvSpPr>
          <p:cNvPr id="77" name="Freeform 378"/>
          <p:cNvSpPr>
            <a:spLocks/>
          </p:cNvSpPr>
          <p:nvPr/>
        </p:nvSpPr>
        <p:spPr bwMode="auto">
          <a:xfrm>
            <a:off x="974725" y="6309320"/>
            <a:ext cx="4235450" cy="530225"/>
          </a:xfrm>
          <a:custGeom>
            <a:avLst/>
            <a:gdLst/>
            <a:ahLst/>
            <a:cxnLst>
              <a:cxn ang="0">
                <a:pos x="934" y="3"/>
              </a:cxn>
              <a:cxn ang="0">
                <a:pos x="227" y="1146"/>
              </a:cxn>
              <a:cxn ang="0">
                <a:pos x="2297" y="1146"/>
              </a:cxn>
              <a:cxn ang="0">
                <a:pos x="2441" y="0"/>
              </a:cxn>
              <a:cxn ang="0">
                <a:pos x="934" y="3"/>
              </a:cxn>
            </a:cxnLst>
            <a:rect l="0" t="0" r="r" b="b"/>
            <a:pathLst>
              <a:path w="2668" h="1146">
                <a:moveTo>
                  <a:pt x="934" y="3"/>
                </a:moveTo>
                <a:cubicBezTo>
                  <a:pt x="565" y="194"/>
                  <a:pt x="0" y="956"/>
                  <a:pt x="227" y="1146"/>
                </a:cubicBezTo>
                <a:lnTo>
                  <a:pt x="2297" y="1146"/>
                </a:lnTo>
                <a:cubicBezTo>
                  <a:pt x="2666" y="955"/>
                  <a:pt x="2668" y="190"/>
                  <a:pt x="2441" y="0"/>
                </a:cubicBezTo>
                <a:lnTo>
                  <a:pt x="934" y="3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FFC1C1"/>
              </a:gs>
            </a:gsLst>
            <a:lin ang="5400000" scaled="1"/>
          </a:gradFill>
          <a:ln w="12700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8" name="Freeform 380"/>
          <p:cNvSpPr>
            <a:spLocks/>
          </p:cNvSpPr>
          <p:nvPr/>
        </p:nvSpPr>
        <p:spPr bwMode="auto">
          <a:xfrm>
            <a:off x="5264150" y="5459735"/>
            <a:ext cx="901700" cy="712788"/>
          </a:xfrm>
          <a:custGeom>
            <a:avLst/>
            <a:gdLst/>
            <a:ahLst/>
            <a:cxnLst>
              <a:cxn ang="0">
                <a:pos x="568" y="142"/>
              </a:cxn>
              <a:cxn ang="0">
                <a:pos x="284" y="1"/>
              </a:cxn>
              <a:cxn ang="0">
                <a:pos x="34" y="139"/>
              </a:cxn>
              <a:cxn ang="0">
                <a:pos x="79" y="420"/>
              </a:cxn>
              <a:cxn ang="0">
                <a:pos x="511" y="312"/>
              </a:cxn>
            </a:cxnLst>
            <a:rect l="0" t="0" r="r" b="b"/>
            <a:pathLst>
              <a:path w="568" h="449">
                <a:moveTo>
                  <a:pt x="568" y="142"/>
                </a:moveTo>
                <a:cubicBezTo>
                  <a:pt x="470" y="72"/>
                  <a:pt x="373" y="2"/>
                  <a:pt x="284" y="1"/>
                </a:cubicBezTo>
                <a:cubicBezTo>
                  <a:pt x="195" y="0"/>
                  <a:pt x="68" y="69"/>
                  <a:pt x="34" y="139"/>
                </a:cubicBezTo>
                <a:cubicBezTo>
                  <a:pt x="0" y="209"/>
                  <a:pt x="0" y="391"/>
                  <a:pt x="79" y="420"/>
                </a:cubicBezTo>
                <a:cubicBezTo>
                  <a:pt x="158" y="449"/>
                  <a:pt x="334" y="380"/>
                  <a:pt x="511" y="312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9" name="Freeform 381"/>
          <p:cNvSpPr>
            <a:spLocks/>
          </p:cNvSpPr>
          <p:nvPr/>
        </p:nvSpPr>
        <p:spPr bwMode="auto">
          <a:xfrm>
            <a:off x="2863850" y="5502598"/>
            <a:ext cx="1177925" cy="646112"/>
          </a:xfrm>
          <a:custGeom>
            <a:avLst/>
            <a:gdLst/>
            <a:ahLst/>
            <a:cxnLst>
              <a:cxn ang="0">
                <a:pos x="381" y="0"/>
              </a:cxn>
              <a:cxn ang="0">
                <a:pos x="490" y="160"/>
              </a:cxn>
              <a:cxn ang="0">
                <a:pos x="631" y="208"/>
              </a:cxn>
              <a:cxn ang="0">
                <a:pos x="637" y="384"/>
              </a:cxn>
              <a:cxn ang="0">
                <a:pos x="0" y="349"/>
              </a:cxn>
            </a:cxnLst>
            <a:rect l="0" t="0" r="r" b="b"/>
            <a:pathLst>
              <a:path w="742" h="407">
                <a:moveTo>
                  <a:pt x="381" y="0"/>
                </a:moveTo>
                <a:cubicBezTo>
                  <a:pt x="414" y="62"/>
                  <a:pt x="448" y="125"/>
                  <a:pt x="490" y="160"/>
                </a:cubicBezTo>
                <a:cubicBezTo>
                  <a:pt x="532" y="195"/>
                  <a:pt x="607" y="171"/>
                  <a:pt x="631" y="208"/>
                </a:cubicBezTo>
                <a:cubicBezTo>
                  <a:pt x="655" y="245"/>
                  <a:pt x="742" y="361"/>
                  <a:pt x="637" y="384"/>
                </a:cubicBezTo>
                <a:cubicBezTo>
                  <a:pt x="532" y="407"/>
                  <a:pt x="266" y="378"/>
                  <a:pt x="0" y="349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0" name="Freeform 382"/>
          <p:cNvSpPr>
            <a:spLocks/>
          </p:cNvSpPr>
          <p:nvPr/>
        </p:nvSpPr>
        <p:spPr bwMode="auto">
          <a:xfrm>
            <a:off x="2971800" y="5486723"/>
            <a:ext cx="809625" cy="676275"/>
          </a:xfrm>
          <a:custGeom>
            <a:avLst/>
            <a:gdLst/>
            <a:ahLst/>
            <a:cxnLst>
              <a:cxn ang="0">
                <a:pos x="137" y="0"/>
              </a:cxn>
              <a:cxn ang="0">
                <a:pos x="435" y="131"/>
              </a:cxn>
              <a:cxn ang="0">
                <a:pos x="438" y="381"/>
              </a:cxn>
              <a:cxn ang="0">
                <a:pos x="0" y="400"/>
              </a:cxn>
            </a:cxnLst>
            <a:rect l="0" t="0" r="r" b="b"/>
            <a:pathLst>
              <a:path w="510" h="426">
                <a:moveTo>
                  <a:pt x="137" y="0"/>
                </a:moveTo>
                <a:cubicBezTo>
                  <a:pt x="261" y="34"/>
                  <a:pt x="385" y="68"/>
                  <a:pt x="435" y="131"/>
                </a:cubicBezTo>
                <a:cubicBezTo>
                  <a:pt x="485" y="194"/>
                  <a:pt x="510" y="336"/>
                  <a:pt x="438" y="381"/>
                </a:cubicBezTo>
                <a:cubicBezTo>
                  <a:pt x="366" y="426"/>
                  <a:pt x="183" y="413"/>
                  <a:pt x="0" y="400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" name="Freeform 383"/>
          <p:cNvSpPr>
            <a:spLocks/>
          </p:cNvSpPr>
          <p:nvPr/>
        </p:nvSpPr>
        <p:spPr bwMode="auto">
          <a:xfrm>
            <a:off x="5176838" y="5507360"/>
            <a:ext cx="877887" cy="715963"/>
          </a:xfrm>
          <a:custGeom>
            <a:avLst/>
            <a:gdLst/>
            <a:ahLst/>
            <a:cxnLst>
              <a:cxn ang="0">
                <a:pos x="294" y="0"/>
              </a:cxn>
              <a:cxn ang="0">
                <a:pos x="31" y="83"/>
              </a:cxn>
              <a:cxn ang="0">
                <a:pos x="108" y="307"/>
              </a:cxn>
              <a:cxn ang="0">
                <a:pos x="553" y="451"/>
              </a:cxn>
            </a:cxnLst>
            <a:rect l="0" t="0" r="r" b="b"/>
            <a:pathLst>
              <a:path w="553" h="451">
                <a:moveTo>
                  <a:pt x="294" y="0"/>
                </a:moveTo>
                <a:cubicBezTo>
                  <a:pt x="178" y="16"/>
                  <a:pt x="62" y="32"/>
                  <a:pt x="31" y="83"/>
                </a:cubicBezTo>
                <a:cubicBezTo>
                  <a:pt x="0" y="134"/>
                  <a:pt x="21" y="246"/>
                  <a:pt x="108" y="307"/>
                </a:cubicBezTo>
                <a:cubicBezTo>
                  <a:pt x="195" y="368"/>
                  <a:pt x="374" y="409"/>
                  <a:pt x="553" y="451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2" name="Freeform 384"/>
          <p:cNvSpPr>
            <a:spLocks/>
          </p:cNvSpPr>
          <p:nvPr/>
        </p:nvSpPr>
        <p:spPr bwMode="auto">
          <a:xfrm>
            <a:off x="5100638" y="5527998"/>
            <a:ext cx="654050" cy="868362"/>
          </a:xfrm>
          <a:custGeom>
            <a:avLst/>
            <a:gdLst/>
            <a:ahLst/>
            <a:cxnLst>
              <a:cxn ang="0">
                <a:pos x="412" y="0"/>
              </a:cxn>
              <a:cxn ang="0">
                <a:pos x="332" y="217"/>
              </a:cxn>
              <a:cxn ang="0">
                <a:pos x="47" y="208"/>
              </a:cxn>
              <a:cxn ang="0">
                <a:pos x="51" y="547"/>
              </a:cxn>
            </a:cxnLst>
            <a:rect l="0" t="0" r="r" b="b"/>
            <a:pathLst>
              <a:path w="412" h="547">
                <a:moveTo>
                  <a:pt x="412" y="0"/>
                </a:moveTo>
                <a:cubicBezTo>
                  <a:pt x="402" y="91"/>
                  <a:pt x="393" y="182"/>
                  <a:pt x="332" y="217"/>
                </a:cubicBezTo>
                <a:cubicBezTo>
                  <a:pt x="271" y="252"/>
                  <a:pt x="94" y="153"/>
                  <a:pt x="47" y="208"/>
                </a:cubicBezTo>
                <a:cubicBezTo>
                  <a:pt x="0" y="263"/>
                  <a:pt x="25" y="405"/>
                  <a:pt x="51" y="547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3" name="Freeform 385"/>
          <p:cNvSpPr>
            <a:spLocks/>
          </p:cNvSpPr>
          <p:nvPr/>
        </p:nvSpPr>
        <p:spPr bwMode="auto">
          <a:xfrm>
            <a:off x="4876800" y="5620073"/>
            <a:ext cx="1117600" cy="912812"/>
          </a:xfrm>
          <a:custGeom>
            <a:avLst/>
            <a:gdLst/>
            <a:ahLst/>
            <a:cxnLst>
              <a:cxn ang="0">
                <a:pos x="704" y="51"/>
              </a:cxn>
              <a:cxn ang="0">
                <a:pos x="396" y="25"/>
              </a:cxn>
              <a:cxn ang="0">
                <a:pos x="236" y="204"/>
              </a:cxn>
              <a:cxn ang="0">
                <a:pos x="38" y="255"/>
              </a:cxn>
              <a:cxn ang="0">
                <a:pos x="6" y="575"/>
              </a:cxn>
            </a:cxnLst>
            <a:rect l="0" t="0" r="r" b="b"/>
            <a:pathLst>
              <a:path w="704" h="575">
                <a:moveTo>
                  <a:pt x="704" y="51"/>
                </a:moveTo>
                <a:cubicBezTo>
                  <a:pt x="589" y="25"/>
                  <a:pt x="474" y="0"/>
                  <a:pt x="396" y="25"/>
                </a:cubicBezTo>
                <a:cubicBezTo>
                  <a:pt x="318" y="50"/>
                  <a:pt x="296" y="166"/>
                  <a:pt x="236" y="204"/>
                </a:cubicBezTo>
                <a:cubicBezTo>
                  <a:pt x="176" y="242"/>
                  <a:pt x="76" y="193"/>
                  <a:pt x="38" y="255"/>
                </a:cubicBezTo>
                <a:cubicBezTo>
                  <a:pt x="0" y="317"/>
                  <a:pt x="3" y="446"/>
                  <a:pt x="6" y="575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4" name="Freeform 386"/>
          <p:cNvSpPr>
            <a:spLocks/>
          </p:cNvSpPr>
          <p:nvPr/>
        </p:nvSpPr>
        <p:spPr bwMode="auto">
          <a:xfrm>
            <a:off x="3784600" y="5516885"/>
            <a:ext cx="2239963" cy="1309688"/>
          </a:xfrm>
          <a:custGeom>
            <a:avLst/>
            <a:gdLst/>
            <a:ahLst/>
            <a:cxnLst>
              <a:cxn ang="0">
                <a:pos x="102" y="825"/>
              </a:cxn>
              <a:cxn ang="0">
                <a:pos x="28" y="682"/>
              </a:cxn>
              <a:cxn ang="0">
                <a:pos x="272" y="672"/>
              </a:cxn>
              <a:cxn ang="0">
                <a:pos x="454" y="400"/>
              </a:cxn>
              <a:cxn ang="0">
                <a:pos x="976" y="359"/>
              </a:cxn>
              <a:cxn ang="0">
                <a:pos x="1203" y="327"/>
              </a:cxn>
              <a:cxn ang="0">
                <a:pos x="1206" y="151"/>
              </a:cxn>
              <a:cxn ang="0">
                <a:pos x="1411" y="0"/>
              </a:cxn>
            </a:cxnLst>
            <a:rect l="0" t="0" r="r" b="b"/>
            <a:pathLst>
              <a:path w="1411" h="825">
                <a:moveTo>
                  <a:pt x="102" y="825"/>
                </a:moveTo>
                <a:cubicBezTo>
                  <a:pt x="90" y="801"/>
                  <a:pt x="0" y="707"/>
                  <a:pt x="28" y="682"/>
                </a:cubicBezTo>
                <a:cubicBezTo>
                  <a:pt x="56" y="657"/>
                  <a:pt x="201" y="719"/>
                  <a:pt x="272" y="672"/>
                </a:cubicBezTo>
                <a:cubicBezTo>
                  <a:pt x="343" y="625"/>
                  <a:pt x="337" y="452"/>
                  <a:pt x="454" y="400"/>
                </a:cubicBezTo>
                <a:cubicBezTo>
                  <a:pt x="571" y="348"/>
                  <a:pt x="851" y="371"/>
                  <a:pt x="976" y="359"/>
                </a:cubicBezTo>
                <a:cubicBezTo>
                  <a:pt x="1101" y="347"/>
                  <a:pt x="1165" y="362"/>
                  <a:pt x="1203" y="327"/>
                </a:cubicBezTo>
                <a:cubicBezTo>
                  <a:pt x="1241" y="292"/>
                  <a:pt x="1171" y="205"/>
                  <a:pt x="1206" y="151"/>
                </a:cubicBezTo>
                <a:cubicBezTo>
                  <a:pt x="1241" y="97"/>
                  <a:pt x="1326" y="48"/>
                  <a:pt x="1411" y="0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5" name="Freeform 387"/>
          <p:cNvSpPr>
            <a:spLocks/>
          </p:cNvSpPr>
          <p:nvPr/>
        </p:nvSpPr>
        <p:spPr bwMode="auto">
          <a:xfrm>
            <a:off x="3332163" y="5583560"/>
            <a:ext cx="2840037" cy="915988"/>
          </a:xfrm>
          <a:custGeom>
            <a:avLst/>
            <a:gdLst/>
            <a:ahLst/>
            <a:cxnLst>
              <a:cxn ang="0">
                <a:pos x="1789" y="0"/>
              </a:cxn>
              <a:cxn ang="0">
                <a:pos x="1417" y="83"/>
              </a:cxn>
              <a:cxn ang="0">
                <a:pos x="1280" y="298"/>
              </a:cxn>
              <a:cxn ang="0">
                <a:pos x="944" y="256"/>
              </a:cxn>
              <a:cxn ang="0">
                <a:pos x="547" y="499"/>
              </a:cxn>
              <a:cxn ang="0">
                <a:pos x="157" y="576"/>
              </a:cxn>
              <a:cxn ang="0">
                <a:pos x="0" y="506"/>
              </a:cxn>
            </a:cxnLst>
            <a:rect l="0" t="0" r="r" b="b"/>
            <a:pathLst>
              <a:path w="1789" h="577">
                <a:moveTo>
                  <a:pt x="1789" y="0"/>
                </a:moveTo>
                <a:cubicBezTo>
                  <a:pt x="1645" y="16"/>
                  <a:pt x="1502" y="33"/>
                  <a:pt x="1417" y="83"/>
                </a:cubicBezTo>
                <a:cubicBezTo>
                  <a:pt x="1332" y="133"/>
                  <a:pt x="1359" y="269"/>
                  <a:pt x="1280" y="298"/>
                </a:cubicBezTo>
                <a:cubicBezTo>
                  <a:pt x="1201" y="327"/>
                  <a:pt x="1066" y="223"/>
                  <a:pt x="944" y="256"/>
                </a:cubicBezTo>
                <a:cubicBezTo>
                  <a:pt x="822" y="289"/>
                  <a:pt x="678" y="446"/>
                  <a:pt x="547" y="499"/>
                </a:cubicBezTo>
                <a:cubicBezTo>
                  <a:pt x="416" y="552"/>
                  <a:pt x="248" y="575"/>
                  <a:pt x="157" y="576"/>
                </a:cubicBezTo>
                <a:cubicBezTo>
                  <a:pt x="66" y="577"/>
                  <a:pt x="33" y="541"/>
                  <a:pt x="0" y="506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6" name="Freeform 388"/>
          <p:cNvSpPr>
            <a:spLocks/>
          </p:cNvSpPr>
          <p:nvPr/>
        </p:nvSpPr>
        <p:spPr bwMode="auto">
          <a:xfrm>
            <a:off x="2884488" y="5599435"/>
            <a:ext cx="1311275" cy="11318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63" y="150"/>
              </a:cxn>
              <a:cxn ang="0">
                <a:pos x="506" y="166"/>
              </a:cxn>
              <a:cxn ang="0">
                <a:pos x="627" y="489"/>
              </a:cxn>
              <a:cxn ang="0">
                <a:pos x="826" y="713"/>
              </a:cxn>
            </a:cxnLst>
            <a:rect l="0" t="0" r="r" b="b"/>
            <a:pathLst>
              <a:path w="826" h="713">
                <a:moveTo>
                  <a:pt x="0" y="0"/>
                </a:moveTo>
                <a:cubicBezTo>
                  <a:pt x="89" y="61"/>
                  <a:pt x="179" y="122"/>
                  <a:pt x="263" y="150"/>
                </a:cubicBezTo>
                <a:cubicBezTo>
                  <a:pt x="347" y="178"/>
                  <a:pt x="445" y="109"/>
                  <a:pt x="506" y="166"/>
                </a:cubicBezTo>
                <a:cubicBezTo>
                  <a:pt x="567" y="223"/>
                  <a:pt x="574" y="398"/>
                  <a:pt x="627" y="489"/>
                </a:cubicBezTo>
                <a:cubicBezTo>
                  <a:pt x="680" y="580"/>
                  <a:pt x="753" y="646"/>
                  <a:pt x="826" y="713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7" name="Freeform 389"/>
          <p:cNvSpPr>
            <a:spLocks/>
          </p:cNvSpPr>
          <p:nvPr/>
        </p:nvSpPr>
        <p:spPr bwMode="auto">
          <a:xfrm>
            <a:off x="3087688" y="5715323"/>
            <a:ext cx="1214437" cy="9604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43" y="67"/>
              </a:cxn>
              <a:cxn ang="0">
                <a:pos x="327" y="285"/>
              </a:cxn>
              <a:cxn ang="0">
                <a:pos x="442" y="442"/>
              </a:cxn>
              <a:cxn ang="0">
                <a:pos x="698" y="509"/>
              </a:cxn>
              <a:cxn ang="0">
                <a:pos x="765" y="605"/>
              </a:cxn>
            </a:cxnLst>
            <a:rect l="0" t="0" r="r" b="b"/>
            <a:pathLst>
              <a:path w="765" h="605">
                <a:moveTo>
                  <a:pt x="0" y="0"/>
                </a:moveTo>
                <a:cubicBezTo>
                  <a:pt x="94" y="9"/>
                  <a:pt x="189" y="19"/>
                  <a:pt x="243" y="67"/>
                </a:cubicBezTo>
                <a:cubicBezTo>
                  <a:pt x="297" y="115"/>
                  <a:pt x="294" y="223"/>
                  <a:pt x="327" y="285"/>
                </a:cubicBezTo>
                <a:cubicBezTo>
                  <a:pt x="360" y="347"/>
                  <a:pt x="380" y="405"/>
                  <a:pt x="442" y="442"/>
                </a:cubicBezTo>
                <a:cubicBezTo>
                  <a:pt x="504" y="479"/>
                  <a:pt x="644" y="482"/>
                  <a:pt x="698" y="509"/>
                </a:cubicBezTo>
                <a:cubicBezTo>
                  <a:pt x="752" y="536"/>
                  <a:pt x="758" y="570"/>
                  <a:pt x="765" y="605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8" name="Freeform 390"/>
          <p:cNvSpPr>
            <a:spLocks/>
          </p:cNvSpPr>
          <p:nvPr/>
        </p:nvSpPr>
        <p:spPr bwMode="auto">
          <a:xfrm>
            <a:off x="3163888" y="5842323"/>
            <a:ext cx="1590675" cy="7826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1" y="157"/>
              </a:cxn>
              <a:cxn ang="0">
                <a:pos x="435" y="83"/>
              </a:cxn>
              <a:cxn ang="0">
                <a:pos x="602" y="323"/>
              </a:cxn>
              <a:cxn ang="0">
                <a:pos x="1002" y="493"/>
              </a:cxn>
            </a:cxnLst>
            <a:rect l="0" t="0" r="r" b="b"/>
            <a:pathLst>
              <a:path w="1002" h="493">
                <a:moveTo>
                  <a:pt x="0" y="0"/>
                </a:moveTo>
                <a:cubicBezTo>
                  <a:pt x="74" y="71"/>
                  <a:pt x="149" y="143"/>
                  <a:pt x="221" y="157"/>
                </a:cubicBezTo>
                <a:cubicBezTo>
                  <a:pt x="293" y="171"/>
                  <a:pt x="372" y="55"/>
                  <a:pt x="435" y="83"/>
                </a:cubicBezTo>
                <a:cubicBezTo>
                  <a:pt x="498" y="111"/>
                  <a:pt x="508" y="255"/>
                  <a:pt x="602" y="323"/>
                </a:cubicBezTo>
                <a:cubicBezTo>
                  <a:pt x="696" y="391"/>
                  <a:pt x="849" y="442"/>
                  <a:pt x="1002" y="493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9" name="Freeform 391"/>
          <p:cNvSpPr>
            <a:spLocks/>
          </p:cNvSpPr>
          <p:nvPr/>
        </p:nvSpPr>
        <p:spPr bwMode="auto">
          <a:xfrm>
            <a:off x="3001963" y="5635948"/>
            <a:ext cx="1985962" cy="831850"/>
          </a:xfrm>
          <a:custGeom>
            <a:avLst/>
            <a:gdLst/>
            <a:ahLst/>
            <a:cxnLst>
              <a:cxn ang="0">
                <a:pos x="0" y="21"/>
              </a:cxn>
              <a:cxn ang="0">
                <a:pos x="329" y="37"/>
              </a:cxn>
              <a:cxn ang="0">
                <a:pos x="422" y="242"/>
              </a:cxn>
              <a:cxn ang="0">
                <a:pos x="752" y="265"/>
              </a:cxn>
              <a:cxn ang="0">
                <a:pos x="969" y="386"/>
              </a:cxn>
              <a:cxn ang="0">
                <a:pos x="1251" y="524"/>
              </a:cxn>
            </a:cxnLst>
            <a:rect l="0" t="0" r="r" b="b"/>
            <a:pathLst>
              <a:path w="1251" h="524">
                <a:moveTo>
                  <a:pt x="0" y="21"/>
                </a:moveTo>
                <a:cubicBezTo>
                  <a:pt x="129" y="10"/>
                  <a:pt x="259" y="0"/>
                  <a:pt x="329" y="37"/>
                </a:cubicBezTo>
                <a:cubicBezTo>
                  <a:pt x="399" y="74"/>
                  <a:pt x="351" y="204"/>
                  <a:pt x="422" y="242"/>
                </a:cubicBezTo>
                <a:cubicBezTo>
                  <a:pt x="493" y="280"/>
                  <a:pt x="661" y="241"/>
                  <a:pt x="752" y="265"/>
                </a:cubicBezTo>
                <a:cubicBezTo>
                  <a:pt x="843" y="289"/>
                  <a:pt x="886" y="343"/>
                  <a:pt x="969" y="386"/>
                </a:cubicBezTo>
                <a:cubicBezTo>
                  <a:pt x="1052" y="429"/>
                  <a:pt x="1151" y="476"/>
                  <a:pt x="1251" y="524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0" name="Freeform 392"/>
          <p:cNvSpPr>
            <a:spLocks/>
          </p:cNvSpPr>
          <p:nvPr/>
        </p:nvSpPr>
        <p:spPr bwMode="auto">
          <a:xfrm>
            <a:off x="2986088" y="5532760"/>
            <a:ext cx="1803400" cy="10096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9" y="128"/>
              </a:cxn>
              <a:cxn ang="0">
                <a:pos x="250" y="352"/>
              </a:cxn>
              <a:cxn ang="0">
                <a:pos x="435" y="586"/>
              </a:cxn>
              <a:cxn ang="0">
                <a:pos x="631" y="624"/>
              </a:cxn>
              <a:cxn ang="0">
                <a:pos x="944" y="515"/>
              </a:cxn>
              <a:cxn ang="0">
                <a:pos x="1136" y="608"/>
              </a:cxn>
            </a:cxnLst>
            <a:rect l="0" t="0" r="r" b="b"/>
            <a:pathLst>
              <a:path w="1136" h="636">
                <a:moveTo>
                  <a:pt x="0" y="0"/>
                </a:moveTo>
                <a:cubicBezTo>
                  <a:pt x="118" y="34"/>
                  <a:pt x="237" y="69"/>
                  <a:pt x="279" y="128"/>
                </a:cubicBezTo>
                <a:cubicBezTo>
                  <a:pt x="321" y="187"/>
                  <a:pt x="224" y="276"/>
                  <a:pt x="250" y="352"/>
                </a:cubicBezTo>
                <a:cubicBezTo>
                  <a:pt x="276" y="428"/>
                  <a:pt x="372" y="541"/>
                  <a:pt x="435" y="586"/>
                </a:cubicBezTo>
                <a:cubicBezTo>
                  <a:pt x="498" y="631"/>
                  <a:pt x="546" y="636"/>
                  <a:pt x="631" y="624"/>
                </a:cubicBezTo>
                <a:cubicBezTo>
                  <a:pt x="716" y="612"/>
                  <a:pt x="860" y="518"/>
                  <a:pt x="944" y="515"/>
                </a:cubicBezTo>
                <a:cubicBezTo>
                  <a:pt x="1028" y="512"/>
                  <a:pt x="1082" y="560"/>
                  <a:pt x="1136" y="608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1" name="Freeform 393"/>
          <p:cNvSpPr>
            <a:spLocks/>
          </p:cNvSpPr>
          <p:nvPr/>
        </p:nvSpPr>
        <p:spPr bwMode="auto">
          <a:xfrm>
            <a:off x="3449638" y="6083623"/>
            <a:ext cx="2478087" cy="779462"/>
          </a:xfrm>
          <a:custGeom>
            <a:avLst/>
            <a:gdLst/>
            <a:ahLst/>
            <a:cxnLst>
              <a:cxn ang="0">
                <a:pos x="0" y="491"/>
              </a:cxn>
              <a:cxn ang="0">
                <a:pos x="163" y="328"/>
              </a:cxn>
              <a:cxn ang="0">
                <a:pos x="383" y="194"/>
              </a:cxn>
              <a:cxn ang="0">
                <a:pos x="534" y="34"/>
              </a:cxn>
              <a:cxn ang="0">
                <a:pos x="943" y="8"/>
              </a:cxn>
              <a:cxn ang="0">
                <a:pos x="1241" y="82"/>
              </a:cxn>
              <a:cxn ang="0">
                <a:pos x="1561" y="207"/>
              </a:cxn>
            </a:cxnLst>
            <a:rect l="0" t="0" r="r" b="b"/>
            <a:pathLst>
              <a:path w="1561" h="491">
                <a:moveTo>
                  <a:pt x="0" y="491"/>
                </a:moveTo>
                <a:cubicBezTo>
                  <a:pt x="27" y="463"/>
                  <a:pt x="99" y="377"/>
                  <a:pt x="163" y="328"/>
                </a:cubicBezTo>
                <a:cubicBezTo>
                  <a:pt x="227" y="279"/>
                  <a:pt x="321" y="243"/>
                  <a:pt x="383" y="194"/>
                </a:cubicBezTo>
                <a:cubicBezTo>
                  <a:pt x="445" y="145"/>
                  <a:pt x="441" y="65"/>
                  <a:pt x="534" y="34"/>
                </a:cubicBezTo>
                <a:cubicBezTo>
                  <a:pt x="627" y="3"/>
                  <a:pt x="825" y="0"/>
                  <a:pt x="943" y="8"/>
                </a:cubicBezTo>
                <a:cubicBezTo>
                  <a:pt x="1061" y="16"/>
                  <a:pt x="1138" y="49"/>
                  <a:pt x="1241" y="82"/>
                </a:cubicBezTo>
                <a:cubicBezTo>
                  <a:pt x="1344" y="115"/>
                  <a:pt x="1452" y="161"/>
                  <a:pt x="1561" y="207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2" name="Freeform 394" descr="Bouquet"/>
          <p:cNvSpPr>
            <a:spLocks/>
          </p:cNvSpPr>
          <p:nvPr/>
        </p:nvSpPr>
        <p:spPr bwMode="auto">
          <a:xfrm>
            <a:off x="33338" y="6059810"/>
            <a:ext cx="3303587" cy="390525"/>
          </a:xfrm>
          <a:custGeom>
            <a:avLst/>
            <a:gdLst/>
            <a:ahLst/>
            <a:cxnLst>
              <a:cxn ang="0">
                <a:pos x="0" y="27"/>
              </a:cxn>
              <a:cxn ang="0">
                <a:pos x="162" y="49"/>
              </a:cxn>
              <a:cxn ang="0">
                <a:pos x="392" y="34"/>
              </a:cxn>
              <a:cxn ang="0">
                <a:pos x="663" y="61"/>
              </a:cxn>
              <a:cxn ang="0">
                <a:pos x="1086" y="8"/>
              </a:cxn>
              <a:cxn ang="0">
                <a:pos x="1409" y="21"/>
              </a:cxn>
              <a:cxn ang="0">
                <a:pos x="1625" y="49"/>
              </a:cxn>
              <a:cxn ang="0">
                <a:pos x="1931" y="26"/>
              </a:cxn>
              <a:cxn ang="0">
                <a:pos x="2036" y="30"/>
              </a:cxn>
              <a:cxn ang="0">
                <a:pos x="1934" y="110"/>
              </a:cxn>
              <a:cxn ang="0">
                <a:pos x="2080" y="182"/>
              </a:cxn>
              <a:cxn ang="0">
                <a:pos x="1941" y="238"/>
              </a:cxn>
              <a:cxn ang="0">
                <a:pos x="1546" y="238"/>
              </a:cxn>
              <a:cxn ang="0">
                <a:pos x="1079" y="197"/>
              </a:cxn>
              <a:cxn ang="0">
                <a:pos x="471" y="225"/>
              </a:cxn>
              <a:cxn ang="0">
                <a:pos x="162" y="225"/>
              </a:cxn>
              <a:cxn ang="0">
                <a:pos x="0" y="210"/>
              </a:cxn>
              <a:cxn ang="0">
                <a:pos x="0" y="27"/>
              </a:cxn>
            </a:cxnLst>
            <a:rect l="0" t="0" r="r" b="b"/>
            <a:pathLst>
              <a:path w="2081" h="246">
                <a:moveTo>
                  <a:pt x="0" y="27"/>
                </a:moveTo>
                <a:cubicBezTo>
                  <a:pt x="27" y="0"/>
                  <a:pt x="97" y="49"/>
                  <a:pt x="162" y="49"/>
                </a:cubicBezTo>
                <a:cubicBezTo>
                  <a:pt x="227" y="49"/>
                  <a:pt x="309" y="32"/>
                  <a:pt x="392" y="34"/>
                </a:cubicBezTo>
                <a:cubicBezTo>
                  <a:pt x="475" y="36"/>
                  <a:pt x="547" y="65"/>
                  <a:pt x="663" y="61"/>
                </a:cubicBezTo>
                <a:cubicBezTo>
                  <a:pt x="779" y="57"/>
                  <a:pt x="962" y="15"/>
                  <a:pt x="1086" y="8"/>
                </a:cubicBezTo>
                <a:cubicBezTo>
                  <a:pt x="1210" y="1"/>
                  <a:pt x="1319" y="14"/>
                  <a:pt x="1409" y="21"/>
                </a:cubicBezTo>
                <a:cubicBezTo>
                  <a:pt x="1499" y="28"/>
                  <a:pt x="1538" y="48"/>
                  <a:pt x="1625" y="49"/>
                </a:cubicBezTo>
                <a:cubicBezTo>
                  <a:pt x="1712" y="50"/>
                  <a:pt x="1863" y="29"/>
                  <a:pt x="1931" y="26"/>
                </a:cubicBezTo>
                <a:cubicBezTo>
                  <a:pt x="1999" y="23"/>
                  <a:pt x="2035" y="16"/>
                  <a:pt x="2036" y="30"/>
                </a:cubicBezTo>
                <a:lnTo>
                  <a:pt x="1934" y="110"/>
                </a:lnTo>
                <a:lnTo>
                  <a:pt x="2080" y="182"/>
                </a:lnTo>
                <a:cubicBezTo>
                  <a:pt x="2081" y="203"/>
                  <a:pt x="2029" y="229"/>
                  <a:pt x="1941" y="238"/>
                </a:cubicBezTo>
                <a:cubicBezTo>
                  <a:pt x="1852" y="246"/>
                  <a:pt x="1689" y="244"/>
                  <a:pt x="1546" y="238"/>
                </a:cubicBezTo>
                <a:cubicBezTo>
                  <a:pt x="1402" y="231"/>
                  <a:pt x="1258" y="199"/>
                  <a:pt x="1079" y="197"/>
                </a:cubicBezTo>
                <a:cubicBezTo>
                  <a:pt x="900" y="195"/>
                  <a:pt x="623" y="221"/>
                  <a:pt x="471" y="225"/>
                </a:cubicBezTo>
                <a:cubicBezTo>
                  <a:pt x="318" y="229"/>
                  <a:pt x="240" y="227"/>
                  <a:pt x="162" y="225"/>
                </a:cubicBezTo>
                <a:cubicBezTo>
                  <a:pt x="83" y="223"/>
                  <a:pt x="27" y="242"/>
                  <a:pt x="0" y="210"/>
                </a:cubicBezTo>
                <a:lnTo>
                  <a:pt x="0" y="27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 w="9525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3" name="Freeform 395" descr="Bouquet"/>
          <p:cNvSpPr>
            <a:spLocks/>
          </p:cNvSpPr>
          <p:nvPr/>
        </p:nvSpPr>
        <p:spPr bwMode="auto">
          <a:xfrm>
            <a:off x="5703888" y="6007423"/>
            <a:ext cx="3449637" cy="441325"/>
          </a:xfrm>
          <a:custGeom>
            <a:avLst/>
            <a:gdLst/>
            <a:ahLst/>
            <a:cxnLst>
              <a:cxn ang="0">
                <a:pos x="51" y="95"/>
              </a:cxn>
              <a:cxn ang="0">
                <a:pos x="127" y="81"/>
              </a:cxn>
              <a:cxn ang="0">
                <a:pos x="444" y="53"/>
              </a:cxn>
              <a:cxn ang="0">
                <a:pos x="989" y="81"/>
              </a:cxn>
              <a:cxn ang="0">
                <a:pos x="1405" y="81"/>
              </a:cxn>
              <a:cxn ang="0">
                <a:pos x="1687" y="81"/>
              </a:cxn>
              <a:cxn ang="0">
                <a:pos x="2088" y="25"/>
              </a:cxn>
              <a:cxn ang="0">
                <a:pos x="2173" y="32"/>
              </a:cxn>
              <a:cxn ang="0">
                <a:pos x="2171" y="214"/>
              </a:cxn>
              <a:cxn ang="0">
                <a:pos x="2023" y="270"/>
              </a:cxn>
              <a:cxn ang="0">
                <a:pos x="1603" y="270"/>
              </a:cxn>
              <a:cxn ang="0">
                <a:pos x="1105" y="229"/>
              </a:cxn>
              <a:cxn ang="0">
                <a:pos x="457" y="257"/>
              </a:cxn>
              <a:cxn ang="0">
                <a:pos x="0" y="210"/>
              </a:cxn>
              <a:cxn ang="0">
                <a:pos x="51" y="95"/>
              </a:cxn>
            </a:cxnLst>
            <a:rect l="0" t="0" r="r" b="b"/>
            <a:pathLst>
              <a:path w="2173" h="278">
                <a:moveTo>
                  <a:pt x="51" y="95"/>
                </a:moveTo>
                <a:cubicBezTo>
                  <a:pt x="80" y="68"/>
                  <a:pt x="62" y="88"/>
                  <a:pt x="127" y="81"/>
                </a:cubicBezTo>
                <a:cubicBezTo>
                  <a:pt x="192" y="74"/>
                  <a:pt x="300" y="53"/>
                  <a:pt x="444" y="53"/>
                </a:cubicBezTo>
                <a:cubicBezTo>
                  <a:pt x="588" y="53"/>
                  <a:pt x="829" y="76"/>
                  <a:pt x="989" y="81"/>
                </a:cubicBezTo>
                <a:cubicBezTo>
                  <a:pt x="1149" y="86"/>
                  <a:pt x="1289" y="81"/>
                  <a:pt x="1405" y="81"/>
                </a:cubicBezTo>
                <a:cubicBezTo>
                  <a:pt x="1521" y="81"/>
                  <a:pt x="1573" y="90"/>
                  <a:pt x="1687" y="81"/>
                </a:cubicBezTo>
                <a:cubicBezTo>
                  <a:pt x="1801" y="72"/>
                  <a:pt x="2007" y="33"/>
                  <a:pt x="2088" y="25"/>
                </a:cubicBezTo>
                <a:cubicBezTo>
                  <a:pt x="2169" y="17"/>
                  <a:pt x="2159" y="0"/>
                  <a:pt x="2173" y="32"/>
                </a:cubicBezTo>
                <a:lnTo>
                  <a:pt x="2171" y="214"/>
                </a:lnTo>
                <a:cubicBezTo>
                  <a:pt x="2147" y="255"/>
                  <a:pt x="2118" y="261"/>
                  <a:pt x="2023" y="270"/>
                </a:cubicBezTo>
                <a:cubicBezTo>
                  <a:pt x="1929" y="278"/>
                  <a:pt x="1756" y="276"/>
                  <a:pt x="1603" y="270"/>
                </a:cubicBezTo>
                <a:cubicBezTo>
                  <a:pt x="1449" y="263"/>
                  <a:pt x="1296" y="231"/>
                  <a:pt x="1105" y="229"/>
                </a:cubicBezTo>
                <a:cubicBezTo>
                  <a:pt x="914" y="227"/>
                  <a:pt x="641" y="260"/>
                  <a:pt x="457" y="257"/>
                </a:cubicBezTo>
                <a:cubicBezTo>
                  <a:pt x="273" y="254"/>
                  <a:pt x="68" y="237"/>
                  <a:pt x="0" y="210"/>
                </a:cubicBezTo>
                <a:lnTo>
                  <a:pt x="51" y="95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 w="9525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4" name="Freeform 396"/>
          <p:cNvSpPr>
            <a:spLocks noChangeAspect="1"/>
          </p:cNvSpPr>
          <p:nvPr/>
        </p:nvSpPr>
        <p:spPr bwMode="auto">
          <a:xfrm>
            <a:off x="1377950" y="5767710"/>
            <a:ext cx="1938338" cy="404813"/>
          </a:xfrm>
          <a:custGeom>
            <a:avLst/>
            <a:gdLst/>
            <a:ahLst/>
            <a:cxnLst>
              <a:cxn ang="0">
                <a:pos x="258" y="142"/>
              </a:cxn>
              <a:cxn ang="0">
                <a:pos x="382" y="232"/>
              </a:cxn>
              <a:cxn ang="0">
                <a:pos x="732" y="254"/>
              </a:cxn>
              <a:cxn ang="0">
                <a:pos x="1140" y="228"/>
              </a:cxn>
              <a:cxn ang="0">
                <a:pos x="1196" y="198"/>
              </a:cxn>
              <a:cxn ang="0">
                <a:pos x="991" y="175"/>
              </a:cxn>
              <a:cxn ang="0">
                <a:pos x="1128" y="134"/>
              </a:cxn>
              <a:cxn ang="0">
                <a:pos x="1068" y="92"/>
              </a:cxn>
              <a:cxn ang="0">
                <a:pos x="1077" y="18"/>
              </a:cxn>
              <a:cxn ang="0">
                <a:pos x="558" y="14"/>
              </a:cxn>
              <a:cxn ang="0">
                <a:pos x="50" y="21"/>
              </a:cxn>
              <a:cxn ang="0">
                <a:pos x="258" y="142"/>
              </a:cxn>
            </a:cxnLst>
            <a:rect l="0" t="0" r="r" b="b"/>
            <a:pathLst>
              <a:path w="1221" h="255">
                <a:moveTo>
                  <a:pt x="258" y="142"/>
                </a:moveTo>
                <a:cubicBezTo>
                  <a:pt x="321" y="179"/>
                  <a:pt x="303" y="213"/>
                  <a:pt x="382" y="232"/>
                </a:cubicBezTo>
                <a:cubicBezTo>
                  <a:pt x="461" y="251"/>
                  <a:pt x="606" y="255"/>
                  <a:pt x="732" y="254"/>
                </a:cubicBezTo>
                <a:lnTo>
                  <a:pt x="1140" y="228"/>
                </a:lnTo>
                <a:cubicBezTo>
                  <a:pt x="1217" y="219"/>
                  <a:pt x="1221" y="207"/>
                  <a:pt x="1196" y="198"/>
                </a:cubicBezTo>
                <a:cubicBezTo>
                  <a:pt x="1171" y="189"/>
                  <a:pt x="1002" y="186"/>
                  <a:pt x="991" y="175"/>
                </a:cubicBezTo>
                <a:cubicBezTo>
                  <a:pt x="980" y="164"/>
                  <a:pt x="1115" y="148"/>
                  <a:pt x="1128" y="134"/>
                </a:cubicBezTo>
                <a:cubicBezTo>
                  <a:pt x="1141" y="120"/>
                  <a:pt x="1076" y="111"/>
                  <a:pt x="1068" y="92"/>
                </a:cubicBezTo>
                <a:cubicBezTo>
                  <a:pt x="1060" y="73"/>
                  <a:pt x="1162" y="31"/>
                  <a:pt x="1077" y="18"/>
                </a:cubicBezTo>
                <a:cubicBezTo>
                  <a:pt x="992" y="5"/>
                  <a:pt x="729" y="14"/>
                  <a:pt x="558" y="14"/>
                </a:cubicBezTo>
                <a:cubicBezTo>
                  <a:pt x="387" y="14"/>
                  <a:pt x="100" y="0"/>
                  <a:pt x="50" y="21"/>
                </a:cubicBezTo>
                <a:cubicBezTo>
                  <a:pt x="0" y="42"/>
                  <a:pt x="215" y="117"/>
                  <a:pt x="258" y="142"/>
                </a:cubicBezTo>
                <a:close/>
              </a:path>
            </a:pathLst>
          </a:custGeom>
          <a:gradFill rotWithShape="1">
            <a:gsLst>
              <a:gs pos="0">
                <a:srgbClr val="D3B187"/>
              </a:gs>
              <a:gs pos="100000">
                <a:srgbClr val="FFCC66"/>
              </a:gs>
            </a:gsLst>
            <a:lin ang="5400000" scaled="1"/>
          </a:gradFill>
          <a:ln w="9525" cap="flat" cmpd="sng">
            <a:solidFill>
              <a:srgbClr val="FF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7" name="Freeform 399"/>
          <p:cNvSpPr>
            <a:spLocks noChangeAspect="1"/>
          </p:cNvSpPr>
          <p:nvPr/>
        </p:nvSpPr>
        <p:spPr bwMode="auto">
          <a:xfrm>
            <a:off x="5491163" y="5756598"/>
            <a:ext cx="2184400" cy="411162"/>
          </a:xfrm>
          <a:custGeom>
            <a:avLst/>
            <a:gdLst/>
            <a:ahLst/>
            <a:cxnLst>
              <a:cxn ang="0">
                <a:pos x="583" y="258"/>
              </a:cxn>
              <a:cxn ang="0">
                <a:pos x="996" y="256"/>
              </a:cxn>
              <a:cxn ang="0">
                <a:pos x="1363" y="242"/>
              </a:cxn>
              <a:cxn ang="0">
                <a:pos x="1229" y="161"/>
              </a:cxn>
              <a:cxn ang="0">
                <a:pos x="918" y="25"/>
              </a:cxn>
              <a:cxn ang="0">
                <a:pos x="492" y="9"/>
              </a:cxn>
              <a:cxn ang="0">
                <a:pos x="163" y="19"/>
              </a:cxn>
              <a:cxn ang="0">
                <a:pos x="307" y="93"/>
              </a:cxn>
              <a:cxn ang="0">
                <a:pos x="9" y="127"/>
              </a:cxn>
              <a:cxn ang="0">
                <a:pos x="361" y="185"/>
              </a:cxn>
              <a:cxn ang="0">
                <a:pos x="173" y="243"/>
              </a:cxn>
              <a:cxn ang="0">
                <a:pos x="583" y="258"/>
              </a:cxn>
            </a:cxnLst>
            <a:rect l="0" t="0" r="r" b="b"/>
            <a:pathLst>
              <a:path w="1376" h="259">
                <a:moveTo>
                  <a:pt x="583" y="258"/>
                </a:moveTo>
                <a:cubicBezTo>
                  <a:pt x="654" y="258"/>
                  <a:pt x="866" y="259"/>
                  <a:pt x="996" y="256"/>
                </a:cubicBezTo>
                <a:cubicBezTo>
                  <a:pt x="1126" y="253"/>
                  <a:pt x="1325" y="257"/>
                  <a:pt x="1363" y="242"/>
                </a:cubicBezTo>
                <a:cubicBezTo>
                  <a:pt x="1376" y="218"/>
                  <a:pt x="1303" y="197"/>
                  <a:pt x="1229" y="161"/>
                </a:cubicBezTo>
                <a:cubicBezTo>
                  <a:pt x="1155" y="125"/>
                  <a:pt x="1041" y="50"/>
                  <a:pt x="918" y="25"/>
                </a:cubicBezTo>
                <a:cubicBezTo>
                  <a:pt x="795" y="0"/>
                  <a:pt x="618" y="10"/>
                  <a:pt x="492" y="9"/>
                </a:cubicBezTo>
                <a:cubicBezTo>
                  <a:pt x="366" y="8"/>
                  <a:pt x="194" y="5"/>
                  <a:pt x="163" y="19"/>
                </a:cubicBezTo>
                <a:cubicBezTo>
                  <a:pt x="132" y="33"/>
                  <a:pt x="333" y="75"/>
                  <a:pt x="307" y="93"/>
                </a:cubicBezTo>
                <a:cubicBezTo>
                  <a:pt x="281" y="111"/>
                  <a:pt x="0" y="112"/>
                  <a:pt x="9" y="127"/>
                </a:cubicBezTo>
                <a:cubicBezTo>
                  <a:pt x="18" y="142"/>
                  <a:pt x="334" y="166"/>
                  <a:pt x="361" y="185"/>
                </a:cubicBezTo>
                <a:cubicBezTo>
                  <a:pt x="388" y="204"/>
                  <a:pt x="136" y="231"/>
                  <a:pt x="173" y="243"/>
                </a:cubicBezTo>
                <a:cubicBezTo>
                  <a:pt x="210" y="255"/>
                  <a:pt x="498" y="255"/>
                  <a:pt x="583" y="258"/>
                </a:cubicBezTo>
                <a:close/>
              </a:path>
            </a:pathLst>
          </a:custGeom>
          <a:gradFill rotWithShape="1">
            <a:gsLst>
              <a:gs pos="0">
                <a:srgbClr val="D3B187"/>
              </a:gs>
              <a:gs pos="100000">
                <a:srgbClr val="FFCC66"/>
              </a:gs>
            </a:gsLst>
            <a:lin ang="5400000" scaled="1"/>
          </a:gradFill>
          <a:ln w="9525" cap="flat" cmpd="sng">
            <a:solidFill>
              <a:srgbClr val="FF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9" name="Freeform 401"/>
          <p:cNvSpPr>
            <a:spLocks/>
          </p:cNvSpPr>
          <p:nvPr/>
        </p:nvSpPr>
        <p:spPr bwMode="auto">
          <a:xfrm>
            <a:off x="2276475" y="6156648"/>
            <a:ext cx="3359150" cy="66675"/>
          </a:xfrm>
          <a:custGeom>
            <a:avLst/>
            <a:gdLst/>
            <a:ahLst/>
            <a:cxnLst>
              <a:cxn ang="0">
                <a:pos x="0" y="21"/>
              </a:cxn>
              <a:cxn ang="0">
                <a:pos x="144" y="31"/>
              </a:cxn>
              <a:cxn ang="0">
                <a:pos x="461" y="37"/>
              </a:cxn>
              <a:cxn ang="0">
                <a:pos x="884" y="2"/>
              </a:cxn>
              <a:cxn ang="0">
                <a:pos x="1236" y="24"/>
              </a:cxn>
              <a:cxn ang="0">
                <a:pos x="1671" y="2"/>
              </a:cxn>
              <a:cxn ang="0">
                <a:pos x="2116" y="15"/>
              </a:cxn>
            </a:cxnLst>
            <a:rect l="0" t="0" r="r" b="b"/>
            <a:pathLst>
              <a:path w="2116" h="42">
                <a:moveTo>
                  <a:pt x="0" y="21"/>
                </a:moveTo>
                <a:cubicBezTo>
                  <a:pt x="33" y="24"/>
                  <a:pt x="67" y="28"/>
                  <a:pt x="144" y="31"/>
                </a:cubicBezTo>
                <a:cubicBezTo>
                  <a:pt x="221" y="34"/>
                  <a:pt x="338" y="42"/>
                  <a:pt x="461" y="37"/>
                </a:cubicBezTo>
                <a:cubicBezTo>
                  <a:pt x="584" y="32"/>
                  <a:pt x="755" y="4"/>
                  <a:pt x="884" y="2"/>
                </a:cubicBezTo>
                <a:cubicBezTo>
                  <a:pt x="1013" y="0"/>
                  <a:pt x="1105" y="24"/>
                  <a:pt x="1236" y="24"/>
                </a:cubicBezTo>
                <a:cubicBezTo>
                  <a:pt x="1367" y="24"/>
                  <a:pt x="1524" y="4"/>
                  <a:pt x="1671" y="2"/>
                </a:cubicBezTo>
                <a:cubicBezTo>
                  <a:pt x="1818" y="0"/>
                  <a:pt x="2042" y="13"/>
                  <a:pt x="2116" y="1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00" name="Freeform 402"/>
          <p:cNvSpPr>
            <a:spLocks/>
          </p:cNvSpPr>
          <p:nvPr/>
        </p:nvSpPr>
        <p:spPr bwMode="auto">
          <a:xfrm>
            <a:off x="461963" y="6315398"/>
            <a:ext cx="2133600" cy="571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234" y="35"/>
              </a:cxn>
              <a:cxn ang="0">
                <a:pos x="547" y="13"/>
              </a:cxn>
              <a:cxn ang="0">
                <a:pos x="867" y="10"/>
              </a:cxn>
              <a:cxn ang="0">
                <a:pos x="1078" y="13"/>
              </a:cxn>
              <a:cxn ang="0">
                <a:pos x="1344" y="0"/>
              </a:cxn>
            </a:cxnLst>
            <a:rect l="0" t="0" r="r" b="b"/>
            <a:pathLst>
              <a:path w="1344" h="36">
                <a:moveTo>
                  <a:pt x="0" y="7"/>
                </a:moveTo>
                <a:cubicBezTo>
                  <a:pt x="71" y="20"/>
                  <a:pt x="143" y="34"/>
                  <a:pt x="234" y="35"/>
                </a:cubicBezTo>
                <a:cubicBezTo>
                  <a:pt x="325" y="36"/>
                  <a:pt x="442" y="17"/>
                  <a:pt x="547" y="13"/>
                </a:cubicBezTo>
                <a:cubicBezTo>
                  <a:pt x="652" y="9"/>
                  <a:pt x="779" y="10"/>
                  <a:pt x="867" y="10"/>
                </a:cubicBezTo>
                <a:cubicBezTo>
                  <a:pt x="955" y="10"/>
                  <a:pt x="999" y="15"/>
                  <a:pt x="1078" y="13"/>
                </a:cubicBezTo>
                <a:cubicBezTo>
                  <a:pt x="1157" y="11"/>
                  <a:pt x="1300" y="2"/>
                  <a:pt x="1344" y="0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01" name="Freeform 403"/>
          <p:cNvSpPr>
            <a:spLocks/>
          </p:cNvSpPr>
          <p:nvPr/>
        </p:nvSpPr>
        <p:spPr bwMode="auto">
          <a:xfrm>
            <a:off x="103188" y="6158235"/>
            <a:ext cx="1925637" cy="93663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02" name="Freeform 404"/>
          <p:cNvSpPr>
            <a:spLocks/>
          </p:cNvSpPr>
          <p:nvPr/>
        </p:nvSpPr>
        <p:spPr bwMode="auto">
          <a:xfrm>
            <a:off x="2941638" y="6248723"/>
            <a:ext cx="2052637" cy="95250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317" y="58"/>
              </a:cxn>
              <a:cxn ang="0">
                <a:pos x="762" y="23"/>
              </a:cxn>
              <a:cxn ang="0">
                <a:pos x="1120" y="55"/>
              </a:cxn>
              <a:cxn ang="0">
                <a:pos x="1254" y="7"/>
              </a:cxn>
              <a:cxn ang="0">
                <a:pos x="1293" y="14"/>
              </a:cxn>
            </a:cxnLst>
            <a:rect l="0" t="0" r="r" b="b"/>
            <a:pathLst>
              <a:path w="1293" h="60">
                <a:moveTo>
                  <a:pt x="0" y="36"/>
                </a:moveTo>
                <a:cubicBezTo>
                  <a:pt x="95" y="48"/>
                  <a:pt x="190" y="60"/>
                  <a:pt x="317" y="58"/>
                </a:cubicBezTo>
                <a:cubicBezTo>
                  <a:pt x="444" y="56"/>
                  <a:pt x="628" y="23"/>
                  <a:pt x="762" y="23"/>
                </a:cubicBezTo>
                <a:cubicBezTo>
                  <a:pt x="896" y="23"/>
                  <a:pt x="1038" y="58"/>
                  <a:pt x="1120" y="55"/>
                </a:cubicBezTo>
                <a:cubicBezTo>
                  <a:pt x="1202" y="52"/>
                  <a:pt x="1225" y="14"/>
                  <a:pt x="1254" y="7"/>
                </a:cubicBezTo>
                <a:cubicBezTo>
                  <a:pt x="1283" y="0"/>
                  <a:pt x="1288" y="7"/>
                  <a:pt x="1293" y="14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03" name="Freeform 405"/>
          <p:cNvSpPr>
            <a:spLocks/>
          </p:cNvSpPr>
          <p:nvPr/>
        </p:nvSpPr>
        <p:spPr bwMode="auto">
          <a:xfrm>
            <a:off x="4724400" y="6229673"/>
            <a:ext cx="2865438" cy="857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9" y="48"/>
              </a:cxn>
              <a:cxn ang="0">
                <a:pos x="631" y="35"/>
              </a:cxn>
              <a:cxn ang="0">
                <a:pos x="1059" y="51"/>
              </a:cxn>
              <a:cxn ang="0">
                <a:pos x="1357" y="22"/>
              </a:cxn>
              <a:cxn ang="0">
                <a:pos x="1805" y="48"/>
              </a:cxn>
            </a:cxnLst>
            <a:rect l="0" t="0" r="r" b="b"/>
            <a:pathLst>
              <a:path w="1805" h="54">
                <a:moveTo>
                  <a:pt x="0" y="0"/>
                </a:moveTo>
                <a:cubicBezTo>
                  <a:pt x="77" y="21"/>
                  <a:pt x="154" y="42"/>
                  <a:pt x="259" y="48"/>
                </a:cubicBezTo>
                <a:cubicBezTo>
                  <a:pt x="364" y="54"/>
                  <a:pt x="498" y="34"/>
                  <a:pt x="631" y="35"/>
                </a:cubicBezTo>
                <a:cubicBezTo>
                  <a:pt x="764" y="36"/>
                  <a:pt x="938" y="53"/>
                  <a:pt x="1059" y="51"/>
                </a:cubicBezTo>
                <a:cubicBezTo>
                  <a:pt x="1180" y="49"/>
                  <a:pt x="1233" y="22"/>
                  <a:pt x="1357" y="22"/>
                </a:cubicBezTo>
                <a:cubicBezTo>
                  <a:pt x="1481" y="22"/>
                  <a:pt x="1730" y="44"/>
                  <a:pt x="1805" y="48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04" name="Freeform 406"/>
          <p:cNvSpPr>
            <a:spLocks/>
          </p:cNvSpPr>
          <p:nvPr/>
        </p:nvSpPr>
        <p:spPr bwMode="auto">
          <a:xfrm>
            <a:off x="5532438" y="6258248"/>
            <a:ext cx="2997200" cy="90487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294" y="14"/>
              </a:cxn>
              <a:cxn ang="0">
                <a:pos x="646" y="55"/>
              </a:cxn>
              <a:cxn ang="0">
                <a:pos x="1107" y="7"/>
              </a:cxn>
              <a:cxn ang="0">
                <a:pos x="1504" y="11"/>
              </a:cxn>
              <a:cxn ang="0">
                <a:pos x="1737" y="55"/>
              </a:cxn>
              <a:cxn ang="0">
                <a:pos x="1888" y="1"/>
              </a:cxn>
            </a:cxnLst>
            <a:rect l="0" t="0" r="r" b="b"/>
            <a:pathLst>
              <a:path w="1888" h="57">
                <a:moveTo>
                  <a:pt x="0" y="36"/>
                </a:moveTo>
                <a:cubicBezTo>
                  <a:pt x="93" y="23"/>
                  <a:pt x="186" y="11"/>
                  <a:pt x="294" y="14"/>
                </a:cubicBezTo>
                <a:cubicBezTo>
                  <a:pt x="402" y="17"/>
                  <a:pt x="511" y="56"/>
                  <a:pt x="646" y="55"/>
                </a:cubicBezTo>
                <a:cubicBezTo>
                  <a:pt x="781" y="54"/>
                  <a:pt x="964" y="14"/>
                  <a:pt x="1107" y="7"/>
                </a:cubicBezTo>
                <a:cubicBezTo>
                  <a:pt x="1250" y="0"/>
                  <a:pt x="1399" y="3"/>
                  <a:pt x="1504" y="11"/>
                </a:cubicBezTo>
                <a:cubicBezTo>
                  <a:pt x="1609" y="19"/>
                  <a:pt x="1673" y="57"/>
                  <a:pt x="1737" y="55"/>
                </a:cubicBezTo>
                <a:cubicBezTo>
                  <a:pt x="1801" y="53"/>
                  <a:pt x="1863" y="10"/>
                  <a:pt x="1888" y="1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05" name="Freeform 407"/>
          <p:cNvSpPr>
            <a:spLocks/>
          </p:cNvSpPr>
          <p:nvPr/>
        </p:nvSpPr>
        <p:spPr bwMode="auto">
          <a:xfrm>
            <a:off x="6542088" y="6156648"/>
            <a:ext cx="2266950" cy="111125"/>
          </a:xfrm>
          <a:custGeom>
            <a:avLst/>
            <a:gdLst/>
            <a:ahLst/>
            <a:cxnLst>
              <a:cxn ang="0">
                <a:pos x="1428" y="1"/>
              </a:cxn>
              <a:cxn ang="0">
                <a:pos x="1216" y="45"/>
              </a:cxn>
              <a:cxn ang="0">
                <a:pos x="941" y="68"/>
              </a:cxn>
              <a:cxn ang="0">
                <a:pos x="692" y="33"/>
              </a:cxn>
              <a:cxn ang="0">
                <a:pos x="570" y="1"/>
              </a:cxn>
              <a:cxn ang="0">
                <a:pos x="250" y="39"/>
              </a:cxn>
              <a:cxn ang="0">
                <a:pos x="0" y="17"/>
              </a:cxn>
            </a:cxnLst>
            <a:rect l="0" t="0" r="r" b="b"/>
            <a:pathLst>
              <a:path w="1428" h="70">
                <a:moveTo>
                  <a:pt x="1428" y="1"/>
                </a:moveTo>
                <a:cubicBezTo>
                  <a:pt x="1362" y="17"/>
                  <a:pt x="1297" y="34"/>
                  <a:pt x="1216" y="45"/>
                </a:cubicBezTo>
                <a:cubicBezTo>
                  <a:pt x="1135" y="56"/>
                  <a:pt x="1028" y="70"/>
                  <a:pt x="941" y="68"/>
                </a:cubicBezTo>
                <a:cubicBezTo>
                  <a:pt x="854" y="66"/>
                  <a:pt x="754" y="44"/>
                  <a:pt x="692" y="33"/>
                </a:cubicBezTo>
                <a:cubicBezTo>
                  <a:pt x="630" y="22"/>
                  <a:pt x="644" y="0"/>
                  <a:pt x="570" y="1"/>
                </a:cubicBezTo>
                <a:cubicBezTo>
                  <a:pt x="496" y="2"/>
                  <a:pt x="345" y="36"/>
                  <a:pt x="250" y="39"/>
                </a:cubicBezTo>
                <a:cubicBezTo>
                  <a:pt x="155" y="42"/>
                  <a:pt x="42" y="21"/>
                  <a:pt x="0" y="17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08" name="Oval 410"/>
          <p:cNvSpPr>
            <a:spLocks noChangeArrowheads="1"/>
          </p:cNvSpPr>
          <p:nvPr/>
        </p:nvSpPr>
        <p:spPr bwMode="auto">
          <a:xfrm>
            <a:off x="6184900" y="5848673"/>
            <a:ext cx="514350" cy="204787"/>
          </a:xfrm>
          <a:prstGeom prst="ellipse">
            <a:avLst/>
          </a:prstGeom>
          <a:gradFill rotWithShape="0">
            <a:gsLst>
              <a:gs pos="0">
                <a:srgbClr val="9CD9FE"/>
              </a:gs>
              <a:gs pos="100000">
                <a:srgbClr val="9CD9FE">
                  <a:gamma/>
                  <a:shade val="6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110" name="Oval 412"/>
          <p:cNvSpPr>
            <a:spLocks noChangeArrowheads="1"/>
          </p:cNvSpPr>
          <p:nvPr/>
        </p:nvSpPr>
        <p:spPr bwMode="auto">
          <a:xfrm>
            <a:off x="2232025" y="5882010"/>
            <a:ext cx="474663" cy="188913"/>
          </a:xfrm>
          <a:prstGeom prst="ellipse">
            <a:avLst/>
          </a:prstGeom>
          <a:gradFill rotWithShape="0">
            <a:gsLst>
              <a:gs pos="0">
                <a:srgbClr val="9CD9FE"/>
              </a:gs>
              <a:gs pos="100000">
                <a:srgbClr val="9CD9FE">
                  <a:gamma/>
                  <a:shade val="6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111" name="Freeform 413"/>
          <p:cNvSpPr>
            <a:spLocks/>
          </p:cNvSpPr>
          <p:nvPr/>
        </p:nvSpPr>
        <p:spPr bwMode="auto">
          <a:xfrm flipV="1">
            <a:off x="93663" y="6256660"/>
            <a:ext cx="1925637" cy="93663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12" name="Freeform 414"/>
          <p:cNvSpPr>
            <a:spLocks/>
          </p:cNvSpPr>
          <p:nvPr/>
        </p:nvSpPr>
        <p:spPr bwMode="auto">
          <a:xfrm>
            <a:off x="1539875" y="6196335"/>
            <a:ext cx="1925638" cy="93663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13" name="Freeform 415"/>
          <p:cNvSpPr>
            <a:spLocks/>
          </p:cNvSpPr>
          <p:nvPr/>
        </p:nvSpPr>
        <p:spPr bwMode="auto">
          <a:xfrm>
            <a:off x="3033713" y="6193160"/>
            <a:ext cx="1925637" cy="93663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14" name="Freeform 416"/>
          <p:cNvSpPr>
            <a:spLocks/>
          </p:cNvSpPr>
          <p:nvPr/>
        </p:nvSpPr>
        <p:spPr bwMode="auto">
          <a:xfrm>
            <a:off x="4522788" y="6182048"/>
            <a:ext cx="1925637" cy="93662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15" name="Freeform 417"/>
          <p:cNvSpPr>
            <a:spLocks/>
          </p:cNvSpPr>
          <p:nvPr/>
        </p:nvSpPr>
        <p:spPr bwMode="auto">
          <a:xfrm>
            <a:off x="5641975" y="6245548"/>
            <a:ext cx="1925638" cy="93662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16" name="Freeform 418"/>
          <p:cNvSpPr>
            <a:spLocks/>
          </p:cNvSpPr>
          <p:nvPr/>
        </p:nvSpPr>
        <p:spPr bwMode="auto">
          <a:xfrm>
            <a:off x="6784975" y="6275710"/>
            <a:ext cx="1925638" cy="93663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17" name="Freeform 419"/>
          <p:cNvSpPr>
            <a:spLocks/>
          </p:cNvSpPr>
          <p:nvPr/>
        </p:nvSpPr>
        <p:spPr bwMode="auto">
          <a:xfrm flipV="1">
            <a:off x="7164388" y="6204273"/>
            <a:ext cx="1925637" cy="93662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grpSp>
        <p:nvGrpSpPr>
          <p:cNvPr id="3" name="Group 187"/>
          <p:cNvGrpSpPr/>
          <p:nvPr/>
        </p:nvGrpSpPr>
        <p:grpSpPr>
          <a:xfrm>
            <a:off x="4137025" y="6237312"/>
            <a:ext cx="3430588" cy="608012"/>
            <a:chOff x="4137025" y="4981228"/>
            <a:chExt cx="3430588" cy="608012"/>
          </a:xfrm>
        </p:grpSpPr>
        <p:sp>
          <p:nvSpPr>
            <p:cNvPr id="118" name="Freeform 420"/>
            <p:cNvSpPr>
              <a:spLocks noChangeAspect="1"/>
            </p:cNvSpPr>
            <p:nvPr/>
          </p:nvSpPr>
          <p:spPr bwMode="auto">
            <a:xfrm>
              <a:off x="4137025" y="4981228"/>
              <a:ext cx="3430588" cy="608012"/>
            </a:xfrm>
            <a:custGeom>
              <a:avLst/>
              <a:gdLst/>
              <a:ahLst/>
              <a:cxnLst>
                <a:cxn ang="0">
                  <a:pos x="136" y="372"/>
                </a:cxn>
                <a:cxn ang="0">
                  <a:pos x="984" y="247"/>
                </a:cxn>
                <a:cxn ang="0">
                  <a:pos x="2114" y="81"/>
                </a:cxn>
                <a:cxn ang="0">
                  <a:pos x="702" y="27"/>
                </a:cxn>
                <a:cxn ang="0">
                  <a:pos x="165" y="180"/>
                </a:cxn>
                <a:cxn ang="0">
                  <a:pos x="136" y="372"/>
                </a:cxn>
              </a:cxnLst>
              <a:rect l="0" t="0" r="r" b="b"/>
              <a:pathLst>
                <a:path w="2161" h="383">
                  <a:moveTo>
                    <a:pt x="136" y="372"/>
                  </a:moveTo>
                  <a:cubicBezTo>
                    <a:pt x="272" y="383"/>
                    <a:pt x="654" y="295"/>
                    <a:pt x="984" y="247"/>
                  </a:cubicBezTo>
                  <a:cubicBezTo>
                    <a:pt x="1314" y="199"/>
                    <a:pt x="2161" y="118"/>
                    <a:pt x="2114" y="81"/>
                  </a:cubicBezTo>
                  <a:cubicBezTo>
                    <a:pt x="2117" y="40"/>
                    <a:pt x="1053" y="0"/>
                    <a:pt x="702" y="27"/>
                  </a:cubicBezTo>
                  <a:cubicBezTo>
                    <a:pt x="377" y="43"/>
                    <a:pt x="259" y="123"/>
                    <a:pt x="165" y="180"/>
                  </a:cubicBezTo>
                  <a:cubicBezTo>
                    <a:pt x="71" y="237"/>
                    <a:pt x="0" y="361"/>
                    <a:pt x="136" y="372"/>
                  </a:cubicBezTo>
                  <a:close/>
                </a:path>
              </a:pathLst>
            </a:custGeom>
            <a:solidFill>
              <a:srgbClr val="FF9966"/>
            </a:solidFill>
            <a:ln w="9525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119" name="Oval 421"/>
            <p:cNvSpPr>
              <a:spLocks noChangeArrowheads="1"/>
            </p:cNvSpPr>
            <p:nvPr/>
          </p:nvSpPr>
          <p:spPr bwMode="auto">
            <a:xfrm>
              <a:off x="4919663" y="5157192"/>
              <a:ext cx="438150" cy="177800"/>
            </a:xfrm>
            <a:prstGeom prst="ellipse">
              <a:avLst/>
            </a:prstGeom>
            <a:gradFill rotWithShape="1">
              <a:gsLst>
                <a:gs pos="0">
                  <a:srgbClr val="BAA0FA"/>
                </a:gs>
                <a:gs pos="100000">
                  <a:srgbClr val="BAA0FA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122" name="Freeform 424"/>
          <p:cNvSpPr>
            <a:spLocks/>
          </p:cNvSpPr>
          <p:nvPr/>
        </p:nvSpPr>
        <p:spPr bwMode="auto">
          <a:xfrm>
            <a:off x="69850" y="6162998"/>
            <a:ext cx="9023350" cy="182562"/>
          </a:xfrm>
          <a:custGeom>
            <a:avLst/>
            <a:gdLst/>
            <a:ahLst/>
            <a:cxnLst>
              <a:cxn ang="0">
                <a:pos x="0" y="109"/>
              </a:cxn>
              <a:cxn ang="0">
                <a:pos x="368" y="54"/>
              </a:cxn>
              <a:cxn ang="0">
                <a:pos x="666" y="112"/>
              </a:cxn>
              <a:cxn ang="0">
                <a:pos x="1053" y="38"/>
              </a:cxn>
              <a:cxn ang="0">
                <a:pos x="1744" y="89"/>
              </a:cxn>
              <a:cxn ang="0">
                <a:pos x="2208" y="77"/>
              </a:cxn>
              <a:cxn ang="0">
                <a:pos x="2551" y="0"/>
              </a:cxn>
              <a:cxn ang="0">
                <a:pos x="3216" y="77"/>
              </a:cxn>
              <a:cxn ang="0">
                <a:pos x="3568" y="6"/>
              </a:cxn>
              <a:cxn ang="0">
                <a:pos x="4080" y="41"/>
              </a:cxn>
              <a:cxn ang="0">
                <a:pos x="4404" y="109"/>
              </a:cxn>
              <a:cxn ang="0">
                <a:pos x="4826" y="3"/>
              </a:cxn>
              <a:cxn ang="0">
                <a:pos x="5335" y="109"/>
              </a:cxn>
              <a:cxn ang="0">
                <a:pos x="5498" y="29"/>
              </a:cxn>
              <a:cxn ang="0">
                <a:pos x="5684" y="99"/>
              </a:cxn>
            </a:cxnLst>
            <a:rect l="0" t="0" r="r" b="b"/>
            <a:pathLst>
              <a:path w="5684" h="115">
                <a:moveTo>
                  <a:pt x="0" y="109"/>
                </a:moveTo>
                <a:cubicBezTo>
                  <a:pt x="128" y="81"/>
                  <a:pt x="257" y="53"/>
                  <a:pt x="368" y="54"/>
                </a:cubicBezTo>
                <a:cubicBezTo>
                  <a:pt x="479" y="55"/>
                  <a:pt x="552" y="115"/>
                  <a:pt x="666" y="112"/>
                </a:cubicBezTo>
                <a:cubicBezTo>
                  <a:pt x="780" y="109"/>
                  <a:pt x="873" y="42"/>
                  <a:pt x="1053" y="38"/>
                </a:cubicBezTo>
                <a:cubicBezTo>
                  <a:pt x="1233" y="34"/>
                  <a:pt x="1552" y="83"/>
                  <a:pt x="1744" y="89"/>
                </a:cubicBezTo>
                <a:cubicBezTo>
                  <a:pt x="1936" y="95"/>
                  <a:pt x="2074" y="92"/>
                  <a:pt x="2208" y="77"/>
                </a:cubicBezTo>
                <a:cubicBezTo>
                  <a:pt x="2342" y="62"/>
                  <a:pt x="2383" y="0"/>
                  <a:pt x="2551" y="0"/>
                </a:cubicBezTo>
                <a:cubicBezTo>
                  <a:pt x="2719" y="0"/>
                  <a:pt x="3047" y="76"/>
                  <a:pt x="3216" y="77"/>
                </a:cubicBezTo>
                <a:cubicBezTo>
                  <a:pt x="3385" y="78"/>
                  <a:pt x="3424" y="12"/>
                  <a:pt x="3568" y="6"/>
                </a:cubicBezTo>
                <a:cubicBezTo>
                  <a:pt x="3712" y="0"/>
                  <a:pt x="3941" y="24"/>
                  <a:pt x="4080" y="41"/>
                </a:cubicBezTo>
                <a:cubicBezTo>
                  <a:pt x="4219" y="58"/>
                  <a:pt x="4280" y="115"/>
                  <a:pt x="4404" y="109"/>
                </a:cubicBezTo>
                <a:cubicBezTo>
                  <a:pt x="4528" y="103"/>
                  <a:pt x="4671" y="3"/>
                  <a:pt x="4826" y="3"/>
                </a:cubicBezTo>
                <a:cubicBezTo>
                  <a:pt x="4981" y="3"/>
                  <a:pt x="5223" y="105"/>
                  <a:pt x="5335" y="109"/>
                </a:cubicBezTo>
                <a:cubicBezTo>
                  <a:pt x="5447" y="113"/>
                  <a:pt x="5440" y="31"/>
                  <a:pt x="5498" y="29"/>
                </a:cubicBezTo>
                <a:cubicBezTo>
                  <a:pt x="5556" y="27"/>
                  <a:pt x="5620" y="63"/>
                  <a:pt x="5684" y="99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31" name="Freeform 433"/>
          <p:cNvSpPr>
            <a:spLocks/>
          </p:cNvSpPr>
          <p:nvPr/>
        </p:nvSpPr>
        <p:spPr bwMode="auto">
          <a:xfrm>
            <a:off x="3586163" y="6086798"/>
            <a:ext cx="2244725" cy="760412"/>
          </a:xfrm>
          <a:custGeom>
            <a:avLst/>
            <a:gdLst/>
            <a:ahLst/>
            <a:cxnLst>
              <a:cxn ang="0">
                <a:pos x="1414" y="0"/>
              </a:cxn>
              <a:cxn ang="0">
                <a:pos x="1056" y="70"/>
              </a:cxn>
              <a:cxn ang="0">
                <a:pos x="589" y="198"/>
              </a:cxn>
              <a:cxn ang="0">
                <a:pos x="390" y="208"/>
              </a:cxn>
              <a:cxn ang="0">
                <a:pos x="195" y="403"/>
              </a:cxn>
              <a:cxn ang="0">
                <a:pos x="0" y="479"/>
              </a:cxn>
            </a:cxnLst>
            <a:rect l="0" t="0" r="r" b="b"/>
            <a:pathLst>
              <a:path w="1414" h="479">
                <a:moveTo>
                  <a:pt x="1414" y="0"/>
                </a:moveTo>
                <a:cubicBezTo>
                  <a:pt x="1303" y="18"/>
                  <a:pt x="1193" y="37"/>
                  <a:pt x="1056" y="70"/>
                </a:cubicBezTo>
                <a:cubicBezTo>
                  <a:pt x="919" y="103"/>
                  <a:pt x="700" y="175"/>
                  <a:pt x="589" y="198"/>
                </a:cubicBezTo>
                <a:cubicBezTo>
                  <a:pt x="478" y="221"/>
                  <a:pt x="456" y="174"/>
                  <a:pt x="390" y="208"/>
                </a:cubicBezTo>
                <a:cubicBezTo>
                  <a:pt x="324" y="242"/>
                  <a:pt x="260" y="358"/>
                  <a:pt x="195" y="403"/>
                </a:cubicBezTo>
                <a:cubicBezTo>
                  <a:pt x="130" y="448"/>
                  <a:pt x="41" y="463"/>
                  <a:pt x="0" y="479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grpSp>
        <p:nvGrpSpPr>
          <p:cNvPr id="4" name="Group 186"/>
          <p:cNvGrpSpPr/>
          <p:nvPr/>
        </p:nvGrpSpPr>
        <p:grpSpPr>
          <a:xfrm>
            <a:off x="0" y="6262688"/>
            <a:ext cx="3590925" cy="488950"/>
            <a:chOff x="0" y="6262688"/>
            <a:chExt cx="3590925" cy="488950"/>
          </a:xfrm>
        </p:grpSpPr>
        <p:sp>
          <p:nvSpPr>
            <p:cNvPr id="2056" name="Freeform 8"/>
            <p:cNvSpPr>
              <a:spLocks noChangeAspect="1"/>
            </p:cNvSpPr>
            <p:nvPr/>
          </p:nvSpPr>
          <p:spPr bwMode="auto">
            <a:xfrm>
              <a:off x="0" y="6262688"/>
              <a:ext cx="3590925" cy="488950"/>
            </a:xfrm>
            <a:custGeom>
              <a:avLst/>
              <a:gdLst/>
              <a:ahLst/>
              <a:cxnLst>
                <a:cxn ang="0">
                  <a:pos x="0" y="271"/>
                </a:cxn>
                <a:cxn ang="0">
                  <a:pos x="408" y="272"/>
                </a:cxn>
                <a:cxn ang="0">
                  <a:pos x="925" y="249"/>
                </a:cxn>
                <a:cxn ang="0">
                  <a:pos x="2259" y="41"/>
                </a:cxn>
                <a:cxn ang="0">
                  <a:pos x="934" y="37"/>
                </a:cxn>
                <a:cxn ang="0">
                  <a:pos x="539" y="41"/>
                </a:cxn>
                <a:cxn ang="0">
                  <a:pos x="8" y="51"/>
                </a:cxn>
                <a:cxn ang="0">
                  <a:pos x="0" y="271"/>
                </a:cxn>
              </a:cxnLst>
              <a:rect l="0" t="0" r="r" b="b"/>
              <a:pathLst>
                <a:path w="2262" h="308">
                  <a:moveTo>
                    <a:pt x="0" y="271"/>
                  </a:moveTo>
                  <a:cubicBezTo>
                    <a:pt x="67" y="308"/>
                    <a:pt x="254" y="276"/>
                    <a:pt x="408" y="272"/>
                  </a:cubicBezTo>
                  <a:cubicBezTo>
                    <a:pt x="562" y="268"/>
                    <a:pt x="617" y="287"/>
                    <a:pt x="925" y="249"/>
                  </a:cubicBezTo>
                  <a:cubicBezTo>
                    <a:pt x="1233" y="211"/>
                    <a:pt x="2258" y="76"/>
                    <a:pt x="2259" y="41"/>
                  </a:cubicBezTo>
                  <a:cubicBezTo>
                    <a:pt x="2262" y="0"/>
                    <a:pt x="1221" y="37"/>
                    <a:pt x="934" y="37"/>
                  </a:cubicBezTo>
                  <a:cubicBezTo>
                    <a:pt x="647" y="37"/>
                    <a:pt x="693" y="39"/>
                    <a:pt x="539" y="41"/>
                  </a:cubicBezTo>
                  <a:cubicBezTo>
                    <a:pt x="385" y="43"/>
                    <a:pt x="98" y="13"/>
                    <a:pt x="8" y="51"/>
                  </a:cubicBezTo>
                  <a:lnTo>
                    <a:pt x="0" y="271"/>
                  </a:lnTo>
                  <a:close/>
                </a:path>
              </a:pathLst>
            </a:custGeom>
            <a:solidFill>
              <a:srgbClr val="FF9966"/>
            </a:solidFill>
            <a:ln w="9525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71" name="Oval 23"/>
            <p:cNvSpPr>
              <a:spLocks noChangeArrowheads="1"/>
            </p:cNvSpPr>
            <p:nvPr/>
          </p:nvSpPr>
          <p:spPr bwMode="auto">
            <a:xfrm>
              <a:off x="523875" y="6454775"/>
              <a:ext cx="438150" cy="177800"/>
            </a:xfrm>
            <a:prstGeom prst="ellipse">
              <a:avLst/>
            </a:prstGeom>
            <a:gradFill rotWithShape="1">
              <a:gsLst>
                <a:gs pos="0">
                  <a:srgbClr val="BAA0FA"/>
                </a:gs>
                <a:gs pos="100000">
                  <a:srgbClr val="BAA0FA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106" name="Lightning Bolt 105"/>
          <p:cNvSpPr/>
          <p:nvPr/>
        </p:nvSpPr>
        <p:spPr bwMode="auto">
          <a:xfrm rot="20697853">
            <a:off x="3146834" y="2773943"/>
            <a:ext cx="1008112" cy="3024336"/>
          </a:xfrm>
          <a:prstGeom prst="lightningBol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0" b="0" i="0" u="none" strike="noStrike" cap="none" normalizeH="0" baseline="0" smtClean="0">
              <a:ln>
                <a:noFill/>
              </a:ln>
              <a:solidFill>
                <a:srgbClr val="DE7008"/>
              </a:solidFill>
              <a:effectLst/>
              <a:latin typeface="Arial" charset="0"/>
            </a:endParaRPr>
          </a:p>
        </p:txBody>
      </p:sp>
      <p:sp>
        <p:nvSpPr>
          <p:cNvPr id="109" name="Rectangle 2"/>
          <p:cNvSpPr txBox="1">
            <a:spLocks noChangeArrowheads="1"/>
          </p:cNvSpPr>
          <p:nvPr/>
        </p:nvSpPr>
        <p:spPr>
          <a:xfrm>
            <a:off x="2051050" y="260350"/>
            <a:ext cx="7993063" cy="7921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DE70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Thrombin is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DE70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</a:t>
            </a:r>
            <a:r>
              <a:rPr lang="en-US" sz="2000" kern="0" dirty="0" smtClean="0">
                <a:latin typeface="+mj-lt"/>
                <a:ea typeface="+mj-ea"/>
                <a:cs typeface="+mj-cs"/>
              </a:rPr>
              <a:t>e key serine protease in b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DE70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lood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DE70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coagulation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2195736" y="5229200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tissue factor </a:t>
            </a:r>
            <a:endParaRPr lang="nl-NL" sz="1200" dirty="0">
              <a:solidFill>
                <a:schemeClr val="tx1"/>
              </a:solidFill>
            </a:endParaRPr>
          </a:p>
        </p:txBody>
      </p:sp>
      <p:pic>
        <p:nvPicPr>
          <p:cNvPr id="96" name="Picture 95" descr="thrombin 1jo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501008"/>
            <a:ext cx="1642260" cy="1573046"/>
          </a:xfrm>
          <a:prstGeom prst="rect">
            <a:avLst/>
          </a:prstGeom>
        </p:spPr>
      </p:pic>
      <p:sp>
        <p:nvSpPr>
          <p:cNvPr id="98" name="Freeform 440"/>
          <p:cNvSpPr>
            <a:spLocks/>
          </p:cNvSpPr>
          <p:nvPr/>
        </p:nvSpPr>
        <p:spPr bwMode="auto">
          <a:xfrm rot="2802949">
            <a:off x="1854516" y="4392417"/>
            <a:ext cx="1335653" cy="628530"/>
          </a:xfrm>
          <a:custGeom>
            <a:avLst/>
            <a:gdLst/>
            <a:ahLst/>
            <a:cxnLst>
              <a:cxn ang="0">
                <a:pos x="880" y="74"/>
              </a:cxn>
              <a:cxn ang="0">
                <a:pos x="0" y="99"/>
              </a:cxn>
            </a:cxnLst>
            <a:rect l="0" t="0" r="r" b="b"/>
            <a:pathLst>
              <a:path w="880" h="99">
                <a:moveTo>
                  <a:pt x="880" y="74"/>
                </a:moveTo>
                <a:cubicBezTo>
                  <a:pt x="711" y="0"/>
                  <a:pt x="147" y="32"/>
                  <a:pt x="0" y="99"/>
                </a:cubicBezTo>
              </a:path>
            </a:pathLst>
          </a:custGeom>
          <a:noFill/>
          <a:ln w="12700" cap="flat" cmpd="sng">
            <a:solidFill>
              <a:srgbClr val="0099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nl-NL"/>
          </a:p>
        </p:txBody>
      </p:sp>
      <p:grpSp>
        <p:nvGrpSpPr>
          <p:cNvPr id="107" name="Group 590"/>
          <p:cNvGrpSpPr>
            <a:grpSpLocks noChangeAspect="1"/>
          </p:cNvGrpSpPr>
          <p:nvPr/>
        </p:nvGrpSpPr>
        <p:grpSpPr bwMode="auto">
          <a:xfrm rot="4569624">
            <a:off x="2461961" y="4533536"/>
            <a:ext cx="100012" cy="92075"/>
            <a:chOff x="5004" y="1338"/>
            <a:chExt cx="81" cy="75"/>
          </a:xfrm>
        </p:grpSpPr>
        <p:sp>
          <p:nvSpPr>
            <p:cNvPr id="120" name="Oval 591"/>
            <p:cNvSpPr>
              <a:spLocks noChangeAspect="1" noChangeArrowheads="1"/>
            </p:cNvSpPr>
            <p:nvPr/>
          </p:nvSpPr>
          <p:spPr bwMode="auto">
            <a:xfrm>
              <a:off x="5004" y="1338"/>
              <a:ext cx="81" cy="75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21" name="Line 592"/>
            <p:cNvSpPr>
              <a:spLocks noChangeAspect="1" noChangeShapeType="1"/>
            </p:cNvSpPr>
            <p:nvPr/>
          </p:nvSpPr>
          <p:spPr bwMode="auto">
            <a:xfrm>
              <a:off x="5045" y="1352"/>
              <a:ext cx="0" cy="48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123" name="Line 593"/>
            <p:cNvSpPr>
              <a:spLocks noChangeAspect="1" noChangeShapeType="1"/>
            </p:cNvSpPr>
            <p:nvPr/>
          </p:nvSpPr>
          <p:spPr bwMode="auto">
            <a:xfrm rot="-5400000">
              <a:off x="5045" y="1352"/>
              <a:ext cx="0" cy="48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26988" y="1340768"/>
            <a:ext cx="9117012" cy="4727575"/>
          </a:xfrm>
          <a:prstGeom prst="roundRect">
            <a:avLst>
              <a:gd name="adj" fmla="val 5681"/>
            </a:avLst>
          </a:prstGeom>
          <a:gradFill rotWithShape="1">
            <a:gsLst>
              <a:gs pos="0">
                <a:srgbClr val="FFC1C1"/>
              </a:gs>
              <a:gs pos="50000">
                <a:schemeClr val="bg1"/>
              </a:gs>
              <a:gs pos="100000">
                <a:srgbClr val="FFC1C1"/>
              </a:gs>
            </a:gsLst>
            <a:lin ang="5400000" scaled="1"/>
          </a:gradFill>
          <a:ln w="12700" algn="ctr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800" dirty="0"/>
          </a:p>
        </p:txBody>
      </p:sp>
      <p:sp>
        <p:nvSpPr>
          <p:cNvPr id="2057" name="Freeform 9"/>
          <p:cNvSpPr>
            <a:spLocks noChangeAspect="1"/>
          </p:cNvSpPr>
          <p:nvPr/>
        </p:nvSpPr>
        <p:spPr bwMode="auto">
          <a:xfrm>
            <a:off x="15875" y="5708650"/>
            <a:ext cx="1868488" cy="431800"/>
          </a:xfrm>
          <a:custGeom>
            <a:avLst/>
            <a:gdLst/>
            <a:ahLst/>
            <a:cxnLst>
              <a:cxn ang="0">
                <a:pos x="12" y="234"/>
              </a:cxn>
              <a:cxn ang="0">
                <a:pos x="503" y="263"/>
              </a:cxn>
              <a:cxn ang="0">
                <a:pos x="916" y="260"/>
              </a:cxn>
              <a:cxn ang="0">
                <a:pos x="1161" y="244"/>
              </a:cxn>
              <a:cxn ang="0">
                <a:pos x="1122" y="175"/>
              </a:cxn>
              <a:cxn ang="0">
                <a:pos x="830" y="53"/>
              </a:cxn>
              <a:cxn ang="0">
                <a:pos x="459" y="18"/>
              </a:cxn>
              <a:cxn ang="0">
                <a:pos x="0" y="36"/>
              </a:cxn>
              <a:cxn ang="0">
                <a:pos x="12" y="234"/>
              </a:cxn>
            </a:cxnLst>
            <a:rect l="0" t="0" r="r" b="b"/>
            <a:pathLst>
              <a:path w="1177" h="272">
                <a:moveTo>
                  <a:pt x="12" y="234"/>
                </a:moveTo>
                <a:cubicBezTo>
                  <a:pt x="96" y="272"/>
                  <a:pt x="352" y="259"/>
                  <a:pt x="503" y="263"/>
                </a:cubicBezTo>
                <a:cubicBezTo>
                  <a:pt x="654" y="267"/>
                  <a:pt x="806" y="263"/>
                  <a:pt x="916" y="260"/>
                </a:cubicBezTo>
                <a:cubicBezTo>
                  <a:pt x="1026" y="257"/>
                  <a:pt x="1127" y="258"/>
                  <a:pt x="1161" y="244"/>
                </a:cubicBezTo>
                <a:cubicBezTo>
                  <a:pt x="1174" y="221"/>
                  <a:pt x="1177" y="207"/>
                  <a:pt x="1122" y="175"/>
                </a:cubicBezTo>
                <a:cubicBezTo>
                  <a:pt x="1067" y="143"/>
                  <a:pt x="940" y="79"/>
                  <a:pt x="830" y="53"/>
                </a:cubicBezTo>
                <a:cubicBezTo>
                  <a:pt x="720" y="27"/>
                  <a:pt x="597" y="21"/>
                  <a:pt x="459" y="18"/>
                </a:cubicBezTo>
                <a:cubicBezTo>
                  <a:pt x="321" y="15"/>
                  <a:pt x="74" y="0"/>
                  <a:pt x="0" y="36"/>
                </a:cubicBezTo>
                <a:lnTo>
                  <a:pt x="12" y="234"/>
                </a:lnTo>
                <a:close/>
              </a:path>
            </a:pathLst>
          </a:custGeom>
          <a:gradFill rotWithShape="1">
            <a:gsLst>
              <a:gs pos="0">
                <a:srgbClr val="D3B187"/>
              </a:gs>
              <a:gs pos="100000">
                <a:srgbClr val="FFCC66"/>
              </a:gs>
            </a:gsLst>
            <a:lin ang="5400000" scaled="1"/>
          </a:gradFill>
          <a:ln w="9525">
            <a:solidFill>
              <a:srgbClr val="FF99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2059" name="Freeform 11"/>
          <p:cNvSpPr>
            <a:spLocks noChangeAspect="1"/>
          </p:cNvSpPr>
          <p:nvPr/>
        </p:nvSpPr>
        <p:spPr bwMode="auto">
          <a:xfrm>
            <a:off x="7038975" y="5661025"/>
            <a:ext cx="2095500" cy="495300"/>
          </a:xfrm>
          <a:custGeom>
            <a:avLst/>
            <a:gdLst/>
            <a:ahLst/>
            <a:cxnLst>
              <a:cxn ang="0">
                <a:pos x="480" y="297"/>
              </a:cxn>
              <a:cxn ang="0">
                <a:pos x="692" y="300"/>
              </a:cxn>
              <a:cxn ang="0">
                <a:pos x="893" y="294"/>
              </a:cxn>
              <a:cxn ang="0">
                <a:pos x="1313" y="256"/>
              </a:cxn>
              <a:cxn ang="0">
                <a:pos x="1320" y="35"/>
              </a:cxn>
              <a:cxn ang="0">
                <a:pos x="1041" y="48"/>
              </a:cxn>
              <a:cxn ang="0">
                <a:pos x="670" y="60"/>
              </a:cxn>
              <a:cxn ang="0">
                <a:pos x="430" y="51"/>
              </a:cxn>
              <a:cxn ang="0">
                <a:pos x="30" y="64"/>
              </a:cxn>
              <a:cxn ang="0">
                <a:pos x="248" y="182"/>
              </a:cxn>
              <a:cxn ang="0">
                <a:pos x="480" y="297"/>
              </a:cxn>
            </a:cxnLst>
            <a:rect l="0" t="0" r="r" b="b"/>
            <a:pathLst>
              <a:path w="1320" h="312">
                <a:moveTo>
                  <a:pt x="480" y="297"/>
                </a:moveTo>
                <a:cubicBezTo>
                  <a:pt x="548" y="312"/>
                  <a:pt x="624" y="301"/>
                  <a:pt x="692" y="300"/>
                </a:cubicBezTo>
                <a:lnTo>
                  <a:pt x="893" y="294"/>
                </a:lnTo>
                <a:cubicBezTo>
                  <a:pt x="996" y="287"/>
                  <a:pt x="1242" y="299"/>
                  <a:pt x="1313" y="256"/>
                </a:cubicBezTo>
                <a:lnTo>
                  <a:pt x="1320" y="35"/>
                </a:lnTo>
                <a:cubicBezTo>
                  <a:pt x="1275" y="0"/>
                  <a:pt x="1149" y="44"/>
                  <a:pt x="1041" y="48"/>
                </a:cubicBezTo>
                <a:cubicBezTo>
                  <a:pt x="933" y="52"/>
                  <a:pt x="772" y="60"/>
                  <a:pt x="670" y="60"/>
                </a:cubicBezTo>
                <a:cubicBezTo>
                  <a:pt x="568" y="60"/>
                  <a:pt x="537" y="50"/>
                  <a:pt x="430" y="51"/>
                </a:cubicBezTo>
                <a:cubicBezTo>
                  <a:pt x="323" y="52"/>
                  <a:pt x="60" y="42"/>
                  <a:pt x="30" y="64"/>
                </a:cubicBezTo>
                <a:cubicBezTo>
                  <a:pt x="0" y="86"/>
                  <a:pt x="173" y="143"/>
                  <a:pt x="248" y="182"/>
                </a:cubicBezTo>
                <a:cubicBezTo>
                  <a:pt x="323" y="221"/>
                  <a:pt x="432" y="273"/>
                  <a:pt x="480" y="297"/>
                </a:cubicBezTo>
                <a:close/>
              </a:path>
            </a:pathLst>
          </a:custGeom>
          <a:gradFill rotWithShape="1">
            <a:gsLst>
              <a:gs pos="0">
                <a:srgbClr val="D3B187"/>
              </a:gs>
              <a:gs pos="100000">
                <a:srgbClr val="FFCC66"/>
              </a:gs>
            </a:gsLst>
            <a:lin ang="5400000" scaled="1"/>
          </a:gradFill>
          <a:ln w="9525" cap="flat" cmpd="sng">
            <a:solidFill>
              <a:srgbClr val="FF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2068" name="Oval 20"/>
          <p:cNvSpPr>
            <a:spLocks noChangeArrowheads="1"/>
          </p:cNvSpPr>
          <p:nvPr/>
        </p:nvSpPr>
        <p:spPr bwMode="auto">
          <a:xfrm>
            <a:off x="571500" y="5832475"/>
            <a:ext cx="468313" cy="190500"/>
          </a:xfrm>
          <a:prstGeom prst="ellipse">
            <a:avLst/>
          </a:prstGeom>
          <a:gradFill rotWithShape="0">
            <a:gsLst>
              <a:gs pos="0">
                <a:srgbClr val="9CD9FE"/>
              </a:gs>
              <a:gs pos="100000">
                <a:srgbClr val="9CD9FE">
                  <a:gamma/>
                  <a:shade val="6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2069" name="Oval 21"/>
          <p:cNvSpPr>
            <a:spLocks noChangeArrowheads="1"/>
          </p:cNvSpPr>
          <p:nvPr/>
        </p:nvSpPr>
        <p:spPr bwMode="auto">
          <a:xfrm>
            <a:off x="8010525" y="5811838"/>
            <a:ext cx="512763" cy="220663"/>
          </a:xfrm>
          <a:prstGeom prst="ellipse">
            <a:avLst/>
          </a:prstGeom>
          <a:gradFill rotWithShape="0">
            <a:gsLst>
              <a:gs pos="0">
                <a:srgbClr val="9CD9FE"/>
              </a:gs>
              <a:gs pos="100000">
                <a:srgbClr val="9CD9FE">
                  <a:gamma/>
                  <a:shade val="6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2072" name="Oval 24"/>
          <p:cNvSpPr>
            <a:spLocks noChangeArrowheads="1"/>
          </p:cNvSpPr>
          <p:nvPr/>
        </p:nvSpPr>
        <p:spPr bwMode="auto">
          <a:xfrm>
            <a:off x="2222500" y="5843588"/>
            <a:ext cx="474663" cy="188913"/>
          </a:xfrm>
          <a:prstGeom prst="ellipse">
            <a:avLst/>
          </a:prstGeom>
          <a:gradFill rotWithShape="0">
            <a:gsLst>
              <a:gs pos="0">
                <a:srgbClr val="9CD9FE"/>
              </a:gs>
              <a:gs pos="100000">
                <a:srgbClr val="9CD9FE">
                  <a:gamma/>
                  <a:shade val="6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2082" name="Oval 34"/>
          <p:cNvSpPr>
            <a:spLocks noChangeArrowheads="1"/>
          </p:cNvSpPr>
          <p:nvPr/>
        </p:nvSpPr>
        <p:spPr bwMode="auto">
          <a:xfrm>
            <a:off x="4194175" y="6456363"/>
            <a:ext cx="438150" cy="177800"/>
          </a:xfrm>
          <a:prstGeom prst="ellipse">
            <a:avLst/>
          </a:prstGeom>
          <a:gradFill rotWithShape="1">
            <a:gsLst>
              <a:gs pos="0">
                <a:srgbClr val="BAA0FA"/>
              </a:gs>
              <a:gs pos="100000">
                <a:srgbClr val="BAA0FA">
                  <a:gamma/>
                  <a:shade val="8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2083" name="Freeform 35"/>
          <p:cNvSpPr>
            <a:spLocks noChangeAspect="1"/>
          </p:cNvSpPr>
          <p:nvPr/>
        </p:nvSpPr>
        <p:spPr bwMode="auto">
          <a:xfrm>
            <a:off x="5272088" y="6300788"/>
            <a:ext cx="3873500" cy="468313"/>
          </a:xfrm>
          <a:custGeom>
            <a:avLst/>
            <a:gdLst/>
            <a:ahLst/>
            <a:cxnLst>
              <a:cxn ang="0">
                <a:pos x="2440" y="258"/>
              </a:cxn>
              <a:cxn ang="0">
                <a:pos x="2032" y="259"/>
              </a:cxn>
              <a:cxn ang="0">
                <a:pos x="1444" y="263"/>
              </a:cxn>
              <a:cxn ang="0">
                <a:pos x="109" y="252"/>
              </a:cxn>
              <a:cxn ang="0">
                <a:pos x="788" y="146"/>
              </a:cxn>
              <a:cxn ang="0">
                <a:pos x="1434" y="55"/>
              </a:cxn>
              <a:cxn ang="0">
                <a:pos x="1901" y="28"/>
              </a:cxn>
              <a:cxn ang="0">
                <a:pos x="2432" y="38"/>
              </a:cxn>
              <a:cxn ang="0">
                <a:pos x="2440" y="258"/>
              </a:cxn>
            </a:cxnLst>
            <a:rect l="0" t="0" r="r" b="b"/>
            <a:pathLst>
              <a:path w="2440" h="295">
                <a:moveTo>
                  <a:pt x="2440" y="258"/>
                </a:moveTo>
                <a:cubicBezTo>
                  <a:pt x="2373" y="295"/>
                  <a:pt x="2198" y="258"/>
                  <a:pt x="2032" y="259"/>
                </a:cubicBezTo>
                <a:cubicBezTo>
                  <a:pt x="1866" y="260"/>
                  <a:pt x="1764" y="264"/>
                  <a:pt x="1444" y="263"/>
                </a:cubicBezTo>
                <a:cubicBezTo>
                  <a:pt x="1124" y="262"/>
                  <a:pt x="218" y="272"/>
                  <a:pt x="109" y="252"/>
                </a:cubicBezTo>
                <a:cubicBezTo>
                  <a:pt x="0" y="231"/>
                  <a:pt x="567" y="179"/>
                  <a:pt x="788" y="146"/>
                </a:cubicBezTo>
                <a:cubicBezTo>
                  <a:pt x="1009" y="113"/>
                  <a:pt x="1249" y="75"/>
                  <a:pt x="1434" y="55"/>
                </a:cubicBezTo>
                <a:cubicBezTo>
                  <a:pt x="1619" y="35"/>
                  <a:pt x="1735" y="31"/>
                  <a:pt x="1901" y="28"/>
                </a:cubicBezTo>
                <a:cubicBezTo>
                  <a:pt x="2067" y="25"/>
                  <a:pt x="2342" y="0"/>
                  <a:pt x="2432" y="38"/>
                </a:cubicBezTo>
                <a:lnTo>
                  <a:pt x="2440" y="258"/>
                </a:lnTo>
                <a:close/>
              </a:path>
            </a:pathLst>
          </a:custGeom>
          <a:solidFill>
            <a:srgbClr val="FF9966"/>
          </a:solidFill>
          <a:ln w="9525">
            <a:solidFill>
              <a:srgbClr val="FFCC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2084" name="Oval 36"/>
          <p:cNvSpPr>
            <a:spLocks noChangeArrowheads="1"/>
          </p:cNvSpPr>
          <p:nvPr/>
        </p:nvSpPr>
        <p:spPr bwMode="auto">
          <a:xfrm flipH="1">
            <a:off x="7916863" y="6430963"/>
            <a:ext cx="438150" cy="177800"/>
          </a:xfrm>
          <a:prstGeom prst="ellipse">
            <a:avLst/>
          </a:prstGeom>
          <a:gradFill rotWithShape="1">
            <a:gsLst>
              <a:gs pos="0">
                <a:srgbClr val="BAA0FA"/>
              </a:gs>
              <a:gs pos="100000">
                <a:srgbClr val="BAA0FA">
                  <a:gamma/>
                  <a:shade val="8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0" y="1124744"/>
            <a:ext cx="9145588" cy="1112838"/>
            <a:chOff x="0" y="466"/>
            <a:chExt cx="5761" cy="701"/>
          </a:xfrm>
        </p:grpSpPr>
        <p:sp>
          <p:nvSpPr>
            <p:cNvPr id="2088" name="Freeform 40" descr="Bouquet"/>
            <p:cNvSpPr>
              <a:spLocks/>
            </p:cNvSpPr>
            <p:nvPr/>
          </p:nvSpPr>
          <p:spPr bwMode="auto">
            <a:xfrm flipV="1">
              <a:off x="25" y="692"/>
              <a:ext cx="5735" cy="278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446" y="38"/>
                </a:cxn>
                <a:cxn ang="0">
                  <a:pos x="1079" y="31"/>
                </a:cxn>
                <a:cxn ang="0">
                  <a:pos x="1265" y="25"/>
                </a:cxn>
                <a:cxn ang="0">
                  <a:pos x="1828" y="44"/>
                </a:cxn>
                <a:cxn ang="0">
                  <a:pos x="2090" y="19"/>
                </a:cxn>
                <a:cxn ang="0">
                  <a:pos x="2673" y="38"/>
                </a:cxn>
                <a:cxn ang="0">
                  <a:pos x="2993" y="19"/>
                </a:cxn>
                <a:cxn ang="0">
                  <a:pos x="3748" y="38"/>
                </a:cxn>
                <a:cxn ang="0">
                  <a:pos x="3882" y="25"/>
                </a:cxn>
                <a:cxn ang="0">
                  <a:pos x="4478" y="38"/>
                </a:cxn>
                <a:cxn ang="0">
                  <a:pos x="4676" y="6"/>
                </a:cxn>
                <a:cxn ang="0">
                  <a:pos x="4887" y="38"/>
                </a:cxn>
                <a:cxn ang="0">
                  <a:pos x="5514" y="12"/>
                </a:cxn>
                <a:cxn ang="0">
                  <a:pos x="5735" y="15"/>
                </a:cxn>
                <a:cxn ang="0">
                  <a:pos x="5731" y="101"/>
                </a:cxn>
                <a:cxn ang="0">
                  <a:pos x="5348" y="127"/>
                </a:cxn>
                <a:cxn ang="0">
                  <a:pos x="4260" y="127"/>
                </a:cxn>
                <a:cxn ang="0">
                  <a:pos x="2974" y="108"/>
                </a:cxn>
                <a:cxn ang="0">
                  <a:pos x="1297" y="121"/>
                </a:cxn>
                <a:cxn ang="0">
                  <a:pos x="446" y="121"/>
                </a:cxn>
                <a:cxn ang="0">
                  <a:pos x="0" y="114"/>
                </a:cxn>
                <a:cxn ang="0">
                  <a:pos x="0" y="28"/>
                </a:cxn>
              </a:cxnLst>
              <a:rect l="0" t="0" r="r" b="b"/>
              <a:pathLst>
                <a:path w="5735" h="131">
                  <a:moveTo>
                    <a:pt x="0" y="28"/>
                  </a:moveTo>
                  <a:cubicBezTo>
                    <a:pt x="74" y="15"/>
                    <a:pt x="266" y="38"/>
                    <a:pt x="446" y="38"/>
                  </a:cubicBezTo>
                  <a:cubicBezTo>
                    <a:pt x="626" y="38"/>
                    <a:pt x="943" y="33"/>
                    <a:pt x="1079" y="31"/>
                  </a:cubicBezTo>
                  <a:cubicBezTo>
                    <a:pt x="1215" y="29"/>
                    <a:pt x="1140" y="23"/>
                    <a:pt x="1265" y="25"/>
                  </a:cubicBezTo>
                  <a:cubicBezTo>
                    <a:pt x="1390" y="27"/>
                    <a:pt x="1691" y="45"/>
                    <a:pt x="1828" y="44"/>
                  </a:cubicBezTo>
                  <a:cubicBezTo>
                    <a:pt x="1965" y="43"/>
                    <a:pt x="1949" y="20"/>
                    <a:pt x="2090" y="19"/>
                  </a:cubicBezTo>
                  <a:cubicBezTo>
                    <a:pt x="2231" y="18"/>
                    <a:pt x="2523" y="38"/>
                    <a:pt x="2673" y="38"/>
                  </a:cubicBezTo>
                  <a:cubicBezTo>
                    <a:pt x="2823" y="38"/>
                    <a:pt x="2814" y="19"/>
                    <a:pt x="2993" y="19"/>
                  </a:cubicBezTo>
                  <a:cubicBezTo>
                    <a:pt x="3172" y="19"/>
                    <a:pt x="3600" y="37"/>
                    <a:pt x="3748" y="38"/>
                  </a:cubicBezTo>
                  <a:cubicBezTo>
                    <a:pt x="3896" y="39"/>
                    <a:pt x="3760" y="25"/>
                    <a:pt x="3882" y="25"/>
                  </a:cubicBezTo>
                  <a:cubicBezTo>
                    <a:pt x="4004" y="25"/>
                    <a:pt x="4346" y="41"/>
                    <a:pt x="4478" y="38"/>
                  </a:cubicBezTo>
                  <a:cubicBezTo>
                    <a:pt x="4610" y="35"/>
                    <a:pt x="4608" y="6"/>
                    <a:pt x="4676" y="6"/>
                  </a:cubicBezTo>
                  <a:cubicBezTo>
                    <a:pt x="4744" y="6"/>
                    <a:pt x="4747" y="37"/>
                    <a:pt x="4887" y="38"/>
                  </a:cubicBezTo>
                  <a:cubicBezTo>
                    <a:pt x="5027" y="39"/>
                    <a:pt x="5373" y="16"/>
                    <a:pt x="5514" y="12"/>
                  </a:cubicBezTo>
                  <a:cubicBezTo>
                    <a:pt x="5655" y="8"/>
                    <a:pt x="5699" y="0"/>
                    <a:pt x="5735" y="15"/>
                  </a:cubicBezTo>
                  <a:lnTo>
                    <a:pt x="5731" y="101"/>
                  </a:lnTo>
                  <a:cubicBezTo>
                    <a:pt x="5667" y="120"/>
                    <a:pt x="5593" y="123"/>
                    <a:pt x="5348" y="127"/>
                  </a:cubicBezTo>
                  <a:cubicBezTo>
                    <a:pt x="5103" y="131"/>
                    <a:pt x="4656" y="130"/>
                    <a:pt x="4260" y="127"/>
                  </a:cubicBezTo>
                  <a:cubicBezTo>
                    <a:pt x="3864" y="124"/>
                    <a:pt x="3468" y="109"/>
                    <a:pt x="2974" y="108"/>
                  </a:cubicBezTo>
                  <a:cubicBezTo>
                    <a:pt x="2480" y="107"/>
                    <a:pt x="1718" y="119"/>
                    <a:pt x="1297" y="121"/>
                  </a:cubicBezTo>
                  <a:cubicBezTo>
                    <a:pt x="876" y="123"/>
                    <a:pt x="662" y="122"/>
                    <a:pt x="446" y="121"/>
                  </a:cubicBezTo>
                  <a:cubicBezTo>
                    <a:pt x="230" y="120"/>
                    <a:pt x="74" y="129"/>
                    <a:pt x="0" y="114"/>
                  </a:cubicBezTo>
                  <a:lnTo>
                    <a:pt x="0" y="28"/>
                  </a:lnTo>
                  <a:close/>
                </a:path>
              </a:pathLst>
            </a:custGeom>
            <a:blipFill dpi="0" rotWithShape="1">
              <a:blip r:embed="rId2" cstate="print"/>
              <a:srcRect/>
              <a:tile tx="0" ty="0" sx="100000" sy="100000" flip="none" algn="tl"/>
            </a:blipFill>
            <a:ln w="9525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89" name="Freeform 41"/>
            <p:cNvSpPr>
              <a:spLocks noChangeAspect="1"/>
            </p:cNvSpPr>
            <p:nvPr/>
          </p:nvSpPr>
          <p:spPr bwMode="auto">
            <a:xfrm>
              <a:off x="859" y="870"/>
              <a:ext cx="1538" cy="274"/>
            </a:xfrm>
            <a:custGeom>
              <a:avLst/>
              <a:gdLst/>
              <a:ahLst/>
              <a:cxnLst>
                <a:cxn ang="0">
                  <a:pos x="242" y="116"/>
                </a:cxn>
                <a:cxn ang="0">
                  <a:pos x="385" y="25"/>
                </a:cxn>
                <a:cxn ang="0">
                  <a:pos x="735" y="3"/>
                </a:cxn>
                <a:cxn ang="0">
                  <a:pos x="1143" y="29"/>
                </a:cxn>
                <a:cxn ang="0">
                  <a:pos x="1528" y="35"/>
                </a:cxn>
                <a:cxn ang="0">
                  <a:pos x="1080" y="239"/>
                </a:cxn>
                <a:cxn ang="0">
                  <a:pos x="561" y="243"/>
                </a:cxn>
                <a:cxn ang="0">
                  <a:pos x="53" y="236"/>
                </a:cxn>
                <a:cxn ang="0">
                  <a:pos x="242" y="116"/>
                </a:cxn>
              </a:cxnLst>
              <a:rect l="0" t="0" r="r" b="b"/>
              <a:pathLst>
                <a:path w="1538" h="274">
                  <a:moveTo>
                    <a:pt x="242" y="116"/>
                  </a:moveTo>
                  <a:cubicBezTo>
                    <a:pt x="297" y="81"/>
                    <a:pt x="303" y="44"/>
                    <a:pt x="385" y="25"/>
                  </a:cubicBezTo>
                  <a:cubicBezTo>
                    <a:pt x="467" y="6"/>
                    <a:pt x="609" y="2"/>
                    <a:pt x="735" y="3"/>
                  </a:cubicBezTo>
                  <a:lnTo>
                    <a:pt x="1143" y="29"/>
                  </a:lnTo>
                  <a:cubicBezTo>
                    <a:pt x="1215" y="46"/>
                    <a:pt x="1538" y="0"/>
                    <a:pt x="1528" y="35"/>
                  </a:cubicBezTo>
                  <a:cubicBezTo>
                    <a:pt x="1518" y="70"/>
                    <a:pt x="1241" y="204"/>
                    <a:pt x="1080" y="239"/>
                  </a:cubicBezTo>
                  <a:cubicBezTo>
                    <a:pt x="919" y="274"/>
                    <a:pt x="732" y="243"/>
                    <a:pt x="561" y="243"/>
                  </a:cubicBezTo>
                  <a:cubicBezTo>
                    <a:pt x="390" y="243"/>
                    <a:pt x="106" y="257"/>
                    <a:pt x="53" y="236"/>
                  </a:cubicBezTo>
                  <a:cubicBezTo>
                    <a:pt x="0" y="215"/>
                    <a:pt x="187" y="151"/>
                    <a:pt x="242" y="116"/>
                  </a:cubicBezTo>
                  <a:close/>
                </a:path>
              </a:pathLst>
            </a:custGeom>
            <a:gradFill rotWithShape="1">
              <a:gsLst>
                <a:gs pos="0">
                  <a:srgbClr val="D3B187"/>
                </a:gs>
                <a:gs pos="100000">
                  <a:srgbClr val="FFCC66"/>
                </a:gs>
              </a:gsLst>
              <a:lin ang="5400000" scaled="1"/>
            </a:gradFill>
            <a:ln w="9525" cap="flat" cmpd="sng">
              <a:solidFill>
                <a:srgbClr val="FF99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0" name="Freeform 42"/>
            <p:cNvSpPr>
              <a:spLocks noChangeAspect="1"/>
            </p:cNvSpPr>
            <p:nvPr/>
          </p:nvSpPr>
          <p:spPr bwMode="auto">
            <a:xfrm>
              <a:off x="0" y="477"/>
              <a:ext cx="2320" cy="310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408" y="36"/>
                </a:cxn>
                <a:cxn ang="0">
                  <a:pos x="925" y="59"/>
                </a:cxn>
                <a:cxn ang="0">
                  <a:pos x="2317" y="269"/>
                </a:cxn>
                <a:cxn ang="0">
                  <a:pos x="934" y="271"/>
                </a:cxn>
                <a:cxn ang="0">
                  <a:pos x="539" y="267"/>
                </a:cxn>
                <a:cxn ang="0">
                  <a:pos x="8" y="257"/>
                </a:cxn>
                <a:cxn ang="0">
                  <a:pos x="0" y="37"/>
                </a:cxn>
              </a:cxnLst>
              <a:rect l="0" t="0" r="r" b="b"/>
              <a:pathLst>
                <a:path w="2320" h="310">
                  <a:moveTo>
                    <a:pt x="0" y="37"/>
                  </a:moveTo>
                  <a:cubicBezTo>
                    <a:pt x="67" y="0"/>
                    <a:pt x="254" y="32"/>
                    <a:pt x="408" y="36"/>
                  </a:cubicBezTo>
                  <a:cubicBezTo>
                    <a:pt x="562" y="40"/>
                    <a:pt x="607" y="20"/>
                    <a:pt x="925" y="59"/>
                  </a:cubicBezTo>
                  <a:cubicBezTo>
                    <a:pt x="1243" y="98"/>
                    <a:pt x="2316" y="234"/>
                    <a:pt x="2317" y="269"/>
                  </a:cubicBezTo>
                  <a:cubicBezTo>
                    <a:pt x="2320" y="310"/>
                    <a:pt x="1230" y="271"/>
                    <a:pt x="934" y="271"/>
                  </a:cubicBezTo>
                  <a:cubicBezTo>
                    <a:pt x="638" y="271"/>
                    <a:pt x="693" y="269"/>
                    <a:pt x="539" y="267"/>
                  </a:cubicBezTo>
                  <a:cubicBezTo>
                    <a:pt x="385" y="265"/>
                    <a:pt x="98" y="295"/>
                    <a:pt x="8" y="257"/>
                  </a:cubicBezTo>
                  <a:lnTo>
                    <a:pt x="0" y="37"/>
                  </a:lnTo>
                  <a:close/>
                </a:path>
              </a:pathLst>
            </a:custGeom>
            <a:solidFill>
              <a:srgbClr val="FF9966"/>
            </a:solidFill>
            <a:ln w="9525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1" name="Freeform 43"/>
            <p:cNvSpPr>
              <a:spLocks noChangeAspect="1"/>
            </p:cNvSpPr>
            <p:nvPr/>
          </p:nvSpPr>
          <p:spPr bwMode="auto">
            <a:xfrm>
              <a:off x="22" y="859"/>
              <a:ext cx="1188" cy="287"/>
            </a:xfrm>
            <a:custGeom>
              <a:avLst/>
              <a:gdLst/>
              <a:ahLst/>
              <a:cxnLst>
                <a:cxn ang="0">
                  <a:pos x="3" y="47"/>
                </a:cxn>
                <a:cxn ang="0">
                  <a:pos x="485" y="19"/>
                </a:cxn>
                <a:cxn ang="0">
                  <a:pos x="898" y="22"/>
                </a:cxn>
                <a:cxn ang="0">
                  <a:pos x="1175" y="34"/>
                </a:cxn>
                <a:cxn ang="0">
                  <a:pos x="1024" y="143"/>
                </a:cxn>
                <a:cxn ang="0">
                  <a:pos x="826" y="239"/>
                </a:cxn>
                <a:cxn ang="0">
                  <a:pos x="441" y="264"/>
                </a:cxn>
                <a:cxn ang="0">
                  <a:pos x="0" y="251"/>
                </a:cxn>
                <a:cxn ang="0">
                  <a:pos x="3" y="47"/>
                </a:cxn>
              </a:cxnLst>
              <a:rect l="0" t="0" r="r" b="b"/>
              <a:pathLst>
                <a:path w="1188" h="287">
                  <a:moveTo>
                    <a:pt x="3" y="47"/>
                  </a:moveTo>
                  <a:cubicBezTo>
                    <a:pt x="38" y="0"/>
                    <a:pt x="336" y="23"/>
                    <a:pt x="485" y="19"/>
                  </a:cubicBezTo>
                  <a:cubicBezTo>
                    <a:pt x="634" y="15"/>
                    <a:pt x="783" y="19"/>
                    <a:pt x="898" y="22"/>
                  </a:cubicBezTo>
                  <a:cubicBezTo>
                    <a:pt x="1013" y="25"/>
                    <a:pt x="1154" y="14"/>
                    <a:pt x="1175" y="34"/>
                  </a:cubicBezTo>
                  <a:cubicBezTo>
                    <a:pt x="1188" y="57"/>
                    <a:pt x="1082" y="109"/>
                    <a:pt x="1024" y="143"/>
                  </a:cubicBezTo>
                  <a:cubicBezTo>
                    <a:pt x="966" y="177"/>
                    <a:pt x="923" y="219"/>
                    <a:pt x="826" y="239"/>
                  </a:cubicBezTo>
                  <a:cubicBezTo>
                    <a:pt x="729" y="259"/>
                    <a:pt x="579" y="262"/>
                    <a:pt x="441" y="264"/>
                  </a:cubicBezTo>
                  <a:cubicBezTo>
                    <a:pt x="303" y="266"/>
                    <a:pt x="73" y="287"/>
                    <a:pt x="0" y="251"/>
                  </a:cubicBezTo>
                  <a:lnTo>
                    <a:pt x="3" y="47"/>
                  </a:lnTo>
                  <a:close/>
                </a:path>
              </a:pathLst>
            </a:custGeom>
            <a:gradFill rotWithShape="1">
              <a:gsLst>
                <a:gs pos="0">
                  <a:srgbClr val="D3B187"/>
                </a:gs>
                <a:gs pos="100000">
                  <a:srgbClr val="FFCC66"/>
                </a:gs>
              </a:gsLst>
              <a:lin ang="5400000" scaled="1"/>
            </a:gradFill>
            <a:ln w="9525">
              <a:solidFill>
                <a:srgbClr val="FF99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2" name="Freeform 44"/>
            <p:cNvSpPr>
              <a:spLocks noChangeAspect="1"/>
            </p:cNvSpPr>
            <p:nvPr/>
          </p:nvSpPr>
          <p:spPr bwMode="auto">
            <a:xfrm flipV="1">
              <a:off x="3164" y="869"/>
              <a:ext cx="1671" cy="259"/>
            </a:xfrm>
            <a:custGeom>
              <a:avLst/>
              <a:gdLst/>
              <a:ahLst/>
              <a:cxnLst>
                <a:cxn ang="0">
                  <a:pos x="878" y="258"/>
                </a:cxn>
                <a:cxn ang="0">
                  <a:pos x="1291" y="256"/>
                </a:cxn>
                <a:cxn ang="0">
                  <a:pos x="1658" y="242"/>
                </a:cxn>
                <a:cxn ang="0">
                  <a:pos x="1524" y="161"/>
                </a:cxn>
                <a:cxn ang="0">
                  <a:pos x="1213" y="25"/>
                </a:cxn>
                <a:cxn ang="0">
                  <a:pos x="787" y="9"/>
                </a:cxn>
                <a:cxn ang="0">
                  <a:pos x="80" y="31"/>
                </a:cxn>
                <a:cxn ang="0">
                  <a:pos x="304" y="127"/>
                </a:cxn>
                <a:cxn ang="0">
                  <a:pos x="464" y="213"/>
                </a:cxn>
                <a:cxn ang="0">
                  <a:pos x="878" y="258"/>
                </a:cxn>
              </a:cxnLst>
              <a:rect l="0" t="0" r="r" b="b"/>
              <a:pathLst>
                <a:path w="1671" h="259">
                  <a:moveTo>
                    <a:pt x="878" y="258"/>
                  </a:moveTo>
                  <a:cubicBezTo>
                    <a:pt x="949" y="258"/>
                    <a:pt x="1161" y="259"/>
                    <a:pt x="1291" y="256"/>
                  </a:cubicBezTo>
                  <a:cubicBezTo>
                    <a:pt x="1421" y="253"/>
                    <a:pt x="1620" y="257"/>
                    <a:pt x="1658" y="242"/>
                  </a:cubicBezTo>
                  <a:cubicBezTo>
                    <a:pt x="1671" y="218"/>
                    <a:pt x="1598" y="197"/>
                    <a:pt x="1524" y="161"/>
                  </a:cubicBezTo>
                  <a:cubicBezTo>
                    <a:pt x="1450" y="125"/>
                    <a:pt x="1336" y="50"/>
                    <a:pt x="1213" y="25"/>
                  </a:cubicBezTo>
                  <a:cubicBezTo>
                    <a:pt x="1090" y="0"/>
                    <a:pt x="976" y="8"/>
                    <a:pt x="787" y="9"/>
                  </a:cubicBezTo>
                  <a:cubicBezTo>
                    <a:pt x="598" y="10"/>
                    <a:pt x="160" y="11"/>
                    <a:pt x="80" y="31"/>
                  </a:cubicBezTo>
                  <a:cubicBezTo>
                    <a:pt x="0" y="51"/>
                    <a:pt x="240" y="97"/>
                    <a:pt x="304" y="127"/>
                  </a:cubicBezTo>
                  <a:cubicBezTo>
                    <a:pt x="368" y="157"/>
                    <a:pt x="369" y="191"/>
                    <a:pt x="464" y="213"/>
                  </a:cubicBezTo>
                  <a:cubicBezTo>
                    <a:pt x="559" y="235"/>
                    <a:pt x="792" y="249"/>
                    <a:pt x="878" y="258"/>
                  </a:cubicBezTo>
                  <a:close/>
                </a:path>
              </a:pathLst>
            </a:custGeom>
            <a:gradFill rotWithShape="1">
              <a:gsLst>
                <a:gs pos="0">
                  <a:srgbClr val="D3B187"/>
                </a:gs>
                <a:gs pos="100000">
                  <a:srgbClr val="FFCC66"/>
                </a:gs>
              </a:gsLst>
              <a:lin ang="5400000" scaled="1"/>
            </a:gradFill>
            <a:ln w="9525" cap="flat" cmpd="sng">
              <a:solidFill>
                <a:srgbClr val="FF99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3" name="Freeform 45"/>
            <p:cNvSpPr>
              <a:spLocks noChangeAspect="1"/>
            </p:cNvSpPr>
            <p:nvPr/>
          </p:nvSpPr>
          <p:spPr bwMode="auto">
            <a:xfrm flipV="1">
              <a:off x="4434" y="855"/>
              <a:ext cx="1320" cy="312"/>
            </a:xfrm>
            <a:custGeom>
              <a:avLst/>
              <a:gdLst/>
              <a:ahLst/>
              <a:cxnLst>
                <a:cxn ang="0">
                  <a:pos x="480" y="297"/>
                </a:cxn>
                <a:cxn ang="0">
                  <a:pos x="692" y="300"/>
                </a:cxn>
                <a:cxn ang="0">
                  <a:pos x="893" y="294"/>
                </a:cxn>
                <a:cxn ang="0">
                  <a:pos x="1313" y="256"/>
                </a:cxn>
                <a:cxn ang="0">
                  <a:pos x="1320" y="35"/>
                </a:cxn>
                <a:cxn ang="0">
                  <a:pos x="1041" y="48"/>
                </a:cxn>
                <a:cxn ang="0">
                  <a:pos x="670" y="60"/>
                </a:cxn>
                <a:cxn ang="0">
                  <a:pos x="430" y="51"/>
                </a:cxn>
                <a:cxn ang="0">
                  <a:pos x="30" y="64"/>
                </a:cxn>
                <a:cxn ang="0">
                  <a:pos x="248" y="182"/>
                </a:cxn>
                <a:cxn ang="0">
                  <a:pos x="480" y="297"/>
                </a:cxn>
              </a:cxnLst>
              <a:rect l="0" t="0" r="r" b="b"/>
              <a:pathLst>
                <a:path w="1320" h="312">
                  <a:moveTo>
                    <a:pt x="480" y="297"/>
                  </a:moveTo>
                  <a:cubicBezTo>
                    <a:pt x="548" y="312"/>
                    <a:pt x="624" y="301"/>
                    <a:pt x="692" y="300"/>
                  </a:cubicBezTo>
                  <a:lnTo>
                    <a:pt x="893" y="294"/>
                  </a:lnTo>
                  <a:cubicBezTo>
                    <a:pt x="996" y="287"/>
                    <a:pt x="1242" y="299"/>
                    <a:pt x="1313" y="256"/>
                  </a:cubicBezTo>
                  <a:lnTo>
                    <a:pt x="1320" y="35"/>
                  </a:lnTo>
                  <a:cubicBezTo>
                    <a:pt x="1275" y="0"/>
                    <a:pt x="1149" y="44"/>
                    <a:pt x="1041" y="48"/>
                  </a:cubicBezTo>
                  <a:cubicBezTo>
                    <a:pt x="933" y="52"/>
                    <a:pt x="772" y="60"/>
                    <a:pt x="670" y="60"/>
                  </a:cubicBezTo>
                  <a:cubicBezTo>
                    <a:pt x="568" y="60"/>
                    <a:pt x="537" y="50"/>
                    <a:pt x="430" y="51"/>
                  </a:cubicBezTo>
                  <a:cubicBezTo>
                    <a:pt x="323" y="52"/>
                    <a:pt x="60" y="42"/>
                    <a:pt x="30" y="64"/>
                  </a:cubicBezTo>
                  <a:cubicBezTo>
                    <a:pt x="0" y="86"/>
                    <a:pt x="173" y="143"/>
                    <a:pt x="248" y="182"/>
                  </a:cubicBezTo>
                  <a:cubicBezTo>
                    <a:pt x="323" y="221"/>
                    <a:pt x="432" y="273"/>
                    <a:pt x="480" y="297"/>
                  </a:cubicBezTo>
                  <a:close/>
                </a:path>
              </a:pathLst>
            </a:custGeom>
            <a:gradFill rotWithShape="1">
              <a:gsLst>
                <a:gs pos="0">
                  <a:srgbClr val="D3B187"/>
                </a:gs>
                <a:gs pos="100000">
                  <a:srgbClr val="FFCC66"/>
                </a:gs>
              </a:gsLst>
              <a:lin ang="5400000" scaled="1"/>
            </a:gradFill>
            <a:ln w="9525" cap="flat" cmpd="sng">
              <a:solidFill>
                <a:srgbClr val="FF99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4" name="Freeform 46"/>
            <p:cNvSpPr>
              <a:spLocks noChangeAspect="1"/>
            </p:cNvSpPr>
            <p:nvPr/>
          </p:nvSpPr>
          <p:spPr bwMode="auto">
            <a:xfrm>
              <a:off x="1961" y="871"/>
              <a:ext cx="1657" cy="259"/>
            </a:xfrm>
            <a:custGeom>
              <a:avLst/>
              <a:gdLst/>
              <a:ahLst/>
              <a:cxnLst>
                <a:cxn ang="0">
                  <a:pos x="279" y="134"/>
                </a:cxn>
                <a:cxn ang="0">
                  <a:pos x="496" y="40"/>
                </a:cxn>
                <a:cxn ang="0">
                  <a:pos x="1114" y="40"/>
                </a:cxn>
                <a:cxn ang="0">
                  <a:pos x="1639" y="28"/>
                </a:cxn>
                <a:cxn ang="0">
                  <a:pos x="1251" y="207"/>
                </a:cxn>
                <a:cxn ang="0">
                  <a:pos x="874" y="239"/>
                </a:cxn>
                <a:cxn ang="0">
                  <a:pos x="99" y="242"/>
                </a:cxn>
                <a:cxn ang="0">
                  <a:pos x="279" y="134"/>
                </a:cxn>
              </a:cxnLst>
              <a:rect l="0" t="0" r="r" b="b"/>
              <a:pathLst>
                <a:path w="1657" h="259">
                  <a:moveTo>
                    <a:pt x="279" y="134"/>
                  </a:moveTo>
                  <a:cubicBezTo>
                    <a:pt x="345" y="100"/>
                    <a:pt x="357" y="56"/>
                    <a:pt x="496" y="40"/>
                  </a:cubicBezTo>
                  <a:cubicBezTo>
                    <a:pt x="635" y="24"/>
                    <a:pt x="924" y="42"/>
                    <a:pt x="1114" y="40"/>
                  </a:cubicBezTo>
                  <a:cubicBezTo>
                    <a:pt x="1304" y="38"/>
                    <a:pt x="1616" y="0"/>
                    <a:pt x="1639" y="28"/>
                  </a:cubicBezTo>
                  <a:cubicBezTo>
                    <a:pt x="1657" y="75"/>
                    <a:pt x="1378" y="172"/>
                    <a:pt x="1251" y="207"/>
                  </a:cubicBezTo>
                  <a:cubicBezTo>
                    <a:pt x="1124" y="242"/>
                    <a:pt x="1066" y="233"/>
                    <a:pt x="874" y="239"/>
                  </a:cubicBezTo>
                  <a:cubicBezTo>
                    <a:pt x="682" y="245"/>
                    <a:pt x="198" y="259"/>
                    <a:pt x="99" y="242"/>
                  </a:cubicBezTo>
                  <a:cubicBezTo>
                    <a:pt x="0" y="225"/>
                    <a:pt x="213" y="168"/>
                    <a:pt x="279" y="134"/>
                  </a:cubicBezTo>
                  <a:close/>
                </a:path>
              </a:pathLst>
            </a:custGeom>
            <a:gradFill rotWithShape="1">
              <a:gsLst>
                <a:gs pos="0">
                  <a:srgbClr val="D3B187"/>
                </a:gs>
                <a:gs pos="100000">
                  <a:srgbClr val="FFCC66"/>
                </a:gs>
              </a:gsLst>
              <a:lin ang="5400000" scaled="1"/>
            </a:gradFill>
            <a:ln w="9525" cap="flat" cmpd="sng">
              <a:solidFill>
                <a:srgbClr val="FF99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5" name="Freeform 47"/>
            <p:cNvSpPr>
              <a:spLocks/>
            </p:cNvSpPr>
            <p:nvPr/>
          </p:nvSpPr>
          <p:spPr bwMode="auto">
            <a:xfrm flipV="1">
              <a:off x="1428" y="834"/>
              <a:ext cx="2116" cy="42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44" y="31"/>
                </a:cxn>
                <a:cxn ang="0">
                  <a:pos x="461" y="37"/>
                </a:cxn>
                <a:cxn ang="0">
                  <a:pos x="884" y="2"/>
                </a:cxn>
                <a:cxn ang="0">
                  <a:pos x="1236" y="24"/>
                </a:cxn>
                <a:cxn ang="0">
                  <a:pos x="1671" y="2"/>
                </a:cxn>
                <a:cxn ang="0">
                  <a:pos x="2116" y="15"/>
                </a:cxn>
              </a:cxnLst>
              <a:rect l="0" t="0" r="r" b="b"/>
              <a:pathLst>
                <a:path w="2116" h="42">
                  <a:moveTo>
                    <a:pt x="0" y="21"/>
                  </a:moveTo>
                  <a:cubicBezTo>
                    <a:pt x="33" y="24"/>
                    <a:pt x="67" y="28"/>
                    <a:pt x="144" y="31"/>
                  </a:cubicBezTo>
                  <a:cubicBezTo>
                    <a:pt x="221" y="34"/>
                    <a:pt x="338" y="42"/>
                    <a:pt x="461" y="37"/>
                  </a:cubicBezTo>
                  <a:cubicBezTo>
                    <a:pt x="584" y="32"/>
                    <a:pt x="755" y="4"/>
                    <a:pt x="884" y="2"/>
                  </a:cubicBezTo>
                  <a:cubicBezTo>
                    <a:pt x="1013" y="0"/>
                    <a:pt x="1105" y="24"/>
                    <a:pt x="1236" y="24"/>
                  </a:cubicBezTo>
                  <a:cubicBezTo>
                    <a:pt x="1367" y="24"/>
                    <a:pt x="1524" y="4"/>
                    <a:pt x="1671" y="2"/>
                  </a:cubicBezTo>
                  <a:cubicBezTo>
                    <a:pt x="1818" y="0"/>
                    <a:pt x="2042" y="13"/>
                    <a:pt x="2116" y="1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6" name="Freeform 48"/>
            <p:cNvSpPr>
              <a:spLocks/>
            </p:cNvSpPr>
            <p:nvPr/>
          </p:nvSpPr>
          <p:spPr bwMode="auto">
            <a:xfrm flipV="1">
              <a:off x="285" y="740"/>
              <a:ext cx="1344" cy="36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234" y="35"/>
                </a:cxn>
                <a:cxn ang="0">
                  <a:pos x="547" y="13"/>
                </a:cxn>
                <a:cxn ang="0">
                  <a:pos x="867" y="10"/>
                </a:cxn>
                <a:cxn ang="0">
                  <a:pos x="1078" y="13"/>
                </a:cxn>
                <a:cxn ang="0">
                  <a:pos x="1344" y="0"/>
                </a:cxn>
              </a:cxnLst>
              <a:rect l="0" t="0" r="r" b="b"/>
              <a:pathLst>
                <a:path w="1344" h="36">
                  <a:moveTo>
                    <a:pt x="0" y="7"/>
                  </a:moveTo>
                  <a:cubicBezTo>
                    <a:pt x="71" y="20"/>
                    <a:pt x="143" y="34"/>
                    <a:pt x="234" y="35"/>
                  </a:cubicBezTo>
                  <a:cubicBezTo>
                    <a:pt x="325" y="36"/>
                    <a:pt x="442" y="17"/>
                    <a:pt x="547" y="13"/>
                  </a:cubicBezTo>
                  <a:cubicBezTo>
                    <a:pt x="652" y="9"/>
                    <a:pt x="779" y="10"/>
                    <a:pt x="867" y="10"/>
                  </a:cubicBezTo>
                  <a:cubicBezTo>
                    <a:pt x="955" y="10"/>
                    <a:pt x="999" y="15"/>
                    <a:pt x="1078" y="13"/>
                  </a:cubicBezTo>
                  <a:cubicBezTo>
                    <a:pt x="1157" y="11"/>
                    <a:pt x="1300" y="2"/>
                    <a:pt x="1344" y="0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7" name="Freeform 49"/>
            <p:cNvSpPr>
              <a:spLocks/>
            </p:cNvSpPr>
            <p:nvPr/>
          </p:nvSpPr>
          <p:spPr bwMode="auto">
            <a:xfrm flipV="1">
              <a:off x="59" y="816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8" name="Freeform 50"/>
            <p:cNvSpPr>
              <a:spLocks/>
            </p:cNvSpPr>
            <p:nvPr/>
          </p:nvSpPr>
          <p:spPr bwMode="auto">
            <a:xfrm flipV="1">
              <a:off x="1847" y="758"/>
              <a:ext cx="1293" cy="60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317" y="58"/>
                </a:cxn>
                <a:cxn ang="0">
                  <a:pos x="762" y="23"/>
                </a:cxn>
                <a:cxn ang="0">
                  <a:pos x="1120" y="55"/>
                </a:cxn>
                <a:cxn ang="0">
                  <a:pos x="1254" y="7"/>
                </a:cxn>
                <a:cxn ang="0">
                  <a:pos x="1293" y="14"/>
                </a:cxn>
              </a:cxnLst>
              <a:rect l="0" t="0" r="r" b="b"/>
              <a:pathLst>
                <a:path w="1293" h="60">
                  <a:moveTo>
                    <a:pt x="0" y="36"/>
                  </a:moveTo>
                  <a:cubicBezTo>
                    <a:pt x="95" y="48"/>
                    <a:pt x="190" y="60"/>
                    <a:pt x="317" y="58"/>
                  </a:cubicBezTo>
                  <a:cubicBezTo>
                    <a:pt x="444" y="56"/>
                    <a:pt x="628" y="23"/>
                    <a:pt x="762" y="23"/>
                  </a:cubicBezTo>
                  <a:cubicBezTo>
                    <a:pt x="896" y="23"/>
                    <a:pt x="1038" y="58"/>
                    <a:pt x="1120" y="55"/>
                  </a:cubicBezTo>
                  <a:cubicBezTo>
                    <a:pt x="1202" y="52"/>
                    <a:pt x="1225" y="14"/>
                    <a:pt x="1254" y="7"/>
                  </a:cubicBezTo>
                  <a:cubicBezTo>
                    <a:pt x="1283" y="0"/>
                    <a:pt x="1288" y="7"/>
                    <a:pt x="1293" y="14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9" name="Freeform 51"/>
            <p:cNvSpPr>
              <a:spLocks/>
            </p:cNvSpPr>
            <p:nvPr/>
          </p:nvSpPr>
          <p:spPr bwMode="auto">
            <a:xfrm flipV="1">
              <a:off x="2970" y="776"/>
              <a:ext cx="1805" cy="5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9" y="48"/>
                </a:cxn>
                <a:cxn ang="0">
                  <a:pos x="631" y="35"/>
                </a:cxn>
                <a:cxn ang="0">
                  <a:pos x="1059" y="51"/>
                </a:cxn>
                <a:cxn ang="0">
                  <a:pos x="1357" y="22"/>
                </a:cxn>
                <a:cxn ang="0">
                  <a:pos x="1805" y="48"/>
                </a:cxn>
              </a:cxnLst>
              <a:rect l="0" t="0" r="r" b="b"/>
              <a:pathLst>
                <a:path w="1805" h="54">
                  <a:moveTo>
                    <a:pt x="0" y="0"/>
                  </a:moveTo>
                  <a:cubicBezTo>
                    <a:pt x="77" y="21"/>
                    <a:pt x="154" y="42"/>
                    <a:pt x="259" y="48"/>
                  </a:cubicBezTo>
                  <a:cubicBezTo>
                    <a:pt x="364" y="54"/>
                    <a:pt x="498" y="34"/>
                    <a:pt x="631" y="35"/>
                  </a:cubicBezTo>
                  <a:cubicBezTo>
                    <a:pt x="764" y="36"/>
                    <a:pt x="938" y="53"/>
                    <a:pt x="1059" y="51"/>
                  </a:cubicBezTo>
                  <a:cubicBezTo>
                    <a:pt x="1180" y="49"/>
                    <a:pt x="1233" y="22"/>
                    <a:pt x="1357" y="22"/>
                  </a:cubicBezTo>
                  <a:cubicBezTo>
                    <a:pt x="1481" y="22"/>
                    <a:pt x="1730" y="44"/>
                    <a:pt x="1805" y="48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00" name="Freeform 52"/>
            <p:cNvSpPr>
              <a:spLocks/>
            </p:cNvSpPr>
            <p:nvPr/>
          </p:nvSpPr>
          <p:spPr bwMode="auto">
            <a:xfrm flipV="1">
              <a:off x="3479" y="755"/>
              <a:ext cx="1888" cy="57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294" y="14"/>
                </a:cxn>
                <a:cxn ang="0">
                  <a:pos x="646" y="55"/>
                </a:cxn>
                <a:cxn ang="0">
                  <a:pos x="1107" y="7"/>
                </a:cxn>
                <a:cxn ang="0">
                  <a:pos x="1504" y="11"/>
                </a:cxn>
                <a:cxn ang="0">
                  <a:pos x="1737" y="55"/>
                </a:cxn>
                <a:cxn ang="0">
                  <a:pos x="1888" y="1"/>
                </a:cxn>
              </a:cxnLst>
              <a:rect l="0" t="0" r="r" b="b"/>
              <a:pathLst>
                <a:path w="1888" h="57">
                  <a:moveTo>
                    <a:pt x="0" y="36"/>
                  </a:moveTo>
                  <a:cubicBezTo>
                    <a:pt x="93" y="23"/>
                    <a:pt x="186" y="11"/>
                    <a:pt x="294" y="14"/>
                  </a:cubicBezTo>
                  <a:cubicBezTo>
                    <a:pt x="402" y="17"/>
                    <a:pt x="511" y="56"/>
                    <a:pt x="646" y="55"/>
                  </a:cubicBezTo>
                  <a:cubicBezTo>
                    <a:pt x="781" y="54"/>
                    <a:pt x="964" y="14"/>
                    <a:pt x="1107" y="7"/>
                  </a:cubicBezTo>
                  <a:cubicBezTo>
                    <a:pt x="1250" y="0"/>
                    <a:pt x="1399" y="3"/>
                    <a:pt x="1504" y="11"/>
                  </a:cubicBezTo>
                  <a:cubicBezTo>
                    <a:pt x="1609" y="19"/>
                    <a:pt x="1673" y="57"/>
                    <a:pt x="1737" y="55"/>
                  </a:cubicBezTo>
                  <a:cubicBezTo>
                    <a:pt x="1801" y="53"/>
                    <a:pt x="1863" y="10"/>
                    <a:pt x="1888" y="1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01" name="Freeform 53"/>
            <p:cNvSpPr>
              <a:spLocks/>
            </p:cNvSpPr>
            <p:nvPr/>
          </p:nvSpPr>
          <p:spPr bwMode="auto">
            <a:xfrm flipV="1">
              <a:off x="4115" y="806"/>
              <a:ext cx="1428" cy="70"/>
            </a:xfrm>
            <a:custGeom>
              <a:avLst/>
              <a:gdLst/>
              <a:ahLst/>
              <a:cxnLst>
                <a:cxn ang="0">
                  <a:pos x="1428" y="1"/>
                </a:cxn>
                <a:cxn ang="0">
                  <a:pos x="1216" y="45"/>
                </a:cxn>
                <a:cxn ang="0">
                  <a:pos x="941" y="68"/>
                </a:cxn>
                <a:cxn ang="0">
                  <a:pos x="692" y="33"/>
                </a:cxn>
                <a:cxn ang="0">
                  <a:pos x="570" y="1"/>
                </a:cxn>
                <a:cxn ang="0">
                  <a:pos x="250" y="39"/>
                </a:cxn>
                <a:cxn ang="0">
                  <a:pos x="0" y="17"/>
                </a:cxn>
              </a:cxnLst>
              <a:rect l="0" t="0" r="r" b="b"/>
              <a:pathLst>
                <a:path w="1428" h="70">
                  <a:moveTo>
                    <a:pt x="1428" y="1"/>
                  </a:moveTo>
                  <a:cubicBezTo>
                    <a:pt x="1362" y="17"/>
                    <a:pt x="1297" y="34"/>
                    <a:pt x="1216" y="45"/>
                  </a:cubicBezTo>
                  <a:cubicBezTo>
                    <a:pt x="1135" y="56"/>
                    <a:pt x="1028" y="70"/>
                    <a:pt x="941" y="68"/>
                  </a:cubicBezTo>
                  <a:cubicBezTo>
                    <a:pt x="854" y="66"/>
                    <a:pt x="754" y="44"/>
                    <a:pt x="692" y="33"/>
                  </a:cubicBezTo>
                  <a:cubicBezTo>
                    <a:pt x="630" y="22"/>
                    <a:pt x="644" y="0"/>
                    <a:pt x="570" y="1"/>
                  </a:cubicBezTo>
                  <a:cubicBezTo>
                    <a:pt x="496" y="2"/>
                    <a:pt x="345" y="36"/>
                    <a:pt x="250" y="39"/>
                  </a:cubicBezTo>
                  <a:cubicBezTo>
                    <a:pt x="155" y="42"/>
                    <a:pt x="42" y="21"/>
                    <a:pt x="0" y="17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02" name="Oval 54"/>
            <p:cNvSpPr>
              <a:spLocks noChangeArrowheads="1"/>
            </p:cNvSpPr>
            <p:nvPr/>
          </p:nvSpPr>
          <p:spPr bwMode="auto">
            <a:xfrm flipV="1">
              <a:off x="360" y="936"/>
              <a:ext cx="295" cy="120"/>
            </a:xfrm>
            <a:prstGeom prst="ellipse">
              <a:avLst/>
            </a:prstGeom>
            <a:gradFill rotWithShape="0">
              <a:gsLst>
                <a:gs pos="0">
                  <a:srgbClr val="9CD9FE"/>
                </a:gs>
                <a:gs pos="100000">
                  <a:srgbClr val="9CD9FE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03" name="Oval 55"/>
            <p:cNvSpPr>
              <a:spLocks noChangeArrowheads="1"/>
            </p:cNvSpPr>
            <p:nvPr/>
          </p:nvSpPr>
          <p:spPr bwMode="auto">
            <a:xfrm flipV="1">
              <a:off x="5046" y="930"/>
              <a:ext cx="323" cy="139"/>
            </a:xfrm>
            <a:prstGeom prst="ellipse">
              <a:avLst/>
            </a:prstGeom>
            <a:gradFill rotWithShape="0">
              <a:gsLst>
                <a:gs pos="0">
                  <a:srgbClr val="9CD9FE"/>
                </a:gs>
                <a:gs pos="100000">
                  <a:srgbClr val="9CD9FE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04" name="Oval 56"/>
            <p:cNvSpPr>
              <a:spLocks noChangeArrowheads="1"/>
            </p:cNvSpPr>
            <p:nvPr/>
          </p:nvSpPr>
          <p:spPr bwMode="auto">
            <a:xfrm flipV="1">
              <a:off x="3890" y="941"/>
              <a:ext cx="324" cy="129"/>
            </a:xfrm>
            <a:prstGeom prst="ellipse">
              <a:avLst/>
            </a:prstGeom>
            <a:gradFill rotWithShape="0">
              <a:gsLst>
                <a:gs pos="0">
                  <a:srgbClr val="9CD9FE"/>
                </a:gs>
                <a:gs pos="100000">
                  <a:srgbClr val="9CD9FE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05" name="Oval 57"/>
            <p:cNvSpPr>
              <a:spLocks noChangeArrowheads="1"/>
            </p:cNvSpPr>
            <p:nvPr/>
          </p:nvSpPr>
          <p:spPr bwMode="auto">
            <a:xfrm flipV="1">
              <a:off x="330" y="552"/>
              <a:ext cx="276" cy="112"/>
            </a:xfrm>
            <a:prstGeom prst="ellipse">
              <a:avLst/>
            </a:prstGeom>
            <a:gradFill rotWithShape="1">
              <a:gsLst>
                <a:gs pos="0">
                  <a:srgbClr val="BAA0FA"/>
                </a:gs>
                <a:gs pos="100000">
                  <a:srgbClr val="BAA0FA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06" name="Oval 58"/>
            <p:cNvSpPr>
              <a:spLocks noChangeArrowheads="1"/>
            </p:cNvSpPr>
            <p:nvPr/>
          </p:nvSpPr>
          <p:spPr bwMode="auto">
            <a:xfrm flipV="1">
              <a:off x="1400" y="930"/>
              <a:ext cx="299" cy="119"/>
            </a:xfrm>
            <a:prstGeom prst="ellipse">
              <a:avLst/>
            </a:prstGeom>
            <a:gradFill rotWithShape="0">
              <a:gsLst>
                <a:gs pos="0">
                  <a:srgbClr val="9CD9FE"/>
                </a:gs>
                <a:gs pos="100000">
                  <a:srgbClr val="9CD9FE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07" name="Freeform 59"/>
            <p:cNvSpPr>
              <a:spLocks/>
            </p:cNvSpPr>
            <p:nvPr/>
          </p:nvSpPr>
          <p:spPr bwMode="auto">
            <a:xfrm>
              <a:off x="53" y="754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08" name="Freeform 60"/>
            <p:cNvSpPr>
              <a:spLocks/>
            </p:cNvSpPr>
            <p:nvPr/>
          </p:nvSpPr>
          <p:spPr bwMode="auto">
            <a:xfrm flipV="1">
              <a:off x="964" y="792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09" name="Freeform 61"/>
            <p:cNvSpPr>
              <a:spLocks/>
            </p:cNvSpPr>
            <p:nvPr/>
          </p:nvSpPr>
          <p:spPr bwMode="auto">
            <a:xfrm flipV="1">
              <a:off x="1905" y="794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0" name="Freeform 62"/>
            <p:cNvSpPr>
              <a:spLocks/>
            </p:cNvSpPr>
            <p:nvPr/>
          </p:nvSpPr>
          <p:spPr bwMode="auto">
            <a:xfrm flipV="1">
              <a:off x="2843" y="801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1" name="Freeform 63"/>
            <p:cNvSpPr>
              <a:spLocks/>
            </p:cNvSpPr>
            <p:nvPr/>
          </p:nvSpPr>
          <p:spPr bwMode="auto">
            <a:xfrm flipV="1">
              <a:off x="3548" y="761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2" name="Freeform 64"/>
            <p:cNvSpPr>
              <a:spLocks/>
            </p:cNvSpPr>
            <p:nvPr/>
          </p:nvSpPr>
          <p:spPr bwMode="auto">
            <a:xfrm flipV="1">
              <a:off x="4268" y="742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3" name="Freeform 65"/>
            <p:cNvSpPr>
              <a:spLocks/>
            </p:cNvSpPr>
            <p:nvPr/>
          </p:nvSpPr>
          <p:spPr bwMode="auto">
            <a:xfrm>
              <a:off x="4507" y="787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4" name="Oval 66"/>
            <p:cNvSpPr>
              <a:spLocks noChangeArrowheads="1"/>
            </p:cNvSpPr>
            <p:nvPr/>
          </p:nvSpPr>
          <p:spPr bwMode="auto">
            <a:xfrm flipV="1">
              <a:off x="2714" y="952"/>
              <a:ext cx="276" cy="112"/>
            </a:xfrm>
            <a:prstGeom prst="ellipse">
              <a:avLst/>
            </a:prstGeom>
            <a:gradFill rotWithShape="0">
              <a:gsLst>
                <a:gs pos="0">
                  <a:srgbClr val="9CD9FE"/>
                </a:gs>
                <a:gs pos="100000">
                  <a:srgbClr val="9CD9FE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15" name="Freeform 67"/>
            <p:cNvSpPr>
              <a:spLocks noChangeAspect="1"/>
            </p:cNvSpPr>
            <p:nvPr/>
          </p:nvSpPr>
          <p:spPr bwMode="auto">
            <a:xfrm>
              <a:off x="986" y="466"/>
              <a:ext cx="3761" cy="315"/>
            </a:xfrm>
            <a:custGeom>
              <a:avLst/>
              <a:gdLst/>
              <a:ahLst/>
              <a:cxnLst>
                <a:cxn ang="0">
                  <a:pos x="22" y="62"/>
                </a:cxn>
                <a:cxn ang="0">
                  <a:pos x="1377" y="27"/>
                </a:cxn>
                <a:cxn ang="0">
                  <a:pos x="2182" y="38"/>
                </a:cxn>
                <a:cxn ang="0">
                  <a:pos x="3728" y="253"/>
                </a:cxn>
                <a:cxn ang="0">
                  <a:pos x="1984" y="310"/>
                </a:cxn>
                <a:cxn ang="0">
                  <a:pos x="1510" y="285"/>
                </a:cxn>
                <a:cxn ang="0">
                  <a:pos x="764" y="171"/>
                </a:cxn>
                <a:cxn ang="0">
                  <a:pos x="22" y="62"/>
                </a:cxn>
              </a:cxnLst>
              <a:rect l="0" t="0" r="r" b="b"/>
              <a:pathLst>
                <a:path w="3761" h="315">
                  <a:moveTo>
                    <a:pt x="22" y="62"/>
                  </a:moveTo>
                  <a:cubicBezTo>
                    <a:pt x="0" y="19"/>
                    <a:pt x="1017" y="31"/>
                    <a:pt x="1377" y="27"/>
                  </a:cubicBezTo>
                  <a:cubicBezTo>
                    <a:pt x="1737" y="23"/>
                    <a:pt x="1790" y="0"/>
                    <a:pt x="2182" y="38"/>
                  </a:cubicBezTo>
                  <a:cubicBezTo>
                    <a:pt x="2574" y="76"/>
                    <a:pt x="3761" y="208"/>
                    <a:pt x="3728" y="253"/>
                  </a:cubicBezTo>
                  <a:cubicBezTo>
                    <a:pt x="3731" y="294"/>
                    <a:pt x="2354" y="305"/>
                    <a:pt x="1984" y="310"/>
                  </a:cubicBezTo>
                  <a:cubicBezTo>
                    <a:pt x="1614" y="315"/>
                    <a:pt x="1713" y="308"/>
                    <a:pt x="1510" y="285"/>
                  </a:cubicBezTo>
                  <a:cubicBezTo>
                    <a:pt x="1307" y="262"/>
                    <a:pt x="1012" y="208"/>
                    <a:pt x="764" y="171"/>
                  </a:cubicBezTo>
                  <a:cubicBezTo>
                    <a:pt x="516" y="134"/>
                    <a:pt x="44" y="105"/>
                    <a:pt x="22" y="62"/>
                  </a:cubicBezTo>
                  <a:close/>
                </a:path>
              </a:pathLst>
            </a:custGeom>
            <a:solidFill>
              <a:srgbClr val="FF9966"/>
            </a:solidFill>
            <a:ln w="9525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6" name="Oval 68"/>
            <p:cNvSpPr>
              <a:spLocks noChangeArrowheads="1"/>
            </p:cNvSpPr>
            <p:nvPr/>
          </p:nvSpPr>
          <p:spPr bwMode="auto">
            <a:xfrm flipV="1">
              <a:off x="2642" y="551"/>
              <a:ext cx="276" cy="112"/>
            </a:xfrm>
            <a:prstGeom prst="ellipse">
              <a:avLst/>
            </a:prstGeom>
            <a:gradFill rotWithShape="1">
              <a:gsLst>
                <a:gs pos="0">
                  <a:srgbClr val="BAA0FA"/>
                </a:gs>
                <a:gs pos="100000">
                  <a:srgbClr val="BAA0FA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17" name="Freeform 69"/>
            <p:cNvSpPr>
              <a:spLocks noChangeAspect="1"/>
            </p:cNvSpPr>
            <p:nvPr/>
          </p:nvSpPr>
          <p:spPr bwMode="auto">
            <a:xfrm>
              <a:off x="3288" y="467"/>
              <a:ext cx="2473" cy="295"/>
            </a:xfrm>
            <a:custGeom>
              <a:avLst/>
              <a:gdLst/>
              <a:ahLst/>
              <a:cxnLst>
                <a:cxn ang="0">
                  <a:pos x="2473" y="37"/>
                </a:cxn>
                <a:cxn ang="0">
                  <a:pos x="2065" y="36"/>
                </a:cxn>
                <a:cxn ang="0">
                  <a:pos x="1477" y="32"/>
                </a:cxn>
                <a:cxn ang="0">
                  <a:pos x="114" y="39"/>
                </a:cxn>
                <a:cxn ang="0">
                  <a:pos x="795" y="141"/>
                </a:cxn>
                <a:cxn ang="0">
                  <a:pos x="1467" y="240"/>
                </a:cxn>
                <a:cxn ang="0">
                  <a:pos x="1934" y="267"/>
                </a:cxn>
                <a:cxn ang="0">
                  <a:pos x="2465" y="257"/>
                </a:cxn>
                <a:cxn ang="0">
                  <a:pos x="2473" y="37"/>
                </a:cxn>
              </a:cxnLst>
              <a:rect l="0" t="0" r="r" b="b"/>
              <a:pathLst>
                <a:path w="2473" h="295">
                  <a:moveTo>
                    <a:pt x="2473" y="37"/>
                  </a:moveTo>
                  <a:cubicBezTo>
                    <a:pt x="2406" y="0"/>
                    <a:pt x="2231" y="37"/>
                    <a:pt x="2065" y="36"/>
                  </a:cubicBezTo>
                  <a:cubicBezTo>
                    <a:pt x="1899" y="35"/>
                    <a:pt x="1802" y="32"/>
                    <a:pt x="1477" y="32"/>
                  </a:cubicBezTo>
                  <a:cubicBezTo>
                    <a:pt x="1152" y="32"/>
                    <a:pt x="228" y="21"/>
                    <a:pt x="114" y="39"/>
                  </a:cubicBezTo>
                  <a:cubicBezTo>
                    <a:pt x="0" y="60"/>
                    <a:pt x="570" y="108"/>
                    <a:pt x="795" y="141"/>
                  </a:cubicBezTo>
                  <a:cubicBezTo>
                    <a:pt x="1020" y="174"/>
                    <a:pt x="1277" y="219"/>
                    <a:pt x="1467" y="240"/>
                  </a:cubicBezTo>
                  <a:cubicBezTo>
                    <a:pt x="1657" y="261"/>
                    <a:pt x="1768" y="264"/>
                    <a:pt x="1934" y="267"/>
                  </a:cubicBezTo>
                  <a:cubicBezTo>
                    <a:pt x="2100" y="270"/>
                    <a:pt x="2375" y="295"/>
                    <a:pt x="2465" y="257"/>
                  </a:cubicBezTo>
                  <a:lnTo>
                    <a:pt x="2473" y="37"/>
                  </a:lnTo>
                  <a:close/>
                </a:path>
              </a:pathLst>
            </a:custGeom>
            <a:solidFill>
              <a:srgbClr val="FF9966"/>
            </a:solidFill>
            <a:ln w="9525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8" name="Oval 70"/>
            <p:cNvSpPr>
              <a:spLocks noChangeArrowheads="1"/>
            </p:cNvSpPr>
            <p:nvPr/>
          </p:nvSpPr>
          <p:spPr bwMode="auto">
            <a:xfrm flipH="1" flipV="1">
              <a:off x="4987" y="567"/>
              <a:ext cx="276" cy="112"/>
            </a:xfrm>
            <a:prstGeom prst="ellipse">
              <a:avLst/>
            </a:prstGeom>
            <a:gradFill rotWithShape="1">
              <a:gsLst>
                <a:gs pos="0">
                  <a:srgbClr val="BAA0FA"/>
                </a:gs>
                <a:gs pos="100000">
                  <a:srgbClr val="BAA0FA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19" name="Freeform 71"/>
            <p:cNvSpPr>
              <a:spLocks/>
            </p:cNvSpPr>
            <p:nvPr/>
          </p:nvSpPr>
          <p:spPr bwMode="auto">
            <a:xfrm flipV="1">
              <a:off x="38" y="757"/>
              <a:ext cx="5684" cy="115"/>
            </a:xfrm>
            <a:custGeom>
              <a:avLst/>
              <a:gdLst/>
              <a:ahLst/>
              <a:cxnLst>
                <a:cxn ang="0">
                  <a:pos x="0" y="109"/>
                </a:cxn>
                <a:cxn ang="0">
                  <a:pos x="368" y="54"/>
                </a:cxn>
                <a:cxn ang="0">
                  <a:pos x="666" y="112"/>
                </a:cxn>
                <a:cxn ang="0">
                  <a:pos x="1053" y="38"/>
                </a:cxn>
                <a:cxn ang="0">
                  <a:pos x="1744" y="89"/>
                </a:cxn>
                <a:cxn ang="0">
                  <a:pos x="2208" y="77"/>
                </a:cxn>
                <a:cxn ang="0">
                  <a:pos x="2551" y="0"/>
                </a:cxn>
                <a:cxn ang="0">
                  <a:pos x="3216" y="77"/>
                </a:cxn>
                <a:cxn ang="0">
                  <a:pos x="3568" y="6"/>
                </a:cxn>
                <a:cxn ang="0">
                  <a:pos x="4080" y="41"/>
                </a:cxn>
                <a:cxn ang="0">
                  <a:pos x="4404" y="109"/>
                </a:cxn>
                <a:cxn ang="0">
                  <a:pos x="4826" y="3"/>
                </a:cxn>
                <a:cxn ang="0">
                  <a:pos x="5335" y="109"/>
                </a:cxn>
                <a:cxn ang="0">
                  <a:pos x="5498" y="29"/>
                </a:cxn>
                <a:cxn ang="0">
                  <a:pos x="5684" y="99"/>
                </a:cxn>
              </a:cxnLst>
              <a:rect l="0" t="0" r="r" b="b"/>
              <a:pathLst>
                <a:path w="5684" h="115">
                  <a:moveTo>
                    <a:pt x="0" y="109"/>
                  </a:moveTo>
                  <a:cubicBezTo>
                    <a:pt x="128" y="81"/>
                    <a:pt x="257" y="53"/>
                    <a:pt x="368" y="54"/>
                  </a:cubicBezTo>
                  <a:cubicBezTo>
                    <a:pt x="479" y="55"/>
                    <a:pt x="552" y="115"/>
                    <a:pt x="666" y="112"/>
                  </a:cubicBezTo>
                  <a:cubicBezTo>
                    <a:pt x="780" y="109"/>
                    <a:pt x="873" y="42"/>
                    <a:pt x="1053" y="38"/>
                  </a:cubicBezTo>
                  <a:cubicBezTo>
                    <a:pt x="1233" y="34"/>
                    <a:pt x="1552" y="83"/>
                    <a:pt x="1744" y="89"/>
                  </a:cubicBezTo>
                  <a:cubicBezTo>
                    <a:pt x="1936" y="95"/>
                    <a:pt x="2074" y="92"/>
                    <a:pt x="2208" y="77"/>
                  </a:cubicBezTo>
                  <a:cubicBezTo>
                    <a:pt x="2342" y="62"/>
                    <a:pt x="2383" y="0"/>
                    <a:pt x="2551" y="0"/>
                  </a:cubicBezTo>
                  <a:cubicBezTo>
                    <a:pt x="2719" y="0"/>
                    <a:pt x="3047" y="76"/>
                    <a:pt x="3216" y="77"/>
                  </a:cubicBezTo>
                  <a:cubicBezTo>
                    <a:pt x="3385" y="78"/>
                    <a:pt x="3424" y="12"/>
                    <a:pt x="3568" y="6"/>
                  </a:cubicBezTo>
                  <a:cubicBezTo>
                    <a:pt x="3712" y="0"/>
                    <a:pt x="3941" y="24"/>
                    <a:pt x="4080" y="41"/>
                  </a:cubicBezTo>
                  <a:cubicBezTo>
                    <a:pt x="4219" y="58"/>
                    <a:pt x="4280" y="115"/>
                    <a:pt x="4404" y="109"/>
                  </a:cubicBezTo>
                  <a:cubicBezTo>
                    <a:pt x="4528" y="103"/>
                    <a:pt x="4671" y="3"/>
                    <a:pt x="4826" y="3"/>
                  </a:cubicBezTo>
                  <a:cubicBezTo>
                    <a:pt x="4981" y="3"/>
                    <a:pt x="5223" y="105"/>
                    <a:pt x="5335" y="109"/>
                  </a:cubicBezTo>
                  <a:cubicBezTo>
                    <a:pt x="5447" y="113"/>
                    <a:pt x="5440" y="31"/>
                    <a:pt x="5498" y="29"/>
                  </a:cubicBezTo>
                  <a:cubicBezTo>
                    <a:pt x="5556" y="27"/>
                    <a:pt x="5620" y="63"/>
                    <a:pt x="5684" y="99"/>
                  </a:cubicBezTo>
                </a:path>
              </a:pathLst>
            </a:custGeom>
            <a:noFill/>
            <a:ln w="12700" cap="flat" cmpd="sng">
              <a:solidFill>
                <a:srgbClr val="B2B2B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20" name="Oval 72"/>
            <p:cNvSpPr>
              <a:spLocks noChangeArrowheads="1"/>
            </p:cNvSpPr>
            <p:nvPr/>
          </p:nvSpPr>
          <p:spPr bwMode="auto">
            <a:xfrm>
              <a:off x="5555" y="558"/>
              <a:ext cx="124" cy="130"/>
            </a:xfrm>
            <a:prstGeom prst="ellipse">
              <a:avLst/>
            </a:prstGeom>
            <a:solidFill>
              <a:srgbClr val="E6E7DD"/>
            </a:solidFill>
            <a:ln w="127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800" b="1" dirty="0">
                  <a:solidFill>
                    <a:srgbClr val="C46200"/>
                  </a:solidFill>
                  <a:cs typeface="Arial" charset="0"/>
                </a:rPr>
                <a:t>SM</a:t>
              </a:r>
            </a:p>
          </p:txBody>
        </p:sp>
        <p:sp>
          <p:nvSpPr>
            <p:cNvPr id="2121" name="Oval 73"/>
            <p:cNvSpPr>
              <a:spLocks noChangeArrowheads="1"/>
            </p:cNvSpPr>
            <p:nvPr/>
          </p:nvSpPr>
          <p:spPr bwMode="auto">
            <a:xfrm>
              <a:off x="5585" y="937"/>
              <a:ext cx="124" cy="130"/>
            </a:xfrm>
            <a:prstGeom prst="ellipse">
              <a:avLst/>
            </a:prstGeom>
            <a:solidFill>
              <a:srgbClr val="E6E7DD"/>
            </a:solidFill>
            <a:ln w="127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800" b="1" dirty="0">
                  <a:solidFill>
                    <a:srgbClr val="CC6600"/>
                  </a:solidFill>
                  <a:cs typeface="Arial" charset="0"/>
                </a:rPr>
                <a:t>EC</a:t>
              </a:r>
            </a:p>
          </p:txBody>
        </p:sp>
      </p:grpSp>
      <p:sp>
        <p:nvSpPr>
          <p:cNvPr id="72" name="Oval 72"/>
          <p:cNvSpPr>
            <a:spLocks noChangeArrowheads="1"/>
          </p:cNvSpPr>
          <p:nvPr/>
        </p:nvSpPr>
        <p:spPr bwMode="auto">
          <a:xfrm>
            <a:off x="8820472" y="6453336"/>
            <a:ext cx="196850" cy="206375"/>
          </a:xfrm>
          <a:prstGeom prst="ellipse">
            <a:avLst/>
          </a:prstGeom>
          <a:solidFill>
            <a:srgbClr val="E6E7DD"/>
          </a:solidFill>
          <a:ln w="12700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800" b="1" dirty="0">
                <a:solidFill>
                  <a:srgbClr val="C46200"/>
                </a:solidFill>
                <a:cs typeface="Arial" charset="0"/>
              </a:rPr>
              <a:t>SM</a:t>
            </a:r>
          </a:p>
        </p:txBody>
      </p:sp>
      <p:sp>
        <p:nvSpPr>
          <p:cNvPr id="73" name="Oval 73"/>
          <p:cNvSpPr>
            <a:spLocks noChangeArrowheads="1"/>
          </p:cNvSpPr>
          <p:nvPr/>
        </p:nvSpPr>
        <p:spPr bwMode="auto">
          <a:xfrm>
            <a:off x="8868097" y="5814913"/>
            <a:ext cx="196850" cy="206375"/>
          </a:xfrm>
          <a:prstGeom prst="ellipse">
            <a:avLst/>
          </a:prstGeom>
          <a:solidFill>
            <a:srgbClr val="E6E7DD"/>
          </a:solidFill>
          <a:ln w="12700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800" b="1" dirty="0">
                <a:solidFill>
                  <a:srgbClr val="CC6600"/>
                </a:solidFill>
                <a:cs typeface="Arial" charset="0"/>
              </a:rPr>
              <a:t>EC</a:t>
            </a:r>
          </a:p>
        </p:txBody>
      </p:sp>
      <p:sp>
        <p:nvSpPr>
          <p:cNvPr id="77" name="Freeform 378"/>
          <p:cNvSpPr>
            <a:spLocks/>
          </p:cNvSpPr>
          <p:nvPr/>
        </p:nvSpPr>
        <p:spPr bwMode="auto">
          <a:xfrm>
            <a:off x="974725" y="6309320"/>
            <a:ext cx="4235450" cy="530225"/>
          </a:xfrm>
          <a:custGeom>
            <a:avLst/>
            <a:gdLst/>
            <a:ahLst/>
            <a:cxnLst>
              <a:cxn ang="0">
                <a:pos x="934" y="3"/>
              </a:cxn>
              <a:cxn ang="0">
                <a:pos x="227" y="1146"/>
              </a:cxn>
              <a:cxn ang="0">
                <a:pos x="2297" y="1146"/>
              </a:cxn>
              <a:cxn ang="0">
                <a:pos x="2441" y="0"/>
              </a:cxn>
              <a:cxn ang="0">
                <a:pos x="934" y="3"/>
              </a:cxn>
            </a:cxnLst>
            <a:rect l="0" t="0" r="r" b="b"/>
            <a:pathLst>
              <a:path w="2668" h="1146">
                <a:moveTo>
                  <a:pt x="934" y="3"/>
                </a:moveTo>
                <a:cubicBezTo>
                  <a:pt x="565" y="194"/>
                  <a:pt x="0" y="956"/>
                  <a:pt x="227" y="1146"/>
                </a:cubicBezTo>
                <a:lnTo>
                  <a:pt x="2297" y="1146"/>
                </a:lnTo>
                <a:cubicBezTo>
                  <a:pt x="2666" y="955"/>
                  <a:pt x="2668" y="190"/>
                  <a:pt x="2441" y="0"/>
                </a:cubicBezTo>
                <a:lnTo>
                  <a:pt x="934" y="3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FFC1C1"/>
              </a:gs>
            </a:gsLst>
            <a:lin ang="5400000" scaled="1"/>
          </a:gradFill>
          <a:ln w="12700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8" name="Freeform 380"/>
          <p:cNvSpPr>
            <a:spLocks/>
          </p:cNvSpPr>
          <p:nvPr/>
        </p:nvSpPr>
        <p:spPr bwMode="auto">
          <a:xfrm>
            <a:off x="5264150" y="5459735"/>
            <a:ext cx="901700" cy="712788"/>
          </a:xfrm>
          <a:custGeom>
            <a:avLst/>
            <a:gdLst/>
            <a:ahLst/>
            <a:cxnLst>
              <a:cxn ang="0">
                <a:pos x="568" y="142"/>
              </a:cxn>
              <a:cxn ang="0">
                <a:pos x="284" y="1"/>
              </a:cxn>
              <a:cxn ang="0">
                <a:pos x="34" y="139"/>
              </a:cxn>
              <a:cxn ang="0">
                <a:pos x="79" y="420"/>
              </a:cxn>
              <a:cxn ang="0">
                <a:pos x="511" y="312"/>
              </a:cxn>
            </a:cxnLst>
            <a:rect l="0" t="0" r="r" b="b"/>
            <a:pathLst>
              <a:path w="568" h="449">
                <a:moveTo>
                  <a:pt x="568" y="142"/>
                </a:moveTo>
                <a:cubicBezTo>
                  <a:pt x="470" y="72"/>
                  <a:pt x="373" y="2"/>
                  <a:pt x="284" y="1"/>
                </a:cubicBezTo>
                <a:cubicBezTo>
                  <a:pt x="195" y="0"/>
                  <a:pt x="68" y="69"/>
                  <a:pt x="34" y="139"/>
                </a:cubicBezTo>
                <a:cubicBezTo>
                  <a:pt x="0" y="209"/>
                  <a:pt x="0" y="391"/>
                  <a:pt x="79" y="420"/>
                </a:cubicBezTo>
                <a:cubicBezTo>
                  <a:pt x="158" y="449"/>
                  <a:pt x="334" y="380"/>
                  <a:pt x="511" y="312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9" name="Freeform 381"/>
          <p:cNvSpPr>
            <a:spLocks/>
          </p:cNvSpPr>
          <p:nvPr/>
        </p:nvSpPr>
        <p:spPr bwMode="auto">
          <a:xfrm>
            <a:off x="2863850" y="5502598"/>
            <a:ext cx="1177925" cy="646112"/>
          </a:xfrm>
          <a:custGeom>
            <a:avLst/>
            <a:gdLst/>
            <a:ahLst/>
            <a:cxnLst>
              <a:cxn ang="0">
                <a:pos x="381" y="0"/>
              </a:cxn>
              <a:cxn ang="0">
                <a:pos x="490" y="160"/>
              </a:cxn>
              <a:cxn ang="0">
                <a:pos x="631" y="208"/>
              </a:cxn>
              <a:cxn ang="0">
                <a:pos x="637" y="384"/>
              </a:cxn>
              <a:cxn ang="0">
                <a:pos x="0" y="349"/>
              </a:cxn>
            </a:cxnLst>
            <a:rect l="0" t="0" r="r" b="b"/>
            <a:pathLst>
              <a:path w="742" h="407">
                <a:moveTo>
                  <a:pt x="381" y="0"/>
                </a:moveTo>
                <a:cubicBezTo>
                  <a:pt x="414" y="62"/>
                  <a:pt x="448" y="125"/>
                  <a:pt x="490" y="160"/>
                </a:cubicBezTo>
                <a:cubicBezTo>
                  <a:pt x="532" y="195"/>
                  <a:pt x="607" y="171"/>
                  <a:pt x="631" y="208"/>
                </a:cubicBezTo>
                <a:cubicBezTo>
                  <a:pt x="655" y="245"/>
                  <a:pt x="742" y="361"/>
                  <a:pt x="637" y="384"/>
                </a:cubicBezTo>
                <a:cubicBezTo>
                  <a:pt x="532" y="407"/>
                  <a:pt x="266" y="378"/>
                  <a:pt x="0" y="349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0" name="Freeform 382"/>
          <p:cNvSpPr>
            <a:spLocks/>
          </p:cNvSpPr>
          <p:nvPr/>
        </p:nvSpPr>
        <p:spPr bwMode="auto">
          <a:xfrm>
            <a:off x="2971800" y="5486723"/>
            <a:ext cx="809625" cy="676275"/>
          </a:xfrm>
          <a:custGeom>
            <a:avLst/>
            <a:gdLst/>
            <a:ahLst/>
            <a:cxnLst>
              <a:cxn ang="0">
                <a:pos x="137" y="0"/>
              </a:cxn>
              <a:cxn ang="0">
                <a:pos x="435" y="131"/>
              </a:cxn>
              <a:cxn ang="0">
                <a:pos x="438" y="381"/>
              </a:cxn>
              <a:cxn ang="0">
                <a:pos x="0" y="400"/>
              </a:cxn>
            </a:cxnLst>
            <a:rect l="0" t="0" r="r" b="b"/>
            <a:pathLst>
              <a:path w="510" h="426">
                <a:moveTo>
                  <a:pt x="137" y="0"/>
                </a:moveTo>
                <a:cubicBezTo>
                  <a:pt x="261" y="34"/>
                  <a:pt x="385" y="68"/>
                  <a:pt x="435" y="131"/>
                </a:cubicBezTo>
                <a:cubicBezTo>
                  <a:pt x="485" y="194"/>
                  <a:pt x="510" y="336"/>
                  <a:pt x="438" y="381"/>
                </a:cubicBezTo>
                <a:cubicBezTo>
                  <a:pt x="366" y="426"/>
                  <a:pt x="183" y="413"/>
                  <a:pt x="0" y="400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" name="Freeform 383"/>
          <p:cNvSpPr>
            <a:spLocks/>
          </p:cNvSpPr>
          <p:nvPr/>
        </p:nvSpPr>
        <p:spPr bwMode="auto">
          <a:xfrm>
            <a:off x="5176838" y="5507360"/>
            <a:ext cx="877887" cy="715963"/>
          </a:xfrm>
          <a:custGeom>
            <a:avLst/>
            <a:gdLst/>
            <a:ahLst/>
            <a:cxnLst>
              <a:cxn ang="0">
                <a:pos x="294" y="0"/>
              </a:cxn>
              <a:cxn ang="0">
                <a:pos x="31" y="83"/>
              </a:cxn>
              <a:cxn ang="0">
                <a:pos x="108" y="307"/>
              </a:cxn>
              <a:cxn ang="0">
                <a:pos x="553" y="451"/>
              </a:cxn>
            </a:cxnLst>
            <a:rect l="0" t="0" r="r" b="b"/>
            <a:pathLst>
              <a:path w="553" h="451">
                <a:moveTo>
                  <a:pt x="294" y="0"/>
                </a:moveTo>
                <a:cubicBezTo>
                  <a:pt x="178" y="16"/>
                  <a:pt x="62" y="32"/>
                  <a:pt x="31" y="83"/>
                </a:cubicBezTo>
                <a:cubicBezTo>
                  <a:pt x="0" y="134"/>
                  <a:pt x="21" y="246"/>
                  <a:pt x="108" y="307"/>
                </a:cubicBezTo>
                <a:cubicBezTo>
                  <a:pt x="195" y="368"/>
                  <a:pt x="374" y="409"/>
                  <a:pt x="553" y="451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2" name="Freeform 384"/>
          <p:cNvSpPr>
            <a:spLocks/>
          </p:cNvSpPr>
          <p:nvPr/>
        </p:nvSpPr>
        <p:spPr bwMode="auto">
          <a:xfrm>
            <a:off x="5100638" y="5527998"/>
            <a:ext cx="654050" cy="868362"/>
          </a:xfrm>
          <a:custGeom>
            <a:avLst/>
            <a:gdLst/>
            <a:ahLst/>
            <a:cxnLst>
              <a:cxn ang="0">
                <a:pos x="412" y="0"/>
              </a:cxn>
              <a:cxn ang="0">
                <a:pos x="332" y="217"/>
              </a:cxn>
              <a:cxn ang="0">
                <a:pos x="47" y="208"/>
              </a:cxn>
              <a:cxn ang="0">
                <a:pos x="51" y="547"/>
              </a:cxn>
            </a:cxnLst>
            <a:rect l="0" t="0" r="r" b="b"/>
            <a:pathLst>
              <a:path w="412" h="547">
                <a:moveTo>
                  <a:pt x="412" y="0"/>
                </a:moveTo>
                <a:cubicBezTo>
                  <a:pt x="402" y="91"/>
                  <a:pt x="393" y="182"/>
                  <a:pt x="332" y="217"/>
                </a:cubicBezTo>
                <a:cubicBezTo>
                  <a:pt x="271" y="252"/>
                  <a:pt x="94" y="153"/>
                  <a:pt x="47" y="208"/>
                </a:cubicBezTo>
                <a:cubicBezTo>
                  <a:pt x="0" y="263"/>
                  <a:pt x="25" y="405"/>
                  <a:pt x="51" y="547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3" name="Freeform 385"/>
          <p:cNvSpPr>
            <a:spLocks/>
          </p:cNvSpPr>
          <p:nvPr/>
        </p:nvSpPr>
        <p:spPr bwMode="auto">
          <a:xfrm>
            <a:off x="4876800" y="5620073"/>
            <a:ext cx="1117600" cy="912812"/>
          </a:xfrm>
          <a:custGeom>
            <a:avLst/>
            <a:gdLst/>
            <a:ahLst/>
            <a:cxnLst>
              <a:cxn ang="0">
                <a:pos x="704" y="51"/>
              </a:cxn>
              <a:cxn ang="0">
                <a:pos x="396" y="25"/>
              </a:cxn>
              <a:cxn ang="0">
                <a:pos x="236" y="204"/>
              </a:cxn>
              <a:cxn ang="0">
                <a:pos x="38" y="255"/>
              </a:cxn>
              <a:cxn ang="0">
                <a:pos x="6" y="575"/>
              </a:cxn>
            </a:cxnLst>
            <a:rect l="0" t="0" r="r" b="b"/>
            <a:pathLst>
              <a:path w="704" h="575">
                <a:moveTo>
                  <a:pt x="704" y="51"/>
                </a:moveTo>
                <a:cubicBezTo>
                  <a:pt x="589" y="25"/>
                  <a:pt x="474" y="0"/>
                  <a:pt x="396" y="25"/>
                </a:cubicBezTo>
                <a:cubicBezTo>
                  <a:pt x="318" y="50"/>
                  <a:pt x="296" y="166"/>
                  <a:pt x="236" y="204"/>
                </a:cubicBezTo>
                <a:cubicBezTo>
                  <a:pt x="176" y="242"/>
                  <a:pt x="76" y="193"/>
                  <a:pt x="38" y="255"/>
                </a:cubicBezTo>
                <a:cubicBezTo>
                  <a:pt x="0" y="317"/>
                  <a:pt x="3" y="446"/>
                  <a:pt x="6" y="575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4" name="Freeform 386"/>
          <p:cNvSpPr>
            <a:spLocks/>
          </p:cNvSpPr>
          <p:nvPr/>
        </p:nvSpPr>
        <p:spPr bwMode="auto">
          <a:xfrm>
            <a:off x="3784600" y="5516885"/>
            <a:ext cx="2239963" cy="1309688"/>
          </a:xfrm>
          <a:custGeom>
            <a:avLst/>
            <a:gdLst/>
            <a:ahLst/>
            <a:cxnLst>
              <a:cxn ang="0">
                <a:pos x="102" y="825"/>
              </a:cxn>
              <a:cxn ang="0">
                <a:pos x="28" y="682"/>
              </a:cxn>
              <a:cxn ang="0">
                <a:pos x="272" y="672"/>
              </a:cxn>
              <a:cxn ang="0">
                <a:pos x="454" y="400"/>
              </a:cxn>
              <a:cxn ang="0">
                <a:pos x="976" y="359"/>
              </a:cxn>
              <a:cxn ang="0">
                <a:pos x="1203" y="327"/>
              </a:cxn>
              <a:cxn ang="0">
                <a:pos x="1206" y="151"/>
              </a:cxn>
              <a:cxn ang="0">
                <a:pos x="1411" y="0"/>
              </a:cxn>
            </a:cxnLst>
            <a:rect l="0" t="0" r="r" b="b"/>
            <a:pathLst>
              <a:path w="1411" h="825">
                <a:moveTo>
                  <a:pt x="102" y="825"/>
                </a:moveTo>
                <a:cubicBezTo>
                  <a:pt x="90" y="801"/>
                  <a:pt x="0" y="707"/>
                  <a:pt x="28" y="682"/>
                </a:cubicBezTo>
                <a:cubicBezTo>
                  <a:pt x="56" y="657"/>
                  <a:pt x="201" y="719"/>
                  <a:pt x="272" y="672"/>
                </a:cubicBezTo>
                <a:cubicBezTo>
                  <a:pt x="343" y="625"/>
                  <a:pt x="337" y="452"/>
                  <a:pt x="454" y="400"/>
                </a:cubicBezTo>
                <a:cubicBezTo>
                  <a:pt x="571" y="348"/>
                  <a:pt x="851" y="371"/>
                  <a:pt x="976" y="359"/>
                </a:cubicBezTo>
                <a:cubicBezTo>
                  <a:pt x="1101" y="347"/>
                  <a:pt x="1165" y="362"/>
                  <a:pt x="1203" y="327"/>
                </a:cubicBezTo>
                <a:cubicBezTo>
                  <a:pt x="1241" y="292"/>
                  <a:pt x="1171" y="205"/>
                  <a:pt x="1206" y="151"/>
                </a:cubicBezTo>
                <a:cubicBezTo>
                  <a:pt x="1241" y="97"/>
                  <a:pt x="1326" y="48"/>
                  <a:pt x="1411" y="0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5" name="Freeform 387"/>
          <p:cNvSpPr>
            <a:spLocks/>
          </p:cNvSpPr>
          <p:nvPr/>
        </p:nvSpPr>
        <p:spPr bwMode="auto">
          <a:xfrm>
            <a:off x="3332163" y="5583560"/>
            <a:ext cx="2840037" cy="915988"/>
          </a:xfrm>
          <a:custGeom>
            <a:avLst/>
            <a:gdLst/>
            <a:ahLst/>
            <a:cxnLst>
              <a:cxn ang="0">
                <a:pos x="1789" y="0"/>
              </a:cxn>
              <a:cxn ang="0">
                <a:pos x="1417" y="83"/>
              </a:cxn>
              <a:cxn ang="0">
                <a:pos x="1280" y="298"/>
              </a:cxn>
              <a:cxn ang="0">
                <a:pos x="944" y="256"/>
              </a:cxn>
              <a:cxn ang="0">
                <a:pos x="547" y="499"/>
              </a:cxn>
              <a:cxn ang="0">
                <a:pos x="157" y="576"/>
              </a:cxn>
              <a:cxn ang="0">
                <a:pos x="0" y="506"/>
              </a:cxn>
            </a:cxnLst>
            <a:rect l="0" t="0" r="r" b="b"/>
            <a:pathLst>
              <a:path w="1789" h="577">
                <a:moveTo>
                  <a:pt x="1789" y="0"/>
                </a:moveTo>
                <a:cubicBezTo>
                  <a:pt x="1645" y="16"/>
                  <a:pt x="1502" y="33"/>
                  <a:pt x="1417" y="83"/>
                </a:cubicBezTo>
                <a:cubicBezTo>
                  <a:pt x="1332" y="133"/>
                  <a:pt x="1359" y="269"/>
                  <a:pt x="1280" y="298"/>
                </a:cubicBezTo>
                <a:cubicBezTo>
                  <a:pt x="1201" y="327"/>
                  <a:pt x="1066" y="223"/>
                  <a:pt x="944" y="256"/>
                </a:cubicBezTo>
                <a:cubicBezTo>
                  <a:pt x="822" y="289"/>
                  <a:pt x="678" y="446"/>
                  <a:pt x="547" y="499"/>
                </a:cubicBezTo>
                <a:cubicBezTo>
                  <a:pt x="416" y="552"/>
                  <a:pt x="248" y="575"/>
                  <a:pt x="157" y="576"/>
                </a:cubicBezTo>
                <a:cubicBezTo>
                  <a:pt x="66" y="577"/>
                  <a:pt x="33" y="541"/>
                  <a:pt x="0" y="506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6" name="Freeform 388"/>
          <p:cNvSpPr>
            <a:spLocks/>
          </p:cNvSpPr>
          <p:nvPr/>
        </p:nvSpPr>
        <p:spPr bwMode="auto">
          <a:xfrm>
            <a:off x="2884488" y="5599435"/>
            <a:ext cx="1311275" cy="11318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63" y="150"/>
              </a:cxn>
              <a:cxn ang="0">
                <a:pos x="506" y="166"/>
              </a:cxn>
              <a:cxn ang="0">
                <a:pos x="627" y="489"/>
              </a:cxn>
              <a:cxn ang="0">
                <a:pos x="826" y="713"/>
              </a:cxn>
            </a:cxnLst>
            <a:rect l="0" t="0" r="r" b="b"/>
            <a:pathLst>
              <a:path w="826" h="713">
                <a:moveTo>
                  <a:pt x="0" y="0"/>
                </a:moveTo>
                <a:cubicBezTo>
                  <a:pt x="89" y="61"/>
                  <a:pt x="179" y="122"/>
                  <a:pt x="263" y="150"/>
                </a:cubicBezTo>
                <a:cubicBezTo>
                  <a:pt x="347" y="178"/>
                  <a:pt x="445" y="109"/>
                  <a:pt x="506" y="166"/>
                </a:cubicBezTo>
                <a:cubicBezTo>
                  <a:pt x="567" y="223"/>
                  <a:pt x="574" y="398"/>
                  <a:pt x="627" y="489"/>
                </a:cubicBezTo>
                <a:cubicBezTo>
                  <a:pt x="680" y="580"/>
                  <a:pt x="753" y="646"/>
                  <a:pt x="826" y="713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7" name="Freeform 389"/>
          <p:cNvSpPr>
            <a:spLocks/>
          </p:cNvSpPr>
          <p:nvPr/>
        </p:nvSpPr>
        <p:spPr bwMode="auto">
          <a:xfrm>
            <a:off x="3087688" y="5715323"/>
            <a:ext cx="1214437" cy="9604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43" y="67"/>
              </a:cxn>
              <a:cxn ang="0">
                <a:pos x="327" y="285"/>
              </a:cxn>
              <a:cxn ang="0">
                <a:pos x="442" y="442"/>
              </a:cxn>
              <a:cxn ang="0">
                <a:pos x="698" y="509"/>
              </a:cxn>
              <a:cxn ang="0">
                <a:pos x="765" y="605"/>
              </a:cxn>
            </a:cxnLst>
            <a:rect l="0" t="0" r="r" b="b"/>
            <a:pathLst>
              <a:path w="765" h="605">
                <a:moveTo>
                  <a:pt x="0" y="0"/>
                </a:moveTo>
                <a:cubicBezTo>
                  <a:pt x="94" y="9"/>
                  <a:pt x="189" y="19"/>
                  <a:pt x="243" y="67"/>
                </a:cubicBezTo>
                <a:cubicBezTo>
                  <a:pt x="297" y="115"/>
                  <a:pt x="294" y="223"/>
                  <a:pt x="327" y="285"/>
                </a:cubicBezTo>
                <a:cubicBezTo>
                  <a:pt x="360" y="347"/>
                  <a:pt x="380" y="405"/>
                  <a:pt x="442" y="442"/>
                </a:cubicBezTo>
                <a:cubicBezTo>
                  <a:pt x="504" y="479"/>
                  <a:pt x="644" y="482"/>
                  <a:pt x="698" y="509"/>
                </a:cubicBezTo>
                <a:cubicBezTo>
                  <a:pt x="752" y="536"/>
                  <a:pt x="758" y="570"/>
                  <a:pt x="765" y="605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8" name="Freeform 390"/>
          <p:cNvSpPr>
            <a:spLocks/>
          </p:cNvSpPr>
          <p:nvPr/>
        </p:nvSpPr>
        <p:spPr bwMode="auto">
          <a:xfrm>
            <a:off x="3163888" y="5842323"/>
            <a:ext cx="1590675" cy="7826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1" y="157"/>
              </a:cxn>
              <a:cxn ang="0">
                <a:pos x="435" y="83"/>
              </a:cxn>
              <a:cxn ang="0">
                <a:pos x="602" y="323"/>
              </a:cxn>
              <a:cxn ang="0">
                <a:pos x="1002" y="493"/>
              </a:cxn>
            </a:cxnLst>
            <a:rect l="0" t="0" r="r" b="b"/>
            <a:pathLst>
              <a:path w="1002" h="493">
                <a:moveTo>
                  <a:pt x="0" y="0"/>
                </a:moveTo>
                <a:cubicBezTo>
                  <a:pt x="74" y="71"/>
                  <a:pt x="149" y="143"/>
                  <a:pt x="221" y="157"/>
                </a:cubicBezTo>
                <a:cubicBezTo>
                  <a:pt x="293" y="171"/>
                  <a:pt x="372" y="55"/>
                  <a:pt x="435" y="83"/>
                </a:cubicBezTo>
                <a:cubicBezTo>
                  <a:pt x="498" y="111"/>
                  <a:pt x="508" y="255"/>
                  <a:pt x="602" y="323"/>
                </a:cubicBezTo>
                <a:cubicBezTo>
                  <a:pt x="696" y="391"/>
                  <a:pt x="849" y="442"/>
                  <a:pt x="1002" y="493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9" name="Freeform 391"/>
          <p:cNvSpPr>
            <a:spLocks/>
          </p:cNvSpPr>
          <p:nvPr/>
        </p:nvSpPr>
        <p:spPr bwMode="auto">
          <a:xfrm>
            <a:off x="3001963" y="5635948"/>
            <a:ext cx="1985962" cy="831850"/>
          </a:xfrm>
          <a:custGeom>
            <a:avLst/>
            <a:gdLst/>
            <a:ahLst/>
            <a:cxnLst>
              <a:cxn ang="0">
                <a:pos x="0" y="21"/>
              </a:cxn>
              <a:cxn ang="0">
                <a:pos x="329" y="37"/>
              </a:cxn>
              <a:cxn ang="0">
                <a:pos x="422" y="242"/>
              </a:cxn>
              <a:cxn ang="0">
                <a:pos x="752" y="265"/>
              </a:cxn>
              <a:cxn ang="0">
                <a:pos x="969" y="386"/>
              </a:cxn>
              <a:cxn ang="0">
                <a:pos x="1251" y="524"/>
              </a:cxn>
            </a:cxnLst>
            <a:rect l="0" t="0" r="r" b="b"/>
            <a:pathLst>
              <a:path w="1251" h="524">
                <a:moveTo>
                  <a:pt x="0" y="21"/>
                </a:moveTo>
                <a:cubicBezTo>
                  <a:pt x="129" y="10"/>
                  <a:pt x="259" y="0"/>
                  <a:pt x="329" y="37"/>
                </a:cubicBezTo>
                <a:cubicBezTo>
                  <a:pt x="399" y="74"/>
                  <a:pt x="351" y="204"/>
                  <a:pt x="422" y="242"/>
                </a:cubicBezTo>
                <a:cubicBezTo>
                  <a:pt x="493" y="280"/>
                  <a:pt x="661" y="241"/>
                  <a:pt x="752" y="265"/>
                </a:cubicBezTo>
                <a:cubicBezTo>
                  <a:pt x="843" y="289"/>
                  <a:pt x="886" y="343"/>
                  <a:pt x="969" y="386"/>
                </a:cubicBezTo>
                <a:cubicBezTo>
                  <a:pt x="1052" y="429"/>
                  <a:pt x="1151" y="476"/>
                  <a:pt x="1251" y="524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0" name="Freeform 392"/>
          <p:cNvSpPr>
            <a:spLocks/>
          </p:cNvSpPr>
          <p:nvPr/>
        </p:nvSpPr>
        <p:spPr bwMode="auto">
          <a:xfrm>
            <a:off x="2986088" y="5532760"/>
            <a:ext cx="1803400" cy="10096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9" y="128"/>
              </a:cxn>
              <a:cxn ang="0">
                <a:pos x="250" y="352"/>
              </a:cxn>
              <a:cxn ang="0">
                <a:pos x="435" y="586"/>
              </a:cxn>
              <a:cxn ang="0">
                <a:pos x="631" y="624"/>
              </a:cxn>
              <a:cxn ang="0">
                <a:pos x="944" y="515"/>
              </a:cxn>
              <a:cxn ang="0">
                <a:pos x="1136" y="608"/>
              </a:cxn>
            </a:cxnLst>
            <a:rect l="0" t="0" r="r" b="b"/>
            <a:pathLst>
              <a:path w="1136" h="636">
                <a:moveTo>
                  <a:pt x="0" y="0"/>
                </a:moveTo>
                <a:cubicBezTo>
                  <a:pt x="118" y="34"/>
                  <a:pt x="237" y="69"/>
                  <a:pt x="279" y="128"/>
                </a:cubicBezTo>
                <a:cubicBezTo>
                  <a:pt x="321" y="187"/>
                  <a:pt x="224" y="276"/>
                  <a:pt x="250" y="352"/>
                </a:cubicBezTo>
                <a:cubicBezTo>
                  <a:pt x="276" y="428"/>
                  <a:pt x="372" y="541"/>
                  <a:pt x="435" y="586"/>
                </a:cubicBezTo>
                <a:cubicBezTo>
                  <a:pt x="498" y="631"/>
                  <a:pt x="546" y="636"/>
                  <a:pt x="631" y="624"/>
                </a:cubicBezTo>
                <a:cubicBezTo>
                  <a:pt x="716" y="612"/>
                  <a:pt x="860" y="518"/>
                  <a:pt x="944" y="515"/>
                </a:cubicBezTo>
                <a:cubicBezTo>
                  <a:pt x="1028" y="512"/>
                  <a:pt x="1082" y="560"/>
                  <a:pt x="1136" y="608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1" name="Freeform 393"/>
          <p:cNvSpPr>
            <a:spLocks/>
          </p:cNvSpPr>
          <p:nvPr/>
        </p:nvSpPr>
        <p:spPr bwMode="auto">
          <a:xfrm>
            <a:off x="3449638" y="6083623"/>
            <a:ext cx="2478087" cy="779462"/>
          </a:xfrm>
          <a:custGeom>
            <a:avLst/>
            <a:gdLst/>
            <a:ahLst/>
            <a:cxnLst>
              <a:cxn ang="0">
                <a:pos x="0" y="491"/>
              </a:cxn>
              <a:cxn ang="0">
                <a:pos x="163" y="328"/>
              </a:cxn>
              <a:cxn ang="0">
                <a:pos x="383" y="194"/>
              </a:cxn>
              <a:cxn ang="0">
                <a:pos x="534" y="34"/>
              </a:cxn>
              <a:cxn ang="0">
                <a:pos x="943" y="8"/>
              </a:cxn>
              <a:cxn ang="0">
                <a:pos x="1241" y="82"/>
              </a:cxn>
              <a:cxn ang="0">
                <a:pos x="1561" y="207"/>
              </a:cxn>
            </a:cxnLst>
            <a:rect l="0" t="0" r="r" b="b"/>
            <a:pathLst>
              <a:path w="1561" h="491">
                <a:moveTo>
                  <a:pt x="0" y="491"/>
                </a:moveTo>
                <a:cubicBezTo>
                  <a:pt x="27" y="463"/>
                  <a:pt x="99" y="377"/>
                  <a:pt x="163" y="328"/>
                </a:cubicBezTo>
                <a:cubicBezTo>
                  <a:pt x="227" y="279"/>
                  <a:pt x="321" y="243"/>
                  <a:pt x="383" y="194"/>
                </a:cubicBezTo>
                <a:cubicBezTo>
                  <a:pt x="445" y="145"/>
                  <a:pt x="441" y="65"/>
                  <a:pt x="534" y="34"/>
                </a:cubicBezTo>
                <a:cubicBezTo>
                  <a:pt x="627" y="3"/>
                  <a:pt x="825" y="0"/>
                  <a:pt x="943" y="8"/>
                </a:cubicBezTo>
                <a:cubicBezTo>
                  <a:pt x="1061" y="16"/>
                  <a:pt x="1138" y="49"/>
                  <a:pt x="1241" y="82"/>
                </a:cubicBezTo>
                <a:cubicBezTo>
                  <a:pt x="1344" y="115"/>
                  <a:pt x="1452" y="161"/>
                  <a:pt x="1561" y="207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2" name="Freeform 394" descr="Bouquet"/>
          <p:cNvSpPr>
            <a:spLocks/>
          </p:cNvSpPr>
          <p:nvPr/>
        </p:nvSpPr>
        <p:spPr bwMode="auto">
          <a:xfrm>
            <a:off x="33338" y="6059810"/>
            <a:ext cx="3303587" cy="390525"/>
          </a:xfrm>
          <a:custGeom>
            <a:avLst/>
            <a:gdLst/>
            <a:ahLst/>
            <a:cxnLst>
              <a:cxn ang="0">
                <a:pos x="0" y="27"/>
              </a:cxn>
              <a:cxn ang="0">
                <a:pos x="162" y="49"/>
              </a:cxn>
              <a:cxn ang="0">
                <a:pos x="392" y="34"/>
              </a:cxn>
              <a:cxn ang="0">
                <a:pos x="663" y="61"/>
              </a:cxn>
              <a:cxn ang="0">
                <a:pos x="1086" y="8"/>
              </a:cxn>
              <a:cxn ang="0">
                <a:pos x="1409" y="21"/>
              </a:cxn>
              <a:cxn ang="0">
                <a:pos x="1625" y="49"/>
              </a:cxn>
              <a:cxn ang="0">
                <a:pos x="1931" y="26"/>
              </a:cxn>
              <a:cxn ang="0">
                <a:pos x="2036" y="30"/>
              </a:cxn>
              <a:cxn ang="0">
                <a:pos x="1934" y="110"/>
              </a:cxn>
              <a:cxn ang="0">
                <a:pos x="2080" y="182"/>
              </a:cxn>
              <a:cxn ang="0">
                <a:pos x="1941" y="238"/>
              </a:cxn>
              <a:cxn ang="0">
                <a:pos x="1546" y="238"/>
              </a:cxn>
              <a:cxn ang="0">
                <a:pos x="1079" y="197"/>
              </a:cxn>
              <a:cxn ang="0">
                <a:pos x="471" y="225"/>
              </a:cxn>
              <a:cxn ang="0">
                <a:pos x="162" y="225"/>
              </a:cxn>
              <a:cxn ang="0">
                <a:pos x="0" y="210"/>
              </a:cxn>
              <a:cxn ang="0">
                <a:pos x="0" y="27"/>
              </a:cxn>
            </a:cxnLst>
            <a:rect l="0" t="0" r="r" b="b"/>
            <a:pathLst>
              <a:path w="2081" h="246">
                <a:moveTo>
                  <a:pt x="0" y="27"/>
                </a:moveTo>
                <a:cubicBezTo>
                  <a:pt x="27" y="0"/>
                  <a:pt x="97" y="49"/>
                  <a:pt x="162" y="49"/>
                </a:cubicBezTo>
                <a:cubicBezTo>
                  <a:pt x="227" y="49"/>
                  <a:pt x="309" y="32"/>
                  <a:pt x="392" y="34"/>
                </a:cubicBezTo>
                <a:cubicBezTo>
                  <a:pt x="475" y="36"/>
                  <a:pt x="547" y="65"/>
                  <a:pt x="663" y="61"/>
                </a:cubicBezTo>
                <a:cubicBezTo>
                  <a:pt x="779" y="57"/>
                  <a:pt x="962" y="15"/>
                  <a:pt x="1086" y="8"/>
                </a:cubicBezTo>
                <a:cubicBezTo>
                  <a:pt x="1210" y="1"/>
                  <a:pt x="1319" y="14"/>
                  <a:pt x="1409" y="21"/>
                </a:cubicBezTo>
                <a:cubicBezTo>
                  <a:pt x="1499" y="28"/>
                  <a:pt x="1538" y="48"/>
                  <a:pt x="1625" y="49"/>
                </a:cubicBezTo>
                <a:cubicBezTo>
                  <a:pt x="1712" y="50"/>
                  <a:pt x="1863" y="29"/>
                  <a:pt x="1931" y="26"/>
                </a:cubicBezTo>
                <a:cubicBezTo>
                  <a:pt x="1999" y="23"/>
                  <a:pt x="2035" y="16"/>
                  <a:pt x="2036" y="30"/>
                </a:cubicBezTo>
                <a:lnTo>
                  <a:pt x="1934" y="110"/>
                </a:lnTo>
                <a:lnTo>
                  <a:pt x="2080" y="182"/>
                </a:lnTo>
                <a:cubicBezTo>
                  <a:pt x="2081" y="203"/>
                  <a:pt x="2029" y="229"/>
                  <a:pt x="1941" y="238"/>
                </a:cubicBezTo>
                <a:cubicBezTo>
                  <a:pt x="1852" y="246"/>
                  <a:pt x="1689" y="244"/>
                  <a:pt x="1546" y="238"/>
                </a:cubicBezTo>
                <a:cubicBezTo>
                  <a:pt x="1402" y="231"/>
                  <a:pt x="1258" y="199"/>
                  <a:pt x="1079" y="197"/>
                </a:cubicBezTo>
                <a:cubicBezTo>
                  <a:pt x="900" y="195"/>
                  <a:pt x="623" y="221"/>
                  <a:pt x="471" y="225"/>
                </a:cubicBezTo>
                <a:cubicBezTo>
                  <a:pt x="318" y="229"/>
                  <a:pt x="240" y="227"/>
                  <a:pt x="162" y="225"/>
                </a:cubicBezTo>
                <a:cubicBezTo>
                  <a:pt x="83" y="223"/>
                  <a:pt x="27" y="242"/>
                  <a:pt x="0" y="210"/>
                </a:cubicBezTo>
                <a:lnTo>
                  <a:pt x="0" y="27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 w="9525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3" name="Freeform 395" descr="Bouquet"/>
          <p:cNvSpPr>
            <a:spLocks/>
          </p:cNvSpPr>
          <p:nvPr/>
        </p:nvSpPr>
        <p:spPr bwMode="auto">
          <a:xfrm>
            <a:off x="5703888" y="6007423"/>
            <a:ext cx="3449637" cy="441325"/>
          </a:xfrm>
          <a:custGeom>
            <a:avLst/>
            <a:gdLst/>
            <a:ahLst/>
            <a:cxnLst>
              <a:cxn ang="0">
                <a:pos x="51" y="95"/>
              </a:cxn>
              <a:cxn ang="0">
                <a:pos x="127" y="81"/>
              </a:cxn>
              <a:cxn ang="0">
                <a:pos x="444" y="53"/>
              </a:cxn>
              <a:cxn ang="0">
                <a:pos x="989" y="81"/>
              </a:cxn>
              <a:cxn ang="0">
                <a:pos x="1405" y="81"/>
              </a:cxn>
              <a:cxn ang="0">
                <a:pos x="1687" y="81"/>
              </a:cxn>
              <a:cxn ang="0">
                <a:pos x="2088" y="25"/>
              </a:cxn>
              <a:cxn ang="0">
                <a:pos x="2173" y="32"/>
              </a:cxn>
              <a:cxn ang="0">
                <a:pos x="2171" y="214"/>
              </a:cxn>
              <a:cxn ang="0">
                <a:pos x="2023" y="270"/>
              </a:cxn>
              <a:cxn ang="0">
                <a:pos x="1603" y="270"/>
              </a:cxn>
              <a:cxn ang="0">
                <a:pos x="1105" y="229"/>
              </a:cxn>
              <a:cxn ang="0">
                <a:pos x="457" y="257"/>
              </a:cxn>
              <a:cxn ang="0">
                <a:pos x="0" y="210"/>
              </a:cxn>
              <a:cxn ang="0">
                <a:pos x="51" y="95"/>
              </a:cxn>
            </a:cxnLst>
            <a:rect l="0" t="0" r="r" b="b"/>
            <a:pathLst>
              <a:path w="2173" h="278">
                <a:moveTo>
                  <a:pt x="51" y="95"/>
                </a:moveTo>
                <a:cubicBezTo>
                  <a:pt x="80" y="68"/>
                  <a:pt x="62" y="88"/>
                  <a:pt x="127" y="81"/>
                </a:cubicBezTo>
                <a:cubicBezTo>
                  <a:pt x="192" y="74"/>
                  <a:pt x="300" y="53"/>
                  <a:pt x="444" y="53"/>
                </a:cubicBezTo>
                <a:cubicBezTo>
                  <a:pt x="588" y="53"/>
                  <a:pt x="829" y="76"/>
                  <a:pt x="989" y="81"/>
                </a:cubicBezTo>
                <a:cubicBezTo>
                  <a:pt x="1149" y="86"/>
                  <a:pt x="1289" y="81"/>
                  <a:pt x="1405" y="81"/>
                </a:cubicBezTo>
                <a:cubicBezTo>
                  <a:pt x="1521" y="81"/>
                  <a:pt x="1573" y="90"/>
                  <a:pt x="1687" y="81"/>
                </a:cubicBezTo>
                <a:cubicBezTo>
                  <a:pt x="1801" y="72"/>
                  <a:pt x="2007" y="33"/>
                  <a:pt x="2088" y="25"/>
                </a:cubicBezTo>
                <a:cubicBezTo>
                  <a:pt x="2169" y="17"/>
                  <a:pt x="2159" y="0"/>
                  <a:pt x="2173" y="32"/>
                </a:cubicBezTo>
                <a:lnTo>
                  <a:pt x="2171" y="214"/>
                </a:lnTo>
                <a:cubicBezTo>
                  <a:pt x="2147" y="255"/>
                  <a:pt x="2118" y="261"/>
                  <a:pt x="2023" y="270"/>
                </a:cubicBezTo>
                <a:cubicBezTo>
                  <a:pt x="1929" y="278"/>
                  <a:pt x="1756" y="276"/>
                  <a:pt x="1603" y="270"/>
                </a:cubicBezTo>
                <a:cubicBezTo>
                  <a:pt x="1449" y="263"/>
                  <a:pt x="1296" y="231"/>
                  <a:pt x="1105" y="229"/>
                </a:cubicBezTo>
                <a:cubicBezTo>
                  <a:pt x="914" y="227"/>
                  <a:pt x="641" y="260"/>
                  <a:pt x="457" y="257"/>
                </a:cubicBezTo>
                <a:cubicBezTo>
                  <a:pt x="273" y="254"/>
                  <a:pt x="68" y="237"/>
                  <a:pt x="0" y="210"/>
                </a:cubicBezTo>
                <a:lnTo>
                  <a:pt x="51" y="95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 w="9525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4" name="Freeform 396"/>
          <p:cNvSpPr>
            <a:spLocks noChangeAspect="1"/>
          </p:cNvSpPr>
          <p:nvPr/>
        </p:nvSpPr>
        <p:spPr bwMode="auto">
          <a:xfrm>
            <a:off x="1377950" y="5767710"/>
            <a:ext cx="1938338" cy="404813"/>
          </a:xfrm>
          <a:custGeom>
            <a:avLst/>
            <a:gdLst/>
            <a:ahLst/>
            <a:cxnLst>
              <a:cxn ang="0">
                <a:pos x="258" y="142"/>
              </a:cxn>
              <a:cxn ang="0">
                <a:pos x="382" y="232"/>
              </a:cxn>
              <a:cxn ang="0">
                <a:pos x="732" y="254"/>
              </a:cxn>
              <a:cxn ang="0">
                <a:pos x="1140" y="228"/>
              </a:cxn>
              <a:cxn ang="0">
                <a:pos x="1196" y="198"/>
              </a:cxn>
              <a:cxn ang="0">
                <a:pos x="991" y="175"/>
              </a:cxn>
              <a:cxn ang="0">
                <a:pos x="1128" y="134"/>
              </a:cxn>
              <a:cxn ang="0">
                <a:pos x="1068" y="92"/>
              </a:cxn>
              <a:cxn ang="0">
                <a:pos x="1077" y="18"/>
              </a:cxn>
              <a:cxn ang="0">
                <a:pos x="558" y="14"/>
              </a:cxn>
              <a:cxn ang="0">
                <a:pos x="50" y="21"/>
              </a:cxn>
              <a:cxn ang="0">
                <a:pos x="258" y="142"/>
              </a:cxn>
            </a:cxnLst>
            <a:rect l="0" t="0" r="r" b="b"/>
            <a:pathLst>
              <a:path w="1221" h="255">
                <a:moveTo>
                  <a:pt x="258" y="142"/>
                </a:moveTo>
                <a:cubicBezTo>
                  <a:pt x="321" y="179"/>
                  <a:pt x="303" y="213"/>
                  <a:pt x="382" y="232"/>
                </a:cubicBezTo>
                <a:cubicBezTo>
                  <a:pt x="461" y="251"/>
                  <a:pt x="606" y="255"/>
                  <a:pt x="732" y="254"/>
                </a:cubicBezTo>
                <a:lnTo>
                  <a:pt x="1140" y="228"/>
                </a:lnTo>
                <a:cubicBezTo>
                  <a:pt x="1217" y="219"/>
                  <a:pt x="1221" y="207"/>
                  <a:pt x="1196" y="198"/>
                </a:cubicBezTo>
                <a:cubicBezTo>
                  <a:pt x="1171" y="189"/>
                  <a:pt x="1002" y="186"/>
                  <a:pt x="991" y="175"/>
                </a:cubicBezTo>
                <a:cubicBezTo>
                  <a:pt x="980" y="164"/>
                  <a:pt x="1115" y="148"/>
                  <a:pt x="1128" y="134"/>
                </a:cubicBezTo>
                <a:cubicBezTo>
                  <a:pt x="1141" y="120"/>
                  <a:pt x="1076" y="111"/>
                  <a:pt x="1068" y="92"/>
                </a:cubicBezTo>
                <a:cubicBezTo>
                  <a:pt x="1060" y="73"/>
                  <a:pt x="1162" y="31"/>
                  <a:pt x="1077" y="18"/>
                </a:cubicBezTo>
                <a:cubicBezTo>
                  <a:pt x="992" y="5"/>
                  <a:pt x="729" y="14"/>
                  <a:pt x="558" y="14"/>
                </a:cubicBezTo>
                <a:cubicBezTo>
                  <a:pt x="387" y="14"/>
                  <a:pt x="100" y="0"/>
                  <a:pt x="50" y="21"/>
                </a:cubicBezTo>
                <a:cubicBezTo>
                  <a:pt x="0" y="42"/>
                  <a:pt x="215" y="117"/>
                  <a:pt x="258" y="142"/>
                </a:cubicBezTo>
                <a:close/>
              </a:path>
            </a:pathLst>
          </a:custGeom>
          <a:gradFill rotWithShape="1">
            <a:gsLst>
              <a:gs pos="0">
                <a:srgbClr val="D3B187"/>
              </a:gs>
              <a:gs pos="100000">
                <a:srgbClr val="FFCC66"/>
              </a:gs>
            </a:gsLst>
            <a:lin ang="5400000" scaled="1"/>
          </a:gradFill>
          <a:ln w="9525" cap="flat" cmpd="sng">
            <a:solidFill>
              <a:srgbClr val="FF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7" name="Freeform 399"/>
          <p:cNvSpPr>
            <a:spLocks noChangeAspect="1"/>
          </p:cNvSpPr>
          <p:nvPr/>
        </p:nvSpPr>
        <p:spPr bwMode="auto">
          <a:xfrm>
            <a:off x="5491163" y="5756598"/>
            <a:ext cx="2184400" cy="411162"/>
          </a:xfrm>
          <a:custGeom>
            <a:avLst/>
            <a:gdLst/>
            <a:ahLst/>
            <a:cxnLst>
              <a:cxn ang="0">
                <a:pos x="583" y="258"/>
              </a:cxn>
              <a:cxn ang="0">
                <a:pos x="996" y="256"/>
              </a:cxn>
              <a:cxn ang="0">
                <a:pos x="1363" y="242"/>
              </a:cxn>
              <a:cxn ang="0">
                <a:pos x="1229" y="161"/>
              </a:cxn>
              <a:cxn ang="0">
                <a:pos x="918" y="25"/>
              </a:cxn>
              <a:cxn ang="0">
                <a:pos x="492" y="9"/>
              </a:cxn>
              <a:cxn ang="0">
                <a:pos x="163" y="19"/>
              </a:cxn>
              <a:cxn ang="0">
                <a:pos x="307" y="93"/>
              </a:cxn>
              <a:cxn ang="0">
                <a:pos x="9" y="127"/>
              </a:cxn>
              <a:cxn ang="0">
                <a:pos x="361" y="185"/>
              </a:cxn>
              <a:cxn ang="0">
                <a:pos x="173" y="243"/>
              </a:cxn>
              <a:cxn ang="0">
                <a:pos x="583" y="258"/>
              </a:cxn>
            </a:cxnLst>
            <a:rect l="0" t="0" r="r" b="b"/>
            <a:pathLst>
              <a:path w="1376" h="259">
                <a:moveTo>
                  <a:pt x="583" y="258"/>
                </a:moveTo>
                <a:cubicBezTo>
                  <a:pt x="654" y="258"/>
                  <a:pt x="866" y="259"/>
                  <a:pt x="996" y="256"/>
                </a:cubicBezTo>
                <a:cubicBezTo>
                  <a:pt x="1126" y="253"/>
                  <a:pt x="1325" y="257"/>
                  <a:pt x="1363" y="242"/>
                </a:cubicBezTo>
                <a:cubicBezTo>
                  <a:pt x="1376" y="218"/>
                  <a:pt x="1303" y="197"/>
                  <a:pt x="1229" y="161"/>
                </a:cubicBezTo>
                <a:cubicBezTo>
                  <a:pt x="1155" y="125"/>
                  <a:pt x="1041" y="50"/>
                  <a:pt x="918" y="25"/>
                </a:cubicBezTo>
                <a:cubicBezTo>
                  <a:pt x="795" y="0"/>
                  <a:pt x="618" y="10"/>
                  <a:pt x="492" y="9"/>
                </a:cubicBezTo>
                <a:cubicBezTo>
                  <a:pt x="366" y="8"/>
                  <a:pt x="194" y="5"/>
                  <a:pt x="163" y="19"/>
                </a:cubicBezTo>
                <a:cubicBezTo>
                  <a:pt x="132" y="33"/>
                  <a:pt x="333" y="75"/>
                  <a:pt x="307" y="93"/>
                </a:cubicBezTo>
                <a:cubicBezTo>
                  <a:pt x="281" y="111"/>
                  <a:pt x="0" y="112"/>
                  <a:pt x="9" y="127"/>
                </a:cubicBezTo>
                <a:cubicBezTo>
                  <a:pt x="18" y="142"/>
                  <a:pt x="334" y="166"/>
                  <a:pt x="361" y="185"/>
                </a:cubicBezTo>
                <a:cubicBezTo>
                  <a:pt x="388" y="204"/>
                  <a:pt x="136" y="231"/>
                  <a:pt x="173" y="243"/>
                </a:cubicBezTo>
                <a:cubicBezTo>
                  <a:pt x="210" y="255"/>
                  <a:pt x="498" y="255"/>
                  <a:pt x="583" y="258"/>
                </a:cubicBezTo>
                <a:close/>
              </a:path>
            </a:pathLst>
          </a:custGeom>
          <a:gradFill rotWithShape="1">
            <a:gsLst>
              <a:gs pos="0">
                <a:srgbClr val="D3B187"/>
              </a:gs>
              <a:gs pos="100000">
                <a:srgbClr val="FFCC66"/>
              </a:gs>
            </a:gsLst>
            <a:lin ang="5400000" scaled="1"/>
          </a:gradFill>
          <a:ln w="9525" cap="flat" cmpd="sng">
            <a:solidFill>
              <a:srgbClr val="FF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9" name="Freeform 401"/>
          <p:cNvSpPr>
            <a:spLocks/>
          </p:cNvSpPr>
          <p:nvPr/>
        </p:nvSpPr>
        <p:spPr bwMode="auto">
          <a:xfrm>
            <a:off x="2276475" y="6156648"/>
            <a:ext cx="3359150" cy="66675"/>
          </a:xfrm>
          <a:custGeom>
            <a:avLst/>
            <a:gdLst/>
            <a:ahLst/>
            <a:cxnLst>
              <a:cxn ang="0">
                <a:pos x="0" y="21"/>
              </a:cxn>
              <a:cxn ang="0">
                <a:pos x="144" y="31"/>
              </a:cxn>
              <a:cxn ang="0">
                <a:pos x="461" y="37"/>
              </a:cxn>
              <a:cxn ang="0">
                <a:pos x="884" y="2"/>
              </a:cxn>
              <a:cxn ang="0">
                <a:pos x="1236" y="24"/>
              </a:cxn>
              <a:cxn ang="0">
                <a:pos x="1671" y="2"/>
              </a:cxn>
              <a:cxn ang="0">
                <a:pos x="2116" y="15"/>
              </a:cxn>
            </a:cxnLst>
            <a:rect l="0" t="0" r="r" b="b"/>
            <a:pathLst>
              <a:path w="2116" h="42">
                <a:moveTo>
                  <a:pt x="0" y="21"/>
                </a:moveTo>
                <a:cubicBezTo>
                  <a:pt x="33" y="24"/>
                  <a:pt x="67" y="28"/>
                  <a:pt x="144" y="31"/>
                </a:cubicBezTo>
                <a:cubicBezTo>
                  <a:pt x="221" y="34"/>
                  <a:pt x="338" y="42"/>
                  <a:pt x="461" y="37"/>
                </a:cubicBezTo>
                <a:cubicBezTo>
                  <a:pt x="584" y="32"/>
                  <a:pt x="755" y="4"/>
                  <a:pt x="884" y="2"/>
                </a:cubicBezTo>
                <a:cubicBezTo>
                  <a:pt x="1013" y="0"/>
                  <a:pt x="1105" y="24"/>
                  <a:pt x="1236" y="24"/>
                </a:cubicBezTo>
                <a:cubicBezTo>
                  <a:pt x="1367" y="24"/>
                  <a:pt x="1524" y="4"/>
                  <a:pt x="1671" y="2"/>
                </a:cubicBezTo>
                <a:cubicBezTo>
                  <a:pt x="1818" y="0"/>
                  <a:pt x="2042" y="13"/>
                  <a:pt x="2116" y="1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00" name="Freeform 402"/>
          <p:cNvSpPr>
            <a:spLocks/>
          </p:cNvSpPr>
          <p:nvPr/>
        </p:nvSpPr>
        <p:spPr bwMode="auto">
          <a:xfrm>
            <a:off x="461963" y="6315398"/>
            <a:ext cx="2133600" cy="571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234" y="35"/>
              </a:cxn>
              <a:cxn ang="0">
                <a:pos x="547" y="13"/>
              </a:cxn>
              <a:cxn ang="0">
                <a:pos x="867" y="10"/>
              </a:cxn>
              <a:cxn ang="0">
                <a:pos x="1078" y="13"/>
              </a:cxn>
              <a:cxn ang="0">
                <a:pos x="1344" y="0"/>
              </a:cxn>
            </a:cxnLst>
            <a:rect l="0" t="0" r="r" b="b"/>
            <a:pathLst>
              <a:path w="1344" h="36">
                <a:moveTo>
                  <a:pt x="0" y="7"/>
                </a:moveTo>
                <a:cubicBezTo>
                  <a:pt x="71" y="20"/>
                  <a:pt x="143" y="34"/>
                  <a:pt x="234" y="35"/>
                </a:cubicBezTo>
                <a:cubicBezTo>
                  <a:pt x="325" y="36"/>
                  <a:pt x="442" y="17"/>
                  <a:pt x="547" y="13"/>
                </a:cubicBezTo>
                <a:cubicBezTo>
                  <a:pt x="652" y="9"/>
                  <a:pt x="779" y="10"/>
                  <a:pt x="867" y="10"/>
                </a:cubicBezTo>
                <a:cubicBezTo>
                  <a:pt x="955" y="10"/>
                  <a:pt x="999" y="15"/>
                  <a:pt x="1078" y="13"/>
                </a:cubicBezTo>
                <a:cubicBezTo>
                  <a:pt x="1157" y="11"/>
                  <a:pt x="1300" y="2"/>
                  <a:pt x="1344" y="0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01" name="Freeform 403"/>
          <p:cNvSpPr>
            <a:spLocks/>
          </p:cNvSpPr>
          <p:nvPr/>
        </p:nvSpPr>
        <p:spPr bwMode="auto">
          <a:xfrm>
            <a:off x="103188" y="6158235"/>
            <a:ext cx="1925637" cy="93663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02" name="Freeform 404"/>
          <p:cNvSpPr>
            <a:spLocks/>
          </p:cNvSpPr>
          <p:nvPr/>
        </p:nvSpPr>
        <p:spPr bwMode="auto">
          <a:xfrm>
            <a:off x="2941638" y="6248723"/>
            <a:ext cx="2052637" cy="95250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317" y="58"/>
              </a:cxn>
              <a:cxn ang="0">
                <a:pos x="762" y="23"/>
              </a:cxn>
              <a:cxn ang="0">
                <a:pos x="1120" y="55"/>
              </a:cxn>
              <a:cxn ang="0">
                <a:pos x="1254" y="7"/>
              </a:cxn>
              <a:cxn ang="0">
                <a:pos x="1293" y="14"/>
              </a:cxn>
            </a:cxnLst>
            <a:rect l="0" t="0" r="r" b="b"/>
            <a:pathLst>
              <a:path w="1293" h="60">
                <a:moveTo>
                  <a:pt x="0" y="36"/>
                </a:moveTo>
                <a:cubicBezTo>
                  <a:pt x="95" y="48"/>
                  <a:pt x="190" y="60"/>
                  <a:pt x="317" y="58"/>
                </a:cubicBezTo>
                <a:cubicBezTo>
                  <a:pt x="444" y="56"/>
                  <a:pt x="628" y="23"/>
                  <a:pt x="762" y="23"/>
                </a:cubicBezTo>
                <a:cubicBezTo>
                  <a:pt x="896" y="23"/>
                  <a:pt x="1038" y="58"/>
                  <a:pt x="1120" y="55"/>
                </a:cubicBezTo>
                <a:cubicBezTo>
                  <a:pt x="1202" y="52"/>
                  <a:pt x="1225" y="14"/>
                  <a:pt x="1254" y="7"/>
                </a:cubicBezTo>
                <a:cubicBezTo>
                  <a:pt x="1283" y="0"/>
                  <a:pt x="1288" y="7"/>
                  <a:pt x="1293" y="14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03" name="Freeform 405"/>
          <p:cNvSpPr>
            <a:spLocks/>
          </p:cNvSpPr>
          <p:nvPr/>
        </p:nvSpPr>
        <p:spPr bwMode="auto">
          <a:xfrm>
            <a:off x="4724400" y="6229673"/>
            <a:ext cx="2865438" cy="857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9" y="48"/>
              </a:cxn>
              <a:cxn ang="0">
                <a:pos x="631" y="35"/>
              </a:cxn>
              <a:cxn ang="0">
                <a:pos x="1059" y="51"/>
              </a:cxn>
              <a:cxn ang="0">
                <a:pos x="1357" y="22"/>
              </a:cxn>
              <a:cxn ang="0">
                <a:pos x="1805" y="48"/>
              </a:cxn>
            </a:cxnLst>
            <a:rect l="0" t="0" r="r" b="b"/>
            <a:pathLst>
              <a:path w="1805" h="54">
                <a:moveTo>
                  <a:pt x="0" y="0"/>
                </a:moveTo>
                <a:cubicBezTo>
                  <a:pt x="77" y="21"/>
                  <a:pt x="154" y="42"/>
                  <a:pt x="259" y="48"/>
                </a:cubicBezTo>
                <a:cubicBezTo>
                  <a:pt x="364" y="54"/>
                  <a:pt x="498" y="34"/>
                  <a:pt x="631" y="35"/>
                </a:cubicBezTo>
                <a:cubicBezTo>
                  <a:pt x="764" y="36"/>
                  <a:pt x="938" y="53"/>
                  <a:pt x="1059" y="51"/>
                </a:cubicBezTo>
                <a:cubicBezTo>
                  <a:pt x="1180" y="49"/>
                  <a:pt x="1233" y="22"/>
                  <a:pt x="1357" y="22"/>
                </a:cubicBezTo>
                <a:cubicBezTo>
                  <a:pt x="1481" y="22"/>
                  <a:pt x="1730" y="44"/>
                  <a:pt x="1805" y="48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04" name="Freeform 406"/>
          <p:cNvSpPr>
            <a:spLocks/>
          </p:cNvSpPr>
          <p:nvPr/>
        </p:nvSpPr>
        <p:spPr bwMode="auto">
          <a:xfrm>
            <a:off x="5532438" y="6258248"/>
            <a:ext cx="2997200" cy="90487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294" y="14"/>
              </a:cxn>
              <a:cxn ang="0">
                <a:pos x="646" y="55"/>
              </a:cxn>
              <a:cxn ang="0">
                <a:pos x="1107" y="7"/>
              </a:cxn>
              <a:cxn ang="0">
                <a:pos x="1504" y="11"/>
              </a:cxn>
              <a:cxn ang="0">
                <a:pos x="1737" y="55"/>
              </a:cxn>
              <a:cxn ang="0">
                <a:pos x="1888" y="1"/>
              </a:cxn>
            </a:cxnLst>
            <a:rect l="0" t="0" r="r" b="b"/>
            <a:pathLst>
              <a:path w="1888" h="57">
                <a:moveTo>
                  <a:pt x="0" y="36"/>
                </a:moveTo>
                <a:cubicBezTo>
                  <a:pt x="93" y="23"/>
                  <a:pt x="186" y="11"/>
                  <a:pt x="294" y="14"/>
                </a:cubicBezTo>
                <a:cubicBezTo>
                  <a:pt x="402" y="17"/>
                  <a:pt x="511" y="56"/>
                  <a:pt x="646" y="55"/>
                </a:cubicBezTo>
                <a:cubicBezTo>
                  <a:pt x="781" y="54"/>
                  <a:pt x="964" y="14"/>
                  <a:pt x="1107" y="7"/>
                </a:cubicBezTo>
                <a:cubicBezTo>
                  <a:pt x="1250" y="0"/>
                  <a:pt x="1399" y="3"/>
                  <a:pt x="1504" y="11"/>
                </a:cubicBezTo>
                <a:cubicBezTo>
                  <a:pt x="1609" y="19"/>
                  <a:pt x="1673" y="57"/>
                  <a:pt x="1737" y="55"/>
                </a:cubicBezTo>
                <a:cubicBezTo>
                  <a:pt x="1801" y="53"/>
                  <a:pt x="1863" y="10"/>
                  <a:pt x="1888" y="1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05" name="Freeform 407"/>
          <p:cNvSpPr>
            <a:spLocks/>
          </p:cNvSpPr>
          <p:nvPr/>
        </p:nvSpPr>
        <p:spPr bwMode="auto">
          <a:xfrm>
            <a:off x="6542088" y="6156648"/>
            <a:ext cx="2266950" cy="111125"/>
          </a:xfrm>
          <a:custGeom>
            <a:avLst/>
            <a:gdLst/>
            <a:ahLst/>
            <a:cxnLst>
              <a:cxn ang="0">
                <a:pos x="1428" y="1"/>
              </a:cxn>
              <a:cxn ang="0">
                <a:pos x="1216" y="45"/>
              </a:cxn>
              <a:cxn ang="0">
                <a:pos x="941" y="68"/>
              </a:cxn>
              <a:cxn ang="0">
                <a:pos x="692" y="33"/>
              </a:cxn>
              <a:cxn ang="0">
                <a:pos x="570" y="1"/>
              </a:cxn>
              <a:cxn ang="0">
                <a:pos x="250" y="39"/>
              </a:cxn>
              <a:cxn ang="0">
                <a:pos x="0" y="17"/>
              </a:cxn>
            </a:cxnLst>
            <a:rect l="0" t="0" r="r" b="b"/>
            <a:pathLst>
              <a:path w="1428" h="70">
                <a:moveTo>
                  <a:pt x="1428" y="1"/>
                </a:moveTo>
                <a:cubicBezTo>
                  <a:pt x="1362" y="17"/>
                  <a:pt x="1297" y="34"/>
                  <a:pt x="1216" y="45"/>
                </a:cubicBezTo>
                <a:cubicBezTo>
                  <a:pt x="1135" y="56"/>
                  <a:pt x="1028" y="70"/>
                  <a:pt x="941" y="68"/>
                </a:cubicBezTo>
                <a:cubicBezTo>
                  <a:pt x="854" y="66"/>
                  <a:pt x="754" y="44"/>
                  <a:pt x="692" y="33"/>
                </a:cubicBezTo>
                <a:cubicBezTo>
                  <a:pt x="630" y="22"/>
                  <a:pt x="644" y="0"/>
                  <a:pt x="570" y="1"/>
                </a:cubicBezTo>
                <a:cubicBezTo>
                  <a:pt x="496" y="2"/>
                  <a:pt x="345" y="36"/>
                  <a:pt x="250" y="39"/>
                </a:cubicBezTo>
                <a:cubicBezTo>
                  <a:pt x="155" y="42"/>
                  <a:pt x="42" y="21"/>
                  <a:pt x="0" y="17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08" name="Oval 410"/>
          <p:cNvSpPr>
            <a:spLocks noChangeArrowheads="1"/>
          </p:cNvSpPr>
          <p:nvPr/>
        </p:nvSpPr>
        <p:spPr bwMode="auto">
          <a:xfrm>
            <a:off x="6184900" y="5848673"/>
            <a:ext cx="514350" cy="204787"/>
          </a:xfrm>
          <a:prstGeom prst="ellipse">
            <a:avLst/>
          </a:prstGeom>
          <a:gradFill rotWithShape="0">
            <a:gsLst>
              <a:gs pos="0">
                <a:srgbClr val="9CD9FE"/>
              </a:gs>
              <a:gs pos="100000">
                <a:srgbClr val="9CD9FE">
                  <a:gamma/>
                  <a:shade val="6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110" name="Oval 412"/>
          <p:cNvSpPr>
            <a:spLocks noChangeArrowheads="1"/>
          </p:cNvSpPr>
          <p:nvPr/>
        </p:nvSpPr>
        <p:spPr bwMode="auto">
          <a:xfrm>
            <a:off x="2232025" y="5882010"/>
            <a:ext cx="474663" cy="188913"/>
          </a:xfrm>
          <a:prstGeom prst="ellipse">
            <a:avLst/>
          </a:prstGeom>
          <a:gradFill rotWithShape="0">
            <a:gsLst>
              <a:gs pos="0">
                <a:srgbClr val="9CD9FE"/>
              </a:gs>
              <a:gs pos="100000">
                <a:srgbClr val="9CD9FE">
                  <a:gamma/>
                  <a:shade val="6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111" name="Freeform 413"/>
          <p:cNvSpPr>
            <a:spLocks/>
          </p:cNvSpPr>
          <p:nvPr/>
        </p:nvSpPr>
        <p:spPr bwMode="auto">
          <a:xfrm flipV="1">
            <a:off x="93663" y="6256660"/>
            <a:ext cx="1925637" cy="93663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12" name="Freeform 414"/>
          <p:cNvSpPr>
            <a:spLocks/>
          </p:cNvSpPr>
          <p:nvPr/>
        </p:nvSpPr>
        <p:spPr bwMode="auto">
          <a:xfrm>
            <a:off x="1539875" y="6196335"/>
            <a:ext cx="1925638" cy="93663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13" name="Freeform 415"/>
          <p:cNvSpPr>
            <a:spLocks/>
          </p:cNvSpPr>
          <p:nvPr/>
        </p:nvSpPr>
        <p:spPr bwMode="auto">
          <a:xfrm>
            <a:off x="3033713" y="6193160"/>
            <a:ext cx="1925637" cy="93663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14" name="Freeform 416"/>
          <p:cNvSpPr>
            <a:spLocks/>
          </p:cNvSpPr>
          <p:nvPr/>
        </p:nvSpPr>
        <p:spPr bwMode="auto">
          <a:xfrm>
            <a:off x="4522788" y="6182048"/>
            <a:ext cx="1925637" cy="93662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15" name="Freeform 417"/>
          <p:cNvSpPr>
            <a:spLocks/>
          </p:cNvSpPr>
          <p:nvPr/>
        </p:nvSpPr>
        <p:spPr bwMode="auto">
          <a:xfrm>
            <a:off x="5641975" y="6245548"/>
            <a:ext cx="1925638" cy="93662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16" name="Freeform 418"/>
          <p:cNvSpPr>
            <a:spLocks/>
          </p:cNvSpPr>
          <p:nvPr/>
        </p:nvSpPr>
        <p:spPr bwMode="auto">
          <a:xfrm>
            <a:off x="6784975" y="6275710"/>
            <a:ext cx="1925638" cy="93663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17" name="Freeform 419"/>
          <p:cNvSpPr>
            <a:spLocks/>
          </p:cNvSpPr>
          <p:nvPr/>
        </p:nvSpPr>
        <p:spPr bwMode="auto">
          <a:xfrm flipV="1">
            <a:off x="7164388" y="6204273"/>
            <a:ext cx="1925637" cy="93662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grpSp>
        <p:nvGrpSpPr>
          <p:cNvPr id="3" name="Group 187"/>
          <p:cNvGrpSpPr/>
          <p:nvPr/>
        </p:nvGrpSpPr>
        <p:grpSpPr>
          <a:xfrm>
            <a:off x="4137025" y="6237312"/>
            <a:ext cx="3430588" cy="608012"/>
            <a:chOff x="4137025" y="4981228"/>
            <a:chExt cx="3430588" cy="608012"/>
          </a:xfrm>
        </p:grpSpPr>
        <p:sp>
          <p:nvSpPr>
            <p:cNvPr id="118" name="Freeform 420"/>
            <p:cNvSpPr>
              <a:spLocks noChangeAspect="1"/>
            </p:cNvSpPr>
            <p:nvPr/>
          </p:nvSpPr>
          <p:spPr bwMode="auto">
            <a:xfrm>
              <a:off x="4137025" y="4981228"/>
              <a:ext cx="3430588" cy="608012"/>
            </a:xfrm>
            <a:custGeom>
              <a:avLst/>
              <a:gdLst/>
              <a:ahLst/>
              <a:cxnLst>
                <a:cxn ang="0">
                  <a:pos x="136" y="372"/>
                </a:cxn>
                <a:cxn ang="0">
                  <a:pos x="984" y="247"/>
                </a:cxn>
                <a:cxn ang="0">
                  <a:pos x="2114" y="81"/>
                </a:cxn>
                <a:cxn ang="0">
                  <a:pos x="702" y="27"/>
                </a:cxn>
                <a:cxn ang="0">
                  <a:pos x="165" y="180"/>
                </a:cxn>
                <a:cxn ang="0">
                  <a:pos x="136" y="372"/>
                </a:cxn>
              </a:cxnLst>
              <a:rect l="0" t="0" r="r" b="b"/>
              <a:pathLst>
                <a:path w="2161" h="383">
                  <a:moveTo>
                    <a:pt x="136" y="372"/>
                  </a:moveTo>
                  <a:cubicBezTo>
                    <a:pt x="272" y="383"/>
                    <a:pt x="654" y="295"/>
                    <a:pt x="984" y="247"/>
                  </a:cubicBezTo>
                  <a:cubicBezTo>
                    <a:pt x="1314" y="199"/>
                    <a:pt x="2161" y="118"/>
                    <a:pt x="2114" y="81"/>
                  </a:cubicBezTo>
                  <a:cubicBezTo>
                    <a:pt x="2117" y="40"/>
                    <a:pt x="1053" y="0"/>
                    <a:pt x="702" y="27"/>
                  </a:cubicBezTo>
                  <a:cubicBezTo>
                    <a:pt x="377" y="43"/>
                    <a:pt x="259" y="123"/>
                    <a:pt x="165" y="180"/>
                  </a:cubicBezTo>
                  <a:cubicBezTo>
                    <a:pt x="71" y="237"/>
                    <a:pt x="0" y="361"/>
                    <a:pt x="136" y="372"/>
                  </a:cubicBezTo>
                  <a:close/>
                </a:path>
              </a:pathLst>
            </a:custGeom>
            <a:solidFill>
              <a:srgbClr val="FF9966"/>
            </a:solidFill>
            <a:ln w="9525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119" name="Oval 421"/>
            <p:cNvSpPr>
              <a:spLocks noChangeArrowheads="1"/>
            </p:cNvSpPr>
            <p:nvPr/>
          </p:nvSpPr>
          <p:spPr bwMode="auto">
            <a:xfrm>
              <a:off x="4919663" y="5157192"/>
              <a:ext cx="438150" cy="177800"/>
            </a:xfrm>
            <a:prstGeom prst="ellipse">
              <a:avLst/>
            </a:prstGeom>
            <a:gradFill rotWithShape="1">
              <a:gsLst>
                <a:gs pos="0">
                  <a:srgbClr val="BAA0FA"/>
                </a:gs>
                <a:gs pos="100000">
                  <a:srgbClr val="BAA0FA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122" name="Freeform 424"/>
          <p:cNvSpPr>
            <a:spLocks/>
          </p:cNvSpPr>
          <p:nvPr/>
        </p:nvSpPr>
        <p:spPr bwMode="auto">
          <a:xfrm>
            <a:off x="69850" y="6162998"/>
            <a:ext cx="9023350" cy="182562"/>
          </a:xfrm>
          <a:custGeom>
            <a:avLst/>
            <a:gdLst/>
            <a:ahLst/>
            <a:cxnLst>
              <a:cxn ang="0">
                <a:pos x="0" y="109"/>
              </a:cxn>
              <a:cxn ang="0">
                <a:pos x="368" y="54"/>
              </a:cxn>
              <a:cxn ang="0">
                <a:pos x="666" y="112"/>
              </a:cxn>
              <a:cxn ang="0">
                <a:pos x="1053" y="38"/>
              </a:cxn>
              <a:cxn ang="0">
                <a:pos x="1744" y="89"/>
              </a:cxn>
              <a:cxn ang="0">
                <a:pos x="2208" y="77"/>
              </a:cxn>
              <a:cxn ang="0">
                <a:pos x="2551" y="0"/>
              </a:cxn>
              <a:cxn ang="0">
                <a:pos x="3216" y="77"/>
              </a:cxn>
              <a:cxn ang="0">
                <a:pos x="3568" y="6"/>
              </a:cxn>
              <a:cxn ang="0">
                <a:pos x="4080" y="41"/>
              </a:cxn>
              <a:cxn ang="0">
                <a:pos x="4404" y="109"/>
              </a:cxn>
              <a:cxn ang="0">
                <a:pos x="4826" y="3"/>
              </a:cxn>
              <a:cxn ang="0">
                <a:pos x="5335" y="109"/>
              </a:cxn>
              <a:cxn ang="0">
                <a:pos x="5498" y="29"/>
              </a:cxn>
              <a:cxn ang="0">
                <a:pos x="5684" y="99"/>
              </a:cxn>
            </a:cxnLst>
            <a:rect l="0" t="0" r="r" b="b"/>
            <a:pathLst>
              <a:path w="5684" h="115">
                <a:moveTo>
                  <a:pt x="0" y="109"/>
                </a:moveTo>
                <a:cubicBezTo>
                  <a:pt x="128" y="81"/>
                  <a:pt x="257" y="53"/>
                  <a:pt x="368" y="54"/>
                </a:cubicBezTo>
                <a:cubicBezTo>
                  <a:pt x="479" y="55"/>
                  <a:pt x="552" y="115"/>
                  <a:pt x="666" y="112"/>
                </a:cubicBezTo>
                <a:cubicBezTo>
                  <a:pt x="780" y="109"/>
                  <a:pt x="873" y="42"/>
                  <a:pt x="1053" y="38"/>
                </a:cubicBezTo>
                <a:cubicBezTo>
                  <a:pt x="1233" y="34"/>
                  <a:pt x="1552" y="83"/>
                  <a:pt x="1744" y="89"/>
                </a:cubicBezTo>
                <a:cubicBezTo>
                  <a:pt x="1936" y="95"/>
                  <a:pt x="2074" y="92"/>
                  <a:pt x="2208" y="77"/>
                </a:cubicBezTo>
                <a:cubicBezTo>
                  <a:pt x="2342" y="62"/>
                  <a:pt x="2383" y="0"/>
                  <a:pt x="2551" y="0"/>
                </a:cubicBezTo>
                <a:cubicBezTo>
                  <a:pt x="2719" y="0"/>
                  <a:pt x="3047" y="76"/>
                  <a:pt x="3216" y="77"/>
                </a:cubicBezTo>
                <a:cubicBezTo>
                  <a:pt x="3385" y="78"/>
                  <a:pt x="3424" y="12"/>
                  <a:pt x="3568" y="6"/>
                </a:cubicBezTo>
                <a:cubicBezTo>
                  <a:pt x="3712" y="0"/>
                  <a:pt x="3941" y="24"/>
                  <a:pt x="4080" y="41"/>
                </a:cubicBezTo>
                <a:cubicBezTo>
                  <a:pt x="4219" y="58"/>
                  <a:pt x="4280" y="115"/>
                  <a:pt x="4404" y="109"/>
                </a:cubicBezTo>
                <a:cubicBezTo>
                  <a:pt x="4528" y="103"/>
                  <a:pt x="4671" y="3"/>
                  <a:pt x="4826" y="3"/>
                </a:cubicBezTo>
                <a:cubicBezTo>
                  <a:pt x="4981" y="3"/>
                  <a:pt x="5223" y="105"/>
                  <a:pt x="5335" y="109"/>
                </a:cubicBezTo>
                <a:cubicBezTo>
                  <a:pt x="5447" y="113"/>
                  <a:pt x="5440" y="31"/>
                  <a:pt x="5498" y="29"/>
                </a:cubicBezTo>
                <a:cubicBezTo>
                  <a:pt x="5556" y="27"/>
                  <a:pt x="5620" y="63"/>
                  <a:pt x="5684" y="99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29" name="Oval 431"/>
          <p:cNvSpPr>
            <a:spLocks noChangeArrowheads="1"/>
          </p:cNvSpPr>
          <p:nvPr/>
        </p:nvSpPr>
        <p:spPr bwMode="auto">
          <a:xfrm>
            <a:off x="3779912" y="5733256"/>
            <a:ext cx="207962" cy="128588"/>
          </a:xfrm>
          <a:prstGeom prst="ellipse">
            <a:avLst/>
          </a:prstGeom>
          <a:gradFill rotWithShape="1"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path path="shape">
              <a:fillToRect l="50000" t="50000" r="50000" b="50000"/>
            </a:path>
          </a:gradFill>
          <a:ln w="12700" algn="ctr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800" b="1" dirty="0">
                <a:solidFill>
                  <a:srgbClr val="FFFF00"/>
                </a:solidFill>
                <a:cs typeface="Arial" charset="0"/>
              </a:rPr>
              <a:t>TF</a:t>
            </a:r>
          </a:p>
        </p:txBody>
      </p:sp>
      <p:sp>
        <p:nvSpPr>
          <p:cNvPr id="131" name="Freeform 433"/>
          <p:cNvSpPr>
            <a:spLocks/>
          </p:cNvSpPr>
          <p:nvPr/>
        </p:nvSpPr>
        <p:spPr bwMode="auto">
          <a:xfrm>
            <a:off x="3586163" y="6086798"/>
            <a:ext cx="2244725" cy="760412"/>
          </a:xfrm>
          <a:custGeom>
            <a:avLst/>
            <a:gdLst/>
            <a:ahLst/>
            <a:cxnLst>
              <a:cxn ang="0">
                <a:pos x="1414" y="0"/>
              </a:cxn>
              <a:cxn ang="0">
                <a:pos x="1056" y="70"/>
              </a:cxn>
              <a:cxn ang="0">
                <a:pos x="589" y="198"/>
              </a:cxn>
              <a:cxn ang="0">
                <a:pos x="390" y="208"/>
              </a:cxn>
              <a:cxn ang="0">
                <a:pos x="195" y="403"/>
              </a:cxn>
              <a:cxn ang="0">
                <a:pos x="0" y="479"/>
              </a:cxn>
            </a:cxnLst>
            <a:rect l="0" t="0" r="r" b="b"/>
            <a:pathLst>
              <a:path w="1414" h="479">
                <a:moveTo>
                  <a:pt x="1414" y="0"/>
                </a:moveTo>
                <a:cubicBezTo>
                  <a:pt x="1303" y="18"/>
                  <a:pt x="1193" y="37"/>
                  <a:pt x="1056" y="70"/>
                </a:cubicBezTo>
                <a:cubicBezTo>
                  <a:pt x="919" y="103"/>
                  <a:pt x="700" y="175"/>
                  <a:pt x="589" y="198"/>
                </a:cubicBezTo>
                <a:cubicBezTo>
                  <a:pt x="478" y="221"/>
                  <a:pt x="456" y="174"/>
                  <a:pt x="390" y="208"/>
                </a:cubicBezTo>
                <a:cubicBezTo>
                  <a:pt x="324" y="242"/>
                  <a:pt x="260" y="358"/>
                  <a:pt x="195" y="403"/>
                </a:cubicBezTo>
                <a:cubicBezTo>
                  <a:pt x="130" y="448"/>
                  <a:pt x="41" y="463"/>
                  <a:pt x="0" y="479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grpSp>
        <p:nvGrpSpPr>
          <p:cNvPr id="5" name="Group 186"/>
          <p:cNvGrpSpPr/>
          <p:nvPr/>
        </p:nvGrpSpPr>
        <p:grpSpPr>
          <a:xfrm>
            <a:off x="0" y="6262688"/>
            <a:ext cx="3590925" cy="488950"/>
            <a:chOff x="0" y="6262688"/>
            <a:chExt cx="3590925" cy="488950"/>
          </a:xfrm>
        </p:grpSpPr>
        <p:sp>
          <p:nvSpPr>
            <p:cNvPr id="2056" name="Freeform 8"/>
            <p:cNvSpPr>
              <a:spLocks noChangeAspect="1"/>
            </p:cNvSpPr>
            <p:nvPr/>
          </p:nvSpPr>
          <p:spPr bwMode="auto">
            <a:xfrm>
              <a:off x="0" y="6262688"/>
              <a:ext cx="3590925" cy="488950"/>
            </a:xfrm>
            <a:custGeom>
              <a:avLst/>
              <a:gdLst/>
              <a:ahLst/>
              <a:cxnLst>
                <a:cxn ang="0">
                  <a:pos x="0" y="271"/>
                </a:cxn>
                <a:cxn ang="0">
                  <a:pos x="408" y="272"/>
                </a:cxn>
                <a:cxn ang="0">
                  <a:pos x="925" y="249"/>
                </a:cxn>
                <a:cxn ang="0">
                  <a:pos x="2259" y="41"/>
                </a:cxn>
                <a:cxn ang="0">
                  <a:pos x="934" y="37"/>
                </a:cxn>
                <a:cxn ang="0">
                  <a:pos x="539" y="41"/>
                </a:cxn>
                <a:cxn ang="0">
                  <a:pos x="8" y="51"/>
                </a:cxn>
                <a:cxn ang="0">
                  <a:pos x="0" y="271"/>
                </a:cxn>
              </a:cxnLst>
              <a:rect l="0" t="0" r="r" b="b"/>
              <a:pathLst>
                <a:path w="2262" h="308">
                  <a:moveTo>
                    <a:pt x="0" y="271"/>
                  </a:moveTo>
                  <a:cubicBezTo>
                    <a:pt x="67" y="308"/>
                    <a:pt x="254" y="276"/>
                    <a:pt x="408" y="272"/>
                  </a:cubicBezTo>
                  <a:cubicBezTo>
                    <a:pt x="562" y="268"/>
                    <a:pt x="617" y="287"/>
                    <a:pt x="925" y="249"/>
                  </a:cubicBezTo>
                  <a:cubicBezTo>
                    <a:pt x="1233" y="211"/>
                    <a:pt x="2258" y="76"/>
                    <a:pt x="2259" y="41"/>
                  </a:cubicBezTo>
                  <a:cubicBezTo>
                    <a:pt x="2262" y="0"/>
                    <a:pt x="1221" y="37"/>
                    <a:pt x="934" y="37"/>
                  </a:cubicBezTo>
                  <a:cubicBezTo>
                    <a:pt x="647" y="37"/>
                    <a:pt x="693" y="39"/>
                    <a:pt x="539" y="41"/>
                  </a:cubicBezTo>
                  <a:cubicBezTo>
                    <a:pt x="385" y="43"/>
                    <a:pt x="98" y="13"/>
                    <a:pt x="8" y="51"/>
                  </a:cubicBezTo>
                  <a:lnTo>
                    <a:pt x="0" y="271"/>
                  </a:lnTo>
                  <a:close/>
                </a:path>
              </a:pathLst>
            </a:custGeom>
            <a:solidFill>
              <a:srgbClr val="FF9966"/>
            </a:solidFill>
            <a:ln w="9525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71" name="Oval 23"/>
            <p:cNvSpPr>
              <a:spLocks noChangeArrowheads="1"/>
            </p:cNvSpPr>
            <p:nvPr/>
          </p:nvSpPr>
          <p:spPr bwMode="auto">
            <a:xfrm>
              <a:off x="523875" y="6454775"/>
              <a:ext cx="438150" cy="177800"/>
            </a:xfrm>
            <a:prstGeom prst="ellipse">
              <a:avLst/>
            </a:prstGeom>
            <a:gradFill rotWithShape="1">
              <a:gsLst>
                <a:gs pos="0">
                  <a:srgbClr val="BAA0FA"/>
                </a:gs>
                <a:gs pos="100000">
                  <a:srgbClr val="BAA0FA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491" name="Group 490"/>
          <p:cNvGrpSpPr/>
          <p:nvPr/>
        </p:nvGrpSpPr>
        <p:grpSpPr>
          <a:xfrm>
            <a:off x="2942559" y="4725144"/>
            <a:ext cx="2925585" cy="1368152"/>
            <a:chOff x="2942559" y="5229200"/>
            <a:chExt cx="2925585" cy="1368152"/>
          </a:xfrm>
        </p:grpSpPr>
        <p:grpSp>
          <p:nvGrpSpPr>
            <p:cNvPr id="150" name="Group 149"/>
            <p:cNvGrpSpPr/>
            <p:nvPr/>
          </p:nvGrpSpPr>
          <p:grpSpPr>
            <a:xfrm>
              <a:off x="4860032" y="5229200"/>
              <a:ext cx="1008112" cy="432048"/>
              <a:chOff x="5004048" y="3933056"/>
              <a:chExt cx="1008112" cy="432048"/>
            </a:xfrm>
          </p:grpSpPr>
          <p:sp>
            <p:nvSpPr>
              <p:cNvPr id="148" name="10-Point Star 147"/>
              <p:cNvSpPr/>
              <p:nvPr/>
            </p:nvSpPr>
            <p:spPr bwMode="auto">
              <a:xfrm>
                <a:off x="5004048" y="3933056"/>
                <a:ext cx="1008112" cy="432048"/>
              </a:xfrm>
              <a:prstGeom prst="star10">
                <a:avLst/>
              </a:prstGeom>
              <a:gradFill flip="none" rotWithShape="1">
                <a:gsLst>
                  <a:gs pos="0">
                    <a:srgbClr val="CC3300">
                      <a:shade val="30000"/>
                      <a:satMod val="115000"/>
                    </a:srgbClr>
                  </a:gs>
                  <a:gs pos="50000">
                    <a:srgbClr val="CC3300">
                      <a:shade val="67500"/>
                      <a:satMod val="115000"/>
                    </a:srgbClr>
                  </a:gs>
                  <a:gs pos="100000">
                    <a:srgbClr val="CC33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2800" b="0" i="0" u="none" strike="noStrike" cap="none" normalizeH="0" baseline="0" smtClean="0">
                  <a:ln>
                    <a:noFill/>
                  </a:ln>
                  <a:solidFill>
                    <a:srgbClr val="DE7008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5004048" y="3981285"/>
                <a:ext cx="10081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activated</a:t>
                </a:r>
              </a:p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platelet</a:t>
                </a:r>
                <a:endParaRPr lang="nl-NL" sz="800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151" name="Group 150"/>
            <p:cNvGrpSpPr/>
            <p:nvPr/>
          </p:nvGrpSpPr>
          <p:grpSpPr>
            <a:xfrm>
              <a:off x="4572000" y="5517232"/>
              <a:ext cx="1008112" cy="432048"/>
              <a:chOff x="5004048" y="3933056"/>
              <a:chExt cx="1008112" cy="432048"/>
            </a:xfrm>
          </p:grpSpPr>
          <p:sp>
            <p:nvSpPr>
              <p:cNvPr id="152" name="10-Point Star 151"/>
              <p:cNvSpPr/>
              <p:nvPr/>
            </p:nvSpPr>
            <p:spPr bwMode="auto">
              <a:xfrm>
                <a:off x="5004048" y="3933056"/>
                <a:ext cx="1008112" cy="432048"/>
              </a:xfrm>
              <a:prstGeom prst="star10">
                <a:avLst/>
              </a:prstGeom>
              <a:gradFill flip="none" rotWithShape="1">
                <a:gsLst>
                  <a:gs pos="0">
                    <a:srgbClr val="CC3300">
                      <a:shade val="30000"/>
                      <a:satMod val="115000"/>
                    </a:srgbClr>
                  </a:gs>
                  <a:gs pos="50000">
                    <a:srgbClr val="CC3300">
                      <a:shade val="67500"/>
                      <a:satMod val="115000"/>
                    </a:srgbClr>
                  </a:gs>
                  <a:gs pos="100000">
                    <a:srgbClr val="CC33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2800" b="0" i="0" u="none" strike="noStrike" cap="none" normalizeH="0" baseline="0" smtClean="0">
                  <a:ln>
                    <a:noFill/>
                  </a:ln>
                  <a:solidFill>
                    <a:srgbClr val="DE7008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3" name="TextBox 152"/>
              <p:cNvSpPr txBox="1"/>
              <p:nvPr/>
            </p:nvSpPr>
            <p:spPr>
              <a:xfrm>
                <a:off x="5004048" y="3981285"/>
                <a:ext cx="10081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activated</a:t>
                </a:r>
              </a:p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platelet</a:t>
                </a:r>
                <a:endParaRPr lang="nl-NL" sz="800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154" name="Group 153"/>
            <p:cNvGrpSpPr/>
            <p:nvPr/>
          </p:nvGrpSpPr>
          <p:grpSpPr>
            <a:xfrm>
              <a:off x="3995936" y="5301208"/>
              <a:ext cx="1008112" cy="432048"/>
              <a:chOff x="5004048" y="3933056"/>
              <a:chExt cx="1008112" cy="432048"/>
            </a:xfrm>
          </p:grpSpPr>
          <p:sp>
            <p:nvSpPr>
              <p:cNvPr id="155" name="10-Point Star 154"/>
              <p:cNvSpPr/>
              <p:nvPr/>
            </p:nvSpPr>
            <p:spPr bwMode="auto">
              <a:xfrm>
                <a:off x="5004048" y="3933056"/>
                <a:ext cx="1008112" cy="432048"/>
              </a:xfrm>
              <a:prstGeom prst="star10">
                <a:avLst/>
              </a:prstGeom>
              <a:gradFill flip="none" rotWithShape="1">
                <a:gsLst>
                  <a:gs pos="0">
                    <a:srgbClr val="CC3300">
                      <a:shade val="30000"/>
                      <a:satMod val="115000"/>
                    </a:srgbClr>
                  </a:gs>
                  <a:gs pos="50000">
                    <a:srgbClr val="CC3300">
                      <a:shade val="67500"/>
                      <a:satMod val="115000"/>
                    </a:srgbClr>
                  </a:gs>
                  <a:gs pos="100000">
                    <a:srgbClr val="CC33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2800" b="0" i="0" u="none" strike="noStrike" cap="none" normalizeH="0" baseline="0" smtClean="0">
                  <a:ln>
                    <a:noFill/>
                  </a:ln>
                  <a:solidFill>
                    <a:srgbClr val="DE7008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6" name="TextBox 155"/>
              <p:cNvSpPr txBox="1"/>
              <p:nvPr/>
            </p:nvSpPr>
            <p:spPr>
              <a:xfrm>
                <a:off x="5004048" y="3981285"/>
                <a:ext cx="10081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activated</a:t>
                </a:r>
              </a:p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platelet</a:t>
                </a:r>
                <a:endParaRPr lang="nl-NL" sz="800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160" name="Group 159"/>
            <p:cNvGrpSpPr/>
            <p:nvPr/>
          </p:nvGrpSpPr>
          <p:grpSpPr>
            <a:xfrm>
              <a:off x="4716016" y="5877272"/>
              <a:ext cx="1080120" cy="432048"/>
              <a:chOff x="5004048" y="3933056"/>
              <a:chExt cx="1080120" cy="432048"/>
            </a:xfrm>
          </p:grpSpPr>
          <p:sp>
            <p:nvSpPr>
              <p:cNvPr id="161" name="10-Point Star 160"/>
              <p:cNvSpPr/>
              <p:nvPr/>
            </p:nvSpPr>
            <p:spPr bwMode="auto">
              <a:xfrm>
                <a:off x="5004048" y="3933056"/>
                <a:ext cx="1008112" cy="432048"/>
              </a:xfrm>
              <a:prstGeom prst="star10">
                <a:avLst/>
              </a:prstGeom>
              <a:gradFill flip="none" rotWithShape="1">
                <a:gsLst>
                  <a:gs pos="0">
                    <a:srgbClr val="CC3300">
                      <a:shade val="30000"/>
                      <a:satMod val="115000"/>
                    </a:srgbClr>
                  </a:gs>
                  <a:gs pos="50000">
                    <a:srgbClr val="CC3300">
                      <a:shade val="67500"/>
                      <a:satMod val="115000"/>
                    </a:srgbClr>
                  </a:gs>
                  <a:gs pos="100000">
                    <a:srgbClr val="CC33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2800" b="0" i="0" u="none" strike="noStrike" cap="none" normalizeH="0" baseline="0" smtClean="0">
                  <a:ln>
                    <a:noFill/>
                  </a:ln>
                  <a:solidFill>
                    <a:srgbClr val="DE7008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62" name="TextBox 161"/>
              <p:cNvSpPr txBox="1"/>
              <p:nvPr/>
            </p:nvSpPr>
            <p:spPr>
              <a:xfrm>
                <a:off x="5076056" y="3981285"/>
                <a:ext cx="10081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activated</a:t>
                </a:r>
              </a:p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platelet</a:t>
                </a:r>
                <a:endParaRPr lang="nl-NL" sz="800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163" name="Group 162"/>
            <p:cNvGrpSpPr/>
            <p:nvPr/>
          </p:nvGrpSpPr>
          <p:grpSpPr>
            <a:xfrm>
              <a:off x="4104156" y="5814317"/>
              <a:ext cx="1008112" cy="432048"/>
              <a:chOff x="5004048" y="3933056"/>
              <a:chExt cx="1008112" cy="432048"/>
            </a:xfrm>
          </p:grpSpPr>
          <p:sp>
            <p:nvSpPr>
              <p:cNvPr id="164" name="10-Point Star 163"/>
              <p:cNvSpPr/>
              <p:nvPr/>
            </p:nvSpPr>
            <p:spPr bwMode="auto">
              <a:xfrm>
                <a:off x="5004048" y="3933056"/>
                <a:ext cx="1008112" cy="432048"/>
              </a:xfrm>
              <a:prstGeom prst="star10">
                <a:avLst/>
              </a:prstGeom>
              <a:gradFill flip="none" rotWithShape="1">
                <a:gsLst>
                  <a:gs pos="0">
                    <a:srgbClr val="CC3300">
                      <a:shade val="30000"/>
                      <a:satMod val="115000"/>
                    </a:srgbClr>
                  </a:gs>
                  <a:gs pos="50000">
                    <a:srgbClr val="CC3300">
                      <a:shade val="67500"/>
                      <a:satMod val="115000"/>
                    </a:srgbClr>
                  </a:gs>
                  <a:gs pos="100000">
                    <a:srgbClr val="CC33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2800" b="0" i="0" u="none" strike="noStrike" cap="none" normalizeH="0" baseline="0" smtClean="0">
                  <a:ln>
                    <a:noFill/>
                  </a:ln>
                  <a:solidFill>
                    <a:srgbClr val="DE7008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65" name="TextBox 164"/>
              <p:cNvSpPr txBox="1"/>
              <p:nvPr/>
            </p:nvSpPr>
            <p:spPr>
              <a:xfrm>
                <a:off x="5004048" y="3981285"/>
                <a:ext cx="10081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activated</a:t>
                </a:r>
              </a:p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platelet</a:t>
                </a:r>
                <a:endParaRPr lang="nl-NL" sz="800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157" name="Group 156"/>
            <p:cNvGrpSpPr/>
            <p:nvPr/>
          </p:nvGrpSpPr>
          <p:grpSpPr>
            <a:xfrm>
              <a:off x="3563888" y="5589240"/>
              <a:ext cx="1008112" cy="432048"/>
              <a:chOff x="5004048" y="3933056"/>
              <a:chExt cx="1008112" cy="432048"/>
            </a:xfrm>
          </p:grpSpPr>
          <p:sp>
            <p:nvSpPr>
              <p:cNvPr id="158" name="10-Point Star 157"/>
              <p:cNvSpPr/>
              <p:nvPr/>
            </p:nvSpPr>
            <p:spPr bwMode="auto">
              <a:xfrm>
                <a:off x="5004048" y="3933056"/>
                <a:ext cx="1008112" cy="432048"/>
              </a:xfrm>
              <a:prstGeom prst="star10">
                <a:avLst/>
              </a:prstGeom>
              <a:gradFill flip="none" rotWithShape="1">
                <a:gsLst>
                  <a:gs pos="0">
                    <a:srgbClr val="CC3300">
                      <a:shade val="30000"/>
                      <a:satMod val="115000"/>
                    </a:srgbClr>
                  </a:gs>
                  <a:gs pos="50000">
                    <a:srgbClr val="CC3300">
                      <a:shade val="67500"/>
                      <a:satMod val="115000"/>
                    </a:srgbClr>
                  </a:gs>
                  <a:gs pos="100000">
                    <a:srgbClr val="CC33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2800" b="0" i="0" u="none" strike="noStrike" cap="none" normalizeH="0" baseline="0" smtClean="0">
                  <a:ln>
                    <a:noFill/>
                  </a:ln>
                  <a:solidFill>
                    <a:srgbClr val="DE7008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9" name="TextBox 158"/>
              <p:cNvSpPr txBox="1"/>
              <p:nvPr/>
            </p:nvSpPr>
            <p:spPr>
              <a:xfrm>
                <a:off x="5004048" y="3981285"/>
                <a:ext cx="10081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activated</a:t>
                </a:r>
              </a:p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platelet</a:t>
                </a:r>
                <a:endParaRPr lang="nl-NL" sz="800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166" name="Group 165"/>
            <p:cNvGrpSpPr/>
            <p:nvPr/>
          </p:nvGrpSpPr>
          <p:grpSpPr>
            <a:xfrm>
              <a:off x="4283968" y="6165304"/>
              <a:ext cx="1008112" cy="432048"/>
              <a:chOff x="5004048" y="3933056"/>
              <a:chExt cx="1008112" cy="432048"/>
            </a:xfrm>
          </p:grpSpPr>
          <p:sp>
            <p:nvSpPr>
              <p:cNvPr id="167" name="10-Point Star 166"/>
              <p:cNvSpPr/>
              <p:nvPr/>
            </p:nvSpPr>
            <p:spPr bwMode="auto">
              <a:xfrm>
                <a:off x="5004048" y="3933056"/>
                <a:ext cx="1008112" cy="432048"/>
              </a:xfrm>
              <a:prstGeom prst="star10">
                <a:avLst/>
              </a:prstGeom>
              <a:gradFill flip="none" rotWithShape="1">
                <a:gsLst>
                  <a:gs pos="0">
                    <a:srgbClr val="CC3300">
                      <a:shade val="30000"/>
                      <a:satMod val="115000"/>
                    </a:srgbClr>
                  </a:gs>
                  <a:gs pos="50000">
                    <a:srgbClr val="CC3300">
                      <a:shade val="67500"/>
                      <a:satMod val="115000"/>
                    </a:srgbClr>
                  </a:gs>
                  <a:gs pos="100000">
                    <a:srgbClr val="CC33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2800" b="0" i="0" u="none" strike="noStrike" cap="none" normalizeH="0" baseline="0" smtClean="0">
                  <a:ln>
                    <a:noFill/>
                  </a:ln>
                  <a:solidFill>
                    <a:srgbClr val="DE7008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68" name="TextBox 167"/>
              <p:cNvSpPr txBox="1"/>
              <p:nvPr/>
            </p:nvSpPr>
            <p:spPr>
              <a:xfrm>
                <a:off x="5004048" y="3981285"/>
                <a:ext cx="10081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activated</a:t>
                </a:r>
              </a:p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platelet</a:t>
                </a:r>
                <a:endParaRPr lang="nl-NL" sz="800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169" name="Group 168"/>
            <p:cNvGrpSpPr/>
            <p:nvPr/>
          </p:nvGrpSpPr>
          <p:grpSpPr>
            <a:xfrm>
              <a:off x="3491880" y="6021288"/>
              <a:ext cx="1008112" cy="432048"/>
              <a:chOff x="5004048" y="3933056"/>
              <a:chExt cx="1008112" cy="432048"/>
            </a:xfrm>
          </p:grpSpPr>
          <p:sp>
            <p:nvSpPr>
              <p:cNvPr id="176" name="10-Point Star 175"/>
              <p:cNvSpPr/>
              <p:nvPr/>
            </p:nvSpPr>
            <p:spPr bwMode="auto">
              <a:xfrm>
                <a:off x="5004048" y="3933056"/>
                <a:ext cx="1008112" cy="432048"/>
              </a:xfrm>
              <a:prstGeom prst="star10">
                <a:avLst/>
              </a:prstGeom>
              <a:gradFill flip="none" rotWithShape="1">
                <a:gsLst>
                  <a:gs pos="0">
                    <a:srgbClr val="CC3300">
                      <a:shade val="30000"/>
                      <a:satMod val="115000"/>
                    </a:srgbClr>
                  </a:gs>
                  <a:gs pos="50000">
                    <a:srgbClr val="CC3300">
                      <a:shade val="67500"/>
                      <a:satMod val="115000"/>
                    </a:srgbClr>
                  </a:gs>
                  <a:gs pos="100000">
                    <a:srgbClr val="CC33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2800" b="0" i="0" u="none" strike="noStrike" cap="none" normalizeH="0" baseline="0" smtClean="0">
                  <a:ln>
                    <a:noFill/>
                  </a:ln>
                  <a:solidFill>
                    <a:srgbClr val="DE7008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7" name="TextBox 176"/>
              <p:cNvSpPr txBox="1"/>
              <p:nvPr/>
            </p:nvSpPr>
            <p:spPr>
              <a:xfrm>
                <a:off x="5004048" y="3981285"/>
                <a:ext cx="10081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activated</a:t>
                </a:r>
              </a:p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platelet</a:t>
                </a:r>
                <a:endParaRPr lang="nl-NL" sz="800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178" name="Group 177"/>
            <p:cNvGrpSpPr/>
            <p:nvPr/>
          </p:nvGrpSpPr>
          <p:grpSpPr>
            <a:xfrm>
              <a:off x="3131840" y="5301208"/>
              <a:ext cx="1008112" cy="432048"/>
              <a:chOff x="5004048" y="3933056"/>
              <a:chExt cx="1008112" cy="432048"/>
            </a:xfrm>
          </p:grpSpPr>
          <p:sp>
            <p:nvSpPr>
              <p:cNvPr id="179" name="10-Point Star 178"/>
              <p:cNvSpPr/>
              <p:nvPr/>
            </p:nvSpPr>
            <p:spPr bwMode="auto">
              <a:xfrm>
                <a:off x="5004048" y="3933056"/>
                <a:ext cx="1008112" cy="432048"/>
              </a:xfrm>
              <a:prstGeom prst="star10">
                <a:avLst/>
              </a:prstGeom>
              <a:gradFill flip="none" rotWithShape="1">
                <a:gsLst>
                  <a:gs pos="0">
                    <a:srgbClr val="CC3300">
                      <a:shade val="30000"/>
                      <a:satMod val="115000"/>
                    </a:srgbClr>
                  </a:gs>
                  <a:gs pos="50000">
                    <a:srgbClr val="CC3300">
                      <a:shade val="67500"/>
                      <a:satMod val="115000"/>
                    </a:srgbClr>
                  </a:gs>
                  <a:gs pos="100000">
                    <a:srgbClr val="CC33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2800" b="0" i="0" u="none" strike="noStrike" cap="none" normalizeH="0" baseline="0" smtClean="0">
                  <a:ln>
                    <a:noFill/>
                  </a:ln>
                  <a:solidFill>
                    <a:srgbClr val="DE7008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0" name="TextBox 179"/>
              <p:cNvSpPr txBox="1"/>
              <p:nvPr/>
            </p:nvSpPr>
            <p:spPr>
              <a:xfrm>
                <a:off x="5004048" y="3981285"/>
                <a:ext cx="10081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activated</a:t>
                </a:r>
              </a:p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platelet</a:t>
                </a:r>
                <a:endParaRPr lang="nl-NL" sz="800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181" name="Group 180"/>
            <p:cNvGrpSpPr/>
            <p:nvPr/>
          </p:nvGrpSpPr>
          <p:grpSpPr>
            <a:xfrm>
              <a:off x="2942559" y="5814317"/>
              <a:ext cx="1008112" cy="432048"/>
              <a:chOff x="5004048" y="3933056"/>
              <a:chExt cx="1008112" cy="432048"/>
            </a:xfrm>
          </p:grpSpPr>
          <p:sp>
            <p:nvSpPr>
              <p:cNvPr id="182" name="10-Point Star 181"/>
              <p:cNvSpPr/>
              <p:nvPr/>
            </p:nvSpPr>
            <p:spPr bwMode="auto">
              <a:xfrm>
                <a:off x="5004048" y="3933056"/>
                <a:ext cx="1008112" cy="432048"/>
              </a:xfrm>
              <a:prstGeom prst="star10">
                <a:avLst/>
              </a:prstGeom>
              <a:gradFill flip="none" rotWithShape="1">
                <a:gsLst>
                  <a:gs pos="0">
                    <a:srgbClr val="CC3300">
                      <a:shade val="30000"/>
                      <a:satMod val="115000"/>
                    </a:srgbClr>
                  </a:gs>
                  <a:gs pos="50000">
                    <a:srgbClr val="CC3300">
                      <a:shade val="67500"/>
                      <a:satMod val="115000"/>
                    </a:srgbClr>
                  </a:gs>
                  <a:gs pos="100000">
                    <a:srgbClr val="CC33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2800" b="0" i="0" u="none" strike="noStrike" cap="none" normalizeH="0" baseline="0" smtClean="0">
                  <a:ln>
                    <a:noFill/>
                  </a:ln>
                  <a:solidFill>
                    <a:srgbClr val="DE7008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3" name="TextBox 182"/>
              <p:cNvSpPr txBox="1"/>
              <p:nvPr/>
            </p:nvSpPr>
            <p:spPr>
              <a:xfrm>
                <a:off x="5004048" y="3981285"/>
                <a:ext cx="10081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activated</a:t>
                </a:r>
              </a:p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platelet</a:t>
                </a:r>
                <a:endParaRPr lang="nl-NL" sz="800" dirty="0">
                  <a:solidFill>
                    <a:srgbClr val="FFFF00"/>
                  </a:solidFill>
                </a:endParaRPr>
              </a:p>
            </p:txBody>
          </p:sp>
        </p:grpSp>
      </p:grpSp>
      <p:pic>
        <p:nvPicPr>
          <p:cNvPr id="124" name="Picture 123" descr="thrombin 1jo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501008"/>
            <a:ext cx="1642260" cy="1573046"/>
          </a:xfrm>
          <a:prstGeom prst="rect">
            <a:avLst/>
          </a:prstGeom>
        </p:spPr>
      </p:pic>
      <p:sp>
        <p:nvSpPr>
          <p:cNvPr id="235" name="Freeform 440"/>
          <p:cNvSpPr>
            <a:spLocks/>
          </p:cNvSpPr>
          <p:nvPr/>
        </p:nvSpPr>
        <p:spPr bwMode="auto">
          <a:xfrm rot="11699417" flipV="1">
            <a:off x="1875563" y="3998447"/>
            <a:ext cx="1688993" cy="530469"/>
          </a:xfrm>
          <a:custGeom>
            <a:avLst/>
            <a:gdLst/>
            <a:ahLst/>
            <a:cxnLst>
              <a:cxn ang="0">
                <a:pos x="880" y="74"/>
              </a:cxn>
              <a:cxn ang="0">
                <a:pos x="0" y="99"/>
              </a:cxn>
            </a:cxnLst>
            <a:rect l="0" t="0" r="r" b="b"/>
            <a:pathLst>
              <a:path w="880" h="99">
                <a:moveTo>
                  <a:pt x="880" y="74"/>
                </a:moveTo>
                <a:cubicBezTo>
                  <a:pt x="711" y="0"/>
                  <a:pt x="147" y="32"/>
                  <a:pt x="0" y="99"/>
                </a:cubicBezTo>
              </a:path>
            </a:pathLst>
          </a:custGeom>
          <a:noFill/>
          <a:ln w="12700" cap="flat" cmpd="sng">
            <a:solidFill>
              <a:srgbClr val="0099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nl-NL"/>
          </a:p>
        </p:txBody>
      </p:sp>
      <p:grpSp>
        <p:nvGrpSpPr>
          <p:cNvPr id="236" name="Group 590"/>
          <p:cNvGrpSpPr>
            <a:grpSpLocks noChangeAspect="1"/>
          </p:cNvGrpSpPr>
          <p:nvPr/>
        </p:nvGrpSpPr>
        <p:grpSpPr bwMode="auto">
          <a:xfrm rot="4569624">
            <a:off x="2672541" y="4139749"/>
            <a:ext cx="100012" cy="92075"/>
            <a:chOff x="5004" y="1338"/>
            <a:chExt cx="81" cy="75"/>
          </a:xfrm>
        </p:grpSpPr>
        <p:sp>
          <p:nvSpPr>
            <p:cNvPr id="237" name="Oval 591"/>
            <p:cNvSpPr>
              <a:spLocks noChangeAspect="1" noChangeArrowheads="1"/>
            </p:cNvSpPr>
            <p:nvPr/>
          </p:nvSpPr>
          <p:spPr bwMode="auto">
            <a:xfrm>
              <a:off x="5004" y="1338"/>
              <a:ext cx="81" cy="75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38" name="Line 592"/>
            <p:cNvSpPr>
              <a:spLocks noChangeAspect="1" noChangeShapeType="1"/>
            </p:cNvSpPr>
            <p:nvPr/>
          </p:nvSpPr>
          <p:spPr bwMode="auto">
            <a:xfrm>
              <a:off x="5045" y="1352"/>
              <a:ext cx="0" cy="48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239" name="Line 593"/>
            <p:cNvSpPr>
              <a:spLocks noChangeAspect="1" noChangeShapeType="1"/>
            </p:cNvSpPr>
            <p:nvPr/>
          </p:nvSpPr>
          <p:spPr bwMode="auto">
            <a:xfrm rot="-5400000">
              <a:off x="5045" y="1352"/>
              <a:ext cx="0" cy="48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sp>
        <p:nvSpPr>
          <p:cNvPr id="492" name="Rectangle 2"/>
          <p:cNvSpPr txBox="1">
            <a:spLocks noChangeArrowheads="1"/>
          </p:cNvSpPr>
          <p:nvPr/>
        </p:nvSpPr>
        <p:spPr>
          <a:xfrm>
            <a:off x="2051050" y="260350"/>
            <a:ext cx="7993063" cy="7921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DE70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Thrombin is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DE70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</a:t>
            </a:r>
            <a:r>
              <a:rPr lang="en-US" sz="2000" kern="0" dirty="0" smtClean="0">
                <a:latin typeface="+mj-lt"/>
                <a:ea typeface="+mj-ea"/>
                <a:cs typeface="+mj-cs"/>
              </a:rPr>
              <a:t>e key serine protease in b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DE70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lood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DE70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coagulation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26988" y="1340768"/>
            <a:ext cx="9117012" cy="4727575"/>
          </a:xfrm>
          <a:prstGeom prst="roundRect">
            <a:avLst>
              <a:gd name="adj" fmla="val 5681"/>
            </a:avLst>
          </a:prstGeom>
          <a:gradFill rotWithShape="1">
            <a:gsLst>
              <a:gs pos="0">
                <a:srgbClr val="FFC1C1"/>
              </a:gs>
              <a:gs pos="50000">
                <a:schemeClr val="bg1"/>
              </a:gs>
              <a:gs pos="100000">
                <a:srgbClr val="FFC1C1"/>
              </a:gs>
            </a:gsLst>
            <a:lin ang="5400000" scaled="1"/>
          </a:gradFill>
          <a:ln w="12700" algn="ctr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800" dirty="0"/>
          </a:p>
        </p:txBody>
      </p:sp>
      <p:sp>
        <p:nvSpPr>
          <p:cNvPr id="2057" name="Freeform 9"/>
          <p:cNvSpPr>
            <a:spLocks noChangeAspect="1"/>
          </p:cNvSpPr>
          <p:nvPr/>
        </p:nvSpPr>
        <p:spPr bwMode="auto">
          <a:xfrm>
            <a:off x="15875" y="5708650"/>
            <a:ext cx="1868488" cy="431800"/>
          </a:xfrm>
          <a:custGeom>
            <a:avLst/>
            <a:gdLst/>
            <a:ahLst/>
            <a:cxnLst>
              <a:cxn ang="0">
                <a:pos x="12" y="234"/>
              </a:cxn>
              <a:cxn ang="0">
                <a:pos x="503" y="263"/>
              </a:cxn>
              <a:cxn ang="0">
                <a:pos x="916" y="260"/>
              </a:cxn>
              <a:cxn ang="0">
                <a:pos x="1161" y="244"/>
              </a:cxn>
              <a:cxn ang="0">
                <a:pos x="1122" y="175"/>
              </a:cxn>
              <a:cxn ang="0">
                <a:pos x="830" y="53"/>
              </a:cxn>
              <a:cxn ang="0">
                <a:pos x="459" y="18"/>
              </a:cxn>
              <a:cxn ang="0">
                <a:pos x="0" y="36"/>
              </a:cxn>
              <a:cxn ang="0">
                <a:pos x="12" y="234"/>
              </a:cxn>
            </a:cxnLst>
            <a:rect l="0" t="0" r="r" b="b"/>
            <a:pathLst>
              <a:path w="1177" h="272">
                <a:moveTo>
                  <a:pt x="12" y="234"/>
                </a:moveTo>
                <a:cubicBezTo>
                  <a:pt x="96" y="272"/>
                  <a:pt x="352" y="259"/>
                  <a:pt x="503" y="263"/>
                </a:cubicBezTo>
                <a:cubicBezTo>
                  <a:pt x="654" y="267"/>
                  <a:pt x="806" y="263"/>
                  <a:pt x="916" y="260"/>
                </a:cubicBezTo>
                <a:cubicBezTo>
                  <a:pt x="1026" y="257"/>
                  <a:pt x="1127" y="258"/>
                  <a:pt x="1161" y="244"/>
                </a:cubicBezTo>
                <a:cubicBezTo>
                  <a:pt x="1174" y="221"/>
                  <a:pt x="1177" y="207"/>
                  <a:pt x="1122" y="175"/>
                </a:cubicBezTo>
                <a:cubicBezTo>
                  <a:pt x="1067" y="143"/>
                  <a:pt x="940" y="79"/>
                  <a:pt x="830" y="53"/>
                </a:cubicBezTo>
                <a:cubicBezTo>
                  <a:pt x="720" y="27"/>
                  <a:pt x="597" y="21"/>
                  <a:pt x="459" y="18"/>
                </a:cubicBezTo>
                <a:cubicBezTo>
                  <a:pt x="321" y="15"/>
                  <a:pt x="74" y="0"/>
                  <a:pt x="0" y="36"/>
                </a:cubicBezTo>
                <a:lnTo>
                  <a:pt x="12" y="234"/>
                </a:lnTo>
                <a:close/>
              </a:path>
            </a:pathLst>
          </a:custGeom>
          <a:gradFill rotWithShape="1">
            <a:gsLst>
              <a:gs pos="0">
                <a:srgbClr val="D3B187"/>
              </a:gs>
              <a:gs pos="100000">
                <a:srgbClr val="FFCC66"/>
              </a:gs>
            </a:gsLst>
            <a:lin ang="5400000" scaled="1"/>
          </a:gradFill>
          <a:ln w="9525">
            <a:solidFill>
              <a:srgbClr val="FF99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2059" name="Freeform 11"/>
          <p:cNvSpPr>
            <a:spLocks noChangeAspect="1"/>
          </p:cNvSpPr>
          <p:nvPr/>
        </p:nvSpPr>
        <p:spPr bwMode="auto">
          <a:xfrm>
            <a:off x="7038975" y="5661025"/>
            <a:ext cx="2095500" cy="495300"/>
          </a:xfrm>
          <a:custGeom>
            <a:avLst/>
            <a:gdLst/>
            <a:ahLst/>
            <a:cxnLst>
              <a:cxn ang="0">
                <a:pos x="480" y="297"/>
              </a:cxn>
              <a:cxn ang="0">
                <a:pos x="692" y="300"/>
              </a:cxn>
              <a:cxn ang="0">
                <a:pos x="893" y="294"/>
              </a:cxn>
              <a:cxn ang="0">
                <a:pos x="1313" y="256"/>
              </a:cxn>
              <a:cxn ang="0">
                <a:pos x="1320" y="35"/>
              </a:cxn>
              <a:cxn ang="0">
                <a:pos x="1041" y="48"/>
              </a:cxn>
              <a:cxn ang="0">
                <a:pos x="670" y="60"/>
              </a:cxn>
              <a:cxn ang="0">
                <a:pos x="430" y="51"/>
              </a:cxn>
              <a:cxn ang="0">
                <a:pos x="30" y="64"/>
              </a:cxn>
              <a:cxn ang="0">
                <a:pos x="248" y="182"/>
              </a:cxn>
              <a:cxn ang="0">
                <a:pos x="480" y="297"/>
              </a:cxn>
            </a:cxnLst>
            <a:rect l="0" t="0" r="r" b="b"/>
            <a:pathLst>
              <a:path w="1320" h="312">
                <a:moveTo>
                  <a:pt x="480" y="297"/>
                </a:moveTo>
                <a:cubicBezTo>
                  <a:pt x="548" y="312"/>
                  <a:pt x="624" y="301"/>
                  <a:pt x="692" y="300"/>
                </a:cubicBezTo>
                <a:lnTo>
                  <a:pt x="893" y="294"/>
                </a:lnTo>
                <a:cubicBezTo>
                  <a:pt x="996" y="287"/>
                  <a:pt x="1242" y="299"/>
                  <a:pt x="1313" y="256"/>
                </a:cubicBezTo>
                <a:lnTo>
                  <a:pt x="1320" y="35"/>
                </a:lnTo>
                <a:cubicBezTo>
                  <a:pt x="1275" y="0"/>
                  <a:pt x="1149" y="44"/>
                  <a:pt x="1041" y="48"/>
                </a:cubicBezTo>
                <a:cubicBezTo>
                  <a:pt x="933" y="52"/>
                  <a:pt x="772" y="60"/>
                  <a:pt x="670" y="60"/>
                </a:cubicBezTo>
                <a:cubicBezTo>
                  <a:pt x="568" y="60"/>
                  <a:pt x="537" y="50"/>
                  <a:pt x="430" y="51"/>
                </a:cubicBezTo>
                <a:cubicBezTo>
                  <a:pt x="323" y="52"/>
                  <a:pt x="60" y="42"/>
                  <a:pt x="30" y="64"/>
                </a:cubicBezTo>
                <a:cubicBezTo>
                  <a:pt x="0" y="86"/>
                  <a:pt x="173" y="143"/>
                  <a:pt x="248" y="182"/>
                </a:cubicBezTo>
                <a:cubicBezTo>
                  <a:pt x="323" y="221"/>
                  <a:pt x="432" y="273"/>
                  <a:pt x="480" y="297"/>
                </a:cubicBezTo>
                <a:close/>
              </a:path>
            </a:pathLst>
          </a:custGeom>
          <a:gradFill rotWithShape="1">
            <a:gsLst>
              <a:gs pos="0">
                <a:srgbClr val="D3B187"/>
              </a:gs>
              <a:gs pos="100000">
                <a:srgbClr val="FFCC66"/>
              </a:gs>
            </a:gsLst>
            <a:lin ang="5400000" scaled="1"/>
          </a:gradFill>
          <a:ln w="9525" cap="flat" cmpd="sng">
            <a:solidFill>
              <a:srgbClr val="FF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2068" name="Oval 20"/>
          <p:cNvSpPr>
            <a:spLocks noChangeArrowheads="1"/>
          </p:cNvSpPr>
          <p:nvPr/>
        </p:nvSpPr>
        <p:spPr bwMode="auto">
          <a:xfrm>
            <a:off x="571500" y="5832475"/>
            <a:ext cx="468313" cy="190500"/>
          </a:xfrm>
          <a:prstGeom prst="ellipse">
            <a:avLst/>
          </a:prstGeom>
          <a:gradFill rotWithShape="0">
            <a:gsLst>
              <a:gs pos="0">
                <a:srgbClr val="9CD9FE"/>
              </a:gs>
              <a:gs pos="100000">
                <a:srgbClr val="9CD9FE">
                  <a:gamma/>
                  <a:shade val="6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2069" name="Oval 21"/>
          <p:cNvSpPr>
            <a:spLocks noChangeArrowheads="1"/>
          </p:cNvSpPr>
          <p:nvPr/>
        </p:nvSpPr>
        <p:spPr bwMode="auto">
          <a:xfrm>
            <a:off x="8010525" y="5811838"/>
            <a:ext cx="512763" cy="220663"/>
          </a:xfrm>
          <a:prstGeom prst="ellipse">
            <a:avLst/>
          </a:prstGeom>
          <a:gradFill rotWithShape="0">
            <a:gsLst>
              <a:gs pos="0">
                <a:srgbClr val="9CD9FE"/>
              </a:gs>
              <a:gs pos="100000">
                <a:srgbClr val="9CD9FE">
                  <a:gamma/>
                  <a:shade val="6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2072" name="Oval 24"/>
          <p:cNvSpPr>
            <a:spLocks noChangeArrowheads="1"/>
          </p:cNvSpPr>
          <p:nvPr/>
        </p:nvSpPr>
        <p:spPr bwMode="auto">
          <a:xfrm>
            <a:off x="2222500" y="5843588"/>
            <a:ext cx="474663" cy="188913"/>
          </a:xfrm>
          <a:prstGeom prst="ellipse">
            <a:avLst/>
          </a:prstGeom>
          <a:gradFill rotWithShape="0">
            <a:gsLst>
              <a:gs pos="0">
                <a:srgbClr val="9CD9FE"/>
              </a:gs>
              <a:gs pos="100000">
                <a:srgbClr val="9CD9FE">
                  <a:gamma/>
                  <a:shade val="6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2082" name="Oval 34"/>
          <p:cNvSpPr>
            <a:spLocks noChangeArrowheads="1"/>
          </p:cNvSpPr>
          <p:nvPr/>
        </p:nvSpPr>
        <p:spPr bwMode="auto">
          <a:xfrm>
            <a:off x="4194175" y="6456363"/>
            <a:ext cx="438150" cy="177800"/>
          </a:xfrm>
          <a:prstGeom prst="ellipse">
            <a:avLst/>
          </a:prstGeom>
          <a:gradFill rotWithShape="1">
            <a:gsLst>
              <a:gs pos="0">
                <a:srgbClr val="BAA0FA"/>
              </a:gs>
              <a:gs pos="100000">
                <a:srgbClr val="BAA0FA">
                  <a:gamma/>
                  <a:shade val="8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2083" name="Freeform 35"/>
          <p:cNvSpPr>
            <a:spLocks noChangeAspect="1"/>
          </p:cNvSpPr>
          <p:nvPr/>
        </p:nvSpPr>
        <p:spPr bwMode="auto">
          <a:xfrm>
            <a:off x="5272088" y="6300788"/>
            <a:ext cx="3873500" cy="468313"/>
          </a:xfrm>
          <a:custGeom>
            <a:avLst/>
            <a:gdLst/>
            <a:ahLst/>
            <a:cxnLst>
              <a:cxn ang="0">
                <a:pos x="2440" y="258"/>
              </a:cxn>
              <a:cxn ang="0">
                <a:pos x="2032" y="259"/>
              </a:cxn>
              <a:cxn ang="0">
                <a:pos x="1444" y="263"/>
              </a:cxn>
              <a:cxn ang="0">
                <a:pos x="109" y="252"/>
              </a:cxn>
              <a:cxn ang="0">
                <a:pos x="788" y="146"/>
              </a:cxn>
              <a:cxn ang="0">
                <a:pos x="1434" y="55"/>
              </a:cxn>
              <a:cxn ang="0">
                <a:pos x="1901" y="28"/>
              </a:cxn>
              <a:cxn ang="0">
                <a:pos x="2432" y="38"/>
              </a:cxn>
              <a:cxn ang="0">
                <a:pos x="2440" y="258"/>
              </a:cxn>
            </a:cxnLst>
            <a:rect l="0" t="0" r="r" b="b"/>
            <a:pathLst>
              <a:path w="2440" h="295">
                <a:moveTo>
                  <a:pt x="2440" y="258"/>
                </a:moveTo>
                <a:cubicBezTo>
                  <a:pt x="2373" y="295"/>
                  <a:pt x="2198" y="258"/>
                  <a:pt x="2032" y="259"/>
                </a:cubicBezTo>
                <a:cubicBezTo>
                  <a:pt x="1866" y="260"/>
                  <a:pt x="1764" y="264"/>
                  <a:pt x="1444" y="263"/>
                </a:cubicBezTo>
                <a:cubicBezTo>
                  <a:pt x="1124" y="262"/>
                  <a:pt x="218" y="272"/>
                  <a:pt x="109" y="252"/>
                </a:cubicBezTo>
                <a:cubicBezTo>
                  <a:pt x="0" y="231"/>
                  <a:pt x="567" y="179"/>
                  <a:pt x="788" y="146"/>
                </a:cubicBezTo>
                <a:cubicBezTo>
                  <a:pt x="1009" y="113"/>
                  <a:pt x="1249" y="75"/>
                  <a:pt x="1434" y="55"/>
                </a:cubicBezTo>
                <a:cubicBezTo>
                  <a:pt x="1619" y="35"/>
                  <a:pt x="1735" y="31"/>
                  <a:pt x="1901" y="28"/>
                </a:cubicBezTo>
                <a:cubicBezTo>
                  <a:pt x="2067" y="25"/>
                  <a:pt x="2342" y="0"/>
                  <a:pt x="2432" y="38"/>
                </a:cubicBezTo>
                <a:lnTo>
                  <a:pt x="2440" y="258"/>
                </a:lnTo>
                <a:close/>
              </a:path>
            </a:pathLst>
          </a:custGeom>
          <a:solidFill>
            <a:srgbClr val="FF9966"/>
          </a:solidFill>
          <a:ln w="9525">
            <a:solidFill>
              <a:srgbClr val="FFCC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2084" name="Oval 36"/>
          <p:cNvSpPr>
            <a:spLocks noChangeArrowheads="1"/>
          </p:cNvSpPr>
          <p:nvPr/>
        </p:nvSpPr>
        <p:spPr bwMode="auto">
          <a:xfrm flipH="1">
            <a:off x="7916863" y="6430963"/>
            <a:ext cx="438150" cy="177800"/>
          </a:xfrm>
          <a:prstGeom prst="ellipse">
            <a:avLst/>
          </a:prstGeom>
          <a:gradFill rotWithShape="1">
            <a:gsLst>
              <a:gs pos="0">
                <a:srgbClr val="BAA0FA"/>
              </a:gs>
              <a:gs pos="100000">
                <a:srgbClr val="BAA0FA">
                  <a:gamma/>
                  <a:shade val="8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0" y="1124744"/>
            <a:ext cx="9145588" cy="1112838"/>
            <a:chOff x="0" y="466"/>
            <a:chExt cx="5761" cy="701"/>
          </a:xfrm>
        </p:grpSpPr>
        <p:sp>
          <p:nvSpPr>
            <p:cNvPr id="2088" name="Freeform 40" descr="Bouquet"/>
            <p:cNvSpPr>
              <a:spLocks/>
            </p:cNvSpPr>
            <p:nvPr/>
          </p:nvSpPr>
          <p:spPr bwMode="auto">
            <a:xfrm flipV="1">
              <a:off x="25" y="692"/>
              <a:ext cx="5735" cy="278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446" y="38"/>
                </a:cxn>
                <a:cxn ang="0">
                  <a:pos x="1079" y="31"/>
                </a:cxn>
                <a:cxn ang="0">
                  <a:pos x="1265" y="25"/>
                </a:cxn>
                <a:cxn ang="0">
                  <a:pos x="1828" y="44"/>
                </a:cxn>
                <a:cxn ang="0">
                  <a:pos x="2090" y="19"/>
                </a:cxn>
                <a:cxn ang="0">
                  <a:pos x="2673" y="38"/>
                </a:cxn>
                <a:cxn ang="0">
                  <a:pos x="2993" y="19"/>
                </a:cxn>
                <a:cxn ang="0">
                  <a:pos x="3748" y="38"/>
                </a:cxn>
                <a:cxn ang="0">
                  <a:pos x="3882" y="25"/>
                </a:cxn>
                <a:cxn ang="0">
                  <a:pos x="4478" y="38"/>
                </a:cxn>
                <a:cxn ang="0">
                  <a:pos x="4676" y="6"/>
                </a:cxn>
                <a:cxn ang="0">
                  <a:pos x="4887" y="38"/>
                </a:cxn>
                <a:cxn ang="0">
                  <a:pos x="5514" y="12"/>
                </a:cxn>
                <a:cxn ang="0">
                  <a:pos x="5735" y="15"/>
                </a:cxn>
                <a:cxn ang="0">
                  <a:pos x="5731" y="101"/>
                </a:cxn>
                <a:cxn ang="0">
                  <a:pos x="5348" y="127"/>
                </a:cxn>
                <a:cxn ang="0">
                  <a:pos x="4260" y="127"/>
                </a:cxn>
                <a:cxn ang="0">
                  <a:pos x="2974" y="108"/>
                </a:cxn>
                <a:cxn ang="0">
                  <a:pos x="1297" y="121"/>
                </a:cxn>
                <a:cxn ang="0">
                  <a:pos x="446" y="121"/>
                </a:cxn>
                <a:cxn ang="0">
                  <a:pos x="0" y="114"/>
                </a:cxn>
                <a:cxn ang="0">
                  <a:pos x="0" y="28"/>
                </a:cxn>
              </a:cxnLst>
              <a:rect l="0" t="0" r="r" b="b"/>
              <a:pathLst>
                <a:path w="5735" h="131">
                  <a:moveTo>
                    <a:pt x="0" y="28"/>
                  </a:moveTo>
                  <a:cubicBezTo>
                    <a:pt x="74" y="15"/>
                    <a:pt x="266" y="38"/>
                    <a:pt x="446" y="38"/>
                  </a:cubicBezTo>
                  <a:cubicBezTo>
                    <a:pt x="626" y="38"/>
                    <a:pt x="943" y="33"/>
                    <a:pt x="1079" y="31"/>
                  </a:cubicBezTo>
                  <a:cubicBezTo>
                    <a:pt x="1215" y="29"/>
                    <a:pt x="1140" y="23"/>
                    <a:pt x="1265" y="25"/>
                  </a:cubicBezTo>
                  <a:cubicBezTo>
                    <a:pt x="1390" y="27"/>
                    <a:pt x="1691" y="45"/>
                    <a:pt x="1828" y="44"/>
                  </a:cubicBezTo>
                  <a:cubicBezTo>
                    <a:pt x="1965" y="43"/>
                    <a:pt x="1949" y="20"/>
                    <a:pt x="2090" y="19"/>
                  </a:cubicBezTo>
                  <a:cubicBezTo>
                    <a:pt x="2231" y="18"/>
                    <a:pt x="2523" y="38"/>
                    <a:pt x="2673" y="38"/>
                  </a:cubicBezTo>
                  <a:cubicBezTo>
                    <a:pt x="2823" y="38"/>
                    <a:pt x="2814" y="19"/>
                    <a:pt x="2993" y="19"/>
                  </a:cubicBezTo>
                  <a:cubicBezTo>
                    <a:pt x="3172" y="19"/>
                    <a:pt x="3600" y="37"/>
                    <a:pt x="3748" y="38"/>
                  </a:cubicBezTo>
                  <a:cubicBezTo>
                    <a:pt x="3896" y="39"/>
                    <a:pt x="3760" y="25"/>
                    <a:pt x="3882" y="25"/>
                  </a:cubicBezTo>
                  <a:cubicBezTo>
                    <a:pt x="4004" y="25"/>
                    <a:pt x="4346" y="41"/>
                    <a:pt x="4478" y="38"/>
                  </a:cubicBezTo>
                  <a:cubicBezTo>
                    <a:pt x="4610" y="35"/>
                    <a:pt x="4608" y="6"/>
                    <a:pt x="4676" y="6"/>
                  </a:cubicBezTo>
                  <a:cubicBezTo>
                    <a:pt x="4744" y="6"/>
                    <a:pt x="4747" y="37"/>
                    <a:pt x="4887" y="38"/>
                  </a:cubicBezTo>
                  <a:cubicBezTo>
                    <a:pt x="5027" y="39"/>
                    <a:pt x="5373" y="16"/>
                    <a:pt x="5514" y="12"/>
                  </a:cubicBezTo>
                  <a:cubicBezTo>
                    <a:pt x="5655" y="8"/>
                    <a:pt x="5699" y="0"/>
                    <a:pt x="5735" y="15"/>
                  </a:cubicBezTo>
                  <a:lnTo>
                    <a:pt x="5731" y="101"/>
                  </a:lnTo>
                  <a:cubicBezTo>
                    <a:pt x="5667" y="120"/>
                    <a:pt x="5593" y="123"/>
                    <a:pt x="5348" y="127"/>
                  </a:cubicBezTo>
                  <a:cubicBezTo>
                    <a:pt x="5103" y="131"/>
                    <a:pt x="4656" y="130"/>
                    <a:pt x="4260" y="127"/>
                  </a:cubicBezTo>
                  <a:cubicBezTo>
                    <a:pt x="3864" y="124"/>
                    <a:pt x="3468" y="109"/>
                    <a:pt x="2974" y="108"/>
                  </a:cubicBezTo>
                  <a:cubicBezTo>
                    <a:pt x="2480" y="107"/>
                    <a:pt x="1718" y="119"/>
                    <a:pt x="1297" y="121"/>
                  </a:cubicBezTo>
                  <a:cubicBezTo>
                    <a:pt x="876" y="123"/>
                    <a:pt x="662" y="122"/>
                    <a:pt x="446" y="121"/>
                  </a:cubicBezTo>
                  <a:cubicBezTo>
                    <a:pt x="230" y="120"/>
                    <a:pt x="74" y="129"/>
                    <a:pt x="0" y="114"/>
                  </a:cubicBezTo>
                  <a:lnTo>
                    <a:pt x="0" y="28"/>
                  </a:lnTo>
                  <a:close/>
                </a:path>
              </a:pathLst>
            </a:custGeom>
            <a:blipFill dpi="0" rotWithShape="1">
              <a:blip r:embed="rId2" cstate="print"/>
              <a:srcRect/>
              <a:tile tx="0" ty="0" sx="100000" sy="100000" flip="none" algn="tl"/>
            </a:blipFill>
            <a:ln w="9525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89" name="Freeform 41"/>
            <p:cNvSpPr>
              <a:spLocks noChangeAspect="1"/>
            </p:cNvSpPr>
            <p:nvPr/>
          </p:nvSpPr>
          <p:spPr bwMode="auto">
            <a:xfrm>
              <a:off x="859" y="870"/>
              <a:ext cx="1538" cy="274"/>
            </a:xfrm>
            <a:custGeom>
              <a:avLst/>
              <a:gdLst/>
              <a:ahLst/>
              <a:cxnLst>
                <a:cxn ang="0">
                  <a:pos x="242" y="116"/>
                </a:cxn>
                <a:cxn ang="0">
                  <a:pos x="385" y="25"/>
                </a:cxn>
                <a:cxn ang="0">
                  <a:pos x="735" y="3"/>
                </a:cxn>
                <a:cxn ang="0">
                  <a:pos x="1143" y="29"/>
                </a:cxn>
                <a:cxn ang="0">
                  <a:pos x="1528" y="35"/>
                </a:cxn>
                <a:cxn ang="0">
                  <a:pos x="1080" y="239"/>
                </a:cxn>
                <a:cxn ang="0">
                  <a:pos x="561" y="243"/>
                </a:cxn>
                <a:cxn ang="0">
                  <a:pos x="53" y="236"/>
                </a:cxn>
                <a:cxn ang="0">
                  <a:pos x="242" y="116"/>
                </a:cxn>
              </a:cxnLst>
              <a:rect l="0" t="0" r="r" b="b"/>
              <a:pathLst>
                <a:path w="1538" h="274">
                  <a:moveTo>
                    <a:pt x="242" y="116"/>
                  </a:moveTo>
                  <a:cubicBezTo>
                    <a:pt x="297" y="81"/>
                    <a:pt x="303" y="44"/>
                    <a:pt x="385" y="25"/>
                  </a:cubicBezTo>
                  <a:cubicBezTo>
                    <a:pt x="467" y="6"/>
                    <a:pt x="609" y="2"/>
                    <a:pt x="735" y="3"/>
                  </a:cubicBezTo>
                  <a:lnTo>
                    <a:pt x="1143" y="29"/>
                  </a:lnTo>
                  <a:cubicBezTo>
                    <a:pt x="1215" y="46"/>
                    <a:pt x="1538" y="0"/>
                    <a:pt x="1528" y="35"/>
                  </a:cubicBezTo>
                  <a:cubicBezTo>
                    <a:pt x="1518" y="70"/>
                    <a:pt x="1241" y="204"/>
                    <a:pt x="1080" y="239"/>
                  </a:cubicBezTo>
                  <a:cubicBezTo>
                    <a:pt x="919" y="274"/>
                    <a:pt x="732" y="243"/>
                    <a:pt x="561" y="243"/>
                  </a:cubicBezTo>
                  <a:cubicBezTo>
                    <a:pt x="390" y="243"/>
                    <a:pt x="106" y="257"/>
                    <a:pt x="53" y="236"/>
                  </a:cubicBezTo>
                  <a:cubicBezTo>
                    <a:pt x="0" y="215"/>
                    <a:pt x="187" y="151"/>
                    <a:pt x="242" y="116"/>
                  </a:cubicBezTo>
                  <a:close/>
                </a:path>
              </a:pathLst>
            </a:custGeom>
            <a:gradFill rotWithShape="1">
              <a:gsLst>
                <a:gs pos="0">
                  <a:srgbClr val="D3B187"/>
                </a:gs>
                <a:gs pos="100000">
                  <a:srgbClr val="FFCC66"/>
                </a:gs>
              </a:gsLst>
              <a:lin ang="5400000" scaled="1"/>
            </a:gradFill>
            <a:ln w="9525" cap="flat" cmpd="sng">
              <a:solidFill>
                <a:srgbClr val="FF99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0" name="Freeform 42"/>
            <p:cNvSpPr>
              <a:spLocks noChangeAspect="1"/>
            </p:cNvSpPr>
            <p:nvPr/>
          </p:nvSpPr>
          <p:spPr bwMode="auto">
            <a:xfrm>
              <a:off x="0" y="477"/>
              <a:ext cx="2320" cy="310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408" y="36"/>
                </a:cxn>
                <a:cxn ang="0">
                  <a:pos x="925" y="59"/>
                </a:cxn>
                <a:cxn ang="0">
                  <a:pos x="2317" y="269"/>
                </a:cxn>
                <a:cxn ang="0">
                  <a:pos x="934" y="271"/>
                </a:cxn>
                <a:cxn ang="0">
                  <a:pos x="539" y="267"/>
                </a:cxn>
                <a:cxn ang="0">
                  <a:pos x="8" y="257"/>
                </a:cxn>
                <a:cxn ang="0">
                  <a:pos x="0" y="37"/>
                </a:cxn>
              </a:cxnLst>
              <a:rect l="0" t="0" r="r" b="b"/>
              <a:pathLst>
                <a:path w="2320" h="310">
                  <a:moveTo>
                    <a:pt x="0" y="37"/>
                  </a:moveTo>
                  <a:cubicBezTo>
                    <a:pt x="67" y="0"/>
                    <a:pt x="254" y="32"/>
                    <a:pt x="408" y="36"/>
                  </a:cubicBezTo>
                  <a:cubicBezTo>
                    <a:pt x="562" y="40"/>
                    <a:pt x="607" y="20"/>
                    <a:pt x="925" y="59"/>
                  </a:cubicBezTo>
                  <a:cubicBezTo>
                    <a:pt x="1243" y="98"/>
                    <a:pt x="2316" y="234"/>
                    <a:pt x="2317" y="269"/>
                  </a:cubicBezTo>
                  <a:cubicBezTo>
                    <a:pt x="2320" y="310"/>
                    <a:pt x="1230" y="271"/>
                    <a:pt x="934" y="271"/>
                  </a:cubicBezTo>
                  <a:cubicBezTo>
                    <a:pt x="638" y="271"/>
                    <a:pt x="693" y="269"/>
                    <a:pt x="539" y="267"/>
                  </a:cubicBezTo>
                  <a:cubicBezTo>
                    <a:pt x="385" y="265"/>
                    <a:pt x="98" y="295"/>
                    <a:pt x="8" y="257"/>
                  </a:cubicBezTo>
                  <a:lnTo>
                    <a:pt x="0" y="37"/>
                  </a:lnTo>
                  <a:close/>
                </a:path>
              </a:pathLst>
            </a:custGeom>
            <a:solidFill>
              <a:srgbClr val="FF9966"/>
            </a:solidFill>
            <a:ln w="9525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1" name="Freeform 43"/>
            <p:cNvSpPr>
              <a:spLocks noChangeAspect="1"/>
            </p:cNvSpPr>
            <p:nvPr/>
          </p:nvSpPr>
          <p:spPr bwMode="auto">
            <a:xfrm>
              <a:off x="22" y="859"/>
              <a:ext cx="1188" cy="287"/>
            </a:xfrm>
            <a:custGeom>
              <a:avLst/>
              <a:gdLst/>
              <a:ahLst/>
              <a:cxnLst>
                <a:cxn ang="0">
                  <a:pos x="3" y="47"/>
                </a:cxn>
                <a:cxn ang="0">
                  <a:pos x="485" y="19"/>
                </a:cxn>
                <a:cxn ang="0">
                  <a:pos x="898" y="22"/>
                </a:cxn>
                <a:cxn ang="0">
                  <a:pos x="1175" y="34"/>
                </a:cxn>
                <a:cxn ang="0">
                  <a:pos x="1024" y="143"/>
                </a:cxn>
                <a:cxn ang="0">
                  <a:pos x="826" y="239"/>
                </a:cxn>
                <a:cxn ang="0">
                  <a:pos x="441" y="264"/>
                </a:cxn>
                <a:cxn ang="0">
                  <a:pos x="0" y="251"/>
                </a:cxn>
                <a:cxn ang="0">
                  <a:pos x="3" y="47"/>
                </a:cxn>
              </a:cxnLst>
              <a:rect l="0" t="0" r="r" b="b"/>
              <a:pathLst>
                <a:path w="1188" h="287">
                  <a:moveTo>
                    <a:pt x="3" y="47"/>
                  </a:moveTo>
                  <a:cubicBezTo>
                    <a:pt x="38" y="0"/>
                    <a:pt x="336" y="23"/>
                    <a:pt x="485" y="19"/>
                  </a:cubicBezTo>
                  <a:cubicBezTo>
                    <a:pt x="634" y="15"/>
                    <a:pt x="783" y="19"/>
                    <a:pt x="898" y="22"/>
                  </a:cubicBezTo>
                  <a:cubicBezTo>
                    <a:pt x="1013" y="25"/>
                    <a:pt x="1154" y="14"/>
                    <a:pt x="1175" y="34"/>
                  </a:cubicBezTo>
                  <a:cubicBezTo>
                    <a:pt x="1188" y="57"/>
                    <a:pt x="1082" y="109"/>
                    <a:pt x="1024" y="143"/>
                  </a:cubicBezTo>
                  <a:cubicBezTo>
                    <a:pt x="966" y="177"/>
                    <a:pt x="923" y="219"/>
                    <a:pt x="826" y="239"/>
                  </a:cubicBezTo>
                  <a:cubicBezTo>
                    <a:pt x="729" y="259"/>
                    <a:pt x="579" y="262"/>
                    <a:pt x="441" y="264"/>
                  </a:cubicBezTo>
                  <a:cubicBezTo>
                    <a:pt x="303" y="266"/>
                    <a:pt x="73" y="287"/>
                    <a:pt x="0" y="251"/>
                  </a:cubicBezTo>
                  <a:lnTo>
                    <a:pt x="3" y="47"/>
                  </a:lnTo>
                  <a:close/>
                </a:path>
              </a:pathLst>
            </a:custGeom>
            <a:gradFill rotWithShape="1">
              <a:gsLst>
                <a:gs pos="0">
                  <a:srgbClr val="D3B187"/>
                </a:gs>
                <a:gs pos="100000">
                  <a:srgbClr val="FFCC66"/>
                </a:gs>
              </a:gsLst>
              <a:lin ang="5400000" scaled="1"/>
            </a:gradFill>
            <a:ln w="9525">
              <a:solidFill>
                <a:srgbClr val="FF99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2" name="Freeform 44"/>
            <p:cNvSpPr>
              <a:spLocks noChangeAspect="1"/>
            </p:cNvSpPr>
            <p:nvPr/>
          </p:nvSpPr>
          <p:spPr bwMode="auto">
            <a:xfrm flipV="1">
              <a:off x="3164" y="869"/>
              <a:ext cx="1671" cy="259"/>
            </a:xfrm>
            <a:custGeom>
              <a:avLst/>
              <a:gdLst/>
              <a:ahLst/>
              <a:cxnLst>
                <a:cxn ang="0">
                  <a:pos x="878" y="258"/>
                </a:cxn>
                <a:cxn ang="0">
                  <a:pos x="1291" y="256"/>
                </a:cxn>
                <a:cxn ang="0">
                  <a:pos x="1658" y="242"/>
                </a:cxn>
                <a:cxn ang="0">
                  <a:pos x="1524" y="161"/>
                </a:cxn>
                <a:cxn ang="0">
                  <a:pos x="1213" y="25"/>
                </a:cxn>
                <a:cxn ang="0">
                  <a:pos x="787" y="9"/>
                </a:cxn>
                <a:cxn ang="0">
                  <a:pos x="80" y="31"/>
                </a:cxn>
                <a:cxn ang="0">
                  <a:pos x="304" y="127"/>
                </a:cxn>
                <a:cxn ang="0">
                  <a:pos x="464" y="213"/>
                </a:cxn>
                <a:cxn ang="0">
                  <a:pos x="878" y="258"/>
                </a:cxn>
              </a:cxnLst>
              <a:rect l="0" t="0" r="r" b="b"/>
              <a:pathLst>
                <a:path w="1671" h="259">
                  <a:moveTo>
                    <a:pt x="878" y="258"/>
                  </a:moveTo>
                  <a:cubicBezTo>
                    <a:pt x="949" y="258"/>
                    <a:pt x="1161" y="259"/>
                    <a:pt x="1291" y="256"/>
                  </a:cubicBezTo>
                  <a:cubicBezTo>
                    <a:pt x="1421" y="253"/>
                    <a:pt x="1620" y="257"/>
                    <a:pt x="1658" y="242"/>
                  </a:cubicBezTo>
                  <a:cubicBezTo>
                    <a:pt x="1671" y="218"/>
                    <a:pt x="1598" y="197"/>
                    <a:pt x="1524" y="161"/>
                  </a:cubicBezTo>
                  <a:cubicBezTo>
                    <a:pt x="1450" y="125"/>
                    <a:pt x="1336" y="50"/>
                    <a:pt x="1213" y="25"/>
                  </a:cubicBezTo>
                  <a:cubicBezTo>
                    <a:pt x="1090" y="0"/>
                    <a:pt x="976" y="8"/>
                    <a:pt x="787" y="9"/>
                  </a:cubicBezTo>
                  <a:cubicBezTo>
                    <a:pt x="598" y="10"/>
                    <a:pt x="160" y="11"/>
                    <a:pt x="80" y="31"/>
                  </a:cubicBezTo>
                  <a:cubicBezTo>
                    <a:pt x="0" y="51"/>
                    <a:pt x="240" y="97"/>
                    <a:pt x="304" y="127"/>
                  </a:cubicBezTo>
                  <a:cubicBezTo>
                    <a:pt x="368" y="157"/>
                    <a:pt x="369" y="191"/>
                    <a:pt x="464" y="213"/>
                  </a:cubicBezTo>
                  <a:cubicBezTo>
                    <a:pt x="559" y="235"/>
                    <a:pt x="792" y="249"/>
                    <a:pt x="878" y="258"/>
                  </a:cubicBezTo>
                  <a:close/>
                </a:path>
              </a:pathLst>
            </a:custGeom>
            <a:gradFill rotWithShape="1">
              <a:gsLst>
                <a:gs pos="0">
                  <a:srgbClr val="D3B187"/>
                </a:gs>
                <a:gs pos="100000">
                  <a:srgbClr val="FFCC66"/>
                </a:gs>
              </a:gsLst>
              <a:lin ang="5400000" scaled="1"/>
            </a:gradFill>
            <a:ln w="9525" cap="flat" cmpd="sng">
              <a:solidFill>
                <a:srgbClr val="FF99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3" name="Freeform 45"/>
            <p:cNvSpPr>
              <a:spLocks noChangeAspect="1"/>
            </p:cNvSpPr>
            <p:nvPr/>
          </p:nvSpPr>
          <p:spPr bwMode="auto">
            <a:xfrm flipV="1">
              <a:off x="4434" y="855"/>
              <a:ext cx="1320" cy="312"/>
            </a:xfrm>
            <a:custGeom>
              <a:avLst/>
              <a:gdLst/>
              <a:ahLst/>
              <a:cxnLst>
                <a:cxn ang="0">
                  <a:pos x="480" y="297"/>
                </a:cxn>
                <a:cxn ang="0">
                  <a:pos x="692" y="300"/>
                </a:cxn>
                <a:cxn ang="0">
                  <a:pos x="893" y="294"/>
                </a:cxn>
                <a:cxn ang="0">
                  <a:pos x="1313" y="256"/>
                </a:cxn>
                <a:cxn ang="0">
                  <a:pos x="1320" y="35"/>
                </a:cxn>
                <a:cxn ang="0">
                  <a:pos x="1041" y="48"/>
                </a:cxn>
                <a:cxn ang="0">
                  <a:pos x="670" y="60"/>
                </a:cxn>
                <a:cxn ang="0">
                  <a:pos x="430" y="51"/>
                </a:cxn>
                <a:cxn ang="0">
                  <a:pos x="30" y="64"/>
                </a:cxn>
                <a:cxn ang="0">
                  <a:pos x="248" y="182"/>
                </a:cxn>
                <a:cxn ang="0">
                  <a:pos x="480" y="297"/>
                </a:cxn>
              </a:cxnLst>
              <a:rect l="0" t="0" r="r" b="b"/>
              <a:pathLst>
                <a:path w="1320" h="312">
                  <a:moveTo>
                    <a:pt x="480" y="297"/>
                  </a:moveTo>
                  <a:cubicBezTo>
                    <a:pt x="548" y="312"/>
                    <a:pt x="624" y="301"/>
                    <a:pt x="692" y="300"/>
                  </a:cubicBezTo>
                  <a:lnTo>
                    <a:pt x="893" y="294"/>
                  </a:lnTo>
                  <a:cubicBezTo>
                    <a:pt x="996" y="287"/>
                    <a:pt x="1242" y="299"/>
                    <a:pt x="1313" y="256"/>
                  </a:cubicBezTo>
                  <a:lnTo>
                    <a:pt x="1320" y="35"/>
                  </a:lnTo>
                  <a:cubicBezTo>
                    <a:pt x="1275" y="0"/>
                    <a:pt x="1149" y="44"/>
                    <a:pt x="1041" y="48"/>
                  </a:cubicBezTo>
                  <a:cubicBezTo>
                    <a:pt x="933" y="52"/>
                    <a:pt x="772" y="60"/>
                    <a:pt x="670" y="60"/>
                  </a:cubicBezTo>
                  <a:cubicBezTo>
                    <a:pt x="568" y="60"/>
                    <a:pt x="537" y="50"/>
                    <a:pt x="430" y="51"/>
                  </a:cubicBezTo>
                  <a:cubicBezTo>
                    <a:pt x="323" y="52"/>
                    <a:pt x="60" y="42"/>
                    <a:pt x="30" y="64"/>
                  </a:cubicBezTo>
                  <a:cubicBezTo>
                    <a:pt x="0" y="86"/>
                    <a:pt x="173" y="143"/>
                    <a:pt x="248" y="182"/>
                  </a:cubicBezTo>
                  <a:cubicBezTo>
                    <a:pt x="323" y="221"/>
                    <a:pt x="432" y="273"/>
                    <a:pt x="480" y="297"/>
                  </a:cubicBezTo>
                  <a:close/>
                </a:path>
              </a:pathLst>
            </a:custGeom>
            <a:gradFill rotWithShape="1">
              <a:gsLst>
                <a:gs pos="0">
                  <a:srgbClr val="D3B187"/>
                </a:gs>
                <a:gs pos="100000">
                  <a:srgbClr val="FFCC66"/>
                </a:gs>
              </a:gsLst>
              <a:lin ang="5400000" scaled="1"/>
            </a:gradFill>
            <a:ln w="9525" cap="flat" cmpd="sng">
              <a:solidFill>
                <a:srgbClr val="FF99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4" name="Freeform 46"/>
            <p:cNvSpPr>
              <a:spLocks noChangeAspect="1"/>
            </p:cNvSpPr>
            <p:nvPr/>
          </p:nvSpPr>
          <p:spPr bwMode="auto">
            <a:xfrm>
              <a:off x="1961" y="871"/>
              <a:ext cx="1657" cy="259"/>
            </a:xfrm>
            <a:custGeom>
              <a:avLst/>
              <a:gdLst/>
              <a:ahLst/>
              <a:cxnLst>
                <a:cxn ang="0">
                  <a:pos x="279" y="134"/>
                </a:cxn>
                <a:cxn ang="0">
                  <a:pos x="496" y="40"/>
                </a:cxn>
                <a:cxn ang="0">
                  <a:pos x="1114" y="40"/>
                </a:cxn>
                <a:cxn ang="0">
                  <a:pos x="1639" y="28"/>
                </a:cxn>
                <a:cxn ang="0">
                  <a:pos x="1251" y="207"/>
                </a:cxn>
                <a:cxn ang="0">
                  <a:pos x="874" y="239"/>
                </a:cxn>
                <a:cxn ang="0">
                  <a:pos x="99" y="242"/>
                </a:cxn>
                <a:cxn ang="0">
                  <a:pos x="279" y="134"/>
                </a:cxn>
              </a:cxnLst>
              <a:rect l="0" t="0" r="r" b="b"/>
              <a:pathLst>
                <a:path w="1657" h="259">
                  <a:moveTo>
                    <a:pt x="279" y="134"/>
                  </a:moveTo>
                  <a:cubicBezTo>
                    <a:pt x="345" y="100"/>
                    <a:pt x="357" y="56"/>
                    <a:pt x="496" y="40"/>
                  </a:cubicBezTo>
                  <a:cubicBezTo>
                    <a:pt x="635" y="24"/>
                    <a:pt x="924" y="42"/>
                    <a:pt x="1114" y="40"/>
                  </a:cubicBezTo>
                  <a:cubicBezTo>
                    <a:pt x="1304" y="38"/>
                    <a:pt x="1616" y="0"/>
                    <a:pt x="1639" y="28"/>
                  </a:cubicBezTo>
                  <a:cubicBezTo>
                    <a:pt x="1657" y="75"/>
                    <a:pt x="1378" y="172"/>
                    <a:pt x="1251" y="207"/>
                  </a:cubicBezTo>
                  <a:cubicBezTo>
                    <a:pt x="1124" y="242"/>
                    <a:pt x="1066" y="233"/>
                    <a:pt x="874" y="239"/>
                  </a:cubicBezTo>
                  <a:cubicBezTo>
                    <a:pt x="682" y="245"/>
                    <a:pt x="198" y="259"/>
                    <a:pt x="99" y="242"/>
                  </a:cubicBezTo>
                  <a:cubicBezTo>
                    <a:pt x="0" y="225"/>
                    <a:pt x="213" y="168"/>
                    <a:pt x="279" y="134"/>
                  </a:cubicBezTo>
                  <a:close/>
                </a:path>
              </a:pathLst>
            </a:custGeom>
            <a:gradFill rotWithShape="1">
              <a:gsLst>
                <a:gs pos="0">
                  <a:srgbClr val="D3B187"/>
                </a:gs>
                <a:gs pos="100000">
                  <a:srgbClr val="FFCC66"/>
                </a:gs>
              </a:gsLst>
              <a:lin ang="5400000" scaled="1"/>
            </a:gradFill>
            <a:ln w="9525" cap="flat" cmpd="sng">
              <a:solidFill>
                <a:srgbClr val="FF99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5" name="Freeform 47"/>
            <p:cNvSpPr>
              <a:spLocks/>
            </p:cNvSpPr>
            <p:nvPr/>
          </p:nvSpPr>
          <p:spPr bwMode="auto">
            <a:xfrm flipV="1">
              <a:off x="1428" y="834"/>
              <a:ext cx="2116" cy="42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44" y="31"/>
                </a:cxn>
                <a:cxn ang="0">
                  <a:pos x="461" y="37"/>
                </a:cxn>
                <a:cxn ang="0">
                  <a:pos x="884" y="2"/>
                </a:cxn>
                <a:cxn ang="0">
                  <a:pos x="1236" y="24"/>
                </a:cxn>
                <a:cxn ang="0">
                  <a:pos x="1671" y="2"/>
                </a:cxn>
                <a:cxn ang="0">
                  <a:pos x="2116" y="15"/>
                </a:cxn>
              </a:cxnLst>
              <a:rect l="0" t="0" r="r" b="b"/>
              <a:pathLst>
                <a:path w="2116" h="42">
                  <a:moveTo>
                    <a:pt x="0" y="21"/>
                  </a:moveTo>
                  <a:cubicBezTo>
                    <a:pt x="33" y="24"/>
                    <a:pt x="67" y="28"/>
                    <a:pt x="144" y="31"/>
                  </a:cubicBezTo>
                  <a:cubicBezTo>
                    <a:pt x="221" y="34"/>
                    <a:pt x="338" y="42"/>
                    <a:pt x="461" y="37"/>
                  </a:cubicBezTo>
                  <a:cubicBezTo>
                    <a:pt x="584" y="32"/>
                    <a:pt x="755" y="4"/>
                    <a:pt x="884" y="2"/>
                  </a:cubicBezTo>
                  <a:cubicBezTo>
                    <a:pt x="1013" y="0"/>
                    <a:pt x="1105" y="24"/>
                    <a:pt x="1236" y="24"/>
                  </a:cubicBezTo>
                  <a:cubicBezTo>
                    <a:pt x="1367" y="24"/>
                    <a:pt x="1524" y="4"/>
                    <a:pt x="1671" y="2"/>
                  </a:cubicBezTo>
                  <a:cubicBezTo>
                    <a:pt x="1818" y="0"/>
                    <a:pt x="2042" y="13"/>
                    <a:pt x="2116" y="1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6" name="Freeform 48"/>
            <p:cNvSpPr>
              <a:spLocks/>
            </p:cNvSpPr>
            <p:nvPr/>
          </p:nvSpPr>
          <p:spPr bwMode="auto">
            <a:xfrm flipV="1">
              <a:off x="285" y="740"/>
              <a:ext cx="1344" cy="36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234" y="35"/>
                </a:cxn>
                <a:cxn ang="0">
                  <a:pos x="547" y="13"/>
                </a:cxn>
                <a:cxn ang="0">
                  <a:pos x="867" y="10"/>
                </a:cxn>
                <a:cxn ang="0">
                  <a:pos x="1078" y="13"/>
                </a:cxn>
                <a:cxn ang="0">
                  <a:pos x="1344" y="0"/>
                </a:cxn>
              </a:cxnLst>
              <a:rect l="0" t="0" r="r" b="b"/>
              <a:pathLst>
                <a:path w="1344" h="36">
                  <a:moveTo>
                    <a:pt x="0" y="7"/>
                  </a:moveTo>
                  <a:cubicBezTo>
                    <a:pt x="71" y="20"/>
                    <a:pt x="143" y="34"/>
                    <a:pt x="234" y="35"/>
                  </a:cubicBezTo>
                  <a:cubicBezTo>
                    <a:pt x="325" y="36"/>
                    <a:pt x="442" y="17"/>
                    <a:pt x="547" y="13"/>
                  </a:cubicBezTo>
                  <a:cubicBezTo>
                    <a:pt x="652" y="9"/>
                    <a:pt x="779" y="10"/>
                    <a:pt x="867" y="10"/>
                  </a:cubicBezTo>
                  <a:cubicBezTo>
                    <a:pt x="955" y="10"/>
                    <a:pt x="999" y="15"/>
                    <a:pt x="1078" y="13"/>
                  </a:cubicBezTo>
                  <a:cubicBezTo>
                    <a:pt x="1157" y="11"/>
                    <a:pt x="1300" y="2"/>
                    <a:pt x="1344" y="0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7" name="Freeform 49"/>
            <p:cNvSpPr>
              <a:spLocks/>
            </p:cNvSpPr>
            <p:nvPr/>
          </p:nvSpPr>
          <p:spPr bwMode="auto">
            <a:xfrm flipV="1">
              <a:off x="59" y="816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8" name="Freeform 50"/>
            <p:cNvSpPr>
              <a:spLocks/>
            </p:cNvSpPr>
            <p:nvPr/>
          </p:nvSpPr>
          <p:spPr bwMode="auto">
            <a:xfrm flipV="1">
              <a:off x="1847" y="758"/>
              <a:ext cx="1293" cy="60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317" y="58"/>
                </a:cxn>
                <a:cxn ang="0">
                  <a:pos x="762" y="23"/>
                </a:cxn>
                <a:cxn ang="0">
                  <a:pos x="1120" y="55"/>
                </a:cxn>
                <a:cxn ang="0">
                  <a:pos x="1254" y="7"/>
                </a:cxn>
                <a:cxn ang="0">
                  <a:pos x="1293" y="14"/>
                </a:cxn>
              </a:cxnLst>
              <a:rect l="0" t="0" r="r" b="b"/>
              <a:pathLst>
                <a:path w="1293" h="60">
                  <a:moveTo>
                    <a:pt x="0" y="36"/>
                  </a:moveTo>
                  <a:cubicBezTo>
                    <a:pt x="95" y="48"/>
                    <a:pt x="190" y="60"/>
                    <a:pt x="317" y="58"/>
                  </a:cubicBezTo>
                  <a:cubicBezTo>
                    <a:pt x="444" y="56"/>
                    <a:pt x="628" y="23"/>
                    <a:pt x="762" y="23"/>
                  </a:cubicBezTo>
                  <a:cubicBezTo>
                    <a:pt x="896" y="23"/>
                    <a:pt x="1038" y="58"/>
                    <a:pt x="1120" y="55"/>
                  </a:cubicBezTo>
                  <a:cubicBezTo>
                    <a:pt x="1202" y="52"/>
                    <a:pt x="1225" y="14"/>
                    <a:pt x="1254" y="7"/>
                  </a:cubicBezTo>
                  <a:cubicBezTo>
                    <a:pt x="1283" y="0"/>
                    <a:pt x="1288" y="7"/>
                    <a:pt x="1293" y="14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9" name="Freeform 51"/>
            <p:cNvSpPr>
              <a:spLocks/>
            </p:cNvSpPr>
            <p:nvPr/>
          </p:nvSpPr>
          <p:spPr bwMode="auto">
            <a:xfrm flipV="1">
              <a:off x="2970" y="776"/>
              <a:ext cx="1805" cy="5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9" y="48"/>
                </a:cxn>
                <a:cxn ang="0">
                  <a:pos x="631" y="35"/>
                </a:cxn>
                <a:cxn ang="0">
                  <a:pos x="1059" y="51"/>
                </a:cxn>
                <a:cxn ang="0">
                  <a:pos x="1357" y="22"/>
                </a:cxn>
                <a:cxn ang="0">
                  <a:pos x="1805" y="48"/>
                </a:cxn>
              </a:cxnLst>
              <a:rect l="0" t="0" r="r" b="b"/>
              <a:pathLst>
                <a:path w="1805" h="54">
                  <a:moveTo>
                    <a:pt x="0" y="0"/>
                  </a:moveTo>
                  <a:cubicBezTo>
                    <a:pt x="77" y="21"/>
                    <a:pt x="154" y="42"/>
                    <a:pt x="259" y="48"/>
                  </a:cubicBezTo>
                  <a:cubicBezTo>
                    <a:pt x="364" y="54"/>
                    <a:pt x="498" y="34"/>
                    <a:pt x="631" y="35"/>
                  </a:cubicBezTo>
                  <a:cubicBezTo>
                    <a:pt x="764" y="36"/>
                    <a:pt x="938" y="53"/>
                    <a:pt x="1059" y="51"/>
                  </a:cubicBezTo>
                  <a:cubicBezTo>
                    <a:pt x="1180" y="49"/>
                    <a:pt x="1233" y="22"/>
                    <a:pt x="1357" y="22"/>
                  </a:cubicBezTo>
                  <a:cubicBezTo>
                    <a:pt x="1481" y="22"/>
                    <a:pt x="1730" y="44"/>
                    <a:pt x="1805" y="48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00" name="Freeform 52"/>
            <p:cNvSpPr>
              <a:spLocks/>
            </p:cNvSpPr>
            <p:nvPr/>
          </p:nvSpPr>
          <p:spPr bwMode="auto">
            <a:xfrm flipV="1">
              <a:off x="3479" y="755"/>
              <a:ext cx="1888" cy="57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294" y="14"/>
                </a:cxn>
                <a:cxn ang="0">
                  <a:pos x="646" y="55"/>
                </a:cxn>
                <a:cxn ang="0">
                  <a:pos x="1107" y="7"/>
                </a:cxn>
                <a:cxn ang="0">
                  <a:pos x="1504" y="11"/>
                </a:cxn>
                <a:cxn ang="0">
                  <a:pos x="1737" y="55"/>
                </a:cxn>
                <a:cxn ang="0">
                  <a:pos x="1888" y="1"/>
                </a:cxn>
              </a:cxnLst>
              <a:rect l="0" t="0" r="r" b="b"/>
              <a:pathLst>
                <a:path w="1888" h="57">
                  <a:moveTo>
                    <a:pt x="0" y="36"/>
                  </a:moveTo>
                  <a:cubicBezTo>
                    <a:pt x="93" y="23"/>
                    <a:pt x="186" y="11"/>
                    <a:pt x="294" y="14"/>
                  </a:cubicBezTo>
                  <a:cubicBezTo>
                    <a:pt x="402" y="17"/>
                    <a:pt x="511" y="56"/>
                    <a:pt x="646" y="55"/>
                  </a:cubicBezTo>
                  <a:cubicBezTo>
                    <a:pt x="781" y="54"/>
                    <a:pt x="964" y="14"/>
                    <a:pt x="1107" y="7"/>
                  </a:cubicBezTo>
                  <a:cubicBezTo>
                    <a:pt x="1250" y="0"/>
                    <a:pt x="1399" y="3"/>
                    <a:pt x="1504" y="11"/>
                  </a:cubicBezTo>
                  <a:cubicBezTo>
                    <a:pt x="1609" y="19"/>
                    <a:pt x="1673" y="57"/>
                    <a:pt x="1737" y="55"/>
                  </a:cubicBezTo>
                  <a:cubicBezTo>
                    <a:pt x="1801" y="53"/>
                    <a:pt x="1863" y="10"/>
                    <a:pt x="1888" y="1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01" name="Freeform 53"/>
            <p:cNvSpPr>
              <a:spLocks/>
            </p:cNvSpPr>
            <p:nvPr/>
          </p:nvSpPr>
          <p:spPr bwMode="auto">
            <a:xfrm flipV="1">
              <a:off x="4115" y="806"/>
              <a:ext cx="1428" cy="70"/>
            </a:xfrm>
            <a:custGeom>
              <a:avLst/>
              <a:gdLst/>
              <a:ahLst/>
              <a:cxnLst>
                <a:cxn ang="0">
                  <a:pos x="1428" y="1"/>
                </a:cxn>
                <a:cxn ang="0">
                  <a:pos x="1216" y="45"/>
                </a:cxn>
                <a:cxn ang="0">
                  <a:pos x="941" y="68"/>
                </a:cxn>
                <a:cxn ang="0">
                  <a:pos x="692" y="33"/>
                </a:cxn>
                <a:cxn ang="0">
                  <a:pos x="570" y="1"/>
                </a:cxn>
                <a:cxn ang="0">
                  <a:pos x="250" y="39"/>
                </a:cxn>
                <a:cxn ang="0">
                  <a:pos x="0" y="17"/>
                </a:cxn>
              </a:cxnLst>
              <a:rect l="0" t="0" r="r" b="b"/>
              <a:pathLst>
                <a:path w="1428" h="70">
                  <a:moveTo>
                    <a:pt x="1428" y="1"/>
                  </a:moveTo>
                  <a:cubicBezTo>
                    <a:pt x="1362" y="17"/>
                    <a:pt x="1297" y="34"/>
                    <a:pt x="1216" y="45"/>
                  </a:cubicBezTo>
                  <a:cubicBezTo>
                    <a:pt x="1135" y="56"/>
                    <a:pt x="1028" y="70"/>
                    <a:pt x="941" y="68"/>
                  </a:cubicBezTo>
                  <a:cubicBezTo>
                    <a:pt x="854" y="66"/>
                    <a:pt x="754" y="44"/>
                    <a:pt x="692" y="33"/>
                  </a:cubicBezTo>
                  <a:cubicBezTo>
                    <a:pt x="630" y="22"/>
                    <a:pt x="644" y="0"/>
                    <a:pt x="570" y="1"/>
                  </a:cubicBezTo>
                  <a:cubicBezTo>
                    <a:pt x="496" y="2"/>
                    <a:pt x="345" y="36"/>
                    <a:pt x="250" y="39"/>
                  </a:cubicBezTo>
                  <a:cubicBezTo>
                    <a:pt x="155" y="42"/>
                    <a:pt x="42" y="21"/>
                    <a:pt x="0" y="17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02" name="Oval 54"/>
            <p:cNvSpPr>
              <a:spLocks noChangeArrowheads="1"/>
            </p:cNvSpPr>
            <p:nvPr/>
          </p:nvSpPr>
          <p:spPr bwMode="auto">
            <a:xfrm flipV="1">
              <a:off x="360" y="936"/>
              <a:ext cx="295" cy="120"/>
            </a:xfrm>
            <a:prstGeom prst="ellipse">
              <a:avLst/>
            </a:prstGeom>
            <a:gradFill rotWithShape="0">
              <a:gsLst>
                <a:gs pos="0">
                  <a:srgbClr val="9CD9FE"/>
                </a:gs>
                <a:gs pos="100000">
                  <a:srgbClr val="9CD9FE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03" name="Oval 55"/>
            <p:cNvSpPr>
              <a:spLocks noChangeArrowheads="1"/>
            </p:cNvSpPr>
            <p:nvPr/>
          </p:nvSpPr>
          <p:spPr bwMode="auto">
            <a:xfrm flipV="1">
              <a:off x="5046" y="930"/>
              <a:ext cx="323" cy="139"/>
            </a:xfrm>
            <a:prstGeom prst="ellipse">
              <a:avLst/>
            </a:prstGeom>
            <a:gradFill rotWithShape="0">
              <a:gsLst>
                <a:gs pos="0">
                  <a:srgbClr val="9CD9FE"/>
                </a:gs>
                <a:gs pos="100000">
                  <a:srgbClr val="9CD9FE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04" name="Oval 56"/>
            <p:cNvSpPr>
              <a:spLocks noChangeArrowheads="1"/>
            </p:cNvSpPr>
            <p:nvPr/>
          </p:nvSpPr>
          <p:spPr bwMode="auto">
            <a:xfrm flipV="1">
              <a:off x="3890" y="941"/>
              <a:ext cx="324" cy="129"/>
            </a:xfrm>
            <a:prstGeom prst="ellipse">
              <a:avLst/>
            </a:prstGeom>
            <a:gradFill rotWithShape="0">
              <a:gsLst>
                <a:gs pos="0">
                  <a:srgbClr val="9CD9FE"/>
                </a:gs>
                <a:gs pos="100000">
                  <a:srgbClr val="9CD9FE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05" name="Oval 57"/>
            <p:cNvSpPr>
              <a:spLocks noChangeArrowheads="1"/>
            </p:cNvSpPr>
            <p:nvPr/>
          </p:nvSpPr>
          <p:spPr bwMode="auto">
            <a:xfrm flipV="1">
              <a:off x="330" y="552"/>
              <a:ext cx="276" cy="112"/>
            </a:xfrm>
            <a:prstGeom prst="ellipse">
              <a:avLst/>
            </a:prstGeom>
            <a:gradFill rotWithShape="1">
              <a:gsLst>
                <a:gs pos="0">
                  <a:srgbClr val="BAA0FA"/>
                </a:gs>
                <a:gs pos="100000">
                  <a:srgbClr val="BAA0FA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06" name="Oval 58"/>
            <p:cNvSpPr>
              <a:spLocks noChangeArrowheads="1"/>
            </p:cNvSpPr>
            <p:nvPr/>
          </p:nvSpPr>
          <p:spPr bwMode="auto">
            <a:xfrm flipV="1">
              <a:off x="1400" y="930"/>
              <a:ext cx="299" cy="119"/>
            </a:xfrm>
            <a:prstGeom prst="ellipse">
              <a:avLst/>
            </a:prstGeom>
            <a:gradFill rotWithShape="0">
              <a:gsLst>
                <a:gs pos="0">
                  <a:srgbClr val="9CD9FE"/>
                </a:gs>
                <a:gs pos="100000">
                  <a:srgbClr val="9CD9FE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07" name="Freeform 59"/>
            <p:cNvSpPr>
              <a:spLocks/>
            </p:cNvSpPr>
            <p:nvPr/>
          </p:nvSpPr>
          <p:spPr bwMode="auto">
            <a:xfrm>
              <a:off x="53" y="754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08" name="Freeform 60"/>
            <p:cNvSpPr>
              <a:spLocks/>
            </p:cNvSpPr>
            <p:nvPr/>
          </p:nvSpPr>
          <p:spPr bwMode="auto">
            <a:xfrm flipV="1">
              <a:off x="964" y="792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09" name="Freeform 61"/>
            <p:cNvSpPr>
              <a:spLocks/>
            </p:cNvSpPr>
            <p:nvPr/>
          </p:nvSpPr>
          <p:spPr bwMode="auto">
            <a:xfrm flipV="1">
              <a:off x="1905" y="794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0" name="Freeform 62"/>
            <p:cNvSpPr>
              <a:spLocks/>
            </p:cNvSpPr>
            <p:nvPr/>
          </p:nvSpPr>
          <p:spPr bwMode="auto">
            <a:xfrm flipV="1">
              <a:off x="2843" y="801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1" name="Freeform 63"/>
            <p:cNvSpPr>
              <a:spLocks/>
            </p:cNvSpPr>
            <p:nvPr/>
          </p:nvSpPr>
          <p:spPr bwMode="auto">
            <a:xfrm flipV="1">
              <a:off x="3548" y="761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2" name="Freeform 64"/>
            <p:cNvSpPr>
              <a:spLocks/>
            </p:cNvSpPr>
            <p:nvPr/>
          </p:nvSpPr>
          <p:spPr bwMode="auto">
            <a:xfrm flipV="1">
              <a:off x="4268" y="742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3" name="Freeform 65"/>
            <p:cNvSpPr>
              <a:spLocks/>
            </p:cNvSpPr>
            <p:nvPr/>
          </p:nvSpPr>
          <p:spPr bwMode="auto">
            <a:xfrm>
              <a:off x="4507" y="787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4" name="Oval 66"/>
            <p:cNvSpPr>
              <a:spLocks noChangeArrowheads="1"/>
            </p:cNvSpPr>
            <p:nvPr/>
          </p:nvSpPr>
          <p:spPr bwMode="auto">
            <a:xfrm flipV="1">
              <a:off x="2714" y="952"/>
              <a:ext cx="276" cy="112"/>
            </a:xfrm>
            <a:prstGeom prst="ellipse">
              <a:avLst/>
            </a:prstGeom>
            <a:gradFill rotWithShape="0">
              <a:gsLst>
                <a:gs pos="0">
                  <a:srgbClr val="9CD9FE"/>
                </a:gs>
                <a:gs pos="100000">
                  <a:srgbClr val="9CD9FE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15" name="Freeform 67"/>
            <p:cNvSpPr>
              <a:spLocks noChangeAspect="1"/>
            </p:cNvSpPr>
            <p:nvPr/>
          </p:nvSpPr>
          <p:spPr bwMode="auto">
            <a:xfrm>
              <a:off x="986" y="466"/>
              <a:ext cx="3761" cy="315"/>
            </a:xfrm>
            <a:custGeom>
              <a:avLst/>
              <a:gdLst/>
              <a:ahLst/>
              <a:cxnLst>
                <a:cxn ang="0">
                  <a:pos x="22" y="62"/>
                </a:cxn>
                <a:cxn ang="0">
                  <a:pos x="1377" y="27"/>
                </a:cxn>
                <a:cxn ang="0">
                  <a:pos x="2182" y="38"/>
                </a:cxn>
                <a:cxn ang="0">
                  <a:pos x="3728" y="253"/>
                </a:cxn>
                <a:cxn ang="0">
                  <a:pos x="1984" y="310"/>
                </a:cxn>
                <a:cxn ang="0">
                  <a:pos x="1510" y="285"/>
                </a:cxn>
                <a:cxn ang="0">
                  <a:pos x="764" y="171"/>
                </a:cxn>
                <a:cxn ang="0">
                  <a:pos x="22" y="62"/>
                </a:cxn>
              </a:cxnLst>
              <a:rect l="0" t="0" r="r" b="b"/>
              <a:pathLst>
                <a:path w="3761" h="315">
                  <a:moveTo>
                    <a:pt x="22" y="62"/>
                  </a:moveTo>
                  <a:cubicBezTo>
                    <a:pt x="0" y="19"/>
                    <a:pt x="1017" y="31"/>
                    <a:pt x="1377" y="27"/>
                  </a:cubicBezTo>
                  <a:cubicBezTo>
                    <a:pt x="1737" y="23"/>
                    <a:pt x="1790" y="0"/>
                    <a:pt x="2182" y="38"/>
                  </a:cubicBezTo>
                  <a:cubicBezTo>
                    <a:pt x="2574" y="76"/>
                    <a:pt x="3761" y="208"/>
                    <a:pt x="3728" y="253"/>
                  </a:cubicBezTo>
                  <a:cubicBezTo>
                    <a:pt x="3731" y="294"/>
                    <a:pt x="2354" y="305"/>
                    <a:pt x="1984" y="310"/>
                  </a:cubicBezTo>
                  <a:cubicBezTo>
                    <a:pt x="1614" y="315"/>
                    <a:pt x="1713" y="308"/>
                    <a:pt x="1510" y="285"/>
                  </a:cubicBezTo>
                  <a:cubicBezTo>
                    <a:pt x="1307" y="262"/>
                    <a:pt x="1012" y="208"/>
                    <a:pt x="764" y="171"/>
                  </a:cubicBezTo>
                  <a:cubicBezTo>
                    <a:pt x="516" y="134"/>
                    <a:pt x="44" y="105"/>
                    <a:pt x="22" y="62"/>
                  </a:cubicBezTo>
                  <a:close/>
                </a:path>
              </a:pathLst>
            </a:custGeom>
            <a:solidFill>
              <a:srgbClr val="FF9966"/>
            </a:solidFill>
            <a:ln w="9525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6" name="Oval 68"/>
            <p:cNvSpPr>
              <a:spLocks noChangeArrowheads="1"/>
            </p:cNvSpPr>
            <p:nvPr/>
          </p:nvSpPr>
          <p:spPr bwMode="auto">
            <a:xfrm flipV="1">
              <a:off x="2642" y="551"/>
              <a:ext cx="276" cy="112"/>
            </a:xfrm>
            <a:prstGeom prst="ellipse">
              <a:avLst/>
            </a:prstGeom>
            <a:gradFill rotWithShape="1">
              <a:gsLst>
                <a:gs pos="0">
                  <a:srgbClr val="BAA0FA"/>
                </a:gs>
                <a:gs pos="100000">
                  <a:srgbClr val="BAA0FA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17" name="Freeform 69"/>
            <p:cNvSpPr>
              <a:spLocks noChangeAspect="1"/>
            </p:cNvSpPr>
            <p:nvPr/>
          </p:nvSpPr>
          <p:spPr bwMode="auto">
            <a:xfrm>
              <a:off x="3288" y="467"/>
              <a:ext cx="2473" cy="295"/>
            </a:xfrm>
            <a:custGeom>
              <a:avLst/>
              <a:gdLst/>
              <a:ahLst/>
              <a:cxnLst>
                <a:cxn ang="0">
                  <a:pos x="2473" y="37"/>
                </a:cxn>
                <a:cxn ang="0">
                  <a:pos x="2065" y="36"/>
                </a:cxn>
                <a:cxn ang="0">
                  <a:pos x="1477" y="32"/>
                </a:cxn>
                <a:cxn ang="0">
                  <a:pos x="114" y="39"/>
                </a:cxn>
                <a:cxn ang="0">
                  <a:pos x="795" y="141"/>
                </a:cxn>
                <a:cxn ang="0">
                  <a:pos x="1467" y="240"/>
                </a:cxn>
                <a:cxn ang="0">
                  <a:pos x="1934" y="267"/>
                </a:cxn>
                <a:cxn ang="0">
                  <a:pos x="2465" y="257"/>
                </a:cxn>
                <a:cxn ang="0">
                  <a:pos x="2473" y="37"/>
                </a:cxn>
              </a:cxnLst>
              <a:rect l="0" t="0" r="r" b="b"/>
              <a:pathLst>
                <a:path w="2473" h="295">
                  <a:moveTo>
                    <a:pt x="2473" y="37"/>
                  </a:moveTo>
                  <a:cubicBezTo>
                    <a:pt x="2406" y="0"/>
                    <a:pt x="2231" y="37"/>
                    <a:pt x="2065" y="36"/>
                  </a:cubicBezTo>
                  <a:cubicBezTo>
                    <a:pt x="1899" y="35"/>
                    <a:pt x="1802" y="32"/>
                    <a:pt x="1477" y="32"/>
                  </a:cubicBezTo>
                  <a:cubicBezTo>
                    <a:pt x="1152" y="32"/>
                    <a:pt x="228" y="21"/>
                    <a:pt x="114" y="39"/>
                  </a:cubicBezTo>
                  <a:cubicBezTo>
                    <a:pt x="0" y="60"/>
                    <a:pt x="570" y="108"/>
                    <a:pt x="795" y="141"/>
                  </a:cubicBezTo>
                  <a:cubicBezTo>
                    <a:pt x="1020" y="174"/>
                    <a:pt x="1277" y="219"/>
                    <a:pt x="1467" y="240"/>
                  </a:cubicBezTo>
                  <a:cubicBezTo>
                    <a:pt x="1657" y="261"/>
                    <a:pt x="1768" y="264"/>
                    <a:pt x="1934" y="267"/>
                  </a:cubicBezTo>
                  <a:cubicBezTo>
                    <a:pt x="2100" y="270"/>
                    <a:pt x="2375" y="295"/>
                    <a:pt x="2465" y="257"/>
                  </a:cubicBezTo>
                  <a:lnTo>
                    <a:pt x="2473" y="37"/>
                  </a:lnTo>
                  <a:close/>
                </a:path>
              </a:pathLst>
            </a:custGeom>
            <a:solidFill>
              <a:srgbClr val="FF9966"/>
            </a:solidFill>
            <a:ln w="9525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8" name="Oval 70"/>
            <p:cNvSpPr>
              <a:spLocks noChangeArrowheads="1"/>
            </p:cNvSpPr>
            <p:nvPr/>
          </p:nvSpPr>
          <p:spPr bwMode="auto">
            <a:xfrm flipH="1" flipV="1">
              <a:off x="4987" y="567"/>
              <a:ext cx="276" cy="112"/>
            </a:xfrm>
            <a:prstGeom prst="ellipse">
              <a:avLst/>
            </a:prstGeom>
            <a:gradFill rotWithShape="1">
              <a:gsLst>
                <a:gs pos="0">
                  <a:srgbClr val="BAA0FA"/>
                </a:gs>
                <a:gs pos="100000">
                  <a:srgbClr val="BAA0FA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19" name="Freeform 71"/>
            <p:cNvSpPr>
              <a:spLocks/>
            </p:cNvSpPr>
            <p:nvPr/>
          </p:nvSpPr>
          <p:spPr bwMode="auto">
            <a:xfrm flipV="1">
              <a:off x="38" y="757"/>
              <a:ext cx="5684" cy="115"/>
            </a:xfrm>
            <a:custGeom>
              <a:avLst/>
              <a:gdLst/>
              <a:ahLst/>
              <a:cxnLst>
                <a:cxn ang="0">
                  <a:pos x="0" y="109"/>
                </a:cxn>
                <a:cxn ang="0">
                  <a:pos x="368" y="54"/>
                </a:cxn>
                <a:cxn ang="0">
                  <a:pos x="666" y="112"/>
                </a:cxn>
                <a:cxn ang="0">
                  <a:pos x="1053" y="38"/>
                </a:cxn>
                <a:cxn ang="0">
                  <a:pos x="1744" y="89"/>
                </a:cxn>
                <a:cxn ang="0">
                  <a:pos x="2208" y="77"/>
                </a:cxn>
                <a:cxn ang="0">
                  <a:pos x="2551" y="0"/>
                </a:cxn>
                <a:cxn ang="0">
                  <a:pos x="3216" y="77"/>
                </a:cxn>
                <a:cxn ang="0">
                  <a:pos x="3568" y="6"/>
                </a:cxn>
                <a:cxn ang="0">
                  <a:pos x="4080" y="41"/>
                </a:cxn>
                <a:cxn ang="0">
                  <a:pos x="4404" y="109"/>
                </a:cxn>
                <a:cxn ang="0">
                  <a:pos x="4826" y="3"/>
                </a:cxn>
                <a:cxn ang="0">
                  <a:pos x="5335" y="109"/>
                </a:cxn>
                <a:cxn ang="0">
                  <a:pos x="5498" y="29"/>
                </a:cxn>
                <a:cxn ang="0">
                  <a:pos x="5684" y="99"/>
                </a:cxn>
              </a:cxnLst>
              <a:rect l="0" t="0" r="r" b="b"/>
              <a:pathLst>
                <a:path w="5684" h="115">
                  <a:moveTo>
                    <a:pt x="0" y="109"/>
                  </a:moveTo>
                  <a:cubicBezTo>
                    <a:pt x="128" y="81"/>
                    <a:pt x="257" y="53"/>
                    <a:pt x="368" y="54"/>
                  </a:cubicBezTo>
                  <a:cubicBezTo>
                    <a:pt x="479" y="55"/>
                    <a:pt x="552" y="115"/>
                    <a:pt x="666" y="112"/>
                  </a:cubicBezTo>
                  <a:cubicBezTo>
                    <a:pt x="780" y="109"/>
                    <a:pt x="873" y="42"/>
                    <a:pt x="1053" y="38"/>
                  </a:cubicBezTo>
                  <a:cubicBezTo>
                    <a:pt x="1233" y="34"/>
                    <a:pt x="1552" y="83"/>
                    <a:pt x="1744" y="89"/>
                  </a:cubicBezTo>
                  <a:cubicBezTo>
                    <a:pt x="1936" y="95"/>
                    <a:pt x="2074" y="92"/>
                    <a:pt x="2208" y="77"/>
                  </a:cubicBezTo>
                  <a:cubicBezTo>
                    <a:pt x="2342" y="62"/>
                    <a:pt x="2383" y="0"/>
                    <a:pt x="2551" y="0"/>
                  </a:cubicBezTo>
                  <a:cubicBezTo>
                    <a:pt x="2719" y="0"/>
                    <a:pt x="3047" y="76"/>
                    <a:pt x="3216" y="77"/>
                  </a:cubicBezTo>
                  <a:cubicBezTo>
                    <a:pt x="3385" y="78"/>
                    <a:pt x="3424" y="12"/>
                    <a:pt x="3568" y="6"/>
                  </a:cubicBezTo>
                  <a:cubicBezTo>
                    <a:pt x="3712" y="0"/>
                    <a:pt x="3941" y="24"/>
                    <a:pt x="4080" y="41"/>
                  </a:cubicBezTo>
                  <a:cubicBezTo>
                    <a:pt x="4219" y="58"/>
                    <a:pt x="4280" y="115"/>
                    <a:pt x="4404" y="109"/>
                  </a:cubicBezTo>
                  <a:cubicBezTo>
                    <a:pt x="4528" y="103"/>
                    <a:pt x="4671" y="3"/>
                    <a:pt x="4826" y="3"/>
                  </a:cubicBezTo>
                  <a:cubicBezTo>
                    <a:pt x="4981" y="3"/>
                    <a:pt x="5223" y="105"/>
                    <a:pt x="5335" y="109"/>
                  </a:cubicBezTo>
                  <a:cubicBezTo>
                    <a:pt x="5447" y="113"/>
                    <a:pt x="5440" y="31"/>
                    <a:pt x="5498" y="29"/>
                  </a:cubicBezTo>
                  <a:cubicBezTo>
                    <a:pt x="5556" y="27"/>
                    <a:pt x="5620" y="63"/>
                    <a:pt x="5684" y="99"/>
                  </a:cubicBezTo>
                </a:path>
              </a:pathLst>
            </a:custGeom>
            <a:noFill/>
            <a:ln w="12700" cap="flat" cmpd="sng">
              <a:solidFill>
                <a:srgbClr val="B2B2B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20" name="Oval 72"/>
            <p:cNvSpPr>
              <a:spLocks noChangeArrowheads="1"/>
            </p:cNvSpPr>
            <p:nvPr/>
          </p:nvSpPr>
          <p:spPr bwMode="auto">
            <a:xfrm>
              <a:off x="5555" y="558"/>
              <a:ext cx="124" cy="130"/>
            </a:xfrm>
            <a:prstGeom prst="ellipse">
              <a:avLst/>
            </a:prstGeom>
            <a:solidFill>
              <a:srgbClr val="E6E7DD"/>
            </a:solidFill>
            <a:ln w="127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800" b="1" dirty="0">
                  <a:solidFill>
                    <a:srgbClr val="C46200"/>
                  </a:solidFill>
                  <a:cs typeface="Arial" charset="0"/>
                </a:rPr>
                <a:t>SM</a:t>
              </a:r>
            </a:p>
          </p:txBody>
        </p:sp>
        <p:sp>
          <p:nvSpPr>
            <p:cNvPr id="2121" name="Oval 73"/>
            <p:cNvSpPr>
              <a:spLocks noChangeArrowheads="1"/>
            </p:cNvSpPr>
            <p:nvPr/>
          </p:nvSpPr>
          <p:spPr bwMode="auto">
            <a:xfrm>
              <a:off x="5585" y="937"/>
              <a:ext cx="124" cy="130"/>
            </a:xfrm>
            <a:prstGeom prst="ellipse">
              <a:avLst/>
            </a:prstGeom>
            <a:solidFill>
              <a:srgbClr val="E6E7DD"/>
            </a:solidFill>
            <a:ln w="127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800" b="1" dirty="0">
                  <a:solidFill>
                    <a:srgbClr val="CC6600"/>
                  </a:solidFill>
                  <a:cs typeface="Arial" charset="0"/>
                </a:rPr>
                <a:t>EC</a:t>
              </a:r>
            </a:p>
          </p:txBody>
        </p:sp>
      </p:grpSp>
      <p:sp>
        <p:nvSpPr>
          <p:cNvPr id="72" name="Oval 72"/>
          <p:cNvSpPr>
            <a:spLocks noChangeArrowheads="1"/>
          </p:cNvSpPr>
          <p:nvPr/>
        </p:nvSpPr>
        <p:spPr bwMode="auto">
          <a:xfrm>
            <a:off x="8820472" y="6453336"/>
            <a:ext cx="196850" cy="206375"/>
          </a:xfrm>
          <a:prstGeom prst="ellipse">
            <a:avLst/>
          </a:prstGeom>
          <a:solidFill>
            <a:srgbClr val="E6E7DD"/>
          </a:solidFill>
          <a:ln w="12700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800" b="1" dirty="0">
                <a:solidFill>
                  <a:srgbClr val="C46200"/>
                </a:solidFill>
                <a:cs typeface="Arial" charset="0"/>
              </a:rPr>
              <a:t>SM</a:t>
            </a:r>
          </a:p>
        </p:txBody>
      </p:sp>
      <p:sp>
        <p:nvSpPr>
          <p:cNvPr id="73" name="Oval 73"/>
          <p:cNvSpPr>
            <a:spLocks noChangeArrowheads="1"/>
          </p:cNvSpPr>
          <p:nvPr/>
        </p:nvSpPr>
        <p:spPr bwMode="auto">
          <a:xfrm>
            <a:off x="8868097" y="5814913"/>
            <a:ext cx="196850" cy="206375"/>
          </a:xfrm>
          <a:prstGeom prst="ellipse">
            <a:avLst/>
          </a:prstGeom>
          <a:solidFill>
            <a:srgbClr val="E6E7DD"/>
          </a:solidFill>
          <a:ln w="12700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800" b="1" dirty="0">
                <a:solidFill>
                  <a:srgbClr val="CC6600"/>
                </a:solidFill>
                <a:cs typeface="Arial" charset="0"/>
              </a:rPr>
              <a:t>EC</a:t>
            </a:r>
          </a:p>
        </p:txBody>
      </p:sp>
      <p:sp>
        <p:nvSpPr>
          <p:cNvPr id="77" name="Freeform 378"/>
          <p:cNvSpPr>
            <a:spLocks/>
          </p:cNvSpPr>
          <p:nvPr/>
        </p:nvSpPr>
        <p:spPr bwMode="auto">
          <a:xfrm>
            <a:off x="974725" y="6309320"/>
            <a:ext cx="4235450" cy="530225"/>
          </a:xfrm>
          <a:custGeom>
            <a:avLst/>
            <a:gdLst/>
            <a:ahLst/>
            <a:cxnLst>
              <a:cxn ang="0">
                <a:pos x="934" y="3"/>
              </a:cxn>
              <a:cxn ang="0">
                <a:pos x="227" y="1146"/>
              </a:cxn>
              <a:cxn ang="0">
                <a:pos x="2297" y="1146"/>
              </a:cxn>
              <a:cxn ang="0">
                <a:pos x="2441" y="0"/>
              </a:cxn>
              <a:cxn ang="0">
                <a:pos x="934" y="3"/>
              </a:cxn>
            </a:cxnLst>
            <a:rect l="0" t="0" r="r" b="b"/>
            <a:pathLst>
              <a:path w="2668" h="1146">
                <a:moveTo>
                  <a:pt x="934" y="3"/>
                </a:moveTo>
                <a:cubicBezTo>
                  <a:pt x="565" y="194"/>
                  <a:pt x="0" y="956"/>
                  <a:pt x="227" y="1146"/>
                </a:cubicBezTo>
                <a:lnTo>
                  <a:pt x="2297" y="1146"/>
                </a:lnTo>
                <a:cubicBezTo>
                  <a:pt x="2666" y="955"/>
                  <a:pt x="2668" y="190"/>
                  <a:pt x="2441" y="0"/>
                </a:cubicBezTo>
                <a:lnTo>
                  <a:pt x="934" y="3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FFC1C1"/>
              </a:gs>
            </a:gsLst>
            <a:lin ang="5400000" scaled="1"/>
          </a:gradFill>
          <a:ln w="12700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8" name="Freeform 380"/>
          <p:cNvSpPr>
            <a:spLocks/>
          </p:cNvSpPr>
          <p:nvPr/>
        </p:nvSpPr>
        <p:spPr bwMode="auto">
          <a:xfrm>
            <a:off x="5264150" y="5459735"/>
            <a:ext cx="901700" cy="712788"/>
          </a:xfrm>
          <a:custGeom>
            <a:avLst/>
            <a:gdLst/>
            <a:ahLst/>
            <a:cxnLst>
              <a:cxn ang="0">
                <a:pos x="568" y="142"/>
              </a:cxn>
              <a:cxn ang="0">
                <a:pos x="284" y="1"/>
              </a:cxn>
              <a:cxn ang="0">
                <a:pos x="34" y="139"/>
              </a:cxn>
              <a:cxn ang="0">
                <a:pos x="79" y="420"/>
              </a:cxn>
              <a:cxn ang="0">
                <a:pos x="511" y="312"/>
              </a:cxn>
            </a:cxnLst>
            <a:rect l="0" t="0" r="r" b="b"/>
            <a:pathLst>
              <a:path w="568" h="449">
                <a:moveTo>
                  <a:pt x="568" y="142"/>
                </a:moveTo>
                <a:cubicBezTo>
                  <a:pt x="470" y="72"/>
                  <a:pt x="373" y="2"/>
                  <a:pt x="284" y="1"/>
                </a:cubicBezTo>
                <a:cubicBezTo>
                  <a:pt x="195" y="0"/>
                  <a:pt x="68" y="69"/>
                  <a:pt x="34" y="139"/>
                </a:cubicBezTo>
                <a:cubicBezTo>
                  <a:pt x="0" y="209"/>
                  <a:pt x="0" y="391"/>
                  <a:pt x="79" y="420"/>
                </a:cubicBezTo>
                <a:cubicBezTo>
                  <a:pt x="158" y="449"/>
                  <a:pt x="334" y="380"/>
                  <a:pt x="511" y="312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9" name="Freeform 381"/>
          <p:cNvSpPr>
            <a:spLocks/>
          </p:cNvSpPr>
          <p:nvPr/>
        </p:nvSpPr>
        <p:spPr bwMode="auto">
          <a:xfrm>
            <a:off x="2863850" y="5502598"/>
            <a:ext cx="1177925" cy="646112"/>
          </a:xfrm>
          <a:custGeom>
            <a:avLst/>
            <a:gdLst/>
            <a:ahLst/>
            <a:cxnLst>
              <a:cxn ang="0">
                <a:pos x="381" y="0"/>
              </a:cxn>
              <a:cxn ang="0">
                <a:pos x="490" y="160"/>
              </a:cxn>
              <a:cxn ang="0">
                <a:pos x="631" y="208"/>
              </a:cxn>
              <a:cxn ang="0">
                <a:pos x="637" y="384"/>
              </a:cxn>
              <a:cxn ang="0">
                <a:pos x="0" y="349"/>
              </a:cxn>
            </a:cxnLst>
            <a:rect l="0" t="0" r="r" b="b"/>
            <a:pathLst>
              <a:path w="742" h="407">
                <a:moveTo>
                  <a:pt x="381" y="0"/>
                </a:moveTo>
                <a:cubicBezTo>
                  <a:pt x="414" y="62"/>
                  <a:pt x="448" y="125"/>
                  <a:pt x="490" y="160"/>
                </a:cubicBezTo>
                <a:cubicBezTo>
                  <a:pt x="532" y="195"/>
                  <a:pt x="607" y="171"/>
                  <a:pt x="631" y="208"/>
                </a:cubicBezTo>
                <a:cubicBezTo>
                  <a:pt x="655" y="245"/>
                  <a:pt x="742" y="361"/>
                  <a:pt x="637" y="384"/>
                </a:cubicBezTo>
                <a:cubicBezTo>
                  <a:pt x="532" y="407"/>
                  <a:pt x="266" y="378"/>
                  <a:pt x="0" y="349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0" name="Freeform 382"/>
          <p:cNvSpPr>
            <a:spLocks/>
          </p:cNvSpPr>
          <p:nvPr/>
        </p:nvSpPr>
        <p:spPr bwMode="auto">
          <a:xfrm>
            <a:off x="2971800" y="5486723"/>
            <a:ext cx="809625" cy="676275"/>
          </a:xfrm>
          <a:custGeom>
            <a:avLst/>
            <a:gdLst/>
            <a:ahLst/>
            <a:cxnLst>
              <a:cxn ang="0">
                <a:pos x="137" y="0"/>
              </a:cxn>
              <a:cxn ang="0">
                <a:pos x="435" y="131"/>
              </a:cxn>
              <a:cxn ang="0">
                <a:pos x="438" y="381"/>
              </a:cxn>
              <a:cxn ang="0">
                <a:pos x="0" y="400"/>
              </a:cxn>
            </a:cxnLst>
            <a:rect l="0" t="0" r="r" b="b"/>
            <a:pathLst>
              <a:path w="510" h="426">
                <a:moveTo>
                  <a:pt x="137" y="0"/>
                </a:moveTo>
                <a:cubicBezTo>
                  <a:pt x="261" y="34"/>
                  <a:pt x="385" y="68"/>
                  <a:pt x="435" y="131"/>
                </a:cubicBezTo>
                <a:cubicBezTo>
                  <a:pt x="485" y="194"/>
                  <a:pt x="510" y="336"/>
                  <a:pt x="438" y="381"/>
                </a:cubicBezTo>
                <a:cubicBezTo>
                  <a:pt x="366" y="426"/>
                  <a:pt x="183" y="413"/>
                  <a:pt x="0" y="400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" name="Freeform 383"/>
          <p:cNvSpPr>
            <a:spLocks/>
          </p:cNvSpPr>
          <p:nvPr/>
        </p:nvSpPr>
        <p:spPr bwMode="auto">
          <a:xfrm>
            <a:off x="5176838" y="5507360"/>
            <a:ext cx="877887" cy="715963"/>
          </a:xfrm>
          <a:custGeom>
            <a:avLst/>
            <a:gdLst/>
            <a:ahLst/>
            <a:cxnLst>
              <a:cxn ang="0">
                <a:pos x="294" y="0"/>
              </a:cxn>
              <a:cxn ang="0">
                <a:pos x="31" y="83"/>
              </a:cxn>
              <a:cxn ang="0">
                <a:pos x="108" y="307"/>
              </a:cxn>
              <a:cxn ang="0">
                <a:pos x="553" y="451"/>
              </a:cxn>
            </a:cxnLst>
            <a:rect l="0" t="0" r="r" b="b"/>
            <a:pathLst>
              <a:path w="553" h="451">
                <a:moveTo>
                  <a:pt x="294" y="0"/>
                </a:moveTo>
                <a:cubicBezTo>
                  <a:pt x="178" y="16"/>
                  <a:pt x="62" y="32"/>
                  <a:pt x="31" y="83"/>
                </a:cubicBezTo>
                <a:cubicBezTo>
                  <a:pt x="0" y="134"/>
                  <a:pt x="21" y="246"/>
                  <a:pt x="108" y="307"/>
                </a:cubicBezTo>
                <a:cubicBezTo>
                  <a:pt x="195" y="368"/>
                  <a:pt x="374" y="409"/>
                  <a:pt x="553" y="451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2" name="Freeform 384"/>
          <p:cNvSpPr>
            <a:spLocks/>
          </p:cNvSpPr>
          <p:nvPr/>
        </p:nvSpPr>
        <p:spPr bwMode="auto">
          <a:xfrm>
            <a:off x="5100638" y="5527998"/>
            <a:ext cx="654050" cy="868362"/>
          </a:xfrm>
          <a:custGeom>
            <a:avLst/>
            <a:gdLst/>
            <a:ahLst/>
            <a:cxnLst>
              <a:cxn ang="0">
                <a:pos x="412" y="0"/>
              </a:cxn>
              <a:cxn ang="0">
                <a:pos x="332" y="217"/>
              </a:cxn>
              <a:cxn ang="0">
                <a:pos x="47" y="208"/>
              </a:cxn>
              <a:cxn ang="0">
                <a:pos x="51" y="547"/>
              </a:cxn>
            </a:cxnLst>
            <a:rect l="0" t="0" r="r" b="b"/>
            <a:pathLst>
              <a:path w="412" h="547">
                <a:moveTo>
                  <a:pt x="412" y="0"/>
                </a:moveTo>
                <a:cubicBezTo>
                  <a:pt x="402" y="91"/>
                  <a:pt x="393" y="182"/>
                  <a:pt x="332" y="217"/>
                </a:cubicBezTo>
                <a:cubicBezTo>
                  <a:pt x="271" y="252"/>
                  <a:pt x="94" y="153"/>
                  <a:pt x="47" y="208"/>
                </a:cubicBezTo>
                <a:cubicBezTo>
                  <a:pt x="0" y="263"/>
                  <a:pt x="25" y="405"/>
                  <a:pt x="51" y="547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3" name="Freeform 385"/>
          <p:cNvSpPr>
            <a:spLocks/>
          </p:cNvSpPr>
          <p:nvPr/>
        </p:nvSpPr>
        <p:spPr bwMode="auto">
          <a:xfrm>
            <a:off x="4876800" y="5620073"/>
            <a:ext cx="1117600" cy="912812"/>
          </a:xfrm>
          <a:custGeom>
            <a:avLst/>
            <a:gdLst/>
            <a:ahLst/>
            <a:cxnLst>
              <a:cxn ang="0">
                <a:pos x="704" y="51"/>
              </a:cxn>
              <a:cxn ang="0">
                <a:pos x="396" y="25"/>
              </a:cxn>
              <a:cxn ang="0">
                <a:pos x="236" y="204"/>
              </a:cxn>
              <a:cxn ang="0">
                <a:pos x="38" y="255"/>
              </a:cxn>
              <a:cxn ang="0">
                <a:pos x="6" y="575"/>
              </a:cxn>
            </a:cxnLst>
            <a:rect l="0" t="0" r="r" b="b"/>
            <a:pathLst>
              <a:path w="704" h="575">
                <a:moveTo>
                  <a:pt x="704" y="51"/>
                </a:moveTo>
                <a:cubicBezTo>
                  <a:pt x="589" y="25"/>
                  <a:pt x="474" y="0"/>
                  <a:pt x="396" y="25"/>
                </a:cubicBezTo>
                <a:cubicBezTo>
                  <a:pt x="318" y="50"/>
                  <a:pt x="296" y="166"/>
                  <a:pt x="236" y="204"/>
                </a:cubicBezTo>
                <a:cubicBezTo>
                  <a:pt x="176" y="242"/>
                  <a:pt x="76" y="193"/>
                  <a:pt x="38" y="255"/>
                </a:cubicBezTo>
                <a:cubicBezTo>
                  <a:pt x="0" y="317"/>
                  <a:pt x="3" y="446"/>
                  <a:pt x="6" y="575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4" name="Freeform 386"/>
          <p:cNvSpPr>
            <a:spLocks/>
          </p:cNvSpPr>
          <p:nvPr/>
        </p:nvSpPr>
        <p:spPr bwMode="auto">
          <a:xfrm>
            <a:off x="3784600" y="5516885"/>
            <a:ext cx="2239963" cy="1309688"/>
          </a:xfrm>
          <a:custGeom>
            <a:avLst/>
            <a:gdLst/>
            <a:ahLst/>
            <a:cxnLst>
              <a:cxn ang="0">
                <a:pos x="102" y="825"/>
              </a:cxn>
              <a:cxn ang="0">
                <a:pos x="28" y="682"/>
              </a:cxn>
              <a:cxn ang="0">
                <a:pos x="272" y="672"/>
              </a:cxn>
              <a:cxn ang="0">
                <a:pos x="454" y="400"/>
              </a:cxn>
              <a:cxn ang="0">
                <a:pos x="976" y="359"/>
              </a:cxn>
              <a:cxn ang="0">
                <a:pos x="1203" y="327"/>
              </a:cxn>
              <a:cxn ang="0">
                <a:pos x="1206" y="151"/>
              </a:cxn>
              <a:cxn ang="0">
                <a:pos x="1411" y="0"/>
              </a:cxn>
            </a:cxnLst>
            <a:rect l="0" t="0" r="r" b="b"/>
            <a:pathLst>
              <a:path w="1411" h="825">
                <a:moveTo>
                  <a:pt x="102" y="825"/>
                </a:moveTo>
                <a:cubicBezTo>
                  <a:pt x="90" y="801"/>
                  <a:pt x="0" y="707"/>
                  <a:pt x="28" y="682"/>
                </a:cubicBezTo>
                <a:cubicBezTo>
                  <a:pt x="56" y="657"/>
                  <a:pt x="201" y="719"/>
                  <a:pt x="272" y="672"/>
                </a:cubicBezTo>
                <a:cubicBezTo>
                  <a:pt x="343" y="625"/>
                  <a:pt x="337" y="452"/>
                  <a:pt x="454" y="400"/>
                </a:cubicBezTo>
                <a:cubicBezTo>
                  <a:pt x="571" y="348"/>
                  <a:pt x="851" y="371"/>
                  <a:pt x="976" y="359"/>
                </a:cubicBezTo>
                <a:cubicBezTo>
                  <a:pt x="1101" y="347"/>
                  <a:pt x="1165" y="362"/>
                  <a:pt x="1203" y="327"/>
                </a:cubicBezTo>
                <a:cubicBezTo>
                  <a:pt x="1241" y="292"/>
                  <a:pt x="1171" y="205"/>
                  <a:pt x="1206" y="151"/>
                </a:cubicBezTo>
                <a:cubicBezTo>
                  <a:pt x="1241" y="97"/>
                  <a:pt x="1326" y="48"/>
                  <a:pt x="1411" y="0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5" name="Freeform 387"/>
          <p:cNvSpPr>
            <a:spLocks/>
          </p:cNvSpPr>
          <p:nvPr/>
        </p:nvSpPr>
        <p:spPr bwMode="auto">
          <a:xfrm>
            <a:off x="3332163" y="5583560"/>
            <a:ext cx="2840037" cy="915988"/>
          </a:xfrm>
          <a:custGeom>
            <a:avLst/>
            <a:gdLst/>
            <a:ahLst/>
            <a:cxnLst>
              <a:cxn ang="0">
                <a:pos x="1789" y="0"/>
              </a:cxn>
              <a:cxn ang="0">
                <a:pos x="1417" y="83"/>
              </a:cxn>
              <a:cxn ang="0">
                <a:pos x="1280" y="298"/>
              </a:cxn>
              <a:cxn ang="0">
                <a:pos x="944" y="256"/>
              </a:cxn>
              <a:cxn ang="0">
                <a:pos x="547" y="499"/>
              </a:cxn>
              <a:cxn ang="0">
                <a:pos x="157" y="576"/>
              </a:cxn>
              <a:cxn ang="0">
                <a:pos x="0" y="506"/>
              </a:cxn>
            </a:cxnLst>
            <a:rect l="0" t="0" r="r" b="b"/>
            <a:pathLst>
              <a:path w="1789" h="577">
                <a:moveTo>
                  <a:pt x="1789" y="0"/>
                </a:moveTo>
                <a:cubicBezTo>
                  <a:pt x="1645" y="16"/>
                  <a:pt x="1502" y="33"/>
                  <a:pt x="1417" y="83"/>
                </a:cubicBezTo>
                <a:cubicBezTo>
                  <a:pt x="1332" y="133"/>
                  <a:pt x="1359" y="269"/>
                  <a:pt x="1280" y="298"/>
                </a:cubicBezTo>
                <a:cubicBezTo>
                  <a:pt x="1201" y="327"/>
                  <a:pt x="1066" y="223"/>
                  <a:pt x="944" y="256"/>
                </a:cubicBezTo>
                <a:cubicBezTo>
                  <a:pt x="822" y="289"/>
                  <a:pt x="678" y="446"/>
                  <a:pt x="547" y="499"/>
                </a:cubicBezTo>
                <a:cubicBezTo>
                  <a:pt x="416" y="552"/>
                  <a:pt x="248" y="575"/>
                  <a:pt x="157" y="576"/>
                </a:cubicBezTo>
                <a:cubicBezTo>
                  <a:pt x="66" y="577"/>
                  <a:pt x="33" y="541"/>
                  <a:pt x="0" y="506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6" name="Freeform 388"/>
          <p:cNvSpPr>
            <a:spLocks/>
          </p:cNvSpPr>
          <p:nvPr/>
        </p:nvSpPr>
        <p:spPr bwMode="auto">
          <a:xfrm>
            <a:off x="2884488" y="5599435"/>
            <a:ext cx="1311275" cy="11318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63" y="150"/>
              </a:cxn>
              <a:cxn ang="0">
                <a:pos x="506" y="166"/>
              </a:cxn>
              <a:cxn ang="0">
                <a:pos x="627" y="489"/>
              </a:cxn>
              <a:cxn ang="0">
                <a:pos x="826" y="713"/>
              </a:cxn>
            </a:cxnLst>
            <a:rect l="0" t="0" r="r" b="b"/>
            <a:pathLst>
              <a:path w="826" h="713">
                <a:moveTo>
                  <a:pt x="0" y="0"/>
                </a:moveTo>
                <a:cubicBezTo>
                  <a:pt x="89" y="61"/>
                  <a:pt x="179" y="122"/>
                  <a:pt x="263" y="150"/>
                </a:cubicBezTo>
                <a:cubicBezTo>
                  <a:pt x="347" y="178"/>
                  <a:pt x="445" y="109"/>
                  <a:pt x="506" y="166"/>
                </a:cubicBezTo>
                <a:cubicBezTo>
                  <a:pt x="567" y="223"/>
                  <a:pt x="574" y="398"/>
                  <a:pt x="627" y="489"/>
                </a:cubicBezTo>
                <a:cubicBezTo>
                  <a:pt x="680" y="580"/>
                  <a:pt x="753" y="646"/>
                  <a:pt x="826" y="713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7" name="Freeform 389"/>
          <p:cNvSpPr>
            <a:spLocks/>
          </p:cNvSpPr>
          <p:nvPr/>
        </p:nvSpPr>
        <p:spPr bwMode="auto">
          <a:xfrm>
            <a:off x="3087688" y="5715323"/>
            <a:ext cx="1214437" cy="9604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43" y="67"/>
              </a:cxn>
              <a:cxn ang="0">
                <a:pos x="327" y="285"/>
              </a:cxn>
              <a:cxn ang="0">
                <a:pos x="442" y="442"/>
              </a:cxn>
              <a:cxn ang="0">
                <a:pos x="698" y="509"/>
              </a:cxn>
              <a:cxn ang="0">
                <a:pos x="765" y="605"/>
              </a:cxn>
            </a:cxnLst>
            <a:rect l="0" t="0" r="r" b="b"/>
            <a:pathLst>
              <a:path w="765" h="605">
                <a:moveTo>
                  <a:pt x="0" y="0"/>
                </a:moveTo>
                <a:cubicBezTo>
                  <a:pt x="94" y="9"/>
                  <a:pt x="189" y="19"/>
                  <a:pt x="243" y="67"/>
                </a:cubicBezTo>
                <a:cubicBezTo>
                  <a:pt x="297" y="115"/>
                  <a:pt x="294" y="223"/>
                  <a:pt x="327" y="285"/>
                </a:cubicBezTo>
                <a:cubicBezTo>
                  <a:pt x="360" y="347"/>
                  <a:pt x="380" y="405"/>
                  <a:pt x="442" y="442"/>
                </a:cubicBezTo>
                <a:cubicBezTo>
                  <a:pt x="504" y="479"/>
                  <a:pt x="644" y="482"/>
                  <a:pt x="698" y="509"/>
                </a:cubicBezTo>
                <a:cubicBezTo>
                  <a:pt x="752" y="536"/>
                  <a:pt x="758" y="570"/>
                  <a:pt x="765" y="605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8" name="Freeform 390"/>
          <p:cNvSpPr>
            <a:spLocks/>
          </p:cNvSpPr>
          <p:nvPr/>
        </p:nvSpPr>
        <p:spPr bwMode="auto">
          <a:xfrm>
            <a:off x="3163888" y="5842323"/>
            <a:ext cx="1590675" cy="7826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1" y="157"/>
              </a:cxn>
              <a:cxn ang="0">
                <a:pos x="435" y="83"/>
              </a:cxn>
              <a:cxn ang="0">
                <a:pos x="602" y="323"/>
              </a:cxn>
              <a:cxn ang="0">
                <a:pos x="1002" y="493"/>
              </a:cxn>
            </a:cxnLst>
            <a:rect l="0" t="0" r="r" b="b"/>
            <a:pathLst>
              <a:path w="1002" h="493">
                <a:moveTo>
                  <a:pt x="0" y="0"/>
                </a:moveTo>
                <a:cubicBezTo>
                  <a:pt x="74" y="71"/>
                  <a:pt x="149" y="143"/>
                  <a:pt x="221" y="157"/>
                </a:cubicBezTo>
                <a:cubicBezTo>
                  <a:pt x="293" y="171"/>
                  <a:pt x="372" y="55"/>
                  <a:pt x="435" y="83"/>
                </a:cubicBezTo>
                <a:cubicBezTo>
                  <a:pt x="498" y="111"/>
                  <a:pt x="508" y="255"/>
                  <a:pt x="602" y="323"/>
                </a:cubicBezTo>
                <a:cubicBezTo>
                  <a:pt x="696" y="391"/>
                  <a:pt x="849" y="442"/>
                  <a:pt x="1002" y="493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9" name="Freeform 391"/>
          <p:cNvSpPr>
            <a:spLocks/>
          </p:cNvSpPr>
          <p:nvPr/>
        </p:nvSpPr>
        <p:spPr bwMode="auto">
          <a:xfrm>
            <a:off x="3001963" y="5635948"/>
            <a:ext cx="1985962" cy="831850"/>
          </a:xfrm>
          <a:custGeom>
            <a:avLst/>
            <a:gdLst/>
            <a:ahLst/>
            <a:cxnLst>
              <a:cxn ang="0">
                <a:pos x="0" y="21"/>
              </a:cxn>
              <a:cxn ang="0">
                <a:pos x="329" y="37"/>
              </a:cxn>
              <a:cxn ang="0">
                <a:pos x="422" y="242"/>
              </a:cxn>
              <a:cxn ang="0">
                <a:pos x="752" y="265"/>
              </a:cxn>
              <a:cxn ang="0">
                <a:pos x="969" y="386"/>
              </a:cxn>
              <a:cxn ang="0">
                <a:pos x="1251" y="524"/>
              </a:cxn>
            </a:cxnLst>
            <a:rect l="0" t="0" r="r" b="b"/>
            <a:pathLst>
              <a:path w="1251" h="524">
                <a:moveTo>
                  <a:pt x="0" y="21"/>
                </a:moveTo>
                <a:cubicBezTo>
                  <a:pt x="129" y="10"/>
                  <a:pt x="259" y="0"/>
                  <a:pt x="329" y="37"/>
                </a:cubicBezTo>
                <a:cubicBezTo>
                  <a:pt x="399" y="74"/>
                  <a:pt x="351" y="204"/>
                  <a:pt x="422" y="242"/>
                </a:cubicBezTo>
                <a:cubicBezTo>
                  <a:pt x="493" y="280"/>
                  <a:pt x="661" y="241"/>
                  <a:pt x="752" y="265"/>
                </a:cubicBezTo>
                <a:cubicBezTo>
                  <a:pt x="843" y="289"/>
                  <a:pt x="886" y="343"/>
                  <a:pt x="969" y="386"/>
                </a:cubicBezTo>
                <a:cubicBezTo>
                  <a:pt x="1052" y="429"/>
                  <a:pt x="1151" y="476"/>
                  <a:pt x="1251" y="524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0" name="Freeform 392"/>
          <p:cNvSpPr>
            <a:spLocks/>
          </p:cNvSpPr>
          <p:nvPr/>
        </p:nvSpPr>
        <p:spPr bwMode="auto">
          <a:xfrm>
            <a:off x="2986088" y="5532760"/>
            <a:ext cx="1803400" cy="10096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9" y="128"/>
              </a:cxn>
              <a:cxn ang="0">
                <a:pos x="250" y="352"/>
              </a:cxn>
              <a:cxn ang="0">
                <a:pos x="435" y="586"/>
              </a:cxn>
              <a:cxn ang="0">
                <a:pos x="631" y="624"/>
              </a:cxn>
              <a:cxn ang="0">
                <a:pos x="944" y="515"/>
              </a:cxn>
              <a:cxn ang="0">
                <a:pos x="1136" y="608"/>
              </a:cxn>
            </a:cxnLst>
            <a:rect l="0" t="0" r="r" b="b"/>
            <a:pathLst>
              <a:path w="1136" h="636">
                <a:moveTo>
                  <a:pt x="0" y="0"/>
                </a:moveTo>
                <a:cubicBezTo>
                  <a:pt x="118" y="34"/>
                  <a:pt x="237" y="69"/>
                  <a:pt x="279" y="128"/>
                </a:cubicBezTo>
                <a:cubicBezTo>
                  <a:pt x="321" y="187"/>
                  <a:pt x="224" y="276"/>
                  <a:pt x="250" y="352"/>
                </a:cubicBezTo>
                <a:cubicBezTo>
                  <a:pt x="276" y="428"/>
                  <a:pt x="372" y="541"/>
                  <a:pt x="435" y="586"/>
                </a:cubicBezTo>
                <a:cubicBezTo>
                  <a:pt x="498" y="631"/>
                  <a:pt x="546" y="636"/>
                  <a:pt x="631" y="624"/>
                </a:cubicBezTo>
                <a:cubicBezTo>
                  <a:pt x="716" y="612"/>
                  <a:pt x="860" y="518"/>
                  <a:pt x="944" y="515"/>
                </a:cubicBezTo>
                <a:cubicBezTo>
                  <a:pt x="1028" y="512"/>
                  <a:pt x="1082" y="560"/>
                  <a:pt x="1136" y="608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1" name="Freeform 393"/>
          <p:cNvSpPr>
            <a:spLocks/>
          </p:cNvSpPr>
          <p:nvPr/>
        </p:nvSpPr>
        <p:spPr bwMode="auto">
          <a:xfrm>
            <a:off x="3449638" y="6083623"/>
            <a:ext cx="2478087" cy="779462"/>
          </a:xfrm>
          <a:custGeom>
            <a:avLst/>
            <a:gdLst/>
            <a:ahLst/>
            <a:cxnLst>
              <a:cxn ang="0">
                <a:pos x="0" y="491"/>
              </a:cxn>
              <a:cxn ang="0">
                <a:pos x="163" y="328"/>
              </a:cxn>
              <a:cxn ang="0">
                <a:pos x="383" y="194"/>
              </a:cxn>
              <a:cxn ang="0">
                <a:pos x="534" y="34"/>
              </a:cxn>
              <a:cxn ang="0">
                <a:pos x="943" y="8"/>
              </a:cxn>
              <a:cxn ang="0">
                <a:pos x="1241" y="82"/>
              </a:cxn>
              <a:cxn ang="0">
                <a:pos x="1561" y="207"/>
              </a:cxn>
            </a:cxnLst>
            <a:rect l="0" t="0" r="r" b="b"/>
            <a:pathLst>
              <a:path w="1561" h="491">
                <a:moveTo>
                  <a:pt x="0" y="491"/>
                </a:moveTo>
                <a:cubicBezTo>
                  <a:pt x="27" y="463"/>
                  <a:pt x="99" y="377"/>
                  <a:pt x="163" y="328"/>
                </a:cubicBezTo>
                <a:cubicBezTo>
                  <a:pt x="227" y="279"/>
                  <a:pt x="321" y="243"/>
                  <a:pt x="383" y="194"/>
                </a:cubicBezTo>
                <a:cubicBezTo>
                  <a:pt x="445" y="145"/>
                  <a:pt x="441" y="65"/>
                  <a:pt x="534" y="34"/>
                </a:cubicBezTo>
                <a:cubicBezTo>
                  <a:pt x="627" y="3"/>
                  <a:pt x="825" y="0"/>
                  <a:pt x="943" y="8"/>
                </a:cubicBezTo>
                <a:cubicBezTo>
                  <a:pt x="1061" y="16"/>
                  <a:pt x="1138" y="49"/>
                  <a:pt x="1241" y="82"/>
                </a:cubicBezTo>
                <a:cubicBezTo>
                  <a:pt x="1344" y="115"/>
                  <a:pt x="1452" y="161"/>
                  <a:pt x="1561" y="207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2" name="Freeform 394" descr="Bouquet"/>
          <p:cNvSpPr>
            <a:spLocks/>
          </p:cNvSpPr>
          <p:nvPr/>
        </p:nvSpPr>
        <p:spPr bwMode="auto">
          <a:xfrm>
            <a:off x="33338" y="6059810"/>
            <a:ext cx="3303587" cy="390525"/>
          </a:xfrm>
          <a:custGeom>
            <a:avLst/>
            <a:gdLst/>
            <a:ahLst/>
            <a:cxnLst>
              <a:cxn ang="0">
                <a:pos x="0" y="27"/>
              </a:cxn>
              <a:cxn ang="0">
                <a:pos x="162" y="49"/>
              </a:cxn>
              <a:cxn ang="0">
                <a:pos x="392" y="34"/>
              </a:cxn>
              <a:cxn ang="0">
                <a:pos x="663" y="61"/>
              </a:cxn>
              <a:cxn ang="0">
                <a:pos x="1086" y="8"/>
              </a:cxn>
              <a:cxn ang="0">
                <a:pos x="1409" y="21"/>
              </a:cxn>
              <a:cxn ang="0">
                <a:pos x="1625" y="49"/>
              </a:cxn>
              <a:cxn ang="0">
                <a:pos x="1931" y="26"/>
              </a:cxn>
              <a:cxn ang="0">
                <a:pos x="2036" y="30"/>
              </a:cxn>
              <a:cxn ang="0">
                <a:pos x="1934" y="110"/>
              </a:cxn>
              <a:cxn ang="0">
                <a:pos x="2080" y="182"/>
              </a:cxn>
              <a:cxn ang="0">
                <a:pos x="1941" y="238"/>
              </a:cxn>
              <a:cxn ang="0">
                <a:pos x="1546" y="238"/>
              </a:cxn>
              <a:cxn ang="0">
                <a:pos x="1079" y="197"/>
              </a:cxn>
              <a:cxn ang="0">
                <a:pos x="471" y="225"/>
              </a:cxn>
              <a:cxn ang="0">
                <a:pos x="162" y="225"/>
              </a:cxn>
              <a:cxn ang="0">
                <a:pos x="0" y="210"/>
              </a:cxn>
              <a:cxn ang="0">
                <a:pos x="0" y="27"/>
              </a:cxn>
            </a:cxnLst>
            <a:rect l="0" t="0" r="r" b="b"/>
            <a:pathLst>
              <a:path w="2081" h="246">
                <a:moveTo>
                  <a:pt x="0" y="27"/>
                </a:moveTo>
                <a:cubicBezTo>
                  <a:pt x="27" y="0"/>
                  <a:pt x="97" y="49"/>
                  <a:pt x="162" y="49"/>
                </a:cubicBezTo>
                <a:cubicBezTo>
                  <a:pt x="227" y="49"/>
                  <a:pt x="309" y="32"/>
                  <a:pt x="392" y="34"/>
                </a:cubicBezTo>
                <a:cubicBezTo>
                  <a:pt x="475" y="36"/>
                  <a:pt x="547" y="65"/>
                  <a:pt x="663" y="61"/>
                </a:cubicBezTo>
                <a:cubicBezTo>
                  <a:pt x="779" y="57"/>
                  <a:pt x="962" y="15"/>
                  <a:pt x="1086" y="8"/>
                </a:cubicBezTo>
                <a:cubicBezTo>
                  <a:pt x="1210" y="1"/>
                  <a:pt x="1319" y="14"/>
                  <a:pt x="1409" y="21"/>
                </a:cubicBezTo>
                <a:cubicBezTo>
                  <a:pt x="1499" y="28"/>
                  <a:pt x="1538" y="48"/>
                  <a:pt x="1625" y="49"/>
                </a:cubicBezTo>
                <a:cubicBezTo>
                  <a:pt x="1712" y="50"/>
                  <a:pt x="1863" y="29"/>
                  <a:pt x="1931" y="26"/>
                </a:cubicBezTo>
                <a:cubicBezTo>
                  <a:pt x="1999" y="23"/>
                  <a:pt x="2035" y="16"/>
                  <a:pt x="2036" y="30"/>
                </a:cubicBezTo>
                <a:lnTo>
                  <a:pt x="1934" y="110"/>
                </a:lnTo>
                <a:lnTo>
                  <a:pt x="2080" y="182"/>
                </a:lnTo>
                <a:cubicBezTo>
                  <a:pt x="2081" y="203"/>
                  <a:pt x="2029" y="229"/>
                  <a:pt x="1941" y="238"/>
                </a:cubicBezTo>
                <a:cubicBezTo>
                  <a:pt x="1852" y="246"/>
                  <a:pt x="1689" y="244"/>
                  <a:pt x="1546" y="238"/>
                </a:cubicBezTo>
                <a:cubicBezTo>
                  <a:pt x="1402" y="231"/>
                  <a:pt x="1258" y="199"/>
                  <a:pt x="1079" y="197"/>
                </a:cubicBezTo>
                <a:cubicBezTo>
                  <a:pt x="900" y="195"/>
                  <a:pt x="623" y="221"/>
                  <a:pt x="471" y="225"/>
                </a:cubicBezTo>
                <a:cubicBezTo>
                  <a:pt x="318" y="229"/>
                  <a:pt x="240" y="227"/>
                  <a:pt x="162" y="225"/>
                </a:cubicBezTo>
                <a:cubicBezTo>
                  <a:pt x="83" y="223"/>
                  <a:pt x="27" y="242"/>
                  <a:pt x="0" y="210"/>
                </a:cubicBezTo>
                <a:lnTo>
                  <a:pt x="0" y="27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 w="9525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3" name="Freeform 395" descr="Bouquet"/>
          <p:cNvSpPr>
            <a:spLocks/>
          </p:cNvSpPr>
          <p:nvPr/>
        </p:nvSpPr>
        <p:spPr bwMode="auto">
          <a:xfrm>
            <a:off x="5703888" y="6007423"/>
            <a:ext cx="3449637" cy="441325"/>
          </a:xfrm>
          <a:custGeom>
            <a:avLst/>
            <a:gdLst/>
            <a:ahLst/>
            <a:cxnLst>
              <a:cxn ang="0">
                <a:pos x="51" y="95"/>
              </a:cxn>
              <a:cxn ang="0">
                <a:pos x="127" y="81"/>
              </a:cxn>
              <a:cxn ang="0">
                <a:pos x="444" y="53"/>
              </a:cxn>
              <a:cxn ang="0">
                <a:pos x="989" y="81"/>
              </a:cxn>
              <a:cxn ang="0">
                <a:pos x="1405" y="81"/>
              </a:cxn>
              <a:cxn ang="0">
                <a:pos x="1687" y="81"/>
              </a:cxn>
              <a:cxn ang="0">
                <a:pos x="2088" y="25"/>
              </a:cxn>
              <a:cxn ang="0">
                <a:pos x="2173" y="32"/>
              </a:cxn>
              <a:cxn ang="0">
                <a:pos x="2171" y="214"/>
              </a:cxn>
              <a:cxn ang="0">
                <a:pos x="2023" y="270"/>
              </a:cxn>
              <a:cxn ang="0">
                <a:pos x="1603" y="270"/>
              </a:cxn>
              <a:cxn ang="0">
                <a:pos x="1105" y="229"/>
              </a:cxn>
              <a:cxn ang="0">
                <a:pos x="457" y="257"/>
              </a:cxn>
              <a:cxn ang="0">
                <a:pos x="0" y="210"/>
              </a:cxn>
              <a:cxn ang="0">
                <a:pos x="51" y="95"/>
              </a:cxn>
            </a:cxnLst>
            <a:rect l="0" t="0" r="r" b="b"/>
            <a:pathLst>
              <a:path w="2173" h="278">
                <a:moveTo>
                  <a:pt x="51" y="95"/>
                </a:moveTo>
                <a:cubicBezTo>
                  <a:pt x="80" y="68"/>
                  <a:pt x="62" y="88"/>
                  <a:pt x="127" y="81"/>
                </a:cubicBezTo>
                <a:cubicBezTo>
                  <a:pt x="192" y="74"/>
                  <a:pt x="300" y="53"/>
                  <a:pt x="444" y="53"/>
                </a:cubicBezTo>
                <a:cubicBezTo>
                  <a:pt x="588" y="53"/>
                  <a:pt x="829" y="76"/>
                  <a:pt x="989" y="81"/>
                </a:cubicBezTo>
                <a:cubicBezTo>
                  <a:pt x="1149" y="86"/>
                  <a:pt x="1289" y="81"/>
                  <a:pt x="1405" y="81"/>
                </a:cubicBezTo>
                <a:cubicBezTo>
                  <a:pt x="1521" y="81"/>
                  <a:pt x="1573" y="90"/>
                  <a:pt x="1687" y="81"/>
                </a:cubicBezTo>
                <a:cubicBezTo>
                  <a:pt x="1801" y="72"/>
                  <a:pt x="2007" y="33"/>
                  <a:pt x="2088" y="25"/>
                </a:cubicBezTo>
                <a:cubicBezTo>
                  <a:pt x="2169" y="17"/>
                  <a:pt x="2159" y="0"/>
                  <a:pt x="2173" y="32"/>
                </a:cubicBezTo>
                <a:lnTo>
                  <a:pt x="2171" y="214"/>
                </a:lnTo>
                <a:cubicBezTo>
                  <a:pt x="2147" y="255"/>
                  <a:pt x="2118" y="261"/>
                  <a:pt x="2023" y="270"/>
                </a:cubicBezTo>
                <a:cubicBezTo>
                  <a:pt x="1929" y="278"/>
                  <a:pt x="1756" y="276"/>
                  <a:pt x="1603" y="270"/>
                </a:cubicBezTo>
                <a:cubicBezTo>
                  <a:pt x="1449" y="263"/>
                  <a:pt x="1296" y="231"/>
                  <a:pt x="1105" y="229"/>
                </a:cubicBezTo>
                <a:cubicBezTo>
                  <a:pt x="914" y="227"/>
                  <a:pt x="641" y="260"/>
                  <a:pt x="457" y="257"/>
                </a:cubicBezTo>
                <a:cubicBezTo>
                  <a:pt x="273" y="254"/>
                  <a:pt x="68" y="237"/>
                  <a:pt x="0" y="210"/>
                </a:cubicBezTo>
                <a:lnTo>
                  <a:pt x="51" y="95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 w="9525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4" name="Freeform 396"/>
          <p:cNvSpPr>
            <a:spLocks noChangeAspect="1"/>
          </p:cNvSpPr>
          <p:nvPr/>
        </p:nvSpPr>
        <p:spPr bwMode="auto">
          <a:xfrm>
            <a:off x="1377950" y="5767710"/>
            <a:ext cx="1938338" cy="404813"/>
          </a:xfrm>
          <a:custGeom>
            <a:avLst/>
            <a:gdLst/>
            <a:ahLst/>
            <a:cxnLst>
              <a:cxn ang="0">
                <a:pos x="258" y="142"/>
              </a:cxn>
              <a:cxn ang="0">
                <a:pos x="382" y="232"/>
              </a:cxn>
              <a:cxn ang="0">
                <a:pos x="732" y="254"/>
              </a:cxn>
              <a:cxn ang="0">
                <a:pos x="1140" y="228"/>
              </a:cxn>
              <a:cxn ang="0">
                <a:pos x="1196" y="198"/>
              </a:cxn>
              <a:cxn ang="0">
                <a:pos x="991" y="175"/>
              </a:cxn>
              <a:cxn ang="0">
                <a:pos x="1128" y="134"/>
              </a:cxn>
              <a:cxn ang="0">
                <a:pos x="1068" y="92"/>
              </a:cxn>
              <a:cxn ang="0">
                <a:pos x="1077" y="18"/>
              </a:cxn>
              <a:cxn ang="0">
                <a:pos x="558" y="14"/>
              </a:cxn>
              <a:cxn ang="0">
                <a:pos x="50" y="21"/>
              </a:cxn>
              <a:cxn ang="0">
                <a:pos x="258" y="142"/>
              </a:cxn>
            </a:cxnLst>
            <a:rect l="0" t="0" r="r" b="b"/>
            <a:pathLst>
              <a:path w="1221" h="255">
                <a:moveTo>
                  <a:pt x="258" y="142"/>
                </a:moveTo>
                <a:cubicBezTo>
                  <a:pt x="321" y="179"/>
                  <a:pt x="303" y="213"/>
                  <a:pt x="382" y="232"/>
                </a:cubicBezTo>
                <a:cubicBezTo>
                  <a:pt x="461" y="251"/>
                  <a:pt x="606" y="255"/>
                  <a:pt x="732" y="254"/>
                </a:cubicBezTo>
                <a:lnTo>
                  <a:pt x="1140" y="228"/>
                </a:lnTo>
                <a:cubicBezTo>
                  <a:pt x="1217" y="219"/>
                  <a:pt x="1221" y="207"/>
                  <a:pt x="1196" y="198"/>
                </a:cubicBezTo>
                <a:cubicBezTo>
                  <a:pt x="1171" y="189"/>
                  <a:pt x="1002" y="186"/>
                  <a:pt x="991" y="175"/>
                </a:cubicBezTo>
                <a:cubicBezTo>
                  <a:pt x="980" y="164"/>
                  <a:pt x="1115" y="148"/>
                  <a:pt x="1128" y="134"/>
                </a:cubicBezTo>
                <a:cubicBezTo>
                  <a:pt x="1141" y="120"/>
                  <a:pt x="1076" y="111"/>
                  <a:pt x="1068" y="92"/>
                </a:cubicBezTo>
                <a:cubicBezTo>
                  <a:pt x="1060" y="73"/>
                  <a:pt x="1162" y="31"/>
                  <a:pt x="1077" y="18"/>
                </a:cubicBezTo>
                <a:cubicBezTo>
                  <a:pt x="992" y="5"/>
                  <a:pt x="729" y="14"/>
                  <a:pt x="558" y="14"/>
                </a:cubicBezTo>
                <a:cubicBezTo>
                  <a:pt x="387" y="14"/>
                  <a:pt x="100" y="0"/>
                  <a:pt x="50" y="21"/>
                </a:cubicBezTo>
                <a:cubicBezTo>
                  <a:pt x="0" y="42"/>
                  <a:pt x="215" y="117"/>
                  <a:pt x="258" y="142"/>
                </a:cubicBezTo>
                <a:close/>
              </a:path>
            </a:pathLst>
          </a:custGeom>
          <a:gradFill rotWithShape="1">
            <a:gsLst>
              <a:gs pos="0">
                <a:srgbClr val="D3B187"/>
              </a:gs>
              <a:gs pos="100000">
                <a:srgbClr val="FFCC66"/>
              </a:gs>
            </a:gsLst>
            <a:lin ang="5400000" scaled="1"/>
          </a:gradFill>
          <a:ln w="9525" cap="flat" cmpd="sng">
            <a:solidFill>
              <a:srgbClr val="FF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7" name="Freeform 399"/>
          <p:cNvSpPr>
            <a:spLocks noChangeAspect="1"/>
          </p:cNvSpPr>
          <p:nvPr/>
        </p:nvSpPr>
        <p:spPr bwMode="auto">
          <a:xfrm>
            <a:off x="5491163" y="5756598"/>
            <a:ext cx="2184400" cy="411162"/>
          </a:xfrm>
          <a:custGeom>
            <a:avLst/>
            <a:gdLst/>
            <a:ahLst/>
            <a:cxnLst>
              <a:cxn ang="0">
                <a:pos x="583" y="258"/>
              </a:cxn>
              <a:cxn ang="0">
                <a:pos x="996" y="256"/>
              </a:cxn>
              <a:cxn ang="0">
                <a:pos x="1363" y="242"/>
              </a:cxn>
              <a:cxn ang="0">
                <a:pos x="1229" y="161"/>
              </a:cxn>
              <a:cxn ang="0">
                <a:pos x="918" y="25"/>
              </a:cxn>
              <a:cxn ang="0">
                <a:pos x="492" y="9"/>
              </a:cxn>
              <a:cxn ang="0">
                <a:pos x="163" y="19"/>
              </a:cxn>
              <a:cxn ang="0">
                <a:pos x="307" y="93"/>
              </a:cxn>
              <a:cxn ang="0">
                <a:pos x="9" y="127"/>
              </a:cxn>
              <a:cxn ang="0">
                <a:pos x="361" y="185"/>
              </a:cxn>
              <a:cxn ang="0">
                <a:pos x="173" y="243"/>
              </a:cxn>
              <a:cxn ang="0">
                <a:pos x="583" y="258"/>
              </a:cxn>
            </a:cxnLst>
            <a:rect l="0" t="0" r="r" b="b"/>
            <a:pathLst>
              <a:path w="1376" h="259">
                <a:moveTo>
                  <a:pt x="583" y="258"/>
                </a:moveTo>
                <a:cubicBezTo>
                  <a:pt x="654" y="258"/>
                  <a:pt x="866" y="259"/>
                  <a:pt x="996" y="256"/>
                </a:cubicBezTo>
                <a:cubicBezTo>
                  <a:pt x="1126" y="253"/>
                  <a:pt x="1325" y="257"/>
                  <a:pt x="1363" y="242"/>
                </a:cubicBezTo>
                <a:cubicBezTo>
                  <a:pt x="1376" y="218"/>
                  <a:pt x="1303" y="197"/>
                  <a:pt x="1229" y="161"/>
                </a:cubicBezTo>
                <a:cubicBezTo>
                  <a:pt x="1155" y="125"/>
                  <a:pt x="1041" y="50"/>
                  <a:pt x="918" y="25"/>
                </a:cubicBezTo>
                <a:cubicBezTo>
                  <a:pt x="795" y="0"/>
                  <a:pt x="618" y="10"/>
                  <a:pt x="492" y="9"/>
                </a:cubicBezTo>
                <a:cubicBezTo>
                  <a:pt x="366" y="8"/>
                  <a:pt x="194" y="5"/>
                  <a:pt x="163" y="19"/>
                </a:cubicBezTo>
                <a:cubicBezTo>
                  <a:pt x="132" y="33"/>
                  <a:pt x="333" y="75"/>
                  <a:pt x="307" y="93"/>
                </a:cubicBezTo>
                <a:cubicBezTo>
                  <a:pt x="281" y="111"/>
                  <a:pt x="0" y="112"/>
                  <a:pt x="9" y="127"/>
                </a:cubicBezTo>
                <a:cubicBezTo>
                  <a:pt x="18" y="142"/>
                  <a:pt x="334" y="166"/>
                  <a:pt x="361" y="185"/>
                </a:cubicBezTo>
                <a:cubicBezTo>
                  <a:pt x="388" y="204"/>
                  <a:pt x="136" y="231"/>
                  <a:pt x="173" y="243"/>
                </a:cubicBezTo>
                <a:cubicBezTo>
                  <a:pt x="210" y="255"/>
                  <a:pt x="498" y="255"/>
                  <a:pt x="583" y="258"/>
                </a:cubicBezTo>
                <a:close/>
              </a:path>
            </a:pathLst>
          </a:custGeom>
          <a:gradFill rotWithShape="1">
            <a:gsLst>
              <a:gs pos="0">
                <a:srgbClr val="D3B187"/>
              </a:gs>
              <a:gs pos="100000">
                <a:srgbClr val="FFCC66"/>
              </a:gs>
            </a:gsLst>
            <a:lin ang="5400000" scaled="1"/>
          </a:gradFill>
          <a:ln w="9525" cap="flat" cmpd="sng">
            <a:solidFill>
              <a:srgbClr val="FF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9" name="Freeform 401"/>
          <p:cNvSpPr>
            <a:spLocks/>
          </p:cNvSpPr>
          <p:nvPr/>
        </p:nvSpPr>
        <p:spPr bwMode="auto">
          <a:xfrm>
            <a:off x="2276475" y="6156648"/>
            <a:ext cx="3359150" cy="66675"/>
          </a:xfrm>
          <a:custGeom>
            <a:avLst/>
            <a:gdLst/>
            <a:ahLst/>
            <a:cxnLst>
              <a:cxn ang="0">
                <a:pos x="0" y="21"/>
              </a:cxn>
              <a:cxn ang="0">
                <a:pos x="144" y="31"/>
              </a:cxn>
              <a:cxn ang="0">
                <a:pos x="461" y="37"/>
              </a:cxn>
              <a:cxn ang="0">
                <a:pos x="884" y="2"/>
              </a:cxn>
              <a:cxn ang="0">
                <a:pos x="1236" y="24"/>
              </a:cxn>
              <a:cxn ang="0">
                <a:pos x="1671" y="2"/>
              </a:cxn>
              <a:cxn ang="0">
                <a:pos x="2116" y="15"/>
              </a:cxn>
            </a:cxnLst>
            <a:rect l="0" t="0" r="r" b="b"/>
            <a:pathLst>
              <a:path w="2116" h="42">
                <a:moveTo>
                  <a:pt x="0" y="21"/>
                </a:moveTo>
                <a:cubicBezTo>
                  <a:pt x="33" y="24"/>
                  <a:pt x="67" y="28"/>
                  <a:pt x="144" y="31"/>
                </a:cubicBezTo>
                <a:cubicBezTo>
                  <a:pt x="221" y="34"/>
                  <a:pt x="338" y="42"/>
                  <a:pt x="461" y="37"/>
                </a:cubicBezTo>
                <a:cubicBezTo>
                  <a:pt x="584" y="32"/>
                  <a:pt x="755" y="4"/>
                  <a:pt x="884" y="2"/>
                </a:cubicBezTo>
                <a:cubicBezTo>
                  <a:pt x="1013" y="0"/>
                  <a:pt x="1105" y="24"/>
                  <a:pt x="1236" y="24"/>
                </a:cubicBezTo>
                <a:cubicBezTo>
                  <a:pt x="1367" y="24"/>
                  <a:pt x="1524" y="4"/>
                  <a:pt x="1671" y="2"/>
                </a:cubicBezTo>
                <a:cubicBezTo>
                  <a:pt x="1818" y="0"/>
                  <a:pt x="2042" y="13"/>
                  <a:pt x="2116" y="1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00" name="Freeform 402"/>
          <p:cNvSpPr>
            <a:spLocks/>
          </p:cNvSpPr>
          <p:nvPr/>
        </p:nvSpPr>
        <p:spPr bwMode="auto">
          <a:xfrm>
            <a:off x="461963" y="6315398"/>
            <a:ext cx="2133600" cy="571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234" y="35"/>
              </a:cxn>
              <a:cxn ang="0">
                <a:pos x="547" y="13"/>
              </a:cxn>
              <a:cxn ang="0">
                <a:pos x="867" y="10"/>
              </a:cxn>
              <a:cxn ang="0">
                <a:pos x="1078" y="13"/>
              </a:cxn>
              <a:cxn ang="0">
                <a:pos x="1344" y="0"/>
              </a:cxn>
            </a:cxnLst>
            <a:rect l="0" t="0" r="r" b="b"/>
            <a:pathLst>
              <a:path w="1344" h="36">
                <a:moveTo>
                  <a:pt x="0" y="7"/>
                </a:moveTo>
                <a:cubicBezTo>
                  <a:pt x="71" y="20"/>
                  <a:pt x="143" y="34"/>
                  <a:pt x="234" y="35"/>
                </a:cubicBezTo>
                <a:cubicBezTo>
                  <a:pt x="325" y="36"/>
                  <a:pt x="442" y="17"/>
                  <a:pt x="547" y="13"/>
                </a:cubicBezTo>
                <a:cubicBezTo>
                  <a:pt x="652" y="9"/>
                  <a:pt x="779" y="10"/>
                  <a:pt x="867" y="10"/>
                </a:cubicBezTo>
                <a:cubicBezTo>
                  <a:pt x="955" y="10"/>
                  <a:pt x="999" y="15"/>
                  <a:pt x="1078" y="13"/>
                </a:cubicBezTo>
                <a:cubicBezTo>
                  <a:pt x="1157" y="11"/>
                  <a:pt x="1300" y="2"/>
                  <a:pt x="1344" y="0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01" name="Freeform 403"/>
          <p:cNvSpPr>
            <a:spLocks/>
          </p:cNvSpPr>
          <p:nvPr/>
        </p:nvSpPr>
        <p:spPr bwMode="auto">
          <a:xfrm>
            <a:off x="103188" y="6158235"/>
            <a:ext cx="1925637" cy="93663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02" name="Freeform 404"/>
          <p:cNvSpPr>
            <a:spLocks/>
          </p:cNvSpPr>
          <p:nvPr/>
        </p:nvSpPr>
        <p:spPr bwMode="auto">
          <a:xfrm>
            <a:off x="2941638" y="6248723"/>
            <a:ext cx="2052637" cy="95250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317" y="58"/>
              </a:cxn>
              <a:cxn ang="0">
                <a:pos x="762" y="23"/>
              </a:cxn>
              <a:cxn ang="0">
                <a:pos x="1120" y="55"/>
              </a:cxn>
              <a:cxn ang="0">
                <a:pos x="1254" y="7"/>
              </a:cxn>
              <a:cxn ang="0">
                <a:pos x="1293" y="14"/>
              </a:cxn>
            </a:cxnLst>
            <a:rect l="0" t="0" r="r" b="b"/>
            <a:pathLst>
              <a:path w="1293" h="60">
                <a:moveTo>
                  <a:pt x="0" y="36"/>
                </a:moveTo>
                <a:cubicBezTo>
                  <a:pt x="95" y="48"/>
                  <a:pt x="190" y="60"/>
                  <a:pt x="317" y="58"/>
                </a:cubicBezTo>
                <a:cubicBezTo>
                  <a:pt x="444" y="56"/>
                  <a:pt x="628" y="23"/>
                  <a:pt x="762" y="23"/>
                </a:cubicBezTo>
                <a:cubicBezTo>
                  <a:pt x="896" y="23"/>
                  <a:pt x="1038" y="58"/>
                  <a:pt x="1120" y="55"/>
                </a:cubicBezTo>
                <a:cubicBezTo>
                  <a:pt x="1202" y="52"/>
                  <a:pt x="1225" y="14"/>
                  <a:pt x="1254" y="7"/>
                </a:cubicBezTo>
                <a:cubicBezTo>
                  <a:pt x="1283" y="0"/>
                  <a:pt x="1288" y="7"/>
                  <a:pt x="1293" y="14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03" name="Freeform 405"/>
          <p:cNvSpPr>
            <a:spLocks/>
          </p:cNvSpPr>
          <p:nvPr/>
        </p:nvSpPr>
        <p:spPr bwMode="auto">
          <a:xfrm>
            <a:off x="4724400" y="6229673"/>
            <a:ext cx="2865438" cy="857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9" y="48"/>
              </a:cxn>
              <a:cxn ang="0">
                <a:pos x="631" y="35"/>
              </a:cxn>
              <a:cxn ang="0">
                <a:pos x="1059" y="51"/>
              </a:cxn>
              <a:cxn ang="0">
                <a:pos x="1357" y="22"/>
              </a:cxn>
              <a:cxn ang="0">
                <a:pos x="1805" y="48"/>
              </a:cxn>
            </a:cxnLst>
            <a:rect l="0" t="0" r="r" b="b"/>
            <a:pathLst>
              <a:path w="1805" h="54">
                <a:moveTo>
                  <a:pt x="0" y="0"/>
                </a:moveTo>
                <a:cubicBezTo>
                  <a:pt x="77" y="21"/>
                  <a:pt x="154" y="42"/>
                  <a:pt x="259" y="48"/>
                </a:cubicBezTo>
                <a:cubicBezTo>
                  <a:pt x="364" y="54"/>
                  <a:pt x="498" y="34"/>
                  <a:pt x="631" y="35"/>
                </a:cubicBezTo>
                <a:cubicBezTo>
                  <a:pt x="764" y="36"/>
                  <a:pt x="938" y="53"/>
                  <a:pt x="1059" y="51"/>
                </a:cubicBezTo>
                <a:cubicBezTo>
                  <a:pt x="1180" y="49"/>
                  <a:pt x="1233" y="22"/>
                  <a:pt x="1357" y="22"/>
                </a:cubicBezTo>
                <a:cubicBezTo>
                  <a:pt x="1481" y="22"/>
                  <a:pt x="1730" y="44"/>
                  <a:pt x="1805" y="48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04" name="Freeform 406"/>
          <p:cNvSpPr>
            <a:spLocks/>
          </p:cNvSpPr>
          <p:nvPr/>
        </p:nvSpPr>
        <p:spPr bwMode="auto">
          <a:xfrm>
            <a:off x="5532438" y="6258248"/>
            <a:ext cx="2997200" cy="90487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294" y="14"/>
              </a:cxn>
              <a:cxn ang="0">
                <a:pos x="646" y="55"/>
              </a:cxn>
              <a:cxn ang="0">
                <a:pos x="1107" y="7"/>
              </a:cxn>
              <a:cxn ang="0">
                <a:pos x="1504" y="11"/>
              </a:cxn>
              <a:cxn ang="0">
                <a:pos x="1737" y="55"/>
              </a:cxn>
              <a:cxn ang="0">
                <a:pos x="1888" y="1"/>
              </a:cxn>
            </a:cxnLst>
            <a:rect l="0" t="0" r="r" b="b"/>
            <a:pathLst>
              <a:path w="1888" h="57">
                <a:moveTo>
                  <a:pt x="0" y="36"/>
                </a:moveTo>
                <a:cubicBezTo>
                  <a:pt x="93" y="23"/>
                  <a:pt x="186" y="11"/>
                  <a:pt x="294" y="14"/>
                </a:cubicBezTo>
                <a:cubicBezTo>
                  <a:pt x="402" y="17"/>
                  <a:pt x="511" y="56"/>
                  <a:pt x="646" y="55"/>
                </a:cubicBezTo>
                <a:cubicBezTo>
                  <a:pt x="781" y="54"/>
                  <a:pt x="964" y="14"/>
                  <a:pt x="1107" y="7"/>
                </a:cubicBezTo>
                <a:cubicBezTo>
                  <a:pt x="1250" y="0"/>
                  <a:pt x="1399" y="3"/>
                  <a:pt x="1504" y="11"/>
                </a:cubicBezTo>
                <a:cubicBezTo>
                  <a:pt x="1609" y="19"/>
                  <a:pt x="1673" y="57"/>
                  <a:pt x="1737" y="55"/>
                </a:cubicBezTo>
                <a:cubicBezTo>
                  <a:pt x="1801" y="53"/>
                  <a:pt x="1863" y="10"/>
                  <a:pt x="1888" y="1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05" name="Freeform 407"/>
          <p:cNvSpPr>
            <a:spLocks/>
          </p:cNvSpPr>
          <p:nvPr/>
        </p:nvSpPr>
        <p:spPr bwMode="auto">
          <a:xfrm>
            <a:off x="6542088" y="6156648"/>
            <a:ext cx="2266950" cy="111125"/>
          </a:xfrm>
          <a:custGeom>
            <a:avLst/>
            <a:gdLst/>
            <a:ahLst/>
            <a:cxnLst>
              <a:cxn ang="0">
                <a:pos x="1428" y="1"/>
              </a:cxn>
              <a:cxn ang="0">
                <a:pos x="1216" y="45"/>
              </a:cxn>
              <a:cxn ang="0">
                <a:pos x="941" y="68"/>
              </a:cxn>
              <a:cxn ang="0">
                <a:pos x="692" y="33"/>
              </a:cxn>
              <a:cxn ang="0">
                <a:pos x="570" y="1"/>
              </a:cxn>
              <a:cxn ang="0">
                <a:pos x="250" y="39"/>
              </a:cxn>
              <a:cxn ang="0">
                <a:pos x="0" y="17"/>
              </a:cxn>
            </a:cxnLst>
            <a:rect l="0" t="0" r="r" b="b"/>
            <a:pathLst>
              <a:path w="1428" h="70">
                <a:moveTo>
                  <a:pt x="1428" y="1"/>
                </a:moveTo>
                <a:cubicBezTo>
                  <a:pt x="1362" y="17"/>
                  <a:pt x="1297" y="34"/>
                  <a:pt x="1216" y="45"/>
                </a:cubicBezTo>
                <a:cubicBezTo>
                  <a:pt x="1135" y="56"/>
                  <a:pt x="1028" y="70"/>
                  <a:pt x="941" y="68"/>
                </a:cubicBezTo>
                <a:cubicBezTo>
                  <a:pt x="854" y="66"/>
                  <a:pt x="754" y="44"/>
                  <a:pt x="692" y="33"/>
                </a:cubicBezTo>
                <a:cubicBezTo>
                  <a:pt x="630" y="22"/>
                  <a:pt x="644" y="0"/>
                  <a:pt x="570" y="1"/>
                </a:cubicBezTo>
                <a:cubicBezTo>
                  <a:pt x="496" y="2"/>
                  <a:pt x="345" y="36"/>
                  <a:pt x="250" y="39"/>
                </a:cubicBezTo>
                <a:cubicBezTo>
                  <a:pt x="155" y="42"/>
                  <a:pt x="42" y="21"/>
                  <a:pt x="0" y="17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08" name="Oval 410"/>
          <p:cNvSpPr>
            <a:spLocks noChangeArrowheads="1"/>
          </p:cNvSpPr>
          <p:nvPr/>
        </p:nvSpPr>
        <p:spPr bwMode="auto">
          <a:xfrm>
            <a:off x="6184900" y="5848673"/>
            <a:ext cx="514350" cy="204787"/>
          </a:xfrm>
          <a:prstGeom prst="ellipse">
            <a:avLst/>
          </a:prstGeom>
          <a:gradFill rotWithShape="0">
            <a:gsLst>
              <a:gs pos="0">
                <a:srgbClr val="9CD9FE"/>
              </a:gs>
              <a:gs pos="100000">
                <a:srgbClr val="9CD9FE">
                  <a:gamma/>
                  <a:shade val="6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110" name="Oval 412"/>
          <p:cNvSpPr>
            <a:spLocks noChangeArrowheads="1"/>
          </p:cNvSpPr>
          <p:nvPr/>
        </p:nvSpPr>
        <p:spPr bwMode="auto">
          <a:xfrm>
            <a:off x="2232025" y="5882010"/>
            <a:ext cx="474663" cy="188913"/>
          </a:xfrm>
          <a:prstGeom prst="ellipse">
            <a:avLst/>
          </a:prstGeom>
          <a:gradFill rotWithShape="0">
            <a:gsLst>
              <a:gs pos="0">
                <a:srgbClr val="9CD9FE"/>
              </a:gs>
              <a:gs pos="100000">
                <a:srgbClr val="9CD9FE">
                  <a:gamma/>
                  <a:shade val="6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111" name="Freeform 413"/>
          <p:cNvSpPr>
            <a:spLocks/>
          </p:cNvSpPr>
          <p:nvPr/>
        </p:nvSpPr>
        <p:spPr bwMode="auto">
          <a:xfrm flipV="1">
            <a:off x="93663" y="6256660"/>
            <a:ext cx="1925637" cy="93663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12" name="Freeform 414"/>
          <p:cNvSpPr>
            <a:spLocks/>
          </p:cNvSpPr>
          <p:nvPr/>
        </p:nvSpPr>
        <p:spPr bwMode="auto">
          <a:xfrm>
            <a:off x="1539875" y="6196335"/>
            <a:ext cx="1925638" cy="93663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13" name="Freeform 415"/>
          <p:cNvSpPr>
            <a:spLocks/>
          </p:cNvSpPr>
          <p:nvPr/>
        </p:nvSpPr>
        <p:spPr bwMode="auto">
          <a:xfrm>
            <a:off x="3033713" y="6193160"/>
            <a:ext cx="1925637" cy="93663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14" name="Freeform 416"/>
          <p:cNvSpPr>
            <a:spLocks/>
          </p:cNvSpPr>
          <p:nvPr/>
        </p:nvSpPr>
        <p:spPr bwMode="auto">
          <a:xfrm>
            <a:off x="4522788" y="6182048"/>
            <a:ext cx="1925637" cy="93662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15" name="Freeform 417"/>
          <p:cNvSpPr>
            <a:spLocks/>
          </p:cNvSpPr>
          <p:nvPr/>
        </p:nvSpPr>
        <p:spPr bwMode="auto">
          <a:xfrm>
            <a:off x="5641975" y="6245548"/>
            <a:ext cx="1925638" cy="93662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16" name="Freeform 418"/>
          <p:cNvSpPr>
            <a:spLocks/>
          </p:cNvSpPr>
          <p:nvPr/>
        </p:nvSpPr>
        <p:spPr bwMode="auto">
          <a:xfrm>
            <a:off x="6784975" y="6275710"/>
            <a:ext cx="1925638" cy="93663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17" name="Freeform 419"/>
          <p:cNvSpPr>
            <a:spLocks/>
          </p:cNvSpPr>
          <p:nvPr/>
        </p:nvSpPr>
        <p:spPr bwMode="auto">
          <a:xfrm flipV="1">
            <a:off x="7164388" y="6204273"/>
            <a:ext cx="1925637" cy="93662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grpSp>
        <p:nvGrpSpPr>
          <p:cNvPr id="3" name="Group 187"/>
          <p:cNvGrpSpPr/>
          <p:nvPr/>
        </p:nvGrpSpPr>
        <p:grpSpPr>
          <a:xfrm>
            <a:off x="4137025" y="6237312"/>
            <a:ext cx="3430588" cy="608012"/>
            <a:chOff x="4137025" y="4981228"/>
            <a:chExt cx="3430588" cy="608012"/>
          </a:xfrm>
        </p:grpSpPr>
        <p:sp>
          <p:nvSpPr>
            <p:cNvPr id="118" name="Freeform 420"/>
            <p:cNvSpPr>
              <a:spLocks noChangeAspect="1"/>
            </p:cNvSpPr>
            <p:nvPr/>
          </p:nvSpPr>
          <p:spPr bwMode="auto">
            <a:xfrm>
              <a:off x="4137025" y="4981228"/>
              <a:ext cx="3430588" cy="608012"/>
            </a:xfrm>
            <a:custGeom>
              <a:avLst/>
              <a:gdLst/>
              <a:ahLst/>
              <a:cxnLst>
                <a:cxn ang="0">
                  <a:pos x="136" y="372"/>
                </a:cxn>
                <a:cxn ang="0">
                  <a:pos x="984" y="247"/>
                </a:cxn>
                <a:cxn ang="0">
                  <a:pos x="2114" y="81"/>
                </a:cxn>
                <a:cxn ang="0">
                  <a:pos x="702" y="27"/>
                </a:cxn>
                <a:cxn ang="0">
                  <a:pos x="165" y="180"/>
                </a:cxn>
                <a:cxn ang="0">
                  <a:pos x="136" y="372"/>
                </a:cxn>
              </a:cxnLst>
              <a:rect l="0" t="0" r="r" b="b"/>
              <a:pathLst>
                <a:path w="2161" h="383">
                  <a:moveTo>
                    <a:pt x="136" y="372"/>
                  </a:moveTo>
                  <a:cubicBezTo>
                    <a:pt x="272" y="383"/>
                    <a:pt x="654" y="295"/>
                    <a:pt x="984" y="247"/>
                  </a:cubicBezTo>
                  <a:cubicBezTo>
                    <a:pt x="1314" y="199"/>
                    <a:pt x="2161" y="118"/>
                    <a:pt x="2114" y="81"/>
                  </a:cubicBezTo>
                  <a:cubicBezTo>
                    <a:pt x="2117" y="40"/>
                    <a:pt x="1053" y="0"/>
                    <a:pt x="702" y="27"/>
                  </a:cubicBezTo>
                  <a:cubicBezTo>
                    <a:pt x="377" y="43"/>
                    <a:pt x="259" y="123"/>
                    <a:pt x="165" y="180"/>
                  </a:cubicBezTo>
                  <a:cubicBezTo>
                    <a:pt x="71" y="237"/>
                    <a:pt x="0" y="361"/>
                    <a:pt x="136" y="372"/>
                  </a:cubicBezTo>
                  <a:close/>
                </a:path>
              </a:pathLst>
            </a:custGeom>
            <a:solidFill>
              <a:srgbClr val="FF9966"/>
            </a:solidFill>
            <a:ln w="9525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119" name="Oval 421"/>
            <p:cNvSpPr>
              <a:spLocks noChangeArrowheads="1"/>
            </p:cNvSpPr>
            <p:nvPr/>
          </p:nvSpPr>
          <p:spPr bwMode="auto">
            <a:xfrm>
              <a:off x="4919663" y="5157192"/>
              <a:ext cx="438150" cy="177800"/>
            </a:xfrm>
            <a:prstGeom prst="ellipse">
              <a:avLst/>
            </a:prstGeom>
            <a:gradFill rotWithShape="1">
              <a:gsLst>
                <a:gs pos="0">
                  <a:srgbClr val="BAA0FA"/>
                </a:gs>
                <a:gs pos="100000">
                  <a:srgbClr val="BAA0FA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122" name="Freeform 424"/>
          <p:cNvSpPr>
            <a:spLocks/>
          </p:cNvSpPr>
          <p:nvPr/>
        </p:nvSpPr>
        <p:spPr bwMode="auto">
          <a:xfrm>
            <a:off x="69850" y="6162998"/>
            <a:ext cx="9023350" cy="182562"/>
          </a:xfrm>
          <a:custGeom>
            <a:avLst/>
            <a:gdLst/>
            <a:ahLst/>
            <a:cxnLst>
              <a:cxn ang="0">
                <a:pos x="0" y="109"/>
              </a:cxn>
              <a:cxn ang="0">
                <a:pos x="368" y="54"/>
              </a:cxn>
              <a:cxn ang="0">
                <a:pos x="666" y="112"/>
              </a:cxn>
              <a:cxn ang="0">
                <a:pos x="1053" y="38"/>
              </a:cxn>
              <a:cxn ang="0">
                <a:pos x="1744" y="89"/>
              </a:cxn>
              <a:cxn ang="0">
                <a:pos x="2208" y="77"/>
              </a:cxn>
              <a:cxn ang="0">
                <a:pos x="2551" y="0"/>
              </a:cxn>
              <a:cxn ang="0">
                <a:pos x="3216" y="77"/>
              </a:cxn>
              <a:cxn ang="0">
                <a:pos x="3568" y="6"/>
              </a:cxn>
              <a:cxn ang="0">
                <a:pos x="4080" y="41"/>
              </a:cxn>
              <a:cxn ang="0">
                <a:pos x="4404" y="109"/>
              </a:cxn>
              <a:cxn ang="0">
                <a:pos x="4826" y="3"/>
              </a:cxn>
              <a:cxn ang="0">
                <a:pos x="5335" y="109"/>
              </a:cxn>
              <a:cxn ang="0">
                <a:pos x="5498" y="29"/>
              </a:cxn>
              <a:cxn ang="0">
                <a:pos x="5684" y="99"/>
              </a:cxn>
            </a:cxnLst>
            <a:rect l="0" t="0" r="r" b="b"/>
            <a:pathLst>
              <a:path w="5684" h="115">
                <a:moveTo>
                  <a:pt x="0" y="109"/>
                </a:moveTo>
                <a:cubicBezTo>
                  <a:pt x="128" y="81"/>
                  <a:pt x="257" y="53"/>
                  <a:pt x="368" y="54"/>
                </a:cubicBezTo>
                <a:cubicBezTo>
                  <a:pt x="479" y="55"/>
                  <a:pt x="552" y="115"/>
                  <a:pt x="666" y="112"/>
                </a:cubicBezTo>
                <a:cubicBezTo>
                  <a:pt x="780" y="109"/>
                  <a:pt x="873" y="42"/>
                  <a:pt x="1053" y="38"/>
                </a:cubicBezTo>
                <a:cubicBezTo>
                  <a:pt x="1233" y="34"/>
                  <a:pt x="1552" y="83"/>
                  <a:pt x="1744" y="89"/>
                </a:cubicBezTo>
                <a:cubicBezTo>
                  <a:pt x="1936" y="95"/>
                  <a:pt x="2074" y="92"/>
                  <a:pt x="2208" y="77"/>
                </a:cubicBezTo>
                <a:cubicBezTo>
                  <a:pt x="2342" y="62"/>
                  <a:pt x="2383" y="0"/>
                  <a:pt x="2551" y="0"/>
                </a:cubicBezTo>
                <a:cubicBezTo>
                  <a:pt x="2719" y="0"/>
                  <a:pt x="3047" y="76"/>
                  <a:pt x="3216" y="77"/>
                </a:cubicBezTo>
                <a:cubicBezTo>
                  <a:pt x="3385" y="78"/>
                  <a:pt x="3424" y="12"/>
                  <a:pt x="3568" y="6"/>
                </a:cubicBezTo>
                <a:cubicBezTo>
                  <a:pt x="3712" y="0"/>
                  <a:pt x="3941" y="24"/>
                  <a:pt x="4080" y="41"/>
                </a:cubicBezTo>
                <a:cubicBezTo>
                  <a:pt x="4219" y="58"/>
                  <a:pt x="4280" y="115"/>
                  <a:pt x="4404" y="109"/>
                </a:cubicBezTo>
                <a:cubicBezTo>
                  <a:pt x="4528" y="103"/>
                  <a:pt x="4671" y="3"/>
                  <a:pt x="4826" y="3"/>
                </a:cubicBezTo>
                <a:cubicBezTo>
                  <a:pt x="4981" y="3"/>
                  <a:pt x="5223" y="105"/>
                  <a:pt x="5335" y="109"/>
                </a:cubicBezTo>
                <a:cubicBezTo>
                  <a:pt x="5447" y="113"/>
                  <a:pt x="5440" y="31"/>
                  <a:pt x="5498" y="29"/>
                </a:cubicBezTo>
                <a:cubicBezTo>
                  <a:pt x="5556" y="27"/>
                  <a:pt x="5620" y="63"/>
                  <a:pt x="5684" y="99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29" name="Oval 431"/>
          <p:cNvSpPr>
            <a:spLocks noChangeArrowheads="1"/>
          </p:cNvSpPr>
          <p:nvPr/>
        </p:nvSpPr>
        <p:spPr bwMode="auto">
          <a:xfrm>
            <a:off x="3779912" y="5733256"/>
            <a:ext cx="207962" cy="128588"/>
          </a:xfrm>
          <a:prstGeom prst="ellipse">
            <a:avLst/>
          </a:prstGeom>
          <a:gradFill rotWithShape="1"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path path="shape">
              <a:fillToRect l="50000" t="50000" r="50000" b="50000"/>
            </a:path>
          </a:gradFill>
          <a:ln w="12700" algn="ctr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800" b="1" dirty="0">
                <a:solidFill>
                  <a:srgbClr val="FFFF00"/>
                </a:solidFill>
                <a:cs typeface="Arial" charset="0"/>
              </a:rPr>
              <a:t>TF</a:t>
            </a:r>
          </a:p>
        </p:txBody>
      </p:sp>
      <p:sp>
        <p:nvSpPr>
          <p:cNvPr id="131" name="Freeform 433"/>
          <p:cNvSpPr>
            <a:spLocks/>
          </p:cNvSpPr>
          <p:nvPr/>
        </p:nvSpPr>
        <p:spPr bwMode="auto">
          <a:xfrm>
            <a:off x="3586163" y="6086798"/>
            <a:ext cx="2244725" cy="760412"/>
          </a:xfrm>
          <a:custGeom>
            <a:avLst/>
            <a:gdLst/>
            <a:ahLst/>
            <a:cxnLst>
              <a:cxn ang="0">
                <a:pos x="1414" y="0"/>
              </a:cxn>
              <a:cxn ang="0">
                <a:pos x="1056" y="70"/>
              </a:cxn>
              <a:cxn ang="0">
                <a:pos x="589" y="198"/>
              </a:cxn>
              <a:cxn ang="0">
                <a:pos x="390" y="208"/>
              </a:cxn>
              <a:cxn ang="0">
                <a:pos x="195" y="403"/>
              </a:cxn>
              <a:cxn ang="0">
                <a:pos x="0" y="479"/>
              </a:cxn>
            </a:cxnLst>
            <a:rect l="0" t="0" r="r" b="b"/>
            <a:pathLst>
              <a:path w="1414" h="479">
                <a:moveTo>
                  <a:pt x="1414" y="0"/>
                </a:moveTo>
                <a:cubicBezTo>
                  <a:pt x="1303" y="18"/>
                  <a:pt x="1193" y="37"/>
                  <a:pt x="1056" y="70"/>
                </a:cubicBezTo>
                <a:cubicBezTo>
                  <a:pt x="919" y="103"/>
                  <a:pt x="700" y="175"/>
                  <a:pt x="589" y="198"/>
                </a:cubicBezTo>
                <a:cubicBezTo>
                  <a:pt x="478" y="221"/>
                  <a:pt x="456" y="174"/>
                  <a:pt x="390" y="208"/>
                </a:cubicBezTo>
                <a:cubicBezTo>
                  <a:pt x="324" y="242"/>
                  <a:pt x="260" y="358"/>
                  <a:pt x="195" y="403"/>
                </a:cubicBezTo>
                <a:cubicBezTo>
                  <a:pt x="130" y="448"/>
                  <a:pt x="41" y="463"/>
                  <a:pt x="0" y="479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grpSp>
        <p:nvGrpSpPr>
          <p:cNvPr id="4" name="Group 186"/>
          <p:cNvGrpSpPr/>
          <p:nvPr/>
        </p:nvGrpSpPr>
        <p:grpSpPr>
          <a:xfrm>
            <a:off x="0" y="6262688"/>
            <a:ext cx="3590925" cy="488950"/>
            <a:chOff x="0" y="6262688"/>
            <a:chExt cx="3590925" cy="488950"/>
          </a:xfrm>
        </p:grpSpPr>
        <p:sp>
          <p:nvSpPr>
            <p:cNvPr id="2056" name="Freeform 8"/>
            <p:cNvSpPr>
              <a:spLocks noChangeAspect="1"/>
            </p:cNvSpPr>
            <p:nvPr/>
          </p:nvSpPr>
          <p:spPr bwMode="auto">
            <a:xfrm>
              <a:off x="0" y="6262688"/>
              <a:ext cx="3590925" cy="488950"/>
            </a:xfrm>
            <a:custGeom>
              <a:avLst/>
              <a:gdLst/>
              <a:ahLst/>
              <a:cxnLst>
                <a:cxn ang="0">
                  <a:pos x="0" y="271"/>
                </a:cxn>
                <a:cxn ang="0">
                  <a:pos x="408" y="272"/>
                </a:cxn>
                <a:cxn ang="0">
                  <a:pos x="925" y="249"/>
                </a:cxn>
                <a:cxn ang="0">
                  <a:pos x="2259" y="41"/>
                </a:cxn>
                <a:cxn ang="0">
                  <a:pos x="934" y="37"/>
                </a:cxn>
                <a:cxn ang="0">
                  <a:pos x="539" y="41"/>
                </a:cxn>
                <a:cxn ang="0">
                  <a:pos x="8" y="51"/>
                </a:cxn>
                <a:cxn ang="0">
                  <a:pos x="0" y="271"/>
                </a:cxn>
              </a:cxnLst>
              <a:rect l="0" t="0" r="r" b="b"/>
              <a:pathLst>
                <a:path w="2262" h="308">
                  <a:moveTo>
                    <a:pt x="0" y="271"/>
                  </a:moveTo>
                  <a:cubicBezTo>
                    <a:pt x="67" y="308"/>
                    <a:pt x="254" y="276"/>
                    <a:pt x="408" y="272"/>
                  </a:cubicBezTo>
                  <a:cubicBezTo>
                    <a:pt x="562" y="268"/>
                    <a:pt x="617" y="287"/>
                    <a:pt x="925" y="249"/>
                  </a:cubicBezTo>
                  <a:cubicBezTo>
                    <a:pt x="1233" y="211"/>
                    <a:pt x="2258" y="76"/>
                    <a:pt x="2259" y="41"/>
                  </a:cubicBezTo>
                  <a:cubicBezTo>
                    <a:pt x="2262" y="0"/>
                    <a:pt x="1221" y="37"/>
                    <a:pt x="934" y="37"/>
                  </a:cubicBezTo>
                  <a:cubicBezTo>
                    <a:pt x="647" y="37"/>
                    <a:pt x="693" y="39"/>
                    <a:pt x="539" y="41"/>
                  </a:cubicBezTo>
                  <a:cubicBezTo>
                    <a:pt x="385" y="43"/>
                    <a:pt x="98" y="13"/>
                    <a:pt x="8" y="51"/>
                  </a:cubicBezTo>
                  <a:lnTo>
                    <a:pt x="0" y="271"/>
                  </a:lnTo>
                  <a:close/>
                </a:path>
              </a:pathLst>
            </a:custGeom>
            <a:solidFill>
              <a:srgbClr val="FF9966"/>
            </a:solidFill>
            <a:ln w="9525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71" name="Oval 23"/>
            <p:cNvSpPr>
              <a:spLocks noChangeArrowheads="1"/>
            </p:cNvSpPr>
            <p:nvPr/>
          </p:nvSpPr>
          <p:spPr bwMode="auto">
            <a:xfrm>
              <a:off x="523875" y="6454775"/>
              <a:ext cx="438150" cy="177800"/>
            </a:xfrm>
            <a:prstGeom prst="ellipse">
              <a:avLst/>
            </a:prstGeom>
            <a:gradFill rotWithShape="1">
              <a:gsLst>
                <a:gs pos="0">
                  <a:srgbClr val="BAA0FA"/>
                </a:gs>
                <a:gs pos="100000">
                  <a:srgbClr val="BAA0FA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5" name="Group 490"/>
          <p:cNvGrpSpPr/>
          <p:nvPr/>
        </p:nvGrpSpPr>
        <p:grpSpPr>
          <a:xfrm>
            <a:off x="2942559" y="4725144"/>
            <a:ext cx="2925585" cy="1368152"/>
            <a:chOff x="2942559" y="5229200"/>
            <a:chExt cx="2925585" cy="1368152"/>
          </a:xfrm>
        </p:grpSpPr>
        <p:grpSp>
          <p:nvGrpSpPr>
            <p:cNvPr id="6" name="Group 149"/>
            <p:cNvGrpSpPr/>
            <p:nvPr/>
          </p:nvGrpSpPr>
          <p:grpSpPr>
            <a:xfrm>
              <a:off x="4860032" y="5229200"/>
              <a:ext cx="1008112" cy="432048"/>
              <a:chOff x="5004048" y="3933056"/>
              <a:chExt cx="1008112" cy="432048"/>
            </a:xfrm>
          </p:grpSpPr>
          <p:sp>
            <p:nvSpPr>
              <p:cNvPr id="148" name="10-Point Star 147"/>
              <p:cNvSpPr/>
              <p:nvPr/>
            </p:nvSpPr>
            <p:spPr bwMode="auto">
              <a:xfrm>
                <a:off x="5004048" y="3933056"/>
                <a:ext cx="1008112" cy="432048"/>
              </a:xfrm>
              <a:prstGeom prst="star10">
                <a:avLst/>
              </a:prstGeom>
              <a:gradFill flip="none" rotWithShape="1">
                <a:gsLst>
                  <a:gs pos="0">
                    <a:srgbClr val="CC3300">
                      <a:shade val="30000"/>
                      <a:satMod val="115000"/>
                    </a:srgbClr>
                  </a:gs>
                  <a:gs pos="50000">
                    <a:srgbClr val="CC3300">
                      <a:shade val="67500"/>
                      <a:satMod val="115000"/>
                    </a:srgbClr>
                  </a:gs>
                  <a:gs pos="100000">
                    <a:srgbClr val="CC33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2800" b="0" i="0" u="none" strike="noStrike" cap="none" normalizeH="0" baseline="0" smtClean="0">
                  <a:ln>
                    <a:noFill/>
                  </a:ln>
                  <a:solidFill>
                    <a:srgbClr val="DE7008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5004048" y="3981285"/>
                <a:ext cx="10081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activated</a:t>
                </a:r>
              </a:p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platelet</a:t>
                </a:r>
                <a:endParaRPr lang="nl-NL" sz="800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7" name="Group 150"/>
            <p:cNvGrpSpPr/>
            <p:nvPr/>
          </p:nvGrpSpPr>
          <p:grpSpPr>
            <a:xfrm>
              <a:off x="4572000" y="5517232"/>
              <a:ext cx="1008112" cy="432048"/>
              <a:chOff x="5004048" y="3933056"/>
              <a:chExt cx="1008112" cy="432048"/>
            </a:xfrm>
          </p:grpSpPr>
          <p:sp>
            <p:nvSpPr>
              <p:cNvPr id="152" name="10-Point Star 151"/>
              <p:cNvSpPr/>
              <p:nvPr/>
            </p:nvSpPr>
            <p:spPr bwMode="auto">
              <a:xfrm>
                <a:off x="5004048" y="3933056"/>
                <a:ext cx="1008112" cy="432048"/>
              </a:xfrm>
              <a:prstGeom prst="star10">
                <a:avLst/>
              </a:prstGeom>
              <a:gradFill flip="none" rotWithShape="1">
                <a:gsLst>
                  <a:gs pos="0">
                    <a:srgbClr val="CC3300">
                      <a:shade val="30000"/>
                      <a:satMod val="115000"/>
                    </a:srgbClr>
                  </a:gs>
                  <a:gs pos="50000">
                    <a:srgbClr val="CC3300">
                      <a:shade val="67500"/>
                      <a:satMod val="115000"/>
                    </a:srgbClr>
                  </a:gs>
                  <a:gs pos="100000">
                    <a:srgbClr val="CC33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2800" b="0" i="0" u="none" strike="noStrike" cap="none" normalizeH="0" baseline="0" smtClean="0">
                  <a:ln>
                    <a:noFill/>
                  </a:ln>
                  <a:solidFill>
                    <a:srgbClr val="DE7008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3" name="TextBox 152"/>
              <p:cNvSpPr txBox="1"/>
              <p:nvPr/>
            </p:nvSpPr>
            <p:spPr>
              <a:xfrm>
                <a:off x="5004048" y="3981285"/>
                <a:ext cx="10081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activated</a:t>
                </a:r>
              </a:p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platelet</a:t>
                </a:r>
                <a:endParaRPr lang="nl-NL" sz="800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8" name="Group 153"/>
            <p:cNvGrpSpPr/>
            <p:nvPr/>
          </p:nvGrpSpPr>
          <p:grpSpPr>
            <a:xfrm>
              <a:off x="3995936" y="5301208"/>
              <a:ext cx="1008112" cy="432048"/>
              <a:chOff x="5004048" y="3933056"/>
              <a:chExt cx="1008112" cy="432048"/>
            </a:xfrm>
          </p:grpSpPr>
          <p:sp>
            <p:nvSpPr>
              <p:cNvPr id="155" name="10-Point Star 154"/>
              <p:cNvSpPr/>
              <p:nvPr/>
            </p:nvSpPr>
            <p:spPr bwMode="auto">
              <a:xfrm>
                <a:off x="5004048" y="3933056"/>
                <a:ext cx="1008112" cy="432048"/>
              </a:xfrm>
              <a:prstGeom prst="star10">
                <a:avLst/>
              </a:prstGeom>
              <a:gradFill flip="none" rotWithShape="1">
                <a:gsLst>
                  <a:gs pos="0">
                    <a:srgbClr val="CC3300">
                      <a:shade val="30000"/>
                      <a:satMod val="115000"/>
                    </a:srgbClr>
                  </a:gs>
                  <a:gs pos="50000">
                    <a:srgbClr val="CC3300">
                      <a:shade val="67500"/>
                      <a:satMod val="115000"/>
                    </a:srgbClr>
                  </a:gs>
                  <a:gs pos="100000">
                    <a:srgbClr val="CC33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2800" b="0" i="0" u="none" strike="noStrike" cap="none" normalizeH="0" baseline="0" smtClean="0">
                  <a:ln>
                    <a:noFill/>
                  </a:ln>
                  <a:solidFill>
                    <a:srgbClr val="DE7008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6" name="TextBox 155"/>
              <p:cNvSpPr txBox="1"/>
              <p:nvPr/>
            </p:nvSpPr>
            <p:spPr>
              <a:xfrm>
                <a:off x="5004048" y="3981285"/>
                <a:ext cx="10081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activated</a:t>
                </a:r>
              </a:p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platelet</a:t>
                </a:r>
                <a:endParaRPr lang="nl-NL" sz="800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9" name="Group 159"/>
            <p:cNvGrpSpPr/>
            <p:nvPr/>
          </p:nvGrpSpPr>
          <p:grpSpPr>
            <a:xfrm>
              <a:off x="4716016" y="5877272"/>
              <a:ext cx="1080120" cy="432048"/>
              <a:chOff x="5004048" y="3933056"/>
              <a:chExt cx="1080120" cy="432048"/>
            </a:xfrm>
          </p:grpSpPr>
          <p:sp>
            <p:nvSpPr>
              <p:cNvPr id="161" name="10-Point Star 160"/>
              <p:cNvSpPr/>
              <p:nvPr/>
            </p:nvSpPr>
            <p:spPr bwMode="auto">
              <a:xfrm>
                <a:off x="5004048" y="3933056"/>
                <a:ext cx="1008112" cy="432048"/>
              </a:xfrm>
              <a:prstGeom prst="star10">
                <a:avLst/>
              </a:prstGeom>
              <a:gradFill flip="none" rotWithShape="1">
                <a:gsLst>
                  <a:gs pos="0">
                    <a:srgbClr val="CC3300">
                      <a:shade val="30000"/>
                      <a:satMod val="115000"/>
                    </a:srgbClr>
                  </a:gs>
                  <a:gs pos="50000">
                    <a:srgbClr val="CC3300">
                      <a:shade val="67500"/>
                      <a:satMod val="115000"/>
                    </a:srgbClr>
                  </a:gs>
                  <a:gs pos="100000">
                    <a:srgbClr val="CC33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2800" b="0" i="0" u="none" strike="noStrike" cap="none" normalizeH="0" baseline="0" smtClean="0">
                  <a:ln>
                    <a:noFill/>
                  </a:ln>
                  <a:solidFill>
                    <a:srgbClr val="DE7008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62" name="TextBox 161"/>
              <p:cNvSpPr txBox="1"/>
              <p:nvPr/>
            </p:nvSpPr>
            <p:spPr>
              <a:xfrm>
                <a:off x="5076056" y="3981285"/>
                <a:ext cx="10081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activated</a:t>
                </a:r>
              </a:p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platelet</a:t>
                </a:r>
                <a:endParaRPr lang="nl-NL" sz="800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10" name="Group 162"/>
            <p:cNvGrpSpPr/>
            <p:nvPr/>
          </p:nvGrpSpPr>
          <p:grpSpPr>
            <a:xfrm>
              <a:off x="4104156" y="5814317"/>
              <a:ext cx="1008112" cy="432048"/>
              <a:chOff x="5004048" y="3933056"/>
              <a:chExt cx="1008112" cy="432048"/>
            </a:xfrm>
          </p:grpSpPr>
          <p:sp>
            <p:nvSpPr>
              <p:cNvPr id="164" name="10-Point Star 163"/>
              <p:cNvSpPr/>
              <p:nvPr/>
            </p:nvSpPr>
            <p:spPr bwMode="auto">
              <a:xfrm>
                <a:off x="5004048" y="3933056"/>
                <a:ext cx="1008112" cy="432048"/>
              </a:xfrm>
              <a:prstGeom prst="star10">
                <a:avLst/>
              </a:prstGeom>
              <a:gradFill flip="none" rotWithShape="1">
                <a:gsLst>
                  <a:gs pos="0">
                    <a:srgbClr val="CC3300">
                      <a:shade val="30000"/>
                      <a:satMod val="115000"/>
                    </a:srgbClr>
                  </a:gs>
                  <a:gs pos="50000">
                    <a:srgbClr val="CC3300">
                      <a:shade val="67500"/>
                      <a:satMod val="115000"/>
                    </a:srgbClr>
                  </a:gs>
                  <a:gs pos="100000">
                    <a:srgbClr val="CC33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2800" b="0" i="0" u="none" strike="noStrike" cap="none" normalizeH="0" baseline="0" smtClean="0">
                  <a:ln>
                    <a:noFill/>
                  </a:ln>
                  <a:solidFill>
                    <a:srgbClr val="DE7008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65" name="TextBox 164"/>
              <p:cNvSpPr txBox="1"/>
              <p:nvPr/>
            </p:nvSpPr>
            <p:spPr>
              <a:xfrm>
                <a:off x="5004048" y="3981285"/>
                <a:ext cx="10081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activated</a:t>
                </a:r>
              </a:p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platelet</a:t>
                </a:r>
                <a:endParaRPr lang="nl-NL" sz="800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11" name="Group 156"/>
            <p:cNvGrpSpPr/>
            <p:nvPr/>
          </p:nvGrpSpPr>
          <p:grpSpPr>
            <a:xfrm>
              <a:off x="3563888" y="5589240"/>
              <a:ext cx="1008112" cy="432048"/>
              <a:chOff x="5004048" y="3933056"/>
              <a:chExt cx="1008112" cy="432048"/>
            </a:xfrm>
          </p:grpSpPr>
          <p:sp>
            <p:nvSpPr>
              <p:cNvPr id="158" name="10-Point Star 157"/>
              <p:cNvSpPr/>
              <p:nvPr/>
            </p:nvSpPr>
            <p:spPr bwMode="auto">
              <a:xfrm>
                <a:off x="5004048" y="3933056"/>
                <a:ext cx="1008112" cy="432048"/>
              </a:xfrm>
              <a:prstGeom prst="star10">
                <a:avLst/>
              </a:prstGeom>
              <a:gradFill flip="none" rotWithShape="1">
                <a:gsLst>
                  <a:gs pos="0">
                    <a:srgbClr val="CC3300">
                      <a:shade val="30000"/>
                      <a:satMod val="115000"/>
                    </a:srgbClr>
                  </a:gs>
                  <a:gs pos="50000">
                    <a:srgbClr val="CC3300">
                      <a:shade val="67500"/>
                      <a:satMod val="115000"/>
                    </a:srgbClr>
                  </a:gs>
                  <a:gs pos="100000">
                    <a:srgbClr val="CC33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2800" b="0" i="0" u="none" strike="noStrike" cap="none" normalizeH="0" baseline="0" smtClean="0">
                  <a:ln>
                    <a:noFill/>
                  </a:ln>
                  <a:solidFill>
                    <a:srgbClr val="DE7008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9" name="TextBox 158"/>
              <p:cNvSpPr txBox="1"/>
              <p:nvPr/>
            </p:nvSpPr>
            <p:spPr>
              <a:xfrm>
                <a:off x="5004048" y="3981285"/>
                <a:ext cx="10081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activated</a:t>
                </a:r>
              </a:p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platelet</a:t>
                </a:r>
                <a:endParaRPr lang="nl-NL" sz="800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12" name="Group 165"/>
            <p:cNvGrpSpPr/>
            <p:nvPr/>
          </p:nvGrpSpPr>
          <p:grpSpPr>
            <a:xfrm>
              <a:off x="4283968" y="6165304"/>
              <a:ext cx="1008112" cy="432048"/>
              <a:chOff x="5004048" y="3933056"/>
              <a:chExt cx="1008112" cy="432048"/>
            </a:xfrm>
          </p:grpSpPr>
          <p:sp>
            <p:nvSpPr>
              <p:cNvPr id="167" name="10-Point Star 166"/>
              <p:cNvSpPr/>
              <p:nvPr/>
            </p:nvSpPr>
            <p:spPr bwMode="auto">
              <a:xfrm>
                <a:off x="5004048" y="3933056"/>
                <a:ext cx="1008112" cy="432048"/>
              </a:xfrm>
              <a:prstGeom prst="star10">
                <a:avLst/>
              </a:prstGeom>
              <a:gradFill flip="none" rotWithShape="1">
                <a:gsLst>
                  <a:gs pos="0">
                    <a:srgbClr val="CC3300">
                      <a:shade val="30000"/>
                      <a:satMod val="115000"/>
                    </a:srgbClr>
                  </a:gs>
                  <a:gs pos="50000">
                    <a:srgbClr val="CC3300">
                      <a:shade val="67500"/>
                      <a:satMod val="115000"/>
                    </a:srgbClr>
                  </a:gs>
                  <a:gs pos="100000">
                    <a:srgbClr val="CC33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2800" b="0" i="0" u="none" strike="noStrike" cap="none" normalizeH="0" baseline="0" smtClean="0">
                  <a:ln>
                    <a:noFill/>
                  </a:ln>
                  <a:solidFill>
                    <a:srgbClr val="DE7008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68" name="TextBox 167"/>
              <p:cNvSpPr txBox="1"/>
              <p:nvPr/>
            </p:nvSpPr>
            <p:spPr>
              <a:xfrm>
                <a:off x="5004048" y="3981285"/>
                <a:ext cx="10081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activated</a:t>
                </a:r>
              </a:p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platelet</a:t>
                </a:r>
                <a:endParaRPr lang="nl-NL" sz="800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13" name="Group 168"/>
            <p:cNvGrpSpPr/>
            <p:nvPr/>
          </p:nvGrpSpPr>
          <p:grpSpPr>
            <a:xfrm>
              <a:off x="3491880" y="6021288"/>
              <a:ext cx="1008112" cy="432048"/>
              <a:chOff x="5004048" y="3933056"/>
              <a:chExt cx="1008112" cy="432048"/>
            </a:xfrm>
          </p:grpSpPr>
          <p:sp>
            <p:nvSpPr>
              <p:cNvPr id="176" name="10-Point Star 175"/>
              <p:cNvSpPr/>
              <p:nvPr/>
            </p:nvSpPr>
            <p:spPr bwMode="auto">
              <a:xfrm>
                <a:off x="5004048" y="3933056"/>
                <a:ext cx="1008112" cy="432048"/>
              </a:xfrm>
              <a:prstGeom prst="star10">
                <a:avLst/>
              </a:prstGeom>
              <a:gradFill flip="none" rotWithShape="1">
                <a:gsLst>
                  <a:gs pos="0">
                    <a:srgbClr val="CC3300">
                      <a:shade val="30000"/>
                      <a:satMod val="115000"/>
                    </a:srgbClr>
                  </a:gs>
                  <a:gs pos="50000">
                    <a:srgbClr val="CC3300">
                      <a:shade val="67500"/>
                      <a:satMod val="115000"/>
                    </a:srgbClr>
                  </a:gs>
                  <a:gs pos="100000">
                    <a:srgbClr val="CC33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2800" b="0" i="0" u="none" strike="noStrike" cap="none" normalizeH="0" baseline="0" smtClean="0">
                  <a:ln>
                    <a:noFill/>
                  </a:ln>
                  <a:solidFill>
                    <a:srgbClr val="DE7008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7" name="TextBox 176"/>
              <p:cNvSpPr txBox="1"/>
              <p:nvPr/>
            </p:nvSpPr>
            <p:spPr>
              <a:xfrm>
                <a:off x="5004048" y="3981285"/>
                <a:ext cx="10081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activated</a:t>
                </a:r>
              </a:p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platelet</a:t>
                </a:r>
                <a:endParaRPr lang="nl-NL" sz="800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14" name="Group 177"/>
            <p:cNvGrpSpPr/>
            <p:nvPr/>
          </p:nvGrpSpPr>
          <p:grpSpPr>
            <a:xfrm>
              <a:off x="3131840" y="5301208"/>
              <a:ext cx="1008112" cy="432048"/>
              <a:chOff x="5004048" y="3933056"/>
              <a:chExt cx="1008112" cy="432048"/>
            </a:xfrm>
          </p:grpSpPr>
          <p:sp>
            <p:nvSpPr>
              <p:cNvPr id="179" name="10-Point Star 178"/>
              <p:cNvSpPr/>
              <p:nvPr/>
            </p:nvSpPr>
            <p:spPr bwMode="auto">
              <a:xfrm>
                <a:off x="5004048" y="3933056"/>
                <a:ext cx="1008112" cy="432048"/>
              </a:xfrm>
              <a:prstGeom prst="star10">
                <a:avLst/>
              </a:prstGeom>
              <a:gradFill flip="none" rotWithShape="1">
                <a:gsLst>
                  <a:gs pos="0">
                    <a:srgbClr val="CC3300">
                      <a:shade val="30000"/>
                      <a:satMod val="115000"/>
                    </a:srgbClr>
                  </a:gs>
                  <a:gs pos="50000">
                    <a:srgbClr val="CC3300">
                      <a:shade val="67500"/>
                      <a:satMod val="115000"/>
                    </a:srgbClr>
                  </a:gs>
                  <a:gs pos="100000">
                    <a:srgbClr val="CC33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2800" b="0" i="0" u="none" strike="noStrike" cap="none" normalizeH="0" baseline="0" smtClean="0">
                  <a:ln>
                    <a:noFill/>
                  </a:ln>
                  <a:solidFill>
                    <a:srgbClr val="DE7008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0" name="TextBox 179"/>
              <p:cNvSpPr txBox="1"/>
              <p:nvPr/>
            </p:nvSpPr>
            <p:spPr>
              <a:xfrm>
                <a:off x="5004048" y="3981285"/>
                <a:ext cx="10081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activated</a:t>
                </a:r>
              </a:p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platelet</a:t>
                </a:r>
                <a:endParaRPr lang="nl-NL" sz="800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15" name="Group 180"/>
            <p:cNvGrpSpPr/>
            <p:nvPr/>
          </p:nvGrpSpPr>
          <p:grpSpPr>
            <a:xfrm>
              <a:off x="2942559" y="5814317"/>
              <a:ext cx="1008112" cy="432048"/>
              <a:chOff x="5004048" y="3933056"/>
              <a:chExt cx="1008112" cy="432048"/>
            </a:xfrm>
          </p:grpSpPr>
          <p:sp>
            <p:nvSpPr>
              <p:cNvPr id="182" name="10-Point Star 181"/>
              <p:cNvSpPr/>
              <p:nvPr/>
            </p:nvSpPr>
            <p:spPr bwMode="auto">
              <a:xfrm>
                <a:off x="5004048" y="3933056"/>
                <a:ext cx="1008112" cy="432048"/>
              </a:xfrm>
              <a:prstGeom prst="star10">
                <a:avLst/>
              </a:prstGeom>
              <a:gradFill flip="none" rotWithShape="1">
                <a:gsLst>
                  <a:gs pos="0">
                    <a:srgbClr val="CC3300">
                      <a:shade val="30000"/>
                      <a:satMod val="115000"/>
                    </a:srgbClr>
                  </a:gs>
                  <a:gs pos="50000">
                    <a:srgbClr val="CC3300">
                      <a:shade val="67500"/>
                      <a:satMod val="115000"/>
                    </a:srgbClr>
                  </a:gs>
                  <a:gs pos="100000">
                    <a:srgbClr val="CC33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2800" b="0" i="0" u="none" strike="noStrike" cap="none" normalizeH="0" baseline="0" smtClean="0">
                  <a:ln>
                    <a:noFill/>
                  </a:ln>
                  <a:solidFill>
                    <a:srgbClr val="DE7008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3" name="TextBox 182"/>
              <p:cNvSpPr txBox="1"/>
              <p:nvPr/>
            </p:nvSpPr>
            <p:spPr>
              <a:xfrm>
                <a:off x="5004048" y="3981285"/>
                <a:ext cx="10081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activated</a:t>
                </a:r>
              </a:p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platelet</a:t>
                </a:r>
                <a:endParaRPr lang="nl-NL" sz="800" dirty="0">
                  <a:solidFill>
                    <a:srgbClr val="FFFF00"/>
                  </a:solidFill>
                </a:endParaRPr>
              </a:p>
            </p:txBody>
          </p:sp>
        </p:grpSp>
      </p:grpSp>
      <p:pic>
        <p:nvPicPr>
          <p:cNvPr id="124" name="Picture 123" descr="thrombin 1jo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501008"/>
            <a:ext cx="1642260" cy="1573046"/>
          </a:xfrm>
          <a:prstGeom prst="rect">
            <a:avLst/>
          </a:prstGeom>
        </p:spPr>
      </p:pic>
      <p:sp>
        <p:nvSpPr>
          <p:cNvPr id="235" name="Freeform 440"/>
          <p:cNvSpPr>
            <a:spLocks/>
          </p:cNvSpPr>
          <p:nvPr/>
        </p:nvSpPr>
        <p:spPr bwMode="auto">
          <a:xfrm rot="11699417" flipV="1">
            <a:off x="1875563" y="3998447"/>
            <a:ext cx="1688993" cy="530469"/>
          </a:xfrm>
          <a:custGeom>
            <a:avLst/>
            <a:gdLst/>
            <a:ahLst/>
            <a:cxnLst>
              <a:cxn ang="0">
                <a:pos x="880" y="74"/>
              </a:cxn>
              <a:cxn ang="0">
                <a:pos x="0" y="99"/>
              </a:cxn>
            </a:cxnLst>
            <a:rect l="0" t="0" r="r" b="b"/>
            <a:pathLst>
              <a:path w="880" h="99">
                <a:moveTo>
                  <a:pt x="880" y="74"/>
                </a:moveTo>
                <a:cubicBezTo>
                  <a:pt x="711" y="0"/>
                  <a:pt x="147" y="32"/>
                  <a:pt x="0" y="99"/>
                </a:cubicBezTo>
              </a:path>
            </a:pathLst>
          </a:custGeom>
          <a:noFill/>
          <a:ln w="12700" cap="flat" cmpd="sng">
            <a:solidFill>
              <a:srgbClr val="0099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nl-NL"/>
          </a:p>
        </p:txBody>
      </p:sp>
      <p:grpSp>
        <p:nvGrpSpPr>
          <p:cNvPr id="16" name="Group 590"/>
          <p:cNvGrpSpPr>
            <a:grpSpLocks noChangeAspect="1"/>
          </p:cNvGrpSpPr>
          <p:nvPr/>
        </p:nvGrpSpPr>
        <p:grpSpPr bwMode="auto">
          <a:xfrm rot="4569624">
            <a:off x="2672541" y="4139749"/>
            <a:ext cx="100012" cy="92075"/>
            <a:chOff x="5004" y="1338"/>
            <a:chExt cx="81" cy="75"/>
          </a:xfrm>
        </p:grpSpPr>
        <p:sp>
          <p:nvSpPr>
            <p:cNvPr id="237" name="Oval 591"/>
            <p:cNvSpPr>
              <a:spLocks noChangeAspect="1" noChangeArrowheads="1"/>
            </p:cNvSpPr>
            <p:nvPr/>
          </p:nvSpPr>
          <p:spPr bwMode="auto">
            <a:xfrm>
              <a:off x="5004" y="1338"/>
              <a:ext cx="81" cy="75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38" name="Line 592"/>
            <p:cNvSpPr>
              <a:spLocks noChangeAspect="1" noChangeShapeType="1"/>
            </p:cNvSpPr>
            <p:nvPr/>
          </p:nvSpPr>
          <p:spPr bwMode="auto">
            <a:xfrm>
              <a:off x="5045" y="1352"/>
              <a:ext cx="0" cy="48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239" name="Line 593"/>
            <p:cNvSpPr>
              <a:spLocks noChangeAspect="1" noChangeShapeType="1"/>
            </p:cNvSpPr>
            <p:nvPr/>
          </p:nvSpPr>
          <p:spPr bwMode="auto">
            <a:xfrm rot="-5400000">
              <a:off x="5045" y="1352"/>
              <a:ext cx="0" cy="48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sp>
        <p:nvSpPr>
          <p:cNvPr id="130" name="Freeform 440"/>
          <p:cNvSpPr>
            <a:spLocks/>
          </p:cNvSpPr>
          <p:nvPr/>
        </p:nvSpPr>
        <p:spPr bwMode="auto">
          <a:xfrm rot="8179478">
            <a:off x="2259349" y="3795388"/>
            <a:ext cx="691148" cy="142368"/>
          </a:xfrm>
          <a:custGeom>
            <a:avLst/>
            <a:gdLst/>
            <a:ahLst/>
            <a:cxnLst>
              <a:cxn ang="0">
                <a:pos x="880" y="74"/>
              </a:cxn>
              <a:cxn ang="0">
                <a:pos x="0" y="99"/>
              </a:cxn>
            </a:cxnLst>
            <a:rect l="0" t="0" r="r" b="b"/>
            <a:pathLst>
              <a:path w="880" h="99">
                <a:moveTo>
                  <a:pt x="880" y="74"/>
                </a:moveTo>
                <a:cubicBezTo>
                  <a:pt x="711" y="0"/>
                  <a:pt x="147" y="32"/>
                  <a:pt x="0" y="99"/>
                </a:cubicBezTo>
              </a:path>
            </a:pathLst>
          </a:custGeom>
          <a:noFill/>
          <a:ln w="12700" cap="flat" cmpd="sng">
            <a:solidFill>
              <a:srgbClr val="0099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nl-NL"/>
          </a:p>
        </p:txBody>
      </p:sp>
      <p:grpSp>
        <p:nvGrpSpPr>
          <p:cNvPr id="132" name="Group 590"/>
          <p:cNvGrpSpPr>
            <a:grpSpLocks noChangeAspect="1"/>
          </p:cNvGrpSpPr>
          <p:nvPr/>
        </p:nvGrpSpPr>
        <p:grpSpPr bwMode="auto">
          <a:xfrm rot="4569624">
            <a:off x="2581864" y="3832285"/>
            <a:ext cx="100012" cy="92075"/>
            <a:chOff x="5004" y="1338"/>
            <a:chExt cx="81" cy="75"/>
          </a:xfrm>
        </p:grpSpPr>
        <p:sp>
          <p:nvSpPr>
            <p:cNvPr id="133" name="Oval 591"/>
            <p:cNvSpPr>
              <a:spLocks noChangeAspect="1" noChangeArrowheads="1"/>
            </p:cNvSpPr>
            <p:nvPr/>
          </p:nvSpPr>
          <p:spPr bwMode="auto">
            <a:xfrm>
              <a:off x="5004" y="1338"/>
              <a:ext cx="81" cy="75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34" name="Line 592"/>
            <p:cNvSpPr>
              <a:spLocks noChangeAspect="1" noChangeShapeType="1"/>
            </p:cNvSpPr>
            <p:nvPr/>
          </p:nvSpPr>
          <p:spPr bwMode="auto">
            <a:xfrm>
              <a:off x="5045" y="1352"/>
              <a:ext cx="0" cy="48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135" name="Line 593"/>
            <p:cNvSpPr>
              <a:spLocks noChangeAspect="1" noChangeShapeType="1"/>
            </p:cNvSpPr>
            <p:nvPr/>
          </p:nvSpPr>
          <p:spPr bwMode="auto">
            <a:xfrm rot="-5400000">
              <a:off x="5045" y="1352"/>
              <a:ext cx="0" cy="48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136" name="Group 479"/>
          <p:cNvGrpSpPr/>
          <p:nvPr/>
        </p:nvGrpSpPr>
        <p:grpSpPr>
          <a:xfrm>
            <a:off x="2195736" y="2549644"/>
            <a:ext cx="1296144" cy="951364"/>
            <a:chOff x="1619672" y="2348880"/>
            <a:chExt cx="1296144" cy="951364"/>
          </a:xfrm>
        </p:grpSpPr>
        <p:sp>
          <p:nvSpPr>
            <p:cNvPr id="137" name="AutoShape 605"/>
            <p:cNvSpPr>
              <a:spLocks noChangeAspect="1" noChangeArrowheads="1"/>
            </p:cNvSpPr>
            <p:nvPr/>
          </p:nvSpPr>
          <p:spPr bwMode="auto">
            <a:xfrm>
              <a:off x="1619672" y="2348880"/>
              <a:ext cx="360040" cy="23128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005CBF"/>
                </a:gs>
                <a:gs pos="50000">
                  <a:srgbClr val="03D4A8"/>
                </a:gs>
                <a:gs pos="100000">
                  <a:srgbClr val="005CBF"/>
                </a:gs>
              </a:gsLst>
              <a:lin ang="5400000" scaled="1"/>
            </a:gradFill>
            <a:ln w="9525">
              <a:solidFill>
                <a:srgbClr val="F1ECFE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800" b="1" dirty="0">
                  <a:solidFill>
                    <a:srgbClr val="FFFFCC"/>
                  </a:solidFill>
                  <a:cs typeface="Arial" charset="0"/>
                  <a:sym typeface="Symbol" pitchFamily="18" charset="2"/>
                </a:rPr>
                <a:t>FV</a:t>
              </a:r>
            </a:p>
          </p:txBody>
        </p:sp>
        <p:sp>
          <p:nvSpPr>
            <p:cNvPr id="138" name="AutoShape 605"/>
            <p:cNvSpPr>
              <a:spLocks noChangeAspect="1" noChangeArrowheads="1"/>
            </p:cNvSpPr>
            <p:nvPr/>
          </p:nvSpPr>
          <p:spPr bwMode="auto">
            <a:xfrm>
              <a:off x="1619672" y="2708920"/>
              <a:ext cx="360040" cy="23128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005CBF"/>
                </a:gs>
                <a:gs pos="50000">
                  <a:srgbClr val="03D4A8"/>
                </a:gs>
                <a:gs pos="100000">
                  <a:srgbClr val="005CBF"/>
                </a:gs>
              </a:gsLst>
              <a:lin ang="5400000" scaled="1"/>
            </a:gradFill>
            <a:ln w="9525">
              <a:solidFill>
                <a:srgbClr val="F1ECFE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800" b="1" dirty="0" smtClean="0">
                  <a:solidFill>
                    <a:srgbClr val="FFFFCC"/>
                  </a:solidFill>
                  <a:cs typeface="Arial" charset="0"/>
                  <a:sym typeface="Symbol" pitchFamily="18" charset="2"/>
                </a:rPr>
                <a:t>FVIII</a:t>
              </a:r>
              <a:endParaRPr lang="en-US" sz="800" b="1" dirty="0">
                <a:solidFill>
                  <a:srgbClr val="FFFFCC"/>
                </a:solidFill>
                <a:cs typeface="Arial" charset="0"/>
                <a:sym typeface="Symbol" pitchFamily="18" charset="2"/>
              </a:endParaRPr>
            </a:p>
          </p:txBody>
        </p:sp>
        <p:sp>
          <p:nvSpPr>
            <p:cNvPr id="139" name="AutoShape 605"/>
            <p:cNvSpPr>
              <a:spLocks noChangeAspect="1" noChangeArrowheads="1"/>
            </p:cNvSpPr>
            <p:nvPr/>
          </p:nvSpPr>
          <p:spPr bwMode="auto">
            <a:xfrm>
              <a:off x="2555776" y="2348880"/>
              <a:ext cx="360040" cy="23128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005CBF"/>
                </a:gs>
                <a:gs pos="50000">
                  <a:srgbClr val="03D4A8"/>
                </a:gs>
                <a:gs pos="100000">
                  <a:srgbClr val="005CBF"/>
                </a:gs>
              </a:gsLst>
              <a:lin ang="5400000" scaled="1"/>
            </a:gradFill>
            <a:ln w="9525">
              <a:solidFill>
                <a:srgbClr val="F1ECFE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800" b="1" dirty="0" err="1" smtClean="0">
                  <a:solidFill>
                    <a:srgbClr val="FFFFCC"/>
                  </a:solidFill>
                  <a:cs typeface="Arial" charset="0"/>
                  <a:sym typeface="Symbol" pitchFamily="18" charset="2"/>
                </a:rPr>
                <a:t>FVa</a:t>
              </a:r>
              <a:endParaRPr lang="en-US" sz="800" b="1" dirty="0">
                <a:solidFill>
                  <a:srgbClr val="FFFFCC"/>
                </a:solidFill>
                <a:cs typeface="Arial" charset="0"/>
                <a:sym typeface="Symbol" pitchFamily="18" charset="2"/>
              </a:endParaRPr>
            </a:p>
          </p:txBody>
        </p:sp>
        <p:sp>
          <p:nvSpPr>
            <p:cNvPr id="140" name="AutoShape 605"/>
            <p:cNvSpPr>
              <a:spLocks noChangeAspect="1" noChangeArrowheads="1"/>
            </p:cNvSpPr>
            <p:nvPr/>
          </p:nvSpPr>
          <p:spPr bwMode="auto">
            <a:xfrm>
              <a:off x="2555776" y="2708920"/>
              <a:ext cx="360040" cy="23128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005CBF"/>
                </a:gs>
                <a:gs pos="50000">
                  <a:srgbClr val="03D4A8"/>
                </a:gs>
                <a:gs pos="100000">
                  <a:srgbClr val="005CBF"/>
                </a:gs>
              </a:gsLst>
              <a:lin ang="5400000" scaled="1"/>
            </a:gradFill>
            <a:ln w="9525">
              <a:solidFill>
                <a:srgbClr val="F1ECFE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800" b="1" dirty="0" err="1" smtClean="0">
                  <a:solidFill>
                    <a:srgbClr val="FFFFCC"/>
                  </a:solidFill>
                  <a:cs typeface="Arial" charset="0"/>
                  <a:sym typeface="Symbol" pitchFamily="18" charset="2"/>
                </a:rPr>
                <a:t>FVIIIa</a:t>
              </a:r>
              <a:endParaRPr lang="en-US" sz="800" b="1" dirty="0">
                <a:solidFill>
                  <a:srgbClr val="FFFFCC"/>
                </a:solidFill>
                <a:cs typeface="Arial" charset="0"/>
                <a:sym typeface="Symbol" pitchFamily="18" charset="2"/>
              </a:endParaRPr>
            </a:p>
          </p:txBody>
        </p:sp>
        <p:sp>
          <p:nvSpPr>
            <p:cNvPr id="141" name="Line 438"/>
            <p:cNvSpPr>
              <a:spLocks noChangeShapeType="1"/>
            </p:cNvSpPr>
            <p:nvPr/>
          </p:nvSpPr>
          <p:spPr bwMode="auto">
            <a:xfrm flipV="1">
              <a:off x="2051720" y="2462416"/>
              <a:ext cx="450850" cy="6350"/>
            </a:xfrm>
            <a:prstGeom prst="line">
              <a:avLst/>
            </a:prstGeom>
            <a:noFill/>
            <a:ln w="76200">
              <a:pattFill prst="narVert">
                <a:fgClr>
                  <a:srgbClr val="006600"/>
                </a:fgClr>
                <a:bgClr>
                  <a:schemeClr val="bg1"/>
                </a:bgClr>
              </a:pattFill>
              <a:round/>
              <a:headEnd/>
              <a:tailEnd type="triangle" w="med" len="med"/>
            </a:ln>
            <a:effectLst/>
          </p:spPr>
          <p:txBody>
            <a:bodyPr lIns="0" tIns="0" rIns="0" bIns="0" anchor="ctr" anchorCtr="1">
              <a:spAutoFit/>
            </a:bodyPr>
            <a:lstStyle/>
            <a:p>
              <a:endParaRPr lang="nl-NL"/>
            </a:p>
          </p:txBody>
        </p:sp>
        <p:sp>
          <p:nvSpPr>
            <p:cNvPr id="142" name="AutoShape 605"/>
            <p:cNvSpPr>
              <a:spLocks noChangeAspect="1" noChangeArrowheads="1"/>
            </p:cNvSpPr>
            <p:nvPr/>
          </p:nvSpPr>
          <p:spPr bwMode="auto">
            <a:xfrm>
              <a:off x="1619672" y="3068960"/>
              <a:ext cx="360040" cy="23128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005CBF"/>
                </a:gs>
                <a:gs pos="50000">
                  <a:srgbClr val="03D4A8"/>
                </a:gs>
                <a:gs pos="100000">
                  <a:srgbClr val="005CBF"/>
                </a:gs>
              </a:gsLst>
              <a:lin ang="5400000" scaled="1"/>
            </a:gradFill>
            <a:ln w="9525">
              <a:solidFill>
                <a:srgbClr val="F1ECFE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800" b="1" dirty="0" smtClean="0">
                  <a:solidFill>
                    <a:srgbClr val="FFFFCC"/>
                  </a:solidFill>
                  <a:cs typeface="Arial" charset="0"/>
                  <a:sym typeface="Symbol" pitchFamily="18" charset="2"/>
                </a:rPr>
                <a:t>XI</a:t>
              </a:r>
              <a:endParaRPr lang="en-US" sz="800" b="1" dirty="0">
                <a:solidFill>
                  <a:srgbClr val="FFFFCC"/>
                </a:solidFill>
                <a:cs typeface="Arial" charset="0"/>
                <a:sym typeface="Symbol" pitchFamily="18" charset="2"/>
              </a:endParaRPr>
            </a:p>
          </p:txBody>
        </p:sp>
        <p:sp>
          <p:nvSpPr>
            <p:cNvPr id="143" name="AutoShape 605"/>
            <p:cNvSpPr>
              <a:spLocks noChangeAspect="1" noChangeArrowheads="1"/>
            </p:cNvSpPr>
            <p:nvPr/>
          </p:nvSpPr>
          <p:spPr bwMode="auto">
            <a:xfrm>
              <a:off x="2555776" y="3068960"/>
              <a:ext cx="360040" cy="23128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005CBF"/>
                </a:gs>
                <a:gs pos="50000">
                  <a:srgbClr val="03D4A8"/>
                </a:gs>
                <a:gs pos="100000">
                  <a:srgbClr val="005CBF"/>
                </a:gs>
              </a:gsLst>
              <a:lin ang="5400000" scaled="1"/>
            </a:gradFill>
            <a:ln w="9525">
              <a:solidFill>
                <a:srgbClr val="F1ECFE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800" b="1" dirty="0" err="1" smtClean="0">
                  <a:solidFill>
                    <a:srgbClr val="FFFFCC"/>
                  </a:solidFill>
                  <a:cs typeface="Arial" charset="0"/>
                  <a:sym typeface="Symbol" pitchFamily="18" charset="2"/>
                </a:rPr>
                <a:t>XIa</a:t>
              </a:r>
              <a:endParaRPr lang="en-US" sz="800" b="1" dirty="0">
                <a:solidFill>
                  <a:srgbClr val="FFFFCC"/>
                </a:solidFill>
                <a:cs typeface="Arial" charset="0"/>
                <a:sym typeface="Symbol" pitchFamily="18" charset="2"/>
              </a:endParaRPr>
            </a:p>
          </p:txBody>
        </p:sp>
        <p:sp>
          <p:nvSpPr>
            <p:cNvPr id="144" name="Line 438"/>
            <p:cNvSpPr>
              <a:spLocks noChangeShapeType="1"/>
            </p:cNvSpPr>
            <p:nvPr/>
          </p:nvSpPr>
          <p:spPr bwMode="auto">
            <a:xfrm flipV="1">
              <a:off x="2051720" y="2852936"/>
              <a:ext cx="450850" cy="6350"/>
            </a:xfrm>
            <a:prstGeom prst="line">
              <a:avLst/>
            </a:prstGeom>
            <a:noFill/>
            <a:ln w="76200">
              <a:pattFill prst="narVert">
                <a:fgClr>
                  <a:srgbClr val="006600"/>
                </a:fgClr>
                <a:bgClr>
                  <a:schemeClr val="bg1"/>
                </a:bgClr>
              </a:pattFill>
              <a:round/>
              <a:headEnd/>
              <a:tailEnd type="triangle" w="med" len="med"/>
            </a:ln>
            <a:effectLst/>
          </p:spPr>
          <p:txBody>
            <a:bodyPr lIns="0" tIns="0" rIns="0" bIns="0" anchor="ctr" anchorCtr="1">
              <a:spAutoFit/>
            </a:bodyPr>
            <a:lstStyle/>
            <a:p>
              <a:endParaRPr lang="nl-NL"/>
            </a:p>
          </p:txBody>
        </p:sp>
        <p:sp>
          <p:nvSpPr>
            <p:cNvPr id="145" name="Line 438"/>
            <p:cNvSpPr>
              <a:spLocks noChangeShapeType="1"/>
            </p:cNvSpPr>
            <p:nvPr/>
          </p:nvSpPr>
          <p:spPr bwMode="auto">
            <a:xfrm flipV="1">
              <a:off x="2051720" y="3206626"/>
              <a:ext cx="450850" cy="6350"/>
            </a:xfrm>
            <a:prstGeom prst="line">
              <a:avLst/>
            </a:prstGeom>
            <a:noFill/>
            <a:ln w="76200">
              <a:pattFill prst="narVert">
                <a:fgClr>
                  <a:srgbClr val="006600"/>
                </a:fgClr>
                <a:bgClr>
                  <a:schemeClr val="bg1"/>
                </a:bgClr>
              </a:pattFill>
              <a:round/>
              <a:headEnd/>
              <a:tailEnd type="triangle" w="med" len="med"/>
            </a:ln>
            <a:effectLst/>
          </p:spPr>
          <p:txBody>
            <a:bodyPr lIns="0" tIns="0" rIns="0" bIns="0" anchor="ctr" anchorCtr="1">
              <a:spAutoFit/>
            </a:bodyPr>
            <a:lstStyle/>
            <a:p>
              <a:endParaRPr lang="nl-NL"/>
            </a:p>
          </p:txBody>
        </p:sp>
      </p:grpSp>
      <p:sp>
        <p:nvSpPr>
          <p:cNvPr id="146" name="Freeform 440"/>
          <p:cNvSpPr>
            <a:spLocks/>
          </p:cNvSpPr>
          <p:nvPr/>
        </p:nvSpPr>
        <p:spPr bwMode="auto">
          <a:xfrm rot="19608720">
            <a:off x="1028599" y="2823347"/>
            <a:ext cx="1026288" cy="275202"/>
          </a:xfrm>
          <a:custGeom>
            <a:avLst/>
            <a:gdLst/>
            <a:ahLst/>
            <a:cxnLst>
              <a:cxn ang="0">
                <a:pos x="880" y="74"/>
              </a:cxn>
              <a:cxn ang="0">
                <a:pos x="0" y="99"/>
              </a:cxn>
            </a:cxnLst>
            <a:rect l="0" t="0" r="r" b="b"/>
            <a:pathLst>
              <a:path w="880" h="99">
                <a:moveTo>
                  <a:pt x="880" y="74"/>
                </a:moveTo>
                <a:cubicBezTo>
                  <a:pt x="711" y="0"/>
                  <a:pt x="147" y="32"/>
                  <a:pt x="0" y="99"/>
                </a:cubicBezTo>
              </a:path>
            </a:pathLst>
          </a:custGeom>
          <a:noFill/>
          <a:ln w="12700" cap="flat" cmpd="sng">
            <a:solidFill>
              <a:srgbClr val="0099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nl-NL"/>
          </a:p>
        </p:txBody>
      </p:sp>
      <p:grpSp>
        <p:nvGrpSpPr>
          <p:cNvPr id="147" name="Group 590"/>
          <p:cNvGrpSpPr>
            <a:grpSpLocks noChangeAspect="1"/>
          </p:cNvGrpSpPr>
          <p:nvPr/>
        </p:nvGrpSpPr>
        <p:grpSpPr bwMode="auto">
          <a:xfrm rot="4569624">
            <a:off x="1474694" y="2885134"/>
            <a:ext cx="100012" cy="92075"/>
            <a:chOff x="5004" y="1338"/>
            <a:chExt cx="81" cy="75"/>
          </a:xfrm>
        </p:grpSpPr>
        <p:sp>
          <p:nvSpPr>
            <p:cNvPr id="150" name="Oval 591"/>
            <p:cNvSpPr>
              <a:spLocks noChangeAspect="1" noChangeArrowheads="1"/>
            </p:cNvSpPr>
            <p:nvPr/>
          </p:nvSpPr>
          <p:spPr bwMode="auto">
            <a:xfrm>
              <a:off x="5004" y="1338"/>
              <a:ext cx="81" cy="75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1" name="Line 592"/>
            <p:cNvSpPr>
              <a:spLocks noChangeAspect="1" noChangeShapeType="1"/>
            </p:cNvSpPr>
            <p:nvPr/>
          </p:nvSpPr>
          <p:spPr bwMode="auto">
            <a:xfrm>
              <a:off x="5045" y="1352"/>
              <a:ext cx="0" cy="48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154" name="Line 593"/>
            <p:cNvSpPr>
              <a:spLocks noChangeAspect="1" noChangeShapeType="1"/>
            </p:cNvSpPr>
            <p:nvPr/>
          </p:nvSpPr>
          <p:spPr bwMode="auto">
            <a:xfrm rot="-5400000">
              <a:off x="5045" y="1352"/>
              <a:ext cx="0" cy="48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sp>
        <p:nvSpPr>
          <p:cNvPr id="157" name="Rectangle 2"/>
          <p:cNvSpPr txBox="1">
            <a:spLocks noChangeArrowheads="1"/>
          </p:cNvSpPr>
          <p:nvPr/>
        </p:nvSpPr>
        <p:spPr>
          <a:xfrm>
            <a:off x="2051050" y="260350"/>
            <a:ext cx="7993063" cy="7921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DE70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Thrombin is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DE70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</a:t>
            </a:r>
            <a:r>
              <a:rPr lang="en-US" sz="2000" kern="0" dirty="0" smtClean="0">
                <a:latin typeface="+mj-lt"/>
                <a:ea typeface="+mj-ea"/>
                <a:cs typeface="+mj-cs"/>
              </a:rPr>
              <a:t>e key serine protease in b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DE70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lood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DE70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coagulation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26988" y="1340768"/>
            <a:ext cx="9117012" cy="4727575"/>
          </a:xfrm>
          <a:prstGeom prst="roundRect">
            <a:avLst>
              <a:gd name="adj" fmla="val 5681"/>
            </a:avLst>
          </a:prstGeom>
          <a:gradFill rotWithShape="1">
            <a:gsLst>
              <a:gs pos="0">
                <a:srgbClr val="FFC1C1"/>
              </a:gs>
              <a:gs pos="50000">
                <a:schemeClr val="bg1"/>
              </a:gs>
              <a:gs pos="100000">
                <a:srgbClr val="FFC1C1"/>
              </a:gs>
            </a:gsLst>
            <a:lin ang="5400000" scaled="1"/>
          </a:gradFill>
          <a:ln w="12700" algn="ctr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800" dirty="0"/>
          </a:p>
        </p:txBody>
      </p:sp>
      <p:sp>
        <p:nvSpPr>
          <p:cNvPr id="2057" name="Freeform 9"/>
          <p:cNvSpPr>
            <a:spLocks noChangeAspect="1"/>
          </p:cNvSpPr>
          <p:nvPr/>
        </p:nvSpPr>
        <p:spPr bwMode="auto">
          <a:xfrm>
            <a:off x="15875" y="5708650"/>
            <a:ext cx="1868488" cy="431800"/>
          </a:xfrm>
          <a:custGeom>
            <a:avLst/>
            <a:gdLst/>
            <a:ahLst/>
            <a:cxnLst>
              <a:cxn ang="0">
                <a:pos x="12" y="234"/>
              </a:cxn>
              <a:cxn ang="0">
                <a:pos x="503" y="263"/>
              </a:cxn>
              <a:cxn ang="0">
                <a:pos x="916" y="260"/>
              </a:cxn>
              <a:cxn ang="0">
                <a:pos x="1161" y="244"/>
              </a:cxn>
              <a:cxn ang="0">
                <a:pos x="1122" y="175"/>
              </a:cxn>
              <a:cxn ang="0">
                <a:pos x="830" y="53"/>
              </a:cxn>
              <a:cxn ang="0">
                <a:pos x="459" y="18"/>
              </a:cxn>
              <a:cxn ang="0">
                <a:pos x="0" y="36"/>
              </a:cxn>
              <a:cxn ang="0">
                <a:pos x="12" y="234"/>
              </a:cxn>
            </a:cxnLst>
            <a:rect l="0" t="0" r="r" b="b"/>
            <a:pathLst>
              <a:path w="1177" h="272">
                <a:moveTo>
                  <a:pt x="12" y="234"/>
                </a:moveTo>
                <a:cubicBezTo>
                  <a:pt x="96" y="272"/>
                  <a:pt x="352" y="259"/>
                  <a:pt x="503" y="263"/>
                </a:cubicBezTo>
                <a:cubicBezTo>
                  <a:pt x="654" y="267"/>
                  <a:pt x="806" y="263"/>
                  <a:pt x="916" y="260"/>
                </a:cubicBezTo>
                <a:cubicBezTo>
                  <a:pt x="1026" y="257"/>
                  <a:pt x="1127" y="258"/>
                  <a:pt x="1161" y="244"/>
                </a:cubicBezTo>
                <a:cubicBezTo>
                  <a:pt x="1174" y="221"/>
                  <a:pt x="1177" y="207"/>
                  <a:pt x="1122" y="175"/>
                </a:cubicBezTo>
                <a:cubicBezTo>
                  <a:pt x="1067" y="143"/>
                  <a:pt x="940" y="79"/>
                  <a:pt x="830" y="53"/>
                </a:cubicBezTo>
                <a:cubicBezTo>
                  <a:pt x="720" y="27"/>
                  <a:pt x="597" y="21"/>
                  <a:pt x="459" y="18"/>
                </a:cubicBezTo>
                <a:cubicBezTo>
                  <a:pt x="321" y="15"/>
                  <a:pt x="74" y="0"/>
                  <a:pt x="0" y="36"/>
                </a:cubicBezTo>
                <a:lnTo>
                  <a:pt x="12" y="234"/>
                </a:lnTo>
                <a:close/>
              </a:path>
            </a:pathLst>
          </a:custGeom>
          <a:gradFill rotWithShape="1">
            <a:gsLst>
              <a:gs pos="0">
                <a:srgbClr val="D3B187"/>
              </a:gs>
              <a:gs pos="100000">
                <a:srgbClr val="FFCC66"/>
              </a:gs>
            </a:gsLst>
            <a:lin ang="5400000" scaled="1"/>
          </a:gradFill>
          <a:ln w="9525">
            <a:solidFill>
              <a:srgbClr val="FF99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2059" name="Freeform 11"/>
          <p:cNvSpPr>
            <a:spLocks noChangeAspect="1"/>
          </p:cNvSpPr>
          <p:nvPr/>
        </p:nvSpPr>
        <p:spPr bwMode="auto">
          <a:xfrm>
            <a:off x="7038975" y="5661025"/>
            <a:ext cx="2095500" cy="495300"/>
          </a:xfrm>
          <a:custGeom>
            <a:avLst/>
            <a:gdLst/>
            <a:ahLst/>
            <a:cxnLst>
              <a:cxn ang="0">
                <a:pos x="480" y="297"/>
              </a:cxn>
              <a:cxn ang="0">
                <a:pos x="692" y="300"/>
              </a:cxn>
              <a:cxn ang="0">
                <a:pos x="893" y="294"/>
              </a:cxn>
              <a:cxn ang="0">
                <a:pos x="1313" y="256"/>
              </a:cxn>
              <a:cxn ang="0">
                <a:pos x="1320" y="35"/>
              </a:cxn>
              <a:cxn ang="0">
                <a:pos x="1041" y="48"/>
              </a:cxn>
              <a:cxn ang="0">
                <a:pos x="670" y="60"/>
              </a:cxn>
              <a:cxn ang="0">
                <a:pos x="430" y="51"/>
              </a:cxn>
              <a:cxn ang="0">
                <a:pos x="30" y="64"/>
              </a:cxn>
              <a:cxn ang="0">
                <a:pos x="248" y="182"/>
              </a:cxn>
              <a:cxn ang="0">
                <a:pos x="480" y="297"/>
              </a:cxn>
            </a:cxnLst>
            <a:rect l="0" t="0" r="r" b="b"/>
            <a:pathLst>
              <a:path w="1320" h="312">
                <a:moveTo>
                  <a:pt x="480" y="297"/>
                </a:moveTo>
                <a:cubicBezTo>
                  <a:pt x="548" y="312"/>
                  <a:pt x="624" y="301"/>
                  <a:pt x="692" y="300"/>
                </a:cubicBezTo>
                <a:lnTo>
                  <a:pt x="893" y="294"/>
                </a:lnTo>
                <a:cubicBezTo>
                  <a:pt x="996" y="287"/>
                  <a:pt x="1242" y="299"/>
                  <a:pt x="1313" y="256"/>
                </a:cubicBezTo>
                <a:lnTo>
                  <a:pt x="1320" y="35"/>
                </a:lnTo>
                <a:cubicBezTo>
                  <a:pt x="1275" y="0"/>
                  <a:pt x="1149" y="44"/>
                  <a:pt x="1041" y="48"/>
                </a:cubicBezTo>
                <a:cubicBezTo>
                  <a:pt x="933" y="52"/>
                  <a:pt x="772" y="60"/>
                  <a:pt x="670" y="60"/>
                </a:cubicBezTo>
                <a:cubicBezTo>
                  <a:pt x="568" y="60"/>
                  <a:pt x="537" y="50"/>
                  <a:pt x="430" y="51"/>
                </a:cubicBezTo>
                <a:cubicBezTo>
                  <a:pt x="323" y="52"/>
                  <a:pt x="60" y="42"/>
                  <a:pt x="30" y="64"/>
                </a:cubicBezTo>
                <a:cubicBezTo>
                  <a:pt x="0" y="86"/>
                  <a:pt x="173" y="143"/>
                  <a:pt x="248" y="182"/>
                </a:cubicBezTo>
                <a:cubicBezTo>
                  <a:pt x="323" y="221"/>
                  <a:pt x="432" y="273"/>
                  <a:pt x="480" y="297"/>
                </a:cubicBezTo>
                <a:close/>
              </a:path>
            </a:pathLst>
          </a:custGeom>
          <a:gradFill rotWithShape="1">
            <a:gsLst>
              <a:gs pos="0">
                <a:srgbClr val="D3B187"/>
              </a:gs>
              <a:gs pos="100000">
                <a:srgbClr val="FFCC66"/>
              </a:gs>
            </a:gsLst>
            <a:lin ang="5400000" scaled="1"/>
          </a:gradFill>
          <a:ln w="9525" cap="flat" cmpd="sng">
            <a:solidFill>
              <a:srgbClr val="FF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2068" name="Oval 20"/>
          <p:cNvSpPr>
            <a:spLocks noChangeArrowheads="1"/>
          </p:cNvSpPr>
          <p:nvPr/>
        </p:nvSpPr>
        <p:spPr bwMode="auto">
          <a:xfrm>
            <a:off x="571500" y="5832475"/>
            <a:ext cx="468313" cy="190500"/>
          </a:xfrm>
          <a:prstGeom prst="ellipse">
            <a:avLst/>
          </a:prstGeom>
          <a:gradFill rotWithShape="0">
            <a:gsLst>
              <a:gs pos="0">
                <a:srgbClr val="9CD9FE"/>
              </a:gs>
              <a:gs pos="100000">
                <a:srgbClr val="9CD9FE">
                  <a:gamma/>
                  <a:shade val="6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2069" name="Oval 21"/>
          <p:cNvSpPr>
            <a:spLocks noChangeArrowheads="1"/>
          </p:cNvSpPr>
          <p:nvPr/>
        </p:nvSpPr>
        <p:spPr bwMode="auto">
          <a:xfrm>
            <a:off x="8010525" y="5811838"/>
            <a:ext cx="512763" cy="220663"/>
          </a:xfrm>
          <a:prstGeom prst="ellipse">
            <a:avLst/>
          </a:prstGeom>
          <a:gradFill rotWithShape="0">
            <a:gsLst>
              <a:gs pos="0">
                <a:srgbClr val="9CD9FE"/>
              </a:gs>
              <a:gs pos="100000">
                <a:srgbClr val="9CD9FE">
                  <a:gamma/>
                  <a:shade val="6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2072" name="Oval 24"/>
          <p:cNvSpPr>
            <a:spLocks noChangeArrowheads="1"/>
          </p:cNvSpPr>
          <p:nvPr/>
        </p:nvSpPr>
        <p:spPr bwMode="auto">
          <a:xfrm>
            <a:off x="2222500" y="5843588"/>
            <a:ext cx="474663" cy="188913"/>
          </a:xfrm>
          <a:prstGeom prst="ellipse">
            <a:avLst/>
          </a:prstGeom>
          <a:gradFill rotWithShape="0">
            <a:gsLst>
              <a:gs pos="0">
                <a:srgbClr val="9CD9FE"/>
              </a:gs>
              <a:gs pos="100000">
                <a:srgbClr val="9CD9FE">
                  <a:gamma/>
                  <a:shade val="6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2082" name="Oval 34"/>
          <p:cNvSpPr>
            <a:spLocks noChangeArrowheads="1"/>
          </p:cNvSpPr>
          <p:nvPr/>
        </p:nvSpPr>
        <p:spPr bwMode="auto">
          <a:xfrm>
            <a:off x="4194175" y="6456363"/>
            <a:ext cx="438150" cy="177800"/>
          </a:xfrm>
          <a:prstGeom prst="ellipse">
            <a:avLst/>
          </a:prstGeom>
          <a:gradFill rotWithShape="1">
            <a:gsLst>
              <a:gs pos="0">
                <a:srgbClr val="BAA0FA"/>
              </a:gs>
              <a:gs pos="100000">
                <a:srgbClr val="BAA0FA">
                  <a:gamma/>
                  <a:shade val="8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2083" name="Freeform 35"/>
          <p:cNvSpPr>
            <a:spLocks noChangeAspect="1"/>
          </p:cNvSpPr>
          <p:nvPr/>
        </p:nvSpPr>
        <p:spPr bwMode="auto">
          <a:xfrm>
            <a:off x="5272088" y="6300788"/>
            <a:ext cx="3873500" cy="468313"/>
          </a:xfrm>
          <a:custGeom>
            <a:avLst/>
            <a:gdLst/>
            <a:ahLst/>
            <a:cxnLst>
              <a:cxn ang="0">
                <a:pos x="2440" y="258"/>
              </a:cxn>
              <a:cxn ang="0">
                <a:pos x="2032" y="259"/>
              </a:cxn>
              <a:cxn ang="0">
                <a:pos x="1444" y="263"/>
              </a:cxn>
              <a:cxn ang="0">
                <a:pos x="109" y="252"/>
              </a:cxn>
              <a:cxn ang="0">
                <a:pos x="788" y="146"/>
              </a:cxn>
              <a:cxn ang="0">
                <a:pos x="1434" y="55"/>
              </a:cxn>
              <a:cxn ang="0">
                <a:pos x="1901" y="28"/>
              </a:cxn>
              <a:cxn ang="0">
                <a:pos x="2432" y="38"/>
              </a:cxn>
              <a:cxn ang="0">
                <a:pos x="2440" y="258"/>
              </a:cxn>
            </a:cxnLst>
            <a:rect l="0" t="0" r="r" b="b"/>
            <a:pathLst>
              <a:path w="2440" h="295">
                <a:moveTo>
                  <a:pt x="2440" y="258"/>
                </a:moveTo>
                <a:cubicBezTo>
                  <a:pt x="2373" y="295"/>
                  <a:pt x="2198" y="258"/>
                  <a:pt x="2032" y="259"/>
                </a:cubicBezTo>
                <a:cubicBezTo>
                  <a:pt x="1866" y="260"/>
                  <a:pt x="1764" y="264"/>
                  <a:pt x="1444" y="263"/>
                </a:cubicBezTo>
                <a:cubicBezTo>
                  <a:pt x="1124" y="262"/>
                  <a:pt x="218" y="272"/>
                  <a:pt x="109" y="252"/>
                </a:cubicBezTo>
                <a:cubicBezTo>
                  <a:pt x="0" y="231"/>
                  <a:pt x="567" y="179"/>
                  <a:pt x="788" y="146"/>
                </a:cubicBezTo>
                <a:cubicBezTo>
                  <a:pt x="1009" y="113"/>
                  <a:pt x="1249" y="75"/>
                  <a:pt x="1434" y="55"/>
                </a:cubicBezTo>
                <a:cubicBezTo>
                  <a:pt x="1619" y="35"/>
                  <a:pt x="1735" y="31"/>
                  <a:pt x="1901" y="28"/>
                </a:cubicBezTo>
                <a:cubicBezTo>
                  <a:pt x="2067" y="25"/>
                  <a:pt x="2342" y="0"/>
                  <a:pt x="2432" y="38"/>
                </a:cubicBezTo>
                <a:lnTo>
                  <a:pt x="2440" y="258"/>
                </a:lnTo>
                <a:close/>
              </a:path>
            </a:pathLst>
          </a:custGeom>
          <a:solidFill>
            <a:srgbClr val="FF9966"/>
          </a:solidFill>
          <a:ln w="9525">
            <a:solidFill>
              <a:srgbClr val="FFCC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2084" name="Oval 36"/>
          <p:cNvSpPr>
            <a:spLocks noChangeArrowheads="1"/>
          </p:cNvSpPr>
          <p:nvPr/>
        </p:nvSpPr>
        <p:spPr bwMode="auto">
          <a:xfrm flipH="1">
            <a:off x="7916863" y="6430963"/>
            <a:ext cx="438150" cy="177800"/>
          </a:xfrm>
          <a:prstGeom prst="ellipse">
            <a:avLst/>
          </a:prstGeom>
          <a:gradFill rotWithShape="1">
            <a:gsLst>
              <a:gs pos="0">
                <a:srgbClr val="BAA0FA"/>
              </a:gs>
              <a:gs pos="100000">
                <a:srgbClr val="BAA0FA">
                  <a:gamma/>
                  <a:shade val="8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0" y="1124744"/>
            <a:ext cx="9145588" cy="1112838"/>
            <a:chOff x="0" y="466"/>
            <a:chExt cx="5761" cy="701"/>
          </a:xfrm>
        </p:grpSpPr>
        <p:sp>
          <p:nvSpPr>
            <p:cNvPr id="2088" name="Freeform 40" descr="Bouquet"/>
            <p:cNvSpPr>
              <a:spLocks/>
            </p:cNvSpPr>
            <p:nvPr/>
          </p:nvSpPr>
          <p:spPr bwMode="auto">
            <a:xfrm flipV="1">
              <a:off x="25" y="692"/>
              <a:ext cx="5735" cy="278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446" y="38"/>
                </a:cxn>
                <a:cxn ang="0">
                  <a:pos x="1079" y="31"/>
                </a:cxn>
                <a:cxn ang="0">
                  <a:pos x="1265" y="25"/>
                </a:cxn>
                <a:cxn ang="0">
                  <a:pos x="1828" y="44"/>
                </a:cxn>
                <a:cxn ang="0">
                  <a:pos x="2090" y="19"/>
                </a:cxn>
                <a:cxn ang="0">
                  <a:pos x="2673" y="38"/>
                </a:cxn>
                <a:cxn ang="0">
                  <a:pos x="2993" y="19"/>
                </a:cxn>
                <a:cxn ang="0">
                  <a:pos x="3748" y="38"/>
                </a:cxn>
                <a:cxn ang="0">
                  <a:pos x="3882" y="25"/>
                </a:cxn>
                <a:cxn ang="0">
                  <a:pos x="4478" y="38"/>
                </a:cxn>
                <a:cxn ang="0">
                  <a:pos x="4676" y="6"/>
                </a:cxn>
                <a:cxn ang="0">
                  <a:pos x="4887" y="38"/>
                </a:cxn>
                <a:cxn ang="0">
                  <a:pos x="5514" y="12"/>
                </a:cxn>
                <a:cxn ang="0">
                  <a:pos x="5735" y="15"/>
                </a:cxn>
                <a:cxn ang="0">
                  <a:pos x="5731" y="101"/>
                </a:cxn>
                <a:cxn ang="0">
                  <a:pos x="5348" y="127"/>
                </a:cxn>
                <a:cxn ang="0">
                  <a:pos x="4260" y="127"/>
                </a:cxn>
                <a:cxn ang="0">
                  <a:pos x="2974" y="108"/>
                </a:cxn>
                <a:cxn ang="0">
                  <a:pos x="1297" y="121"/>
                </a:cxn>
                <a:cxn ang="0">
                  <a:pos x="446" y="121"/>
                </a:cxn>
                <a:cxn ang="0">
                  <a:pos x="0" y="114"/>
                </a:cxn>
                <a:cxn ang="0">
                  <a:pos x="0" y="28"/>
                </a:cxn>
              </a:cxnLst>
              <a:rect l="0" t="0" r="r" b="b"/>
              <a:pathLst>
                <a:path w="5735" h="131">
                  <a:moveTo>
                    <a:pt x="0" y="28"/>
                  </a:moveTo>
                  <a:cubicBezTo>
                    <a:pt x="74" y="15"/>
                    <a:pt x="266" y="38"/>
                    <a:pt x="446" y="38"/>
                  </a:cubicBezTo>
                  <a:cubicBezTo>
                    <a:pt x="626" y="38"/>
                    <a:pt x="943" y="33"/>
                    <a:pt x="1079" y="31"/>
                  </a:cubicBezTo>
                  <a:cubicBezTo>
                    <a:pt x="1215" y="29"/>
                    <a:pt x="1140" y="23"/>
                    <a:pt x="1265" y="25"/>
                  </a:cubicBezTo>
                  <a:cubicBezTo>
                    <a:pt x="1390" y="27"/>
                    <a:pt x="1691" y="45"/>
                    <a:pt x="1828" y="44"/>
                  </a:cubicBezTo>
                  <a:cubicBezTo>
                    <a:pt x="1965" y="43"/>
                    <a:pt x="1949" y="20"/>
                    <a:pt x="2090" y="19"/>
                  </a:cubicBezTo>
                  <a:cubicBezTo>
                    <a:pt x="2231" y="18"/>
                    <a:pt x="2523" y="38"/>
                    <a:pt x="2673" y="38"/>
                  </a:cubicBezTo>
                  <a:cubicBezTo>
                    <a:pt x="2823" y="38"/>
                    <a:pt x="2814" y="19"/>
                    <a:pt x="2993" y="19"/>
                  </a:cubicBezTo>
                  <a:cubicBezTo>
                    <a:pt x="3172" y="19"/>
                    <a:pt x="3600" y="37"/>
                    <a:pt x="3748" y="38"/>
                  </a:cubicBezTo>
                  <a:cubicBezTo>
                    <a:pt x="3896" y="39"/>
                    <a:pt x="3760" y="25"/>
                    <a:pt x="3882" y="25"/>
                  </a:cubicBezTo>
                  <a:cubicBezTo>
                    <a:pt x="4004" y="25"/>
                    <a:pt x="4346" y="41"/>
                    <a:pt x="4478" y="38"/>
                  </a:cubicBezTo>
                  <a:cubicBezTo>
                    <a:pt x="4610" y="35"/>
                    <a:pt x="4608" y="6"/>
                    <a:pt x="4676" y="6"/>
                  </a:cubicBezTo>
                  <a:cubicBezTo>
                    <a:pt x="4744" y="6"/>
                    <a:pt x="4747" y="37"/>
                    <a:pt x="4887" y="38"/>
                  </a:cubicBezTo>
                  <a:cubicBezTo>
                    <a:pt x="5027" y="39"/>
                    <a:pt x="5373" y="16"/>
                    <a:pt x="5514" y="12"/>
                  </a:cubicBezTo>
                  <a:cubicBezTo>
                    <a:pt x="5655" y="8"/>
                    <a:pt x="5699" y="0"/>
                    <a:pt x="5735" y="15"/>
                  </a:cubicBezTo>
                  <a:lnTo>
                    <a:pt x="5731" y="101"/>
                  </a:lnTo>
                  <a:cubicBezTo>
                    <a:pt x="5667" y="120"/>
                    <a:pt x="5593" y="123"/>
                    <a:pt x="5348" y="127"/>
                  </a:cubicBezTo>
                  <a:cubicBezTo>
                    <a:pt x="5103" y="131"/>
                    <a:pt x="4656" y="130"/>
                    <a:pt x="4260" y="127"/>
                  </a:cubicBezTo>
                  <a:cubicBezTo>
                    <a:pt x="3864" y="124"/>
                    <a:pt x="3468" y="109"/>
                    <a:pt x="2974" y="108"/>
                  </a:cubicBezTo>
                  <a:cubicBezTo>
                    <a:pt x="2480" y="107"/>
                    <a:pt x="1718" y="119"/>
                    <a:pt x="1297" y="121"/>
                  </a:cubicBezTo>
                  <a:cubicBezTo>
                    <a:pt x="876" y="123"/>
                    <a:pt x="662" y="122"/>
                    <a:pt x="446" y="121"/>
                  </a:cubicBezTo>
                  <a:cubicBezTo>
                    <a:pt x="230" y="120"/>
                    <a:pt x="74" y="129"/>
                    <a:pt x="0" y="114"/>
                  </a:cubicBezTo>
                  <a:lnTo>
                    <a:pt x="0" y="28"/>
                  </a:lnTo>
                  <a:close/>
                </a:path>
              </a:pathLst>
            </a:custGeom>
            <a:blipFill dpi="0" rotWithShape="1">
              <a:blip r:embed="rId2" cstate="print"/>
              <a:srcRect/>
              <a:tile tx="0" ty="0" sx="100000" sy="100000" flip="none" algn="tl"/>
            </a:blipFill>
            <a:ln w="9525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89" name="Freeform 41"/>
            <p:cNvSpPr>
              <a:spLocks noChangeAspect="1"/>
            </p:cNvSpPr>
            <p:nvPr/>
          </p:nvSpPr>
          <p:spPr bwMode="auto">
            <a:xfrm>
              <a:off x="859" y="870"/>
              <a:ext cx="1538" cy="274"/>
            </a:xfrm>
            <a:custGeom>
              <a:avLst/>
              <a:gdLst/>
              <a:ahLst/>
              <a:cxnLst>
                <a:cxn ang="0">
                  <a:pos x="242" y="116"/>
                </a:cxn>
                <a:cxn ang="0">
                  <a:pos x="385" y="25"/>
                </a:cxn>
                <a:cxn ang="0">
                  <a:pos x="735" y="3"/>
                </a:cxn>
                <a:cxn ang="0">
                  <a:pos x="1143" y="29"/>
                </a:cxn>
                <a:cxn ang="0">
                  <a:pos x="1528" y="35"/>
                </a:cxn>
                <a:cxn ang="0">
                  <a:pos x="1080" y="239"/>
                </a:cxn>
                <a:cxn ang="0">
                  <a:pos x="561" y="243"/>
                </a:cxn>
                <a:cxn ang="0">
                  <a:pos x="53" y="236"/>
                </a:cxn>
                <a:cxn ang="0">
                  <a:pos x="242" y="116"/>
                </a:cxn>
              </a:cxnLst>
              <a:rect l="0" t="0" r="r" b="b"/>
              <a:pathLst>
                <a:path w="1538" h="274">
                  <a:moveTo>
                    <a:pt x="242" y="116"/>
                  </a:moveTo>
                  <a:cubicBezTo>
                    <a:pt x="297" y="81"/>
                    <a:pt x="303" y="44"/>
                    <a:pt x="385" y="25"/>
                  </a:cubicBezTo>
                  <a:cubicBezTo>
                    <a:pt x="467" y="6"/>
                    <a:pt x="609" y="2"/>
                    <a:pt x="735" y="3"/>
                  </a:cubicBezTo>
                  <a:lnTo>
                    <a:pt x="1143" y="29"/>
                  </a:lnTo>
                  <a:cubicBezTo>
                    <a:pt x="1215" y="46"/>
                    <a:pt x="1538" y="0"/>
                    <a:pt x="1528" y="35"/>
                  </a:cubicBezTo>
                  <a:cubicBezTo>
                    <a:pt x="1518" y="70"/>
                    <a:pt x="1241" y="204"/>
                    <a:pt x="1080" y="239"/>
                  </a:cubicBezTo>
                  <a:cubicBezTo>
                    <a:pt x="919" y="274"/>
                    <a:pt x="732" y="243"/>
                    <a:pt x="561" y="243"/>
                  </a:cubicBezTo>
                  <a:cubicBezTo>
                    <a:pt x="390" y="243"/>
                    <a:pt x="106" y="257"/>
                    <a:pt x="53" y="236"/>
                  </a:cubicBezTo>
                  <a:cubicBezTo>
                    <a:pt x="0" y="215"/>
                    <a:pt x="187" y="151"/>
                    <a:pt x="242" y="116"/>
                  </a:cubicBezTo>
                  <a:close/>
                </a:path>
              </a:pathLst>
            </a:custGeom>
            <a:gradFill rotWithShape="1">
              <a:gsLst>
                <a:gs pos="0">
                  <a:srgbClr val="D3B187"/>
                </a:gs>
                <a:gs pos="100000">
                  <a:srgbClr val="FFCC66"/>
                </a:gs>
              </a:gsLst>
              <a:lin ang="5400000" scaled="1"/>
            </a:gradFill>
            <a:ln w="9525" cap="flat" cmpd="sng">
              <a:solidFill>
                <a:srgbClr val="FF99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0" name="Freeform 42"/>
            <p:cNvSpPr>
              <a:spLocks noChangeAspect="1"/>
            </p:cNvSpPr>
            <p:nvPr/>
          </p:nvSpPr>
          <p:spPr bwMode="auto">
            <a:xfrm>
              <a:off x="0" y="477"/>
              <a:ext cx="2320" cy="310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408" y="36"/>
                </a:cxn>
                <a:cxn ang="0">
                  <a:pos x="925" y="59"/>
                </a:cxn>
                <a:cxn ang="0">
                  <a:pos x="2317" y="269"/>
                </a:cxn>
                <a:cxn ang="0">
                  <a:pos x="934" y="271"/>
                </a:cxn>
                <a:cxn ang="0">
                  <a:pos x="539" y="267"/>
                </a:cxn>
                <a:cxn ang="0">
                  <a:pos x="8" y="257"/>
                </a:cxn>
                <a:cxn ang="0">
                  <a:pos x="0" y="37"/>
                </a:cxn>
              </a:cxnLst>
              <a:rect l="0" t="0" r="r" b="b"/>
              <a:pathLst>
                <a:path w="2320" h="310">
                  <a:moveTo>
                    <a:pt x="0" y="37"/>
                  </a:moveTo>
                  <a:cubicBezTo>
                    <a:pt x="67" y="0"/>
                    <a:pt x="254" y="32"/>
                    <a:pt x="408" y="36"/>
                  </a:cubicBezTo>
                  <a:cubicBezTo>
                    <a:pt x="562" y="40"/>
                    <a:pt x="607" y="20"/>
                    <a:pt x="925" y="59"/>
                  </a:cubicBezTo>
                  <a:cubicBezTo>
                    <a:pt x="1243" y="98"/>
                    <a:pt x="2316" y="234"/>
                    <a:pt x="2317" y="269"/>
                  </a:cubicBezTo>
                  <a:cubicBezTo>
                    <a:pt x="2320" y="310"/>
                    <a:pt x="1230" y="271"/>
                    <a:pt x="934" y="271"/>
                  </a:cubicBezTo>
                  <a:cubicBezTo>
                    <a:pt x="638" y="271"/>
                    <a:pt x="693" y="269"/>
                    <a:pt x="539" y="267"/>
                  </a:cubicBezTo>
                  <a:cubicBezTo>
                    <a:pt x="385" y="265"/>
                    <a:pt x="98" y="295"/>
                    <a:pt x="8" y="257"/>
                  </a:cubicBezTo>
                  <a:lnTo>
                    <a:pt x="0" y="37"/>
                  </a:lnTo>
                  <a:close/>
                </a:path>
              </a:pathLst>
            </a:custGeom>
            <a:solidFill>
              <a:srgbClr val="FF9966"/>
            </a:solidFill>
            <a:ln w="9525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1" name="Freeform 43"/>
            <p:cNvSpPr>
              <a:spLocks noChangeAspect="1"/>
            </p:cNvSpPr>
            <p:nvPr/>
          </p:nvSpPr>
          <p:spPr bwMode="auto">
            <a:xfrm>
              <a:off x="22" y="859"/>
              <a:ext cx="1188" cy="287"/>
            </a:xfrm>
            <a:custGeom>
              <a:avLst/>
              <a:gdLst/>
              <a:ahLst/>
              <a:cxnLst>
                <a:cxn ang="0">
                  <a:pos x="3" y="47"/>
                </a:cxn>
                <a:cxn ang="0">
                  <a:pos x="485" y="19"/>
                </a:cxn>
                <a:cxn ang="0">
                  <a:pos x="898" y="22"/>
                </a:cxn>
                <a:cxn ang="0">
                  <a:pos x="1175" y="34"/>
                </a:cxn>
                <a:cxn ang="0">
                  <a:pos x="1024" y="143"/>
                </a:cxn>
                <a:cxn ang="0">
                  <a:pos x="826" y="239"/>
                </a:cxn>
                <a:cxn ang="0">
                  <a:pos x="441" y="264"/>
                </a:cxn>
                <a:cxn ang="0">
                  <a:pos x="0" y="251"/>
                </a:cxn>
                <a:cxn ang="0">
                  <a:pos x="3" y="47"/>
                </a:cxn>
              </a:cxnLst>
              <a:rect l="0" t="0" r="r" b="b"/>
              <a:pathLst>
                <a:path w="1188" h="287">
                  <a:moveTo>
                    <a:pt x="3" y="47"/>
                  </a:moveTo>
                  <a:cubicBezTo>
                    <a:pt x="38" y="0"/>
                    <a:pt x="336" y="23"/>
                    <a:pt x="485" y="19"/>
                  </a:cubicBezTo>
                  <a:cubicBezTo>
                    <a:pt x="634" y="15"/>
                    <a:pt x="783" y="19"/>
                    <a:pt x="898" y="22"/>
                  </a:cubicBezTo>
                  <a:cubicBezTo>
                    <a:pt x="1013" y="25"/>
                    <a:pt x="1154" y="14"/>
                    <a:pt x="1175" y="34"/>
                  </a:cubicBezTo>
                  <a:cubicBezTo>
                    <a:pt x="1188" y="57"/>
                    <a:pt x="1082" y="109"/>
                    <a:pt x="1024" y="143"/>
                  </a:cubicBezTo>
                  <a:cubicBezTo>
                    <a:pt x="966" y="177"/>
                    <a:pt x="923" y="219"/>
                    <a:pt x="826" y="239"/>
                  </a:cubicBezTo>
                  <a:cubicBezTo>
                    <a:pt x="729" y="259"/>
                    <a:pt x="579" y="262"/>
                    <a:pt x="441" y="264"/>
                  </a:cubicBezTo>
                  <a:cubicBezTo>
                    <a:pt x="303" y="266"/>
                    <a:pt x="73" y="287"/>
                    <a:pt x="0" y="251"/>
                  </a:cubicBezTo>
                  <a:lnTo>
                    <a:pt x="3" y="47"/>
                  </a:lnTo>
                  <a:close/>
                </a:path>
              </a:pathLst>
            </a:custGeom>
            <a:gradFill rotWithShape="1">
              <a:gsLst>
                <a:gs pos="0">
                  <a:srgbClr val="D3B187"/>
                </a:gs>
                <a:gs pos="100000">
                  <a:srgbClr val="FFCC66"/>
                </a:gs>
              </a:gsLst>
              <a:lin ang="5400000" scaled="1"/>
            </a:gradFill>
            <a:ln w="9525">
              <a:solidFill>
                <a:srgbClr val="FF99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2" name="Freeform 44"/>
            <p:cNvSpPr>
              <a:spLocks noChangeAspect="1"/>
            </p:cNvSpPr>
            <p:nvPr/>
          </p:nvSpPr>
          <p:spPr bwMode="auto">
            <a:xfrm flipV="1">
              <a:off x="3164" y="869"/>
              <a:ext cx="1671" cy="259"/>
            </a:xfrm>
            <a:custGeom>
              <a:avLst/>
              <a:gdLst/>
              <a:ahLst/>
              <a:cxnLst>
                <a:cxn ang="0">
                  <a:pos x="878" y="258"/>
                </a:cxn>
                <a:cxn ang="0">
                  <a:pos x="1291" y="256"/>
                </a:cxn>
                <a:cxn ang="0">
                  <a:pos x="1658" y="242"/>
                </a:cxn>
                <a:cxn ang="0">
                  <a:pos x="1524" y="161"/>
                </a:cxn>
                <a:cxn ang="0">
                  <a:pos x="1213" y="25"/>
                </a:cxn>
                <a:cxn ang="0">
                  <a:pos x="787" y="9"/>
                </a:cxn>
                <a:cxn ang="0">
                  <a:pos x="80" y="31"/>
                </a:cxn>
                <a:cxn ang="0">
                  <a:pos x="304" y="127"/>
                </a:cxn>
                <a:cxn ang="0">
                  <a:pos x="464" y="213"/>
                </a:cxn>
                <a:cxn ang="0">
                  <a:pos x="878" y="258"/>
                </a:cxn>
              </a:cxnLst>
              <a:rect l="0" t="0" r="r" b="b"/>
              <a:pathLst>
                <a:path w="1671" h="259">
                  <a:moveTo>
                    <a:pt x="878" y="258"/>
                  </a:moveTo>
                  <a:cubicBezTo>
                    <a:pt x="949" y="258"/>
                    <a:pt x="1161" y="259"/>
                    <a:pt x="1291" y="256"/>
                  </a:cubicBezTo>
                  <a:cubicBezTo>
                    <a:pt x="1421" y="253"/>
                    <a:pt x="1620" y="257"/>
                    <a:pt x="1658" y="242"/>
                  </a:cubicBezTo>
                  <a:cubicBezTo>
                    <a:pt x="1671" y="218"/>
                    <a:pt x="1598" y="197"/>
                    <a:pt x="1524" y="161"/>
                  </a:cubicBezTo>
                  <a:cubicBezTo>
                    <a:pt x="1450" y="125"/>
                    <a:pt x="1336" y="50"/>
                    <a:pt x="1213" y="25"/>
                  </a:cubicBezTo>
                  <a:cubicBezTo>
                    <a:pt x="1090" y="0"/>
                    <a:pt x="976" y="8"/>
                    <a:pt x="787" y="9"/>
                  </a:cubicBezTo>
                  <a:cubicBezTo>
                    <a:pt x="598" y="10"/>
                    <a:pt x="160" y="11"/>
                    <a:pt x="80" y="31"/>
                  </a:cubicBezTo>
                  <a:cubicBezTo>
                    <a:pt x="0" y="51"/>
                    <a:pt x="240" y="97"/>
                    <a:pt x="304" y="127"/>
                  </a:cubicBezTo>
                  <a:cubicBezTo>
                    <a:pt x="368" y="157"/>
                    <a:pt x="369" y="191"/>
                    <a:pt x="464" y="213"/>
                  </a:cubicBezTo>
                  <a:cubicBezTo>
                    <a:pt x="559" y="235"/>
                    <a:pt x="792" y="249"/>
                    <a:pt x="878" y="258"/>
                  </a:cubicBezTo>
                  <a:close/>
                </a:path>
              </a:pathLst>
            </a:custGeom>
            <a:gradFill rotWithShape="1">
              <a:gsLst>
                <a:gs pos="0">
                  <a:srgbClr val="D3B187"/>
                </a:gs>
                <a:gs pos="100000">
                  <a:srgbClr val="FFCC66"/>
                </a:gs>
              </a:gsLst>
              <a:lin ang="5400000" scaled="1"/>
            </a:gradFill>
            <a:ln w="9525" cap="flat" cmpd="sng">
              <a:solidFill>
                <a:srgbClr val="FF99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3" name="Freeform 45"/>
            <p:cNvSpPr>
              <a:spLocks noChangeAspect="1"/>
            </p:cNvSpPr>
            <p:nvPr/>
          </p:nvSpPr>
          <p:spPr bwMode="auto">
            <a:xfrm flipV="1">
              <a:off x="4434" y="855"/>
              <a:ext cx="1320" cy="312"/>
            </a:xfrm>
            <a:custGeom>
              <a:avLst/>
              <a:gdLst/>
              <a:ahLst/>
              <a:cxnLst>
                <a:cxn ang="0">
                  <a:pos x="480" y="297"/>
                </a:cxn>
                <a:cxn ang="0">
                  <a:pos x="692" y="300"/>
                </a:cxn>
                <a:cxn ang="0">
                  <a:pos x="893" y="294"/>
                </a:cxn>
                <a:cxn ang="0">
                  <a:pos x="1313" y="256"/>
                </a:cxn>
                <a:cxn ang="0">
                  <a:pos x="1320" y="35"/>
                </a:cxn>
                <a:cxn ang="0">
                  <a:pos x="1041" y="48"/>
                </a:cxn>
                <a:cxn ang="0">
                  <a:pos x="670" y="60"/>
                </a:cxn>
                <a:cxn ang="0">
                  <a:pos x="430" y="51"/>
                </a:cxn>
                <a:cxn ang="0">
                  <a:pos x="30" y="64"/>
                </a:cxn>
                <a:cxn ang="0">
                  <a:pos x="248" y="182"/>
                </a:cxn>
                <a:cxn ang="0">
                  <a:pos x="480" y="297"/>
                </a:cxn>
              </a:cxnLst>
              <a:rect l="0" t="0" r="r" b="b"/>
              <a:pathLst>
                <a:path w="1320" h="312">
                  <a:moveTo>
                    <a:pt x="480" y="297"/>
                  </a:moveTo>
                  <a:cubicBezTo>
                    <a:pt x="548" y="312"/>
                    <a:pt x="624" y="301"/>
                    <a:pt x="692" y="300"/>
                  </a:cubicBezTo>
                  <a:lnTo>
                    <a:pt x="893" y="294"/>
                  </a:lnTo>
                  <a:cubicBezTo>
                    <a:pt x="996" y="287"/>
                    <a:pt x="1242" y="299"/>
                    <a:pt x="1313" y="256"/>
                  </a:cubicBezTo>
                  <a:lnTo>
                    <a:pt x="1320" y="35"/>
                  </a:lnTo>
                  <a:cubicBezTo>
                    <a:pt x="1275" y="0"/>
                    <a:pt x="1149" y="44"/>
                    <a:pt x="1041" y="48"/>
                  </a:cubicBezTo>
                  <a:cubicBezTo>
                    <a:pt x="933" y="52"/>
                    <a:pt x="772" y="60"/>
                    <a:pt x="670" y="60"/>
                  </a:cubicBezTo>
                  <a:cubicBezTo>
                    <a:pt x="568" y="60"/>
                    <a:pt x="537" y="50"/>
                    <a:pt x="430" y="51"/>
                  </a:cubicBezTo>
                  <a:cubicBezTo>
                    <a:pt x="323" y="52"/>
                    <a:pt x="60" y="42"/>
                    <a:pt x="30" y="64"/>
                  </a:cubicBezTo>
                  <a:cubicBezTo>
                    <a:pt x="0" y="86"/>
                    <a:pt x="173" y="143"/>
                    <a:pt x="248" y="182"/>
                  </a:cubicBezTo>
                  <a:cubicBezTo>
                    <a:pt x="323" y="221"/>
                    <a:pt x="432" y="273"/>
                    <a:pt x="480" y="297"/>
                  </a:cubicBezTo>
                  <a:close/>
                </a:path>
              </a:pathLst>
            </a:custGeom>
            <a:gradFill rotWithShape="1">
              <a:gsLst>
                <a:gs pos="0">
                  <a:srgbClr val="D3B187"/>
                </a:gs>
                <a:gs pos="100000">
                  <a:srgbClr val="FFCC66"/>
                </a:gs>
              </a:gsLst>
              <a:lin ang="5400000" scaled="1"/>
            </a:gradFill>
            <a:ln w="9525" cap="flat" cmpd="sng">
              <a:solidFill>
                <a:srgbClr val="FF99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4" name="Freeform 46"/>
            <p:cNvSpPr>
              <a:spLocks noChangeAspect="1"/>
            </p:cNvSpPr>
            <p:nvPr/>
          </p:nvSpPr>
          <p:spPr bwMode="auto">
            <a:xfrm>
              <a:off x="1961" y="871"/>
              <a:ext cx="1657" cy="259"/>
            </a:xfrm>
            <a:custGeom>
              <a:avLst/>
              <a:gdLst/>
              <a:ahLst/>
              <a:cxnLst>
                <a:cxn ang="0">
                  <a:pos x="279" y="134"/>
                </a:cxn>
                <a:cxn ang="0">
                  <a:pos x="496" y="40"/>
                </a:cxn>
                <a:cxn ang="0">
                  <a:pos x="1114" y="40"/>
                </a:cxn>
                <a:cxn ang="0">
                  <a:pos x="1639" y="28"/>
                </a:cxn>
                <a:cxn ang="0">
                  <a:pos x="1251" y="207"/>
                </a:cxn>
                <a:cxn ang="0">
                  <a:pos x="874" y="239"/>
                </a:cxn>
                <a:cxn ang="0">
                  <a:pos x="99" y="242"/>
                </a:cxn>
                <a:cxn ang="0">
                  <a:pos x="279" y="134"/>
                </a:cxn>
              </a:cxnLst>
              <a:rect l="0" t="0" r="r" b="b"/>
              <a:pathLst>
                <a:path w="1657" h="259">
                  <a:moveTo>
                    <a:pt x="279" y="134"/>
                  </a:moveTo>
                  <a:cubicBezTo>
                    <a:pt x="345" y="100"/>
                    <a:pt x="357" y="56"/>
                    <a:pt x="496" y="40"/>
                  </a:cubicBezTo>
                  <a:cubicBezTo>
                    <a:pt x="635" y="24"/>
                    <a:pt x="924" y="42"/>
                    <a:pt x="1114" y="40"/>
                  </a:cubicBezTo>
                  <a:cubicBezTo>
                    <a:pt x="1304" y="38"/>
                    <a:pt x="1616" y="0"/>
                    <a:pt x="1639" y="28"/>
                  </a:cubicBezTo>
                  <a:cubicBezTo>
                    <a:pt x="1657" y="75"/>
                    <a:pt x="1378" y="172"/>
                    <a:pt x="1251" y="207"/>
                  </a:cubicBezTo>
                  <a:cubicBezTo>
                    <a:pt x="1124" y="242"/>
                    <a:pt x="1066" y="233"/>
                    <a:pt x="874" y="239"/>
                  </a:cubicBezTo>
                  <a:cubicBezTo>
                    <a:pt x="682" y="245"/>
                    <a:pt x="198" y="259"/>
                    <a:pt x="99" y="242"/>
                  </a:cubicBezTo>
                  <a:cubicBezTo>
                    <a:pt x="0" y="225"/>
                    <a:pt x="213" y="168"/>
                    <a:pt x="279" y="134"/>
                  </a:cubicBezTo>
                  <a:close/>
                </a:path>
              </a:pathLst>
            </a:custGeom>
            <a:gradFill rotWithShape="1">
              <a:gsLst>
                <a:gs pos="0">
                  <a:srgbClr val="D3B187"/>
                </a:gs>
                <a:gs pos="100000">
                  <a:srgbClr val="FFCC66"/>
                </a:gs>
              </a:gsLst>
              <a:lin ang="5400000" scaled="1"/>
            </a:gradFill>
            <a:ln w="9525" cap="flat" cmpd="sng">
              <a:solidFill>
                <a:srgbClr val="FF99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5" name="Freeform 47"/>
            <p:cNvSpPr>
              <a:spLocks/>
            </p:cNvSpPr>
            <p:nvPr/>
          </p:nvSpPr>
          <p:spPr bwMode="auto">
            <a:xfrm flipV="1">
              <a:off x="1428" y="834"/>
              <a:ext cx="2116" cy="42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44" y="31"/>
                </a:cxn>
                <a:cxn ang="0">
                  <a:pos x="461" y="37"/>
                </a:cxn>
                <a:cxn ang="0">
                  <a:pos x="884" y="2"/>
                </a:cxn>
                <a:cxn ang="0">
                  <a:pos x="1236" y="24"/>
                </a:cxn>
                <a:cxn ang="0">
                  <a:pos x="1671" y="2"/>
                </a:cxn>
                <a:cxn ang="0">
                  <a:pos x="2116" y="15"/>
                </a:cxn>
              </a:cxnLst>
              <a:rect l="0" t="0" r="r" b="b"/>
              <a:pathLst>
                <a:path w="2116" h="42">
                  <a:moveTo>
                    <a:pt x="0" y="21"/>
                  </a:moveTo>
                  <a:cubicBezTo>
                    <a:pt x="33" y="24"/>
                    <a:pt x="67" y="28"/>
                    <a:pt x="144" y="31"/>
                  </a:cubicBezTo>
                  <a:cubicBezTo>
                    <a:pt x="221" y="34"/>
                    <a:pt x="338" y="42"/>
                    <a:pt x="461" y="37"/>
                  </a:cubicBezTo>
                  <a:cubicBezTo>
                    <a:pt x="584" y="32"/>
                    <a:pt x="755" y="4"/>
                    <a:pt x="884" y="2"/>
                  </a:cubicBezTo>
                  <a:cubicBezTo>
                    <a:pt x="1013" y="0"/>
                    <a:pt x="1105" y="24"/>
                    <a:pt x="1236" y="24"/>
                  </a:cubicBezTo>
                  <a:cubicBezTo>
                    <a:pt x="1367" y="24"/>
                    <a:pt x="1524" y="4"/>
                    <a:pt x="1671" y="2"/>
                  </a:cubicBezTo>
                  <a:cubicBezTo>
                    <a:pt x="1818" y="0"/>
                    <a:pt x="2042" y="13"/>
                    <a:pt x="2116" y="1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6" name="Freeform 48"/>
            <p:cNvSpPr>
              <a:spLocks/>
            </p:cNvSpPr>
            <p:nvPr/>
          </p:nvSpPr>
          <p:spPr bwMode="auto">
            <a:xfrm flipV="1">
              <a:off x="285" y="740"/>
              <a:ext cx="1344" cy="36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234" y="35"/>
                </a:cxn>
                <a:cxn ang="0">
                  <a:pos x="547" y="13"/>
                </a:cxn>
                <a:cxn ang="0">
                  <a:pos x="867" y="10"/>
                </a:cxn>
                <a:cxn ang="0">
                  <a:pos x="1078" y="13"/>
                </a:cxn>
                <a:cxn ang="0">
                  <a:pos x="1344" y="0"/>
                </a:cxn>
              </a:cxnLst>
              <a:rect l="0" t="0" r="r" b="b"/>
              <a:pathLst>
                <a:path w="1344" h="36">
                  <a:moveTo>
                    <a:pt x="0" y="7"/>
                  </a:moveTo>
                  <a:cubicBezTo>
                    <a:pt x="71" y="20"/>
                    <a:pt x="143" y="34"/>
                    <a:pt x="234" y="35"/>
                  </a:cubicBezTo>
                  <a:cubicBezTo>
                    <a:pt x="325" y="36"/>
                    <a:pt x="442" y="17"/>
                    <a:pt x="547" y="13"/>
                  </a:cubicBezTo>
                  <a:cubicBezTo>
                    <a:pt x="652" y="9"/>
                    <a:pt x="779" y="10"/>
                    <a:pt x="867" y="10"/>
                  </a:cubicBezTo>
                  <a:cubicBezTo>
                    <a:pt x="955" y="10"/>
                    <a:pt x="999" y="15"/>
                    <a:pt x="1078" y="13"/>
                  </a:cubicBezTo>
                  <a:cubicBezTo>
                    <a:pt x="1157" y="11"/>
                    <a:pt x="1300" y="2"/>
                    <a:pt x="1344" y="0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7" name="Freeform 49"/>
            <p:cNvSpPr>
              <a:spLocks/>
            </p:cNvSpPr>
            <p:nvPr/>
          </p:nvSpPr>
          <p:spPr bwMode="auto">
            <a:xfrm flipV="1">
              <a:off x="59" y="816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8" name="Freeform 50"/>
            <p:cNvSpPr>
              <a:spLocks/>
            </p:cNvSpPr>
            <p:nvPr/>
          </p:nvSpPr>
          <p:spPr bwMode="auto">
            <a:xfrm flipV="1">
              <a:off x="1847" y="758"/>
              <a:ext cx="1293" cy="60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317" y="58"/>
                </a:cxn>
                <a:cxn ang="0">
                  <a:pos x="762" y="23"/>
                </a:cxn>
                <a:cxn ang="0">
                  <a:pos x="1120" y="55"/>
                </a:cxn>
                <a:cxn ang="0">
                  <a:pos x="1254" y="7"/>
                </a:cxn>
                <a:cxn ang="0">
                  <a:pos x="1293" y="14"/>
                </a:cxn>
              </a:cxnLst>
              <a:rect l="0" t="0" r="r" b="b"/>
              <a:pathLst>
                <a:path w="1293" h="60">
                  <a:moveTo>
                    <a:pt x="0" y="36"/>
                  </a:moveTo>
                  <a:cubicBezTo>
                    <a:pt x="95" y="48"/>
                    <a:pt x="190" y="60"/>
                    <a:pt x="317" y="58"/>
                  </a:cubicBezTo>
                  <a:cubicBezTo>
                    <a:pt x="444" y="56"/>
                    <a:pt x="628" y="23"/>
                    <a:pt x="762" y="23"/>
                  </a:cubicBezTo>
                  <a:cubicBezTo>
                    <a:pt x="896" y="23"/>
                    <a:pt x="1038" y="58"/>
                    <a:pt x="1120" y="55"/>
                  </a:cubicBezTo>
                  <a:cubicBezTo>
                    <a:pt x="1202" y="52"/>
                    <a:pt x="1225" y="14"/>
                    <a:pt x="1254" y="7"/>
                  </a:cubicBezTo>
                  <a:cubicBezTo>
                    <a:pt x="1283" y="0"/>
                    <a:pt x="1288" y="7"/>
                    <a:pt x="1293" y="14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9" name="Freeform 51"/>
            <p:cNvSpPr>
              <a:spLocks/>
            </p:cNvSpPr>
            <p:nvPr/>
          </p:nvSpPr>
          <p:spPr bwMode="auto">
            <a:xfrm flipV="1">
              <a:off x="2970" y="776"/>
              <a:ext cx="1805" cy="5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9" y="48"/>
                </a:cxn>
                <a:cxn ang="0">
                  <a:pos x="631" y="35"/>
                </a:cxn>
                <a:cxn ang="0">
                  <a:pos x="1059" y="51"/>
                </a:cxn>
                <a:cxn ang="0">
                  <a:pos x="1357" y="22"/>
                </a:cxn>
                <a:cxn ang="0">
                  <a:pos x="1805" y="48"/>
                </a:cxn>
              </a:cxnLst>
              <a:rect l="0" t="0" r="r" b="b"/>
              <a:pathLst>
                <a:path w="1805" h="54">
                  <a:moveTo>
                    <a:pt x="0" y="0"/>
                  </a:moveTo>
                  <a:cubicBezTo>
                    <a:pt x="77" y="21"/>
                    <a:pt x="154" y="42"/>
                    <a:pt x="259" y="48"/>
                  </a:cubicBezTo>
                  <a:cubicBezTo>
                    <a:pt x="364" y="54"/>
                    <a:pt x="498" y="34"/>
                    <a:pt x="631" y="35"/>
                  </a:cubicBezTo>
                  <a:cubicBezTo>
                    <a:pt x="764" y="36"/>
                    <a:pt x="938" y="53"/>
                    <a:pt x="1059" y="51"/>
                  </a:cubicBezTo>
                  <a:cubicBezTo>
                    <a:pt x="1180" y="49"/>
                    <a:pt x="1233" y="22"/>
                    <a:pt x="1357" y="22"/>
                  </a:cubicBezTo>
                  <a:cubicBezTo>
                    <a:pt x="1481" y="22"/>
                    <a:pt x="1730" y="44"/>
                    <a:pt x="1805" y="48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00" name="Freeform 52"/>
            <p:cNvSpPr>
              <a:spLocks/>
            </p:cNvSpPr>
            <p:nvPr/>
          </p:nvSpPr>
          <p:spPr bwMode="auto">
            <a:xfrm flipV="1">
              <a:off x="3479" y="755"/>
              <a:ext cx="1888" cy="57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294" y="14"/>
                </a:cxn>
                <a:cxn ang="0">
                  <a:pos x="646" y="55"/>
                </a:cxn>
                <a:cxn ang="0">
                  <a:pos x="1107" y="7"/>
                </a:cxn>
                <a:cxn ang="0">
                  <a:pos x="1504" y="11"/>
                </a:cxn>
                <a:cxn ang="0">
                  <a:pos x="1737" y="55"/>
                </a:cxn>
                <a:cxn ang="0">
                  <a:pos x="1888" y="1"/>
                </a:cxn>
              </a:cxnLst>
              <a:rect l="0" t="0" r="r" b="b"/>
              <a:pathLst>
                <a:path w="1888" h="57">
                  <a:moveTo>
                    <a:pt x="0" y="36"/>
                  </a:moveTo>
                  <a:cubicBezTo>
                    <a:pt x="93" y="23"/>
                    <a:pt x="186" y="11"/>
                    <a:pt x="294" y="14"/>
                  </a:cubicBezTo>
                  <a:cubicBezTo>
                    <a:pt x="402" y="17"/>
                    <a:pt x="511" y="56"/>
                    <a:pt x="646" y="55"/>
                  </a:cubicBezTo>
                  <a:cubicBezTo>
                    <a:pt x="781" y="54"/>
                    <a:pt x="964" y="14"/>
                    <a:pt x="1107" y="7"/>
                  </a:cubicBezTo>
                  <a:cubicBezTo>
                    <a:pt x="1250" y="0"/>
                    <a:pt x="1399" y="3"/>
                    <a:pt x="1504" y="11"/>
                  </a:cubicBezTo>
                  <a:cubicBezTo>
                    <a:pt x="1609" y="19"/>
                    <a:pt x="1673" y="57"/>
                    <a:pt x="1737" y="55"/>
                  </a:cubicBezTo>
                  <a:cubicBezTo>
                    <a:pt x="1801" y="53"/>
                    <a:pt x="1863" y="10"/>
                    <a:pt x="1888" y="1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01" name="Freeform 53"/>
            <p:cNvSpPr>
              <a:spLocks/>
            </p:cNvSpPr>
            <p:nvPr/>
          </p:nvSpPr>
          <p:spPr bwMode="auto">
            <a:xfrm flipV="1">
              <a:off x="4115" y="806"/>
              <a:ext cx="1428" cy="70"/>
            </a:xfrm>
            <a:custGeom>
              <a:avLst/>
              <a:gdLst/>
              <a:ahLst/>
              <a:cxnLst>
                <a:cxn ang="0">
                  <a:pos x="1428" y="1"/>
                </a:cxn>
                <a:cxn ang="0">
                  <a:pos x="1216" y="45"/>
                </a:cxn>
                <a:cxn ang="0">
                  <a:pos x="941" y="68"/>
                </a:cxn>
                <a:cxn ang="0">
                  <a:pos x="692" y="33"/>
                </a:cxn>
                <a:cxn ang="0">
                  <a:pos x="570" y="1"/>
                </a:cxn>
                <a:cxn ang="0">
                  <a:pos x="250" y="39"/>
                </a:cxn>
                <a:cxn ang="0">
                  <a:pos x="0" y="17"/>
                </a:cxn>
              </a:cxnLst>
              <a:rect l="0" t="0" r="r" b="b"/>
              <a:pathLst>
                <a:path w="1428" h="70">
                  <a:moveTo>
                    <a:pt x="1428" y="1"/>
                  </a:moveTo>
                  <a:cubicBezTo>
                    <a:pt x="1362" y="17"/>
                    <a:pt x="1297" y="34"/>
                    <a:pt x="1216" y="45"/>
                  </a:cubicBezTo>
                  <a:cubicBezTo>
                    <a:pt x="1135" y="56"/>
                    <a:pt x="1028" y="70"/>
                    <a:pt x="941" y="68"/>
                  </a:cubicBezTo>
                  <a:cubicBezTo>
                    <a:pt x="854" y="66"/>
                    <a:pt x="754" y="44"/>
                    <a:pt x="692" y="33"/>
                  </a:cubicBezTo>
                  <a:cubicBezTo>
                    <a:pt x="630" y="22"/>
                    <a:pt x="644" y="0"/>
                    <a:pt x="570" y="1"/>
                  </a:cubicBezTo>
                  <a:cubicBezTo>
                    <a:pt x="496" y="2"/>
                    <a:pt x="345" y="36"/>
                    <a:pt x="250" y="39"/>
                  </a:cubicBezTo>
                  <a:cubicBezTo>
                    <a:pt x="155" y="42"/>
                    <a:pt x="42" y="21"/>
                    <a:pt x="0" y="17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02" name="Oval 54"/>
            <p:cNvSpPr>
              <a:spLocks noChangeArrowheads="1"/>
            </p:cNvSpPr>
            <p:nvPr/>
          </p:nvSpPr>
          <p:spPr bwMode="auto">
            <a:xfrm flipV="1">
              <a:off x="360" y="936"/>
              <a:ext cx="295" cy="120"/>
            </a:xfrm>
            <a:prstGeom prst="ellipse">
              <a:avLst/>
            </a:prstGeom>
            <a:gradFill rotWithShape="0">
              <a:gsLst>
                <a:gs pos="0">
                  <a:srgbClr val="9CD9FE"/>
                </a:gs>
                <a:gs pos="100000">
                  <a:srgbClr val="9CD9FE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03" name="Oval 55"/>
            <p:cNvSpPr>
              <a:spLocks noChangeArrowheads="1"/>
            </p:cNvSpPr>
            <p:nvPr/>
          </p:nvSpPr>
          <p:spPr bwMode="auto">
            <a:xfrm flipV="1">
              <a:off x="5046" y="930"/>
              <a:ext cx="323" cy="139"/>
            </a:xfrm>
            <a:prstGeom prst="ellipse">
              <a:avLst/>
            </a:prstGeom>
            <a:gradFill rotWithShape="0">
              <a:gsLst>
                <a:gs pos="0">
                  <a:srgbClr val="9CD9FE"/>
                </a:gs>
                <a:gs pos="100000">
                  <a:srgbClr val="9CD9FE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04" name="Oval 56"/>
            <p:cNvSpPr>
              <a:spLocks noChangeArrowheads="1"/>
            </p:cNvSpPr>
            <p:nvPr/>
          </p:nvSpPr>
          <p:spPr bwMode="auto">
            <a:xfrm flipV="1">
              <a:off x="3890" y="941"/>
              <a:ext cx="324" cy="129"/>
            </a:xfrm>
            <a:prstGeom prst="ellipse">
              <a:avLst/>
            </a:prstGeom>
            <a:gradFill rotWithShape="0">
              <a:gsLst>
                <a:gs pos="0">
                  <a:srgbClr val="9CD9FE"/>
                </a:gs>
                <a:gs pos="100000">
                  <a:srgbClr val="9CD9FE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05" name="Oval 57"/>
            <p:cNvSpPr>
              <a:spLocks noChangeArrowheads="1"/>
            </p:cNvSpPr>
            <p:nvPr/>
          </p:nvSpPr>
          <p:spPr bwMode="auto">
            <a:xfrm flipV="1">
              <a:off x="330" y="552"/>
              <a:ext cx="276" cy="112"/>
            </a:xfrm>
            <a:prstGeom prst="ellipse">
              <a:avLst/>
            </a:prstGeom>
            <a:gradFill rotWithShape="1">
              <a:gsLst>
                <a:gs pos="0">
                  <a:srgbClr val="BAA0FA"/>
                </a:gs>
                <a:gs pos="100000">
                  <a:srgbClr val="BAA0FA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06" name="Oval 58"/>
            <p:cNvSpPr>
              <a:spLocks noChangeArrowheads="1"/>
            </p:cNvSpPr>
            <p:nvPr/>
          </p:nvSpPr>
          <p:spPr bwMode="auto">
            <a:xfrm flipV="1">
              <a:off x="1400" y="930"/>
              <a:ext cx="299" cy="119"/>
            </a:xfrm>
            <a:prstGeom prst="ellipse">
              <a:avLst/>
            </a:prstGeom>
            <a:gradFill rotWithShape="0">
              <a:gsLst>
                <a:gs pos="0">
                  <a:srgbClr val="9CD9FE"/>
                </a:gs>
                <a:gs pos="100000">
                  <a:srgbClr val="9CD9FE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07" name="Freeform 59"/>
            <p:cNvSpPr>
              <a:spLocks/>
            </p:cNvSpPr>
            <p:nvPr/>
          </p:nvSpPr>
          <p:spPr bwMode="auto">
            <a:xfrm>
              <a:off x="53" y="754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08" name="Freeform 60"/>
            <p:cNvSpPr>
              <a:spLocks/>
            </p:cNvSpPr>
            <p:nvPr/>
          </p:nvSpPr>
          <p:spPr bwMode="auto">
            <a:xfrm flipV="1">
              <a:off x="964" y="792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09" name="Freeform 61"/>
            <p:cNvSpPr>
              <a:spLocks/>
            </p:cNvSpPr>
            <p:nvPr/>
          </p:nvSpPr>
          <p:spPr bwMode="auto">
            <a:xfrm flipV="1">
              <a:off x="1905" y="794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0" name="Freeform 62"/>
            <p:cNvSpPr>
              <a:spLocks/>
            </p:cNvSpPr>
            <p:nvPr/>
          </p:nvSpPr>
          <p:spPr bwMode="auto">
            <a:xfrm flipV="1">
              <a:off x="2843" y="801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1" name="Freeform 63"/>
            <p:cNvSpPr>
              <a:spLocks/>
            </p:cNvSpPr>
            <p:nvPr/>
          </p:nvSpPr>
          <p:spPr bwMode="auto">
            <a:xfrm flipV="1">
              <a:off x="3548" y="761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2" name="Freeform 64"/>
            <p:cNvSpPr>
              <a:spLocks/>
            </p:cNvSpPr>
            <p:nvPr/>
          </p:nvSpPr>
          <p:spPr bwMode="auto">
            <a:xfrm flipV="1">
              <a:off x="4268" y="742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3" name="Freeform 65"/>
            <p:cNvSpPr>
              <a:spLocks/>
            </p:cNvSpPr>
            <p:nvPr/>
          </p:nvSpPr>
          <p:spPr bwMode="auto">
            <a:xfrm>
              <a:off x="4507" y="787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4" name="Oval 66"/>
            <p:cNvSpPr>
              <a:spLocks noChangeArrowheads="1"/>
            </p:cNvSpPr>
            <p:nvPr/>
          </p:nvSpPr>
          <p:spPr bwMode="auto">
            <a:xfrm flipV="1">
              <a:off x="2714" y="952"/>
              <a:ext cx="276" cy="112"/>
            </a:xfrm>
            <a:prstGeom prst="ellipse">
              <a:avLst/>
            </a:prstGeom>
            <a:gradFill rotWithShape="0">
              <a:gsLst>
                <a:gs pos="0">
                  <a:srgbClr val="9CD9FE"/>
                </a:gs>
                <a:gs pos="100000">
                  <a:srgbClr val="9CD9FE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15" name="Freeform 67"/>
            <p:cNvSpPr>
              <a:spLocks noChangeAspect="1"/>
            </p:cNvSpPr>
            <p:nvPr/>
          </p:nvSpPr>
          <p:spPr bwMode="auto">
            <a:xfrm>
              <a:off x="986" y="466"/>
              <a:ext cx="3761" cy="315"/>
            </a:xfrm>
            <a:custGeom>
              <a:avLst/>
              <a:gdLst/>
              <a:ahLst/>
              <a:cxnLst>
                <a:cxn ang="0">
                  <a:pos x="22" y="62"/>
                </a:cxn>
                <a:cxn ang="0">
                  <a:pos x="1377" y="27"/>
                </a:cxn>
                <a:cxn ang="0">
                  <a:pos x="2182" y="38"/>
                </a:cxn>
                <a:cxn ang="0">
                  <a:pos x="3728" y="253"/>
                </a:cxn>
                <a:cxn ang="0">
                  <a:pos x="1984" y="310"/>
                </a:cxn>
                <a:cxn ang="0">
                  <a:pos x="1510" y="285"/>
                </a:cxn>
                <a:cxn ang="0">
                  <a:pos x="764" y="171"/>
                </a:cxn>
                <a:cxn ang="0">
                  <a:pos x="22" y="62"/>
                </a:cxn>
              </a:cxnLst>
              <a:rect l="0" t="0" r="r" b="b"/>
              <a:pathLst>
                <a:path w="3761" h="315">
                  <a:moveTo>
                    <a:pt x="22" y="62"/>
                  </a:moveTo>
                  <a:cubicBezTo>
                    <a:pt x="0" y="19"/>
                    <a:pt x="1017" y="31"/>
                    <a:pt x="1377" y="27"/>
                  </a:cubicBezTo>
                  <a:cubicBezTo>
                    <a:pt x="1737" y="23"/>
                    <a:pt x="1790" y="0"/>
                    <a:pt x="2182" y="38"/>
                  </a:cubicBezTo>
                  <a:cubicBezTo>
                    <a:pt x="2574" y="76"/>
                    <a:pt x="3761" y="208"/>
                    <a:pt x="3728" y="253"/>
                  </a:cubicBezTo>
                  <a:cubicBezTo>
                    <a:pt x="3731" y="294"/>
                    <a:pt x="2354" y="305"/>
                    <a:pt x="1984" y="310"/>
                  </a:cubicBezTo>
                  <a:cubicBezTo>
                    <a:pt x="1614" y="315"/>
                    <a:pt x="1713" y="308"/>
                    <a:pt x="1510" y="285"/>
                  </a:cubicBezTo>
                  <a:cubicBezTo>
                    <a:pt x="1307" y="262"/>
                    <a:pt x="1012" y="208"/>
                    <a:pt x="764" y="171"/>
                  </a:cubicBezTo>
                  <a:cubicBezTo>
                    <a:pt x="516" y="134"/>
                    <a:pt x="44" y="105"/>
                    <a:pt x="22" y="62"/>
                  </a:cubicBezTo>
                  <a:close/>
                </a:path>
              </a:pathLst>
            </a:custGeom>
            <a:solidFill>
              <a:srgbClr val="FF9966"/>
            </a:solidFill>
            <a:ln w="9525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6" name="Oval 68"/>
            <p:cNvSpPr>
              <a:spLocks noChangeArrowheads="1"/>
            </p:cNvSpPr>
            <p:nvPr/>
          </p:nvSpPr>
          <p:spPr bwMode="auto">
            <a:xfrm flipV="1">
              <a:off x="2642" y="551"/>
              <a:ext cx="276" cy="112"/>
            </a:xfrm>
            <a:prstGeom prst="ellipse">
              <a:avLst/>
            </a:prstGeom>
            <a:gradFill rotWithShape="1">
              <a:gsLst>
                <a:gs pos="0">
                  <a:srgbClr val="BAA0FA"/>
                </a:gs>
                <a:gs pos="100000">
                  <a:srgbClr val="BAA0FA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17" name="Freeform 69"/>
            <p:cNvSpPr>
              <a:spLocks noChangeAspect="1"/>
            </p:cNvSpPr>
            <p:nvPr/>
          </p:nvSpPr>
          <p:spPr bwMode="auto">
            <a:xfrm>
              <a:off x="3288" y="467"/>
              <a:ext cx="2473" cy="295"/>
            </a:xfrm>
            <a:custGeom>
              <a:avLst/>
              <a:gdLst/>
              <a:ahLst/>
              <a:cxnLst>
                <a:cxn ang="0">
                  <a:pos x="2473" y="37"/>
                </a:cxn>
                <a:cxn ang="0">
                  <a:pos x="2065" y="36"/>
                </a:cxn>
                <a:cxn ang="0">
                  <a:pos x="1477" y="32"/>
                </a:cxn>
                <a:cxn ang="0">
                  <a:pos x="114" y="39"/>
                </a:cxn>
                <a:cxn ang="0">
                  <a:pos x="795" y="141"/>
                </a:cxn>
                <a:cxn ang="0">
                  <a:pos x="1467" y="240"/>
                </a:cxn>
                <a:cxn ang="0">
                  <a:pos x="1934" y="267"/>
                </a:cxn>
                <a:cxn ang="0">
                  <a:pos x="2465" y="257"/>
                </a:cxn>
                <a:cxn ang="0">
                  <a:pos x="2473" y="37"/>
                </a:cxn>
              </a:cxnLst>
              <a:rect l="0" t="0" r="r" b="b"/>
              <a:pathLst>
                <a:path w="2473" h="295">
                  <a:moveTo>
                    <a:pt x="2473" y="37"/>
                  </a:moveTo>
                  <a:cubicBezTo>
                    <a:pt x="2406" y="0"/>
                    <a:pt x="2231" y="37"/>
                    <a:pt x="2065" y="36"/>
                  </a:cubicBezTo>
                  <a:cubicBezTo>
                    <a:pt x="1899" y="35"/>
                    <a:pt x="1802" y="32"/>
                    <a:pt x="1477" y="32"/>
                  </a:cubicBezTo>
                  <a:cubicBezTo>
                    <a:pt x="1152" y="32"/>
                    <a:pt x="228" y="21"/>
                    <a:pt x="114" y="39"/>
                  </a:cubicBezTo>
                  <a:cubicBezTo>
                    <a:pt x="0" y="60"/>
                    <a:pt x="570" y="108"/>
                    <a:pt x="795" y="141"/>
                  </a:cubicBezTo>
                  <a:cubicBezTo>
                    <a:pt x="1020" y="174"/>
                    <a:pt x="1277" y="219"/>
                    <a:pt x="1467" y="240"/>
                  </a:cubicBezTo>
                  <a:cubicBezTo>
                    <a:pt x="1657" y="261"/>
                    <a:pt x="1768" y="264"/>
                    <a:pt x="1934" y="267"/>
                  </a:cubicBezTo>
                  <a:cubicBezTo>
                    <a:pt x="2100" y="270"/>
                    <a:pt x="2375" y="295"/>
                    <a:pt x="2465" y="257"/>
                  </a:cubicBezTo>
                  <a:lnTo>
                    <a:pt x="2473" y="37"/>
                  </a:lnTo>
                  <a:close/>
                </a:path>
              </a:pathLst>
            </a:custGeom>
            <a:solidFill>
              <a:srgbClr val="FF9966"/>
            </a:solidFill>
            <a:ln w="9525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8" name="Oval 70"/>
            <p:cNvSpPr>
              <a:spLocks noChangeArrowheads="1"/>
            </p:cNvSpPr>
            <p:nvPr/>
          </p:nvSpPr>
          <p:spPr bwMode="auto">
            <a:xfrm flipH="1" flipV="1">
              <a:off x="4987" y="567"/>
              <a:ext cx="276" cy="112"/>
            </a:xfrm>
            <a:prstGeom prst="ellipse">
              <a:avLst/>
            </a:prstGeom>
            <a:gradFill rotWithShape="1">
              <a:gsLst>
                <a:gs pos="0">
                  <a:srgbClr val="BAA0FA"/>
                </a:gs>
                <a:gs pos="100000">
                  <a:srgbClr val="BAA0FA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19" name="Freeform 71"/>
            <p:cNvSpPr>
              <a:spLocks/>
            </p:cNvSpPr>
            <p:nvPr/>
          </p:nvSpPr>
          <p:spPr bwMode="auto">
            <a:xfrm flipV="1">
              <a:off x="38" y="757"/>
              <a:ext cx="5684" cy="115"/>
            </a:xfrm>
            <a:custGeom>
              <a:avLst/>
              <a:gdLst/>
              <a:ahLst/>
              <a:cxnLst>
                <a:cxn ang="0">
                  <a:pos x="0" y="109"/>
                </a:cxn>
                <a:cxn ang="0">
                  <a:pos x="368" y="54"/>
                </a:cxn>
                <a:cxn ang="0">
                  <a:pos x="666" y="112"/>
                </a:cxn>
                <a:cxn ang="0">
                  <a:pos x="1053" y="38"/>
                </a:cxn>
                <a:cxn ang="0">
                  <a:pos x="1744" y="89"/>
                </a:cxn>
                <a:cxn ang="0">
                  <a:pos x="2208" y="77"/>
                </a:cxn>
                <a:cxn ang="0">
                  <a:pos x="2551" y="0"/>
                </a:cxn>
                <a:cxn ang="0">
                  <a:pos x="3216" y="77"/>
                </a:cxn>
                <a:cxn ang="0">
                  <a:pos x="3568" y="6"/>
                </a:cxn>
                <a:cxn ang="0">
                  <a:pos x="4080" y="41"/>
                </a:cxn>
                <a:cxn ang="0">
                  <a:pos x="4404" y="109"/>
                </a:cxn>
                <a:cxn ang="0">
                  <a:pos x="4826" y="3"/>
                </a:cxn>
                <a:cxn ang="0">
                  <a:pos x="5335" y="109"/>
                </a:cxn>
                <a:cxn ang="0">
                  <a:pos x="5498" y="29"/>
                </a:cxn>
                <a:cxn ang="0">
                  <a:pos x="5684" y="99"/>
                </a:cxn>
              </a:cxnLst>
              <a:rect l="0" t="0" r="r" b="b"/>
              <a:pathLst>
                <a:path w="5684" h="115">
                  <a:moveTo>
                    <a:pt x="0" y="109"/>
                  </a:moveTo>
                  <a:cubicBezTo>
                    <a:pt x="128" y="81"/>
                    <a:pt x="257" y="53"/>
                    <a:pt x="368" y="54"/>
                  </a:cubicBezTo>
                  <a:cubicBezTo>
                    <a:pt x="479" y="55"/>
                    <a:pt x="552" y="115"/>
                    <a:pt x="666" y="112"/>
                  </a:cubicBezTo>
                  <a:cubicBezTo>
                    <a:pt x="780" y="109"/>
                    <a:pt x="873" y="42"/>
                    <a:pt x="1053" y="38"/>
                  </a:cubicBezTo>
                  <a:cubicBezTo>
                    <a:pt x="1233" y="34"/>
                    <a:pt x="1552" y="83"/>
                    <a:pt x="1744" y="89"/>
                  </a:cubicBezTo>
                  <a:cubicBezTo>
                    <a:pt x="1936" y="95"/>
                    <a:pt x="2074" y="92"/>
                    <a:pt x="2208" y="77"/>
                  </a:cubicBezTo>
                  <a:cubicBezTo>
                    <a:pt x="2342" y="62"/>
                    <a:pt x="2383" y="0"/>
                    <a:pt x="2551" y="0"/>
                  </a:cubicBezTo>
                  <a:cubicBezTo>
                    <a:pt x="2719" y="0"/>
                    <a:pt x="3047" y="76"/>
                    <a:pt x="3216" y="77"/>
                  </a:cubicBezTo>
                  <a:cubicBezTo>
                    <a:pt x="3385" y="78"/>
                    <a:pt x="3424" y="12"/>
                    <a:pt x="3568" y="6"/>
                  </a:cubicBezTo>
                  <a:cubicBezTo>
                    <a:pt x="3712" y="0"/>
                    <a:pt x="3941" y="24"/>
                    <a:pt x="4080" y="41"/>
                  </a:cubicBezTo>
                  <a:cubicBezTo>
                    <a:pt x="4219" y="58"/>
                    <a:pt x="4280" y="115"/>
                    <a:pt x="4404" y="109"/>
                  </a:cubicBezTo>
                  <a:cubicBezTo>
                    <a:pt x="4528" y="103"/>
                    <a:pt x="4671" y="3"/>
                    <a:pt x="4826" y="3"/>
                  </a:cubicBezTo>
                  <a:cubicBezTo>
                    <a:pt x="4981" y="3"/>
                    <a:pt x="5223" y="105"/>
                    <a:pt x="5335" y="109"/>
                  </a:cubicBezTo>
                  <a:cubicBezTo>
                    <a:pt x="5447" y="113"/>
                    <a:pt x="5440" y="31"/>
                    <a:pt x="5498" y="29"/>
                  </a:cubicBezTo>
                  <a:cubicBezTo>
                    <a:pt x="5556" y="27"/>
                    <a:pt x="5620" y="63"/>
                    <a:pt x="5684" y="99"/>
                  </a:cubicBezTo>
                </a:path>
              </a:pathLst>
            </a:custGeom>
            <a:noFill/>
            <a:ln w="12700" cap="flat" cmpd="sng">
              <a:solidFill>
                <a:srgbClr val="B2B2B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20" name="Oval 72"/>
            <p:cNvSpPr>
              <a:spLocks noChangeArrowheads="1"/>
            </p:cNvSpPr>
            <p:nvPr/>
          </p:nvSpPr>
          <p:spPr bwMode="auto">
            <a:xfrm>
              <a:off x="5555" y="558"/>
              <a:ext cx="124" cy="130"/>
            </a:xfrm>
            <a:prstGeom prst="ellipse">
              <a:avLst/>
            </a:prstGeom>
            <a:solidFill>
              <a:srgbClr val="E6E7DD"/>
            </a:solidFill>
            <a:ln w="127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800" b="1" dirty="0">
                  <a:solidFill>
                    <a:srgbClr val="C46200"/>
                  </a:solidFill>
                  <a:cs typeface="Arial" charset="0"/>
                </a:rPr>
                <a:t>SM</a:t>
              </a:r>
            </a:p>
          </p:txBody>
        </p:sp>
        <p:sp>
          <p:nvSpPr>
            <p:cNvPr id="2121" name="Oval 73"/>
            <p:cNvSpPr>
              <a:spLocks noChangeArrowheads="1"/>
            </p:cNvSpPr>
            <p:nvPr/>
          </p:nvSpPr>
          <p:spPr bwMode="auto">
            <a:xfrm>
              <a:off x="5585" y="937"/>
              <a:ext cx="124" cy="130"/>
            </a:xfrm>
            <a:prstGeom prst="ellipse">
              <a:avLst/>
            </a:prstGeom>
            <a:solidFill>
              <a:srgbClr val="E6E7DD"/>
            </a:solidFill>
            <a:ln w="127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800" b="1" dirty="0">
                  <a:solidFill>
                    <a:srgbClr val="CC6600"/>
                  </a:solidFill>
                  <a:cs typeface="Arial" charset="0"/>
                </a:rPr>
                <a:t>EC</a:t>
              </a:r>
            </a:p>
          </p:txBody>
        </p:sp>
      </p:grpSp>
      <p:sp>
        <p:nvSpPr>
          <p:cNvPr id="72" name="Oval 72"/>
          <p:cNvSpPr>
            <a:spLocks noChangeArrowheads="1"/>
          </p:cNvSpPr>
          <p:nvPr/>
        </p:nvSpPr>
        <p:spPr bwMode="auto">
          <a:xfrm>
            <a:off x="8820472" y="6453336"/>
            <a:ext cx="196850" cy="206375"/>
          </a:xfrm>
          <a:prstGeom prst="ellipse">
            <a:avLst/>
          </a:prstGeom>
          <a:solidFill>
            <a:srgbClr val="E6E7DD"/>
          </a:solidFill>
          <a:ln w="12700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800" b="1" dirty="0">
                <a:solidFill>
                  <a:srgbClr val="C46200"/>
                </a:solidFill>
                <a:cs typeface="Arial" charset="0"/>
              </a:rPr>
              <a:t>SM</a:t>
            </a:r>
          </a:p>
        </p:txBody>
      </p:sp>
      <p:sp>
        <p:nvSpPr>
          <p:cNvPr id="73" name="Oval 73"/>
          <p:cNvSpPr>
            <a:spLocks noChangeArrowheads="1"/>
          </p:cNvSpPr>
          <p:nvPr/>
        </p:nvSpPr>
        <p:spPr bwMode="auto">
          <a:xfrm>
            <a:off x="8868097" y="5814913"/>
            <a:ext cx="196850" cy="206375"/>
          </a:xfrm>
          <a:prstGeom prst="ellipse">
            <a:avLst/>
          </a:prstGeom>
          <a:solidFill>
            <a:srgbClr val="E6E7DD"/>
          </a:solidFill>
          <a:ln w="12700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800" b="1" dirty="0">
                <a:solidFill>
                  <a:srgbClr val="CC6600"/>
                </a:solidFill>
                <a:cs typeface="Arial" charset="0"/>
              </a:rPr>
              <a:t>EC</a:t>
            </a:r>
          </a:p>
        </p:txBody>
      </p:sp>
      <p:sp>
        <p:nvSpPr>
          <p:cNvPr id="77" name="Freeform 378"/>
          <p:cNvSpPr>
            <a:spLocks/>
          </p:cNvSpPr>
          <p:nvPr/>
        </p:nvSpPr>
        <p:spPr bwMode="auto">
          <a:xfrm>
            <a:off x="974725" y="6309320"/>
            <a:ext cx="4235450" cy="530225"/>
          </a:xfrm>
          <a:custGeom>
            <a:avLst/>
            <a:gdLst/>
            <a:ahLst/>
            <a:cxnLst>
              <a:cxn ang="0">
                <a:pos x="934" y="3"/>
              </a:cxn>
              <a:cxn ang="0">
                <a:pos x="227" y="1146"/>
              </a:cxn>
              <a:cxn ang="0">
                <a:pos x="2297" y="1146"/>
              </a:cxn>
              <a:cxn ang="0">
                <a:pos x="2441" y="0"/>
              </a:cxn>
              <a:cxn ang="0">
                <a:pos x="934" y="3"/>
              </a:cxn>
            </a:cxnLst>
            <a:rect l="0" t="0" r="r" b="b"/>
            <a:pathLst>
              <a:path w="2668" h="1146">
                <a:moveTo>
                  <a:pt x="934" y="3"/>
                </a:moveTo>
                <a:cubicBezTo>
                  <a:pt x="565" y="194"/>
                  <a:pt x="0" y="956"/>
                  <a:pt x="227" y="1146"/>
                </a:cubicBezTo>
                <a:lnTo>
                  <a:pt x="2297" y="1146"/>
                </a:lnTo>
                <a:cubicBezTo>
                  <a:pt x="2666" y="955"/>
                  <a:pt x="2668" y="190"/>
                  <a:pt x="2441" y="0"/>
                </a:cubicBezTo>
                <a:lnTo>
                  <a:pt x="934" y="3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FFC1C1"/>
              </a:gs>
            </a:gsLst>
            <a:lin ang="5400000" scaled="1"/>
          </a:gradFill>
          <a:ln w="12700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8" name="Freeform 380"/>
          <p:cNvSpPr>
            <a:spLocks/>
          </p:cNvSpPr>
          <p:nvPr/>
        </p:nvSpPr>
        <p:spPr bwMode="auto">
          <a:xfrm>
            <a:off x="5264150" y="5459735"/>
            <a:ext cx="901700" cy="712788"/>
          </a:xfrm>
          <a:custGeom>
            <a:avLst/>
            <a:gdLst/>
            <a:ahLst/>
            <a:cxnLst>
              <a:cxn ang="0">
                <a:pos x="568" y="142"/>
              </a:cxn>
              <a:cxn ang="0">
                <a:pos x="284" y="1"/>
              </a:cxn>
              <a:cxn ang="0">
                <a:pos x="34" y="139"/>
              </a:cxn>
              <a:cxn ang="0">
                <a:pos x="79" y="420"/>
              </a:cxn>
              <a:cxn ang="0">
                <a:pos x="511" y="312"/>
              </a:cxn>
            </a:cxnLst>
            <a:rect l="0" t="0" r="r" b="b"/>
            <a:pathLst>
              <a:path w="568" h="449">
                <a:moveTo>
                  <a:pt x="568" y="142"/>
                </a:moveTo>
                <a:cubicBezTo>
                  <a:pt x="470" y="72"/>
                  <a:pt x="373" y="2"/>
                  <a:pt x="284" y="1"/>
                </a:cubicBezTo>
                <a:cubicBezTo>
                  <a:pt x="195" y="0"/>
                  <a:pt x="68" y="69"/>
                  <a:pt x="34" y="139"/>
                </a:cubicBezTo>
                <a:cubicBezTo>
                  <a:pt x="0" y="209"/>
                  <a:pt x="0" y="391"/>
                  <a:pt x="79" y="420"/>
                </a:cubicBezTo>
                <a:cubicBezTo>
                  <a:pt x="158" y="449"/>
                  <a:pt x="334" y="380"/>
                  <a:pt x="511" y="312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9" name="Freeform 381"/>
          <p:cNvSpPr>
            <a:spLocks/>
          </p:cNvSpPr>
          <p:nvPr/>
        </p:nvSpPr>
        <p:spPr bwMode="auto">
          <a:xfrm>
            <a:off x="2863850" y="5502598"/>
            <a:ext cx="1177925" cy="646112"/>
          </a:xfrm>
          <a:custGeom>
            <a:avLst/>
            <a:gdLst/>
            <a:ahLst/>
            <a:cxnLst>
              <a:cxn ang="0">
                <a:pos x="381" y="0"/>
              </a:cxn>
              <a:cxn ang="0">
                <a:pos x="490" y="160"/>
              </a:cxn>
              <a:cxn ang="0">
                <a:pos x="631" y="208"/>
              </a:cxn>
              <a:cxn ang="0">
                <a:pos x="637" y="384"/>
              </a:cxn>
              <a:cxn ang="0">
                <a:pos x="0" y="349"/>
              </a:cxn>
            </a:cxnLst>
            <a:rect l="0" t="0" r="r" b="b"/>
            <a:pathLst>
              <a:path w="742" h="407">
                <a:moveTo>
                  <a:pt x="381" y="0"/>
                </a:moveTo>
                <a:cubicBezTo>
                  <a:pt x="414" y="62"/>
                  <a:pt x="448" y="125"/>
                  <a:pt x="490" y="160"/>
                </a:cubicBezTo>
                <a:cubicBezTo>
                  <a:pt x="532" y="195"/>
                  <a:pt x="607" y="171"/>
                  <a:pt x="631" y="208"/>
                </a:cubicBezTo>
                <a:cubicBezTo>
                  <a:pt x="655" y="245"/>
                  <a:pt x="742" y="361"/>
                  <a:pt x="637" y="384"/>
                </a:cubicBezTo>
                <a:cubicBezTo>
                  <a:pt x="532" y="407"/>
                  <a:pt x="266" y="378"/>
                  <a:pt x="0" y="349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0" name="Freeform 382"/>
          <p:cNvSpPr>
            <a:spLocks/>
          </p:cNvSpPr>
          <p:nvPr/>
        </p:nvSpPr>
        <p:spPr bwMode="auto">
          <a:xfrm>
            <a:off x="2971800" y="5486723"/>
            <a:ext cx="809625" cy="676275"/>
          </a:xfrm>
          <a:custGeom>
            <a:avLst/>
            <a:gdLst/>
            <a:ahLst/>
            <a:cxnLst>
              <a:cxn ang="0">
                <a:pos x="137" y="0"/>
              </a:cxn>
              <a:cxn ang="0">
                <a:pos x="435" y="131"/>
              </a:cxn>
              <a:cxn ang="0">
                <a:pos x="438" y="381"/>
              </a:cxn>
              <a:cxn ang="0">
                <a:pos x="0" y="400"/>
              </a:cxn>
            </a:cxnLst>
            <a:rect l="0" t="0" r="r" b="b"/>
            <a:pathLst>
              <a:path w="510" h="426">
                <a:moveTo>
                  <a:pt x="137" y="0"/>
                </a:moveTo>
                <a:cubicBezTo>
                  <a:pt x="261" y="34"/>
                  <a:pt x="385" y="68"/>
                  <a:pt x="435" y="131"/>
                </a:cubicBezTo>
                <a:cubicBezTo>
                  <a:pt x="485" y="194"/>
                  <a:pt x="510" y="336"/>
                  <a:pt x="438" y="381"/>
                </a:cubicBezTo>
                <a:cubicBezTo>
                  <a:pt x="366" y="426"/>
                  <a:pt x="183" y="413"/>
                  <a:pt x="0" y="400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" name="Freeform 383"/>
          <p:cNvSpPr>
            <a:spLocks/>
          </p:cNvSpPr>
          <p:nvPr/>
        </p:nvSpPr>
        <p:spPr bwMode="auto">
          <a:xfrm>
            <a:off x="5176838" y="5507360"/>
            <a:ext cx="877887" cy="715963"/>
          </a:xfrm>
          <a:custGeom>
            <a:avLst/>
            <a:gdLst/>
            <a:ahLst/>
            <a:cxnLst>
              <a:cxn ang="0">
                <a:pos x="294" y="0"/>
              </a:cxn>
              <a:cxn ang="0">
                <a:pos x="31" y="83"/>
              </a:cxn>
              <a:cxn ang="0">
                <a:pos x="108" y="307"/>
              </a:cxn>
              <a:cxn ang="0">
                <a:pos x="553" y="451"/>
              </a:cxn>
            </a:cxnLst>
            <a:rect l="0" t="0" r="r" b="b"/>
            <a:pathLst>
              <a:path w="553" h="451">
                <a:moveTo>
                  <a:pt x="294" y="0"/>
                </a:moveTo>
                <a:cubicBezTo>
                  <a:pt x="178" y="16"/>
                  <a:pt x="62" y="32"/>
                  <a:pt x="31" y="83"/>
                </a:cubicBezTo>
                <a:cubicBezTo>
                  <a:pt x="0" y="134"/>
                  <a:pt x="21" y="246"/>
                  <a:pt x="108" y="307"/>
                </a:cubicBezTo>
                <a:cubicBezTo>
                  <a:pt x="195" y="368"/>
                  <a:pt x="374" y="409"/>
                  <a:pt x="553" y="451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2" name="Freeform 384"/>
          <p:cNvSpPr>
            <a:spLocks/>
          </p:cNvSpPr>
          <p:nvPr/>
        </p:nvSpPr>
        <p:spPr bwMode="auto">
          <a:xfrm>
            <a:off x="5100638" y="5527998"/>
            <a:ext cx="654050" cy="868362"/>
          </a:xfrm>
          <a:custGeom>
            <a:avLst/>
            <a:gdLst/>
            <a:ahLst/>
            <a:cxnLst>
              <a:cxn ang="0">
                <a:pos x="412" y="0"/>
              </a:cxn>
              <a:cxn ang="0">
                <a:pos x="332" y="217"/>
              </a:cxn>
              <a:cxn ang="0">
                <a:pos x="47" y="208"/>
              </a:cxn>
              <a:cxn ang="0">
                <a:pos x="51" y="547"/>
              </a:cxn>
            </a:cxnLst>
            <a:rect l="0" t="0" r="r" b="b"/>
            <a:pathLst>
              <a:path w="412" h="547">
                <a:moveTo>
                  <a:pt x="412" y="0"/>
                </a:moveTo>
                <a:cubicBezTo>
                  <a:pt x="402" y="91"/>
                  <a:pt x="393" y="182"/>
                  <a:pt x="332" y="217"/>
                </a:cubicBezTo>
                <a:cubicBezTo>
                  <a:pt x="271" y="252"/>
                  <a:pt x="94" y="153"/>
                  <a:pt x="47" y="208"/>
                </a:cubicBezTo>
                <a:cubicBezTo>
                  <a:pt x="0" y="263"/>
                  <a:pt x="25" y="405"/>
                  <a:pt x="51" y="547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3" name="Freeform 385"/>
          <p:cNvSpPr>
            <a:spLocks/>
          </p:cNvSpPr>
          <p:nvPr/>
        </p:nvSpPr>
        <p:spPr bwMode="auto">
          <a:xfrm>
            <a:off x="4876800" y="5620073"/>
            <a:ext cx="1117600" cy="912812"/>
          </a:xfrm>
          <a:custGeom>
            <a:avLst/>
            <a:gdLst/>
            <a:ahLst/>
            <a:cxnLst>
              <a:cxn ang="0">
                <a:pos x="704" y="51"/>
              </a:cxn>
              <a:cxn ang="0">
                <a:pos x="396" y="25"/>
              </a:cxn>
              <a:cxn ang="0">
                <a:pos x="236" y="204"/>
              </a:cxn>
              <a:cxn ang="0">
                <a:pos x="38" y="255"/>
              </a:cxn>
              <a:cxn ang="0">
                <a:pos x="6" y="575"/>
              </a:cxn>
            </a:cxnLst>
            <a:rect l="0" t="0" r="r" b="b"/>
            <a:pathLst>
              <a:path w="704" h="575">
                <a:moveTo>
                  <a:pt x="704" y="51"/>
                </a:moveTo>
                <a:cubicBezTo>
                  <a:pt x="589" y="25"/>
                  <a:pt x="474" y="0"/>
                  <a:pt x="396" y="25"/>
                </a:cubicBezTo>
                <a:cubicBezTo>
                  <a:pt x="318" y="50"/>
                  <a:pt x="296" y="166"/>
                  <a:pt x="236" y="204"/>
                </a:cubicBezTo>
                <a:cubicBezTo>
                  <a:pt x="176" y="242"/>
                  <a:pt x="76" y="193"/>
                  <a:pt x="38" y="255"/>
                </a:cubicBezTo>
                <a:cubicBezTo>
                  <a:pt x="0" y="317"/>
                  <a:pt x="3" y="446"/>
                  <a:pt x="6" y="575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4" name="Freeform 386"/>
          <p:cNvSpPr>
            <a:spLocks/>
          </p:cNvSpPr>
          <p:nvPr/>
        </p:nvSpPr>
        <p:spPr bwMode="auto">
          <a:xfrm>
            <a:off x="3784600" y="5516885"/>
            <a:ext cx="2239963" cy="1309688"/>
          </a:xfrm>
          <a:custGeom>
            <a:avLst/>
            <a:gdLst/>
            <a:ahLst/>
            <a:cxnLst>
              <a:cxn ang="0">
                <a:pos x="102" y="825"/>
              </a:cxn>
              <a:cxn ang="0">
                <a:pos x="28" y="682"/>
              </a:cxn>
              <a:cxn ang="0">
                <a:pos x="272" y="672"/>
              </a:cxn>
              <a:cxn ang="0">
                <a:pos x="454" y="400"/>
              </a:cxn>
              <a:cxn ang="0">
                <a:pos x="976" y="359"/>
              </a:cxn>
              <a:cxn ang="0">
                <a:pos x="1203" y="327"/>
              </a:cxn>
              <a:cxn ang="0">
                <a:pos x="1206" y="151"/>
              </a:cxn>
              <a:cxn ang="0">
                <a:pos x="1411" y="0"/>
              </a:cxn>
            </a:cxnLst>
            <a:rect l="0" t="0" r="r" b="b"/>
            <a:pathLst>
              <a:path w="1411" h="825">
                <a:moveTo>
                  <a:pt x="102" y="825"/>
                </a:moveTo>
                <a:cubicBezTo>
                  <a:pt x="90" y="801"/>
                  <a:pt x="0" y="707"/>
                  <a:pt x="28" y="682"/>
                </a:cubicBezTo>
                <a:cubicBezTo>
                  <a:pt x="56" y="657"/>
                  <a:pt x="201" y="719"/>
                  <a:pt x="272" y="672"/>
                </a:cubicBezTo>
                <a:cubicBezTo>
                  <a:pt x="343" y="625"/>
                  <a:pt x="337" y="452"/>
                  <a:pt x="454" y="400"/>
                </a:cubicBezTo>
                <a:cubicBezTo>
                  <a:pt x="571" y="348"/>
                  <a:pt x="851" y="371"/>
                  <a:pt x="976" y="359"/>
                </a:cubicBezTo>
                <a:cubicBezTo>
                  <a:pt x="1101" y="347"/>
                  <a:pt x="1165" y="362"/>
                  <a:pt x="1203" y="327"/>
                </a:cubicBezTo>
                <a:cubicBezTo>
                  <a:pt x="1241" y="292"/>
                  <a:pt x="1171" y="205"/>
                  <a:pt x="1206" y="151"/>
                </a:cubicBezTo>
                <a:cubicBezTo>
                  <a:pt x="1241" y="97"/>
                  <a:pt x="1326" y="48"/>
                  <a:pt x="1411" y="0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5" name="Freeform 387"/>
          <p:cNvSpPr>
            <a:spLocks/>
          </p:cNvSpPr>
          <p:nvPr/>
        </p:nvSpPr>
        <p:spPr bwMode="auto">
          <a:xfrm>
            <a:off x="3332163" y="5583560"/>
            <a:ext cx="2840037" cy="915988"/>
          </a:xfrm>
          <a:custGeom>
            <a:avLst/>
            <a:gdLst/>
            <a:ahLst/>
            <a:cxnLst>
              <a:cxn ang="0">
                <a:pos x="1789" y="0"/>
              </a:cxn>
              <a:cxn ang="0">
                <a:pos x="1417" y="83"/>
              </a:cxn>
              <a:cxn ang="0">
                <a:pos x="1280" y="298"/>
              </a:cxn>
              <a:cxn ang="0">
                <a:pos x="944" y="256"/>
              </a:cxn>
              <a:cxn ang="0">
                <a:pos x="547" y="499"/>
              </a:cxn>
              <a:cxn ang="0">
                <a:pos x="157" y="576"/>
              </a:cxn>
              <a:cxn ang="0">
                <a:pos x="0" y="506"/>
              </a:cxn>
            </a:cxnLst>
            <a:rect l="0" t="0" r="r" b="b"/>
            <a:pathLst>
              <a:path w="1789" h="577">
                <a:moveTo>
                  <a:pt x="1789" y="0"/>
                </a:moveTo>
                <a:cubicBezTo>
                  <a:pt x="1645" y="16"/>
                  <a:pt x="1502" y="33"/>
                  <a:pt x="1417" y="83"/>
                </a:cubicBezTo>
                <a:cubicBezTo>
                  <a:pt x="1332" y="133"/>
                  <a:pt x="1359" y="269"/>
                  <a:pt x="1280" y="298"/>
                </a:cubicBezTo>
                <a:cubicBezTo>
                  <a:pt x="1201" y="327"/>
                  <a:pt x="1066" y="223"/>
                  <a:pt x="944" y="256"/>
                </a:cubicBezTo>
                <a:cubicBezTo>
                  <a:pt x="822" y="289"/>
                  <a:pt x="678" y="446"/>
                  <a:pt x="547" y="499"/>
                </a:cubicBezTo>
                <a:cubicBezTo>
                  <a:pt x="416" y="552"/>
                  <a:pt x="248" y="575"/>
                  <a:pt x="157" y="576"/>
                </a:cubicBezTo>
                <a:cubicBezTo>
                  <a:pt x="66" y="577"/>
                  <a:pt x="33" y="541"/>
                  <a:pt x="0" y="506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6" name="Freeform 388"/>
          <p:cNvSpPr>
            <a:spLocks/>
          </p:cNvSpPr>
          <p:nvPr/>
        </p:nvSpPr>
        <p:spPr bwMode="auto">
          <a:xfrm>
            <a:off x="2884488" y="5599435"/>
            <a:ext cx="1311275" cy="11318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63" y="150"/>
              </a:cxn>
              <a:cxn ang="0">
                <a:pos x="506" y="166"/>
              </a:cxn>
              <a:cxn ang="0">
                <a:pos x="627" y="489"/>
              </a:cxn>
              <a:cxn ang="0">
                <a:pos x="826" y="713"/>
              </a:cxn>
            </a:cxnLst>
            <a:rect l="0" t="0" r="r" b="b"/>
            <a:pathLst>
              <a:path w="826" h="713">
                <a:moveTo>
                  <a:pt x="0" y="0"/>
                </a:moveTo>
                <a:cubicBezTo>
                  <a:pt x="89" y="61"/>
                  <a:pt x="179" y="122"/>
                  <a:pt x="263" y="150"/>
                </a:cubicBezTo>
                <a:cubicBezTo>
                  <a:pt x="347" y="178"/>
                  <a:pt x="445" y="109"/>
                  <a:pt x="506" y="166"/>
                </a:cubicBezTo>
                <a:cubicBezTo>
                  <a:pt x="567" y="223"/>
                  <a:pt x="574" y="398"/>
                  <a:pt x="627" y="489"/>
                </a:cubicBezTo>
                <a:cubicBezTo>
                  <a:pt x="680" y="580"/>
                  <a:pt x="753" y="646"/>
                  <a:pt x="826" y="713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7" name="Freeform 389"/>
          <p:cNvSpPr>
            <a:spLocks/>
          </p:cNvSpPr>
          <p:nvPr/>
        </p:nvSpPr>
        <p:spPr bwMode="auto">
          <a:xfrm>
            <a:off x="3087688" y="5715323"/>
            <a:ext cx="1214437" cy="9604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43" y="67"/>
              </a:cxn>
              <a:cxn ang="0">
                <a:pos x="327" y="285"/>
              </a:cxn>
              <a:cxn ang="0">
                <a:pos x="442" y="442"/>
              </a:cxn>
              <a:cxn ang="0">
                <a:pos x="698" y="509"/>
              </a:cxn>
              <a:cxn ang="0">
                <a:pos x="765" y="605"/>
              </a:cxn>
            </a:cxnLst>
            <a:rect l="0" t="0" r="r" b="b"/>
            <a:pathLst>
              <a:path w="765" h="605">
                <a:moveTo>
                  <a:pt x="0" y="0"/>
                </a:moveTo>
                <a:cubicBezTo>
                  <a:pt x="94" y="9"/>
                  <a:pt x="189" y="19"/>
                  <a:pt x="243" y="67"/>
                </a:cubicBezTo>
                <a:cubicBezTo>
                  <a:pt x="297" y="115"/>
                  <a:pt x="294" y="223"/>
                  <a:pt x="327" y="285"/>
                </a:cubicBezTo>
                <a:cubicBezTo>
                  <a:pt x="360" y="347"/>
                  <a:pt x="380" y="405"/>
                  <a:pt x="442" y="442"/>
                </a:cubicBezTo>
                <a:cubicBezTo>
                  <a:pt x="504" y="479"/>
                  <a:pt x="644" y="482"/>
                  <a:pt x="698" y="509"/>
                </a:cubicBezTo>
                <a:cubicBezTo>
                  <a:pt x="752" y="536"/>
                  <a:pt x="758" y="570"/>
                  <a:pt x="765" y="605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8" name="Freeform 390"/>
          <p:cNvSpPr>
            <a:spLocks/>
          </p:cNvSpPr>
          <p:nvPr/>
        </p:nvSpPr>
        <p:spPr bwMode="auto">
          <a:xfrm>
            <a:off x="3163888" y="5842323"/>
            <a:ext cx="1590675" cy="7826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1" y="157"/>
              </a:cxn>
              <a:cxn ang="0">
                <a:pos x="435" y="83"/>
              </a:cxn>
              <a:cxn ang="0">
                <a:pos x="602" y="323"/>
              </a:cxn>
              <a:cxn ang="0">
                <a:pos x="1002" y="493"/>
              </a:cxn>
            </a:cxnLst>
            <a:rect l="0" t="0" r="r" b="b"/>
            <a:pathLst>
              <a:path w="1002" h="493">
                <a:moveTo>
                  <a:pt x="0" y="0"/>
                </a:moveTo>
                <a:cubicBezTo>
                  <a:pt x="74" y="71"/>
                  <a:pt x="149" y="143"/>
                  <a:pt x="221" y="157"/>
                </a:cubicBezTo>
                <a:cubicBezTo>
                  <a:pt x="293" y="171"/>
                  <a:pt x="372" y="55"/>
                  <a:pt x="435" y="83"/>
                </a:cubicBezTo>
                <a:cubicBezTo>
                  <a:pt x="498" y="111"/>
                  <a:pt x="508" y="255"/>
                  <a:pt x="602" y="323"/>
                </a:cubicBezTo>
                <a:cubicBezTo>
                  <a:pt x="696" y="391"/>
                  <a:pt x="849" y="442"/>
                  <a:pt x="1002" y="493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9" name="Freeform 391"/>
          <p:cNvSpPr>
            <a:spLocks/>
          </p:cNvSpPr>
          <p:nvPr/>
        </p:nvSpPr>
        <p:spPr bwMode="auto">
          <a:xfrm>
            <a:off x="3001963" y="5635948"/>
            <a:ext cx="1985962" cy="831850"/>
          </a:xfrm>
          <a:custGeom>
            <a:avLst/>
            <a:gdLst/>
            <a:ahLst/>
            <a:cxnLst>
              <a:cxn ang="0">
                <a:pos x="0" y="21"/>
              </a:cxn>
              <a:cxn ang="0">
                <a:pos x="329" y="37"/>
              </a:cxn>
              <a:cxn ang="0">
                <a:pos x="422" y="242"/>
              </a:cxn>
              <a:cxn ang="0">
                <a:pos x="752" y="265"/>
              </a:cxn>
              <a:cxn ang="0">
                <a:pos x="969" y="386"/>
              </a:cxn>
              <a:cxn ang="0">
                <a:pos x="1251" y="524"/>
              </a:cxn>
            </a:cxnLst>
            <a:rect l="0" t="0" r="r" b="b"/>
            <a:pathLst>
              <a:path w="1251" h="524">
                <a:moveTo>
                  <a:pt x="0" y="21"/>
                </a:moveTo>
                <a:cubicBezTo>
                  <a:pt x="129" y="10"/>
                  <a:pt x="259" y="0"/>
                  <a:pt x="329" y="37"/>
                </a:cubicBezTo>
                <a:cubicBezTo>
                  <a:pt x="399" y="74"/>
                  <a:pt x="351" y="204"/>
                  <a:pt x="422" y="242"/>
                </a:cubicBezTo>
                <a:cubicBezTo>
                  <a:pt x="493" y="280"/>
                  <a:pt x="661" y="241"/>
                  <a:pt x="752" y="265"/>
                </a:cubicBezTo>
                <a:cubicBezTo>
                  <a:pt x="843" y="289"/>
                  <a:pt x="886" y="343"/>
                  <a:pt x="969" y="386"/>
                </a:cubicBezTo>
                <a:cubicBezTo>
                  <a:pt x="1052" y="429"/>
                  <a:pt x="1151" y="476"/>
                  <a:pt x="1251" y="524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0" name="Freeform 392"/>
          <p:cNvSpPr>
            <a:spLocks/>
          </p:cNvSpPr>
          <p:nvPr/>
        </p:nvSpPr>
        <p:spPr bwMode="auto">
          <a:xfrm>
            <a:off x="2986088" y="5532760"/>
            <a:ext cx="1803400" cy="10096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9" y="128"/>
              </a:cxn>
              <a:cxn ang="0">
                <a:pos x="250" y="352"/>
              </a:cxn>
              <a:cxn ang="0">
                <a:pos x="435" y="586"/>
              </a:cxn>
              <a:cxn ang="0">
                <a:pos x="631" y="624"/>
              </a:cxn>
              <a:cxn ang="0">
                <a:pos x="944" y="515"/>
              </a:cxn>
              <a:cxn ang="0">
                <a:pos x="1136" y="608"/>
              </a:cxn>
            </a:cxnLst>
            <a:rect l="0" t="0" r="r" b="b"/>
            <a:pathLst>
              <a:path w="1136" h="636">
                <a:moveTo>
                  <a:pt x="0" y="0"/>
                </a:moveTo>
                <a:cubicBezTo>
                  <a:pt x="118" y="34"/>
                  <a:pt x="237" y="69"/>
                  <a:pt x="279" y="128"/>
                </a:cubicBezTo>
                <a:cubicBezTo>
                  <a:pt x="321" y="187"/>
                  <a:pt x="224" y="276"/>
                  <a:pt x="250" y="352"/>
                </a:cubicBezTo>
                <a:cubicBezTo>
                  <a:pt x="276" y="428"/>
                  <a:pt x="372" y="541"/>
                  <a:pt x="435" y="586"/>
                </a:cubicBezTo>
                <a:cubicBezTo>
                  <a:pt x="498" y="631"/>
                  <a:pt x="546" y="636"/>
                  <a:pt x="631" y="624"/>
                </a:cubicBezTo>
                <a:cubicBezTo>
                  <a:pt x="716" y="612"/>
                  <a:pt x="860" y="518"/>
                  <a:pt x="944" y="515"/>
                </a:cubicBezTo>
                <a:cubicBezTo>
                  <a:pt x="1028" y="512"/>
                  <a:pt x="1082" y="560"/>
                  <a:pt x="1136" y="608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1" name="Freeform 393"/>
          <p:cNvSpPr>
            <a:spLocks/>
          </p:cNvSpPr>
          <p:nvPr/>
        </p:nvSpPr>
        <p:spPr bwMode="auto">
          <a:xfrm>
            <a:off x="3449638" y="6083623"/>
            <a:ext cx="2478087" cy="779462"/>
          </a:xfrm>
          <a:custGeom>
            <a:avLst/>
            <a:gdLst/>
            <a:ahLst/>
            <a:cxnLst>
              <a:cxn ang="0">
                <a:pos x="0" y="491"/>
              </a:cxn>
              <a:cxn ang="0">
                <a:pos x="163" y="328"/>
              </a:cxn>
              <a:cxn ang="0">
                <a:pos x="383" y="194"/>
              </a:cxn>
              <a:cxn ang="0">
                <a:pos x="534" y="34"/>
              </a:cxn>
              <a:cxn ang="0">
                <a:pos x="943" y="8"/>
              </a:cxn>
              <a:cxn ang="0">
                <a:pos x="1241" y="82"/>
              </a:cxn>
              <a:cxn ang="0">
                <a:pos x="1561" y="207"/>
              </a:cxn>
            </a:cxnLst>
            <a:rect l="0" t="0" r="r" b="b"/>
            <a:pathLst>
              <a:path w="1561" h="491">
                <a:moveTo>
                  <a:pt x="0" y="491"/>
                </a:moveTo>
                <a:cubicBezTo>
                  <a:pt x="27" y="463"/>
                  <a:pt x="99" y="377"/>
                  <a:pt x="163" y="328"/>
                </a:cubicBezTo>
                <a:cubicBezTo>
                  <a:pt x="227" y="279"/>
                  <a:pt x="321" y="243"/>
                  <a:pt x="383" y="194"/>
                </a:cubicBezTo>
                <a:cubicBezTo>
                  <a:pt x="445" y="145"/>
                  <a:pt x="441" y="65"/>
                  <a:pt x="534" y="34"/>
                </a:cubicBezTo>
                <a:cubicBezTo>
                  <a:pt x="627" y="3"/>
                  <a:pt x="825" y="0"/>
                  <a:pt x="943" y="8"/>
                </a:cubicBezTo>
                <a:cubicBezTo>
                  <a:pt x="1061" y="16"/>
                  <a:pt x="1138" y="49"/>
                  <a:pt x="1241" y="82"/>
                </a:cubicBezTo>
                <a:cubicBezTo>
                  <a:pt x="1344" y="115"/>
                  <a:pt x="1452" y="161"/>
                  <a:pt x="1561" y="207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2" name="Freeform 394" descr="Bouquet"/>
          <p:cNvSpPr>
            <a:spLocks/>
          </p:cNvSpPr>
          <p:nvPr/>
        </p:nvSpPr>
        <p:spPr bwMode="auto">
          <a:xfrm>
            <a:off x="33338" y="6059810"/>
            <a:ext cx="3303587" cy="390525"/>
          </a:xfrm>
          <a:custGeom>
            <a:avLst/>
            <a:gdLst/>
            <a:ahLst/>
            <a:cxnLst>
              <a:cxn ang="0">
                <a:pos x="0" y="27"/>
              </a:cxn>
              <a:cxn ang="0">
                <a:pos x="162" y="49"/>
              </a:cxn>
              <a:cxn ang="0">
                <a:pos x="392" y="34"/>
              </a:cxn>
              <a:cxn ang="0">
                <a:pos x="663" y="61"/>
              </a:cxn>
              <a:cxn ang="0">
                <a:pos x="1086" y="8"/>
              </a:cxn>
              <a:cxn ang="0">
                <a:pos x="1409" y="21"/>
              </a:cxn>
              <a:cxn ang="0">
                <a:pos x="1625" y="49"/>
              </a:cxn>
              <a:cxn ang="0">
                <a:pos x="1931" y="26"/>
              </a:cxn>
              <a:cxn ang="0">
                <a:pos x="2036" y="30"/>
              </a:cxn>
              <a:cxn ang="0">
                <a:pos x="1934" y="110"/>
              </a:cxn>
              <a:cxn ang="0">
                <a:pos x="2080" y="182"/>
              </a:cxn>
              <a:cxn ang="0">
                <a:pos x="1941" y="238"/>
              </a:cxn>
              <a:cxn ang="0">
                <a:pos x="1546" y="238"/>
              </a:cxn>
              <a:cxn ang="0">
                <a:pos x="1079" y="197"/>
              </a:cxn>
              <a:cxn ang="0">
                <a:pos x="471" y="225"/>
              </a:cxn>
              <a:cxn ang="0">
                <a:pos x="162" y="225"/>
              </a:cxn>
              <a:cxn ang="0">
                <a:pos x="0" y="210"/>
              </a:cxn>
              <a:cxn ang="0">
                <a:pos x="0" y="27"/>
              </a:cxn>
            </a:cxnLst>
            <a:rect l="0" t="0" r="r" b="b"/>
            <a:pathLst>
              <a:path w="2081" h="246">
                <a:moveTo>
                  <a:pt x="0" y="27"/>
                </a:moveTo>
                <a:cubicBezTo>
                  <a:pt x="27" y="0"/>
                  <a:pt x="97" y="49"/>
                  <a:pt x="162" y="49"/>
                </a:cubicBezTo>
                <a:cubicBezTo>
                  <a:pt x="227" y="49"/>
                  <a:pt x="309" y="32"/>
                  <a:pt x="392" y="34"/>
                </a:cubicBezTo>
                <a:cubicBezTo>
                  <a:pt x="475" y="36"/>
                  <a:pt x="547" y="65"/>
                  <a:pt x="663" y="61"/>
                </a:cubicBezTo>
                <a:cubicBezTo>
                  <a:pt x="779" y="57"/>
                  <a:pt x="962" y="15"/>
                  <a:pt x="1086" y="8"/>
                </a:cubicBezTo>
                <a:cubicBezTo>
                  <a:pt x="1210" y="1"/>
                  <a:pt x="1319" y="14"/>
                  <a:pt x="1409" y="21"/>
                </a:cubicBezTo>
                <a:cubicBezTo>
                  <a:pt x="1499" y="28"/>
                  <a:pt x="1538" y="48"/>
                  <a:pt x="1625" y="49"/>
                </a:cubicBezTo>
                <a:cubicBezTo>
                  <a:pt x="1712" y="50"/>
                  <a:pt x="1863" y="29"/>
                  <a:pt x="1931" y="26"/>
                </a:cubicBezTo>
                <a:cubicBezTo>
                  <a:pt x="1999" y="23"/>
                  <a:pt x="2035" y="16"/>
                  <a:pt x="2036" y="30"/>
                </a:cubicBezTo>
                <a:lnTo>
                  <a:pt x="1934" y="110"/>
                </a:lnTo>
                <a:lnTo>
                  <a:pt x="2080" y="182"/>
                </a:lnTo>
                <a:cubicBezTo>
                  <a:pt x="2081" y="203"/>
                  <a:pt x="2029" y="229"/>
                  <a:pt x="1941" y="238"/>
                </a:cubicBezTo>
                <a:cubicBezTo>
                  <a:pt x="1852" y="246"/>
                  <a:pt x="1689" y="244"/>
                  <a:pt x="1546" y="238"/>
                </a:cubicBezTo>
                <a:cubicBezTo>
                  <a:pt x="1402" y="231"/>
                  <a:pt x="1258" y="199"/>
                  <a:pt x="1079" y="197"/>
                </a:cubicBezTo>
                <a:cubicBezTo>
                  <a:pt x="900" y="195"/>
                  <a:pt x="623" y="221"/>
                  <a:pt x="471" y="225"/>
                </a:cubicBezTo>
                <a:cubicBezTo>
                  <a:pt x="318" y="229"/>
                  <a:pt x="240" y="227"/>
                  <a:pt x="162" y="225"/>
                </a:cubicBezTo>
                <a:cubicBezTo>
                  <a:pt x="83" y="223"/>
                  <a:pt x="27" y="242"/>
                  <a:pt x="0" y="210"/>
                </a:cubicBezTo>
                <a:lnTo>
                  <a:pt x="0" y="27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 w="9525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3" name="Freeform 395" descr="Bouquet"/>
          <p:cNvSpPr>
            <a:spLocks/>
          </p:cNvSpPr>
          <p:nvPr/>
        </p:nvSpPr>
        <p:spPr bwMode="auto">
          <a:xfrm>
            <a:off x="5703888" y="6007423"/>
            <a:ext cx="3449637" cy="441325"/>
          </a:xfrm>
          <a:custGeom>
            <a:avLst/>
            <a:gdLst/>
            <a:ahLst/>
            <a:cxnLst>
              <a:cxn ang="0">
                <a:pos x="51" y="95"/>
              </a:cxn>
              <a:cxn ang="0">
                <a:pos x="127" y="81"/>
              </a:cxn>
              <a:cxn ang="0">
                <a:pos x="444" y="53"/>
              </a:cxn>
              <a:cxn ang="0">
                <a:pos x="989" y="81"/>
              </a:cxn>
              <a:cxn ang="0">
                <a:pos x="1405" y="81"/>
              </a:cxn>
              <a:cxn ang="0">
                <a:pos x="1687" y="81"/>
              </a:cxn>
              <a:cxn ang="0">
                <a:pos x="2088" y="25"/>
              </a:cxn>
              <a:cxn ang="0">
                <a:pos x="2173" y="32"/>
              </a:cxn>
              <a:cxn ang="0">
                <a:pos x="2171" y="214"/>
              </a:cxn>
              <a:cxn ang="0">
                <a:pos x="2023" y="270"/>
              </a:cxn>
              <a:cxn ang="0">
                <a:pos x="1603" y="270"/>
              </a:cxn>
              <a:cxn ang="0">
                <a:pos x="1105" y="229"/>
              </a:cxn>
              <a:cxn ang="0">
                <a:pos x="457" y="257"/>
              </a:cxn>
              <a:cxn ang="0">
                <a:pos x="0" y="210"/>
              </a:cxn>
              <a:cxn ang="0">
                <a:pos x="51" y="95"/>
              </a:cxn>
            </a:cxnLst>
            <a:rect l="0" t="0" r="r" b="b"/>
            <a:pathLst>
              <a:path w="2173" h="278">
                <a:moveTo>
                  <a:pt x="51" y="95"/>
                </a:moveTo>
                <a:cubicBezTo>
                  <a:pt x="80" y="68"/>
                  <a:pt x="62" y="88"/>
                  <a:pt x="127" y="81"/>
                </a:cubicBezTo>
                <a:cubicBezTo>
                  <a:pt x="192" y="74"/>
                  <a:pt x="300" y="53"/>
                  <a:pt x="444" y="53"/>
                </a:cubicBezTo>
                <a:cubicBezTo>
                  <a:pt x="588" y="53"/>
                  <a:pt x="829" y="76"/>
                  <a:pt x="989" y="81"/>
                </a:cubicBezTo>
                <a:cubicBezTo>
                  <a:pt x="1149" y="86"/>
                  <a:pt x="1289" y="81"/>
                  <a:pt x="1405" y="81"/>
                </a:cubicBezTo>
                <a:cubicBezTo>
                  <a:pt x="1521" y="81"/>
                  <a:pt x="1573" y="90"/>
                  <a:pt x="1687" y="81"/>
                </a:cubicBezTo>
                <a:cubicBezTo>
                  <a:pt x="1801" y="72"/>
                  <a:pt x="2007" y="33"/>
                  <a:pt x="2088" y="25"/>
                </a:cubicBezTo>
                <a:cubicBezTo>
                  <a:pt x="2169" y="17"/>
                  <a:pt x="2159" y="0"/>
                  <a:pt x="2173" y="32"/>
                </a:cubicBezTo>
                <a:lnTo>
                  <a:pt x="2171" y="214"/>
                </a:lnTo>
                <a:cubicBezTo>
                  <a:pt x="2147" y="255"/>
                  <a:pt x="2118" y="261"/>
                  <a:pt x="2023" y="270"/>
                </a:cubicBezTo>
                <a:cubicBezTo>
                  <a:pt x="1929" y="278"/>
                  <a:pt x="1756" y="276"/>
                  <a:pt x="1603" y="270"/>
                </a:cubicBezTo>
                <a:cubicBezTo>
                  <a:pt x="1449" y="263"/>
                  <a:pt x="1296" y="231"/>
                  <a:pt x="1105" y="229"/>
                </a:cubicBezTo>
                <a:cubicBezTo>
                  <a:pt x="914" y="227"/>
                  <a:pt x="641" y="260"/>
                  <a:pt x="457" y="257"/>
                </a:cubicBezTo>
                <a:cubicBezTo>
                  <a:pt x="273" y="254"/>
                  <a:pt x="68" y="237"/>
                  <a:pt x="0" y="210"/>
                </a:cubicBezTo>
                <a:lnTo>
                  <a:pt x="51" y="95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 w="9525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4" name="Freeform 396"/>
          <p:cNvSpPr>
            <a:spLocks noChangeAspect="1"/>
          </p:cNvSpPr>
          <p:nvPr/>
        </p:nvSpPr>
        <p:spPr bwMode="auto">
          <a:xfrm>
            <a:off x="1377950" y="5767710"/>
            <a:ext cx="1938338" cy="404813"/>
          </a:xfrm>
          <a:custGeom>
            <a:avLst/>
            <a:gdLst/>
            <a:ahLst/>
            <a:cxnLst>
              <a:cxn ang="0">
                <a:pos x="258" y="142"/>
              </a:cxn>
              <a:cxn ang="0">
                <a:pos x="382" y="232"/>
              </a:cxn>
              <a:cxn ang="0">
                <a:pos x="732" y="254"/>
              </a:cxn>
              <a:cxn ang="0">
                <a:pos x="1140" y="228"/>
              </a:cxn>
              <a:cxn ang="0">
                <a:pos x="1196" y="198"/>
              </a:cxn>
              <a:cxn ang="0">
                <a:pos x="991" y="175"/>
              </a:cxn>
              <a:cxn ang="0">
                <a:pos x="1128" y="134"/>
              </a:cxn>
              <a:cxn ang="0">
                <a:pos x="1068" y="92"/>
              </a:cxn>
              <a:cxn ang="0">
                <a:pos x="1077" y="18"/>
              </a:cxn>
              <a:cxn ang="0">
                <a:pos x="558" y="14"/>
              </a:cxn>
              <a:cxn ang="0">
                <a:pos x="50" y="21"/>
              </a:cxn>
              <a:cxn ang="0">
                <a:pos x="258" y="142"/>
              </a:cxn>
            </a:cxnLst>
            <a:rect l="0" t="0" r="r" b="b"/>
            <a:pathLst>
              <a:path w="1221" h="255">
                <a:moveTo>
                  <a:pt x="258" y="142"/>
                </a:moveTo>
                <a:cubicBezTo>
                  <a:pt x="321" y="179"/>
                  <a:pt x="303" y="213"/>
                  <a:pt x="382" y="232"/>
                </a:cubicBezTo>
                <a:cubicBezTo>
                  <a:pt x="461" y="251"/>
                  <a:pt x="606" y="255"/>
                  <a:pt x="732" y="254"/>
                </a:cubicBezTo>
                <a:lnTo>
                  <a:pt x="1140" y="228"/>
                </a:lnTo>
                <a:cubicBezTo>
                  <a:pt x="1217" y="219"/>
                  <a:pt x="1221" y="207"/>
                  <a:pt x="1196" y="198"/>
                </a:cubicBezTo>
                <a:cubicBezTo>
                  <a:pt x="1171" y="189"/>
                  <a:pt x="1002" y="186"/>
                  <a:pt x="991" y="175"/>
                </a:cubicBezTo>
                <a:cubicBezTo>
                  <a:pt x="980" y="164"/>
                  <a:pt x="1115" y="148"/>
                  <a:pt x="1128" y="134"/>
                </a:cubicBezTo>
                <a:cubicBezTo>
                  <a:pt x="1141" y="120"/>
                  <a:pt x="1076" y="111"/>
                  <a:pt x="1068" y="92"/>
                </a:cubicBezTo>
                <a:cubicBezTo>
                  <a:pt x="1060" y="73"/>
                  <a:pt x="1162" y="31"/>
                  <a:pt x="1077" y="18"/>
                </a:cubicBezTo>
                <a:cubicBezTo>
                  <a:pt x="992" y="5"/>
                  <a:pt x="729" y="14"/>
                  <a:pt x="558" y="14"/>
                </a:cubicBezTo>
                <a:cubicBezTo>
                  <a:pt x="387" y="14"/>
                  <a:pt x="100" y="0"/>
                  <a:pt x="50" y="21"/>
                </a:cubicBezTo>
                <a:cubicBezTo>
                  <a:pt x="0" y="42"/>
                  <a:pt x="215" y="117"/>
                  <a:pt x="258" y="142"/>
                </a:cubicBezTo>
                <a:close/>
              </a:path>
            </a:pathLst>
          </a:custGeom>
          <a:gradFill rotWithShape="1">
            <a:gsLst>
              <a:gs pos="0">
                <a:srgbClr val="D3B187"/>
              </a:gs>
              <a:gs pos="100000">
                <a:srgbClr val="FFCC66"/>
              </a:gs>
            </a:gsLst>
            <a:lin ang="5400000" scaled="1"/>
          </a:gradFill>
          <a:ln w="9525" cap="flat" cmpd="sng">
            <a:solidFill>
              <a:srgbClr val="FF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7" name="Freeform 399"/>
          <p:cNvSpPr>
            <a:spLocks noChangeAspect="1"/>
          </p:cNvSpPr>
          <p:nvPr/>
        </p:nvSpPr>
        <p:spPr bwMode="auto">
          <a:xfrm>
            <a:off x="5491163" y="5756598"/>
            <a:ext cx="2184400" cy="411162"/>
          </a:xfrm>
          <a:custGeom>
            <a:avLst/>
            <a:gdLst/>
            <a:ahLst/>
            <a:cxnLst>
              <a:cxn ang="0">
                <a:pos x="583" y="258"/>
              </a:cxn>
              <a:cxn ang="0">
                <a:pos x="996" y="256"/>
              </a:cxn>
              <a:cxn ang="0">
                <a:pos x="1363" y="242"/>
              </a:cxn>
              <a:cxn ang="0">
                <a:pos x="1229" y="161"/>
              </a:cxn>
              <a:cxn ang="0">
                <a:pos x="918" y="25"/>
              </a:cxn>
              <a:cxn ang="0">
                <a:pos x="492" y="9"/>
              </a:cxn>
              <a:cxn ang="0">
                <a:pos x="163" y="19"/>
              </a:cxn>
              <a:cxn ang="0">
                <a:pos x="307" y="93"/>
              </a:cxn>
              <a:cxn ang="0">
                <a:pos x="9" y="127"/>
              </a:cxn>
              <a:cxn ang="0">
                <a:pos x="361" y="185"/>
              </a:cxn>
              <a:cxn ang="0">
                <a:pos x="173" y="243"/>
              </a:cxn>
              <a:cxn ang="0">
                <a:pos x="583" y="258"/>
              </a:cxn>
            </a:cxnLst>
            <a:rect l="0" t="0" r="r" b="b"/>
            <a:pathLst>
              <a:path w="1376" h="259">
                <a:moveTo>
                  <a:pt x="583" y="258"/>
                </a:moveTo>
                <a:cubicBezTo>
                  <a:pt x="654" y="258"/>
                  <a:pt x="866" y="259"/>
                  <a:pt x="996" y="256"/>
                </a:cubicBezTo>
                <a:cubicBezTo>
                  <a:pt x="1126" y="253"/>
                  <a:pt x="1325" y="257"/>
                  <a:pt x="1363" y="242"/>
                </a:cubicBezTo>
                <a:cubicBezTo>
                  <a:pt x="1376" y="218"/>
                  <a:pt x="1303" y="197"/>
                  <a:pt x="1229" y="161"/>
                </a:cubicBezTo>
                <a:cubicBezTo>
                  <a:pt x="1155" y="125"/>
                  <a:pt x="1041" y="50"/>
                  <a:pt x="918" y="25"/>
                </a:cubicBezTo>
                <a:cubicBezTo>
                  <a:pt x="795" y="0"/>
                  <a:pt x="618" y="10"/>
                  <a:pt x="492" y="9"/>
                </a:cubicBezTo>
                <a:cubicBezTo>
                  <a:pt x="366" y="8"/>
                  <a:pt x="194" y="5"/>
                  <a:pt x="163" y="19"/>
                </a:cubicBezTo>
                <a:cubicBezTo>
                  <a:pt x="132" y="33"/>
                  <a:pt x="333" y="75"/>
                  <a:pt x="307" y="93"/>
                </a:cubicBezTo>
                <a:cubicBezTo>
                  <a:pt x="281" y="111"/>
                  <a:pt x="0" y="112"/>
                  <a:pt x="9" y="127"/>
                </a:cubicBezTo>
                <a:cubicBezTo>
                  <a:pt x="18" y="142"/>
                  <a:pt x="334" y="166"/>
                  <a:pt x="361" y="185"/>
                </a:cubicBezTo>
                <a:cubicBezTo>
                  <a:pt x="388" y="204"/>
                  <a:pt x="136" y="231"/>
                  <a:pt x="173" y="243"/>
                </a:cubicBezTo>
                <a:cubicBezTo>
                  <a:pt x="210" y="255"/>
                  <a:pt x="498" y="255"/>
                  <a:pt x="583" y="258"/>
                </a:cubicBezTo>
                <a:close/>
              </a:path>
            </a:pathLst>
          </a:custGeom>
          <a:gradFill rotWithShape="1">
            <a:gsLst>
              <a:gs pos="0">
                <a:srgbClr val="D3B187"/>
              </a:gs>
              <a:gs pos="100000">
                <a:srgbClr val="FFCC66"/>
              </a:gs>
            </a:gsLst>
            <a:lin ang="5400000" scaled="1"/>
          </a:gradFill>
          <a:ln w="9525" cap="flat" cmpd="sng">
            <a:solidFill>
              <a:srgbClr val="FF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9" name="Freeform 401"/>
          <p:cNvSpPr>
            <a:spLocks/>
          </p:cNvSpPr>
          <p:nvPr/>
        </p:nvSpPr>
        <p:spPr bwMode="auto">
          <a:xfrm>
            <a:off x="2276475" y="6156648"/>
            <a:ext cx="3359150" cy="66675"/>
          </a:xfrm>
          <a:custGeom>
            <a:avLst/>
            <a:gdLst/>
            <a:ahLst/>
            <a:cxnLst>
              <a:cxn ang="0">
                <a:pos x="0" y="21"/>
              </a:cxn>
              <a:cxn ang="0">
                <a:pos x="144" y="31"/>
              </a:cxn>
              <a:cxn ang="0">
                <a:pos x="461" y="37"/>
              </a:cxn>
              <a:cxn ang="0">
                <a:pos x="884" y="2"/>
              </a:cxn>
              <a:cxn ang="0">
                <a:pos x="1236" y="24"/>
              </a:cxn>
              <a:cxn ang="0">
                <a:pos x="1671" y="2"/>
              </a:cxn>
              <a:cxn ang="0">
                <a:pos x="2116" y="15"/>
              </a:cxn>
            </a:cxnLst>
            <a:rect l="0" t="0" r="r" b="b"/>
            <a:pathLst>
              <a:path w="2116" h="42">
                <a:moveTo>
                  <a:pt x="0" y="21"/>
                </a:moveTo>
                <a:cubicBezTo>
                  <a:pt x="33" y="24"/>
                  <a:pt x="67" y="28"/>
                  <a:pt x="144" y="31"/>
                </a:cubicBezTo>
                <a:cubicBezTo>
                  <a:pt x="221" y="34"/>
                  <a:pt x="338" y="42"/>
                  <a:pt x="461" y="37"/>
                </a:cubicBezTo>
                <a:cubicBezTo>
                  <a:pt x="584" y="32"/>
                  <a:pt x="755" y="4"/>
                  <a:pt x="884" y="2"/>
                </a:cubicBezTo>
                <a:cubicBezTo>
                  <a:pt x="1013" y="0"/>
                  <a:pt x="1105" y="24"/>
                  <a:pt x="1236" y="24"/>
                </a:cubicBezTo>
                <a:cubicBezTo>
                  <a:pt x="1367" y="24"/>
                  <a:pt x="1524" y="4"/>
                  <a:pt x="1671" y="2"/>
                </a:cubicBezTo>
                <a:cubicBezTo>
                  <a:pt x="1818" y="0"/>
                  <a:pt x="2042" y="13"/>
                  <a:pt x="2116" y="1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00" name="Freeform 402"/>
          <p:cNvSpPr>
            <a:spLocks/>
          </p:cNvSpPr>
          <p:nvPr/>
        </p:nvSpPr>
        <p:spPr bwMode="auto">
          <a:xfrm>
            <a:off x="461963" y="6315398"/>
            <a:ext cx="2133600" cy="571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234" y="35"/>
              </a:cxn>
              <a:cxn ang="0">
                <a:pos x="547" y="13"/>
              </a:cxn>
              <a:cxn ang="0">
                <a:pos x="867" y="10"/>
              </a:cxn>
              <a:cxn ang="0">
                <a:pos x="1078" y="13"/>
              </a:cxn>
              <a:cxn ang="0">
                <a:pos x="1344" y="0"/>
              </a:cxn>
            </a:cxnLst>
            <a:rect l="0" t="0" r="r" b="b"/>
            <a:pathLst>
              <a:path w="1344" h="36">
                <a:moveTo>
                  <a:pt x="0" y="7"/>
                </a:moveTo>
                <a:cubicBezTo>
                  <a:pt x="71" y="20"/>
                  <a:pt x="143" y="34"/>
                  <a:pt x="234" y="35"/>
                </a:cubicBezTo>
                <a:cubicBezTo>
                  <a:pt x="325" y="36"/>
                  <a:pt x="442" y="17"/>
                  <a:pt x="547" y="13"/>
                </a:cubicBezTo>
                <a:cubicBezTo>
                  <a:pt x="652" y="9"/>
                  <a:pt x="779" y="10"/>
                  <a:pt x="867" y="10"/>
                </a:cubicBezTo>
                <a:cubicBezTo>
                  <a:pt x="955" y="10"/>
                  <a:pt x="999" y="15"/>
                  <a:pt x="1078" y="13"/>
                </a:cubicBezTo>
                <a:cubicBezTo>
                  <a:pt x="1157" y="11"/>
                  <a:pt x="1300" y="2"/>
                  <a:pt x="1344" y="0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01" name="Freeform 403"/>
          <p:cNvSpPr>
            <a:spLocks/>
          </p:cNvSpPr>
          <p:nvPr/>
        </p:nvSpPr>
        <p:spPr bwMode="auto">
          <a:xfrm>
            <a:off x="103188" y="6158235"/>
            <a:ext cx="1925637" cy="93663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02" name="Freeform 404"/>
          <p:cNvSpPr>
            <a:spLocks/>
          </p:cNvSpPr>
          <p:nvPr/>
        </p:nvSpPr>
        <p:spPr bwMode="auto">
          <a:xfrm>
            <a:off x="2941638" y="6248723"/>
            <a:ext cx="2052637" cy="95250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317" y="58"/>
              </a:cxn>
              <a:cxn ang="0">
                <a:pos x="762" y="23"/>
              </a:cxn>
              <a:cxn ang="0">
                <a:pos x="1120" y="55"/>
              </a:cxn>
              <a:cxn ang="0">
                <a:pos x="1254" y="7"/>
              </a:cxn>
              <a:cxn ang="0">
                <a:pos x="1293" y="14"/>
              </a:cxn>
            </a:cxnLst>
            <a:rect l="0" t="0" r="r" b="b"/>
            <a:pathLst>
              <a:path w="1293" h="60">
                <a:moveTo>
                  <a:pt x="0" y="36"/>
                </a:moveTo>
                <a:cubicBezTo>
                  <a:pt x="95" y="48"/>
                  <a:pt x="190" y="60"/>
                  <a:pt x="317" y="58"/>
                </a:cubicBezTo>
                <a:cubicBezTo>
                  <a:pt x="444" y="56"/>
                  <a:pt x="628" y="23"/>
                  <a:pt x="762" y="23"/>
                </a:cubicBezTo>
                <a:cubicBezTo>
                  <a:pt x="896" y="23"/>
                  <a:pt x="1038" y="58"/>
                  <a:pt x="1120" y="55"/>
                </a:cubicBezTo>
                <a:cubicBezTo>
                  <a:pt x="1202" y="52"/>
                  <a:pt x="1225" y="14"/>
                  <a:pt x="1254" y="7"/>
                </a:cubicBezTo>
                <a:cubicBezTo>
                  <a:pt x="1283" y="0"/>
                  <a:pt x="1288" y="7"/>
                  <a:pt x="1293" y="14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03" name="Freeform 405"/>
          <p:cNvSpPr>
            <a:spLocks/>
          </p:cNvSpPr>
          <p:nvPr/>
        </p:nvSpPr>
        <p:spPr bwMode="auto">
          <a:xfrm>
            <a:off x="4724400" y="6229673"/>
            <a:ext cx="2865438" cy="857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9" y="48"/>
              </a:cxn>
              <a:cxn ang="0">
                <a:pos x="631" y="35"/>
              </a:cxn>
              <a:cxn ang="0">
                <a:pos x="1059" y="51"/>
              </a:cxn>
              <a:cxn ang="0">
                <a:pos x="1357" y="22"/>
              </a:cxn>
              <a:cxn ang="0">
                <a:pos x="1805" y="48"/>
              </a:cxn>
            </a:cxnLst>
            <a:rect l="0" t="0" r="r" b="b"/>
            <a:pathLst>
              <a:path w="1805" h="54">
                <a:moveTo>
                  <a:pt x="0" y="0"/>
                </a:moveTo>
                <a:cubicBezTo>
                  <a:pt x="77" y="21"/>
                  <a:pt x="154" y="42"/>
                  <a:pt x="259" y="48"/>
                </a:cubicBezTo>
                <a:cubicBezTo>
                  <a:pt x="364" y="54"/>
                  <a:pt x="498" y="34"/>
                  <a:pt x="631" y="35"/>
                </a:cubicBezTo>
                <a:cubicBezTo>
                  <a:pt x="764" y="36"/>
                  <a:pt x="938" y="53"/>
                  <a:pt x="1059" y="51"/>
                </a:cubicBezTo>
                <a:cubicBezTo>
                  <a:pt x="1180" y="49"/>
                  <a:pt x="1233" y="22"/>
                  <a:pt x="1357" y="22"/>
                </a:cubicBezTo>
                <a:cubicBezTo>
                  <a:pt x="1481" y="22"/>
                  <a:pt x="1730" y="44"/>
                  <a:pt x="1805" y="48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04" name="Freeform 406"/>
          <p:cNvSpPr>
            <a:spLocks/>
          </p:cNvSpPr>
          <p:nvPr/>
        </p:nvSpPr>
        <p:spPr bwMode="auto">
          <a:xfrm>
            <a:off x="5532438" y="6258248"/>
            <a:ext cx="2997200" cy="90487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294" y="14"/>
              </a:cxn>
              <a:cxn ang="0">
                <a:pos x="646" y="55"/>
              </a:cxn>
              <a:cxn ang="0">
                <a:pos x="1107" y="7"/>
              </a:cxn>
              <a:cxn ang="0">
                <a:pos x="1504" y="11"/>
              </a:cxn>
              <a:cxn ang="0">
                <a:pos x="1737" y="55"/>
              </a:cxn>
              <a:cxn ang="0">
                <a:pos x="1888" y="1"/>
              </a:cxn>
            </a:cxnLst>
            <a:rect l="0" t="0" r="r" b="b"/>
            <a:pathLst>
              <a:path w="1888" h="57">
                <a:moveTo>
                  <a:pt x="0" y="36"/>
                </a:moveTo>
                <a:cubicBezTo>
                  <a:pt x="93" y="23"/>
                  <a:pt x="186" y="11"/>
                  <a:pt x="294" y="14"/>
                </a:cubicBezTo>
                <a:cubicBezTo>
                  <a:pt x="402" y="17"/>
                  <a:pt x="511" y="56"/>
                  <a:pt x="646" y="55"/>
                </a:cubicBezTo>
                <a:cubicBezTo>
                  <a:pt x="781" y="54"/>
                  <a:pt x="964" y="14"/>
                  <a:pt x="1107" y="7"/>
                </a:cubicBezTo>
                <a:cubicBezTo>
                  <a:pt x="1250" y="0"/>
                  <a:pt x="1399" y="3"/>
                  <a:pt x="1504" y="11"/>
                </a:cubicBezTo>
                <a:cubicBezTo>
                  <a:pt x="1609" y="19"/>
                  <a:pt x="1673" y="57"/>
                  <a:pt x="1737" y="55"/>
                </a:cubicBezTo>
                <a:cubicBezTo>
                  <a:pt x="1801" y="53"/>
                  <a:pt x="1863" y="10"/>
                  <a:pt x="1888" y="1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05" name="Freeform 407"/>
          <p:cNvSpPr>
            <a:spLocks/>
          </p:cNvSpPr>
          <p:nvPr/>
        </p:nvSpPr>
        <p:spPr bwMode="auto">
          <a:xfrm>
            <a:off x="6542088" y="6156648"/>
            <a:ext cx="2266950" cy="111125"/>
          </a:xfrm>
          <a:custGeom>
            <a:avLst/>
            <a:gdLst/>
            <a:ahLst/>
            <a:cxnLst>
              <a:cxn ang="0">
                <a:pos x="1428" y="1"/>
              </a:cxn>
              <a:cxn ang="0">
                <a:pos x="1216" y="45"/>
              </a:cxn>
              <a:cxn ang="0">
                <a:pos x="941" y="68"/>
              </a:cxn>
              <a:cxn ang="0">
                <a:pos x="692" y="33"/>
              </a:cxn>
              <a:cxn ang="0">
                <a:pos x="570" y="1"/>
              </a:cxn>
              <a:cxn ang="0">
                <a:pos x="250" y="39"/>
              </a:cxn>
              <a:cxn ang="0">
                <a:pos x="0" y="17"/>
              </a:cxn>
            </a:cxnLst>
            <a:rect l="0" t="0" r="r" b="b"/>
            <a:pathLst>
              <a:path w="1428" h="70">
                <a:moveTo>
                  <a:pt x="1428" y="1"/>
                </a:moveTo>
                <a:cubicBezTo>
                  <a:pt x="1362" y="17"/>
                  <a:pt x="1297" y="34"/>
                  <a:pt x="1216" y="45"/>
                </a:cubicBezTo>
                <a:cubicBezTo>
                  <a:pt x="1135" y="56"/>
                  <a:pt x="1028" y="70"/>
                  <a:pt x="941" y="68"/>
                </a:cubicBezTo>
                <a:cubicBezTo>
                  <a:pt x="854" y="66"/>
                  <a:pt x="754" y="44"/>
                  <a:pt x="692" y="33"/>
                </a:cubicBezTo>
                <a:cubicBezTo>
                  <a:pt x="630" y="22"/>
                  <a:pt x="644" y="0"/>
                  <a:pt x="570" y="1"/>
                </a:cubicBezTo>
                <a:cubicBezTo>
                  <a:pt x="496" y="2"/>
                  <a:pt x="345" y="36"/>
                  <a:pt x="250" y="39"/>
                </a:cubicBezTo>
                <a:cubicBezTo>
                  <a:pt x="155" y="42"/>
                  <a:pt x="42" y="21"/>
                  <a:pt x="0" y="17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08" name="Oval 410"/>
          <p:cNvSpPr>
            <a:spLocks noChangeArrowheads="1"/>
          </p:cNvSpPr>
          <p:nvPr/>
        </p:nvSpPr>
        <p:spPr bwMode="auto">
          <a:xfrm>
            <a:off x="6184900" y="5848673"/>
            <a:ext cx="514350" cy="204787"/>
          </a:xfrm>
          <a:prstGeom prst="ellipse">
            <a:avLst/>
          </a:prstGeom>
          <a:gradFill rotWithShape="0">
            <a:gsLst>
              <a:gs pos="0">
                <a:srgbClr val="9CD9FE"/>
              </a:gs>
              <a:gs pos="100000">
                <a:srgbClr val="9CD9FE">
                  <a:gamma/>
                  <a:shade val="6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110" name="Oval 412"/>
          <p:cNvSpPr>
            <a:spLocks noChangeArrowheads="1"/>
          </p:cNvSpPr>
          <p:nvPr/>
        </p:nvSpPr>
        <p:spPr bwMode="auto">
          <a:xfrm>
            <a:off x="2232025" y="5882010"/>
            <a:ext cx="474663" cy="188913"/>
          </a:xfrm>
          <a:prstGeom prst="ellipse">
            <a:avLst/>
          </a:prstGeom>
          <a:gradFill rotWithShape="0">
            <a:gsLst>
              <a:gs pos="0">
                <a:srgbClr val="9CD9FE"/>
              </a:gs>
              <a:gs pos="100000">
                <a:srgbClr val="9CD9FE">
                  <a:gamma/>
                  <a:shade val="6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111" name="Freeform 413"/>
          <p:cNvSpPr>
            <a:spLocks/>
          </p:cNvSpPr>
          <p:nvPr/>
        </p:nvSpPr>
        <p:spPr bwMode="auto">
          <a:xfrm flipV="1">
            <a:off x="93663" y="6256660"/>
            <a:ext cx="1925637" cy="93663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12" name="Freeform 414"/>
          <p:cNvSpPr>
            <a:spLocks/>
          </p:cNvSpPr>
          <p:nvPr/>
        </p:nvSpPr>
        <p:spPr bwMode="auto">
          <a:xfrm>
            <a:off x="1539875" y="6196335"/>
            <a:ext cx="1925638" cy="93663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13" name="Freeform 415"/>
          <p:cNvSpPr>
            <a:spLocks/>
          </p:cNvSpPr>
          <p:nvPr/>
        </p:nvSpPr>
        <p:spPr bwMode="auto">
          <a:xfrm>
            <a:off x="3033713" y="6193160"/>
            <a:ext cx="1925637" cy="93663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14" name="Freeform 416"/>
          <p:cNvSpPr>
            <a:spLocks/>
          </p:cNvSpPr>
          <p:nvPr/>
        </p:nvSpPr>
        <p:spPr bwMode="auto">
          <a:xfrm>
            <a:off x="4522788" y="6182048"/>
            <a:ext cx="1925637" cy="93662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15" name="Freeform 417"/>
          <p:cNvSpPr>
            <a:spLocks/>
          </p:cNvSpPr>
          <p:nvPr/>
        </p:nvSpPr>
        <p:spPr bwMode="auto">
          <a:xfrm>
            <a:off x="5641975" y="6245548"/>
            <a:ext cx="1925638" cy="93662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16" name="Freeform 418"/>
          <p:cNvSpPr>
            <a:spLocks/>
          </p:cNvSpPr>
          <p:nvPr/>
        </p:nvSpPr>
        <p:spPr bwMode="auto">
          <a:xfrm>
            <a:off x="6784975" y="6275710"/>
            <a:ext cx="1925638" cy="93663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17" name="Freeform 419"/>
          <p:cNvSpPr>
            <a:spLocks/>
          </p:cNvSpPr>
          <p:nvPr/>
        </p:nvSpPr>
        <p:spPr bwMode="auto">
          <a:xfrm flipV="1">
            <a:off x="7164388" y="6204273"/>
            <a:ext cx="1925637" cy="93662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grpSp>
        <p:nvGrpSpPr>
          <p:cNvPr id="3" name="Group 187"/>
          <p:cNvGrpSpPr/>
          <p:nvPr/>
        </p:nvGrpSpPr>
        <p:grpSpPr>
          <a:xfrm>
            <a:off x="4137025" y="6237312"/>
            <a:ext cx="3430588" cy="608012"/>
            <a:chOff x="4137025" y="4981228"/>
            <a:chExt cx="3430588" cy="608012"/>
          </a:xfrm>
        </p:grpSpPr>
        <p:sp>
          <p:nvSpPr>
            <p:cNvPr id="118" name="Freeform 420"/>
            <p:cNvSpPr>
              <a:spLocks noChangeAspect="1"/>
            </p:cNvSpPr>
            <p:nvPr/>
          </p:nvSpPr>
          <p:spPr bwMode="auto">
            <a:xfrm>
              <a:off x="4137025" y="4981228"/>
              <a:ext cx="3430588" cy="608012"/>
            </a:xfrm>
            <a:custGeom>
              <a:avLst/>
              <a:gdLst/>
              <a:ahLst/>
              <a:cxnLst>
                <a:cxn ang="0">
                  <a:pos x="136" y="372"/>
                </a:cxn>
                <a:cxn ang="0">
                  <a:pos x="984" y="247"/>
                </a:cxn>
                <a:cxn ang="0">
                  <a:pos x="2114" y="81"/>
                </a:cxn>
                <a:cxn ang="0">
                  <a:pos x="702" y="27"/>
                </a:cxn>
                <a:cxn ang="0">
                  <a:pos x="165" y="180"/>
                </a:cxn>
                <a:cxn ang="0">
                  <a:pos x="136" y="372"/>
                </a:cxn>
              </a:cxnLst>
              <a:rect l="0" t="0" r="r" b="b"/>
              <a:pathLst>
                <a:path w="2161" h="383">
                  <a:moveTo>
                    <a:pt x="136" y="372"/>
                  </a:moveTo>
                  <a:cubicBezTo>
                    <a:pt x="272" y="383"/>
                    <a:pt x="654" y="295"/>
                    <a:pt x="984" y="247"/>
                  </a:cubicBezTo>
                  <a:cubicBezTo>
                    <a:pt x="1314" y="199"/>
                    <a:pt x="2161" y="118"/>
                    <a:pt x="2114" y="81"/>
                  </a:cubicBezTo>
                  <a:cubicBezTo>
                    <a:pt x="2117" y="40"/>
                    <a:pt x="1053" y="0"/>
                    <a:pt x="702" y="27"/>
                  </a:cubicBezTo>
                  <a:cubicBezTo>
                    <a:pt x="377" y="43"/>
                    <a:pt x="259" y="123"/>
                    <a:pt x="165" y="180"/>
                  </a:cubicBezTo>
                  <a:cubicBezTo>
                    <a:pt x="71" y="237"/>
                    <a:pt x="0" y="361"/>
                    <a:pt x="136" y="372"/>
                  </a:cubicBezTo>
                  <a:close/>
                </a:path>
              </a:pathLst>
            </a:custGeom>
            <a:solidFill>
              <a:srgbClr val="FF9966"/>
            </a:solidFill>
            <a:ln w="9525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119" name="Oval 421"/>
            <p:cNvSpPr>
              <a:spLocks noChangeArrowheads="1"/>
            </p:cNvSpPr>
            <p:nvPr/>
          </p:nvSpPr>
          <p:spPr bwMode="auto">
            <a:xfrm>
              <a:off x="4919663" y="5157192"/>
              <a:ext cx="438150" cy="177800"/>
            </a:xfrm>
            <a:prstGeom prst="ellipse">
              <a:avLst/>
            </a:prstGeom>
            <a:gradFill rotWithShape="1">
              <a:gsLst>
                <a:gs pos="0">
                  <a:srgbClr val="BAA0FA"/>
                </a:gs>
                <a:gs pos="100000">
                  <a:srgbClr val="BAA0FA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122" name="Freeform 424"/>
          <p:cNvSpPr>
            <a:spLocks/>
          </p:cNvSpPr>
          <p:nvPr/>
        </p:nvSpPr>
        <p:spPr bwMode="auto">
          <a:xfrm>
            <a:off x="69850" y="6162998"/>
            <a:ext cx="9023350" cy="182562"/>
          </a:xfrm>
          <a:custGeom>
            <a:avLst/>
            <a:gdLst/>
            <a:ahLst/>
            <a:cxnLst>
              <a:cxn ang="0">
                <a:pos x="0" y="109"/>
              </a:cxn>
              <a:cxn ang="0">
                <a:pos x="368" y="54"/>
              </a:cxn>
              <a:cxn ang="0">
                <a:pos x="666" y="112"/>
              </a:cxn>
              <a:cxn ang="0">
                <a:pos x="1053" y="38"/>
              </a:cxn>
              <a:cxn ang="0">
                <a:pos x="1744" y="89"/>
              </a:cxn>
              <a:cxn ang="0">
                <a:pos x="2208" y="77"/>
              </a:cxn>
              <a:cxn ang="0">
                <a:pos x="2551" y="0"/>
              </a:cxn>
              <a:cxn ang="0">
                <a:pos x="3216" y="77"/>
              </a:cxn>
              <a:cxn ang="0">
                <a:pos x="3568" y="6"/>
              </a:cxn>
              <a:cxn ang="0">
                <a:pos x="4080" y="41"/>
              </a:cxn>
              <a:cxn ang="0">
                <a:pos x="4404" y="109"/>
              </a:cxn>
              <a:cxn ang="0">
                <a:pos x="4826" y="3"/>
              </a:cxn>
              <a:cxn ang="0">
                <a:pos x="5335" y="109"/>
              </a:cxn>
              <a:cxn ang="0">
                <a:pos x="5498" y="29"/>
              </a:cxn>
              <a:cxn ang="0">
                <a:pos x="5684" y="99"/>
              </a:cxn>
            </a:cxnLst>
            <a:rect l="0" t="0" r="r" b="b"/>
            <a:pathLst>
              <a:path w="5684" h="115">
                <a:moveTo>
                  <a:pt x="0" y="109"/>
                </a:moveTo>
                <a:cubicBezTo>
                  <a:pt x="128" y="81"/>
                  <a:pt x="257" y="53"/>
                  <a:pt x="368" y="54"/>
                </a:cubicBezTo>
                <a:cubicBezTo>
                  <a:pt x="479" y="55"/>
                  <a:pt x="552" y="115"/>
                  <a:pt x="666" y="112"/>
                </a:cubicBezTo>
                <a:cubicBezTo>
                  <a:pt x="780" y="109"/>
                  <a:pt x="873" y="42"/>
                  <a:pt x="1053" y="38"/>
                </a:cubicBezTo>
                <a:cubicBezTo>
                  <a:pt x="1233" y="34"/>
                  <a:pt x="1552" y="83"/>
                  <a:pt x="1744" y="89"/>
                </a:cubicBezTo>
                <a:cubicBezTo>
                  <a:pt x="1936" y="95"/>
                  <a:pt x="2074" y="92"/>
                  <a:pt x="2208" y="77"/>
                </a:cubicBezTo>
                <a:cubicBezTo>
                  <a:pt x="2342" y="62"/>
                  <a:pt x="2383" y="0"/>
                  <a:pt x="2551" y="0"/>
                </a:cubicBezTo>
                <a:cubicBezTo>
                  <a:pt x="2719" y="0"/>
                  <a:pt x="3047" y="76"/>
                  <a:pt x="3216" y="77"/>
                </a:cubicBezTo>
                <a:cubicBezTo>
                  <a:pt x="3385" y="78"/>
                  <a:pt x="3424" y="12"/>
                  <a:pt x="3568" y="6"/>
                </a:cubicBezTo>
                <a:cubicBezTo>
                  <a:pt x="3712" y="0"/>
                  <a:pt x="3941" y="24"/>
                  <a:pt x="4080" y="41"/>
                </a:cubicBezTo>
                <a:cubicBezTo>
                  <a:pt x="4219" y="58"/>
                  <a:pt x="4280" y="115"/>
                  <a:pt x="4404" y="109"/>
                </a:cubicBezTo>
                <a:cubicBezTo>
                  <a:pt x="4528" y="103"/>
                  <a:pt x="4671" y="3"/>
                  <a:pt x="4826" y="3"/>
                </a:cubicBezTo>
                <a:cubicBezTo>
                  <a:pt x="4981" y="3"/>
                  <a:pt x="5223" y="105"/>
                  <a:pt x="5335" y="109"/>
                </a:cubicBezTo>
                <a:cubicBezTo>
                  <a:pt x="5447" y="113"/>
                  <a:pt x="5440" y="31"/>
                  <a:pt x="5498" y="29"/>
                </a:cubicBezTo>
                <a:cubicBezTo>
                  <a:pt x="5556" y="27"/>
                  <a:pt x="5620" y="63"/>
                  <a:pt x="5684" y="99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29" name="Oval 431"/>
          <p:cNvSpPr>
            <a:spLocks noChangeArrowheads="1"/>
          </p:cNvSpPr>
          <p:nvPr/>
        </p:nvSpPr>
        <p:spPr bwMode="auto">
          <a:xfrm>
            <a:off x="3779912" y="5733256"/>
            <a:ext cx="207962" cy="128588"/>
          </a:xfrm>
          <a:prstGeom prst="ellipse">
            <a:avLst/>
          </a:prstGeom>
          <a:gradFill rotWithShape="1"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path path="shape">
              <a:fillToRect l="50000" t="50000" r="50000" b="50000"/>
            </a:path>
          </a:gradFill>
          <a:ln w="12700" algn="ctr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800" b="1" dirty="0">
                <a:solidFill>
                  <a:srgbClr val="FFFF00"/>
                </a:solidFill>
                <a:cs typeface="Arial" charset="0"/>
              </a:rPr>
              <a:t>TF</a:t>
            </a:r>
          </a:p>
        </p:txBody>
      </p:sp>
      <p:sp>
        <p:nvSpPr>
          <p:cNvPr id="131" name="Freeform 433"/>
          <p:cNvSpPr>
            <a:spLocks/>
          </p:cNvSpPr>
          <p:nvPr/>
        </p:nvSpPr>
        <p:spPr bwMode="auto">
          <a:xfrm>
            <a:off x="3586163" y="6086798"/>
            <a:ext cx="2244725" cy="760412"/>
          </a:xfrm>
          <a:custGeom>
            <a:avLst/>
            <a:gdLst/>
            <a:ahLst/>
            <a:cxnLst>
              <a:cxn ang="0">
                <a:pos x="1414" y="0"/>
              </a:cxn>
              <a:cxn ang="0">
                <a:pos x="1056" y="70"/>
              </a:cxn>
              <a:cxn ang="0">
                <a:pos x="589" y="198"/>
              </a:cxn>
              <a:cxn ang="0">
                <a:pos x="390" y="208"/>
              </a:cxn>
              <a:cxn ang="0">
                <a:pos x="195" y="403"/>
              </a:cxn>
              <a:cxn ang="0">
                <a:pos x="0" y="479"/>
              </a:cxn>
            </a:cxnLst>
            <a:rect l="0" t="0" r="r" b="b"/>
            <a:pathLst>
              <a:path w="1414" h="479">
                <a:moveTo>
                  <a:pt x="1414" y="0"/>
                </a:moveTo>
                <a:cubicBezTo>
                  <a:pt x="1303" y="18"/>
                  <a:pt x="1193" y="37"/>
                  <a:pt x="1056" y="70"/>
                </a:cubicBezTo>
                <a:cubicBezTo>
                  <a:pt x="919" y="103"/>
                  <a:pt x="700" y="175"/>
                  <a:pt x="589" y="198"/>
                </a:cubicBezTo>
                <a:cubicBezTo>
                  <a:pt x="478" y="221"/>
                  <a:pt x="456" y="174"/>
                  <a:pt x="390" y="208"/>
                </a:cubicBezTo>
                <a:cubicBezTo>
                  <a:pt x="324" y="242"/>
                  <a:pt x="260" y="358"/>
                  <a:pt x="195" y="403"/>
                </a:cubicBezTo>
                <a:cubicBezTo>
                  <a:pt x="130" y="448"/>
                  <a:pt x="41" y="463"/>
                  <a:pt x="0" y="479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grpSp>
        <p:nvGrpSpPr>
          <p:cNvPr id="4" name="Group 186"/>
          <p:cNvGrpSpPr/>
          <p:nvPr/>
        </p:nvGrpSpPr>
        <p:grpSpPr>
          <a:xfrm>
            <a:off x="0" y="6262688"/>
            <a:ext cx="3590925" cy="488950"/>
            <a:chOff x="0" y="6262688"/>
            <a:chExt cx="3590925" cy="488950"/>
          </a:xfrm>
        </p:grpSpPr>
        <p:sp>
          <p:nvSpPr>
            <p:cNvPr id="2056" name="Freeform 8"/>
            <p:cNvSpPr>
              <a:spLocks noChangeAspect="1"/>
            </p:cNvSpPr>
            <p:nvPr/>
          </p:nvSpPr>
          <p:spPr bwMode="auto">
            <a:xfrm>
              <a:off x="0" y="6262688"/>
              <a:ext cx="3590925" cy="488950"/>
            </a:xfrm>
            <a:custGeom>
              <a:avLst/>
              <a:gdLst/>
              <a:ahLst/>
              <a:cxnLst>
                <a:cxn ang="0">
                  <a:pos x="0" y="271"/>
                </a:cxn>
                <a:cxn ang="0">
                  <a:pos x="408" y="272"/>
                </a:cxn>
                <a:cxn ang="0">
                  <a:pos x="925" y="249"/>
                </a:cxn>
                <a:cxn ang="0">
                  <a:pos x="2259" y="41"/>
                </a:cxn>
                <a:cxn ang="0">
                  <a:pos x="934" y="37"/>
                </a:cxn>
                <a:cxn ang="0">
                  <a:pos x="539" y="41"/>
                </a:cxn>
                <a:cxn ang="0">
                  <a:pos x="8" y="51"/>
                </a:cxn>
                <a:cxn ang="0">
                  <a:pos x="0" y="271"/>
                </a:cxn>
              </a:cxnLst>
              <a:rect l="0" t="0" r="r" b="b"/>
              <a:pathLst>
                <a:path w="2262" h="308">
                  <a:moveTo>
                    <a:pt x="0" y="271"/>
                  </a:moveTo>
                  <a:cubicBezTo>
                    <a:pt x="67" y="308"/>
                    <a:pt x="254" y="276"/>
                    <a:pt x="408" y="272"/>
                  </a:cubicBezTo>
                  <a:cubicBezTo>
                    <a:pt x="562" y="268"/>
                    <a:pt x="617" y="287"/>
                    <a:pt x="925" y="249"/>
                  </a:cubicBezTo>
                  <a:cubicBezTo>
                    <a:pt x="1233" y="211"/>
                    <a:pt x="2258" y="76"/>
                    <a:pt x="2259" y="41"/>
                  </a:cubicBezTo>
                  <a:cubicBezTo>
                    <a:pt x="2262" y="0"/>
                    <a:pt x="1221" y="37"/>
                    <a:pt x="934" y="37"/>
                  </a:cubicBezTo>
                  <a:cubicBezTo>
                    <a:pt x="647" y="37"/>
                    <a:pt x="693" y="39"/>
                    <a:pt x="539" y="41"/>
                  </a:cubicBezTo>
                  <a:cubicBezTo>
                    <a:pt x="385" y="43"/>
                    <a:pt x="98" y="13"/>
                    <a:pt x="8" y="51"/>
                  </a:cubicBezTo>
                  <a:lnTo>
                    <a:pt x="0" y="271"/>
                  </a:lnTo>
                  <a:close/>
                </a:path>
              </a:pathLst>
            </a:custGeom>
            <a:solidFill>
              <a:srgbClr val="FF9966"/>
            </a:solidFill>
            <a:ln w="9525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71" name="Oval 23"/>
            <p:cNvSpPr>
              <a:spLocks noChangeArrowheads="1"/>
            </p:cNvSpPr>
            <p:nvPr/>
          </p:nvSpPr>
          <p:spPr bwMode="auto">
            <a:xfrm>
              <a:off x="523875" y="6454775"/>
              <a:ext cx="438150" cy="177800"/>
            </a:xfrm>
            <a:prstGeom prst="ellipse">
              <a:avLst/>
            </a:prstGeom>
            <a:gradFill rotWithShape="1">
              <a:gsLst>
                <a:gs pos="0">
                  <a:srgbClr val="BAA0FA"/>
                </a:gs>
                <a:gs pos="100000">
                  <a:srgbClr val="BAA0FA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5" name="Group 490"/>
          <p:cNvGrpSpPr/>
          <p:nvPr/>
        </p:nvGrpSpPr>
        <p:grpSpPr>
          <a:xfrm>
            <a:off x="2942559" y="4725144"/>
            <a:ext cx="2925585" cy="1368152"/>
            <a:chOff x="2942559" y="5229200"/>
            <a:chExt cx="2925585" cy="1368152"/>
          </a:xfrm>
        </p:grpSpPr>
        <p:grpSp>
          <p:nvGrpSpPr>
            <p:cNvPr id="6" name="Group 149"/>
            <p:cNvGrpSpPr/>
            <p:nvPr/>
          </p:nvGrpSpPr>
          <p:grpSpPr>
            <a:xfrm>
              <a:off x="4860032" y="5229200"/>
              <a:ext cx="1008112" cy="432048"/>
              <a:chOff x="5004048" y="3933056"/>
              <a:chExt cx="1008112" cy="432048"/>
            </a:xfrm>
          </p:grpSpPr>
          <p:sp>
            <p:nvSpPr>
              <p:cNvPr id="148" name="10-Point Star 147"/>
              <p:cNvSpPr/>
              <p:nvPr/>
            </p:nvSpPr>
            <p:spPr bwMode="auto">
              <a:xfrm>
                <a:off x="5004048" y="3933056"/>
                <a:ext cx="1008112" cy="432048"/>
              </a:xfrm>
              <a:prstGeom prst="star10">
                <a:avLst/>
              </a:prstGeom>
              <a:gradFill flip="none" rotWithShape="1">
                <a:gsLst>
                  <a:gs pos="0">
                    <a:srgbClr val="CC3300">
                      <a:shade val="30000"/>
                      <a:satMod val="115000"/>
                    </a:srgbClr>
                  </a:gs>
                  <a:gs pos="50000">
                    <a:srgbClr val="CC3300">
                      <a:shade val="67500"/>
                      <a:satMod val="115000"/>
                    </a:srgbClr>
                  </a:gs>
                  <a:gs pos="100000">
                    <a:srgbClr val="CC33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2800" b="0" i="0" u="none" strike="noStrike" cap="none" normalizeH="0" baseline="0" smtClean="0">
                  <a:ln>
                    <a:noFill/>
                  </a:ln>
                  <a:solidFill>
                    <a:srgbClr val="DE7008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5004048" y="3981285"/>
                <a:ext cx="10081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activated</a:t>
                </a:r>
              </a:p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platelet</a:t>
                </a:r>
                <a:endParaRPr lang="nl-NL" sz="800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7" name="Group 150"/>
            <p:cNvGrpSpPr/>
            <p:nvPr/>
          </p:nvGrpSpPr>
          <p:grpSpPr>
            <a:xfrm>
              <a:off x="4572000" y="5517232"/>
              <a:ext cx="1008112" cy="432048"/>
              <a:chOff x="5004048" y="3933056"/>
              <a:chExt cx="1008112" cy="432048"/>
            </a:xfrm>
          </p:grpSpPr>
          <p:sp>
            <p:nvSpPr>
              <p:cNvPr id="152" name="10-Point Star 151"/>
              <p:cNvSpPr/>
              <p:nvPr/>
            </p:nvSpPr>
            <p:spPr bwMode="auto">
              <a:xfrm>
                <a:off x="5004048" y="3933056"/>
                <a:ext cx="1008112" cy="432048"/>
              </a:xfrm>
              <a:prstGeom prst="star10">
                <a:avLst/>
              </a:prstGeom>
              <a:gradFill flip="none" rotWithShape="1">
                <a:gsLst>
                  <a:gs pos="0">
                    <a:srgbClr val="CC3300">
                      <a:shade val="30000"/>
                      <a:satMod val="115000"/>
                    </a:srgbClr>
                  </a:gs>
                  <a:gs pos="50000">
                    <a:srgbClr val="CC3300">
                      <a:shade val="67500"/>
                      <a:satMod val="115000"/>
                    </a:srgbClr>
                  </a:gs>
                  <a:gs pos="100000">
                    <a:srgbClr val="CC33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2800" b="0" i="0" u="none" strike="noStrike" cap="none" normalizeH="0" baseline="0" smtClean="0">
                  <a:ln>
                    <a:noFill/>
                  </a:ln>
                  <a:solidFill>
                    <a:srgbClr val="DE7008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3" name="TextBox 152"/>
              <p:cNvSpPr txBox="1"/>
              <p:nvPr/>
            </p:nvSpPr>
            <p:spPr>
              <a:xfrm>
                <a:off x="5004048" y="3981285"/>
                <a:ext cx="10081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activated</a:t>
                </a:r>
              </a:p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platelet</a:t>
                </a:r>
                <a:endParaRPr lang="nl-NL" sz="800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8" name="Group 153"/>
            <p:cNvGrpSpPr/>
            <p:nvPr/>
          </p:nvGrpSpPr>
          <p:grpSpPr>
            <a:xfrm>
              <a:off x="3995936" y="5301208"/>
              <a:ext cx="1008112" cy="432048"/>
              <a:chOff x="5004048" y="3933056"/>
              <a:chExt cx="1008112" cy="432048"/>
            </a:xfrm>
          </p:grpSpPr>
          <p:sp>
            <p:nvSpPr>
              <p:cNvPr id="155" name="10-Point Star 154"/>
              <p:cNvSpPr/>
              <p:nvPr/>
            </p:nvSpPr>
            <p:spPr bwMode="auto">
              <a:xfrm>
                <a:off x="5004048" y="3933056"/>
                <a:ext cx="1008112" cy="432048"/>
              </a:xfrm>
              <a:prstGeom prst="star10">
                <a:avLst/>
              </a:prstGeom>
              <a:gradFill flip="none" rotWithShape="1">
                <a:gsLst>
                  <a:gs pos="0">
                    <a:srgbClr val="CC3300">
                      <a:shade val="30000"/>
                      <a:satMod val="115000"/>
                    </a:srgbClr>
                  </a:gs>
                  <a:gs pos="50000">
                    <a:srgbClr val="CC3300">
                      <a:shade val="67500"/>
                      <a:satMod val="115000"/>
                    </a:srgbClr>
                  </a:gs>
                  <a:gs pos="100000">
                    <a:srgbClr val="CC33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2800" b="0" i="0" u="none" strike="noStrike" cap="none" normalizeH="0" baseline="0" smtClean="0">
                  <a:ln>
                    <a:noFill/>
                  </a:ln>
                  <a:solidFill>
                    <a:srgbClr val="DE7008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6" name="TextBox 155"/>
              <p:cNvSpPr txBox="1"/>
              <p:nvPr/>
            </p:nvSpPr>
            <p:spPr>
              <a:xfrm>
                <a:off x="5004048" y="3981285"/>
                <a:ext cx="10081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activated</a:t>
                </a:r>
              </a:p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platelet</a:t>
                </a:r>
                <a:endParaRPr lang="nl-NL" sz="800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9" name="Group 159"/>
            <p:cNvGrpSpPr/>
            <p:nvPr/>
          </p:nvGrpSpPr>
          <p:grpSpPr>
            <a:xfrm>
              <a:off x="4716016" y="5877272"/>
              <a:ext cx="1080120" cy="432048"/>
              <a:chOff x="5004048" y="3933056"/>
              <a:chExt cx="1080120" cy="432048"/>
            </a:xfrm>
          </p:grpSpPr>
          <p:sp>
            <p:nvSpPr>
              <p:cNvPr id="161" name="10-Point Star 160"/>
              <p:cNvSpPr/>
              <p:nvPr/>
            </p:nvSpPr>
            <p:spPr bwMode="auto">
              <a:xfrm>
                <a:off x="5004048" y="3933056"/>
                <a:ext cx="1008112" cy="432048"/>
              </a:xfrm>
              <a:prstGeom prst="star10">
                <a:avLst/>
              </a:prstGeom>
              <a:gradFill flip="none" rotWithShape="1">
                <a:gsLst>
                  <a:gs pos="0">
                    <a:srgbClr val="CC3300">
                      <a:shade val="30000"/>
                      <a:satMod val="115000"/>
                    </a:srgbClr>
                  </a:gs>
                  <a:gs pos="50000">
                    <a:srgbClr val="CC3300">
                      <a:shade val="67500"/>
                      <a:satMod val="115000"/>
                    </a:srgbClr>
                  </a:gs>
                  <a:gs pos="100000">
                    <a:srgbClr val="CC33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2800" b="0" i="0" u="none" strike="noStrike" cap="none" normalizeH="0" baseline="0" smtClean="0">
                  <a:ln>
                    <a:noFill/>
                  </a:ln>
                  <a:solidFill>
                    <a:srgbClr val="DE7008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62" name="TextBox 161"/>
              <p:cNvSpPr txBox="1"/>
              <p:nvPr/>
            </p:nvSpPr>
            <p:spPr>
              <a:xfrm>
                <a:off x="5076056" y="3981285"/>
                <a:ext cx="10081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activated</a:t>
                </a:r>
              </a:p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platelet</a:t>
                </a:r>
                <a:endParaRPr lang="nl-NL" sz="800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10" name="Group 162"/>
            <p:cNvGrpSpPr/>
            <p:nvPr/>
          </p:nvGrpSpPr>
          <p:grpSpPr>
            <a:xfrm>
              <a:off x="4104156" y="5814317"/>
              <a:ext cx="1008112" cy="432048"/>
              <a:chOff x="5004048" y="3933056"/>
              <a:chExt cx="1008112" cy="432048"/>
            </a:xfrm>
          </p:grpSpPr>
          <p:sp>
            <p:nvSpPr>
              <p:cNvPr id="164" name="10-Point Star 163"/>
              <p:cNvSpPr/>
              <p:nvPr/>
            </p:nvSpPr>
            <p:spPr bwMode="auto">
              <a:xfrm>
                <a:off x="5004048" y="3933056"/>
                <a:ext cx="1008112" cy="432048"/>
              </a:xfrm>
              <a:prstGeom prst="star10">
                <a:avLst/>
              </a:prstGeom>
              <a:gradFill flip="none" rotWithShape="1">
                <a:gsLst>
                  <a:gs pos="0">
                    <a:srgbClr val="CC3300">
                      <a:shade val="30000"/>
                      <a:satMod val="115000"/>
                    </a:srgbClr>
                  </a:gs>
                  <a:gs pos="50000">
                    <a:srgbClr val="CC3300">
                      <a:shade val="67500"/>
                      <a:satMod val="115000"/>
                    </a:srgbClr>
                  </a:gs>
                  <a:gs pos="100000">
                    <a:srgbClr val="CC33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2800" b="0" i="0" u="none" strike="noStrike" cap="none" normalizeH="0" baseline="0" smtClean="0">
                  <a:ln>
                    <a:noFill/>
                  </a:ln>
                  <a:solidFill>
                    <a:srgbClr val="DE7008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65" name="TextBox 164"/>
              <p:cNvSpPr txBox="1"/>
              <p:nvPr/>
            </p:nvSpPr>
            <p:spPr>
              <a:xfrm>
                <a:off x="5004048" y="3981285"/>
                <a:ext cx="10081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activated</a:t>
                </a:r>
              </a:p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platelet</a:t>
                </a:r>
                <a:endParaRPr lang="nl-NL" sz="800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11" name="Group 156"/>
            <p:cNvGrpSpPr/>
            <p:nvPr/>
          </p:nvGrpSpPr>
          <p:grpSpPr>
            <a:xfrm>
              <a:off x="3563888" y="5589240"/>
              <a:ext cx="1008112" cy="432048"/>
              <a:chOff x="5004048" y="3933056"/>
              <a:chExt cx="1008112" cy="432048"/>
            </a:xfrm>
          </p:grpSpPr>
          <p:sp>
            <p:nvSpPr>
              <p:cNvPr id="158" name="10-Point Star 157"/>
              <p:cNvSpPr/>
              <p:nvPr/>
            </p:nvSpPr>
            <p:spPr bwMode="auto">
              <a:xfrm>
                <a:off x="5004048" y="3933056"/>
                <a:ext cx="1008112" cy="432048"/>
              </a:xfrm>
              <a:prstGeom prst="star10">
                <a:avLst/>
              </a:prstGeom>
              <a:gradFill flip="none" rotWithShape="1">
                <a:gsLst>
                  <a:gs pos="0">
                    <a:srgbClr val="CC3300">
                      <a:shade val="30000"/>
                      <a:satMod val="115000"/>
                    </a:srgbClr>
                  </a:gs>
                  <a:gs pos="50000">
                    <a:srgbClr val="CC3300">
                      <a:shade val="67500"/>
                      <a:satMod val="115000"/>
                    </a:srgbClr>
                  </a:gs>
                  <a:gs pos="100000">
                    <a:srgbClr val="CC33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2800" b="0" i="0" u="none" strike="noStrike" cap="none" normalizeH="0" baseline="0" smtClean="0">
                  <a:ln>
                    <a:noFill/>
                  </a:ln>
                  <a:solidFill>
                    <a:srgbClr val="DE7008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9" name="TextBox 158"/>
              <p:cNvSpPr txBox="1"/>
              <p:nvPr/>
            </p:nvSpPr>
            <p:spPr>
              <a:xfrm>
                <a:off x="5004048" y="3981285"/>
                <a:ext cx="10081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activated</a:t>
                </a:r>
              </a:p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platelet</a:t>
                </a:r>
                <a:endParaRPr lang="nl-NL" sz="800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12" name="Group 165"/>
            <p:cNvGrpSpPr/>
            <p:nvPr/>
          </p:nvGrpSpPr>
          <p:grpSpPr>
            <a:xfrm>
              <a:off x="4283968" y="6165304"/>
              <a:ext cx="1008112" cy="432048"/>
              <a:chOff x="5004048" y="3933056"/>
              <a:chExt cx="1008112" cy="432048"/>
            </a:xfrm>
          </p:grpSpPr>
          <p:sp>
            <p:nvSpPr>
              <p:cNvPr id="167" name="10-Point Star 166"/>
              <p:cNvSpPr/>
              <p:nvPr/>
            </p:nvSpPr>
            <p:spPr bwMode="auto">
              <a:xfrm>
                <a:off x="5004048" y="3933056"/>
                <a:ext cx="1008112" cy="432048"/>
              </a:xfrm>
              <a:prstGeom prst="star10">
                <a:avLst/>
              </a:prstGeom>
              <a:gradFill flip="none" rotWithShape="1">
                <a:gsLst>
                  <a:gs pos="0">
                    <a:srgbClr val="CC3300">
                      <a:shade val="30000"/>
                      <a:satMod val="115000"/>
                    </a:srgbClr>
                  </a:gs>
                  <a:gs pos="50000">
                    <a:srgbClr val="CC3300">
                      <a:shade val="67500"/>
                      <a:satMod val="115000"/>
                    </a:srgbClr>
                  </a:gs>
                  <a:gs pos="100000">
                    <a:srgbClr val="CC33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2800" b="0" i="0" u="none" strike="noStrike" cap="none" normalizeH="0" baseline="0" smtClean="0">
                  <a:ln>
                    <a:noFill/>
                  </a:ln>
                  <a:solidFill>
                    <a:srgbClr val="DE7008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68" name="TextBox 167"/>
              <p:cNvSpPr txBox="1"/>
              <p:nvPr/>
            </p:nvSpPr>
            <p:spPr>
              <a:xfrm>
                <a:off x="5004048" y="3981285"/>
                <a:ext cx="10081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activated</a:t>
                </a:r>
              </a:p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platelet</a:t>
                </a:r>
                <a:endParaRPr lang="nl-NL" sz="800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13" name="Group 168"/>
            <p:cNvGrpSpPr/>
            <p:nvPr/>
          </p:nvGrpSpPr>
          <p:grpSpPr>
            <a:xfrm>
              <a:off x="3491880" y="6021288"/>
              <a:ext cx="1008112" cy="432048"/>
              <a:chOff x="5004048" y="3933056"/>
              <a:chExt cx="1008112" cy="432048"/>
            </a:xfrm>
          </p:grpSpPr>
          <p:sp>
            <p:nvSpPr>
              <p:cNvPr id="176" name="10-Point Star 175"/>
              <p:cNvSpPr/>
              <p:nvPr/>
            </p:nvSpPr>
            <p:spPr bwMode="auto">
              <a:xfrm>
                <a:off x="5004048" y="3933056"/>
                <a:ext cx="1008112" cy="432048"/>
              </a:xfrm>
              <a:prstGeom prst="star10">
                <a:avLst/>
              </a:prstGeom>
              <a:gradFill flip="none" rotWithShape="1">
                <a:gsLst>
                  <a:gs pos="0">
                    <a:srgbClr val="CC3300">
                      <a:shade val="30000"/>
                      <a:satMod val="115000"/>
                    </a:srgbClr>
                  </a:gs>
                  <a:gs pos="50000">
                    <a:srgbClr val="CC3300">
                      <a:shade val="67500"/>
                      <a:satMod val="115000"/>
                    </a:srgbClr>
                  </a:gs>
                  <a:gs pos="100000">
                    <a:srgbClr val="CC33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2800" b="0" i="0" u="none" strike="noStrike" cap="none" normalizeH="0" baseline="0" smtClean="0">
                  <a:ln>
                    <a:noFill/>
                  </a:ln>
                  <a:solidFill>
                    <a:srgbClr val="DE7008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7" name="TextBox 176"/>
              <p:cNvSpPr txBox="1"/>
              <p:nvPr/>
            </p:nvSpPr>
            <p:spPr>
              <a:xfrm>
                <a:off x="5004048" y="3981285"/>
                <a:ext cx="10081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activated</a:t>
                </a:r>
              </a:p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platelet</a:t>
                </a:r>
                <a:endParaRPr lang="nl-NL" sz="800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14" name="Group 177"/>
            <p:cNvGrpSpPr/>
            <p:nvPr/>
          </p:nvGrpSpPr>
          <p:grpSpPr>
            <a:xfrm>
              <a:off x="3131840" y="5301208"/>
              <a:ext cx="1008112" cy="432048"/>
              <a:chOff x="5004048" y="3933056"/>
              <a:chExt cx="1008112" cy="432048"/>
            </a:xfrm>
          </p:grpSpPr>
          <p:sp>
            <p:nvSpPr>
              <p:cNvPr id="179" name="10-Point Star 178"/>
              <p:cNvSpPr/>
              <p:nvPr/>
            </p:nvSpPr>
            <p:spPr bwMode="auto">
              <a:xfrm>
                <a:off x="5004048" y="3933056"/>
                <a:ext cx="1008112" cy="432048"/>
              </a:xfrm>
              <a:prstGeom prst="star10">
                <a:avLst/>
              </a:prstGeom>
              <a:gradFill flip="none" rotWithShape="1">
                <a:gsLst>
                  <a:gs pos="0">
                    <a:srgbClr val="CC3300">
                      <a:shade val="30000"/>
                      <a:satMod val="115000"/>
                    </a:srgbClr>
                  </a:gs>
                  <a:gs pos="50000">
                    <a:srgbClr val="CC3300">
                      <a:shade val="67500"/>
                      <a:satMod val="115000"/>
                    </a:srgbClr>
                  </a:gs>
                  <a:gs pos="100000">
                    <a:srgbClr val="CC33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2800" b="0" i="0" u="none" strike="noStrike" cap="none" normalizeH="0" baseline="0" smtClean="0">
                  <a:ln>
                    <a:noFill/>
                  </a:ln>
                  <a:solidFill>
                    <a:srgbClr val="DE7008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0" name="TextBox 179"/>
              <p:cNvSpPr txBox="1"/>
              <p:nvPr/>
            </p:nvSpPr>
            <p:spPr>
              <a:xfrm>
                <a:off x="5004048" y="3981285"/>
                <a:ext cx="10081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activated</a:t>
                </a:r>
              </a:p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platelet</a:t>
                </a:r>
                <a:endParaRPr lang="nl-NL" sz="800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15" name="Group 180"/>
            <p:cNvGrpSpPr/>
            <p:nvPr/>
          </p:nvGrpSpPr>
          <p:grpSpPr>
            <a:xfrm>
              <a:off x="2942559" y="5814317"/>
              <a:ext cx="1008112" cy="432048"/>
              <a:chOff x="5004048" y="3933056"/>
              <a:chExt cx="1008112" cy="432048"/>
            </a:xfrm>
          </p:grpSpPr>
          <p:sp>
            <p:nvSpPr>
              <p:cNvPr id="182" name="10-Point Star 181"/>
              <p:cNvSpPr/>
              <p:nvPr/>
            </p:nvSpPr>
            <p:spPr bwMode="auto">
              <a:xfrm>
                <a:off x="5004048" y="3933056"/>
                <a:ext cx="1008112" cy="432048"/>
              </a:xfrm>
              <a:prstGeom prst="star10">
                <a:avLst/>
              </a:prstGeom>
              <a:gradFill flip="none" rotWithShape="1">
                <a:gsLst>
                  <a:gs pos="0">
                    <a:srgbClr val="CC3300">
                      <a:shade val="30000"/>
                      <a:satMod val="115000"/>
                    </a:srgbClr>
                  </a:gs>
                  <a:gs pos="50000">
                    <a:srgbClr val="CC3300">
                      <a:shade val="67500"/>
                      <a:satMod val="115000"/>
                    </a:srgbClr>
                  </a:gs>
                  <a:gs pos="100000">
                    <a:srgbClr val="CC33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2800" b="0" i="0" u="none" strike="noStrike" cap="none" normalizeH="0" baseline="0" smtClean="0">
                  <a:ln>
                    <a:noFill/>
                  </a:ln>
                  <a:solidFill>
                    <a:srgbClr val="DE7008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3" name="TextBox 182"/>
              <p:cNvSpPr txBox="1"/>
              <p:nvPr/>
            </p:nvSpPr>
            <p:spPr>
              <a:xfrm>
                <a:off x="5004048" y="3981285"/>
                <a:ext cx="10081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activated</a:t>
                </a:r>
              </a:p>
              <a:p>
                <a:pPr algn="ctr"/>
                <a:r>
                  <a:rPr lang="en-US" sz="800" dirty="0" smtClean="0">
                    <a:solidFill>
                      <a:srgbClr val="FFFF00"/>
                    </a:solidFill>
                  </a:rPr>
                  <a:t>platelet</a:t>
                </a:r>
                <a:endParaRPr lang="nl-NL" sz="800" dirty="0">
                  <a:solidFill>
                    <a:srgbClr val="FFFF00"/>
                  </a:solidFill>
                </a:endParaRPr>
              </a:p>
            </p:txBody>
          </p:sp>
        </p:grpSp>
      </p:grpSp>
      <p:pic>
        <p:nvPicPr>
          <p:cNvPr id="124" name="Picture 123" descr="thrombin 1jo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501008"/>
            <a:ext cx="1642260" cy="1573046"/>
          </a:xfrm>
          <a:prstGeom prst="rect">
            <a:avLst/>
          </a:prstGeom>
        </p:spPr>
      </p:pic>
      <p:sp>
        <p:nvSpPr>
          <p:cNvPr id="235" name="Freeform 440"/>
          <p:cNvSpPr>
            <a:spLocks/>
          </p:cNvSpPr>
          <p:nvPr/>
        </p:nvSpPr>
        <p:spPr bwMode="auto">
          <a:xfrm rot="11699417" flipV="1">
            <a:off x="1875563" y="3998447"/>
            <a:ext cx="1688993" cy="530469"/>
          </a:xfrm>
          <a:custGeom>
            <a:avLst/>
            <a:gdLst/>
            <a:ahLst/>
            <a:cxnLst>
              <a:cxn ang="0">
                <a:pos x="880" y="74"/>
              </a:cxn>
              <a:cxn ang="0">
                <a:pos x="0" y="99"/>
              </a:cxn>
            </a:cxnLst>
            <a:rect l="0" t="0" r="r" b="b"/>
            <a:pathLst>
              <a:path w="880" h="99">
                <a:moveTo>
                  <a:pt x="880" y="74"/>
                </a:moveTo>
                <a:cubicBezTo>
                  <a:pt x="711" y="0"/>
                  <a:pt x="147" y="32"/>
                  <a:pt x="0" y="99"/>
                </a:cubicBezTo>
              </a:path>
            </a:pathLst>
          </a:custGeom>
          <a:noFill/>
          <a:ln w="12700" cap="flat" cmpd="sng">
            <a:solidFill>
              <a:srgbClr val="0099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nl-NL"/>
          </a:p>
        </p:txBody>
      </p:sp>
      <p:grpSp>
        <p:nvGrpSpPr>
          <p:cNvPr id="16" name="Group 590"/>
          <p:cNvGrpSpPr>
            <a:grpSpLocks noChangeAspect="1"/>
          </p:cNvGrpSpPr>
          <p:nvPr/>
        </p:nvGrpSpPr>
        <p:grpSpPr bwMode="auto">
          <a:xfrm rot="4569624">
            <a:off x="2672541" y="4139749"/>
            <a:ext cx="100012" cy="92075"/>
            <a:chOff x="5004" y="1338"/>
            <a:chExt cx="81" cy="75"/>
          </a:xfrm>
        </p:grpSpPr>
        <p:sp>
          <p:nvSpPr>
            <p:cNvPr id="237" name="Oval 591"/>
            <p:cNvSpPr>
              <a:spLocks noChangeAspect="1" noChangeArrowheads="1"/>
            </p:cNvSpPr>
            <p:nvPr/>
          </p:nvSpPr>
          <p:spPr bwMode="auto">
            <a:xfrm>
              <a:off x="5004" y="1338"/>
              <a:ext cx="81" cy="75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38" name="Line 592"/>
            <p:cNvSpPr>
              <a:spLocks noChangeAspect="1" noChangeShapeType="1"/>
            </p:cNvSpPr>
            <p:nvPr/>
          </p:nvSpPr>
          <p:spPr bwMode="auto">
            <a:xfrm>
              <a:off x="5045" y="1352"/>
              <a:ext cx="0" cy="48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239" name="Line 593"/>
            <p:cNvSpPr>
              <a:spLocks noChangeAspect="1" noChangeShapeType="1"/>
            </p:cNvSpPr>
            <p:nvPr/>
          </p:nvSpPr>
          <p:spPr bwMode="auto">
            <a:xfrm rot="-5400000">
              <a:off x="5045" y="1352"/>
              <a:ext cx="0" cy="48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sp>
        <p:nvSpPr>
          <p:cNvPr id="130" name="Freeform 440"/>
          <p:cNvSpPr>
            <a:spLocks/>
          </p:cNvSpPr>
          <p:nvPr/>
        </p:nvSpPr>
        <p:spPr bwMode="auto">
          <a:xfrm rot="8179478">
            <a:off x="2259349" y="3795388"/>
            <a:ext cx="691148" cy="142368"/>
          </a:xfrm>
          <a:custGeom>
            <a:avLst/>
            <a:gdLst/>
            <a:ahLst/>
            <a:cxnLst>
              <a:cxn ang="0">
                <a:pos x="880" y="74"/>
              </a:cxn>
              <a:cxn ang="0">
                <a:pos x="0" y="99"/>
              </a:cxn>
            </a:cxnLst>
            <a:rect l="0" t="0" r="r" b="b"/>
            <a:pathLst>
              <a:path w="880" h="99">
                <a:moveTo>
                  <a:pt x="880" y="74"/>
                </a:moveTo>
                <a:cubicBezTo>
                  <a:pt x="711" y="0"/>
                  <a:pt x="147" y="32"/>
                  <a:pt x="0" y="99"/>
                </a:cubicBezTo>
              </a:path>
            </a:pathLst>
          </a:custGeom>
          <a:noFill/>
          <a:ln w="12700" cap="flat" cmpd="sng">
            <a:solidFill>
              <a:srgbClr val="0099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nl-NL"/>
          </a:p>
        </p:txBody>
      </p:sp>
      <p:grpSp>
        <p:nvGrpSpPr>
          <p:cNvPr id="17" name="Group 590"/>
          <p:cNvGrpSpPr>
            <a:grpSpLocks noChangeAspect="1"/>
          </p:cNvGrpSpPr>
          <p:nvPr/>
        </p:nvGrpSpPr>
        <p:grpSpPr bwMode="auto">
          <a:xfrm rot="4569624">
            <a:off x="2581864" y="3832285"/>
            <a:ext cx="100012" cy="92075"/>
            <a:chOff x="5004" y="1338"/>
            <a:chExt cx="81" cy="75"/>
          </a:xfrm>
        </p:grpSpPr>
        <p:sp>
          <p:nvSpPr>
            <p:cNvPr id="133" name="Oval 591"/>
            <p:cNvSpPr>
              <a:spLocks noChangeAspect="1" noChangeArrowheads="1"/>
            </p:cNvSpPr>
            <p:nvPr/>
          </p:nvSpPr>
          <p:spPr bwMode="auto">
            <a:xfrm>
              <a:off x="5004" y="1338"/>
              <a:ext cx="81" cy="75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34" name="Line 592"/>
            <p:cNvSpPr>
              <a:spLocks noChangeAspect="1" noChangeShapeType="1"/>
            </p:cNvSpPr>
            <p:nvPr/>
          </p:nvSpPr>
          <p:spPr bwMode="auto">
            <a:xfrm>
              <a:off x="5045" y="1352"/>
              <a:ext cx="0" cy="48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135" name="Line 593"/>
            <p:cNvSpPr>
              <a:spLocks noChangeAspect="1" noChangeShapeType="1"/>
            </p:cNvSpPr>
            <p:nvPr/>
          </p:nvSpPr>
          <p:spPr bwMode="auto">
            <a:xfrm rot="-5400000">
              <a:off x="5045" y="1352"/>
              <a:ext cx="0" cy="48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18" name="Group 479"/>
          <p:cNvGrpSpPr/>
          <p:nvPr/>
        </p:nvGrpSpPr>
        <p:grpSpPr>
          <a:xfrm>
            <a:off x="2195736" y="2549644"/>
            <a:ext cx="1296144" cy="951364"/>
            <a:chOff x="1619672" y="2348880"/>
            <a:chExt cx="1296144" cy="951364"/>
          </a:xfrm>
        </p:grpSpPr>
        <p:sp>
          <p:nvSpPr>
            <p:cNvPr id="137" name="AutoShape 605"/>
            <p:cNvSpPr>
              <a:spLocks noChangeAspect="1" noChangeArrowheads="1"/>
            </p:cNvSpPr>
            <p:nvPr/>
          </p:nvSpPr>
          <p:spPr bwMode="auto">
            <a:xfrm>
              <a:off x="1619672" y="2348880"/>
              <a:ext cx="360040" cy="23128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005CBF"/>
                </a:gs>
                <a:gs pos="50000">
                  <a:srgbClr val="03D4A8"/>
                </a:gs>
                <a:gs pos="100000">
                  <a:srgbClr val="005CBF"/>
                </a:gs>
              </a:gsLst>
              <a:lin ang="5400000" scaled="1"/>
            </a:gradFill>
            <a:ln w="9525">
              <a:solidFill>
                <a:srgbClr val="F1ECFE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800" b="1" dirty="0">
                  <a:solidFill>
                    <a:srgbClr val="FFFFCC"/>
                  </a:solidFill>
                  <a:cs typeface="Arial" charset="0"/>
                  <a:sym typeface="Symbol" pitchFamily="18" charset="2"/>
                </a:rPr>
                <a:t>FV</a:t>
              </a:r>
            </a:p>
          </p:txBody>
        </p:sp>
        <p:sp>
          <p:nvSpPr>
            <p:cNvPr id="138" name="AutoShape 605"/>
            <p:cNvSpPr>
              <a:spLocks noChangeAspect="1" noChangeArrowheads="1"/>
            </p:cNvSpPr>
            <p:nvPr/>
          </p:nvSpPr>
          <p:spPr bwMode="auto">
            <a:xfrm>
              <a:off x="1619672" y="2708920"/>
              <a:ext cx="360040" cy="23128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005CBF"/>
                </a:gs>
                <a:gs pos="50000">
                  <a:srgbClr val="03D4A8"/>
                </a:gs>
                <a:gs pos="100000">
                  <a:srgbClr val="005CBF"/>
                </a:gs>
              </a:gsLst>
              <a:lin ang="5400000" scaled="1"/>
            </a:gradFill>
            <a:ln w="9525">
              <a:solidFill>
                <a:srgbClr val="F1ECFE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800" b="1" dirty="0" smtClean="0">
                  <a:solidFill>
                    <a:srgbClr val="FFFFCC"/>
                  </a:solidFill>
                  <a:cs typeface="Arial" charset="0"/>
                  <a:sym typeface="Symbol" pitchFamily="18" charset="2"/>
                </a:rPr>
                <a:t>FVIII</a:t>
              </a:r>
              <a:endParaRPr lang="en-US" sz="800" b="1" dirty="0">
                <a:solidFill>
                  <a:srgbClr val="FFFFCC"/>
                </a:solidFill>
                <a:cs typeface="Arial" charset="0"/>
                <a:sym typeface="Symbol" pitchFamily="18" charset="2"/>
              </a:endParaRPr>
            </a:p>
          </p:txBody>
        </p:sp>
        <p:sp>
          <p:nvSpPr>
            <p:cNvPr id="139" name="AutoShape 605"/>
            <p:cNvSpPr>
              <a:spLocks noChangeAspect="1" noChangeArrowheads="1"/>
            </p:cNvSpPr>
            <p:nvPr/>
          </p:nvSpPr>
          <p:spPr bwMode="auto">
            <a:xfrm>
              <a:off x="2555776" y="2348880"/>
              <a:ext cx="360040" cy="23128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005CBF"/>
                </a:gs>
                <a:gs pos="50000">
                  <a:srgbClr val="03D4A8"/>
                </a:gs>
                <a:gs pos="100000">
                  <a:srgbClr val="005CBF"/>
                </a:gs>
              </a:gsLst>
              <a:lin ang="5400000" scaled="1"/>
            </a:gradFill>
            <a:ln w="9525">
              <a:solidFill>
                <a:srgbClr val="F1ECFE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800" b="1" dirty="0" err="1" smtClean="0">
                  <a:solidFill>
                    <a:srgbClr val="FFFFCC"/>
                  </a:solidFill>
                  <a:cs typeface="Arial" charset="0"/>
                  <a:sym typeface="Symbol" pitchFamily="18" charset="2"/>
                </a:rPr>
                <a:t>FVa</a:t>
              </a:r>
              <a:endParaRPr lang="en-US" sz="800" b="1" dirty="0">
                <a:solidFill>
                  <a:srgbClr val="FFFFCC"/>
                </a:solidFill>
                <a:cs typeface="Arial" charset="0"/>
                <a:sym typeface="Symbol" pitchFamily="18" charset="2"/>
              </a:endParaRPr>
            </a:p>
          </p:txBody>
        </p:sp>
        <p:sp>
          <p:nvSpPr>
            <p:cNvPr id="140" name="AutoShape 605"/>
            <p:cNvSpPr>
              <a:spLocks noChangeAspect="1" noChangeArrowheads="1"/>
            </p:cNvSpPr>
            <p:nvPr/>
          </p:nvSpPr>
          <p:spPr bwMode="auto">
            <a:xfrm>
              <a:off x="2555776" y="2708920"/>
              <a:ext cx="360040" cy="23128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005CBF"/>
                </a:gs>
                <a:gs pos="50000">
                  <a:srgbClr val="03D4A8"/>
                </a:gs>
                <a:gs pos="100000">
                  <a:srgbClr val="005CBF"/>
                </a:gs>
              </a:gsLst>
              <a:lin ang="5400000" scaled="1"/>
            </a:gradFill>
            <a:ln w="9525">
              <a:solidFill>
                <a:srgbClr val="F1ECFE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800" b="1" dirty="0" err="1" smtClean="0">
                  <a:solidFill>
                    <a:srgbClr val="FFFFCC"/>
                  </a:solidFill>
                  <a:cs typeface="Arial" charset="0"/>
                  <a:sym typeface="Symbol" pitchFamily="18" charset="2"/>
                </a:rPr>
                <a:t>FVIIIa</a:t>
              </a:r>
              <a:endParaRPr lang="en-US" sz="800" b="1" dirty="0">
                <a:solidFill>
                  <a:srgbClr val="FFFFCC"/>
                </a:solidFill>
                <a:cs typeface="Arial" charset="0"/>
                <a:sym typeface="Symbol" pitchFamily="18" charset="2"/>
              </a:endParaRPr>
            </a:p>
          </p:txBody>
        </p:sp>
        <p:sp>
          <p:nvSpPr>
            <p:cNvPr id="141" name="Line 438"/>
            <p:cNvSpPr>
              <a:spLocks noChangeShapeType="1"/>
            </p:cNvSpPr>
            <p:nvPr/>
          </p:nvSpPr>
          <p:spPr bwMode="auto">
            <a:xfrm flipV="1">
              <a:off x="2051720" y="2462416"/>
              <a:ext cx="450850" cy="6350"/>
            </a:xfrm>
            <a:prstGeom prst="line">
              <a:avLst/>
            </a:prstGeom>
            <a:noFill/>
            <a:ln w="76200">
              <a:pattFill prst="narVert">
                <a:fgClr>
                  <a:srgbClr val="006600"/>
                </a:fgClr>
                <a:bgClr>
                  <a:schemeClr val="bg1"/>
                </a:bgClr>
              </a:pattFill>
              <a:round/>
              <a:headEnd/>
              <a:tailEnd type="triangle" w="med" len="med"/>
            </a:ln>
            <a:effectLst/>
          </p:spPr>
          <p:txBody>
            <a:bodyPr lIns="0" tIns="0" rIns="0" bIns="0" anchor="ctr" anchorCtr="1">
              <a:spAutoFit/>
            </a:bodyPr>
            <a:lstStyle/>
            <a:p>
              <a:endParaRPr lang="nl-NL"/>
            </a:p>
          </p:txBody>
        </p:sp>
        <p:sp>
          <p:nvSpPr>
            <p:cNvPr id="142" name="AutoShape 605"/>
            <p:cNvSpPr>
              <a:spLocks noChangeAspect="1" noChangeArrowheads="1"/>
            </p:cNvSpPr>
            <p:nvPr/>
          </p:nvSpPr>
          <p:spPr bwMode="auto">
            <a:xfrm>
              <a:off x="1619672" y="3068960"/>
              <a:ext cx="360040" cy="23128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005CBF"/>
                </a:gs>
                <a:gs pos="50000">
                  <a:srgbClr val="03D4A8"/>
                </a:gs>
                <a:gs pos="100000">
                  <a:srgbClr val="005CBF"/>
                </a:gs>
              </a:gsLst>
              <a:lin ang="5400000" scaled="1"/>
            </a:gradFill>
            <a:ln w="9525">
              <a:solidFill>
                <a:srgbClr val="F1ECFE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800" b="1" dirty="0" smtClean="0">
                  <a:solidFill>
                    <a:srgbClr val="FFFFCC"/>
                  </a:solidFill>
                  <a:cs typeface="Arial" charset="0"/>
                  <a:sym typeface="Symbol" pitchFamily="18" charset="2"/>
                </a:rPr>
                <a:t>XI</a:t>
              </a:r>
              <a:endParaRPr lang="en-US" sz="800" b="1" dirty="0">
                <a:solidFill>
                  <a:srgbClr val="FFFFCC"/>
                </a:solidFill>
                <a:cs typeface="Arial" charset="0"/>
                <a:sym typeface="Symbol" pitchFamily="18" charset="2"/>
              </a:endParaRPr>
            </a:p>
          </p:txBody>
        </p:sp>
        <p:sp>
          <p:nvSpPr>
            <p:cNvPr id="143" name="AutoShape 605"/>
            <p:cNvSpPr>
              <a:spLocks noChangeAspect="1" noChangeArrowheads="1"/>
            </p:cNvSpPr>
            <p:nvPr/>
          </p:nvSpPr>
          <p:spPr bwMode="auto">
            <a:xfrm>
              <a:off x="2555776" y="3068960"/>
              <a:ext cx="360040" cy="23128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005CBF"/>
                </a:gs>
                <a:gs pos="50000">
                  <a:srgbClr val="03D4A8"/>
                </a:gs>
                <a:gs pos="100000">
                  <a:srgbClr val="005CBF"/>
                </a:gs>
              </a:gsLst>
              <a:lin ang="5400000" scaled="1"/>
            </a:gradFill>
            <a:ln w="9525">
              <a:solidFill>
                <a:srgbClr val="F1ECFE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800" b="1" dirty="0" err="1" smtClean="0">
                  <a:solidFill>
                    <a:srgbClr val="FFFFCC"/>
                  </a:solidFill>
                  <a:cs typeface="Arial" charset="0"/>
                  <a:sym typeface="Symbol" pitchFamily="18" charset="2"/>
                </a:rPr>
                <a:t>XIa</a:t>
              </a:r>
              <a:endParaRPr lang="en-US" sz="800" b="1" dirty="0">
                <a:solidFill>
                  <a:srgbClr val="FFFFCC"/>
                </a:solidFill>
                <a:cs typeface="Arial" charset="0"/>
                <a:sym typeface="Symbol" pitchFamily="18" charset="2"/>
              </a:endParaRPr>
            </a:p>
          </p:txBody>
        </p:sp>
        <p:sp>
          <p:nvSpPr>
            <p:cNvPr id="144" name="Line 438"/>
            <p:cNvSpPr>
              <a:spLocks noChangeShapeType="1"/>
            </p:cNvSpPr>
            <p:nvPr/>
          </p:nvSpPr>
          <p:spPr bwMode="auto">
            <a:xfrm flipV="1">
              <a:off x="2051720" y="2852936"/>
              <a:ext cx="450850" cy="6350"/>
            </a:xfrm>
            <a:prstGeom prst="line">
              <a:avLst/>
            </a:prstGeom>
            <a:noFill/>
            <a:ln w="76200">
              <a:pattFill prst="narVert">
                <a:fgClr>
                  <a:srgbClr val="006600"/>
                </a:fgClr>
                <a:bgClr>
                  <a:schemeClr val="bg1"/>
                </a:bgClr>
              </a:pattFill>
              <a:round/>
              <a:headEnd/>
              <a:tailEnd type="triangle" w="med" len="med"/>
            </a:ln>
            <a:effectLst/>
          </p:spPr>
          <p:txBody>
            <a:bodyPr lIns="0" tIns="0" rIns="0" bIns="0" anchor="ctr" anchorCtr="1">
              <a:spAutoFit/>
            </a:bodyPr>
            <a:lstStyle/>
            <a:p>
              <a:endParaRPr lang="nl-NL"/>
            </a:p>
          </p:txBody>
        </p:sp>
        <p:sp>
          <p:nvSpPr>
            <p:cNvPr id="145" name="Line 438"/>
            <p:cNvSpPr>
              <a:spLocks noChangeShapeType="1"/>
            </p:cNvSpPr>
            <p:nvPr/>
          </p:nvSpPr>
          <p:spPr bwMode="auto">
            <a:xfrm flipV="1">
              <a:off x="2051720" y="3206626"/>
              <a:ext cx="450850" cy="6350"/>
            </a:xfrm>
            <a:prstGeom prst="line">
              <a:avLst/>
            </a:prstGeom>
            <a:noFill/>
            <a:ln w="76200">
              <a:pattFill prst="narVert">
                <a:fgClr>
                  <a:srgbClr val="006600"/>
                </a:fgClr>
                <a:bgClr>
                  <a:schemeClr val="bg1"/>
                </a:bgClr>
              </a:pattFill>
              <a:round/>
              <a:headEnd/>
              <a:tailEnd type="triangle" w="med" len="med"/>
            </a:ln>
            <a:effectLst/>
          </p:spPr>
          <p:txBody>
            <a:bodyPr lIns="0" tIns="0" rIns="0" bIns="0" anchor="ctr" anchorCtr="1">
              <a:spAutoFit/>
            </a:bodyPr>
            <a:lstStyle/>
            <a:p>
              <a:endParaRPr lang="nl-NL"/>
            </a:p>
          </p:txBody>
        </p:sp>
      </p:grpSp>
      <p:sp>
        <p:nvSpPr>
          <p:cNvPr id="146" name="Freeform 440"/>
          <p:cNvSpPr>
            <a:spLocks/>
          </p:cNvSpPr>
          <p:nvPr/>
        </p:nvSpPr>
        <p:spPr bwMode="auto">
          <a:xfrm rot="19608720">
            <a:off x="1028599" y="2823347"/>
            <a:ext cx="1026288" cy="275202"/>
          </a:xfrm>
          <a:custGeom>
            <a:avLst/>
            <a:gdLst/>
            <a:ahLst/>
            <a:cxnLst>
              <a:cxn ang="0">
                <a:pos x="880" y="74"/>
              </a:cxn>
              <a:cxn ang="0">
                <a:pos x="0" y="99"/>
              </a:cxn>
            </a:cxnLst>
            <a:rect l="0" t="0" r="r" b="b"/>
            <a:pathLst>
              <a:path w="880" h="99">
                <a:moveTo>
                  <a:pt x="880" y="74"/>
                </a:moveTo>
                <a:cubicBezTo>
                  <a:pt x="711" y="0"/>
                  <a:pt x="147" y="32"/>
                  <a:pt x="0" y="99"/>
                </a:cubicBezTo>
              </a:path>
            </a:pathLst>
          </a:custGeom>
          <a:noFill/>
          <a:ln w="12700" cap="flat" cmpd="sng">
            <a:solidFill>
              <a:srgbClr val="0099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nl-NL"/>
          </a:p>
        </p:txBody>
      </p:sp>
      <p:grpSp>
        <p:nvGrpSpPr>
          <p:cNvPr id="19" name="Group 590"/>
          <p:cNvGrpSpPr>
            <a:grpSpLocks noChangeAspect="1"/>
          </p:cNvGrpSpPr>
          <p:nvPr/>
        </p:nvGrpSpPr>
        <p:grpSpPr bwMode="auto">
          <a:xfrm rot="4569624">
            <a:off x="1474694" y="2885134"/>
            <a:ext cx="100012" cy="92075"/>
            <a:chOff x="5004" y="1338"/>
            <a:chExt cx="81" cy="75"/>
          </a:xfrm>
        </p:grpSpPr>
        <p:sp>
          <p:nvSpPr>
            <p:cNvPr id="150" name="Oval 591"/>
            <p:cNvSpPr>
              <a:spLocks noChangeAspect="1" noChangeArrowheads="1"/>
            </p:cNvSpPr>
            <p:nvPr/>
          </p:nvSpPr>
          <p:spPr bwMode="auto">
            <a:xfrm>
              <a:off x="5004" y="1338"/>
              <a:ext cx="81" cy="75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1" name="Line 592"/>
            <p:cNvSpPr>
              <a:spLocks noChangeAspect="1" noChangeShapeType="1"/>
            </p:cNvSpPr>
            <p:nvPr/>
          </p:nvSpPr>
          <p:spPr bwMode="auto">
            <a:xfrm>
              <a:off x="5045" y="1352"/>
              <a:ext cx="0" cy="48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154" name="Line 593"/>
            <p:cNvSpPr>
              <a:spLocks noChangeAspect="1" noChangeShapeType="1"/>
            </p:cNvSpPr>
            <p:nvPr/>
          </p:nvSpPr>
          <p:spPr bwMode="auto">
            <a:xfrm rot="-5400000">
              <a:off x="5045" y="1352"/>
              <a:ext cx="0" cy="48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157" name="Group 125"/>
          <p:cNvGrpSpPr/>
          <p:nvPr/>
        </p:nvGrpSpPr>
        <p:grpSpPr>
          <a:xfrm>
            <a:off x="5796136" y="2564904"/>
            <a:ext cx="2942572" cy="1903710"/>
            <a:chOff x="5796136" y="2564904"/>
            <a:chExt cx="2942572" cy="1903710"/>
          </a:xfrm>
        </p:grpSpPr>
        <p:grpSp>
          <p:nvGrpSpPr>
            <p:cNvPr id="160" name="Group 321"/>
            <p:cNvGrpSpPr>
              <a:grpSpLocks/>
            </p:cNvGrpSpPr>
            <p:nvPr/>
          </p:nvGrpSpPr>
          <p:grpSpPr bwMode="auto">
            <a:xfrm>
              <a:off x="5796136" y="4005064"/>
              <a:ext cx="2006600" cy="463550"/>
              <a:chOff x="3627" y="2959"/>
              <a:chExt cx="1264" cy="292"/>
            </a:xfrm>
          </p:grpSpPr>
          <p:grpSp>
            <p:nvGrpSpPr>
              <p:cNvPr id="192" name="Group 322"/>
              <p:cNvGrpSpPr>
                <a:grpSpLocks/>
              </p:cNvGrpSpPr>
              <p:nvPr/>
            </p:nvGrpSpPr>
            <p:grpSpPr bwMode="auto">
              <a:xfrm>
                <a:off x="3627" y="2960"/>
                <a:ext cx="317" cy="56"/>
                <a:chOff x="3198" y="1431"/>
                <a:chExt cx="317" cy="56"/>
              </a:xfrm>
            </p:grpSpPr>
            <p:sp>
              <p:nvSpPr>
                <p:cNvPr id="247" name="AutoShape 323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198" y="1446"/>
                  <a:ext cx="317" cy="27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D4D4D4">
                        <a:gamma/>
                        <a:shade val="82353"/>
                        <a:invGamma/>
                      </a:srgbClr>
                    </a:gs>
                    <a:gs pos="50000">
                      <a:srgbClr val="D4D4D4"/>
                    </a:gs>
                    <a:gs pos="100000">
                      <a:srgbClr val="D4D4D4">
                        <a:gamma/>
                        <a:shade val="82353"/>
                        <a:invGamma/>
                      </a:srgbClr>
                    </a:gs>
                  </a:gsLst>
                  <a:lin ang="5400000" scaled="1"/>
                </a:gradFill>
                <a:ln w="9525" algn="ctr">
                  <a:solidFill>
                    <a:srgbClr val="FF33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lnSpc>
                      <a:spcPct val="70000"/>
                    </a:lnSpc>
                  </a:pPr>
                  <a:endParaRPr lang="nl-NL" sz="800" b="1">
                    <a:solidFill>
                      <a:srgbClr val="FFFF00"/>
                    </a:solidFill>
                    <a:cs typeface="Arial" charset="0"/>
                    <a:sym typeface="Symbol" pitchFamily="18" charset="2"/>
                  </a:endParaRPr>
                </a:p>
              </p:txBody>
            </p:sp>
            <p:sp>
              <p:nvSpPr>
                <p:cNvPr id="248" name="AutoShape 324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469" y="1432"/>
                  <a:ext cx="36" cy="54"/>
                </a:xfrm>
                <a:prstGeom prst="roundRect">
                  <a:avLst>
                    <a:gd name="adj" fmla="val 20454"/>
                  </a:avLst>
                </a:prstGeom>
                <a:gradFill rotWithShape="1">
                  <a:gsLst>
                    <a:gs pos="0">
                      <a:srgbClr val="B2B2B2"/>
                    </a:gs>
                    <a:gs pos="50000">
                      <a:srgbClr val="DDDDDD"/>
                    </a:gs>
                    <a:gs pos="100000">
                      <a:srgbClr val="B2B2B2"/>
                    </a:gs>
                  </a:gsLst>
                  <a:lin ang="5400000" scaled="1"/>
                </a:gradFill>
                <a:ln w="9525">
                  <a:solidFill>
                    <a:srgbClr val="729A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nl-NL" sz="800" b="1">
                    <a:solidFill>
                      <a:srgbClr val="729A00"/>
                    </a:solidFill>
                    <a:cs typeface="Arial" charset="0"/>
                    <a:sym typeface="Symbol" pitchFamily="18" charset="2"/>
                  </a:endParaRPr>
                </a:p>
              </p:txBody>
            </p:sp>
            <p:sp>
              <p:nvSpPr>
                <p:cNvPr id="249" name="AutoShape 325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214" y="1432"/>
                  <a:ext cx="36" cy="54"/>
                </a:xfrm>
                <a:prstGeom prst="roundRect">
                  <a:avLst>
                    <a:gd name="adj" fmla="val 20454"/>
                  </a:avLst>
                </a:prstGeom>
                <a:gradFill rotWithShape="1">
                  <a:gsLst>
                    <a:gs pos="0">
                      <a:srgbClr val="B2B2B2"/>
                    </a:gs>
                    <a:gs pos="50000">
                      <a:srgbClr val="DDDDDD"/>
                    </a:gs>
                    <a:gs pos="100000">
                      <a:srgbClr val="B2B2B2"/>
                    </a:gs>
                  </a:gsLst>
                  <a:lin ang="5400000" scaled="1"/>
                </a:gradFill>
                <a:ln w="9525">
                  <a:solidFill>
                    <a:srgbClr val="729A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nl-NL" sz="800" b="1">
                    <a:solidFill>
                      <a:srgbClr val="729A00"/>
                    </a:solidFill>
                    <a:cs typeface="Arial" charset="0"/>
                    <a:sym typeface="Symbol" pitchFamily="18" charset="2"/>
                  </a:endParaRPr>
                </a:p>
              </p:txBody>
            </p:sp>
            <p:sp>
              <p:nvSpPr>
                <p:cNvPr id="250" name="Oval 326"/>
                <p:cNvSpPr>
                  <a:spLocks noChangeArrowheads="1"/>
                </p:cNvSpPr>
                <p:nvPr/>
              </p:nvSpPr>
              <p:spPr bwMode="auto">
                <a:xfrm>
                  <a:off x="3331" y="1431"/>
                  <a:ext cx="56" cy="5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B2B2B2"/>
                    </a:gs>
                    <a:gs pos="50000">
                      <a:srgbClr val="DDDDDD"/>
                    </a:gs>
                    <a:gs pos="100000">
                      <a:srgbClr val="B2B2B2"/>
                    </a:gs>
                  </a:gsLst>
                  <a:lin ang="5400000" scaled="1"/>
                </a:gradFill>
                <a:ln w="9525" algn="ctr">
                  <a:solidFill>
                    <a:srgbClr val="A5002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93" name="Group 327"/>
              <p:cNvGrpSpPr>
                <a:grpSpLocks/>
              </p:cNvGrpSpPr>
              <p:nvPr/>
            </p:nvGrpSpPr>
            <p:grpSpPr bwMode="auto">
              <a:xfrm>
                <a:off x="3801" y="3076"/>
                <a:ext cx="317" cy="56"/>
                <a:chOff x="3198" y="1431"/>
                <a:chExt cx="317" cy="56"/>
              </a:xfrm>
            </p:grpSpPr>
            <p:sp>
              <p:nvSpPr>
                <p:cNvPr id="243" name="AutoShape 328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198" y="1446"/>
                  <a:ext cx="317" cy="27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D4D4D4">
                        <a:gamma/>
                        <a:shade val="82353"/>
                        <a:invGamma/>
                      </a:srgbClr>
                    </a:gs>
                    <a:gs pos="50000">
                      <a:srgbClr val="D4D4D4"/>
                    </a:gs>
                    <a:gs pos="100000">
                      <a:srgbClr val="D4D4D4">
                        <a:gamma/>
                        <a:shade val="82353"/>
                        <a:invGamma/>
                      </a:srgbClr>
                    </a:gs>
                  </a:gsLst>
                  <a:lin ang="5400000" scaled="1"/>
                </a:gradFill>
                <a:ln w="9525" algn="ctr">
                  <a:solidFill>
                    <a:srgbClr val="FF33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lnSpc>
                      <a:spcPct val="70000"/>
                    </a:lnSpc>
                  </a:pPr>
                  <a:endParaRPr lang="nl-NL" sz="800" b="1">
                    <a:solidFill>
                      <a:srgbClr val="FFFF00"/>
                    </a:solidFill>
                    <a:cs typeface="Arial" charset="0"/>
                    <a:sym typeface="Symbol" pitchFamily="18" charset="2"/>
                  </a:endParaRPr>
                </a:p>
              </p:txBody>
            </p:sp>
            <p:sp>
              <p:nvSpPr>
                <p:cNvPr id="244" name="AutoShape 329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469" y="1432"/>
                  <a:ext cx="36" cy="54"/>
                </a:xfrm>
                <a:prstGeom prst="roundRect">
                  <a:avLst>
                    <a:gd name="adj" fmla="val 20454"/>
                  </a:avLst>
                </a:prstGeom>
                <a:gradFill rotWithShape="1">
                  <a:gsLst>
                    <a:gs pos="0">
                      <a:srgbClr val="B2B2B2"/>
                    </a:gs>
                    <a:gs pos="50000">
                      <a:srgbClr val="DDDDDD"/>
                    </a:gs>
                    <a:gs pos="100000">
                      <a:srgbClr val="B2B2B2"/>
                    </a:gs>
                  </a:gsLst>
                  <a:lin ang="5400000" scaled="1"/>
                </a:gradFill>
                <a:ln w="9525">
                  <a:solidFill>
                    <a:srgbClr val="729A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nl-NL" sz="800" b="1">
                    <a:solidFill>
                      <a:srgbClr val="729A00"/>
                    </a:solidFill>
                    <a:cs typeface="Arial" charset="0"/>
                    <a:sym typeface="Symbol" pitchFamily="18" charset="2"/>
                  </a:endParaRPr>
                </a:p>
              </p:txBody>
            </p:sp>
            <p:sp>
              <p:nvSpPr>
                <p:cNvPr id="245" name="AutoShape 330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214" y="1432"/>
                  <a:ext cx="36" cy="54"/>
                </a:xfrm>
                <a:prstGeom prst="roundRect">
                  <a:avLst>
                    <a:gd name="adj" fmla="val 20454"/>
                  </a:avLst>
                </a:prstGeom>
                <a:gradFill rotWithShape="1">
                  <a:gsLst>
                    <a:gs pos="0">
                      <a:srgbClr val="B2B2B2"/>
                    </a:gs>
                    <a:gs pos="50000">
                      <a:srgbClr val="DDDDDD"/>
                    </a:gs>
                    <a:gs pos="100000">
                      <a:srgbClr val="B2B2B2"/>
                    </a:gs>
                  </a:gsLst>
                  <a:lin ang="5400000" scaled="1"/>
                </a:gradFill>
                <a:ln w="9525">
                  <a:solidFill>
                    <a:srgbClr val="729A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nl-NL" sz="800" b="1">
                    <a:solidFill>
                      <a:srgbClr val="729A00"/>
                    </a:solidFill>
                    <a:cs typeface="Arial" charset="0"/>
                    <a:sym typeface="Symbol" pitchFamily="18" charset="2"/>
                  </a:endParaRPr>
                </a:p>
              </p:txBody>
            </p:sp>
            <p:sp>
              <p:nvSpPr>
                <p:cNvPr id="246" name="Oval 331"/>
                <p:cNvSpPr>
                  <a:spLocks noChangeArrowheads="1"/>
                </p:cNvSpPr>
                <p:nvPr/>
              </p:nvSpPr>
              <p:spPr bwMode="auto">
                <a:xfrm>
                  <a:off x="3331" y="1431"/>
                  <a:ext cx="56" cy="5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B2B2B2"/>
                    </a:gs>
                    <a:gs pos="50000">
                      <a:srgbClr val="DDDDDD"/>
                    </a:gs>
                    <a:gs pos="100000">
                      <a:srgbClr val="B2B2B2"/>
                    </a:gs>
                  </a:gsLst>
                  <a:lin ang="5400000" scaled="1"/>
                </a:gradFill>
                <a:ln w="9525" algn="ctr">
                  <a:solidFill>
                    <a:srgbClr val="A5002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94" name="Group 332"/>
              <p:cNvGrpSpPr>
                <a:grpSpLocks/>
              </p:cNvGrpSpPr>
              <p:nvPr/>
            </p:nvGrpSpPr>
            <p:grpSpPr bwMode="auto">
              <a:xfrm>
                <a:off x="4115" y="3076"/>
                <a:ext cx="317" cy="56"/>
                <a:chOff x="3198" y="1431"/>
                <a:chExt cx="317" cy="56"/>
              </a:xfrm>
            </p:grpSpPr>
            <p:sp>
              <p:nvSpPr>
                <p:cNvPr id="236" name="AutoShape 333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198" y="1446"/>
                  <a:ext cx="317" cy="27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D4D4D4">
                        <a:gamma/>
                        <a:shade val="82353"/>
                        <a:invGamma/>
                      </a:srgbClr>
                    </a:gs>
                    <a:gs pos="50000">
                      <a:srgbClr val="D4D4D4"/>
                    </a:gs>
                    <a:gs pos="100000">
                      <a:srgbClr val="D4D4D4">
                        <a:gamma/>
                        <a:shade val="82353"/>
                        <a:invGamma/>
                      </a:srgbClr>
                    </a:gs>
                  </a:gsLst>
                  <a:lin ang="5400000" scaled="1"/>
                </a:gradFill>
                <a:ln w="9525" algn="ctr">
                  <a:solidFill>
                    <a:srgbClr val="FF33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lnSpc>
                      <a:spcPct val="70000"/>
                    </a:lnSpc>
                  </a:pPr>
                  <a:endParaRPr lang="nl-NL" sz="800" b="1">
                    <a:solidFill>
                      <a:srgbClr val="FFFF00"/>
                    </a:solidFill>
                    <a:cs typeface="Arial" charset="0"/>
                    <a:sym typeface="Symbol" pitchFamily="18" charset="2"/>
                  </a:endParaRPr>
                </a:p>
              </p:txBody>
            </p:sp>
            <p:sp>
              <p:nvSpPr>
                <p:cNvPr id="240" name="AutoShape 334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469" y="1432"/>
                  <a:ext cx="36" cy="54"/>
                </a:xfrm>
                <a:prstGeom prst="roundRect">
                  <a:avLst>
                    <a:gd name="adj" fmla="val 20454"/>
                  </a:avLst>
                </a:prstGeom>
                <a:gradFill rotWithShape="1">
                  <a:gsLst>
                    <a:gs pos="0">
                      <a:srgbClr val="B2B2B2"/>
                    </a:gs>
                    <a:gs pos="50000">
                      <a:srgbClr val="DDDDDD"/>
                    </a:gs>
                    <a:gs pos="100000">
                      <a:srgbClr val="B2B2B2"/>
                    </a:gs>
                  </a:gsLst>
                  <a:lin ang="5400000" scaled="1"/>
                </a:gradFill>
                <a:ln w="9525">
                  <a:solidFill>
                    <a:srgbClr val="729A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nl-NL" sz="800" b="1">
                    <a:solidFill>
                      <a:srgbClr val="729A00"/>
                    </a:solidFill>
                    <a:cs typeface="Arial" charset="0"/>
                    <a:sym typeface="Symbol" pitchFamily="18" charset="2"/>
                  </a:endParaRPr>
                </a:p>
              </p:txBody>
            </p:sp>
            <p:sp>
              <p:nvSpPr>
                <p:cNvPr id="241" name="AutoShape 335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214" y="1432"/>
                  <a:ext cx="36" cy="54"/>
                </a:xfrm>
                <a:prstGeom prst="roundRect">
                  <a:avLst>
                    <a:gd name="adj" fmla="val 20454"/>
                  </a:avLst>
                </a:prstGeom>
                <a:gradFill rotWithShape="1">
                  <a:gsLst>
                    <a:gs pos="0">
                      <a:srgbClr val="B2B2B2"/>
                    </a:gs>
                    <a:gs pos="50000">
                      <a:srgbClr val="DDDDDD"/>
                    </a:gs>
                    <a:gs pos="100000">
                      <a:srgbClr val="B2B2B2"/>
                    </a:gs>
                  </a:gsLst>
                  <a:lin ang="5400000" scaled="1"/>
                </a:gradFill>
                <a:ln w="9525">
                  <a:solidFill>
                    <a:srgbClr val="729A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nl-NL" sz="800" b="1">
                    <a:solidFill>
                      <a:srgbClr val="729A00"/>
                    </a:solidFill>
                    <a:cs typeface="Arial" charset="0"/>
                    <a:sym typeface="Symbol" pitchFamily="18" charset="2"/>
                  </a:endParaRPr>
                </a:p>
              </p:txBody>
            </p:sp>
            <p:sp>
              <p:nvSpPr>
                <p:cNvPr id="242" name="Oval 336"/>
                <p:cNvSpPr>
                  <a:spLocks noChangeArrowheads="1"/>
                </p:cNvSpPr>
                <p:nvPr/>
              </p:nvSpPr>
              <p:spPr bwMode="auto">
                <a:xfrm>
                  <a:off x="3331" y="1431"/>
                  <a:ext cx="56" cy="5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B2B2B2"/>
                    </a:gs>
                    <a:gs pos="50000">
                      <a:srgbClr val="DDDDDD"/>
                    </a:gs>
                    <a:gs pos="100000">
                      <a:srgbClr val="B2B2B2"/>
                    </a:gs>
                  </a:gsLst>
                  <a:lin ang="5400000" scaled="1"/>
                </a:gradFill>
                <a:ln w="9525" algn="ctr">
                  <a:solidFill>
                    <a:srgbClr val="A5002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95" name="Group 337"/>
              <p:cNvGrpSpPr>
                <a:grpSpLocks/>
              </p:cNvGrpSpPr>
              <p:nvPr/>
            </p:nvGrpSpPr>
            <p:grpSpPr bwMode="auto">
              <a:xfrm>
                <a:off x="3945" y="2960"/>
                <a:ext cx="317" cy="56"/>
                <a:chOff x="3198" y="1431"/>
                <a:chExt cx="317" cy="56"/>
              </a:xfrm>
            </p:grpSpPr>
            <p:sp>
              <p:nvSpPr>
                <p:cNvPr id="231" name="AutoShape 338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198" y="1446"/>
                  <a:ext cx="317" cy="27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D4D4D4">
                        <a:gamma/>
                        <a:shade val="82353"/>
                        <a:invGamma/>
                      </a:srgbClr>
                    </a:gs>
                    <a:gs pos="50000">
                      <a:srgbClr val="D4D4D4"/>
                    </a:gs>
                    <a:gs pos="100000">
                      <a:srgbClr val="D4D4D4">
                        <a:gamma/>
                        <a:shade val="82353"/>
                        <a:invGamma/>
                      </a:srgbClr>
                    </a:gs>
                  </a:gsLst>
                  <a:lin ang="5400000" scaled="1"/>
                </a:gradFill>
                <a:ln w="9525" algn="ctr">
                  <a:solidFill>
                    <a:srgbClr val="FF33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lnSpc>
                      <a:spcPct val="70000"/>
                    </a:lnSpc>
                  </a:pPr>
                  <a:endParaRPr lang="nl-NL" sz="800" b="1">
                    <a:solidFill>
                      <a:srgbClr val="FFFF00"/>
                    </a:solidFill>
                    <a:cs typeface="Arial" charset="0"/>
                    <a:sym typeface="Symbol" pitchFamily="18" charset="2"/>
                  </a:endParaRPr>
                </a:p>
              </p:txBody>
            </p:sp>
            <p:sp>
              <p:nvSpPr>
                <p:cNvPr id="232" name="AutoShape 339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469" y="1432"/>
                  <a:ext cx="36" cy="54"/>
                </a:xfrm>
                <a:prstGeom prst="roundRect">
                  <a:avLst>
                    <a:gd name="adj" fmla="val 20454"/>
                  </a:avLst>
                </a:prstGeom>
                <a:gradFill rotWithShape="1">
                  <a:gsLst>
                    <a:gs pos="0">
                      <a:srgbClr val="B2B2B2"/>
                    </a:gs>
                    <a:gs pos="50000">
                      <a:srgbClr val="DDDDDD"/>
                    </a:gs>
                    <a:gs pos="100000">
                      <a:srgbClr val="B2B2B2"/>
                    </a:gs>
                  </a:gsLst>
                  <a:lin ang="5400000" scaled="1"/>
                </a:gradFill>
                <a:ln w="9525">
                  <a:solidFill>
                    <a:srgbClr val="729A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nl-NL" sz="800" b="1">
                    <a:solidFill>
                      <a:srgbClr val="729A00"/>
                    </a:solidFill>
                    <a:cs typeface="Arial" charset="0"/>
                    <a:sym typeface="Symbol" pitchFamily="18" charset="2"/>
                  </a:endParaRPr>
                </a:p>
              </p:txBody>
            </p:sp>
            <p:sp>
              <p:nvSpPr>
                <p:cNvPr id="233" name="AutoShape 340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214" y="1432"/>
                  <a:ext cx="36" cy="54"/>
                </a:xfrm>
                <a:prstGeom prst="roundRect">
                  <a:avLst>
                    <a:gd name="adj" fmla="val 20454"/>
                  </a:avLst>
                </a:prstGeom>
                <a:gradFill rotWithShape="1">
                  <a:gsLst>
                    <a:gs pos="0">
                      <a:srgbClr val="B2B2B2"/>
                    </a:gs>
                    <a:gs pos="50000">
                      <a:srgbClr val="DDDDDD"/>
                    </a:gs>
                    <a:gs pos="100000">
                      <a:srgbClr val="B2B2B2"/>
                    </a:gs>
                  </a:gsLst>
                  <a:lin ang="5400000" scaled="1"/>
                </a:gradFill>
                <a:ln w="9525">
                  <a:solidFill>
                    <a:srgbClr val="729A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nl-NL" sz="800" b="1">
                    <a:solidFill>
                      <a:srgbClr val="729A00"/>
                    </a:solidFill>
                    <a:cs typeface="Arial" charset="0"/>
                    <a:sym typeface="Symbol" pitchFamily="18" charset="2"/>
                  </a:endParaRPr>
                </a:p>
              </p:txBody>
            </p:sp>
            <p:sp>
              <p:nvSpPr>
                <p:cNvPr id="234" name="Oval 341"/>
                <p:cNvSpPr>
                  <a:spLocks noChangeArrowheads="1"/>
                </p:cNvSpPr>
                <p:nvPr/>
              </p:nvSpPr>
              <p:spPr bwMode="auto">
                <a:xfrm>
                  <a:off x="3331" y="1431"/>
                  <a:ext cx="56" cy="5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B2B2B2"/>
                    </a:gs>
                    <a:gs pos="50000">
                      <a:srgbClr val="DDDDDD"/>
                    </a:gs>
                    <a:gs pos="100000">
                      <a:srgbClr val="B2B2B2"/>
                    </a:gs>
                  </a:gsLst>
                  <a:lin ang="5400000" scaled="1"/>
                </a:gradFill>
                <a:ln w="9525" algn="ctr">
                  <a:solidFill>
                    <a:srgbClr val="A5002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96" name="Group 342"/>
              <p:cNvGrpSpPr>
                <a:grpSpLocks/>
              </p:cNvGrpSpPr>
              <p:nvPr/>
            </p:nvGrpSpPr>
            <p:grpSpPr bwMode="auto">
              <a:xfrm>
                <a:off x="4259" y="2959"/>
                <a:ext cx="317" cy="56"/>
                <a:chOff x="3198" y="1431"/>
                <a:chExt cx="317" cy="56"/>
              </a:xfrm>
            </p:grpSpPr>
            <p:sp>
              <p:nvSpPr>
                <p:cNvPr id="227" name="AutoShape 343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198" y="1446"/>
                  <a:ext cx="317" cy="27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D4D4D4">
                        <a:gamma/>
                        <a:shade val="82353"/>
                        <a:invGamma/>
                      </a:srgbClr>
                    </a:gs>
                    <a:gs pos="50000">
                      <a:srgbClr val="D4D4D4"/>
                    </a:gs>
                    <a:gs pos="100000">
                      <a:srgbClr val="D4D4D4">
                        <a:gamma/>
                        <a:shade val="82353"/>
                        <a:invGamma/>
                      </a:srgbClr>
                    </a:gs>
                  </a:gsLst>
                  <a:lin ang="5400000" scaled="1"/>
                </a:gradFill>
                <a:ln w="9525" algn="ctr">
                  <a:solidFill>
                    <a:srgbClr val="FF33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lnSpc>
                      <a:spcPct val="70000"/>
                    </a:lnSpc>
                  </a:pPr>
                  <a:endParaRPr lang="nl-NL" sz="800" b="1">
                    <a:solidFill>
                      <a:srgbClr val="FFFF00"/>
                    </a:solidFill>
                    <a:cs typeface="Arial" charset="0"/>
                    <a:sym typeface="Symbol" pitchFamily="18" charset="2"/>
                  </a:endParaRPr>
                </a:p>
              </p:txBody>
            </p:sp>
            <p:sp>
              <p:nvSpPr>
                <p:cNvPr id="228" name="AutoShape 344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469" y="1432"/>
                  <a:ext cx="36" cy="54"/>
                </a:xfrm>
                <a:prstGeom prst="roundRect">
                  <a:avLst>
                    <a:gd name="adj" fmla="val 20454"/>
                  </a:avLst>
                </a:prstGeom>
                <a:gradFill rotWithShape="1">
                  <a:gsLst>
                    <a:gs pos="0">
                      <a:srgbClr val="B2B2B2"/>
                    </a:gs>
                    <a:gs pos="50000">
                      <a:srgbClr val="DDDDDD"/>
                    </a:gs>
                    <a:gs pos="100000">
                      <a:srgbClr val="B2B2B2"/>
                    </a:gs>
                  </a:gsLst>
                  <a:lin ang="5400000" scaled="1"/>
                </a:gradFill>
                <a:ln w="9525">
                  <a:solidFill>
                    <a:srgbClr val="729A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nl-NL" sz="800" b="1">
                    <a:solidFill>
                      <a:srgbClr val="729A00"/>
                    </a:solidFill>
                    <a:cs typeface="Arial" charset="0"/>
                    <a:sym typeface="Symbol" pitchFamily="18" charset="2"/>
                  </a:endParaRPr>
                </a:p>
              </p:txBody>
            </p:sp>
            <p:sp>
              <p:nvSpPr>
                <p:cNvPr id="229" name="AutoShape 345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214" y="1432"/>
                  <a:ext cx="36" cy="54"/>
                </a:xfrm>
                <a:prstGeom prst="roundRect">
                  <a:avLst>
                    <a:gd name="adj" fmla="val 20454"/>
                  </a:avLst>
                </a:prstGeom>
                <a:gradFill rotWithShape="1">
                  <a:gsLst>
                    <a:gs pos="0">
                      <a:srgbClr val="B2B2B2"/>
                    </a:gs>
                    <a:gs pos="50000">
                      <a:srgbClr val="DDDDDD"/>
                    </a:gs>
                    <a:gs pos="100000">
                      <a:srgbClr val="B2B2B2"/>
                    </a:gs>
                  </a:gsLst>
                  <a:lin ang="5400000" scaled="1"/>
                </a:gradFill>
                <a:ln w="9525">
                  <a:solidFill>
                    <a:srgbClr val="729A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nl-NL" sz="800" b="1">
                    <a:solidFill>
                      <a:srgbClr val="729A00"/>
                    </a:solidFill>
                    <a:cs typeface="Arial" charset="0"/>
                    <a:sym typeface="Symbol" pitchFamily="18" charset="2"/>
                  </a:endParaRPr>
                </a:p>
              </p:txBody>
            </p:sp>
            <p:sp>
              <p:nvSpPr>
                <p:cNvPr id="230" name="Oval 346"/>
                <p:cNvSpPr>
                  <a:spLocks noChangeArrowheads="1"/>
                </p:cNvSpPr>
                <p:nvPr/>
              </p:nvSpPr>
              <p:spPr bwMode="auto">
                <a:xfrm>
                  <a:off x="3331" y="1431"/>
                  <a:ext cx="56" cy="5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B2B2B2"/>
                    </a:gs>
                    <a:gs pos="50000">
                      <a:srgbClr val="DDDDDD"/>
                    </a:gs>
                    <a:gs pos="100000">
                      <a:srgbClr val="B2B2B2"/>
                    </a:gs>
                  </a:gsLst>
                  <a:lin ang="5400000" scaled="1"/>
                </a:gradFill>
                <a:ln w="9525" algn="ctr">
                  <a:solidFill>
                    <a:srgbClr val="A5002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97" name="Group 347"/>
              <p:cNvGrpSpPr>
                <a:grpSpLocks/>
              </p:cNvGrpSpPr>
              <p:nvPr/>
            </p:nvGrpSpPr>
            <p:grpSpPr bwMode="auto">
              <a:xfrm>
                <a:off x="4427" y="3075"/>
                <a:ext cx="317" cy="56"/>
                <a:chOff x="3198" y="1431"/>
                <a:chExt cx="317" cy="56"/>
              </a:xfrm>
            </p:grpSpPr>
            <p:sp>
              <p:nvSpPr>
                <p:cNvPr id="223" name="AutoShape 348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198" y="1446"/>
                  <a:ext cx="317" cy="27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D4D4D4">
                        <a:gamma/>
                        <a:shade val="82353"/>
                        <a:invGamma/>
                      </a:srgbClr>
                    </a:gs>
                    <a:gs pos="50000">
                      <a:srgbClr val="D4D4D4"/>
                    </a:gs>
                    <a:gs pos="100000">
                      <a:srgbClr val="D4D4D4">
                        <a:gamma/>
                        <a:shade val="82353"/>
                        <a:invGamma/>
                      </a:srgbClr>
                    </a:gs>
                  </a:gsLst>
                  <a:lin ang="5400000" scaled="1"/>
                </a:gradFill>
                <a:ln w="9525" algn="ctr">
                  <a:solidFill>
                    <a:srgbClr val="FF33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lnSpc>
                      <a:spcPct val="70000"/>
                    </a:lnSpc>
                  </a:pPr>
                  <a:endParaRPr lang="nl-NL" sz="800" b="1">
                    <a:solidFill>
                      <a:srgbClr val="FFFF00"/>
                    </a:solidFill>
                    <a:cs typeface="Arial" charset="0"/>
                    <a:sym typeface="Symbol" pitchFamily="18" charset="2"/>
                  </a:endParaRPr>
                </a:p>
              </p:txBody>
            </p:sp>
            <p:sp>
              <p:nvSpPr>
                <p:cNvPr id="224" name="AutoShape 349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469" y="1432"/>
                  <a:ext cx="36" cy="54"/>
                </a:xfrm>
                <a:prstGeom prst="roundRect">
                  <a:avLst>
                    <a:gd name="adj" fmla="val 20454"/>
                  </a:avLst>
                </a:prstGeom>
                <a:gradFill rotWithShape="1">
                  <a:gsLst>
                    <a:gs pos="0">
                      <a:srgbClr val="B2B2B2"/>
                    </a:gs>
                    <a:gs pos="50000">
                      <a:srgbClr val="DDDDDD"/>
                    </a:gs>
                    <a:gs pos="100000">
                      <a:srgbClr val="B2B2B2"/>
                    </a:gs>
                  </a:gsLst>
                  <a:lin ang="5400000" scaled="1"/>
                </a:gradFill>
                <a:ln w="9525">
                  <a:solidFill>
                    <a:srgbClr val="729A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nl-NL" sz="800" b="1">
                    <a:solidFill>
                      <a:srgbClr val="729A00"/>
                    </a:solidFill>
                    <a:cs typeface="Arial" charset="0"/>
                    <a:sym typeface="Symbol" pitchFamily="18" charset="2"/>
                  </a:endParaRPr>
                </a:p>
              </p:txBody>
            </p:sp>
            <p:sp>
              <p:nvSpPr>
                <p:cNvPr id="225" name="AutoShape 350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214" y="1432"/>
                  <a:ext cx="36" cy="54"/>
                </a:xfrm>
                <a:prstGeom prst="roundRect">
                  <a:avLst>
                    <a:gd name="adj" fmla="val 20454"/>
                  </a:avLst>
                </a:prstGeom>
                <a:gradFill rotWithShape="1">
                  <a:gsLst>
                    <a:gs pos="0">
                      <a:srgbClr val="B2B2B2"/>
                    </a:gs>
                    <a:gs pos="50000">
                      <a:srgbClr val="DDDDDD"/>
                    </a:gs>
                    <a:gs pos="100000">
                      <a:srgbClr val="B2B2B2"/>
                    </a:gs>
                  </a:gsLst>
                  <a:lin ang="5400000" scaled="1"/>
                </a:gradFill>
                <a:ln w="9525">
                  <a:solidFill>
                    <a:srgbClr val="729A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nl-NL" sz="800" b="1">
                    <a:solidFill>
                      <a:srgbClr val="729A00"/>
                    </a:solidFill>
                    <a:cs typeface="Arial" charset="0"/>
                    <a:sym typeface="Symbol" pitchFamily="18" charset="2"/>
                  </a:endParaRPr>
                </a:p>
              </p:txBody>
            </p:sp>
            <p:sp>
              <p:nvSpPr>
                <p:cNvPr id="226" name="Oval 351"/>
                <p:cNvSpPr>
                  <a:spLocks noChangeArrowheads="1"/>
                </p:cNvSpPr>
                <p:nvPr/>
              </p:nvSpPr>
              <p:spPr bwMode="auto">
                <a:xfrm>
                  <a:off x="3331" y="1431"/>
                  <a:ext cx="56" cy="5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B2B2B2"/>
                    </a:gs>
                    <a:gs pos="50000">
                      <a:srgbClr val="DDDDDD"/>
                    </a:gs>
                    <a:gs pos="100000">
                      <a:srgbClr val="B2B2B2"/>
                    </a:gs>
                  </a:gsLst>
                  <a:lin ang="5400000" scaled="1"/>
                </a:gradFill>
                <a:ln w="9525" algn="ctr">
                  <a:solidFill>
                    <a:srgbClr val="A5002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98" name="Group 352"/>
              <p:cNvGrpSpPr>
                <a:grpSpLocks/>
              </p:cNvGrpSpPr>
              <p:nvPr/>
            </p:nvGrpSpPr>
            <p:grpSpPr bwMode="auto">
              <a:xfrm>
                <a:off x="3974" y="3194"/>
                <a:ext cx="317" cy="56"/>
                <a:chOff x="3198" y="1431"/>
                <a:chExt cx="317" cy="56"/>
              </a:xfrm>
            </p:grpSpPr>
            <p:sp>
              <p:nvSpPr>
                <p:cNvPr id="219" name="AutoShape 353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198" y="1446"/>
                  <a:ext cx="317" cy="27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D4D4D4">
                        <a:gamma/>
                        <a:shade val="82353"/>
                        <a:invGamma/>
                      </a:srgbClr>
                    </a:gs>
                    <a:gs pos="50000">
                      <a:srgbClr val="D4D4D4"/>
                    </a:gs>
                    <a:gs pos="100000">
                      <a:srgbClr val="D4D4D4">
                        <a:gamma/>
                        <a:shade val="82353"/>
                        <a:invGamma/>
                      </a:srgbClr>
                    </a:gs>
                  </a:gsLst>
                  <a:lin ang="5400000" scaled="1"/>
                </a:gradFill>
                <a:ln w="9525" algn="ctr">
                  <a:solidFill>
                    <a:srgbClr val="FF33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lnSpc>
                      <a:spcPct val="70000"/>
                    </a:lnSpc>
                  </a:pPr>
                  <a:endParaRPr lang="nl-NL" sz="800" b="1">
                    <a:solidFill>
                      <a:srgbClr val="FFFF00"/>
                    </a:solidFill>
                    <a:cs typeface="Arial" charset="0"/>
                    <a:sym typeface="Symbol" pitchFamily="18" charset="2"/>
                  </a:endParaRPr>
                </a:p>
              </p:txBody>
            </p:sp>
            <p:sp>
              <p:nvSpPr>
                <p:cNvPr id="220" name="AutoShape 354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469" y="1432"/>
                  <a:ext cx="36" cy="54"/>
                </a:xfrm>
                <a:prstGeom prst="roundRect">
                  <a:avLst>
                    <a:gd name="adj" fmla="val 20454"/>
                  </a:avLst>
                </a:prstGeom>
                <a:gradFill rotWithShape="1">
                  <a:gsLst>
                    <a:gs pos="0">
                      <a:srgbClr val="B2B2B2"/>
                    </a:gs>
                    <a:gs pos="50000">
                      <a:srgbClr val="DDDDDD"/>
                    </a:gs>
                    <a:gs pos="100000">
                      <a:srgbClr val="B2B2B2"/>
                    </a:gs>
                  </a:gsLst>
                  <a:lin ang="5400000" scaled="1"/>
                </a:gradFill>
                <a:ln w="9525">
                  <a:solidFill>
                    <a:srgbClr val="729A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nl-NL" sz="800" b="1">
                    <a:solidFill>
                      <a:srgbClr val="729A00"/>
                    </a:solidFill>
                    <a:cs typeface="Arial" charset="0"/>
                    <a:sym typeface="Symbol" pitchFamily="18" charset="2"/>
                  </a:endParaRPr>
                </a:p>
              </p:txBody>
            </p:sp>
            <p:sp>
              <p:nvSpPr>
                <p:cNvPr id="221" name="AutoShape 355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214" y="1432"/>
                  <a:ext cx="36" cy="54"/>
                </a:xfrm>
                <a:prstGeom prst="roundRect">
                  <a:avLst>
                    <a:gd name="adj" fmla="val 20454"/>
                  </a:avLst>
                </a:prstGeom>
                <a:gradFill rotWithShape="1">
                  <a:gsLst>
                    <a:gs pos="0">
                      <a:srgbClr val="B2B2B2"/>
                    </a:gs>
                    <a:gs pos="50000">
                      <a:srgbClr val="DDDDDD"/>
                    </a:gs>
                    <a:gs pos="100000">
                      <a:srgbClr val="B2B2B2"/>
                    </a:gs>
                  </a:gsLst>
                  <a:lin ang="5400000" scaled="1"/>
                </a:gradFill>
                <a:ln w="9525">
                  <a:solidFill>
                    <a:srgbClr val="729A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nl-NL" sz="800" b="1">
                    <a:solidFill>
                      <a:srgbClr val="729A00"/>
                    </a:solidFill>
                    <a:cs typeface="Arial" charset="0"/>
                    <a:sym typeface="Symbol" pitchFamily="18" charset="2"/>
                  </a:endParaRPr>
                </a:p>
              </p:txBody>
            </p:sp>
            <p:sp>
              <p:nvSpPr>
                <p:cNvPr id="222" name="Oval 356"/>
                <p:cNvSpPr>
                  <a:spLocks noChangeArrowheads="1"/>
                </p:cNvSpPr>
                <p:nvPr/>
              </p:nvSpPr>
              <p:spPr bwMode="auto">
                <a:xfrm>
                  <a:off x="3331" y="1431"/>
                  <a:ext cx="56" cy="5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B2B2B2"/>
                    </a:gs>
                    <a:gs pos="50000">
                      <a:srgbClr val="DDDDDD"/>
                    </a:gs>
                    <a:gs pos="100000">
                      <a:srgbClr val="B2B2B2"/>
                    </a:gs>
                  </a:gsLst>
                  <a:lin ang="5400000" scaled="1"/>
                </a:gradFill>
                <a:ln w="9525" algn="ctr">
                  <a:solidFill>
                    <a:srgbClr val="A5002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99" name="Group 357"/>
              <p:cNvGrpSpPr>
                <a:grpSpLocks/>
              </p:cNvGrpSpPr>
              <p:nvPr/>
            </p:nvGrpSpPr>
            <p:grpSpPr bwMode="auto">
              <a:xfrm>
                <a:off x="4574" y="2959"/>
                <a:ext cx="317" cy="56"/>
                <a:chOff x="3198" y="1431"/>
                <a:chExt cx="317" cy="56"/>
              </a:xfrm>
            </p:grpSpPr>
            <p:sp>
              <p:nvSpPr>
                <p:cNvPr id="215" name="AutoShape 358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198" y="1446"/>
                  <a:ext cx="317" cy="27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D4D4D4">
                        <a:gamma/>
                        <a:shade val="82353"/>
                        <a:invGamma/>
                      </a:srgbClr>
                    </a:gs>
                    <a:gs pos="50000">
                      <a:srgbClr val="D4D4D4"/>
                    </a:gs>
                    <a:gs pos="100000">
                      <a:srgbClr val="D4D4D4">
                        <a:gamma/>
                        <a:shade val="82353"/>
                        <a:invGamma/>
                      </a:srgbClr>
                    </a:gs>
                  </a:gsLst>
                  <a:lin ang="5400000" scaled="1"/>
                </a:gradFill>
                <a:ln w="9525" algn="ctr">
                  <a:solidFill>
                    <a:srgbClr val="FF33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lnSpc>
                      <a:spcPct val="70000"/>
                    </a:lnSpc>
                  </a:pPr>
                  <a:endParaRPr lang="nl-NL" sz="800" b="1">
                    <a:solidFill>
                      <a:srgbClr val="FFFF00"/>
                    </a:solidFill>
                    <a:cs typeface="Arial" charset="0"/>
                    <a:sym typeface="Symbol" pitchFamily="18" charset="2"/>
                  </a:endParaRPr>
                </a:p>
              </p:txBody>
            </p:sp>
            <p:sp>
              <p:nvSpPr>
                <p:cNvPr id="216" name="AutoShape 359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469" y="1432"/>
                  <a:ext cx="36" cy="54"/>
                </a:xfrm>
                <a:prstGeom prst="roundRect">
                  <a:avLst>
                    <a:gd name="adj" fmla="val 20454"/>
                  </a:avLst>
                </a:prstGeom>
                <a:gradFill rotWithShape="1">
                  <a:gsLst>
                    <a:gs pos="0">
                      <a:srgbClr val="B2B2B2"/>
                    </a:gs>
                    <a:gs pos="50000">
                      <a:srgbClr val="DDDDDD"/>
                    </a:gs>
                    <a:gs pos="100000">
                      <a:srgbClr val="B2B2B2"/>
                    </a:gs>
                  </a:gsLst>
                  <a:lin ang="5400000" scaled="1"/>
                </a:gradFill>
                <a:ln w="9525">
                  <a:solidFill>
                    <a:srgbClr val="729A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nl-NL" sz="800" b="1">
                    <a:solidFill>
                      <a:srgbClr val="729A00"/>
                    </a:solidFill>
                    <a:cs typeface="Arial" charset="0"/>
                    <a:sym typeface="Symbol" pitchFamily="18" charset="2"/>
                  </a:endParaRPr>
                </a:p>
              </p:txBody>
            </p:sp>
            <p:sp>
              <p:nvSpPr>
                <p:cNvPr id="217" name="AutoShape 360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214" y="1432"/>
                  <a:ext cx="36" cy="54"/>
                </a:xfrm>
                <a:prstGeom prst="roundRect">
                  <a:avLst>
                    <a:gd name="adj" fmla="val 20454"/>
                  </a:avLst>
                </a:prstGeom>
                <a:gradFill rotWithShape="1">
                  <a:gsLst>
                    <a:gs pos="0">
                      <a:srgbClr val="B2B2B2"/>
                    </a:gs>
                    <a:gs pos="50000">
                      <a:srgbClr val="DDDDDD"/>
                    </a:gs>
                    <a:gs pos="100000">
                      <a:srgbClr val="B2B2B2"/>
                    </a:gs>
                  </a:gsLst>
                  <a:lin ang="5400000" scaled="1"/>
                </a:gradFill>
                <a:ln w="9525">
                  <a:solidFill>
                    <a:srgbClr val="729A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nl-NL" sz="800" b="1">
                    <a:solidFill>
                      <a:srgbClr val="729A00"/>
                    </a:solidFill>
                    <a:cs typeface="Arial" charset="0"/>
                    <a:sym typeface="Symbol" pitchFamily="18" charset="2"/>
                  </a:endParaRPr>
                </a:p>
              </p:txBody>
            </p:sp>
            <p:sp>
              <p:nvSpPr>
                <p:cNvPr id="218" name="Oval 361"/>
                <p:cNvSpPr>
                  <a:spLocks noChangeArrowheads="1"/>
                </p:cNvSpPr>
                <p:nvPr/>
              </p:nvSpPr>
              <p:spPr bwMode="auto">
                <a:xfrm>
                  <a:off x="3331" y="1431"/>
                  <a:ext cx="56" cy="5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B2B2B2"/>
                    </a:gs>
                    <a:gs pos="50000">
                      <a:srgbClr val="DDDDDD"/>
                    </a:gs>
                    <a:gs pos="100000">
                      <a:srgbClr val="B2B2B2"/>
                    </a:gs>
                  </a:gsLst>
                  <a:lin ang="5400000" scaled="1"/>
                </a:gradFill>
                <a:ln w="9525" algn="ctr">
                  <a:solidFill>
                    <a:srgbClr val="A5002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200" name="Group 362"/>
              <p:cNvGrpSpPr>
                <a:grpSpLocks/>
              </p:cNvGrpSpPr>
              <p:nvPr/>
            </p:nvGrpSpPr>
            <p:grpSpPr bwMode="auto">
              <a:xfrm>
                <a:off x="4287" y="3195"/>
                <a:ext cx="317" cy="56"/>
                <a:chOff x="3198" y="1431"/>
                <a:chExt cx="317" cy="56"/>
              </a:xfrm>
            </p:grpSpPr>
            <p:sp>
              <p:nvSpPr>
                <p:cNvPr id="211" name="AutoShape 363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198" y="1446"/>
                  <a:ext cx="317" cy="27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D4D4D4">
                        <a:gamma/>
                        <a:shade val="82353"/>
                        <a:invGamma/>
                      </a:srgbClr>
                    </a:gs>
                    <a:gs pos="50000">
                      <a:srgbClr val="D4D4D4"/>
                    </a:gs>
                    <a:gs pos="100000">
                      <a:srgbClr val="D4D4D4">
                        <a:gamma/>
                        <a:shade val="82353"/>
                        <a:invGamma/>
                      </a:srgbClr>
                    </a:gs>
                  </a:gsLst>
                  <a:lin ang="5400000" scaled="1"/>
                </a:gradFill>
                <a:ln w="9525" algn="ctr">
                  <a:solidFill>
                    <a:srgbClr val="FF33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lnSpc>
                      <a:spcPct val="70000"/>
                    </a:lnSpc>
                  </a:pPr>
                  <a:endParaRPr lang="nl-NL" sz="800" b="1">
                    <a:solidFill>
                      <a:srgbClr val="FFFF00"/>
                    </a:solidFill>
                    <a:cs typeface="Arial" charset="0"/>
                    <a:sym typeface="Symbol" pitchFamily="18" charset="2"/>
                  </a:endParaRPr>
                </a:p>
              </p:txBody>
            </p:sp>
            <p:sp>
              <p:nvSpPr>
                <p:cNvPr id="212" name="AutoShape 364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469" y="1432"/>
                  <a:ext cx="36" cy="54"/>
                </a:xfrm>
                <a:prstGeom prst="roundRect">
                  <a:avLst>
                    <a:gd name="adj" fmla="val 20454"/>
                  </a:avLst>
                </a:prstGeom>
                <a:gradFill rotWithShape="1">
                  <a:gsLst>
                    <a:gs pos="0">
                      <a:srgbClr val="B2B2B2"/>
                    </a:gs>
                    <a:gs pos="50000">
                      <a:srgbClr val="DDDDDD"/>
                    </a:gs>
                    <a:gs pos="100000">
                      <a:srgbClr val="B2B2B2"/>
                    </a:gs>
                  </a:gsLst>
                  <a:lin ang="5400000" scaled="1"/>
                </a:gradFill>
                <a:ln w="9525">
                  <a:solidFill>
                    <a:srgbClr val="729A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nl-NL" sz="800" b="1">
                    <a:solidFill>
                      <a:srgbClr val="729A00"/>
                    </a:solidFill>
                    <a:cs typeface="Arial" charset="0"/>
                    <a:sym typeface="Symbol" pitchFamily="18" charset="2"/>
                  </a:endParaRPr>
                </a:p>
              </p:txBody>
            </p:sp>
            <p:sp>
              <p:nvSpPr>
                <p:cNvPr id="213" name="AutoShape 365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214" y="1432"/>
                  <a:ext cx="36" cy="54"/>
                </a:xfrm>
                <a:prstGeom prst="roundRect">
                  <a:avLst>
                    <a:gd name="adj" fmla="val 20454"/>
                  </a:avLst>
                </a:prstGeom>
                <a:gradFill rotWithShape="1">
                  <a:gsLst>
                    <a:gs pos="0">
                      <a:srgbClr val="B2B2B2"/>
                    </a:gs>
                    <a:gs pos="50000">
                      <a:srgbClr val="DDDDDD"/>
                    </a:gs>
                    <a:gs pos="100000">
                      <a:srgbClr val="B2B2B2"/>
                    </a:gs>
                  </a:gsLst>
                  <a:lin ang="5400000" scaled="1"/>
                </a:gradFill>
                <a:ln w="9525">
                  <a:solidFill>
                    <a:srgbClr val="729A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nl-NL" sz="800" b="1">
                    <a:solidFill>
                      <a:srgbClr val="729A00"/>
                    </a:solidFill>
                    <a:cs typeface="Arial" charset="0"/>
                    <a:sym typeface="Symbol" pitchFamily="18" charset="2"/>
                  </a:endParaRPr>
                </a:p>
              </p:txBody>
            </p:sp>
            <p:sp>
              <p:nvSpPr>
                <p:cNvPr id="214" name="Oval 366"/>
                <p:cNvSpPr>
                  <a:spLocks noChangeArrowheads="1"/>
                </p:cNvSpPr>
                <p:nvPr/>
              </p:nvSpPr>
              <p:spPr bwMode="auto">
                <a:xfrm>
                  <a:off x="3331" y="1431"/>
                  <a:ext cx="56" cy="5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B2B2B2"/>
                    </a:gs>
                    <a:gs pos="50000">
                      <a:srgbClr val="DDDDDD"/>
                    </a:gs>
                    <a:gs pos="100000">
                      <a:srgbClr val="B2B2B2"/>
                    </a:gs>
                  </a:gsLst>
                  <a:lin ang="5400000" scaled="1"/>
                </a:gradFill>
                <a:ln w="9525" algn="ctr">
                  <a:solidFill>
                    <a:srgbClr val="A5002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sp>
            <p:nvSpPr>
              <p:cNvPr id="201" name="Line 367"/>
              <p:cNvSpPr>
                <a:spLocks noChangeShapeType="1"/>
              </p:cNvSpPr>
              <p:nvPr/>
            </p:nvSpPr>
            <p:spPr bwMode="auto">
              <a:xfrm>
                <a:off x="3795" y="3018"/>
                <a:ext cx="19" cy="64"/>
              </a:xfrm>
              <a:prstGeom prst="line">
                <a:avLst/>
              </a:prstGeom>
              <a:noFill/>
              <a:ln w="12700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202" name="Line 368"/>
              <p:cNvSpPr>
                <a:spLocks noChangeShapeType="1"/>
              </p:cNvSpPr>
              <p:nvPr/>
            </p:nvSpPr>
            <p:spPr bwMode="auto">
              <a:xfrm>
                <a:off x="3970" y="3132"/>
                <a:ext cx="19" cy="64"/>
              </a:xfrm>
              <a:prstGeom prst="line">
                <a:avLst/>
              </a:prstGeom>
              <a:noFill/>
              <a:ln w="12700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203" name="Line 369"/>
              <p:cNvSpPr>
                <a:spLocks noChangeShapeType="1"/>
              </p:cNvSpPr>
              <p:nvPr/>
            </p:nvSpPr>
            <p:spPr bwMode="auto">
              <a:xfrm>
                <a:off x="4113" y="3019"/>
                <a:ext cx="19" cy="64"/>
              </a:xfrm>
              <a:prstGeom prst="line">
                <a:avLst/>
              </a:prstGeom>
              <a:noFill/>
              <a:ln w="12700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204" name="Line 370"/>
              <p:cNvSpPr>
                <a:spLocks noChangeShapeType="1"/>
              </p:cNvSpPr>
              <p:nvPr/>
            </p:nvSpPr>
            <p:spPr bwMode="auto">
              <a:xfrm>
                <a:off x="4286" y="3130"/>
                <a:ext cx="19" cy="64"/>
              </a:xfrm>
              <a:prstGeom prst="line">
                <a:avLst/>
              </a:prstGeom>
              <a:noFill/>
              <a:ln w="12700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205" name="Line 371"/>
              <p:cNvSpPr>
                <a:spLocks noChangeShapeType="1"/>
              </p:cNvSpPr>
              <p:nvPr/>
            </p:nvSpPr>
            <p:spPr bwMode="auto">
              <a:xfrm>
                <a:off x="4436" y="3019"/>
                <a:ext cx="19" cy="64"/>
              </a:xfrm>
              <a:prstGeom prst="line">
                <a:avLst/>
              </a:prstGeom>
              <a:noFill/>
              <a:ln w="12700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206" name="Line 372"/>
              <p:cNvSpPr>
                <a:spLocks noChangeShapeType="1"/>
              </p:cNvSpPr>
              <p:nvPr/>
            </p:nvSpPr>
            <p:spPr bwMode="auto">
              <a:xfrm flipH="1">
                <a:off x="4077" y="3011"/>
                <a:ext cx="22" cy="71"/>
              </a:xfrm>
              <a:prstGeom prst="line">
                <a:avLst/>
              </a:prstGeom>
              <a:noFill/>
              <a:ln w="12700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207" name="Line 373"/>
              <p:cNvSpPr>
                <a:spLocks noChangeShapeType="1"/>
              </p:cNvSpPr>
              <p:nvPr/>
            </p:nvSpPr>
            <p:spPr bwMode="auto">
              <a:xfrm flipH="1">
                <a:off x="4395" y="3009"/>
                <a:ext cx="22" cy="71"/>
              </a:xfrm>
              <a:prstGeom prst="line">
                <a:avLst/>
              </a:prstGeom>
              <a:noFill/>
              <a:ln w="12700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208" name="Line 374"/>
              <p:cNvSpPr>
                <a:spLocks noChangeShapeType="1"/>
              </p:cNvSpPr>
              <p:nvPr/>
            </p:nvSpPr>
            <p:spPr bwMode="auto">
              <a:xfrm flipH="1">
                <a:off x="4259" y="3127"/>
                <a:ext cx="13" cy="71"/>
              </a:xfrm>
              <a:prstGeom prst="line">
                <a:avLst/>
              </a:prstGeom>
              <a:noFill/>
              <a:ln w="12700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209" name="Line 375"/>
              <p:cNvSpPr>
                <a:spLocks noChangeShapeType="1"/>
              </p:cNvSpPr>
              <p:nvPr/>
            </p:nvSpPr>
            <p:spPr bwMode="auto">
              <a:xfrm flipH="1">
                <a:off x="4715" y="3015"/>
                <a:ext cx="22" cy="71"/>
              </a:xfrm>
              <a:prstGeom prst="line">
                <a:avLst/>
              </a:prstGeom>
              <a:noFill/>
              <a:ln w="12700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210" name="Line 376"/>
              <p:cNvSpPr>
                <a:spLocks noChangeShapeType="1"/>
              </p:cNvSpPr>
              <p:nvPr/>
            </p:nvSpPr>
            <p:spPr bwMode="auto">
              <a:xfrm flipH="1">
                <a:off x="4568" y="3133"/>
                <a:ext cx="22" cy="71"/>
              </a:xfrm>
              <a:prstGeom prst="line">
                <a:avLst/>
              </a:prstGeom>
              <a:noFill/>
              <a:ln w="12700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</p:grpSp>
        <p:grpSp>
          <p:nvGrpSpPr>
            <p:cNvPr id="163" name="Group 627"/>
            <p:cNvGrpSpPr>
              <a:grpSpLocks/>
            </p:cNvGrpSpPr>
            <p:nvPr/>
          </p:nvGrpSpPr>
          <p:grpSpPr bwMode="auto">
            <a:xfrm>
              <a:off x="6156994" y="2564904"/>
              <a:ext cx="503238" cy="88900"/>
              <a:chOff x="3198" y="1431"/>
              <a:chExt cx="317" cy="56"/>
            </a:xfrm>
          </p:grpSpPr>
          <p:sp>
            <p:nvSpPr>
              <p:cNvPr id="188" name="AutoShape 628"/>
              <p:cNvSpPr>
                <a:spLocks noChangeAspect="1" noChangeArrowheads="1"/>
              </p:cNvSpPr>
              <p:nvPr/>
            </p:nvSpPr>
            <p:spPr bwMode="auto">
              <a:xfrm flipH="1">
                <a:off x="3198" y="1446"/>
                <a:ext cx="317" cy="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D4D4D4">
                      <a:gamma/>
                      <a:shade val="82353"/>
                      <a:invGamma/>
                    </a:srgbClr>
                  </a:gs>
                  <a:gs pos="50000">
                    <a:srgbClr val="D4D4D4"/>
                  </a:gs>
                  <a:gs pos="100000">
                    <a:srgbClr val="D4D4D4">
                      <a:gamma/>
                      <a:shade val="82353"/>
                      <a:invGamma/>
                    </a:srgbClr>
                  </a:gs>
                </a:gsLst>
                <a:lin ang="5400000" scaled="1"/>
              </a:gradFill>
              <a:ln w="9525" algn="ctr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lnSpc>
                    <a:spcPct val="70000"/>
                  </a:lnSpc>
                </a:pPr>
                <a:endParaRPr lang="nl-NL" sz="800" b="1">
                  <a:solidFill>
                    <a:srgbClr val="FFFF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189" name="AutoShape 629"/>
              <p:cNvSpPr>
                <a:spLocks noChangeAspect="1" noChangeArrowheads="1"/>
              </p:cNvSpPr>
              <p:nvPr/>
            </p:nvSpPr>
            <p:spPr bwMode="auto">
              <a:xfrm flipH="1">
                <a:off x="3469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190" name="AutoShape 630"/>
              <p:cNvSpPr>
                <a:spLocks noChangeAspect="1" noChangeArrowheads="1"/>
              </p:cNvSpPr>
              <p:nvPr/>
            </p:nvSpPr>
            <p:spPr bwMode="auto">
              <a:xfrm flipH="1">
                <a:off x="3214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191" name="Oval 631"/>
              <p:cNvSpPr>
                <a:spLocks noChangeArrowheads="1"/>
              </p:cNvSpPr>
              <p:nvPr/>
            </p:nvSpPr>
            <p:spPr bwMode="auto">
              <a:xfrm>
                <a:off x="3331" y="1431"/>
                <a:ext cx="56" cy="56"/>
              </a:xfrm>
              <a:prstGeom prst="ellipse">
                <a:avLst/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 algn="ctr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166" name="Group 627"/>
            <p:cNvGrpSpPr>
              <a:grpSpLocks/>
            </p:cNvGrpSpPr>
            <p:nvPr/>
          </p:nvGrpSpPr>
          <p:grpSpPr bwMode="auto">
            <a:xfrm>
              <a:off x="6876256" y="2564904"/>
              <a:ext cx="503238" cy="88900"/>
              <a:chOff x="3198" y="1431"/>
              <a:chExt cx="317" cy="56"/>
            </a:xfrm>
          </p:grpSpPr>
          <p:sp>
            <p:nvSpPr>
              <p:cNvPr id="181" name="AutoShape 628"/>
              <p:cNvSpPr>
                <a:spLocks noChangeAspect="1" noChangeArrowheads="1"/>
              </p:cNvSpPr>
              <p:nvPr/>
            </p:nvSpPr>
            <p:spPr bwMode="auto">
              <a:xfrm flipH="1">
                <a:off x="3198" y="1446"/>
                <a:ext cx="317" cy="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D4D4D4">
                      <a:gamma/>
                      <a:shade val="82353"/>
                      <a:invGamma/>
                    </a:srgbClr>
                  </a:gs>
                  <a:gs pos="50000">
                    <a:srgbClr val="D4D4D4"/>
                  </a:gs>
                  <a:gs pos="100000">
                    <a:srgbClr val="D4D4D4">
                      <a:gamma/>
                      <a:shade val="82353"/>
                      <a:invGamma/>
                    </a:srgbClr>
                  </a:gs>
                </a:gsLst>
                <a:lin ang="5400000" scaled="1"/>
              </a:gradFill>
              <a:ln w="9525" algn="ctr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lnSpc>
                    <a:spcPct val="70000"/>
                  </a:lnSpc>
                </a:pPr>
                <a:endParaRPr lang="nl-NL" sz="800" b="1">
                  <a:solidFill>
                    <a:srgbClr val="FFFF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185" name="AutoShape 629"/>
              <p:cNvSpPr>
                <a:spLocks noChangeAspect="1" noChangeArrowheads="1"/>
              </p:cNvSpPr>
              <p:nvPr/>
            </p:nvSpPr>
            <p:spPr bwMode="auto">
              <a:xfrm flipH="1">
                <a:off x="3469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186" name="AutoShape 630"/>
              <p:cNvSpPr>
                <a:spLocks noChangeAspect="1" noChangeArrowheads="1"/>
              </p:cNvSpPr>
              <p:nvPr/>
            </p:nvSpPr>
            <p:spPr bwMode="auto">
              <a:xfrm flipH="1">
                <a:off x="3214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187" name="Oval 631"/>
              <p:cNvSpPr>
                <a:spLocks noChangeArrowheads="1"/>
              </p:cNvSpPr>
              <p:nvPr/>
            </p:nvSpPr>
            <p:spPr bwMode="auto">
              <a:xfrm>
                <a:off x="3331" y="1431"/>
                <a:ext cx="56" cy="56"/>
              </a:xfrm>
              <a:prstGeom prst="ellipse">
                <a:avLst/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 algn="ctr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169" name="Group 627"/>
            <p:cNvGrpSpPr>
              <a:grpSpLocks/>
            </p:cNvGrpSpPr>
            <p:nvPr/>
          </p:nvGrpSpPr>
          <p:grpSpPr bwMode="auto">
            <a:xfrm>
              <a:off x="6517034" y="2979738"/>
              <a:ext cx="503238" cy="88900"/>
              <a:chOff x="3198" y="1431"/>
              <a:chExt cx="317" cy="56"/>
            </a:xfrm>
          </p:grpSpPr>
          <p:sp>
            <p:nvSpPr>
              <p:cNvPr id="173" name="AutoShape 628"/>
              <p:cNvSpPr>
                <a:spLocks noChangeAspect="1" noChangeArrowheads="1"/>
              </p:cNvSpPr>
              <p:nvPr/>
            </p:nvSpPr>
            <p:spPr bwMode="auto">
              <a:xfrm flipH="1">
                <a:off x="3198" y="1446"/>
                <a:ext cx="317" cy="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D4D4D4">
                      <a:gamma/>
                      <a:shade val="82353"/>
                      <a:invGamma/>
                    </a:srgbClr>
                  </a:gs>
                  <a:gs pos="50000">
                    <a:srgbClr val="D4D4D4"/>
                  </a:gs>
                  <a:gs pos="100000">
                    <a:srgbClr val="D4D4D4">
                      <a:gamma/>
                      <a:shade val="82353"/>
                      <a:invGamma/>
                    </a:srgbClr>
                  </a:gs>
                </a:gsLst>
                <a:lin ang="5400000" scaled="1"/>
              </a:gradFill>
              <a:ln w="9525" algn="ctr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lnSpc>
                    <a:spcPct val="70000"/>
                  </a:lnSpc>
                </a:pPr>
                <a:endParaRPr lang="nl-NL" sz="800" b="1">
                  <a:solidFill>
                    <a:srgbClr val="FFFF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174" name="AutoShape 629"/>
              <p:cNvSpPr>
                <a:spLocks noChangeAspect="1" noChangeArrowheads="1"/>
              </p:cNvSpPr>
              <p:nvPr/>
            </p:nvSpPr>
            <p:spPr bwMode="auto">
              <a:xfrm flipH="1">
                <a:off x="3469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175" name="AutoShape 630"/>
              <p:cNvSpPr>
                <a:spLocks noChangeAspect="1" noChangeArrowheads="1"/>
              </p:cNvSpPr>
              <p:nvPr/>
            </p:nvSpPr>
            <p:spPr bwMode="auto">
              <a:xfrm flipH="1">
                <a:off x="3214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178" name="Oval 631"/>
              <p:cNvSpPr>
                <a:spLocks noChangeArrowheads="1"/>
              </p:cNvSpPr>
              <p:nvPr/>
            </p:nvSpPr>
            <p:spPr bwMode="auto">
              <a:xfrm>
                <a:off x="3331" y="1431"/>
                <a:ext cx="56" cy="56"/>
              </a:xfrm>
              <a:prstGeom prst="ellipse">
                <a:avLst/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 algn="ctr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sp>
          <p:nvSpPr>
            <p:cNvPr id="170" name="Line 438"/>
            <p:cNvSpPr>
              <a:spLocks noChangeShapeType="1"/>
            </p:cNvSpPr>
            <p:nvPr/>
          </p:nvSpPr>
          <p:spPr bwMode="auto">
            <a:xfrm rot="5400000" flipV="1">
              <a:off x="6581998" y="3507234"/>
              <a:ext cx="450850" cy="6350"/>
            </a:xfrm>
            <a:prstGeom prst="line">
              <a:avLst/>
            </a:prstGeom>
            <a:noFill/>
            <a:ln w="76200">
              <a:pattFill prst="narVert">
                <a:fgClr>
                  <a:srgbClr val="006600"/>
                </a:fgClr>
                <a:bgClr>
                  <a:schemeClr val="bg1"/>
                </a:bgClr>
              </a:pattFill>
              <a:round/>
              <a:headEnd/>
              <a:tailEnd type="triangle" w="med" len="med"/>
            </a:ln>
            <a:effectLst/>
          </p:spPr>
          <p:txBody>
            <a:bodyPr lIns="0" tIns="0" rIns="0" bIns="0" anchor="ctr" anchorCtr="1">
              <a:spAutoFit/>
            </a:bodyPr>
            <a:lstStyle/>
            <a:p>
              <a:endParaRPr lang="nl-NL"/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8100392" y="2636912"/>
              <a:ext cx="63831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fibrinogen</a:t>
              </a:r>
              <a:endParaRPr lang="nl-NL" sz="800" dirty="0">
                <a:solidFill>
                  <a:schemeClr val="tx1"/>
                </a:solidFill>
              </a:endParaRP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8215808" y="3933056"/>
              <a:ext cx="40748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fibrin</a:t>
              </a:r>
              <a:endParaRPr lang="nl-NL" sz="800" dirty="0">
                <a:solidFill>
                  <a:schemeClr val="tx1"/>
                </a:solidFill>
              </a:endParaRPr>
            </a:p>
          </p:txBody>
        </p:sp>
      </p:grpSp>
      <p:sp>
        <p:nvSpPr>
          <p:cNvPr id="251" name="Freeform 440"/>
          <p:cNvSpPr>
            <a:spLocks/>
          </p:cNvSpPr>
          <p:nvPr/>
        </p:nvSpPr>
        <p:spPr bwMode="auto">
          <a:xfrm rot="10102687">
            <a:off x="2823233" y="3605967"/>
            <a:ext cx="3689146" cy="886063"/>
          </a:xfrm>
          <a:custGeom>
            <a:avLst/>
            <a:gdLst/>
            <a:ahLst/>
            <a:cxnLst>
              <a:cxn ang="0">
                <a:pos x="880" y="74"/>
              </a:cxn>
              <a:cxn ang="0">
                <a:pos x="0" y="99"/>
              </a:cxn>
            </a:cxnLst>
            <a:rect l="0" t="0" r="r" b="b"/>
            <a:pathLst>
              <a:path w="880" h="99">
                <a:moveTo>
                  <a:pt x="880" y="74"/>
                </a:moveTo>
                <a:cubicBezTo>
                  <a:pt x="711" y="0"/>
                  <a:pt x="147" y="32"/>
                  <a:pt x="0" y="99"/>
                </a:cubicBezTo>
              </a:path>
            </a:pathLst>
          </a:custGeom>
          <a:noFill/>
          <a:ln w="12700" cap="flat" cmpd="sng">
            <a:solidFill>
              <a:srgbClr val="0099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nl-NL"/>
          </a:p>
        </p:txBody>
      </p:sp>
      <p:grpSp>
        <p:nvGrpSpPr>
          <p:cNvPr id="252" name="Group 590"/>
          <p:cNvGrpSpPr>
            <a:grpSpLocks noChangeAspect="1"/>
          </p:cNvGrpSpPr>
          <p:nvPr/>
        </p:nvGrpSpPr>
        <p:grpSpPr bwMode="auto">
          <a:xfrm rot="4569624">
            <a:off x="4578657" y="4162608"/>
            <a:ext cx="100012" cy="92075"/>
            <a:chOff x="5004" y="1338"/>
            <a:chExt cx="81" cy="75"/>
          </a:xfrm>
        </p:grpSpPr>
        <p:sp>
          <p:nvSpPr>
            <p:cNvPr id="253" name="Oval 591"/>
            <p:cNvSpPr>
              <a:spLocks noChangeAspect="1" noChangeArrowheads="1"/>
            </p:cNvSpPr>
            <p:nvPr/>
          </p:nvSpPr>
          <p:spPr bwMode="auto">
            <a:xfrm>
              <a:off x="5004" y="1338"/>
              <a:ext cx="81" cy="75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54" name="Line 592"/>
            <p:cNvSpPr>
              <a:spLocks noChangeAspect="1" noChangeShapeType="1"/>
            </p:cNvSpPr>
            <p:nvPr/>
          </p:nvSpPr>
          <p:spPr bwMode="auto">
            <a:xfrm>
              <a:off x="5045" y="1352"/>
              <a:ext cx="0" cy="48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255" name="Line 593"/>
            <p:cNvSpPr>
              <a:spLocks noChangeAspect="1" noChangeShapeType="1"/>
            </p:cNvSpPr>
            <p:nvPr/>
          </p:nvSpPr>
          <p:spPr bwMode="auto">
            <a:xfrm rot="-5400000">
              <a:off x="5045" y="1352"/>
              <a:ext cx="0" cy="48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sp>
        <p:nvSpPr>
          <p:cNvPr id="256" name="Rectangle 2"/>
          <p:cNvSpPr txBox="1">
            <a:spLocks noChangeArrowheads="1"/>
          </p:cNvSpPr>
          <p:nvPr/>
        </p:nvSpPr>
        <p:spPr>
          <a:xfrm>
            <a:off x="2051050" y="260350"/>
            <a:ext cx="7993063" cy="7921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DE70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Thrombin is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DE70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</a:t>
            </a:r>
            <a:r>
              <a:rPr lang="en-US" sz="2000" kern="0" dirty="0" smtClean="0">
                <a:latin typeface="+mj-lt"/>
                <a:ea typeface="+mj-ea"/>
                <a:cs typeface="+mj-cs"/>
              </a:rPr>
              <a:t>e key serine protease in b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DE70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lood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DE70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coagulation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26988" y="1340768"/>
            <a:ext cx="9117012" cy="4727575"/>
          </a:xfrm>
          <a:prstGeom prst="roundRect">
            <a:avLst>
              <a:gd name="adj" fmla="val 5681"/>
            </a:avLst>
          </a:prstGeom>
          <a:gradFill rotWithShape="1">
            <a:gsLst>
              <a:gs pos="0">
                <a:srgbClr val="FFC1C1"/>
              </a:gs>
              <a:gs pos="50000">
                <a:schemeClr val="bg1"/>
              </a:gs>
              <a:gs pos="100000">
                <a:srgbClr val="FFC1C1"/>
              </a:gs>
            </a:gsLst>
            <a:lin ang="5400000" scaled="1"/>
          </a:gradFill>
          <a:ln w="12700" algn="ctr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800" dirty="0"/>
          </a:p>
        </p:txBody>
      </p:sp>
      <p:sp>
        <p:nvSpPr>
          <p:cNvPr id="2057" name="Freeform 9"/>
          <p:cNvSpPr>
            <a:spLocks noChangeAspect="1"/>
          </p:cNvSpPr>
          <p:nvPr/>
        </p:nvSpPr>
        <p:spPr bwMode="auto">
          <a:xfrm>
            <a:off x="15875" y="5708650"/>
            <a:ext cx="1868488" cy="431800"/>
          </a:xfrm>
          <a:custGeom>
            <a:avLst/>
            <a:gdLst/>
            <a:ahLst/>
            <a:cxnLst>
              <a:cxn ang="0">
                <a:pos x="12" y="234"/>
              </a:cxn>
              <a:cxn ang="0">
                <a:pos x="503" y="263"/>
              </a:cxn>
              <a:cxn ang="0">
                <a:pos x="916" y="260"/>
              </a:cxn>
              <a:cxn ang="0">
                <a:pos x="1161" y="244"/>
              </a:cxn>
              <a:cxn ang="0">
                <a:pos x="1122" y="175"/>
              </a:cxn>
              <a:cxn ang="0">
                <a:pos x="830" y="53"/>
              </a:cxn>
              <a:cxn ang="0">
                <a:pos x="459" y="18"/>
              </a:cxn>
              <a:cxn ang="0">
                <a:pos x="0" y="36"/>
              </a:cxn>
              <a:cxn ang="0">
                <a:pos x="12" y="234"/>
              </a:cxn>
            </a:cxnLst>
            <a:rect l="0" t="0" r="r" b="b"/>
            <a:pathLst>
              <a:path w="1177" h="272">
                <a:moveTo>
                  <a:pt x="12" y="234"/>
                </a:moveTo>
                <a:cubicBezTo>
                  <a:pt x="96" y="272"/>
                  <a:pt x="352" y="259"/>
                  <a:pt x="503" y="263"/>
                </a:cubicBezTo>
                <a:cubicBezTo>
                  <a:pt x="654" y="267"/>
                  <a:pt x="806" y="263"/>
                  <a:pt x="916" y="260"/>
                </a:cubicBezTo>
                <a:cubicBezTo>
                  <a:pt x="1026" y="257"/>
                  <a:pt x="1127" y="258"/>
                  <a:pt x="1161" y="244"/>
                </a:cubicBezTo>
                <a:cubicBezTo>
                  <a:pt x="1174" y="221"/>
                  <a:pt x="1177" y="207"/>
                  <a:pt x="1122" y="175"/>
                </a:cubicBezTo>
                <a:cubicBezTo>
                  <a:pt x="1067" y="143"/>
                  <a:pt x="940" y="79"/>
                  <a:pt x="830" y="53"/>
                </a:cubicBezTo>
                <a:cubicBezTo>
                  <a:pt x="720" y="27"/>
                  <a:pt x="597" y="21"/>
                  <a:pt x="459" y="18"/>
                </a:cubicBezTo>
                <a:cubicBezTo>
                  <a:pt x="321" y="15"/>
                  <a:pt x="74" y="0"/>
                  <a:pt x="0" y="36"/>
                </a:cubicBezTo>
                <a:lnTo>
                  <a:pt x="12" y="234"/>
                </a:lnTo>
                <a:close/>
              </a:path>
            </a:pathLst>
          </a:custGeom>
          <a:gradFill rotWithShape="1">
            <a:gsLst>
              <a:gs pos="0">
                <a:srgbClr val="D3B187"/>
              </a:gs>
              <a:gs pos="100000">
                <a:srgbClr val="FFCC66"/>
              </a:gs>
            </a:gsLst>
            <a:lin ang="5400000" scaled="1"/>
          </a:gradFill>
          <a:ln w="9525">
            <a:solidFill>
              <a:srgbClr val="FF99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2059" name="Freeform 11"/>
          <p:cNvSpPr>
            <a:spLocks noChangeAspect="1"/>
          </p:cNvSpPr>
          <p:nvPr/>
        </p:nvSpPr>
        <p:spPr bwMode="auto">
          <a:xfrm>
            <a:off x="7038975" y="5661025"/>
            <a:ext cx="2095500" cy="495300"/>
          </a:xfrm>
          <a:custGeom>
            <a:avLst/>
            <a:gdLst/>
            <a:ahLst/>
            <a:cxnLst>
              <a:cxn ang="0">
                <a:pos x="480" y="297"/>
              </a:cxn>
              <a:cxn ang="0">
                <a:pos x="692" y="300"/>
              </a:cxn>
              <a:cxn ang="0">
                <a:pos x="893" y="294"/>
              </a:cxn>
              <a:cxn ang="0">
                <a:pos x="1313" y="256"/>
              </a:cxn>
              <a:cxn ang="0">
                <a:pos x="1320" y="35"/>
              </a:cxn>
              <a:cxn ang="0">
                <a:pos x="1041" y="48"/>
              </a:cxn>
              <a:cxn ang="0">
                <a:pos x="670" y="60"/>
              </a:cxn>
              <a:cxn ang="0">
                <a:pos x="430" y="51"/>
              </a:cxn>
              <a:cxn ang="0">
                <a:pos x="30" y="64"/>
              </a:cxn>
              <a:cxn ang="0">
                <a:pos x="248" y="182"/>
              </a:cxn>
              <a:cxn ang="0">
                <a:pos x="480" y="297"/>
              </a:cxn>
            </a:cxnLst>
            <a:rect l="0" t="0" r="r" b="b"/>
            <a:pathLst>
              <a:path w="1320" h="312">
                <a:moveTo>
                  <a:pt x="480" y="297"/>
                </a:moveTo>
                <a:cubicBezTo>
                  <a:pt x="548" y="312"/>
                  <a:pt x="624" y="301"/>
                  <a:pt x="692" y="300"/>
                </a:cubicBezTo>
                <a:lnTo>
                  <a:pt x="893" y="294"/>
                </a:lnTo>
                <a:cubicBezTo>
                  <a:pt x="996" y="287"/>
                  <a:pt x="1242" y="299"/>
                  <a:pt x="1313" y="256"/>
                </a:cubicBezTo>
                <a:lnTo>
                  <a:pt x="1320" y="35"/>
                </a:lnTo>
                <a:cubicBezTo>
                  <a:pt x="1275" y="0"/>
                  <a:pt x="1149" y="44"/>
                  <a:pt x="1041" y="48"/>
                </a:cubicBezTo>
                <a:cubicBezTo>
                  <a:pt x="933" y="52"/>
                  <a:pt x="772" y="60"/>
                  <a:pt x="670" y="60"/>
                </a:cubicBezTo>
                <a:cubicBezTo>
                  <a:pt x="568" y="60"/>
                  <a:pt x="537" y="50"/>
                  <a:pt x="430" y="51"/>
                </a:cubicBezTo>
                <a:cubicBezTo>
                  <a:pt x="323" y="52"/>
                  <a:pt x="60" y="42"/>
                  <a:pt x="30" y="64"/>
                </a:cubicBezTo>
                <a:cubicBezTo>
                  <a:pt x="0" y="86"/>
                  <a:pt x="173" y="143"/>
                  <a:pt x="248" y="182"/>
                </a:cubicBezTo>
                <a:cubicBezTo>
                  <a:pt x="323" y="221"/>
                  <a:pt x="432" y="273"/>
                  <a:pt x="480" y="297"/>
                </a:cubicBezTo>
                <a:close/>
              </a:path>
            </a:pathLst>
          </a:custGeom>
          <a:gradFill rotWithShape="1">
            <a:gsLst>
              <a:gs pos="0">
                <a:srgbClr val="D3B187"/>
              </a:gs>
              <a:gs pos="100000">
                <a:srgbClr val="FFCC66"/>
              </a:gs>
            </a:gsLst>
            <a:lin ang="5400000" scaled="1"/>
          </a:gradFill>
          <a:ln w="9525" cap="flat" cmpd="sng">
            <a:solidFill>
              <a:srgbClr val="FF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2068" name="Oval 20"/>
          <p:cNvSpPr>
            <a:spLocks noChangeArrowheads="1"/>
          </p:cNvSpPr>
          <p:nvPr/>
        </p:nvSpPr>
        <p:spPr bwMode="auto">
          <a:xfrm>
            <a:off x="571500" y="5832475"/>
            <a:ext cx="468313" cy="190500"/>
          </a:xfrm>
          <a:prstGeom prst="ellipse">
            <a:avLst/>
          </a:prstGeom>
          <a:gradFill rotWithShape="0">
            <a:gsLst>
              <a:gs pos="0">
                <a:srgbClr val="9CD9FE"/>
              </a:gs>
              <a:gs pos="100000">
                <a:srgbClr val="9CD9FE">
                  <a:gamma/>
                  <a:shade val="6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2069" name="Oval 21"/>
          <p:cNvSpPr>
            <a:spLocks noChangeArrowheads="1"/>
          </p:cNvSpPr>
          <p:nvPr/>
        </p:nvSpPr>
        <p:spPr bwMode="auto">
          <a:xfrm>
            <a:off x="8010525" y="5811838"/>
            <a:ext cx="512763" cy="220663"/>
          </a:xfrm>
          <a:prstGeom prst="ellipse">
            <a:avLst/>
          </a:prstGeom>
          <a:gradFill rotWithShape="0">
            <a:gsLst>
              <a:gs pos="0">
                <a:srgbClr val="9CD9FE"/>
              </a:gs>
              <a:gs pos="100000">
                <a:srgbClr val="9CD9FE">
                  <a:gamma/>
                  <a:shade val="6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2072" name="Oval 24"/>
          <p:cNvSpPr>
            <a:spLocks noChangeArrowheads="1"/>
          </p:cNvSpPr>
          <p:nvPr/>
        </p:nvSpPr>
        <p:spPr bwMode="auto">
          <a:xfrm>
            <a:off x="2222500" y="5843588"/>
            <a:ext cx="474663" cy="188913"/>
          </a:xfrm>
          <a:prstGeom prst="ellipse">
            <a:avLst/>
          </a:prstGeom>
          <a:gradFill rotWithShape="0">
            <a:gsLst>
              <a:gs pos="0">
                <a:srgbClr val="9CD9FE"/>
              </a:gs>
              <a:gs pos="100000">
                <a:srgbClr val="9CD9FE">
                  <a:gamma/>
                  <a:shade val="6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2082" name="Oval 34"/>
          <p:cNvSpPr>
            <a:spLocks noChangeArrowheads="1"/>
          </p:cNvSpPr>
          <p:nvPr/>
        </p:nvSpPr>
        <p:spPr bwMode="auto">
          <a:xfrm>
            <a:off x="4194175" y="6456363"/>
            <a:ext cx="438150" cy="177800"/>
          </a:xfrm>
          <a:prstGeom prst="ellipse">
            <a:avLst/>
          </a:prstGeom>
          <a:gradFill rotWithShape="1">
            <a:gsLst>
              <a:gs pos="0">
                <a:srgbClr val="BAA0FA"/>
              </a:gs>
              <a:gs pos="100000">
                <a:srgbClr val="BAA0FA">
                  <a:gamma/>
                  <a:shade val="8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2083" name="Freeform 35"/>
          <p:cNvSpPr>
            <a:spLocks noChangeAspect="1"/>
          </p:cNvSpPr>
          <p:nvPr/>
        </p:nvSpPr>
        <p:spPr bwMode="auto">
          <a:xfrm>
            <a:off x="5272088" y="6300788"/>
            <a:ext cx="3873500" cy="468313"/>
          </a:xfrm>
          <a:custGeom>
            <a:avLst/>
            <a:gdLst/>
            <a:ahLst/>
            <a:cxnLst>
              <a:cxn ang="0">
                <a:pos x="2440" y="258"/>
              </a:cxn>
              <a:cxn ang="0">
                <a:pos x="2032" y="259"/>
              </a:cxn>
              <a:cxn ang="0">
                <a:pos x="1444" y="263"/>
              </a:cxn>
              <a:cxn ang="0">
                <a:pos x="109" y="252"/>
              </a:cxn>
              <a:cxn ang="0">
                <a:pos x="788" y="146"/>
              </a:cxn>
              <a:cxn ang="0">
                <a:pos x="1434" y="55"/>
              </a:cxn>
              <a:cxn ang="0">
                <a:pos x="1901" y="28"/>
              </a:cxn>
              <a:cxn ang="0">
                <a:pos x="2432" y="38"/>
              </a:cxn>
              <a:cxn ang="0">
                <a:pos x="2440" y="258"/>
              </a:cxn>
            </a:cxnLst>
            <a:rect l="0" t="0" r="r" b="b"/>
            <a:pathLst>
              <a:path w="2440" h="295">
                <a:moveTo>
                  <a:pt x="2440" y="258"/>
                </a:moveTo>
                <a:cubicBezTo>
                  <a:pt x="2373" y="295"/>
                  <a:pt x="2198" y="258"/>
                  <a:pt x="2032" y="259"/>
                </a:cubicBezTo>
                <a:cubicBezTo>
                  <a:pt x="1866" y="260"/>
                  <a:pt x="1764" y="264"/>
                  <a:pt x="1444" y="263"/>
                </a:cubicBezTo>
                <a:cubicBezTo>
                  <a:pt x="1124" y="262"/>
                  <a:pt x="218" y="272"/>
                  <a:pt x="109" y="252"/>
                </a:cubicBezTo>
                <a:cubicBezTo>
                  <a:pt x="0" y="231"/>
                  <a:pt x="567" y="179"/>
                  <a:pt x="788" y="146"/>
                </a:cubicBezTo>
                <a:cubicBezTo>
                  <a:pt x="1009" y="113"/>
                  <a:pt x="1249" y="75"/>
                  <a:pt x="1434" y="55"/>
                </a:cubicBezTo>
                <a:cubicBezTo>
                  <a:pt x="1619" y="35"/>
                  <a:pt x="1735" y="31"/>
                  <a:pt x="1901" y="28"/>
                </a:cubicBezTo>
                <a:cubicBezTo>
                  <a:pt x="2067" y="25"/>
                  <a:pt x="2342" y="0"/>
                  <a:pt x="2432" y="38"/>
                </a:cubicBezTo>
                <a:lnTo>
                  <a:pt x="2440" y="258"/>
                </a:lnTo>
                <a:close/>
              </a:path>
            </a:pathLst>
          </a:custGeom>
          <a:solidFill>
            <a:srgbClr val="FF9966"/>
          </a:solidFill>
          <a:ln w="9525">
            <a:solidFill>
              <a:srgbClr val="FFCC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2084" name="Oval 36"/>
          <p:cNvSpPr>
            <a:spLocks noChangeArrowheads="1"/>
          </p:cNvSpPr>
          <p:nvPr/>
        </p:nvSpPr>
        <p:spPr bwMode="auto">
          <a:xfrm flipH="1">
            <a:off x="7916863" y="6430963"/>
            <a:ext cx="438150" cy="177800"/>
          </a:xfrm>
          <a:prstGeom prst="ellipse">
            <a:avLst/>
          </a:prstGeom>
          <a:gradFill rotWithShape="1">
            <a:gsLst>
              <a:gs pos="0">
                <a:srgbClr val="BAA0FA"/>
              </a:gs>
              <a:gs pos="100000">
                <a:srgbClr val="BAA0FA">
                  <a:gamma/>
                  <a:shade val="8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0" y="1124744"/>
            <a:ext cx="9145588" cy="1112838"/>
            <a:chOff x="0" y="466"/>
            <a:chExt cx="5761" cy="701"/>
          </a:xfrm>
        </p:grpSpPr>
        <p:sp>
          <p:nvSpPr>
            <p:cNvPr id="2088" name="Freeform 40" descr="Bouquet"/>
            <p:cNvSpPr>
              <a:spLocks/>
            </p:cNvSpPr>
            <p:nvPr/>
          </p:nvSpPr>
          <p:spPr bwMode="auto">
            <a:xfrm flipV="1">
              <a:off x="25" y="692"/>
              <a:ext cx="5735" cy="278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446" y="38"/>
                </a:cxn>
                <a:cxn ang="0">
                  <a:pos x="1079" y="31"/>
                </a:cxn>
                <a:cxn ang="0">
                  <a:pos x="1265" y="25"/>
                </a:cxn>
                <a:cxn ang="0">
                  <a:pos x="1828" y="44"/>
                </a:cxn>
                <a:cxn ang="0">
                  <a:pos x="2090" y="19"/>
                </a:cxn>
                <a:cxn ang="0">
                  <a:pos x="2673" y="38"/>
                </a:cxn>
                <a:cxn ang="0">
                  <a:pos x="2993" y="19"/>
                </a:cxn>
                <a:cxn ang="0">
                  <a:pos x="3748" y="38"/>
                </a:cxn>
                <a:cxn ang="0">
                  <a:pos x="3882" y="25"/>
                </a:cxn>
                <a:cxn ang="0">
                  <a:pos x="4478" y="38"/>
                </a:cxn>
                <a:cxn ang="0">
                  <a:pos x="4676" y="6"/>
                </a:cxn>
                <a:cxn ang="0">
                  <a:pos x="4887" y="38"/>
                </a:cxn>
                <a:cxn ang="0">
                  <a:pos x="5514" y="12"/>
                </a:cxn>
                <a:cxn ang="0">
                  <a:pos x="5735" y="15"/>
                </a:cxn>
                <a:cxn ang="0">
                  <a:pos x="5731" y="101"/>
                </a:cxn>
                <a:cxn ang="0">
                  <a:pos x="5348" y="127"/>
                </a:cxn>
                <a:cxn ang="0">
                  <a:pos x="4260" y="127"/>
                </a:cxn>
                <a:cxn ang="0">
                  <a:pos x="2974" y="108"/>
                </a:cxn>
                <a:cxn ang="0">
                  <a:pos x="1297" y="121"/>
                </a:cxn>
                <a:cxn ang="0">
                  <a:pos x="446" y="121"/>
                </a:cxn>
                <a:cxn ang="0">
                  <a:pos x="0" y="114"/>
                </a:cxn>
                <a:cxn ang="0">
                  <a:pos x="0" y="28"/>
                </a:cxn>
              </a:cxnLst>
              <a:rect l="0" t="0" r="r" b="b"/>
              <a:pathLst>
                <a:path w="5735" h="131">
                  <a:moveTo>
                    <a:pt x="0" y="28"/>
                  </a:moveTo>
                  <a:cubicBezTo>
                    <a:pt x="74" y="15"/>
                    <a:pt x="266" y="38"/>
                    <a:pt x="446" y="38"/>
                  </a:cubicBezTo>
                  <a:cubicBezTo>
                    <a:pt x="626" y="38"/>
                    <a:pt x="943" y="33"/>
                    <a:pt x="1079" y="31"/>
                  </a:cubicBezTo>
                  <a:cubicBezTo>
                    <a:pt x="1215" y="29"/>
                    <a:pt x="1140" y="23"/>
                    <a:pt x="1265" y="25"/>
                  </a:cubicBezTo>
                  <a:cubicBezTo>
                    <a:pt x="1390" y="27"/>
                    <a:pt x="1691" y="45"/>
                    <a:pt x="1828" y="44"/>
                  </a:cubicBezTo>
                  <a:cubicBezTo>
                    <a:pt x="1965" y="43"/>
                    <a:pt x="1949" y="20"/>
                    <a:pt x="2090" y="19"/>
                  </a:cubicBezTo>
                  <a:cubicBezTo>
                    <a:pt x="2231" y="18"/>
                    <a:pt x="2523" y="38"/>
                    <a:pt x="2673" y="38"/>
                  </a:cubicBezTo>
                  <a:cubicBezTo>
                    <a:pt x="2823" y="38"/>
                    <a:pt x="2814" y="19"/>
                    <a:pt x="2993" y="19"/>
                  </a:cubicBezTo>
                  <a:cubicBezTo>
                    <a:pt x="3172" y="19"/>
                    <a:pt x="3600" y="37"/>
                    <a:pt x="3748" y="38"/>
                  </a:cubicBezTo>
                  <a:cubicBezTo>
                    <a:pt x="3896" y="39"/>
                    <a:pt x="3760" y="25"/>
                    <a:pt x="3882" y="25"/>
                  </a:cubicBezTo>
                  <a:cubicBezTo>
                    <a:pt x="4004" y="25"/>
                    <a:pt x="4346" y="41"/>
                    <a:pt x="4478" y="38"/>
                  </a:cubicBezTo>
                  <a:cubicBezTo>
                    <a:pt x="4610" y="35"/>
                    <a:pt x="4608" y="6"/>
                    <a:pt x="4676" y="6"/>
                  </a:cubicBezTo>
                  <a:cubicBezTo>
                    <a:pt x="4744" y="6"/>
                    <a:pt x="4747" y="37"/>
                    <a:pt x="4887" y="38"/>
                  </a:cubicBezTo>
                  <a:cubicBezTo>
                    <a:pt x="5027" y="39"/>
                    <a:pt x="5373" y="16"/>
                    <a:pt x="5514" y="12"/>
                  </a:cubicBezTo>
                  <a:cubicBezTo>
                    <a:pt x="5655" y="8"/>
                    <a:pt x="5699" y="0"/>
                    <a:pt x="5735" y="15"/>
                  </a:cubicBezTo>
                  <a:lnTo>
                    <a:pt x="5731" y="101"/>
                  </a:lnTo>
                  <a:cubicBezTo>
                    <a:pt x="5667" y="120"/>
                    <a:pt x="5593" y="123"/>
                    <a:pt x="5348" y="127"/>
                  </a:cubicBezTo>
                  <a:cubicBezTo>
                    <a:pt x="5103" y="131"/>
                    <a:pt x="4656" y="130"/>
                    <a:pt x="4260" y="127"/>
                  </a:cubicBezTo>
                  <a:cubicBezTo>
                    <a:pt x="3864" y="124"/>
                    <a:pt x="3468" y="109"/>
                    <a:pt x="2974" y="108"/>
                  </a:cubicBezTo>
                  <a:cubicBezTo>
                    <a:pt x="2480" y="107"/>
                    <a:pt x="1718" y="119"/>
                    <a:pt x="1297" y="121"/>
                  </a:cubicBezTo>
                  <a:cubicBezTo>
                    <a:pt x="876" y="123"/>
                    <a:pt x="662" y="122"/>
                    <a:pt x="446" y="121"/>
                  </a:cubicBezTo>
                  <a:cubicBezTo>
                    <a:pt x="230" y="120"/>
                    <a:pt x="74" y="129"/>
                    <a:pt x="0" y="114"/>
                  </a:cubicBezTo>
                  <a:lnTo>
                    <a:pt x="0" y="28"/>
                  </a:lnTo>
                  <a:close/>
                </a:path>
              </a:pathLst>
            </a:custGeom>
            <a:blipFill dpi="0" rotWithShape="1">
              <a:blip r:embed="rId2" cstate="print"/>
              <a:srcRect/>
              <a:tile tx="0" ty="0" sx="100000" sy="100000" flip="none" algn="tl"/>
            </a:blipFill>
            <a:ln w="9525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89" name="Freeform 41"/>
            <p:cNvSpPr>
              <a:spLocks noChangeAspect="1"/>
            </p:cNvSpPr>
            <p:nvPr/>
          </p:nvSpPr>
          <p:spPr bwMode="auto">
            <a:xfrm>
              <a:off x="859" y="870"/>
              <a:ext cx="1538" cy="274"/>
            </a:xfrm>
            <a:custGeom>
              <a:avLst/>
              <a:gdLst/>
              <a:ahLst/>
              <a:cxnLst>
                <a:cxn ang="0">
                  <a:pos x="242" y="116"/>
                </a:cxn>
                <a:cxn ang="0">
                  <a:pos x="385" y="25"/>
                </a:cxn>
                <a:cxn ang="0">
                  <a:pos x="735" y="3"/>
                </a:cxn>
                <a:cxn ang="0">
                  <a:pos x="1143" y="29"/>
                </a:cxn>
                <a:cxn ang="0">
                  <a:pos x="1528" y="35"/>
                </a:cxn>
                <a:cxn ang="0">
                  <a:pos x="1080" y="239"/>
                </a:cxn>
                <a:cxn ang="0">
                  <a:pos x="561" y="243"/>
                </a:cxn>
                <a:cxn ang="0">
                  <a:pos x="53" y="236"/>
                </a:cxn>
                <a:cxn ang="0">
                  <a:pos x="242" y="116"/>
                </a:cxn>
              </a:cxnLst>
              <a:rect l="0" t="0" r="r" b="b"/>
              <a:pathLst>
                <a:path w="1538" h="274">
                  <a:moveTo>
                    <a:pt x="242" y="116"/>
                  </a:moveTo>
                  <a:cubicBezTo>
                    <a:pt x="297" y="81"/>
                    <a:pt x="303" y="44"/>
                    <a:pt x="385" y="25"/>
                  </a:cubicBezTo>
                  <a:cubicBezTo>
                    <a:pt x="467" y="6"/>
                    <a:pt x="609" y="2"/>
                    <a:pt x="735" y="3"/>
                  </a:cubicBezTo>
                  <a:lnTo>
                    <a:pt x="1143" y="29"/>
                  </a:lnTo>
                  <a:cubicBezTo>
                    <a:pt x="1215" y="46"/>
                    <a:pt x="1538" y="0"/>
                    <a:pt x="1528" y="35"/>
                  </a:cubicBezTo>
                  <a:cubicBezTo>
                    <a:pt x="1518" y="70"/>
                    <a:pt x="1241" y="204"/>
                    <a:pt x="1080" y="239"/>
                  </a:cubicBezTo>
                  <a:cubicBezTo>
                    <a:pt x="919" y="274"/>
                    <a:pt x="732" y="243"/>
                    <a:pt x="561" y="243"/>
                  </a:cubicBezTo>
                  <a:cubicBezTo>
                    <a:pt x="390" y="243"/>
                    <a:pt x="106" y="257"/>
                    <a:pt x="53" y="236"/>
                  </a:cubicBezTo>
                  <a:cubicBezTo>
                    <a:pt x="0" y="215"/>
                    <a:pt x="187" y="151"/>
                    <a:pt x="242" y="116"/>
                  </a:cubicBezTo>
                  <a:close/>
                </a:path>
              </a:pathLst>
            </a:custGeom>
            <a:gradFill rotWithShape="1">
              <a:gsLst>
                <a:gs pos="0">
                  <a:srgbClr val="D3B187"/>
                </a:gs>
                <a:gs pos="100000">
                  <a:srgbClr val="FFCC66"/>
                </a:gs>
              </a:gsLst>
              <a:lin ang="5400000" scaled="1"/>
            </a:gradFill>
            <a:ln w="9525" cap="flat" cmpd="sng">
              <a:solidFill>
                <a:srgbClr val="FF99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0" name="Freeform 42"/>
            <p:cNvSpPr>
              <a:spLocks noChangeAspect="1"/>
            </p:cNvSpPr>
            <p:nvPr/>
          </p:nvSpPr>
          <p:spPr bwMode="auto">
            <a:xfrm>
              <a:off x="0" y="477"/>
              <a:ext cx="2320" cy="310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408" y="36"/>
                </a:cxn>
                <a:cxn ang="0">
                  <a:pos x="925" y="59"/>
                </a:cxn>
                <a:cxn ang="0">
                  <a:pos x="2317" y="269"/>
                </a:cxn>
                <a:cxn ang="0">
                  <a:pos x="934" y="271"/>
                </a:cxn>
                <a:cxn ang="0">
                  <a:pos x="539" y="267"/>
                </a:cxn>
                <a:cxn ang="0">
                  <a:pos x="8" y="257"/>
                </a:cxn>
                <a:cxn ang="0">
                  <a:pos x="0" y="37"/>
                </a:cxn>
              </a:cxnLst>
              <a:rect l="0" t="0" r="r" b="b"/>
              <a:pathLst>
                <a:path w="2320" h="310">
                  <a:moveTo>
                    <a:pt x="0" y="37"/>
                  </a:moveTo>
                  <a:cubicBezTo>
                    <a:pt x="67" y="0"/>
                    <a:pt x="254" y="32"/>
                    <a:pt x="408" y="36"/>
                  </a:cubicBezTo>
                  <a:cubicBezTo>
                    <a:pt x="562" y="40"/>
                    <a:pt x="607" y="20"/>
                    <a:pt x="925" y="59"/>
                  </a:cubicBezTo>
                  <a:cubicBezTo>
                    <a:pt x="1243" y="98"/>
                    <a:pt x="2316" y="234"/>
                    <a:pt x="2317" y="269"/>
                  </a:cubicBezTo>
                  <a:cubicBezTo>
                    <a:pt x="2320" y="310"/>
                    <a:pt x="1230" y="271"/>
                    <a:pt x="934" y="271"/>
                  </a:cubicBezTo>
                  <a:cubicBezTo>
                    <a:pt x="638" y="271"/>
                    <a:pt x="693" y="269"/>
                    <a:pt x="539" y="267"/>
                  </a:cubicBezTo>
                  <a:cubicBezTo>
                    <a:pt x="385" y="265"/>
                    <a:pt x="98" y="295"/>
                    <a:pt x="8" y="257"/>
                  </a:cubicBezTo>
                  <a:lnTo>
                    <a:pt x="0" y="37"/>
                  </a:lnTo>
                  <a:close/>
                </a:path>
              </a:pathLst>
            </a:custGeom>
            <a:solidFill>
              <a:srgbClr val="FF9966"/>
            </a:solidFill>
            <a:ln w="9525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1" name="Freeform 43"/>
            <p:cNvSpPr>
              <a:spLocks noChangeAspect="1"/>
            </p:cNvSpPr>
            <p:nvPr/>
          </p:nvSpPr>
          <p:spPr bwMode="auto">
            <a:xfrm>
              <a:off x="22" y="859"/>
              <a:ext cx="1188" cy="287"/>
            </a:xfrm>
            <a:custGeom>
              <a:avLst/>
              <a:gdLst/>
              <a:ahLst/>
              <a:cxnLst>
                <a:cxn ang="0">
                  <a:pos x="3" y="47"/>
                </a:cxn>
                <a:cxn ang="0">
                  <a:pos x="485" y="19"/>
                </a:cxn>
                <a:cxn ang="0">
                  <a:pos x="898" y="22"/>
                </a:cxn>
                <a:cxn ang="0">
                  <a:pos x="1175" y="34"/>
                </a:cxn>
                <a:cxn ang="0">
                  <a:pos x="1024" y="143"/>
                </a:cxn>
                <a:cxn ang="0">
                  <a:pos x="826" y="239"/>
                </a:cxn>
                <a:cxn ang="0">
                  <a:pos x="441" y="264"/>
                </a:cxn>
                <a:cxn ang="0">
                  <a:pos x="0" y="251"/>
                </a:cxn>
                <a:cxn ang="0">
                  <a:pos x="3" y="47"/>
                </a:cxn>
              </a:cxnLst>
              <a:rect l="0" t="0" r="r" b="b"/>
              <a:pathLst>
                <a:path w="1188" h="287">
                  <a:moveTo>
                    <a:pt x="3" y="47"/>
                  </a:moveTo>
                  <a:cubicBezTo>
                    <a:pt x="38" y="0"/>
                    <a:pt x="336" y="23"/>
                    <a:pt x="485" y="19"/>
                  </a:cubicBezTo>
                  <a:cubicBezTo>
                    <a:pt x="634" y="15"/>
                    <a:pt x="783" y="19"/>
                    <a:pt x="898" y="22"/>
                  </a:cubicBezTo>
                  <a:cubicBezTo>
                    <a:pt x="1013" y="25"/>
                    <a:pt x="1154" y="14"/>
                    <a:pt x="1175" y="34"/>
                  </a:cubicBezTo>
                  <a:cubicBezTo>
                    <a:pt x="1188" y="57"/>
                    <a:pt x="1082" y="109"/>
                    <a:pt x="1024" y="143"/>
                  </a:cubicBezTo>
                  <a:cubicBezTo>
                    <a:pt x="966" y="177"/>
                    <a:pt x="923" y="219"/>
                    <a:pt x="826" y="239"/>
                  </a:cubicBezTo>
                  <a:cubicBezTo>
                    <a:pt x="729" y="259"/>
                    <a:pt x="579" y="262"/>
                    <a:pt x="441" y="264"/>
                  </a:cubicBezTo>
                  <a:cubicBezTo>
                    <a:pt x="303" y="266"/>
                    <a:pt x="73" y="287"/>
                    <a:pt x="0" y="251"/>
                  </a:cubicBezTo>
                  <a:lnTo>
                    <a:pt x="3" y="47"/>
                  </a:lnTo>
                  <a:close/>
                </a:path>
              </a:pathLst>
            </a:custGeom>
            <a:gradFill rotWithShape="1">
              <a:gsLst>
                <a:gs pos="0">
                  <a:srgbClr val="D3B187"/>
                </a:gs>
                <a:gs pos="100000">
                  <a:srgbClr val="FFCC66"/>
                </a:gs>
              </a:gsLst>
              <a:lin ang="5400000" scaled="1"/>
            </a:gradFill>
            <a:ln w="9525">
              <a:solidFill>
                <a:srgbClr val="FF99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2" name="Freeform 44"/>
            <p:cNvSpPr>
              <a:spLocks noChangeAspect="1"/>
            </p:cNvSpPr>
            <p:nvPr/>
          </p:nvSpPr>
          <p:spPr bwMode="auto">
            <a:xfrm flipV="1">
              <a:off x="3164" y="869"/>
              <a:ext cx="1671" cy="259"/>
            </a:xfrm>
            <a:custGeom>
              <a:avLst/>
              <a:gdLst/>
              <a:ahLst/>
              <a:cxnLst>
                <a:cxn ang="0">
                  <a:pos x="878" y="258"/>
                </a:cxn>
                <a:cxn ang="0">
                  <a:pos x="1291" y="256"/>
                </a:cxn>
                <a:cxn ang="0">
                  <a:pos x="1658" y="242"/>
                </a:cxn>
                <a:cxn ang="0">
                  <a:pos x="1524" y="161"/>
                </a:cxn>
                <a:cxn ang="0">
                  <a:pos x="1213" y="25"/>
                </a:cxn>
                <a:cxn ang="0">
                  <a:pos x="787" y="9"/>
                </a:cxn>
                <a:cxn ang="0">
                  <a:pos x="80" y="31"/>
                </a:cxn>
                <a:cxn ang="0">
                  <a:pos x="304" y="127"/>
                </a:cxn>
                <a:cxn ang="0">
                  <a:pos x="464" y="213"/>
                </a:cxn>
                <a:cxn ang="0">
                  <a:pos x="878" y="258"/>
                </a:cxn>
              </a:cxnLst>
              <a:rect l="0" t="0" r="r" b="b"/>
              <a:pathLst>
                <a:path w="1671" h="259">
                  <a:moveTo>
                    <a:pt x="878" y="258"/>
                  </a:moveTo>
                  <a:cubicBezTo>
                    <a:pt x="949" y="258"/>
                    <a:pt x="1161" y="259"/>
                    <a:pt x="1291" y="256"/>
                  </a:cubicBezTo>
                  <a:cubicBezTo>
                    <a:pt x="1421" y="253"/>
                    <a:pt x="1620" y="257"/>
                    <a:pt x="1658" y="242"/>
                  </a:cubicBezTo>
                  <a:cubicBezTo>
                    <a:pt x="1671" y="218"/>
                    <a:pt x="1598" y="197"/>
                    <a:pt x="1524" y="161"/>
                  </a:cubicBezTo>
                  <a:cubicBezTo>
                    <a:pt x="1450" y="125"/>
                    <a:pt x="1336" y="50"/>
                    <a:pt x="1213" y="25"/>
                  </a:cubicBezTo>
                  <a:cubicBezTo>
                    <a:pt x="1090" y="0"/>
                    <a:pt x="976" y="8"/>
                    <a:pt x="787" y="9"/>
                  </a:cubicBezTo>
                  <a:cubicBezTo>
                    <a:pt x="598" y="10"/>
                    <a:pt x="160" y="11"/>
                    <a:pt x="80" y="31"/>
                  </a:cubicBezTo>
                  <a:cubicBezTo>
                    <a:pt x="0" y="51"/>
                    <a:pt x="240" y="97"/>
                    <a:pt x="304" y="127"/>
                  </a:cubicBezTo>
                  <a:cubicBezTo>
                    <a:pt x="368" y="157"/>
                    <a:pt x="369" y="191"/>
                    <a:pt x="464" y="213"/>
                  </a:cubicBezTo>
                  <a:cubicBezTo>
                    <a:pt x="559" y="235"/>
                    <a:pt x="792" y="249"/>
                    <a:pt x="878" y="258"/>
                  </a:cubicBezTo>
                  <a:close/>
                </a:path>
              </a:pathLst>
            </a:custGeom>
            <a:gradFill rotWithShape="1">
              <a:gsLst>
                <a:gs pos="0">
                  <a:srgbClr val="D3B187"/>
                </a:gs>
                <a:gs pos="100000">
                  <a:srgbClr val="FFCC66"/>
                </a:gs>
              </a:gsLst>
              <a:lin ang="5400000" scaled="1"/>
            </a:gradFill>
            <a:ln w="9525" cap="flat" cmpd="sng">
              <a:solidFill>
                <a:srgbClr val="FF99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3" name="Freeform 45"/>
            <p:cNvSpPr>
              <a:spLocks noChangeAspect="1"/>
            </p:cNvSpPr>
            <p:nvPr/>
          </p:nvSpPr>
          <p:spPr bwMode="auto">
            <a:xfrm flipV="1">
              <a:off x="4434" y="855"/>
              <a:ext cx="1320" cy="312"/>
            </a:xfrm>
            <a:custGeom>
              <a:avLst/>
              <a:gdLst/>
              <a:ahLst/>
              <a:cxnLst>
                <a:cxn ang="0">
                  <a:pos x="480" y="297"/>
                </a:cxn>
                <a:cxn ang="0">
                  <a:pos x="692" y="300"/>
                </a:cxn>
                <a:cxn ang="0">
                  <a:pos x="893" y="294"/>
                </a:cxn>
                <a:cxn ang="0">
                  <a:pos x="1313" y="256"/>
                </a:cxn>
                <a:cxn ang="0">
                  <a:pos x="1320" y="35"/>
                </a:cxn>
                <a:cxn ang="0">
                  <a:pos x="1041" y="48"/>
                </a:cxn>
                <a:cxn ang="0">
                  <a:pos x="670" y="60"/>
                </a:cxn>
                <a:cxn ang="0">
                  <a:pos x="430" y="51"/>
                </a:cxn>
                <a:cxn ang="0">
                  <a:pos x="30" y="64"/>
                </a:cxn>
                <a:cxn ang="0">
                  <a:pos x="248" y="182"/>
                </a:cxn>
                <a:cxn ang="0">
                  <a:pos x="480" y="297"/>
                </a:cxn>
              </a:cxnLst>
              <a:rect l="0" t="0" r="r" b="b"/>
              <a:pathLst>
                <a:path w="1320" h="312">
                  <a:moveTo>
                    <a:pt x="480" y="297"/>
                  </a:moveTo>
                  <a:cubicBezTo>
                    <a:pt x="548" y="312"/>
                    <a:pt x="624" y="301"/>
                    <a:pt x="692" y="300"/>
                  </a:cubicBezTo>
                  <a:lnTo>
                    <a:pt x="893" y="294"/>
                  </a:lnTo>
                  <a:cubicBezTo>
                    <a:pt x="996" y="287"/>
                    <a:pt x="1242" y="299"/>
                    <a:pt x="1313" y="256"/>
                  </a:cubicBezTo>
                  <a:lnTo>
                    <a:pt x="1320" y="35"/>
                  </a:lnTo>
                  <a:cubicBezTo>
                    <a:pt x="1275" y="0"/>
                    <a:pt x="1149" y="44"/>
                    <a:pt x="1041" y="48"/>
                  </a:cubicBezTo>
                  <a:cubicBezTo>
                    <a:pt x="933" y="52"/>
                    <a:pt x="772" y="60"/>
                    <a:pt x="670" y="60"/>
                  </a:cubicBezTo>
                  <a:cubicBezTo>
                    <a:pt x="568" y="60"/>
                    <a:pt x="537" y="50"/>
                    <a:pt x="430" y="51"/>
                  </a:cubicBezTo>
                  <a:cubicBezTo>
                    <a:pt x="323" y="52"/>
                    <a:pt x="60" y="42"/>
                    <a:pt x="30" y="64"/>
                  </a:cubicBezTo>
                  <a:cubicBezTo>
                    <a:pt x="0" y="86"/>
                    <a:pt x="173" y="143"/>
                    <a:pt x="248" y="182"/>
                  </a:cubicBezTo>
                  <a:cubicBezTo>
                    <a:pt x="323" y="221"/>
                    <a:pt x="432" y="273"/>
                    <a:pt x="480" y="297"/>
                  </a:cubicBezTo>
                  <a:close/>
                </a:path>
              </a:pathLst>
            </a:custGeom>
            <a:gradFill rotWithShape="1">
              <a:gsLst>
                <a:gs pos="0">
                  <a:srgbClr val="D3B187"/>
                </a:gs>
                <a:gs pos="100000">
                  <a:srgbClr val="FFCC66"/>
                </a:gs>
              </a:gsLst>
              <a:lin ang="5400000" scaled="1"/>
            </a:gradFill>
            <a:ln w="9525" cap="flat" cmpd="sng">
              <a:solidFill>
                <a:srgbClr val="FF99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4" name="Freeform 46"/>
            <p:cNvSpPr>
              <a:spLocks noChangeAspect="1"/>
            </p:cNvSpPr>
            <p:nvPr/>
          </p:nvSpPr>
          <p:spPr bwMode="auto">
            <a:xfrm>
              <a:off x="1961" y="871"/>
              <a:ext cx="1657" cy="259"/>
            </a:xfrm>
            <a:custGeom>
              <a:avLst/>
              <a:gdLst/>
              <a:ahLst/>
              <a:cxnLst>
                <a:cxn ang="0">
                  <a:pos x="279" y="134"/>
                </a:cxn>
                <a:cxn ang="0">
                  <a:pos x="496" y="40"/>
                </a:cxn>
                <a:cxn ang="0">
                  <a:pos x="1114" y="40"/>
                </a:cxn>
                <a:cxn ang="0">
                  <a:pos x="1639" y="28"/>
                </a:cxn>
                <a:cxn ang="0">
                  <a:pos x="1251" y="207"/>
                </a:cxn>
                <a:cxn ang="0">
                  <a:pos x="874" y="239"/>
                </a:cxn>
                <a:cxn ang="0">
                  <a:pos x="99" y="242"/>
                </a:cxn>
                <a:cxn ang="0">
                  <a:pos x="279" y="134"/>
                </a:cxn>
              </a:cxnLst>
              <a:rect l="0" t="0" r="r" b="b"/>
              <a:pathLst>
                <a:path w="1657" h="259">
                  <a:moveTo>
                    <a:pt x="279" y="134"/>
                  </a:moveTo>
                  <a:cubicBezTo>
                    <a:pt x="345" y="100"/>
                    <a:pt x="357" y="56"/>
                    <a:pt x="496" y="40"/>
                  </a:cubicBezTo>
                  <a:cubicBezTo>
                    <a:pt x="635" y="24"/>
                    <a:pt x="924" y="42"/>
                    <a:pt x="1114" y="40"/>
                  </a:cubicBezTo>
                  <a:cubicBezTo>
                    <a:pt x="1304" y="38"/>
                    <a:pt x="1616" y="0"/>
                    <a:pt x="1639" y="28"/>
                  </a:cubicBezTo>
                  <a:cubicBezTo>
                    <a:pt x="1657" y="75"/>
                    <a:pt x="1378" y="172"/>
                    <a:pt x="1251" y="207"/>
                  </a:cubicBezTo>
                  <a:cubicBezTo>
                    <a:pt x="1124" y="242"/>
                    <a:pt x="1066" y="233"/>
                    <a:pt x="874" y="239"/>
                  </a:cubicBezTo>
                  <a:cubicBezTo>
                    <a:pt x="682" y="245"/>
                    <a:pt x="198" y="259"/>
                    <a:pt x="99" y="242"/>
                  </a:cubicBezTo>
                  <a:cubicBezTo>
                    <a:pt x="0" y="225"/>
                    <a:pt x="213" y="168"/>
                    <a:pt x="279" y="134"/>
                  </a:cubicBezTo>
                  <a:close/>
                </a:path>
              </a:pathLst>
            </a:custGeom>
            <a:gradFill rotWithShape="1">
              <a:gsLst>
                <a:gs pos="0">
                  <a:srgbClr val="D3B187"/>
                </a:gs>
                <a:gs pos="100000">
                  <a:srgbClr val="FFCC66"/>
                </a:gs>
              </a:gsLst>
              <a:lin ang="5400000" scaled="1"/>
            </a:gradFill>
            <a:ln w="9525" cap="flat" cmpd="sng">
              <a:solidFill>
                <a:srgbClr val="FF99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5" name="Freeform 47"/>
            <p:cNvSpPr>
              <a:spLocks/>
            </p:cNvSpPr>
            <p:nvPr/>
          </p:nvSpPr>
          <p:spPr bwMode="auto">
            <a:xfrm flipV="1">
              <a:off x="1428" y="834"/>
              <a:ext cx="2116" cy="42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44" y="31"/>
                </a:cxn>
                <a:cxn ang="0">
                  <a:pos x="461" y="37"/>
                </a:cxn>
                <a:cxn ang="0">
                  <a:pos x="884" y="2"/>
                </a:cxn>
                <a:cxn ang="0">
                  <a:pos x="1236" y="24"/>
                </a:cxn>
                <a:cxn ang="0">
                  <a:pos x="1671" y="2"/>
                </a:cxn>
                <a:cxn ang="0">
                  <a:pos x="2116" y="15"/>
                </a:cxn>
              </a:cxnLst>
              <a:rect l="0" t="0" r="r" b="b"/>
              <a:pathLst>
                <a:path w="2116" h="42">
                  <a:moveTo>
                    <a:pt x="0" y="21"/>
                  </a:moveTo>
                  <a:cubicBezTo>
                    <a:pt x="33" y="24"/>
                    <a:pt x="67" y="28"/>
                    <a:pt x="144" y="31"/>
                  </a:cubicBezTo>
                  <a:cubicBezTo>
                    <a:pt x="221" y="34"/>
                    <a:pt x="338" y="42"/>
                    <a:pt x="461" y="37"/>
                  </a:cubicBezTo>
                  <a:cubicBezTo>
                    <a:pt x="584" y="32"/>
                    <a:pt x="755" y="4"/>
                    <a:pt x="884" y="2"/>
                  </a:cubicBezTo>
                  <a:cubicBezTo>
                    <a:pt x="1013" y="0"/>
                    <a:pt x="1105" y="24"/>
                    <a:pt x="1236" y="24"/>
                  </a:cubicBezTo>
                  <a:cubicBezTo>
                    <a:pt x="1367" y="24"/>
                    <a:pt x="1524" y="4"/>
                    <a:pt x="1671" y="2"/>
                  </a:cubicBezTo>
                  <a:cubicBezTo>
                    <a:pt x="1818" y="0"/>
                    <a:pt x="2042" y="13"/>
                    <a:pt x="2116" y="1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6" name="Freeform 48"/>
            <p:cNvSpPr>
              <a:spLocks/>
            </p:cNvSpPr>
            <p:nvPr/>
          </p:nvSpPr>
          <p:spPr bwMode="auto">
            <a:xfrm flipV="1">
              <a:off x="285" y="740"/>
              <a:ext cx="1344" cy="36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234" y="35"/>
                </a:cxn>
                <a:cxn ang="0">
                  <a:pos x="547" y="13"/>
                </a:cxn>
                <a:cxn ang="0">
                  <a:pos x="867" y="10"/>
                </a:cxn>
                <a:cxn ang="0">
                  <a:pos x="1078" y="13"/>
                </a:cxn>
                <a:cxn ang="0">
                  <a:pos x="1344" y="0"/>
                </a:cxn>
              </a:cxnLst>
              <a:rect l="0" t="0" r="r" b="b"/>
              <a:pathLst>
                <a:path w="1344" h="36">
                  <a:moveTo>
                    <a:pt x="0" y="7"/>
                  </a:moveTo>
                  <a:cubicBezTo>
                    <a:pt x="71" y="20"/>
                    <a:pt x="143" y="34"/>
                    <a:pt x="234" y="35"/>
                  </a:cubicBezTo>
                  <a:cubicBezTo>
                    <a:pt x="325" y="36"/>
                    <a:pt x="442" y="17"/>
                    <a:pt x="547" y="13"/>
                  </a:cubicBezTo>
                  <a:cubicBezTo>
                    <a:pt x="652" y="9"/>
                    <a:pt x="779" y="10"/>
                    <a:pt x="867" y="10"/>
                  </a:cubicBezTo>
                  <a:cubicBezTo>
                    <a:pt x="955" y="10"/>
                    <a:pt x="999" y="15"/>
                    <a:pt x="1078" y="13"/>
                  </a:cubicBezTo>
                  <a:cubicBezTo>
                    <a:pt x="1157" y="11"/>
                    <a:pt x="1300" y="2"/>
                    <a:pt x="1344" y="0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7" name="Freeform 49"/>
            <p:cNvSpPr>
              <a:spLocks/>
            </p:cNvSpPr>
            <p:nvPr/>
          </p:nvSpPr>
          <p:spPr bwMode="auto">
            <a:xfrm flipV="1">
              <a:off x="59" y="816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8" name="Freeform 50"/>
            <p:cNvSpPr>
              <a:spLocks/>
            </p:cNvSpPr>
            <p:nvPr/>
          </p:nvSpPr>
          <p:spPr bwMode="auto">
            <a:xfrm flipV="1">
              <a:off x="1847" y="758"/>
              <a:ext cx="1293" cy="60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317" y="58"/>
                </a:cxn>
                <a:cxn ang="0">
                  <a:pos x="762" y="23"/>
                </a:cxn>
                <a:cxn ang="0">
                  <a:pos x="1120" y="55"/>
                </a:cxn>
                <a:cxn ang="0">
                  <a:pos x="1254" y="7"/>
                </a:cxn>
                <a:cxn ang="0">
                  <a:pos x="1293" y="14"/>
                </a:cxn>
              </a:cxnLst>
              <a:rect l="0" t="0" r="r" b="b"/>
              <a:pathLst>
                <a:path w="1293" h="60">
                  <a:moveTo>
                    <a:pt x="0" y="36"/>
                  </a:moveTo>
                  <a:cubicBezTo>
                    <a:pt x="95" y="48"/>
                    <a:pt x="190" y="60"/>
                    <a:pt x="317" y="58"/>
                  </a:cubicBezTo>
                  <a:cubicBezTo>
                    <a:pt x="444" y="56"/>
                    <a:pt x="628" y="23"/>
                    <a:pt x="762" y="23"/>
                  </a:cubicBezTo>
                  <a:cubicBezTo>
                    <a:pt x="896" y="23"/>
                    <a:pt x="1038" y="58"/>
                    <a:pt x="1120" y="55"/>
                  </a:cubicBezTo>
                  <a:cubicBezTo>
                    <a:pt x="1202" y="52"/>
                    <a:pt x="1225" y="14"/>
                    <a:pt x="1254" y="7"/>
                  </a:cubicBezTo>
                  <a:cubicBezTo>
                    <a:pt x="1283" y="0"/>
                    <a:pt x="1288" y="7"/>
                    <a:pt x="1293" y="14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99" name="Freeform 51"/>
            <p:cNvSpPr>
              <a:spLocks/>
            </p:cNvSpPr>
            <p:nvPr/>
          </p:nvSpPr>
          <p:spPr bwMode="auto">
            <a:xfrm flipV="1">
              <a:off x="2970" y="776"/>
              <a:ext cx="1805" cy="5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9" y="48"/>
                </a:cxn>
                <a:cxn ang="0">
                  <a:pos x="631" y="35"/>
                </a:cxn>
                <a:cxn ang="0">
                  <a:pos x="1059" y="51"/>
                </a:cxn>
                <a:cxn ang="0">
                  <a:pos x="1357" y="22"/>
                </a:cxn>
                <a:cxn ang="0">
                  <a:pos x="1805" y="48"/>
                </a:cxn>
              </a:cxnLst>
              <a:rect l="0" t="0" r="r" b="b"/>
              <a:pathLst>
                <a:path w="1805" h="54">
                  <a:moveTo>
                    <a:pt x="0" y="0"/>
                  </a:moveTo>
                  <a:cubicBezTo>
                    <a:pt x="77" y="21"/>
                    <a:pt x="154" y="42"/>
                    <a:pt x="259" y="48"/>
                  </a:cubicBezTo>
                  <a:cubicBezTo>
                    <a:pt x="364" y="54"/>
                    <a:pt x="498" y="34"/>
                    <a:pt x="631" y="35"/>
                  </a:cubicBezTo>
                  <a:cubicBezTo>
                    <a:pt x="764" y="36"/>
                    <a:pt x="938" y="53"/>
                    <a:pt x="1059" y="51"/>
                  </a:cubicBezTo>
                  <a:cubicBezTo>
                    <a:pt x="1180" y="49"/>
                    <a:pt x="1233" y="22"/>
                    <a:pt x="1357" y="22"/>
                  </a:cubicBezTo>
                  <a:cubicBezTo>
                    <a:pt x="1481" y="22"/>
                    <a:pt x="1730" y="44"/>
                    <a:pt x="1805" y="48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00" name="Freeform 52"/>
            <p:cNvSpPr>
              <a:spLocks/>
            </p:cNvSpPr>
            <p:nvPr/>
          </p:nvSpPr>
          <p:spPr bwMode="auto">
            <a:xfrm flipV="1">
              <a:off x="3479" y="755"/>
              <a:ext cx="1888" cy="57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294" y="14"/>
                </a:cxn>
                <a:cxn ang="0">
                  <a:pos x="646" y="55"/>
                </a:cxn>
                <a:cxn ang="0">
                  <a:pos x="1107" y="7"/>
                </a:cxn>
                <a:cxn ang="0">
                  <a:pos x="1504" y="11"/>
                </a:cxn>
                <a:cxn ang="0">
                  <a:pos x="1737" y="55"/>
                </a:cxn>
                <a:cxn ang="0">
                  <a:pos x="1888" y="1"/>
                </a:cxn>
              </a:cxnLst>
              <a:rect l="0" t="0" r="r" b="b"/>
              <a:pathLst>
                <a:path w="1888" h="57">
                  <a:moveTo>
                    <a:pt x="0" y="36"/>
                  </a:moveTo>
                  <a:cubicBezTo>
                    <a:pt x="93" y="23"/>
                    <a:pt x="186" y="11"/>
                    <a:pt x="294" y="14"/>
                  </a:cubicBezTo>
                  <a:cubicBezTo>
                    <a:pt x="402" y="17"/>
                    <a:pt x="511" y="56"/>
                    <a:pt x="646" y="55"/>
                  </a:cubicBezTo>
                  <a:cubicBezTo>
                    <a:pt x="781" y="54"/>
                    <a:pt x="964" y="14"/>
                    <a:pt x="1107" y="7"/>
                  </a:cubicBezTo>
                  <a:cubicBezTo>
                    <a:pt x="1250" y="0"/>
                    <a:pt x="1399" y="3"/>
                    <a:pt x="1504" y="11"/>
                  </a:cubicBezTo>
                  <a:cubicBezTo>
                    <a:pt x="1609" y="19"/>
                    <a:pt x="1673" y="57"/>
                    <a:pt x="1737" y="55"/>
                  </a:cubicBezTo>
                  <a:cubicBezTo>
                    <a:pt x="1801" y="53"/>
                    <a:pt x="1863" y="10"/>
                    <a:pt x="1888" y="1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01" name="Freeform 53"/>
            <p:cNvSpPr>
              <a:spLocks/>
            </p:cNvSpPr>
            <p:nvPr/>
          </p:nvSpPr>
          <p:spPr bwMode="auto">
            <a:xfrm flipV="1">
              <a:off x="4115" y="806"/>
              <a:ext cx="1428" cy="70"/>
            </a:xfrm>
            <a:custGeom>
              <a:avLst/>
              <a:gdLst/>
              <a:ahLst/>
              <a:cxnLst>
                <a:cxn ang="0">
                  <a:pos x="1428" y="1"/>
                </a:cxn>
                <a:cxn ang="0">
                  <a:pos x="1216" y="45"/>
                </a:cxn>
                <a:cxn ang="0">
                  <a:pos x="941" y="68"/>
                </a:cxn>
                <a:cxn ang="0">
                  <a:pos x="692" y="33"/>
                </a:cxn>
                <a:cxn ang="0">
                  <a:pos x="570" y="1"/>
                </a:cxn>
                <a:cxn ang="0">
                  <a:pos x="250" y="39"/>
                </a:cxn>
                <a:cxn ang="0">
                  <a:pos x="0" y="17"/>
                </a:cxn>
              </a:cxnLst>
              <a:rect l="0" t="0" r="r" b="b"/>
              <a:pathLst>
                <a:path w="1428" h="70">
                  <a:moveTo>
                    <a:pt x="1428" y="1"/>
                  </a:moveTo>
                  <a:cubicBezTo>
                    <a:pt x="1362" y="17"/>
                    <a:pt x="1297" y="34"/>
                    <a:pt x="1216" y="45"/>
                  </a:cubicBezTo>
                  <a:cubicBezTo>
                    <a:pt x="1135" y="56"/>
                    <a:pt x="1028" y="70"/>
                    <a:pt x="941" y="68"/>
                  </a:cubicBezTo>
                  <a:cubicBezTo>
                    <a:pt x="854" y="66"/>
                    <a:pt x="754" y="44"/>
                    <a:pt x="692" y="33"/>
                  </a:cubicBezTo>
                  <a:cubicBezTo>
                    <a:pt x="630" y="22"/>
                    <a:pt x="644" y="0"/>
                    <a:pt x="570" y="1"/>
                  </a:cubicBezTo>
                  <a:cubicBezTo>
                    <a:pt x="496" y="2"/>
                    <a:pt x="345" y="36"/>
                    <a:pt x="250" y="39"/>
                  </a:cubicBezTo>
                  <a:cubicBezTo>
                    <a:pt x="155" y="42"/>
                    <a:pt x="42" y="21"/>
                    <a:pt x="0" y="17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02" name="Oval 54"/>
            <p:cNvSpPr>
              <a:spLocks noChangeArrowheads="1"/>
            </p:cNvSpPr>
            <p:nvPr/>
          </p:nvSpPr>
          <p:spPr bwMode="auto">
            <a:xfrm flipV="1">
              <a:off x="360" y="936"/>
              <a:ext cx="295" cy="120"/>
            </a:xfrm>
            <a:prstGeom prst="ellipse">
              <a:avLst/>
            </a:prstGeom>
            <a:gradFill rotWithShape="0">
              <a:gsLst>
                <a:gs pos="0">
                  <a:srgbClr val="9CD9FE"/>
                </a:gs>
                <a:gs pos="100000">
                  <a:srgbClr val="9CD9FE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03" name="Oval 55"/>
            <p:cNvSpPr>
              <a:spLocks noChangeArrowheads="1"/>
            </p:cNvSpPr>
            <p:nvPr/>
          </p:nvSpPr>
          <p:spPr bwMode="auto">
            <a:xfrm flipV="1">
              <a:off x="5046" y="930"/>
              <a:ext cx="323" cy="139"/>
            </a:xfrm>
            <a:prstGeom prst="ellipse">
              <a:avLst/>
            </a:prstGeom>
            <a:gradFill rotWithShape="0">
              <a:gsLst>
                <a:gs pos="0">
                  <a:srgbClr val="9CD9FE"/>
                </a:gs>
                <a:gs pos="100000">
                  <a:srgbClr val="9CD9FE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04" name="Oval 56"/>
            <p:cNvSpPr>
              <a:spLocks noChangeArrowheads="1"/>
            </p:cNvSpPr>
            <p:nvPr/>
          </p:nvSpPr>
          <p:spPr bwMode="auto">
            <a:xfrm flipV="1">
              <a:off x="3890" y="941"/>
              <a:ext cx="324" cy="129"/>
            </a:xfrm>
            <a:prstGeom prst="ellipse">
              <a:avLst/>
            </a:prstGeom>
            <a:gradFill rotWithShape="0">
              <a:gsLst>
                <a:gs pos="0">
                  <a:srgbClr val="9CD9FE"/>
                </a:gs>
                <a:gs pos="100000">
                  <a:srgbClr val="9CD9FE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05" name="Oval 57"/>
            <p:cNvSpPr>
              <a:spLocks noChangeArrowheads="1"/>
            </p:cNvSpPr>
            <p:nvPr/>
          </p:nvSpPr>
          <p:spPr bwMode="auto">
            <a:xfrm flipV="1">
              <a:off x="330" y="552"/>
              <a:ext cx="276" cy="112"/>
            </a:xfrm>
            <a:prstGeom prst="ellipse">
              <a:avLst/>
            </a:prstGeom>
            <a:gradFill rotWithShape="1">
              <a:gsLst>
                <a:gs pos="0">
                  <a:srgbClr val="BAA0FA"/>
                </a:gs>
                <a:gs pos="100000">
                  <a:srgbClr val="BAA0FA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06" name="Oval 58"/>
            <p:cNvSpPr>
              <a:spLocks noChangeArrowheads="1"/>
            </p:cNvSpPr>
            <p:nvPr/>
          </p:nvSpPr>
          <p:spPr bwMode="auto">
            <a:xfrm flipV="1">
              <a:off x="1400" y="930"/>
              <a:ext cx="299" cy="119"/>
            </a:xfrm>
            <a:prstGeom prst="ellipse">
              <a:avLst/>
            </a:prstGeom>
            <a:gradFill rotWithShape="0">
              <a:gsLst>
                <a:gs pos="0">
                  <a:srgbClr val="9CD9FE"/>
                </a:gs>
                <a:gs pos="100000">
                  <a:srgbClr val="9CD9FE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07" name="Freeform 59"/>
            <p:cNvSpPr>
              <a:spLocks/>
            </p:cNvSpPr>
            <p:nvPr/>
          </p:nvSpPr>
          <p:spPr bwMode="auto">
            <a:xfrm>
              <a:off x="53" y="754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08" name="Freeform 60"/>
            <p:cNvSpPr>
              <a:spLocks/>
            </p:cNvSpPr>
            <p:nvPr/>
          </p:nvSpPr>
          <p:spPr bwMode="auto">
            <a:xfrm flipV="1">
              <a:off x="964" y="792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09" name="Freeform 61"/>
            <p:cNvSpPr>
              <a:spLocks/>
            </p:cNvSpPr>
            <p:nvPr/>
          </p:nvSpPr>
          <p:spPr bwMode="auto">
            <a:xfrm flipV="1">
              <a:off x="1905" y="794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0" name="Freeform 62"/>
            <p:cNvSpPr>
              <a:spLocks/>
            </p:cNvSpPr>
            <p:nvPr/>
          </p:nvSpPr>
          <p:spPr bwMode="auto">
            <a:xfrm flipV="1">
              <a:off x="2843" y="801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1" name="Freeform 63"/>
            <p:cNvSpPr>
              <a:spLocks/>
            </p:cNvSpPr>
            <p:nvPr/>
          </p:nvSpPr>
          <p:spPr bwMode="auto">
            <a:xfrm flipV="1">
              <a:off x="3548" y="761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2" name="Freeform 64"/>
            <p:cNvSpPr>
              <a:spLocks/>
            </p:cNvSpPr>
            <p:nvPr/>
          </p:nvSpPr>
          <p:spPr bwMode="auto">
            <a:xfrm flipV="1">
              <a:off x="4268" y="742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3" name="Freeform 65"/>
            <p:cNvSpPr>
              <a:spLocks/>
            </p:cNvSpPr>
            <p:nvPr/>
          </p:nvSpPr>
          <p:spPr bwMode="auto">
            <a:xfrm>
              <a:off x="4507" y="787"/>
              <a:ext cx="1213" cy="5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37" y="55"/>
                </a:cxn>
                <a:cxn ang="0">
                  <a:pos x="345" y="13"/>
                </a:cxn>
                <a:cxn ang="0">
                  <a:pos x="688" y="55"/>
                </a:cxn>
                <a:cxn ang="0">
                  <a:pos x="1017" y="0"/>
                </a:cxn>
                <a:cxn ang="0">
                  <a:pos x="1213" y="55"/>
                </a:cxn>
              </a:cxnLst>
              <a:rect l="0" t="0" r="r" b="b"/>
              <a:pathLst>
                <a:path w="1213" h="59">
                  <a:moveTo>
                    <a:pt x="0" y="39"/>
                  </a:moveTo>
                  <a:cubicBezTo>
                    <a:pt x="40" y="49"/>
                    <a:pt x="80" y="59"/>
                    <a:pt x="137" y="55"/>
                  </a:cubicBezTo>
                  <a:cubicBezTo>
                    <a:pt x="194" y="51"/>
                    <a:pt x="253" y="13"/>
                    <a:pt x="345" y="13"/>
                  </a:cubicBezTo>
                  <a:cubicBezTo>
                    <a:pt x="437" y="13"/>
                    <a:pt x="576" y="57"/>
                    <a:pt x="688" y="55"/>
                  </a:cubicBezTo>
                  <a:cubicBezTo>
                    <a:pt x="800" y="53"/>
                    <a:pt x="930" y="0"/>
                    <a:pt x="1017" y="0"/>
                  </a:cubicBezTo>
                  <a:cubicBezTo>
                    <a:pt x="1104" y="0"/>
                    <a:pt x="1181" y="46"/>
                    <a:pt x="1213" y="55"/>
                  </a:cubicBezTo>
                </a:path>
              </a:pathLst>
            </a:custGeom>
            <a:noFill/>
            <a:ln w="12700" cmpd="sng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4" name="Oval 66"/>
            <p:cNvSpPr>
              <a:spLocks noChangeArrowheads="1"/>
            </p:cNvSpPr>
            <p:nvPr/>
          </p:nvSpPr>
          <p:spPr bwMode="auto">
            <a:xfrm flipV="1">
              <a:off x="2714" y="952"/>
              <a:ext cx="276" cy="112"/>
            </a:xfrm>
            <a:prstGeom prst="ellipse">
              <a:avLst/>
            </a:prstGeom>
            <a:gradFill rotWithShape="0">
              <a:gsLst>
                <a:gs pos="0">
                  <a:srgbClr val="9CD9FE"/>
                </a:gs>
                <a:gs pos="100000">
                  <a:srgbClr val="9CD9FE">
                    <a:gamma/>
                    <a:shade val="6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15" name="Freeform 67"/>
            <p:cNvSpPr>
              <a:spLocks noChangeAspect="1"/>
            </p:cNvSpPr>
            <p:nvPr/>
          </p:nvSpPr>
          <p:spPr bwMode="auto">
            <a:xfrm>
              <a:off x="986" y="466"/>
              <a:ext cx="3761" cy="315"/>
            </a:xfrm>
            <a:custGeom>
              <a:avLst/>
              <a:gdLst/>
              <a:ahLst/>
              <a:cxnLst>
                <a:cxn ang="0">
                  <a:pos x="22" y="62"/>
                </a:cxn>
                <a:cxn ang="0">
                  <a:pos x="1377" y="27"/>
                </a:cxn>
                <a:cxn ang="0">
                  <a:pos x="2182" y="38"/>
                </a:cxn>
                <a:cxn ang="0">
                  <a:pos x="3728" y="253"/>
                </a:cxn>
                <a:cxn ang="0">
                  <a:pos x="1984" y="310"/>
                </a:cxn>
                <a:cxn ang="0">
                  <a:pos x="1510" y="285"/>
                </a:cxn>
                <a:cxn ang="0">
                  <a:pos x="764" y="171"/>
                </a:cxn>
                <a:cxn ang="0">
                  <a:pos x="22" y="62"/>
                </a:cxn>
              </a:cxnLst>
              <a:rect l="0" t="0" r="r" b="b"/>
              <a:pathLst>
                <a:path w="3761" h="315">
                  <a:moveTo>
                    <a:pt x="22" y="62"/>
                  </a:moveTo>
                  <a:cubicBezTo>
                    <a:pt x="0" y="19"/>
                    <a:pt x="1017" y="31"/>
                    <a:pt x="1377" y="27"/>
                  </a:cubicBezTo>
                  <a:cubicBezTo>
                    <a:pt x="1737" y="23"/>
                    <a:pt x="1790" y="0"/>
                    <a:pt x="2182" y="38"/>
                  </a:cubicBezTo>
                  <a:cubicBezTo>
                    <a:pt x="2574" y="76"/>
                    <a:pt x="3761" y="208"/>
                    <a:pt x="3728" y="253"/>
                  </a:cubicBezTo>
                  <a:cubicBezTo>
                    <a:pt x="3731" y="294"/>
                    <a:pt x="2354" y="305"/>
                    <a:pt x="1984" y="310"/>
                  </a:cubicBezTo>
                  <a:cubicBezTo>
                    <a:pt x="1614" y="315"/>
                    <a:pt x="1713" y="308"/>
                    <a:pt x="1510" y="285"/>
                  </a:cubicBezTo>
                  <a:cubicBezTo>
                    <a:pt x="1307" y="262"/>
                    <a:pt x="1012" y="208"/>
                    <a:pt x="764" y="171"/>
                  </a:cubicBezTo>
                  <a:cubicBezTo>
                    <a:pt x="516" y="134"/>
                    <a:pt x="44" y="105"/>
                    <a:pt x="22" y="62"/>
                  </a:cubicBezTo>
                  <a:close/>
                </a:path>
              </a:pathLst>
            </a:custGeom>
            <a:solidFill>
              <a:srgbClr val="FF9966"/>
            </a:solidFill>
            <a:ln w="9525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6" name="Oval 68"/>
            <p:cNvSpPr>
              <a:spLocks noChangeArrowheads="1"/>
            </p:cNvSpPr>
            <p:nvPr/>
          </p:nvSpPr>
          <p:spPr bwMode="auto">
            <a:xfrm flipV="1">
              <a:off x="2642" y="551"/>
              <a:ext cx="276" cy="112"/>
            </a:xfrm>
            <a:prstGeom prst="ellipse">
              <a:avLst/>
            </a:prstGeom>
            <a:gradFill rotWithShape="1">
              <a:gsLst>
                <a:gs pos="0">
                  <a:srgbClr val="BAA0FA"/>
                </a:gs>
                <a:gs pos="100000">
                  <a:srgbClr val="BAA0FA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17" name="Freeform 69"/>
            <p:cNvSpPr>
              <a:spLocks noChangeAspect="1"/>
            </p:cNvSpPr>
            <p:nvPr/>
          </p:nvSpPr>
          <p:spPr bwMode="auto">
            <a:xfrm>
              <a:off x="3288" y="467"/>
              <a:ext cx="2473" cy="295"/>
            </a:xfrm>
            <a:custGeom>
              <a:avLst/>
              <a:gdLst/>
              <a:ahLst/>
              <a:cxnLst>
                <a:cxn ang="0">
                  <a:pos x="2473" y="37"/>
                </a:cxn>
                <a:cxn ang="0">
                  <a:pos x="2065" y="36"/>
                </a:cxn>
                <a:cxn ang="0">
                  <a:pos x="1477" y="32"/>
                </a:cxn>
                <a:cxn ang="0">
                  <a:pos x="114" y="39"/>
                </a:cxn>
                <a:cxn ang="0">
                  <a:pos x="795" y="141"/>
                </a:cxn>
                <a:cxn ang="0">
                  <a:pos x="1467" y="240"/>
                </a:cxn>
                <a:cxn ang="0">
                  <a:pos x="1934" y="267"/>
                </a:cxn>
                <a:cxn ang="0">
                  <a:pos x="2465" y="257"/>
                </a:cxn>
                <a:cxn ang="0">
                  <a:pos x="2473" y="37"/>
                </a:cxn>
              </a:cxnLst>
              <a:rect l="0" t="0" r="r" b="b"/>
              <a:pathLst>
                <a:path w="2473" h="295">
                  <a:moveTo>
                    <a:pt x="2473" y="37"/>
                  </a:moveTo>
                  <a:cubicBezTo>
                    <a:pt x="2406" y="0"/>
                    <a:pt x="2231" y="37"/>
                    <a:pt x="2065" y="36"/>
                  </a:cubicBezTo>
                  <a:cubicBezTo>
                    <a:pt x="1899" y="35"/>
                    <a:pt x="1802" y="32"/>
                    <a:pt x="1477" y="32"/>
                  </a:cubicBezTo>
                  <a:cubicBezTo>
                    <a:pt x="1152" y="32"/>
                    <a:pt x="228" y="21"/>
                    <a:pt x="114" y="39"/>
                  </a:cubicBezTo>
                  <a:cubicBezTo>
                    <a:pt x="0" y="60"/>
                    <a:pt x="570" y="108"/>
                    <a:pt x="795" y="141"/>
                  </a:cubicBezTo>
                  <a:cubicBezTo>
                    <a:pt x="1020" y="174"/>
                    <a:pt x="1277" y="219"/>
                    <a:pt x="1467" y="240"/>
                  </a:cubicBezTo>
                  <a:cubicBezTo>
                    <a:pt x="1657" y="261"/>
                    <a:pt x="1768" y="264"/>
                    <a:pt x="1934" y="267"/>
                  </a:cubicBezTo>
                  <a:cubicBezTo>
                    <a:pt x="2100" y="270"/>
                    <a:pt x="2375" y="295"/>
                    <a:pt x="2465" y="257"/>
                  </a:cubicBezTo>
                  <a:lnTo>
                    <a:pt x="2473" y="37"/>
                  </a:lnTo>
                  <a:close/>
                </a:path>
              </a:pathLst>
            </a:custGeom>
            <a:solidFill>
              <a:srgbClr val="FF9966"/>
            </a:solidFill>
            <a:ln w="9525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18" name="Oval 70"/>
            <p:cNvSpPr>
              <a:spLocks noChangeArrowheads="1"/>
            </p:cNvSpPr>
            <p:nvPr/>
          </p:nvSpPr>
          <p:spPr bwMode="auto">
            <a:xfrm flipH="1" flipV="1">
              <a:off x="4987" y="567"/>
              <a:ext cx="276" cy="112"/>
            </a:xfrm>
            <a:prstGeom prst="ellipse">
              <a:avLst/>
            </a:prstGeom>
            <a:gradFill rotWithShape="1">
              <a:gsLst>
                <a:gs pos="0">
                  <a:srgbClr val="BAA0FA"/>
                </a:gs>
                <a:gs pos="100000">
                  <a:srgbClr val="BAA0FA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19" name="Freeform 71"/>
            <p:cNvSpPr>
              <a:spLocks/>
            </p:cNvSpPr>
            <p:nvPr/>
          </p:nvSpPr>
          <p:spPr bwMode="auto">
            <a:xfrm flipV="1">
              <a:off x="38" y="757"/>
              <a:ext cx="5684" cy="115"/>
            </a:xfrm>
            <a:custGeom>
              <a:avLst/>
              <a:gdLst/>
              <a:ahLst/>
              <a:cxnLst>
                <a:cxn ang="0">
                  <a:pos x="0" y="109"/>
                </a:cxn>
                <a:cxn ang="0">
                  <a:pos x="368" y="54"/>
                </a:cxn>
                <a:cxn ang="0">
                  <a:pos x="666" y="112"/>
                </a:cxn>
                <a:cxn ang="0">
                  <a:pos x="1053" y="38"/>
                </a:cxn>
                <a:cxn ang="0">
                  <a:pos x="1744" y="89"/>
                </a:cxn>
                <a:cxn ang="0">
                  <a:pos x="2208" y="77"/>
                </a:cxn>
                <a:cxn ang="0">
                  <a:pos x="2551" y="0"/>
                </a:cxn>
                <a:cxn ang="0">
                  <a:pos x="3216" y="77"/>
                </a:cxn>
                <a:cxn ang="0">
                  <a:pos x="3568" y="6"/>
                </a:cxn>
                <a:cxn ang="0">
                  <a:pos x="4080" y="41"/>
                </a:cxn>
                <a:cxn ang="0">
                  <a:pos x="4404" y="109"/>
                </a:cxn>
                <a:cxn ang="0">
                  <a:pos x="4826" y="3"/>
                </a:cxn>
                <a:cxn ang="0">
                  <a:pos x="5335" y="109"/>
                </a:cxn>
                <a:cxn ang="0">
                  <a:pos x="5498" y="29"/>
                </a:cxn>
                <a:cxn ang="0">
                  <a:pos x="5684" y="99"/>
                </a:cxn>
              </a:cxnLst>
              <a:rect l="0" t="0" r="r" b="b"/>
              <a:pathLst>
                <a:path w="5684" h="115">
                  <a:moveTo>
                    <a:pt x="0" y="109"/>
                  </a:moveTo>
                  <a:cubicBezTo>
                    <a:pt x="128" y="81"/>
                    <a:pt x="257" y="53"/>
                    <a:pt x="368" y="54"/>
                  </a:cubicBezTo>
                  <a:cubicBezTo>
                    <a:pt x="479" y="55"/>
                    <a:pt x="552" y="115"/>
                    <a:pt x="666" y="112"/>
                  </a:cubicBezTo>
                  <a:cubicBezTo>
                    <a:pt x="780" y="109"/>
                    <a:pt x="873" y="42"/>
                    <a:pt x="1053" y="38"/>
                  </a:cubicBezTo>
                  <a:cubicBezTo>
                    <a:pt x="1233" y="34"/>
                    <a:pt x="1552" y="83"/>
                    <a:pt x="1744" y="89"/>
                  </a:cubicBezTo>
                  <a:cubicBezTo>
                    <a:pt x="1936" y="95"/>
                    <a:pt x="2074" y="92"/>
                    <a:pt x="2208" y="77"/>
                  </a:cubicBezTo>
                  <a:cubicBezTo>
                    <a:pt x="2342" y="62"/>
                    <a:pt x="2383" y="0"/>
                    <a:pt x="2551" y="0"/>
                  </a:cubicBezTo>
                  <a:cubicBezTo>
                    <a:pt x="2719" y="0"/>
                    <a:pt x="3047" y="76"/>
                    <a:pt x="3216" y="77"/>
                  </a:cubicBezTo>
                  <a:cubicBezTo>
                    <a:pt x="3385" y="78"/>
                    <a:pt x="3424" y="12"/>
                    <a:pt x="3568" y="6"/>
                  </a:cubicBezTo>
                  <a:cubicBezTo>
                    <a:pt x="3712" y="0"/>
                    <a:pt x="3941" y="24"/>
                    <a:pt x="4080" y="41"/>
                  </a:cubicBezTo>
                  <a:cubicBezTo>
                    <a:pt x="4219" y="58"/>
                    <a:pt x="4280" y="115"/>
                    <a:pt x="4404" y="109"/>
                  </a:cubicBezTo>
                  <a:cubicBezTo>
                    <a:pt x="4528" y="103"/>
                    <a:pt x="4671" y="3"/>
                    <a:pt x="4826" y="3"/>
                  </a:cubicBezTo>
                  <a:cubicBezTo>
                    <a:pt x="4981" y="3"/>
                    <a:pt x="5223" y="105"/>
                    <a:pt x="5335" y="109"/>
                  </a:cubicBezTo>
                  <a:cubicBezTo>
                    <a:pt x="5447" y="113"/>
                    <a:pt x="5440" y="31"/>
                    <a:pt x="5498" y="29"/>
                  </a:cubicBezTo>
                  <a:cubicBezTo>
                    <a:pt x="5556" y="27"/>
                    <a:pt x="5620" y="63"/>
                    <a:pt x="5684" y="99"/>
                  </a:cubicBezTo>
                </a:path>
              </a:pathLst>
            </a:custGeom>
            <a:noFill/>
            <a:ln w="12700" cap="flat" cmpd="sng">
              <a:solidFill>
                <a:srgbClr val="B2B2B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20" name="Oval 72"/>
            <p:cNvSpPr>
              <a:spLocks noChangeArrowheads="1"/>
            </p:cNvSpPr>
            <p:nvPr/>
          </p:nvSpPr>
          <p:spPr bwMode="auto">
            <a:xfrm>
              <a:off x="5555" y="558"/>
              <a:ext cx="124" cy="130"/>
            </a:xfrm>
            <a:prstGeom prst="ellipse">
              <a:avLst/>
            </a:prstGeom>
            <a:solidFill>
              <a:srgbClr val="E6E7DD"/>
            </a:solidFill>
            <a:ln w="127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800" b="1" dirty="0">
                  <a:solidFill>
                    <a:srgbClr val="C46200"/>
                  </a:solidFill>
                  <a:cs typeface="Arial" charset="0"/>
                </a:rPr>
                <a:t>SM</a:t>
              </a:r>
            </a:p>
          </p:txBody>
        </p:sp>
        <p:sp>
          <p:nvSpPr>
            <p:cNvPr id="2121" name="Oval 73"/>
            <p:cNvSpPr>
              <a:spLocks noChangeArrowheads="1"/>
            </p:cNvSpPr>
            <p:nvPr/>
          </p:nvSpPr>
          <p:spPr bwMode="auto">
            <a:xfrm>
              <a:off x="5585" y="937"/>
              <a:ext cx="124" cy="130"/>
            </a:xfrm>
            <a:prstGeom prst="ellipse">
              <a:avLst/>
            </a:prstGeom>
            <a:solidFill>
              <a:srgbClr val="E6E7DD"/>
            </a:solidFill>
            <a:ln w="127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800" b="1" dirty="0">
                  <a:solidFill>
                    <a:srgbClr val="CC6600"/>
                  </a:solidFill>
                  <a:cs typeface="Arial" charset="0"/>
                </a:rPr>
                <a:t>EC</a:t>
              </a:r>
            </a:p>
          </p:txBody>
        </p:sp>
      </p:grpSp>
      <p:sp>
        <p:nvSpPr>
          <p:cNvPr id="72" name="Oval 72"/>
          <p:cNvSpPr>
            <a:spLocks noChangeArrowheads="1"/>
          </p:cNvSpPr>
          <p:nvPr/>
        </p:nvSpPr>
        <p:spPr bwMode="auto">
          <a:xfrm>
            <a:off x="8820472" y="6453336"/>
            <a:ext cx="196850" cy="206375"/>
          </a:xfrm>
          <a:prstGeom prst="ellipse">
            <a:avLst/>
          </a:prstGeom>
          <a:solidFill>
            <a:srgbClr val="E6E7DD"/>
          </a:solidFill>
          <a:ln w="12700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800" b="1" dirty="0">
                <a:solidFill>
                  <a:srgbClr val="C46200"/>
                </a:solidFill>
                <a:cs typeface="Arial" charset="0"/>
              </a:rPr>
              <a:t>SM</a:t>
            </a:r>
          </a:p>
        </p:txBody>
      </p:sp>
      <p:sp>
        <p:nvSpPr>
          <p:cNvPr id="73" name="Oval 73"/>
          <p:cNvSpPr>
            <a:spLocks noChangeArrowheads="1"/>
          </p:cNvSpPr>
          <p:nvPr/>
        </p:nvSpPr>
        <p:spPr bwMode="auto">
          <a:xfrm>
            <a:off x="8868097" y="5814913"/>
            <a:ext cx="196850" cy="206375"/>
          </a:xfrm>
          <a:prstGeom prst="ellipse">
            <a:avLst/>
          </a:prstGeom>
          <a:solidFill>
            <a:srgbClr val="E6E7DD"/>
          </a:solidFill>
          <a:ln w="12700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800" b="1" dirty="0">
                <a:solidFill>
                  <a:srgbClr val="CC6600"/>
                </a:solidFill>
                <a:cs typeface="Arial" charset="0"/>
              </a:rPr>
              <a:t>EC</a:t>
            </a:r>
          </a:p>
        </p:txBody>
      </p:sp>
      <p:sp>
        <p:nvSpPr>
          <p:cNvPr id="77" name="Freeform 378"/>
          <p:cNvSpPr>
            <a:spLocks/>
          </p:cNvSpPr>
          <p:nvPr/>
        </p:nvSpPr>
        <p:spPr bwMode="auto">
          <a:xfrm>
            <a:off x="974725" y="6309320"/>
            <a:ext cx="4235450" cy="530225"/>
          </a:xfrm>
          <a:custGeom>
            <a:avLst/>
            <a:gdLst/>
            <a:ahLst/>
            <a:cxnLst>
              <a:cxn ang="0">
                <a:pos x="934" y="3"/>
              </a:cxn>
              <a:cxn ang="0">
                <a:pos x="227" y="1146"/>
              </a:cxn>
              <a:cxn ang="0">
                <a:pos x="2297" y="1146"/>
              </a:cxn>
              <a:cxn ang="0">
                <a:pos x="2441" y="0"/>
              </a:cxn>
              <a:cxn ang="0">
                <a:pos x="934" y="3"/>
              </a:cxn>
            </a:cxnLst>
            <a:rect l="0" t="0" r="r" b="b"/>
            <a:pathLst>
              <a:path w="2668" h="1146">
                <a:moveTo>
                  <a:pt x="934" y="3"/>
                </a:moveTo>
                <a:cubicBezTo>
                  <a:pt x="565" y="194"/>
                  <a:pt x="0" y="956"/>
                  <a:pt x="227" y="1146"/>
                </a:cubicBezTo>
                <a:lnTo>
                  <a:pt x="2297" y="1146"/>
                </a:lnTo>
                <a:cubicBezTo>
                  <a:pt x="2666" y="955"/>
                  <a:pt x="2668" y="190"/>
                  <a:pt x="2441" y="0"/>
                </a:cubicBezTo>
                <a:lnTo>
                  <a:pt x="934" y="3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FFC1C1"/>
              </a:gs>
            </a:gsLst>
            <a:lin ang="5400000" scaled="1"/>
          </a:gradFill>
          <a:ln w="12700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8" name="Freeform 380"/>
          <p:cNvSpPr>
            <a:spLocks/>
          </p:cNvSpPr>
          <p:nvPr/>
        </p:nvSpPr>
        <p:spPr bwMode="auto">
          <a:xfrm>
            <a:off x="5264150" y="5459735"/>
            <a:ext cx="901700" cy="712788"/>
          </a:xfrm>
          <a:custGeom>
            <a:avLst/>
            <a:gdLst/>
            <a:ahLst/>
            <a:cxnLst>
              <a:cxn ang="0">
                <a:pos x="568" y="142"/>
              </a:cxn>
              <a:cxn ang="0">
                <a:pos x="284" y="1"/>
              </a:cxn>
              <a:cxn ang="0">
                <a:pos x="34" y="139"/>
              </a:cxn>
              <a:cxn ang="0">
                <a:pos x="79" y="420"/>
              </a:cxn>
              <a:cxn ang="0">
                <a:pos x="511" y="312"/>
              </a:cxn>
            </a:cxnLst>
            <a:rect l="0" t="0" r="r" b="b"/>
            <a:pathLst>
              <a:path w="568" h="449">
                <a:moveTo>
                  <a:pt x="568" y="142"/>
                </a:moveTo>
                <a:cubicBezTo>
                  <a:pt x="470" y="72"/>
                  <a:pt x="373" y="2"/>
                  <a:pt x="284" y="1"/>
                </a:cubicBezTo>
                <a:cubicBezTo>
                  <a:pt x="195" y="0"/>
                  <a:pt x="68" y="69"/>
                  <a:pt x="34" y="139"/>
                </a:cubicBezTo>
                <a:cubicBezTo>
                  <a:pt x="0" y="209"/>
                  <a:pt x="0" y="391"/>
                  <a:pt x="79" y="420"/>
                </a:cubicBezTo>
                <a:cubicBezTo>
                  <a:pt x="158" y="449"/>
                  <a:pt x="334" y="380"/>
                  <a:pt x="511" y="312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9" name="Freeform 381"/>
          <p:cNvSpPr>
            <a:spLocks/>
          </p:cNvSpPr>
          <p:nvPr/>
        </p:nvSpPr>
        <p:spPr bwMode="auto">
          <a:xfrm>
            <a:off x="2863850" y="5502598"/>
            <a:ext cx="1177925" cy="646112"/>
          </a:xfrm>
          <a:custGeom>
            <a:avLst/>
            <a:gdLst/>
            <a:ahLst/>
            <a:cxnLst>
              <a:cxn ang="0">
                <a:pos x="381" y="0"/>
              </a:cxn>
              <a:cxn ang="0">
                <a:pos x="490" y="160"/>
              </a:cxn>
              <a:cxn ang="0">
                <a:pos x="631" y="208"/>
              </a:cxn>
              <a:cxn ang="0">
                <a:pos x="637" y="384"/>
              </a:cxn>
              <a:cxn ang="0">
                <a:pos x="0" y="349"/>
              </a:cxn>
            </a:cxnLst>
            <a:rect l="0" t="0" r="r" b="b"/>
            <a:pathLst>
              <a:path w="742" h="407">
                <a:moveTo>
                  <a:pt x="381" y="0"/>
                </a:moveTo>
                <a:cubicBezTo>
                  <a:pt x="414" y="62"/>
                  <a:pt x="448" y="125"/>
                  <a:pt x="490" y="160"/>
                </a:cubicBezTo>
                <a:cubicBezTo>
                  <a:pt x="532" y="195"/>
                  <a:pt x="607" y="171"/>
                  <a:pt x="631" y="208"/>
                </a:cubicBezTo>
                <a:cubicBezTo>
                  <a:pt x="655" y="245"/>
                  <a:pt x="742" y="361"/>
                  <a:pt x="637" y="384"/>
                </a:cubicBezTo>
                <a:cubicBezTo>
                  <a:pt x="532" y="407"/>
                  <a:pt x="266" y="378"/>
                  <a:pt x="0" y="349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0" name="Freeform 382"/>
          <p:cNvSpPr>
            <a:spLocks/>
          </p:cNvSpPr>
          <p:nvPr/>
        </p:nvSpPr>
        <p:spPr bwMode="auto">
          <a:xfrm>
            <a:off x="2971800" y="5486723"/>
            <a:ext cx="809625" cy="676275"/>
          </a:xfrm>
          <a:custGeom>
            <a:avLst/>
            <a:gdLst/>
            <a:ahLst/>
            <a:cxnLst>
              <a:cxn ang="0">
                <a:pos x="137" y="0"/>
              </a:cxn>
              <a:cxn ang="0">
                <a:pos x="435" y="131"/>
              </a:cxn>
              <a:cxn ang="0">
                <a:pos x="438" y="381"/>
              </a:cxn>
              <a:cxn ang="0">
                <a:pos x="0" y="400"/>
              </a:cxn>
            </a:cxnLst>
            <a:rect l="0" t="0" r="r" b="b"/>
            <a:pathLst>
              <a:path w="510" h="426">
                <a:moveTo>
                  <a:pt x="137" y="0"/>
                </a:moveTo>
                <a:cubicBezTo>
                  <a:pt x="261" y="34"/>
                  <a:pt x="385" y="68"/>
                  <a:pt x="435" y="131"/>
                </a:cubicBezTo>
                <a:cubicBezTo>
                  <a:pt x="485" y="194"/>
                  <a:pt x="510" y="336"/>
                  <a:pt x="438" y="381"/>
                </a:cubicBezTo>
                <a:cubicBezTo>
                  <a:pt x="366" y="426"/>
                  <a:pt x="183" y="413"/>
                  <a:pt x="0" y="400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" name="Freeform 383"/>
          <p:cNvSpPr>
            <a:spLocks/>
          </p:cNvSpPr>
          <p:nvPr/>
        </p:nvSpPr>
        <p:spPr bwMode="auto">
          <a:xfrm>
            <a:off x="5176838" y="5507360"/>
            <a:ext cx="877887" cy="715963"/>
          </a:xfrm>
          <a:custGeom>
            <a:avLst/>
            <a:gdLst/>
            <a:ahLst/>
            <a:cxnLst>
              <a:cxn ang="0">
                <a:pos x="294" y="0"/>
              </a:cxn>
              <a:cxn ang="0">
                <a:pos x="31" y="83"/>
              </a:cxn>
              <a:cxn ang="0">
                <a:pos x="108" y="307"/>
              </a:cxn>
              <a:cxn ang="0">
                <a:pos x="553" y="451"/>
              </a:cxn>
            </a:cxnLst>
            <a:rect l="0" t="0" r="r" b="b"/>
            <a:pathLst>
              <a:path w="553" h="451">
                <a:moveTo>
                  <a:pt x="294" y="0"/>
                </a:moveTo>
                <a:cubicBezTo>
                  <a:pt x="178" y="16"/>
                  <a:pt x="62" y="32"/>
                  <a:pt x="31" y="83"/>
                </a:cubicBezTo>
                <a:cubicBezTo>
                  <a:pt x="0" y="134"/>
                  <a:pt x="21" y="246"/>
                  <a:pt x="108" y="307"/>
                </a:cubicBezTo>
                <a:cubicBezTo>
                  <a:pt x="195" y="368"/>
                  <a:pt x="374" y="409"/>
                  <a:pt x="553" y="451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2" name="Freeform 384"/>
          <p:cNvSpPr>
            <a:spLocks/>
          </p:cNvSpPr>
          <p:nvPr/>
        </p:nvSpPr>
        <p:spPr bwMode="auto">
          <a:xfrm>
            <a:off x="5100638" y="5527998"/>
            <a:ext cx="654050" cy="868362"/>
          </a:xfrm>
          <a:custGeom>
            <a:avLst/>
            <a:gdLst/>
            <a:ahLst/>
            <a:cxnLst>
              <a:cxn ang="0">
                <a:pos x="412" y="0"/>
              </a:cxn>
              <a:cxn ang="0">
                <a:pos x="332" y="217"/>
              </a:cxn>
              <a:cxn ang="0">
                <a:pos x="47" y="208"/>
              </a:cxn>
              <a:cxn ang="0">
                <a:pos x="51" y="547"/>
              </a:cxn>
            </a:cxnLst>
            <a:rect l="0" t="0" r="r" b="b"/>
            <a:pathLst>
              <a:path w="412" h="547">
                <a:moveTo>
                  <a:pt x="412" y="0"/>
                </a:moveTo>
                <a:cubicBezTo>
                  <a:pt x="402" y="91"/>
                  <a:pt x="393" y="182"/>
                  <a:pt x="332" y="217"/>
                </a:cubicBezTo>
                <a:cubicBezTo>
                  <a:pt x="271" y="252"/>
                  <a:pt x="94" y="153"/>
                  <a:pt x="47" y="208"/>
                </a:cubicBezTo>
                <a:cubicBezTo>
                  <a:pt x="0" y="263"/>
                  <a:pt x="25" y="405"/>
                  <a:pt x="51" y="547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3" name="Freeform 385"/>
          <p:cNvSpPr>
            <a:spLocks/>
          </p:cNvSpPr>
          <p:nvPr/>
        </p:nvSpPr>
        <p:spPr bwMode="auto">
          <a:xfrm>
            <a:off x="4876800" y="5620073"/>
            <a:ext cx="1117600" cy="912812"/>
          </a:xfrm>
          <a:custGeom>
            <a:avLst/>
            <a:gdLst/>
            <a:ahLst/>
            <a:cxnLst>
              <a:cxn ang="0">
                <a:pos x="704" y="51"/>
              </a:cxn>
              <a:cxn ang="0">
                <a:pos x="396" y="25"/>
              </a:cxn>
              <a:cxn ang="0">
                <a:pos x="236" y="204"/>
              </a:cxn>
              <a:cxn ang="0">
                <a:pos x="38" y="255"/>
              </a:cxn>
              <a:cxn ang="0">
                <a:pos x="6" y="575"/>
              </a:cxn>
            </a:cxnLst>
            <a:rect l="0" t="0" r="r" b="b"/>
            <a:pathLst>
              <a:path w="704" h="575">
                <a:moveTo>
                  <a:pt x="704" y="51"/>
                </a:moveTo>
                <a:cubicBezTo>
                  <a:pt x="589" y="25"/>
                  <a:pt x="474" y="0"/>
                  <a:pt x="396" y="25"/>
                </a:cubicBezTo>
                <a:cubicBezTo>
                  <a:pt x="318" y="50"/>
                  <a:pt x="296" y="166"/>
                  <a:pt x="236" y="204"/>
                </a:cubicBezTo>
                <a:cubicBezTo>
                  <a:pt x="176" y="242"/>
                  <a:pt x="76" y="193"/>
                  <a:pt x="38" y="255"/>
                </a:cubicBezTo>
                <a:cubicBezTo>
                  <a:pt x="0" y="317"/>
                  <a:pt x="3" y="446"/>
                  <a:pt x="6" y="575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4" name="Freeform 386"/>
          <p:cNvSpPr>
            <a:spLocks/>
          </p:cNvSpPr>
          <p:nvPr/>
        </p:nvSpPr>
        <p:spPr bwMode="auto">
          <a:xfrm>
            <a:off x="3784600" y="5516885"/>
            <a:ext cx="2239963" cy="1309688"/>
          </a:xfrm>
          <a:custGeom>
            <a:avLst/>
            <a:gdLst/>
            <a:ahLst/>
            <a:cxnLst>
              <a:cxn ang="0">
                <a:pos x="102" y="825"/>
              </a:cxn>
              <a:cxn ang="0">
                <a:pos x="28" y="682"/>
              </a:cxn>
              <a:cxn ang="0">
                <a:pos x="272" y="672"/>
              </a:cxn>
              <a:cxn ang="0">
                <a:pos x="454" y="400"/>
              </a:cxn>
              <a:cxn ang="0">
                <a:pos x="976" y="359"/>
              </a:cxn>
              <a:cxn ang="0">
                <a:pos x="1203" y="327"/>
              </a:cxn>
              <a:cxn ang="0">
                <a:pos x="1206" y="151"/>
              </a:cxn>
              <a:cxn ang="0">
                <a:pos x="1411" y="0"/>
              </a:cxn>
            </a:cxnLst>
            <a:rect l="0" t="0" r="r" b="b"/>
            <a:pathLst>
              <a:path w="1411" h="825">
                <a:moveTo>
                  <a:pt x="102" y="825"/>
                </a:moveTo>
                <a:cubicBezTo>
                  <a:pt x="90" y="801"/>
                  <a:pt x="0" y="707"/>
                  <a:pt x="28" y="682"/>
                </a:cubicBezTo>
                <a:cubicBezTo>
                  <a:pt x="56" y="657"/>
                  <a:pt x="201" y="719"/>
                  <a:pt x="272" y="672"/>
                </a:cubicBezTo>
                <a:cubicBezTo>
                  <a:pt x="343" y="625"/>
                  <a:pt x="337" y="452"/>
                  <a:pt x="454" y="400"/>
                </a:cubicBezTo>
                <a:cubicBezTo>
                  <a:pt x="571" y="348"/>
                  <a:pt x="851" y="371"/>
                  <a:pt x="976" y="359"/>
                </a:cubicBezTo>
                <a:cubicBezTo>
                  <a:pt x="1101" y="347"/>
                  <a:pt x="1165" y="362"/>
                  <a:pt x="1203" y="327"/>
                </a:cubicBezTo>
                <a:cubicBezTo>
                  <a:pt x="1241" y="292"/>
                  <a:pt x="1171" y="205"/>
                  <a:pt x="1206" y="151"/>
                </a:cubicBezTo>
                <a:cubicBezTo>
                  <a:pt x="1241" y="97"/>
                  <a:pt x="1326" y="48"/>
                  <a:pt x="1411" y="0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5" name="Freeform 387"/>
          <p:cNvSpPr>
            <a:spLocks/>
          </p:cNvSpPr>
          <p:nvPr/>
        </p:nvSpPr>
        <p:spPr bwMode="auto">
          <a:xfrm>
            <a:off x="3332163" y="5583560"/>
            <a:ext cx="2840037" cy="915988"/>
          </a:xfrm>
          <a:custGeom>
            <a:avLst/>
            <a:gdLst/>
            <a:ahLst/>
            <a:cxnLst>
              <a:cxn ang="0">
                <a:pos x="1789" y="0"/>
              </a:cxn>
              <a:cxn ang="0">
                <a:pos x="1417" y="83"/>
              </a:cxn>
              <a:cxn ang="0">
                <a:pos x="1280" y="298"/>
              </a:cxn>
              <a:cxn ang="0">
                <a:pos x="944" y="256"/>
              </a:cxn>
              <a:cxn ang="0">
                <a:pos x="547" y="499"/>
              </a:cxn>
              <a:cxn ang="0">
                <a:pos x="157" y="576"/>
              </a:cxn>
              <a:cxn ang="0">
                <a:pos x="0" y="506"/>
              </a:cxn>
            </a:cxnLst>
            <a:rect l="0" t="0" r="r" b="b"/>
            <a:pathLst>
              <a:path w="1789" h="577">
                <a:moveTo>
                  <a:pt x="1789" y="0"/>
                </a:moveTo>
                <a:cubicBezTo>
                  <a:pt x="1645" y="16"/>
                  <a:pt x="1502" y="33"/>
                  <a:pt x="1417" y="83"/>
                </a:cubicBezTo>
                <a:cubicBezTo>
                  <a:pt x="1332" y="133"/>
                  <a:pt x="1359" y="269"/>
                  <a:pt x="1280" y="298"/>
                </a:cubicBezTo>
                <a:cubicBezTo>
                  <a:pt x="1201" y="327"/>
                  <a:pt x="1066" y="223"/>
                  <a:pt x="944" y="256"/>
                </a:cubicBezTo>
                <a:cubicBezTo>
                  <a:pt x="822" y="289"/>
                  <a:pt x="678" y="446"/>
                  <a:pt x="547" y="499"/>
                </a:cubicBezTo>
                <a:cubicBezTo>
                  <a:pt x="416" y="552"/>
                  <a:pt x="248" y="575"/>
                  <a:pt x="157" y="576"/>
                </a:cubicBezTo>
                <a:cubicBezTo>
                  <a:pt x="66" y="577"/>
                  <a:pt x="33" y="541"/>
                  <a:pt x="0" y="506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6" name="Freeform 388"/>
          <p:cNvSpPr>
            <a:spLocks/>
          </p:cNvSpPr>
          <p:nvPr/>
        </p:nvSpPr>
        <p:spPr bwMode="auto">
          <a:xfrm>
            <a:off x="2884488" y="5599435"/>
            <a:ext cx="1311275" cy="11318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63" y="150"/>
              </a:cxn>
              <a:cxn ang="0">
                <a:pos x="506" y="166"/>
              </a:cxn>
              <a:cxn ang="0">
                <a:pos x="627" y="489"/>
              </a:cxn>
              <a:cxn ang="0">
                <a:pos x="826" y="713"/>
              </a:cxn>
            </a:cxnLst>
            <a:rect l="0" t="0" r="r" b="b"/>
            <a:pathLst>
              <a:path w="826" h="713">
                <a:moveTo>
                  <a:pt x="0" y="0"/>
                </a:moveTo>
                <a:cubicBezTo>
                  <a:pt x="89" y="61"/>
                  <a:pt x="179" y="122"/>
                  <a:pt x="263" y="150"/>
                </a:cubicBezTo>
                <a:cubicBezTo>
                  <a:pt x="347" y="178"/>
                  <a:pt x="445" y="109"/>
                  <a:pt x="506" y="166"/>
                </a:cubicBezTo>
                <a:cubicBezTo>
                  <a:pt x="567" y="223"/>
                  <a:pt x="574" y="398"/>
                  <a:pt x="627" y="489"/>
                </a:cubicBezTo>
                <a:cubicBezTo>
                  <a:pt x="680" y="580"/>
                  <a:pt x="753" y="646"/>
                  <a:pt x="826" y="713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7" name="Freeform 389"/>
          <p:cNvSpPr>
            <a:spLocks/>
          </p:cNvSpPr>
          <p:nvPr/>
        </p:nvSpPr>
        <p:spPr bwMode="auto">
          <a:xfrm>
            <a:off x="3087688" y="5715323"/>
            <a:ext cx="1214437" cy="9604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43" y="67"/>
              </a:cxn>
              <a:cxn ang="0">
                <a:pos x="327" y="285"/>
              </a:cxn>
              <a:cxn ang="0">
                <a:pos x="442" y="442"/>
              </a:cxn>
              <a:cxn ang="0">
                <a:pos x="698" y="509"/>
              </a:cxn>
              <a:cxn ang="0">
                <a:pos x="765" y="605"/>
              </a:cxn>
            </a:cxnLst>
            <a:rect l="0" t="0" r="r" b="b"/>
            <a:pathLst>
              <a:path w="765" h="605">
                <a:moveTo>
                  <a:pt x="0" y="0"/>
                </a:moveTo>
                <a:cubicBezTo>
                  <a:pt x="94" y="9"/>
                  <a:pt x="189" y="19"/>
                  <a:pt x="243" y="67"/>
                </a:cubicBezTo>
                <a:cubicBezTo>
                  <a:pt x="297" y="115"/>
                  <a:pt x="294" y="223"/>
                  <a:pt x="327" y="285"/>
                </a:cubicBezTo>
                <a:cubicBezTo>
                  <a:pt x="360" y="347"/>
                  <a:pt x="380" y="405"/>
                  <a:pt x="442" y="442"/>
                </a:cubicBezTo>
                <a:cubicBezTo>
                  <a:pt x="504" y="479"/>
                  <a:pt x="644" y="482"/>
                  <a:pt x="698" y="509"/>
                </a:cubicBezTo>
                <a:cubicBezTo>
                  <a:pt x="752" y="536"/>
                  <a:pt x="758" y="570"/>
                  <a:pt x="765" y="605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8" name="Freeform 390"/>
          <p:cNvSpPr>
            <a:spLocks/>
          </p:cNvSpPr>
          <p:nvPr/>
        </p:nvSpPr>
        <p:spPr bwMode="auto">
          <a:xfrm>
            <a:off x="3163888" y="5842323"/>
            <a:ext cx="1590675" cy="7826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1" y="157"/>
              </a:cxn>
              <a:cxn ang="0">
                <a:pos x="435" y="83"/>
              </a:cxn>
              <a:cxn ang="0">
                <a:pos x="602" y="323"/>
              </a:cxn>
              <a:cxn ang="0">
                <a:pos x="1002" y="493"/>
              </a:cxn>
            </a:cxnLst>
            <a:rect l="0" t="0" r="r" b="b"/>
            <a:pathLst>
              <a:path w="1002" h="493">
                <a:moveTo>
                  <a:pt x="0" y="0"/>
                </a:moveTo>
                <a:cubicBezTo>
                  <a:pt x="74" y="71"/>
                  <a:pt x="149" y="143"/>
                  <a:pt x="221" y="157"/>
                </a:cubicBezTo>
                <a:cubicBezTo>
                  <a:pt x="293" y="171"/>
                  <a:pt x="372" y="55"/>
                  <a:pt x="435" y="83"/>
                </a:cubicBezTo>
                <a:cubicBezTo>
                  <a:pt x="498" y="111"/>
                  <a:pt x="508" y="255"/>
                  <a:pt x="602" y="323"/>
                </a:cubicBezTo>
                <a:cubicBezTo>
                  <a:pt x="696" y="391"/>
                  <a:pt x="849" y="442"/>
                  <a:pt x="1002" y="493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9" name="Freeform 391"/>
          <p:cNvSpPr>
            <a:spLocks/>
          </p:cNvSpPr>
          <p:nvPr/>
        </p:nvSpPr>
        <p:spPr bwMode="auto">
          <a:xfrm>
            <a:off x="3001963" y="5635948"/>
            <a:ext cx="1985962" cy="831850"/>
          </a:xfrm>
          <a:custGeom>
            <a:avLst/>
            <a:gdLst/>
            <a:ahLst/>
            <a:cxnLst>
              <a:cxn ang="0">
                <a:pos x="0" y="21"/>
              </a:cxn>
              <a:cxn ang="0">
                <a:pos x="329" y="37"/>
              </a:cxn>
              <a:cxn ang="0">
                <a:pos x="422" y="242"/>
              </a:cxn>
              <a:cxn ang="0">
                <a:pos x="752" y="265"/>
              </a:cxn>
              <a:cxn ang="0">
                <a:pos x="969" y="386"/>
              </a:cxn>
              <a:cxn ang="0">
                <a:pos x="1251" y="524"/>
              </a:cxn>
            </a:cxnLst>
            <a:rect l="0" t="0" r="r" b="b"/>
            <a:pathLst>
              <a:path w="1251" h="524">
                <a:moveTo>
                  <a:pt x="0" y="21"/>
                </a:moveTo>
                <a:cubicBezTo>
                  <a:pt x="129" y="10"/>
                  <a:pt x="259" y="0"/>
                  <a:pt x="329" y="37"/>
                </a:cubicBezTo>
                <a:cubicBezTo>
                  <a:pt x="399" y="74"/>
                  <a:pt x="351" y="204"/>
                  <a:pt x="422" y="242"/>
                </a:cubicBezTo>
                <a:cubicBezTo>
                  <a:pt x="493" y="280"/>
                  <a:pt x="661" y="241"/>
                  <a:pt x="752" y="265"/>
                </a:cubicBezTo>
                <a:cubicBezTo>
                  <a:pt x="843" y="289"/>
                  <a:pt x="886" y="343"/>
                  <a:pt x="969" y="386"/>
                </a:cubicBezTo>
                <a:cubicBezTo>
                  <a:pt x="1052" y="429"/>
                  <a:pt x="1151" y="476"/>
                  <a:pt x="1251" y="524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0" name="Freeform 392"/>
          <p:cNvSpPr>
            <a:spLocks/>
          </p:cNvSpPr>
          <p:nvPr/>
        </p:nvSpPr>
        <p:spPr bwMode="auto">
          <a:xfrm>
            <a:off x="2986088" y="5532760"/>
            <a:ext cx="1803400" cy="10096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9" y="128"/>
              </a:cxn>
              <a:cxn ang="0">
                <a:pos x="250" y="352"/>
              </a:cxn>
              <a:cxn ang="0">
                <a:pos x="435" y="586"/>
              </a:cxn>
              <a:cxn ang="0">
                <a:pos x="631" y="624"/>
              </a:cxn>
              <a:cxn ang="0">
                <a:pos x="944" y="515"/>
              </a:cxn>
              <a:cxn ang="0">
                <a:pos x="1136" y="608"/>
              </a:cxn>
            </a:cxnLst>
            <a:rect l="0" t="0" r="r" b="b"/>
            <a:pathLst>
              <a:path w="1136" h="636">
                <a:moveTo>
                  <a:pt x="0" y="0"/>
                </a:moveTo>
                <a:cubicBezTo>
                  <a:pt x="118" y="34"/>
                  <a:pt x="237" y="69"/>
                  <a:pt x="279" y="128"/>
                </a:cubicBezTo>
                <a:cubicBezTo>
                  <a:pt x="321" y="187"/>
                  <a:pt x="224" y="276"/>
                  <a:pt x="250" y="352"/>
                </a:cubicBezTo>
                <a:cubicBezTo>
                  <a:pt x="276" y="428"/>
                  <a:pt x="372" y="541"/>
                  <a:pt x="435" y="586"/>
                </a:cubicBezTo>
                <a:cubicBezTo>
                  <a:pt x="498" y="631"/>
                  <a:pt x="546" y="636"/>
                  <a:pt x="631" y="624"/>
                </a:cubicBezTo>
                <a:cubicBezTo>
                  <a:pt x="716" y="612"/>
                  <a:pt x="860" y="518"/>
                  <a:pt x="944" y="515"/>
                </a:cubicBezTo>
                <a:cubicBezTo>
                  <a:pt x="1028" y="512"/>
                  <a:pt x="1082" y="560"/>
                  <a:pt x="1136" y="608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1" name="Freeform 393"/>
          <p:cNvSpPr>
            <a:spLocks/>
          </p:cNvSpPr>
          <p:nvPr/>
        </p:nvSpPr>
        <p:spPr bwMode="auto">
          <a:xfrm>
            <a:off x="3449638" y="6083623"/>
            <a:ext cx="2478087" cy="779462"/>
          </a:xfrm>
          <a:custGeom>
            <a:avLst/>
            <a:gdLst/>
            <a:ahLst/>
            <a:cxnLst>
              <a:cxn ang="0">
                <a:pos x="0" y="491"/>
              </a:cxn>
              <a:cxn ang="0">
                <a:pos x="163" y="328"/>
              </a:cxn>
              <a:cxn ang="0">
                <a:pos x="383" y="194"/>
              </a:cxn>
              <a:cxn ang="0">
                <a:pos x="534" y="34"/>
              </a:cxn>
              <a:cxn ang="0">
                <a:pos x="943" y="8"/>
              </a:cxn>
              <a:cxn ang="0">
                <a:pos x="1241" y="82"/>
              </a:cxn>
              <a:cxn ang="0">
                <a:pos x="1561" y="207"/>
              </a:cxn>
            </a:cxnLst>
            <a:rect l="0" t="0" r="r" b="b"/>
            <a:pathLst>
              <a:path w="1561" h="491">
                <a:moveTo>
                  <a:pt x="0" y="491"/>
                </a:moveTo>
                <a:cubicBezTo>
                  <a:pt x="27" y="463"/>
                  <a:pt x="99" y="377"/>
                  <a:pt x="163" y="328"/>
                </a:cubicBezTo>
                <a:cubicBezTo>
                  <a:pt x="227" y="279"/>
                  <a:pt x="321" y="243"/>
                  <a:pt x="383" y="194"/>
                </a:cubicBezTo>
                <a:cubicBezTo>
                  <a:pt x="445" y="145"/>
                  <a:pt x="441" y="65"/>
                  <a:pt x="534" y="34"/>
                </a:cubicBezTo>
                <a:cubicBezTo>
                  <a:pt x="627" y="3"/>
                  <a:pt x="825" y="0"/>
                  <a:pt x="943" y="8"/>
                </a:cubicBezTo>
                <a:cubicBezTo>
                  <a:pt x="1061" y="16"/>
                  <a:pt x="1138" y="49"/>
                  <a:pt x="1241" y="82"/>
                </a:cubicBezTo>
                <a:cubicBezTo>
                  <a:pt x="1344" y="115"/>
                  <a:pt x="1452" y="161"/>
                  <a:pt x="1561" y="207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2" name="Freeform 394" descr="Bouquet"/>
          <p:cNvSpPr>
            <a:spLocks/>
          </p:cNvSpPr>
          <p:nvPr/>
        </p:nvSpPr>
        <p:spPr bwMode="auto">
          <a:xfrm>
            <a:off x="33338" y="6059810"/>
            <a:ext cx="3303587" cy="390525"/>
          </a:xfrm>
          <a:custGeom>
            <a:avLst/>
            <a:gdLst/>
            <a:ahLst/>
            <a:cxnLst>
              <a:cxn ang="0">
                <a:pos x="0" y="27"/>
              </a:cxn>
              <a:cxn ang="0">
                <a:pos x="162" y="49"/>
              </a:cxn>
              <a:cxn ang="0">
                <a:pos x="392" y="34"/>
              </a:cxn>
              <a:cxn ang="0">
                <a:pos x="663" y="61"/>
              </a:cxn>
              <a:cxn ang="0">
                <a:pos x="1086" y="8"/>
              </a:cxn>
              <a:cxn ang="0">
                <a:pos x="1409" y="21"/>
              </a:cxn>
              <a:cxn ang="0">
                <a:pos x="1625" y="49"/>
              </a:cxn>
              <a:cxn ang="0">
                <a:pos x="1931" y="26"/>
              </a:cxn>
              <a:cxn ang="0">
                <a:pos x="2036" y="30"/>
              </a:cxn>
              <a:cxn ang="0">
                <a:pos x="1934" y="110"/>
              </a:cxn>
              <a:cxn ang="0">
                <a:pos x="2080" y="182"/>
              </a:cxn>
              <a:cxn ang="0">
                <a:pos x="1941" y="238"/>
              </a:cxn>
              <a:cxn ang="0">
                <a:pos x="1546" y="238"/>
              </a:cxn>
              <a:cxn ang="0">
                <a:pos x="1079" y="197"/>
              </a:cxn>
              <a:cxn ang="0">
                <a:pos x="471" y="225"/>
              </a:cxn>
              <a:cxn ang="0">
                <a:pos x="162" y="225"/>
              </a:cxn>
              <a:cxn ang="0">
                <a:pos x="0" y="210"/>
              </a:cxn>
              <a:cxn ang="0">
                <a:pos x="0" y="27"/>
              </a:cxn>
            </a:cxnLst>
            <a:rect l="0" t="0" r="r" b="b"/>
            <a:pathLst>
              <a:path w="2081" h="246">
                <a:moveTo>
                  <a:pt x="0" y="27"/>
                </a:moveTo>
                <a:cubicBezTo>
                  <a:pt x="27" y="0"/>
                  <a:pt x="97" y="49"/>
                  <a:pt x="162" y="49"/>
                </a:cubicBezTo>
                <a:cubicBezTo>
                  <a:pt x="227" y="49"/>
                  <a:pt x="309" y="32"/>
                  <a:pt x="392" y="34"/>
                </a:cubicBezTo>
                <a:cubicBezTo>
                  <a:pt x="475" y="36"/>
                  <a:pt x="547" y="65"/>
                  <a:pt x="663" y="61"/>
                </a:cubicBezTo>
                <a:cubicBezTo>
                  <a:pt x="779" y="57"/>
                  <a:pt x="962" y="15"/>
                  <a:pt x="1086" y="8"/>
                </a:cubicBezTo>
                <a:cubicBezTo>
                  <a:pt x="1210" y="1"/>
                  <a:pt x="1319" y="14"/>
                  <a:pt x="1409" y="21"/>
                </a:cubicBezTo>
                <a:cubicBezTo>
                  <a:pt x="1499" y="28"/>
                  <a:pt x="1538" y="48"/>
                  <a:pt x="1625" y="49"/>
                </a:cubicBezTo>
                <a:cubicBezTo>
                  <a:pt x="1712" y="50"/>
                  <a:pt x="1863" y="29"/>
                  <a:pt x="1931" y="26"/>
                </a:cubicBezTo>
                <a:cubicBezTo>
                  <a:pt x="1999" y="23"/>
                  <a:pt x="2035" y="16"/>
                  <a:pt x="2036" y="30"/>
                </a:cubicBezTo>
                <a:lnTo>
                  <a:pt x="1934" y="110"/>
                </a:lnTo>
                <a:lnTo>
                  <a:pt x="2080" y="182"/>
                </a:lnTo>
                <a:cubicBezTo>
                  <a:pt x="2081" y="203"/>
                  <a:pt x="2029" y="229"/>
                  <a:pt x="1941" y="238"/>
                </a:cubicBezTo>
                <a:cubicBezTo>
                  <a:pt x="1852" y="246"/>
                  <a:pt x="1689" y="244"/>
                  <a:pt x="1546" y="238"/>
                </a:cubicBezTo>
                <a:cubicBezTo>
                  <a:pt x="1402" y="231"/>
                  <a:pt x="1258" y="199"/>
                  <a:pt x="1079" y="197"/>
                </a:cubicBezTo>
                <a:cubicBezTo>
                  <a:pt x="900" y="195"/>
                  <a:pt x="623" y="221"/>
                  <a:pt x="471" y="225"/>
                </a:cubicBezTo>
                <a:cubicBezTo>
                  <a:pt x="318" y="229"/>
                  <a:pt x="240" y="227"/>
                  <a:pt x="162" y="225"/>
                </a:cubicBezTo>
                <a:cubicBezTo>
                  <a:pt x="83" y="223"/>
                  <a:pt x="27" y="242"/>
                  <a:pt x="0" y="210"/>
                </a:cubicBezTo>
                <a:lnTo>
                  <a:pt x="0" y="27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 w="9525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3" name="Freeform 395" descr="Bouquet"/>
          <p:cNvSpPr>
            <a:spLocks/>
          </p:cNvSpPr>
          <p:nvPr/>
        </p:nvSpPr>
        <p:spPr bwMode="auto">
          <a:xfrm>
            <a:off x="5703888" y="6007423"/>
            <a:ext cx="3449637" cy="441325"/>
          </a:xfrm>
          <a:custGeom>
            <a:avLst/>
            <a:gdLst/>
            <a:ahLst/>
            <a:cxnLst>
              <a:cxn ang="0">
                <a:pos x="51" y="95"/>
              </a:cxn>
              <a:cxn ang="0">
                <a:pos x="127" y="81"/>
              </a:cxn>
              <a:cxn ang="0">
                <a:pos x="444" y="53"/>
              </a:cxn>
              <a:cxn ang="0">
                <a:pos x="989" y="81"/>
              </a:cxn>
              <a:cxn ang="0">
                <a:pos x="1405" y="81"/>
              </a:cxn>
              <a:cxn ang="0">
                <a:pos x="1687" y="81"/>
              </a:cxn>
              <a:cxn ang="0">
                <a:pos x="2088" y="25"/>
              </a:cxn>
              <a:cxn ang="0">
                <a:pos x="2173" y="32"/>
              </a:cxn>
              <a:cxn ang="0">
                <a:pos x="2171" y="214"/>
              </a:cxn>
              <a:cxn ang="0">
                <a:pos x="2023" y="270"/>
              </a:cxn>
              <a:cxn ang="0">
                <a:pos x="1603" y="270"/>
              </a:cxn>
              <a:cxn ang="0">
                <a:pos x="1105" y="229"/>
              </a:cxn>
              <a:cxn ang="0">
                <a:pos x="457" y="257"/>
              </a:cxn>
              <a:cxn ang="0">
                <a:pos x="0" y="210"/>
              </a:cxn>
              <a:cxn ang="0">
                <a:pos x="51" y="95"/>
              </a:cxn>
            </a:cxnLst>
            <a:rect l="0" t="0" r="r" b="b"/>
            <a:pathLst>
              <a:path w="2173" h="278">
                <a:moveTo>
                  <a:pt x="51" y="95"/>
                </a:moveTo>
                <a:cubicBezTo>
                  <a:pt x="80" y="68"/>
                  <a:pt x="62" y="88"/>
                  <a:pt x="127" y="81"/>
                </a:cubicBezTo>
                <a:cubicBezTo>
                  <a:pt x="192" y="74"/>
                  <a:pt x="300" y="53"/>
                  <a:pt x="444" y="53"/>
                </a:cubicBezTo>
                <a:cubicBezTo>
                  <a:pt x="588" y="53"/>
                  <a:pt x="829" y="76"/>
                  <a:pt x="989" y="81"/>
                </a:cubicBezTo>
                <a:cubicBezTo>
                  <a:pt x="1149" y="86"/>
                  <a:pt x="1289" y="81"/>
                  <a:pt x="1405" y="81"/>
                </a:cubicBezTo>
                <a:cubicBezTo>
                  <a:pt x="1521" y="81"/>
                  <a:pt x="1573" y="90"/>
                  <a:pt x="1687" y="81"/>
                </a:cubicBezTo>
                <a:cubicBezTo>
                  <a:pt x="1801" y="72"/>
                  <a:pt x="2007" y="33"/>
                  <a:pt x="2088" y="25"/>
                </a:cubicBezTo>
                <a:cubicBezTo>
                  <a:pt x="2169" y="17"/>
                  <a:pt x="2159" y="0"/>
                  <a:pt x="2173" y="32"/>
                </a:cubicBezTo>
                <a:lnTo>
                  <a:pt x="2171" y="214"/>
                </a:lnTo>
                <a:cubicBezTo>
                  <a:pt x="2147" y="255"/>
                  <a:pt x="2118" y="261"/>
                  <a:pt x="2023" y="270"/>
                </a:cubicBezTo>
                <a:cubicBezTo>
                  <a:pt x="1929" y="278"/>
                  <a:pt x="1756" y="276"/>
                  <a:pt x="1603" y="270"/>
                </a:cubicBezTo>
                <a:cubicBezTo>
                  <a:pt x="1449" y="263"/>
                  <a:pt x="1296" y="231"/>
                  <a:pt x="1105" y="229"/>
                </a:cubicBezTo>
                <a:cubicBezTo>
                  <a:pt x="914" y="227"/>
                  <a:pt x="641" y="260"/>
                  <a:pt x="457" y="257"/>
                </a:cubicBezTo>
                <a:cubicBezTo>
                  <a:pt x="273" y="254"/>
                  <a:pt x="68" y="237"/>
                  <a:pt x="0" y="210"/>
                </a:cubicBezTo>
                <a:lnTo>
                  <a:pt x="51" y="95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 w="9525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4" name="Freeform 396"/>
          <p:cNvSpPr>
            <a:spLocks noChangeAspect="1"/>
          </p:cNvSpPr>
          <p:nvPr/>
        </p:nvSpPr>
        <p:spPr bwMode="auto">
          <a:xfrm>
            <a:off x="1377950" y="5767710"/>
            <a:ext cx="1938338" cy="404813"/>
          </a:xfrm>
          <a:custGeom>
            <a:avLst/>
            <a:gdLst/>
            <a:ahLst/>
            <a:cxnLst>
              <a:cxn ang="0">
                <a:pos x="258" y="142"/>
              </a:cxn>
              <a:cxn ang="0">
                <a:pos x="382" y="232"/>
              </a:cxn>
              <a:cxn ang="0">
                <a:pos x="732" y="254"/>
              </a:cxn>
              <a:cxn ang="0">
                <a:pos x="1140" y="228"/>
              </a:cxn>
              <a:cxn ang="0">
                <a:pos x="1196" y="198"/>
              </a:cxn>
              <a:cxn ang="0">
                <a:pos x="991" y="175"/>
              </a:cxn>
              <a:cxn ang="0">
                <a:pos x="1128" y="134"/>
              </a:cxn>
              <a:cxn ang="0">
                <a:pos x="1068" y="92"/>
              </a:cxn>
              <a:cxn ang="0">
                <a:pos x="1077" y="18"/>
              </a:cxn>
              <a:cxn ang="0">
                <a:pos x="558" y="14"/>
              </a:cxn>
              <a:cxn ang="0">
                <a:pos x="50" y="21"/>
              </a:cxn>
              <a:cxn ang="0">
                <a:pos x="258" y="142"/>
              </a:cxn>
            </a:cxnLst>
            <a:rect l="0" t="0" r="r" b="b"/>
            <a:pathLst>
              <a:path w="1221" h="255">
                <a:moveTo>
                  <a:pt x="258" y="142"/>
                </a:moveTo>
                <a:cubicBezTo>
                  <a:pt x="321" y="179"/>
                  <a:pt x="303" y="213"/>
                  <a:pt x="382" y="232"/>
                </a:cubicBezTo>
                <a:cubicBezTo>
                  <a:pt x="461" y="251"/>
                  <a:pt x="606" y="255"/>
                  <a:pt x="732" y="254"/>
                </a:cubicBezTo>
                <a:lnTo>
                  <a:pt x="1140" y="228"/>
                </a:lnTo>
                <a:cubicBezTo>
                  <a:pt x="1217" y="219"/>
                  <a:pt x="1221" y="207"/>
                  <a:pt x="1196" y="198"/>
                </a:cubicBezTo>
                <a:cubicBezTo>
                  <a:pt x="1171" y="189"/>
                  <a:pt x="1002" y="186"/>
                  <a:pt x="991" y="175"/>
                </a:cubicBezTo>
                <a:cubicBezTo>
                  <a:pt x="980" y="164"/>
                  <a:pt x="1115" y="148"/>
                  <a:pt x="1128" y="134"/>
                </a:cubicBezTo>
                <a:cubicBezTo>
                  <a:pt x="1141" y="120"/>
                  <a:pt x="1076" y="111"/>
                  <a:pt x="1068" y="92"/>
                </a:cubicBezTo>
                <a:cubicBezTo>
                  <a:pt x="1060" y="73"/>
                  <a:pt x="1162" y="31"/>
                  <a:pt x="1077" y="18"/>
                </a:cubicBezTo>
                <a:cubicBezTo>
                  <a:pt x="992" y="5"/>
                  <a:pt x="729" y="14"/>
                  <a:pt x="558" y="14"/>
                </a:cubicBezTo>
                <a:cubicBezTo>
                  <a:pt x="387" y="14"/>
                  <a:pt x="100" y="0"/>
                  <a:pt x="50" y="21"/>
                </a:cubicBezTo>
                <a:cubicBezTo>
                  <a:pt x="0" y="42"/>
                  <a:pt x="215" y="117"/>
                  <a:pt x="258" y="142"/>
                </a:cubicBezTo>
                <a:close/>
              </a:path>
            </a:pathLst>
          </a:custGeom>
          <a:gradFill rotWithShape="1">
            <a:gsLst>
              <a:gs pos="0">
                <a:srgbClr val="D3B187"/>
              </a:gs>
              <a:gs pos="100000">
                <a:srgbClr val="FFCC66"/>
              </a:gs>
            </a:gsLst>
            <a:lin ang="5400000" scaled="1"/>
          </a:gradFill>
          <a:ln w="9525" cap="flat" cmpd="sng">
            <a:solidFill>
              <a:srgbClr val="FF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7" name="Freeform 399"/>
          <p:cNvSpPr>
            <a:spLocks noChangeAspect="1"/>
          </p:cNvSpPr>
          <p:nvPr/>
        </p:nvSpPr>
        <p:spPr bwMode="auto">
          <a:xfrm>
            <a:off x="5491163" y="5756598"/>
            <a:ext cx="2184400" cy="411162"/>
          </a:xfrm>
          <a:custGeom>
            <a:avLst/>
            <a:gdLst/>
            <a:ahLst/>
            <a:cxnLst>
              <a:cxn ang="0">
                <a:pos x="583" y="258"/>
              </a:cxn>
              <a:cxn ang="0">
                <a:pos x="996" y="256"/>
              </a:cxn>
              <a:cxn ang="0">
                <a:pos x="1363" y="242"/>
              </a:cxn>
              <a:cxn ang="0">
                <a:pos x="1229" y="161"/>
              </a:cxn>
              <a:cxn ang="0">
                <a:pos x="918" y="25"/>
              </a:cxn>
              <a:cxn ang="0">
                <a:pos x="492" y="9"/>
              </a:cxn>
              <a:cxn ang="0">
                <a:pos x="163" y="19"/>
              </a:cxn>
              <a:cxn ang="0">
                <a:pos x="307" y="93"/>
              </a:cxn>
              <a:cxn ang="0">
                <a:pos x="9" y="127"/>
              </a:cxn>
              <a:cxn ang="0">
                <a:pos x="361" y="185"/>
              </a:cxn>
              <a:cxn ang="0">
                <a:pos x="173" y="243"/>
              </a:cxn>
              <a:cxn ang="0">
                <a:pos x="583" y="258"/>
              </a:cxn>
            </a:cxnLst>
            <a:rect l="0" t="0" r="r" b="b"/>
            <a:pathLst>
              <a:path w="1376" h="259">
                <a:moveTo>
                  <a:pt x="583" y="258"/>
                </a:moveTo>
                <a:cubicBezTo>
                  <a:pt x="654" y="258"/>
                  <a:pt x="866" y="259"/>
                  <a:pt x="996" y="256"/>
                </a:cubicBezTo>
                <a:cubicBezTo>
                  <a:pt x="1126" y="253"/>
                  <a:pt x="1325" y="257"/>
                  <a:pt x="1363" y="242"/>
                </a:cubicBezTo>
                <a:cubicBezTo>
                  <a:pt x="1376" y="218"/>
                  <a:pt x="1303" y="197"/>
                  <a:pt x="1229" y="161"/>
                </a:cubicBezTo>
                <a:cubicBezTo>
                  <a:pt x="1155" y="125"/>
                  <a:pt x="1041" y="50"/>
                  <a:pt x="918" y="25"/>
                </a:cubicBezTo>
                <a:cubicBezTo>
                  <a:pt x="795" y="0"/>
                  <a:pt x="618" y="10"/>
                  <a:pt x="492" y="9"/>
                </a:cubicBezTo>
                <a:cubicBezTo>
                  <a:pt x="366" y="8"/>
                  <a:pt x="194" y="5"/>
                  <a:pt x="163" y="19"/>
                </a:cubicBezTo>
                <a:cubicBezTo>
                  <a:pt x="132" y="33"/>
                  <a:pt x="333" y="75"/>
                  <a:pt x="307" y="93"/>
                </a:cubicBezTo>
                <a:cubicBezTo>
                  <a:pt x="281" y="111"/>
                  <a:pt x="0" y="112"/>
                  <a:pt x="9" y="127"/>
                </a:cubicBezTo>
                <a:cubicBezTo>
                  <a:pt x="18" y="142"/>
                  <a:pt x="334" y="166"/>
                  <a:pt x="361" y="185"/>
                </a:cubicBezTo>
                <a:cubicBezTo>
                  <a:pt x="388" y="204"/>
                  <a:pt x="136" y="231"/>
                  <a:pt x="173" y="243"/>
                </a:cubicBezTo>
                <a:cubicBezTo>
                  <a:pt x="210" y="255"/>
                  <a:pt x="498" y="255"/>
                  <a:pt x="583" y="258"/>
                </a:cubicBezTo>
                <a:close/>
              </a:path>
            </a:pathLst>
          </a:custGeom>
          <a:gradFill rotWithShape="1">
            <a:gsLst>
              <a:gs pos="0">
                <a:srgbClr val="D3B187"/>
              </a:gs>
              <a:gs pos="100000">
                <a:srgbClr val="FFCC66"/>
              </a:gs>
            </a:gsLst>
            <a:lin ang="5400000" scaled="1"/>
          </a:gradFill>
          <a:ln w="9525" cap="flat" cmpd="sng">
            <a:solidFill>
              <a:srgbClr val="FF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9" name="Freeform 401"/>
          <p:cNvSpPr>
            <a:spLocks/>
          </p:cNvSpPr>
          <p:nvPr/>
        </p:nvSpPr>
        <p:spPr bwMode="auto">
          <a:xfrm>
            <a:off x="2276475" y="6156648"/>
            <a:ext cx="3359150" cy="66675"/>
          </a:xfrm>
          <a:custGeom>
            <a:avLst/>
            <a:gdLst/>
            <a:ahLst/>
            <a:cxnLst>
              <a:cxn ang="0">
                <a:pos x="0" y="21"/>
              </a:cxn>
              <a:cxn ang="0">
                <a:pos x="144" y="31"/>
              </a:cxn>
              <a:cxn ang="0">
                <a:pos x="461" y="37"/>
              </a:cxn>
              <a:cxn ang="0">
                <a:pos x="884" y="2"/>
              </a:cxn>
              <a:cxn ang="0">
                <a:pos x="1236" y="24"/>
              </a:cxn>
              <a:cxn ang="0">
                <a:pos x="1671" y="2"/>
              </a:cxn>
              <a:cxn ang="0">
                <a:pos x="2116" y="15"/>
              </a:cxn>
            </a:cxnLst>
            <a:rect l="0" t="0" r="r" b="b"/>
            <a:pathLst>
              <a:path w="2116" h="42">
                <a:moveTo>
                  <a:pt x="0" y="21"/>
                </a:moveTo>
                <a:cubicBezTo>
                  <a:pt x="33" y="24"/>
                  <a:pt x="67" y="28"/>
                  <a:pt x="144" y="31"/>
                </a:cubicBezTo>
                <a:cubicBezTo>
                  <a:pt x="221" y="34"/>
                  <a:pt x="338" y="42"/>
                  <a:pt x="461" y="37"/>
                </a:cubicBezTo>
                <a:cubicBezTo>
                  <a:pt x="584" y="32"/>
                  <a:pt x="755" y="4"/>
                  <a:pt x="884" y="2"/>
                </a:cubicBezTo>
                <a:cubicBezTo>
                  <a:pt x="1013" y="0"/>
                  <a:pt x="1105" y="24"/>
                  <a:pt x="1236" y="24"/>
                </a:cubicBezTo>
                <a:cubicBezTo>
                  <a:pt x="1367" y="24"/>
                  <a:pt x="1524" y="4"/>
                  <a:pt x="1671" y="2"/>
                </a:cubicBezTo>
                <a:cubicBezTo>
                  <a:pt x="1818" y="0"/>
                  <a:pt x="2042" y="13"/>
                  <a:pt x="2116" y="1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00" name="Freeform 402"/>
          <p:cNvSpPr>
            <a:spLocks/>
          </p:cNvSpPr>
          <p:nvPr/>
        </p:nvSpPr>
        <p:spPr bwMode="auto">
          <a:xfrm>
            <a:off x="461963" y="6315398"/>
            <a:ext cx="2133600" cy="571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234" y="35"/>
              </a:cxn>
              <a:cxn ang="0">
                <a:pos x="547" y="13"/>
              </a:cxn>
              <a:cxn ang="0">
                <a:pos x="867" y="10"/>
              </a:cxn>
              <a:cxn ang="0">
                <a:pos x="1078" y="13"/>
              </a:cxn>
              <a:cxn ang="0">
                <a:pos x="1344" y="0"/>
              </a:cxn>
            </a:cxnLst>
            <a:rect l="0" t="0" r="r" b="b"/>
            <a:pathLst>
              <a:path w="1344" h="36">
                <a:moveTo>
                  <a:pt x="0" y="7"/>
                </a:moveTo>
                <a:cubicBezTo>
                  <a:pt x="71" y="20"/>
                  <a:pt x="143" y="34"/>
                  <a:pt x="234" y="35"/>
                </a:cubicBezTo>
                <a:cubicBezTo>
                  <a:pt x="325" y="36"/>
                  <a:pt x="442" y="17"/>
                  <a:pt x="547" y="13"/>
                </a:cubicBezTo>
                <a:cubicBezTo>
                  <a:pt x="652" y="9"/>
                  <a:pt x="779" y="10"/>
                  <a:pt x="867" y="10"/>
                </a:cubicBezTo>
                <a:cubicBezTo>
                  <a:pt x="955" y="10"/>
                  <a:pt x="999" y="15"/>
                  <a:pt x="1078" y="13"/>
                </a:cubicBezTo>
                <a:cubicBezTo>
                  <a:pt x="1157" y="11"/>
                  <a:pt x="1300" y="2"/>
                  <a:pt x="1344" y="0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01" name="Freeform 403"/>
          <p:cNvSpPr>
            <a:spLocks/>
          </p:cNvSpPr>
          <p:nvPr/>
        </p:nvSpPr>
        <p:spPr bwMode="auto">
          <a:xfrm>
            <a:off x="103188" y="6158235"/>
            <a:ext cx="1925637" cy="93663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02" name="Freeform 404"/>
          <p:cNvSpPr>
            <a:spLocks/>
          </p:cNvSpPr>
          <p:nvPr/>
        </p:nvSpPr>
        <p:spPr bwMode="auto">
          <a:xfrm>
            <a:off x="2941638" y="6248723"/>
            <a:ext cx="2052637" cy="95250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317" y="58"/>
              </a:cxn>
              <a:cxn ang="0">
                <a:pos x="762" y="23"/>
              </a:cxn>
              <a:cxn ang="0">
                <a:pos x="1120" y="55"/>
              </a:cxn>
              <a:cxn ang="0">
                <a:pos x="1254" y="7"/>
              </a:cxn>
              <a:cxn ang="0">
                <a:pos x="1293" y="14"/>
              </a:cxn>
            </a:cxnLst>
            <a:rect l="0" t="0" r="r" b="b"/>
            <a:pathLst>
              <a:path w="1293" h="60">
                <a:moveTo>
                  <a:pt x="0" y="36"/>
                </a:moveTo>
                <a:cubicBezTo>
                  <a:pt x="95" y="48"/>
                  <a:pt x="190" y="60"/>
                  <a:pt x="317" y="58"/>
                </a:cubicBezTo>
                <a:cubicBezTo>
                  <a:pt x="444" y="56"/>
                  <a:pt x="628" y="23"/>
                  <a:pt x="762" y="23"/>
                </a:cubicBezTo>
                <a:cubicBezTo>
                  <a:pt x="896" y="23"/>
                  <a:pt x="1038" y="58"/>
                  <a:pt x="1120" y="55"/>
                </a:cubicBezTo>
                <a:cubicBezTo>
                  <a:pt x="1202" y="52"/>
                  <a:pt x="1225" y="14"/>
                  <a:pt x="1254" y="7"/>
                </a:cubicBezTo>
                <a:cubicBezTo>
                  <a:pt x="1283" y="0"/>
                  <a:pt x="1288" y="7"/>
                  <a:pt x="1293" y="14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03" name="Freeform 405"/>
          <p:cNvSpPr>
            <a:spLocks/>
          </p:cNvSpPr>
          <p:nvPr/>
        </p:nvSpPr>
        <p:spPr bwMode="auto">
          <a:xfrm>
            <a:off x="4724400" y="6229673"/>
            <a:ext cx="2865438" cy="857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9" y="48"/>
              </a:cxn>
              <a:cxn ang="0">
                <a:pos x="631" y="35"/>
              </a:cxn>
              <a:cxn ang="0">
                <a:pos x="1059" y="51"/>
              </a:cxn>
              <a:cxn ang="0">
                <a:pos x="1357" y="22"/>
              </a:cxn>
              <a:cxn ang="0">
                <a:pos x="1805" y="48"/>
              </a:cxn>
            </a:cxnLst>
            <a:rect l="0" t="0" r="r" b="b"/>
            <a:pathLst>
              <a:path w="1805" h="54">
                <a:moveTo>
                  <a:pt x="0" y="0"/>
                </a:moveTo>
                <a:cubicBezTo>
                  <a:pt x="77" y="21"/>
                  <a:pt x="154" y="42"/>
                  <a:pt x="259" y="48"/>
                </a:cubicBezTo>
                <a:cubicBezTo>
                  <a:pt x="364" y="54"/>
                  <a:pt x="498" y="34"/>
                  <a:pt x="631" y="35"/>
                </a:cubicBezTo>
                <a:cubicBezTo>
                  <a:pt x="764" y="36"/>
                  <a:pt x="938" y="53"/>
                  <a:pt x="1059" y="51"/>
                </a:cubicBezTo>
                <a:cubicBezTo>
                  <a:pt x="1180" y="49"/>
                  <a:pt x="1233" y="22"/>
                  <a:pt x="1357" y="22"/>
                </a:cubicBezTo>
                <a:cubicBezTo>
                  <a:pt x="1481" y="22"/>
                  <a:pt x="1730" y="44"/>
                  <a:pt x="1805" y="48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04" name="Freeform 406"/>
          <p:cNvSpPr>
            <a:spLocks/>
          </p:cNvSpPr>
          <p:nvPr/>
        </p:nvSpPr>
        <p:spPr bwMode="auto">
          <a:xfrm>
            <a:off x="5532438" y="6258248"/>
            <a:ext cx="2997200" cy="90487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294" y="14"/>
              </a:cxn>
              <a:cxn ang="0">
                <a:pos x="646" y="55"/>
              </a:cxn>
              <a:cxn ang="0">
                <a:pos x="1107" y="7"/>
              </a:cxn>
              <a:cxn ang="0">
                <a:pos x="1504" y="11"/>
              </a:cxn>
              <a:cxn ang="0">
                <a:pos x="1737" y="55"/>
              </a:cxn>
              <a:cxn ang="0">
                <a:pos x="1888" y="1"/>
              </a:cxn>
            </a:cxnLst>
            <a:rect l="0" t="0" r="r" b="b"/>
            <a:pathLst>
              <a:path w="1888" h="57">
                <a:moveTo>
                  <a:pt x="0" y="36"/>
                </a:moveTo>
                <a:cubicBezTo>
                  <a:pt x="93" y="23"/>
                  <a:pt x="186" y="11"/>
                  <a:pt x="294" y="14"/>
                </a:cubicBezTo>
                <a:cubicBezTo>
                  <a:pt x="402" y="17"/>
                  <a:pt x="511" y="56"/>
                  <a:pt x="646" y="55"/>
                </a:cubicBezTo>
                <a:cubicBezTo>
                  <a:pt x="781" y="54"/>
                  <a:pt x="964" y="14"/>
                  <a:pt x="1107" y="7"/>
                </a:cubicBezTo>
                <a:cubicBezTo>
                  <a:pt x="1250" y="0"/>
                  <a:pt x="1399" y="3"/>
                  <a:pt x="1504" y="11"/>
                </a:cubicBezTo>
                <a:cubicBezTo>
                  <a:pt x="1609" y="19"/>
                  <a:pt x="1673" y="57"/>
                  <a:pt x="1737" y="55"/>
                </a:cubicBezTo>
                <a:cubicBezTo>
                  <a:pt x="1801" y="53"/>
                  <a:pt x="1863" y="10"/>
                  <a:pt x="1888" y="1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05" name="Freeform 407"/>
          <p:cNvSpPr>
            <a:spLocks/>
          </p:cNvSpPr>
          <p:nvPr/>
        </p:nvSpPr>
        <p:spPr bwMode="auto">
          <a:xfrm>
            <a:off x="6542088" y="6156648"/>
            <a:ext cx="2266950" cy="111125"/>
          </a:xfrm>
          <a:custGeom>
            <a:avLst/>
            <a:gdLst/>
            <a:ahLst/>
            <a:cxnLst>
              <a:cxn ang="0">
                <a:pos x="1428" y="1"/>
              </a:cxn>
              <a:cxn ang="0">
                <a:pos x="1216" y="45"/>
              </a:cxn>
              <a:cxn ang="0">
                <a:pos x="941" y="68"/>
              </a:cxn>
              <a:cxn ang="0">
                <a:pos x="692" y="33"/>
              </a:cxn>
              <a:cxn ang="0">
                <a:pos x="570" y="1"/>
              </a:cxn>
              <a:cxn ang="0">
                <a:pos x="250" y="39"/>
              </a:cxn>
              <a:cxn ang="0">
                <a:pos x="0" y="17"/>
              </a:cxn>
            </a:cxnLst>
            <a:rect l="0" t="0" r="r" b="b"/>
            <a:pathLst>
              <a:path w="1428" h="70">
                <a:moveTo>
                  <a:pt x="1428" y="1"/>
                </a:moveTo>
                <a:cubicBezTo>
                  <a:pt x="1362" y="17"/>
                  <a:pt x="1297" y="34"/>
                  <a:pt x="1216" y="45"/>
                </a:cubicBezTo>
                <a:cubicBezTo>
                  <a:pt x="1135" y="56"/>
                  <a:pt x="1028" y="70"/>
                  <a:pt x="941" y="68"/>
                </a:cubicBezTo>
                <a:cubicBezTo>
                  <a:pt x="854" y="66"/>
                  <a:pt x="754" y="44"/>
                  <a:pt x="692" y="33"/>
                </a:cubicBezTo>
                <a:cubicBezTo>
                  <a:pt x="630" y="22"/>
                  <a:pt x="644" y="0"/>
                  <a:pt x="570" y="1"/>
                </a:cubicBezTo>
                <a:cubicBezTo>
                  <a:pt x="496" y="2"/>
                  <a:pt x="345" y="36"/>
                  <a:pt x="250" y="39"/>
                </a:cubicBezTo>
                <a:cubicBezTo>
                  <a:pt x="155" y="42"/>
                  <a:pt x="42" y="21"/>
                  <a:pt x="0" y="17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08" name="Oval 410"/>
          <p:cNvSpPr>
            <a:spLocks noChangeArrowheads="1"/>
          </p:cNvSpPr>
          <p:nvPr/>
        </p:nvSpPr>
        <p:spPr bwMode="auto">
          <a:xfrm>
            <a:off x="6184900" y="5848673"/>
            <a:ext cx="514350" cy="204787"/>
          </a:xfrm>
          <a:prstGeom prst="ellipse">
            <a:avLst/>
          </a:prstGeom>
          <a:gradFill rotWithShape="0">
            <a:gsLst>
              <a:gs pos="0">
                <a:srgbClr val="9CD9FE"/>
              </a:gs>
              <a:gs pos="100000">
                <a:srgbClr val="9CD9FE">
                  <a:gamma/>
                  <a:shade val="6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110" name="Oval 412"/>
          <p:cNvSpPr>
            <a:spLocks noChangeArrowheads="1"/>
          </p:cNvSpPr>
          <p:nvPr/>
        </p:nvSpPr>
        <p:spPr bwMode="auto">
          <a:xfrm>
            <a:off x="2232025" y="5882010"/>
            <a:ext cx="474663" cy="188913"/>
          </a:xfrm>
          <a:prstGeom prst="ellipse">
            <a:avLst/>
          </a:prstGeom>
          <a:gradFill rotWithShape="0">
            <a:gsLst>
              <a:gs pos="0">
                <a:srgbClr val="9CD9FE"/>
              </a:gs>
              <a:gs pos="100000">
                <a:srgbClr val="9CD9FE">
                  <a:gamma/>
                  <a:shade val="6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111" name="Freeform 413"/>
          <p:cNvSpPr>
            <a:spLocks/>
          </p:cNvSpPr>
          <p:nvPr/>
        </p:nvSpPr>
        <p:spPr bwMode="auto">
          <a:xfrm flipV="1">
            <a:off x="93663" y="6256660"/>
            <a:ext cx="1925637" cy="93663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12" name="Freeform 414"/>
          <p:cNvSpPr>
            <a:spLocks/>
          </p:cNvSpPr>
          <p:nvPr/>
        </p:nvSpPr>
        <p:spPr bwMode="auto">
          <a:xfrm>
            <a:off x="1539875" y="6196335"/>
            <a:ext cx="1925638" cy="93663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13" name="Freeform 415"/>
          <p:cNvSpPr>
            <a:spLocks/>
          </p:cNvSpPr>
          <p:nvPr/>
        </p:nvSpPr>
        <p:spPr bwMode="auto">
          <a:xfrm>
            <a:off x="3033713" y="6193160"/>
            <a:ext cx="1925637" cy="93663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14" name="Freeform 416"/>
          <p:cNvSpPr>
            <a:spLocks/>
          </p:cNvSpPr>
          <p:nvPr/>
        </p:nvSpPr>
        <p:spPr bwMode="auto">
          <a:xfrm>
            <a:off x="4522788" y="6182048"/>
            <a:ext cx="1925637" cy="93662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15" name="Freeform 417"/>
          <p:cNvSpPr>
            <a:spLocks/>
          </p:cNvSpPr>
          <p:nvPr/>
        </p:nvSpPr>
        <p:spPr bwMode="auto">
          <a:xfrm>
            <a:off x="5641975" y="6245548"/>
            <a:ext cx="1925638" cy="93662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16" name="Freeform 418"/>
          <p:cNvSpPr>
            <a:spLocks/>
          </p:cNvSpPr>
          <p:nvPr/>
        </p:nvSpPr>
        <p:spPr bwMode="auto">
          <a:xfrm>
            <a:off x="6784975" y="6275710"/>
            <a:ext cx="1925638" cy="93663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17" name="Freeform 419"/>
          <p:cNvSpPr>
            <a:spLocks/>
          </p:cNvSpPr>
          <p:nvPr/>
        </p:nvSpPr>
        <p:spPr bwMode="auto">
          <a:xfrm flipV="1">
            <a:off x="7164388" y="6204273"/>
            <a:ext cx="1925637" cy="93662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137" y="55"/>
              </a:cxn>
              <a:cxn ang="0">
                <a:pos x="345" y="13"/>
              </a:cxn>
              <a:cxn ang="0">
                <a:pos x="688" y="55"/>
              </a:cxn>
              <a:cxn ang="0">
                <a:pos x="1017" y="0"/>
              </a:cxn>
              <a:cxn ang="0">
                <a:pos x="1213" y="55"/>
              </a:cxn>
            </a:cxnLst>
            <a:rect l="0" t="0" r="r" b="b"/>
            <a:pathLst>
              <a:path w="1213" h="59">
                <a:moveTo>
                  <a:pt x="0" y="39"/>
                </a:moveTo>
                <a:cubicBezTo>
                  <a:pt x="40" y="49"/>
                  <a:pt x="80" y="59"/>
                  <a:pt x="137" y="55"/>
                </a:cubicBezTo>
                <a:cubicBezTo>
                  <a:pt x="194" y="51"/>
                  <a:pt x="253" y="13"/>
                  <a:pt x="345" y="13"/>
                </a:cubicBezTo>
                <a:cubicBezTo>
                  <a:pt x="437" y="13"/>
                  <a:pt x="576" y="57"/>
                  <a:pt x="688" y="55"/>
                </a:cubicBezTo>
                <a:cubicBezTo>
                  <a:pt x="800" y="53"/>
                  <a:pt x="930" y="0"/>
                  <a:pt x="1017" y="0"/>
                </a:cubicBezTo>
                <a:cubicBezTo>
                  <a:pt x="1104" y="0"/>
                  <a:pt x="1181" y="46"/>
                  <a:pt x="1213" y="55"/>
                </a:cubicBezTo>
              </a:path>
            </a:pathLst>
          </a:custGeom>
          <a:noFill/>
          <a:ln w="12700" cmpd="sng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grpSp>
        <p:nvGrpSpPr>
          <p:cNvPr id="3" name="Group 187"/>
          <p:cNvGrpSpPr/>
          <p:nvPr/>
        </p:nvGrpSpPr>
        <p:grpSpPr>
          <a:xfrm>
            <a:off x="4137025" y="6237312"/>
            <a:ext cx="3430588" cy="608012"/>
            <a:chOff x="4137025" y="4981228"/>
            <a:chExt cx="3430588" cy="608012"/>
          </a:xfrm>
        </p:grpSpPr>
        <p:sp>
          <p:nvSpPr>
            <p:cNvPr id="118" name="Freeform 420"/>
            <p:cNvSpPr>
              <a:spLocks noChangeAspect="1"/>
            </p:cNvSpPr>
            <p:nvPr/>
          </p:nvSpPr>
          <p:spPr bwMode="auto">
            <a:xfrm>
              <a:off x="4137025" y="4981228"/>
              <a:ext cx="3430588" cy="608012"/>
            </a:xfrm>
            <a:custGeom>
              <a:avLst/>
              <a:gdLst/>
              <a:ahLst/>
              <a:cxnLst>
                <a:cxn ang="0">
                  <a:pos x="136" y="372"/>
                </a:cxn>
                <a:cxn ang="0">
                  <a:pos x="984" y="247"/>
                </a:cxn>
                <a:cxn ang="0">
                  <a:pos x="2114" y="81"/>
                </a:cxn>
                <a:cxn ang="0">
                  <a:pos x="702" y="27"/>
                </a:cxn>
                <a:cxn ang="0">
                  <a:pos x="165" y="180"/>
                </a:cxn>
                <a:cxn ang="0">
                  <a:pos x="136" y="372"/>
                </a:cxn>
              </a:cxnLst>
              <a:rect l="0" t="0" r="r" b="b"/>
              <a:pathLst>
                <a:path w="2161" h="383">
                  <a:moveTo>
                    <a:pt x="136" y="372"/>
                  </a:moveTo>
                  <a:cubicBezTo>
                    <a:pt x="272" y="383"/>
                    <a:pt x="654" y="295"/>
                    <a:pt x="984" y="247"/>
                  </a:cubicBezTo>
                  <a:cubicBezTo>
                    <a:pt x="1314" y="199"/>
                    <a:pt x="2161" y="118"/>
                    <a:pt x="2114" y="81"/>
                  </a:cubicBezTo>
                  <a:cubicBezTo>
                    <a:pt x="2117" y="40"/>
                    <a:pt x="1053" y="0"/>
                    <a:pt x="702" y="27"/>
                  </a:cubicBezTo>
                  <a:cubicBezTo>
                    <a:pt x="377" y="43"/>
                    <a:pt x="259" y="123"/>
                    <a:pt x="165" y="180"/>
                  </a:cubicBezTo>
                  <a:cubicBezTo>
                    <a:pt x="71" y="237"/>
                    <a:pt x="0" y="361"/>
                    <a:pt x="136" y="372"/>
                  </a:cubicBezTo>
                  <a:close/>
                </a:path>
              </a:pathLst>
            </a:custGeom>
            <a:solidFill>
              <a:srgbClr val="FF9966"/>
            </a:solidFill>
            <a:ln w="9525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119" name="Oval 421"/>
            <p:cNvSpPr>
              <a:spLocks noChangeArrowheads="1"/>
            </p:cNvSpPr>
            <p:nvPr/>
          </p:nvSpPr>
          <p:spPr bwMode="auto">
            <a:xfrm>
              <a:off x="4919663" y="5157192"/>
              <a:ext cx="438150" cy="177800"/>
            </a:xfrm>
            <a:prstGeom prst="ellipse">
              <a:avLst/>
            </a:prstGeom>
            <a:gradFill rotWithShape="1">
              <a:gsLst>
                <a:gs pos="0">
                  <a:srgbClr val="BAA0FA"/>
                </a:gs>
                <a:gs pos="100000">
                  <a:srgbClr val="BAA0FA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122" name="Freeform 424"/>
          <p:cNvSpPr>
            <a:spLocks/>
          </p:cNvSpPr>
          <p:nvPr/>
        </p:nvSpPr>
        <p:spPr bwMode="auto">
          <a:xfrm>
            <a:off x="69850" y="6162998"/>
            <a:ext cx="9023350" cy="182562"/>
          </a:xfrm>
          <a:custGeom>
            <a:avLst/>
            <a:gdLst/>
            <a:ahLst/>
            <a:cxnLst>
              <a:cxn ang="0">
                <a:pos x="0" y="109"/>
              </a:cxn>
              <a:cxn ang="0">
                <a:pos x="368" y="54"/>
              </a:cxn>
              <a:cxn ang="0">
                <a:pos x="666" y="112"/>
              </a:cxn>
              <a:cxn ang="0">
                <a:pos x="1053" y="38"/>
              </a:cxn>
              <a:cxn ang="0">
                <a:pos x="1744" y="89"/>
              </a:cxn>
              <a:cxn ang="0">
                <a:pos x="2208" y="77"/>
              </a:cxn>
              <a:cxn ang="0">
                <a:pos x="2551" y="0"/>
              </a:cxn>
              <a:cxn ang="0">
                <a:pos x="3216" y="77"/>
              </a:cxn>
              <a:cxn ang="0">
                <a:pos x="3568" y="6"/>
              </a:cxn>
              <a:cxn ang="0">
                <a:pos x="4080" y="41"/>
              </a:cxn>
              <a:cxn ang="0">
                <a:pos x="4404" y="109"/>
              </a:cxn>
              <a:cxn ang="0">
                <a:pos x="4826" y="3"/>
              </a:cxn>
              <a:cxn ang="0">
                <a:pos x="5335" y="109"/>
              </a:cxn>
              <a:cxn ang="0">
                <a:pos x="5498" y="29"/>
              </a:cxn>
              <a:cxn ang="0">
                <a:pos x="5684" y="99"/>
              </a:cxn>
            </a:cxnLst>
            <a:rect l="0" t="0" r="r" b="b"/>
            <a:pathLst>
              <a:path w="5684" h="115">
                <a:moveTo>
                  <a:pt x="0" y="109"/>
                </a:moveTo>
                <a:cubicBezTo>
                  <a:pt x="128" y="81"/>
                  <a:pt x="257" y="53"/>
                  <a:pt x="368" y="54"/>
                </a:cubicBezTo>
                <a:cubicBezTo>
                  <a:pt x="479" y="55"/>
                  <a:pt x="552" y="115"/>
                  <a:pt x="666" y="112"/>
                </a:cubicBezTo>
                <a:cubicBezTo>
                  <a:pt x="780" y="109"/>
                  <a:pt x="873" y="42"/>
                  <a:pt x="1053" y="38"/>
                </a:cubicBezTo>
                <a:cubicBezTo>
                  <a:pt x="1233" y="34"/>
                  <a:pt x="1552" y="83"/>
                  <a:pt x="1744" y="89"/>
                </a:cubicBezTo>
                <a:cubicBezTo>
                  <a:pt x="1936" y="95"/>
                  <a:pt x="2074" y="92"/>
                  <a:pt x="2208" y="77"/>
                </a:cubicBezTo>
                <a:cubicBezTo>
                  <a:pt x="2342" y="62"/>
                  <a:pt x="2383" y="0"/>
                  <a:pt x="2551" y="0"/>
                </a:cubicBezTo>
                <a:cubicBezTo>
                  <a:pt x="2719" y="0"/>
                  <a:pt x="3047" y="76"/>
                  <a:pt x="3216" y="77"/>
                </a:cubicBezTo>
                <a:cubicBezTo>
                  <a:pt x="3385" y="78"/>
                  <a:pt x="3424" y="12"/>
                  <a:pt x="3568" y="6"/>
                </a:cubicBezTo>
                <a:cubicBezTo>
                  <a:pt x="3712" y="0"/>
                  <a:pt x="3941" y="24"/>
                  <a:pt x="4080" y="41"/>
                </a:cubicBezTo>
                <a:cubicBezTo>
                  <a:pt x="4219" y="58"/>
                  <a:pt x="4280" y="115"/>
                  <a:pt x="4404" y="109"/>
                </a:cubicBezTo>
                <a:cubicBezTo>
                  <a:pt x="4528" y="103"/>
                  <a:pt x="4671" y="3"/>
                  <a:pt x="4826" y="3"/>
                </a:cubicBezTo>
                <a:cubicBezTo>
                  <a:pt x="4981" y="3"/>
                  <a:pt x="5223" y="105"/>
                  <a:pt x="5335" y="109"/>
                </a:cubicBezTo>
                <a:cubicBezTo>
                  <a:pt x="5447" y="113"/>
                  <a:pt x="5440" y="31"/>
                  <a:pt x="5498" y="29"/>
                </a:cubicBezTo>
                <a:cubicBezTo>
                  <a:pt x="5556" y="27"/>
                  <a:pt x="5620" y="63"/>
                  <a:pt x="5684" y="99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29" name="Oval 431"/>
          <p:cNvSpPr>
            <a:spLocks noChangeArrowheads="1"/>
          </p:cNvSpPr>
          <p:nvPr/>
        </p:nvSpPr>
        <p:spPr bwMode="auto">
          <a:xfrm>
            <a:off x="3779912" y="5733256"/>
            <a:ext cx="207962" cy="128588"/>
          </a:xfrm>
          <a:prstGeom prst="ellipse">
            <a:avLst/>
          </a:prstGeom>
          <a:gradFill rotWithShape="1"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path path="shape">
              <a:fillToRect l="50000" t="50000" r="50000" b="50000"/>
            </a:path>
          </a:gradFill>
          <a:ln w="12700" algn="ctr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800" b="1" dirty="0">
                <a:solidFill>
                  <a:srgbClr val="FFFF00"/>
                </a:solidFill>
                <a:cs typeface="Arial" charset="0"/>
              </a:rPr>
              <a:t>TF</a:t>
            </a:r>
          </a:p>
        </p:txBody>
      </p:sp>
      <p:sp>
        <p:nvSpPr>
          <p:cNvPr id="131" name="Freeform 433"/>
          <p:cNvSpPr>
            <a:spLocks/>
          </p:cNvSpPr>
          <p:nvPr/>
        </p:nvSpPr>
        <p:spPr bwMode="auto">
          <a:xfrm>
            <a:off x="3586163" y="6086798"/>
            <a:ext cx="2244725" cy="760412"/>
          </a:xfrm>
          <a:custGeom>
            <a:avLst/>
            <a:gdLst/>
            <a:ahLst/>
            <a:cxnLst>
              <a:cxn ang="0">
                <a:pos x="1414" y="0"/>
              </a:cxn>
              <a:cxn ang="0">
                <a:pos x="1056" y="70"/>
              </a:cxn>
              <a:cxn ang="0">
                <a:pos x="589" y="198"/>
              </a:cxn>
              <a:cxn ang="0">
                <a:pos x="390" y="208"/>
              </a:cxn>
              <a:cxn ang="0">
                <a:pos x="195" y="403"/>
              </a:cxn>
              <a:cxn ang="0">
                <a:pos x="0" y="479"/>
              </a:cxn>
            </a:cxnLst>
            <a:rect l="0" t="0" r="r" b="b"/>
            <a:pathLst>
              <a:path w="1414" h="479">
                <a:moveTo>
                  <a:pt x="1414" y="0"/>
                </a:moveTo>
                <a:cubicBezTo>
                  <a:pt x="1303" y="18"/>
                  <a:pt x="1193" y="37"/>
                  <a:pt x="1056" y="70"/>
                </a:cubicBezTo>
                <a:cubicBezTo>
                  <a:pt x="919" y="103"/>
                  <a:pt x="700" y="175"/>
                  <a:pt x="589" y="198"/>
                </a:cubicBezTo>
                <a:cubicBezTo>
                  <a:pt x="478" y="221"/>
                  <a:pt x="456" y="174"/>
                  <a:pt x="390" y="208"/>
                </a:cubicBezTo>
                <a:cubicBezTo>
                  <a:pt x="324" y="242"/>
                  <a:pt x="260" y="358"/>
                  <a:pt x="195" y="403"/>
                </a:cubicBezTo>
                <a:cubicBezTo>
                  <a:pt x="130" y="448"/>
                  <a:pt x="41" y="463"/>
                  <a:pt x="0" y="479"/>
                </a:cubicBezTo>
              </a:path>
            </a:pathLst>
          </a:custGeom>
          <a:noFill/>
          <a:ln w="12700" cap="flat" cmpd="sng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nl-NL"/>
          </a:p>
        </p:txBody>
      </p:sp>
      <p:grpSp>
        <p:nvGrpSpPr>
          <p:cNvPr id="4" name="Group 186"/>
          <p:cNvGrpSpPr/>
          <p:nvPr/>
        </p:nvGrpSpPr>
        <p:grpSpPr>
          <a:xfrm>
            <a:off x="0" y="6262688"/>
            <a:ext cx="3590925" cy="488950"/>
            <a:chOff x="0" y="6262688"/>
            <a:chExt cx="3590925" cy="488950"/>
          </a:xfrm>
        </p:grpSpPr>
        <p:sp>
          <p:nvSpPr>
            <p:cNvPr id="2056" name="Freeform 8"/>
            <p:cNvSpPr>
              <a:spLocks noChangeAspect="1"/>
            </p:cNvSpPr>
            <p:nvPr/>
          </p:nvSpPr>
          <p:spPr bwMode="auto">
            <a:xfrm>
              <a:off x="0" y="6262688"/>
              <a:ext cx="3590925" cy="488950"/>
            </a:xfrm>
            <a:custGeom>
              <a:avLst/>
              <a:gdLst/>
              <a:ahLst/>
              <a:cxnLst>
                <a:cxn ang="0">
                  <a:pos x="0" y="271"/>
                </a:cxn>
                <a:cxn ang="0">
                  <a:pos x="408" y="272"/>
                </a:cxn>
                <a:cxn ang="0">
                  <a:pos x="925" y="249"/>
                </a:cxn>
                <a:cxn ang="0">
                  <a:pos x="2259" y="41"/>
                </a:cxn>
                <a:cxn ang="0">
                  <a:pos x="934" y="37"/>
                </a:cxn>
                <a:cxn ang="0">
                  <a:pos x="539" y="41"/>
                </a:cxn>
                <a:cxn ang="0">
                  <a:pos x="8" y="51"/>
                </a:cxn>
                <a:cxn ang="0">
                  <a:pos x="0" y="271"/>
                </a:cxn>
              </a:cxnLst>
              <a:rect l="0" t="0" r="r" b="b"/>
              <a:pathLst>
                <a:path w="2262" h="308">
                  <a:moveTo>
                    <a:pt x="0" y="271"/>
                  </a:moveTo>
                  <a:cubicBezTo>
                    <a:pt x="67" y="308"/>
                    <a:pt x="254" y="276"/>
                    <a:pt x="408" y="272"/>
                  </a:cubicBezTo>
                  <a:cubicBezTo>
                    <a:pt x="562" y="268"/>
                    <a:pt x="617" y="287"/>
                    <a:pt x="925" y="249"/>
                  </a:cubicBezTo>
                  <a:cubicBezTo>
                    <a:pt x="1233" y="211"/>
                    <a:pt x="2258" y="76"/>
                    <a:pt x="2259" y="41"/>
                  </a:cubicBezTo>
                  <a:cubicBezTo>
                    <a:pt x="2262" y="0"/>
                    <a:pt x="1221" y="37"/>
                    <a:pt x="934" y="37"/>
                  </a:cubicBezTo>
                  <a:cubicBezTo>
                    <a:pt x="647" y="37"/>
                    <a:pt x="693" y="39"/>
                    <a:pt x="539" y="41"/>
                  </a:cubicBezTo>
                  <a:cubicBezTo>
                    <a:pt x="385" y="43"/>
                    <a:pt x="98" y="13"/>
                    <a:pt x="8" y="51"/>
                  </a:cubicBezTo>
                  <a:lnTo>
                    <a:pt x="0" y="271"/>
                  </a:lnTo>
                  <a:close/>
                </a:path>
              </a:pathLst>
            </a:custGeom>
            <a:solidFill>
              <a:srgbClr val="FF9966"/>
            </a:solidFill>
            <a:ln w="9525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71" name="Oval 23"/>
            <p:cNvSpPr>
              <a:spLocks noChangeArrowheads="1"/>
            </p:cNvSpPr>
            <p:nvPr/>
          </p:nvSpPr>
          <p:spPr bwMode="auto">
            <a:xfrm>
              <a:off x="523875" y="6454775"/>
              <a:ext cx="438150" cy="177800"/>
            </a:xfrm>
            <a:prstGeom prst="ellipse">
              <a:avLst/>
            </a:prstGeom>
            <a:gradFill rotWithShape="1">
              <a:gsLst>
                <a:gs pos="0">
                  <a:srgbClr val="BAA0FA"/>
                </a:gs>
                <a:gs pos="100000">
                  <a:srgbClr val="BAA0FA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5" name="Group 490"/>
          <p:cNvGrpSpPr/>
          <p:nvPr/>
        </p:nvGrpSpPr>
        <p:grpSpPr>
          <a:xfrm>
            <a:off x="2942559" y="4725144"/>
            <a:ext cx="2925585" cy="1368152"/>
            <a:chOff x="2942559" y="5229200"/>
            <a:chExt cx="2925585" cy="1368152"/>
          </a:xfrm>
        </p:grpSpPr>
        <p:sp>
          <p:nvSpPr>
            <p:cNvPr id="148" name="10-Point Star 147"/>
            <p:cNvSpPr/>
            <p:nvPr/>
          </p:nvSpPr>
          <p:spPr bwMode="auto">
            <a:xfrm>
              <a:off x="4860032" y="5229200"/>
              <a:ext cx="1008112" cy="432048"/>
            </a:xfrm>
            <a:prstGeom prst="star10">
              <a:avLst/>
            </a:prstGeom>
            <a:gradFill flip="none" rotWithShape="1">
              <a:gsLst>
                <a:gs pos="0">
                  <a:srgbClr val="CC3300">
                    <a:shade val="30000"/>
                    <a:satMod val="115000"/>
                  </a:srgbClr>
                </a:gs>
                <a:gs pos="50000">
                  <a:srgbClr val="CC3300">
                    <a:shade val="67500"/>
                    <a:satMod val="115000"/>
                  </a:srgbClr>
                </a:gs>
                <a:gs pos="100000">
                  <a:srgbClr val="CC33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800" b="0" i="0" u="none" strike="noStrike" cap="none" normalizeH="0" baseline="0" smtClean="0">
                <a:ln>
                  <a:noFill/>
                </a:ln>
                <a:solidFill>
                  <a:srgbClr val="DE7008"/>
                </a:solidFill>
                <a:effectLst/>
                <a:latin typeface="Arial" charset="0"/>
              </a:endParaRPr>
            </a:p>
          </p:txBody>
        </p:sp>
        <p:sp>
          <p:nvSpPr>
            <p:cNvPr id="152" name="10-Point Star 151"/>
            <p:cNvSpPr/>
            <p:nvPr/>
          </p:nvSpPr>
          <p:spPr bwMode="auto">
            <a:xfrm>
              <a:off x="4572000" y="5517232"/>
              <a:ext cx="1008112" cy="432048"/>
            </a:xfrm>
            <a:prstGeom prst="star10">
              <a:avLst/>
            </a:prstGeom>
            <a:gradFill flip="none" rotWithShape="1">
              <a:gsLst>
                <a:gs pos="0">
                  <a:srgbClr val="CC3300">
                    <a:shade val="30000"/>
                    <a:satMod val="115000"/>
                  </a:srgbClr>
                </a:gs>
                <a:gs pos="50000">
                  <a:srgbClr val="CC3300">
                    <a:shade val="67500"/>
                    <a:satMod val="115000"/>
                  </a:srgbClr>
                </a:gs>
                <a:gs pos="100000">
                  <a:srgbClr val="CC33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800" b="0" i="0" u="none" strike="noStrike" cap="none" normalizeH="0" baseline="0" smtClean="0">
                <a:ln>
                  <a:noFill/>
                </a:ln>
                <a:solidFill>
                  <a:srgbClr val="DE7008"/>
                </a:solidFill>
                <a:effectLst/>
                <a:latin typeface="Arial" charset="0"/>
              </a:endParaRPr>
            </a:p>
          </p:txBody>
        </p:sp>
        <p:sp>
          <p:nvSpPr>
            <p:cNvPr id="155" name="10-Point Star 154"/>
            <p:cNvSpPr/>
            <p:nvPr/>
          </p:nvSpPr>
          <p:spPr bwMode="auto">
            <a:xfrm>
              <a:off x="3995936" y="5301208"/>
              <a:ext cx="1008112" cy="432048"/>
            </a:xfrm>
            <a:prstGeom prst="star10">
              <a:avLst/>
            </a:prstGeom>
            <a:gradFill flip="none" rotWithShape="1">
              <a:gsLst>
                <a:gs pos="0">
                  <a:srgbClr val="CC3300">
                    <a:shade val="30000"/>
                    <a:satMod val="115000"/>
                  </a:srgbClr>
                </a:gs>
                <a:gs pos="50000">
                  <a:srgbClr val="CC3300">
                    <a:shade val="67500"/>
                    <a:satMod val="115000"/>
                  </a:srgbClr>
                </a:gs>
                <a:gs pos="100000">
                  <a:srgbClr val="CC33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800" b="0" i="0" u="none" strike="noStrike" cap="none" normalizeH="0" baseline="0" smtClean="0">
                <a:ln>
                  <a:noFill/>
                </a:ln>
                <a:solidFill>
                  <a:srgbClr val="DE7008"/>
                </a:solidFill>
                <a:effectLst/>
                <a:latin typeface="Arial" charset="0"/>
              </a:endParaRPr>
            </a:p>
          </p:txBody>
        </p:sp>
        <p:sp>
          <p:nvSpPr>
            <p:cNvPr id="161" name="10-Point Star 160"/>
            <p:cNvSpPr/>
            <p:nvPr/>
          </p:nvSpPr>
          <p:spPr bwMode="auto">
            <a:xfrm>
              <a:off x="4716016" y="5877272"/>
              <a:ext cx="1008112" cy="432048"/>
            </a:xfrm>
            <a:prstGeom prst="star10">
              <a:avLst/>
            </a:prstGeom>
            <a:gradFill flip="none" rotWithShape="1">
              <a:gsLst>
                <a:gs pos="0">
                  <a:srgbClr val="CC3300">
                    <a:shade val="30000"/>
                    <a:satMod val="115000"/>
                  </a:srgbClr>
                </a:gs>
                <a:gs pos="50000">
                  <a:srgbClr val="CC3300">
                    <a:shade val="67500"/>
                    <a:satMod val="115000"/>
                  </a:srgbClr>
                </a:gs>
                <a:gs pos="100000">
                  <a:srgbClr val="CC33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800" b="0" i="0" u="none" strike="noStrike" cap="none" normalizeH="0" baseline="0" smtClean="0">
                <a:ln>
                  <a:noFill/>
                </a:ln>
                <a:solidFill>
                  <a:srgbClr val="DE7008"/>
                </a:solidFill>
                <a:effectLst/>
                <a:latin typeface="Arial" charset="0"/>
              </a:endParaRPr>
            </a:p>
          </p:txBody>
        </p:sp>
        <p:sp>
          <p:nvSpPr>
            <p:cNvPr id="164" name="10-Point Star 163"/>
            <p:cNvSpPr/>
            <p:nvPr/>
          </p:nvSpPr>
          <p:spPr bwMode="auto">
            <a:xfrm>
              <a:off x="4104156" y="5814317"/>
              <a:ext cx="1008112" cy="432048"/>
            </a:xfrm>
            <a:prstGeom prst="star10">
              <a:avLst/>
            </a:prstGeom>
            <a:gradFill flip="none" rotWithShape="1">
              <a:gsLst>
                <a:gs pos="0">
                  <a:srgbClr val="CC3300">
                    <a:shade val="30000"/>
                    <a:satMod val="115000"/>
                  </a:srgbClr>
                </a:gs>
                <a:gs pos="50000">
                  <a:srgbClr val="CC3300">
                    <a:shade val="67500"/>
                    <a:satMod val="115000"/>
                  </a:srgbClr>
                </a:gs>
                <a:gs pos="100000">
                  <a:srgbClr val="CC33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800" b="0" i="0" u="none" strike="noStrike" cap="none" normalizeH="0" baseline="0" smtClean="0">
                <a:ln>
                  <a:noFill/>
                </a:ln>
                <a:solidFill>
                  <a:srgbClr val="DE7008"/>
                </a:solidFill>
                <a:effectLst/>
                <a:latin typeface="Arial" charset="0"/>
              </a:endParaRPr>
            </a:p>
          </p:txBody>
        </p:sp>
        <p:sp>
          <p:nvSpPr>
            <p:cNvPr id="158" name="10-Point Star 157"/>
            <p:cNvSpPr/>
            <p:nvPr/>
          </p:nvSpPr>
          <p:spPr bwMode="auto">
            <a:xfrm>
              <a:off x="3563888" y="5589240"/>
              <a:ext cx="1008112" cy="432048"/>
            </a:xfrm>
            <a:prstGeom prst="star10">
              <a:avLst/>
            </a:prstGeom>
            <a:gradFill flip="none" rotWithShape="1">
              <a:gsLst>
                <a:gs pos="0">
                  <a:srgbClr val="CC3300">
                    <a:shade val="30000"/>
                    <a:satMod val="115000"/>
                  </a:srgbClr>
                </a:gs>
                <a:gs pos="50000">
                  <a:srgbClr val="CC3300">
                    <a:shade val="67500"/>
                    <a:satMod val="115000"/>
                  </a:srgbClr>
                </a:gs>
                <a:gs pos="100000">
                  <a:srgbClr val="CC33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800" b="0" i="0" u="none" strike="noStrike" cap="none" normalizeH="0" baseline="0" smtClean="0">
                <a:ln>
                  <a:noFill/>
                </a:ln>
                <a:solidFill>
                  <a:srgbClr val="DE7008"/>
                </a:solidFill>
                <a:effectLst/>
                <a:latin typeface="Arial" charset="0"/>
              </a:endParaRPr>
            </a:p>
          </p:txBody>
        </p:sp>
        <p:sp>
          <p:nvSpPr>
            <p:cNvPr id="167" name="10-Point Star 166"/>
            <p:cNvSpPr/>
            <p:nvPr/>
          </p:nvSpPr>
          <p:spPr bwMode="auto">
            <a:xfrm>
              <a:off x="4283968" y="6165304"/>
              <a:ext cx="1008112" cy="432048"/>
            </a:xfrm>
            <a:prstGeom prst="star10">
              <a:avLst/>
            </a:prstGeom>
            <a:gradFill flip="none" rotWithShape="1">
              <a:gsLst>
                <a:gs pos="0">
                  <a:srgbClr val="CC3300">
                    <a:shade val="30000"/>
                    <a:satMod val="115000"/>
                  </a:srgbClr>
                </a:gs>
                <a:gs pos="50000">
                  <a:srgbClr val="CC3300">
                    <a:shade val="67500"/>
                    <a:satMod val="115000"/>
                  </a:srgbClr>
                </a:gs>
                <a:gs pos="100000">
                  <a:srgbClr val="CC33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800" b="0" i="0" u="none" strike="noStrike" cap="none" normalizeH="0" baseline="0" smtClean="0">
                <a:ln>
                  <a:noFill/>
                </a:ln>
                <a:solidFill>
                  <a:srgbClr val="DE7008"/>
                </a:solidFill>
                <a:effectLst/>
                <a:latin typeface="Arial" charset="0"/>
              </a:endParaRPr>
            </a:p>
          </p:txBody>
        </p:sp>
        <p:sp>
          <p:nvSpPr>
            <p:cNvPr id="176" name="10-Point Star 175"/>
            <p:cNvSpPr/>
            <p:nvPr/>
          </p:nvSpPr>
          <p:spPr bwMode="auto">
            <a:xfrm>
              <a:off x="3491880" y="6021288"/>
              <a:ext cx="1008112" cy="432048"/>
            </a:xfrm>
            <a:prstGeom prst="star10">
              <a:avLst/>
            </a:prstGeom>
            <a:gradFill flip="none" rotWithShape="1">
              <a:gsLst>
                <a:gs pos="0">
                  <a:srgbClr val="CC3300">
                    <a:shade val="30000"/>
                    <a:satMod val="115000"/>
                  </a:srgbClr>
                </a:gs>
                <a:gs pos="50000">
                  <a:srgbClr val="CC3300">
                    <a:shade val="67500"/>
                    <a:satMod val="115000"/>
                  </a:srgbClr>
                </a:gs>
                <a:gs pos="100000">
                  <a:srgbClr val="CC33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800" b="0" i="0" u="none" strike="noStrike" cap="none" normalizeH="0" baseline="0" smtClean="0">
                <a:ln>
                  <a:noFill/>
                </a:ln>
                <a:solidFill>
                  <a:srgbClr val="DE7008"/>
                </a:solidFill>
                <a:effectLst/>
                <a:latin typeface="Arial" charset="0"/>
              </a:endParaRPr>
            </a:p>
          </p:txBody>
        </p:sp>
        <p:sp>
          <p:nvSpPr>
            <p:cNvPr id="179" name="10-Point Star 178"/>
            <p:cNvSpPr/>
            <p:nvPr/>
          </p:nvSpPr>
          <p:spPr bwMode="auto">
            <a:xfrm>
              <a:off x="3131840" y="5301208"/>
              <a:ext cx="1008112" cy="432048"/>
            </a:xfrm>
            <a:prstGeom prst="star10">
              <a:avLst/>
            </a:prstGeom>
            <a:gradFill flip="none" rotWithShape="1">
              <a:gsLst>
                <a:gs pos="0">
                  <a:srgbClr val="CC3300">
                    <a:shade val="30000"/>
                    <a:satMod val="115000"/>
                  </a:srgbClr>
                </a:gs>
                <a:gs pos="50000">
                  <a:srgbClr val="CC3300">
                    <a:shade val="67500"/>
                    <a:satMod val="115000"/>
                  </a:srgbClr>
                </a:gs>
                <a:gs pos="100000">
                  <a:srgbClr val="CC33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800" b="0" i="0" u="none" strike="noStrike" cap="none" normalizeH="0" baseline="0" smtClean="0">
                <a:ln>
                  <a:noFill/>
                </a:ln>
                <a:solidFill>
                  <a:srgbClr val="DE7008"/>
                </a:solidFill>
                <a:effectLst/>
                <a:latin typeface="Arial" charset="0"/>
              </a:endParaRPr>
            </a:p>
          </p:txBody>
        </p:sp>
        <p:sp>
          <p:nvSpPr>
            <p:cNvPr id="182" name="10-Point Star 181"/>
            <p:cNvSpPr/>
            <p:nvPr/>
          </p:nvSpPr>
          <p:spPr bwMode="auto">
            <a:xfrm>
              <a:off x="2942559" y="5814317"/>
              <a:ext cx="1008112" cy="432048"/>
            </a:xfrm>
            <a:prstGeom prst="star10">
              <a:avLst/>
            </a:prstGeom>
            <a:gradFill flip="none" rotWithShape="1">
              <a:gsLst>
                <a:gs pos="0">
                  <a:srgbClr val="CC3300">
                    <a:shade val="30000"/>
                    <a:satMod val="115000"/>
                  </a:srgbClr>
                </a:gs>
                <a:gs pos="50000">
                  <a:srgbClr val="CC3300">
                    <a:shade val="67500"/>
                    <a:satMod val="115000"/>
                  </a:srgbClr>
                </a:gs>
                <a:gs pos="100000">
                  <a:srgbClr val="CC33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800" b="0" i="0" u="none" strike="noStrike" cap="none" normalizeH="0" baseline="0" smtClean="0">
                <a:ln>
                  <a:noFill/>
                </a:ln>
                <a:solidFill>
                  <a:srgbClr val="DE7008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56" name="Group 321"/>
          <p:cNvGrpSpPr>
            <a:grpSpLocks/>
          </p:cNvGrpSpPr>
          <p:nvPr/>
        </p:nvGrpSpPr>
        <p:grpSpPr bwMode="auto">
          <a:xfrm>
            <a:off x="3347864" y="4829021"/>
            <a:ext cx="2006600" cy="463550"/>
            <a:chOff x="3627" y="2959"/>
            <a:chExt cx="1264" cy="292"/>
          </a:xfrm>
        </p:grpSpPr>
        <p:grpSp>
          <p:nvGrpSpPr>
            <p:cNvPr id="257" name="Group 322"/>
            <p:cNvGrpSpPr>
              <a:grpSpLocks/>
            </p:cNvGrpSpPr>
            <p:nvPr/>
          </p:nvGrpSpPr>
          <p:grpSpPr bwMode="auto">
            <a:xfrm>
              <a:off x="3627" y="2960"/>
              <a:ext cx="317" cy="56"/>
              <a:chOff x="3198" y="1431"/>
              <a:chExt cx="317" cy="56"/>
            </a:xfrm>
          </p:grpSpPr>
          <p:sp>
            <p:nvSpPr>
              <p:cNvPr id="308" name="AutoShape 323"/>
              <p:cNvSpPr>
                <a:spLocks noChangeAspect="1" noChangeArrowheads="1"/>
              </p:cNvSpPr>
              <p:nvPr/>
            </p:nvSpPr>
            <p:spPr bwMode="auto">
              <a:xfrm flipH="1">
                <a:off x="3198" y="1446"/>
                <a:ext cx="317" cy="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D4D4D4">
                      <a:gamma/>
                      <a:shade val="82353"/>
                      <a:invGamma/>
                    </a:srgbClr>
                  </a:gs>
                  <a:gs pos="50000">
                    <a:srgbClr val="D4D4D4"/>
                  </a:gs>
                  <a:gs pos="100000">
                    <a:srgbClr val="D4D4D4">
                      <a:gamma/>
                      <a:shade val="82353"/>
                      <a:invGamma/>
                    </a:srgbClr>
                  </a:gs>
                </a:gsLst>
                <a:lin ang="5400000" scaled="1"/>
              </a:gradFill>
              <a:ln w="9525" algn="ctr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lnSpc>
                    <a:spcPct val="70000"/>
                  </a:lnSpc>
                </a:pPr>
                <a:endParaRPr lang="nl-NL" sz="800" b="1">
                  <a:solidFill>
                    <a:srgbClr val="FFFF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309" name="AutoShape 324"/>
              <p:cNvSpPr>
                <a:spLocks noChangeAspect="1" noChangeArrowheads="1"/>
              </p:cNvSpPr>
              <p:nvPr/>
            </p:nvSpPr>
            <p:spPr bwMode="auto">
              <a:xfrm flipH="1">
                <a:off x="3469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310" name="AutoShape 325"/>
              <p:cNvSpPr>
                <a:spLocks noChangeAspect="1" noChangeArrowheads="1"/>
              </p:cNvSpPr>
              <p:nvPr/>
            </p:nvSpPr>
            <p:spPr bwMode="auto">
              <a:xfrm flipH="1">
                <a:off x="3214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311" name="Oval 326"/>
              <p:cNvSpPr>
                <a:spLocks noChangeArrowheads="1"/>
              </p:cNvSpPr>
              <p:nvPr/>
            </p:nvSpPr>
            <p:spPr bwMode="auto">
              <a:xfrm>
                <a:off x="3331" y="1431"/>
                <a:ext cx="56" cy="56"/>
              </a:xfrm>
              <a:prstGeom prst="ellipse">
                <a:avLst/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 algn="ctr">
                <a:solidFill>
                  <a:srgbClr val="A5002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258" name="Group 327"/>
            <p:cNvGrpSpPr>
              <a:grpSpLocks/>
            </p:cNvGrpSpPr>
            <p:nvPr/>
          </p:nvGrpSpPr>
          <p:grpSpPr bwMode="auto">
            <a:xfrm>
              <a:off x="3801" y="3076"/>
              <a:ext cx="317" cy="56"/>
              <a:chOff x="3198" y="1431"/>
              <a:chExt cx="317" cy="56"/>
            </a:xfrm>
          </p:grpSpPr>
          <p:sp>
            <p:nvSpPr>
              <p:cNvPr id="304" name="AutoShape 328"/>
              <p:cNvSpPr>
                <a:spLocks noChangeAspect="1" noChangeArrowheads="1"/>
              </p:cNvSpPr>
              <p:nvPr/>
            </p:nvSpPr>
            <p:spPr bwMode="auto">
              <a:xfrm flipH="1">
                <a:off x="3198" y="1446"/>
                <a:ext cx="317" cy="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D4D4D4">
                      <a:gamma/>
                      <a:shade val="82353"/>
                      <a:invGamma/>
                    </a:srgbClr>
                  </a:gs>
                  <a:gs pos="50000">
                    <a:srgbClr val="D4D4D4"/>
                  </a:gs>
                  <a:gs pos="100000">
                    <a:srgbClr val="D4D4D4">
                      <a:gamma/>
                      <a:shade val="82353"/>
                      <a:invGamma/>
                    </a:srgbClr>
                  </a:gs>
                </a:gsLst>
                <a:lin ang="5400000" scaled="1"/>
              </a:gradFill>
              <a:ln w="9525" algn="ctr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lnSpc>
                    <a:spcPct val="70000"/>
                  </a:lnSpc>
                </a:pPr>
                <a:endParaRPr lang="nl-NL" sz="800" b="1">
                  <a:solidFill>
                    <a:srgbClr val="FFFF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305" name="AutoShape 329"/>
              <p:cNvSpPr>
                <a:spLocks noChangeAspect="1" noChangeArrowheads="1"/>
              </p:cNvSpPr>
              <p:nvPr/>
            </p:nvSpPr>
            <p:spPr bwMode="auto">
              <a:xfrm flipH="1">
                <a:off x="3469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306" name="AutoShape 330"/>
              <p:cNvSpPr>
                <a:spLocks noChangeAspect="1" noChangeArrowheads="1"/>
              </p:cNvSpPr>
              <p:nvPr/>
            </p:nvSpPr>
            <p:spPr bwMode="auto">
              <a:xfrm flipH="1">
                <a:off x="3214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307" name="Oval 331"/>
              <p:cNvSpPr>
                <a:spLocks noChangeArrowheads="1"/>
              </p:cNvSpPr>
              <p:nvPr/>
            </p:nvSpPr>
            <p:spPr bwMode="auto">
              <a:xfrm>
                <a:off x="3331" y="1431"/>
                <a:ext cx="56" cy="56"/>
              </a:xfrm>
              <a:prstGeom prst="ellipse">
                <a:avLst/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 algn="ctr">
                <a:solidFill>
                  <a:srgbClr val="A5002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259" name="Group 332"/>
            <p:cNvGrpSpPr>
              <a:grpSpLocks/>
            </p:cNvGrpSpPr>
            <p:nvPr/>
          </p:nvGrpSpPr>
          <p:grpSpPr bwMode="auto">
            <a:xfrm>
              <a:off x="4115" y="3076"/>
              <a:ext cx="317" cy="56"/>
              <a:chOff x="3198" y="1431"/>
              <a:chExt cx="317" cy="56"/>
            </a:xfrm>
          </p:grpSpPr>
          <p:sp>
            <p:nvSpPr>
              <p:cNvPr id="300" name="AutoShape 333"/>
              <p:cNvSpPr>
                <a:spLocks noChangeAspect="1" noChangeArrowheads="1"/>
              </p:cNvSpPr>
              <p:nvPr/>
            </p:nvSpPr>
            <p:spPr bwMode="auto">
              <a:xfrm flipH="1">
                <a:off x="3198" y="1446"/>
                <a:ext cx="317" cy="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D4D4D4">
                      <a:gamma/>
                      <a:shade val="82353"/>
                      <a:invGamma/>
                    </a:srgbClr>
                  </a:gs>
                  <a:gs pos="50000">
                    <a:srgbClr val="D4D4D4"/>
                  </a:gs>
                  <a:gs pos="100000">
                    <a:srgbClr val="D4D4D4">
                      <a:gamma/>
                      <a:shade val="82353"/>
                      <a:invGamma/>
                    </a:srgbClr>
                  </a:gs>
                </a:gsLst>
                <a:lin ang="5400000" scaled="1"/>
              </a:gradFill>
              <a:ln w="9525" algn="ctr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lnSpc>
                    <a:spcPct val="70000"/>
                  </a:lnSpc>
                </a:pPr>
                <a:endParaRPr lang="nl-NL" sz="800" b="1">
                  <a:solidFill>
                    <a:srgbClr val="FFFF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301" name="AutoShape 334"/>
              <p:cNvSpPr>
                <a:spLocks noChangeAspect="1" noChangeArrowheads="1"/>
              </p:cNvSpPr>
              <p:nvPr/>
            </p:nvSpPr>
            <p:spPr bwMode="auto">
              <a:xfrm flipH="1">
                <a:off x="3469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302" name="AutoShape 335"/>
              <p:cNvSpPr>
                <a:spLocks noChangeAspect="1" noChangeArrowheads="1"/>
              </p:cNvSpPr>
              <p:nvPr/>
            </p:nvSpPr>
            <p:spPr bwMode="auto">
              <a:xfrm flipH="1">
                <a:off x="3214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303" name="Oval 336"/>
              <p:cNvSpPr>
                <a:spLocks noChangeArrowheads="1"/>
              </p:cNvSpPr>
              <p:nvPr/>
            </p:nvSpPr>
            <p:spPr bwMode="auto">
              <a:xfrm>
                <a:off x="3331" y="1431"/>
                <a:ext cx="56" cy="56"/>
              </a:xfrm>
              <a:prstGeom prst="ellipse">
                <a:avLst/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 algn="ctr">
                <a:solidFill>
                  <a:srgbClr val="A5002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260" name="Group 337"/>
            <p:cNvGrpSpPr>
              <a:grpSpLocks/>
            </p:cNvGrpSpPr>
            <p:nvPr/>
          </p:nvGrpSpPr>
          <p:grpSpPr bwMode="auto">
            <a:xfrm>
              <a:off x="3945" y="2960"/>
              <a:ext cx="317" cy="56"/>
              <a:chOff x="3198" y="1431"/>
              <a:chExt cx="317" cy="56"/>
            </a:xfrm>
          </p:grpSpPr>
          <p:sp>
            <p:nvSpPr>
              <p:cNvPr id="296" name="AutoShape 338"/>
              <p:cNvSpPr>
                <a:spLocks noChangeAspect="1" noChangeArrowheads="1"/>
              </p:cNvSpPr>
              <p:nvPr/>
            </p:nvSpPr>
            <p:spPr bwMode="auto">
              <a:xfrm flipH="1">
                <a:off x="3198" y="1446"/>
                <a:ext cx="317" cy="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D4D4D4">
                      <a:gamma/>
                      <a:shade val="82353"/>
                      <a:invGamma/>
                    </a:srgbClr>
                  </a:gs>
                  <a:gs pos="50000">
                    <a:srgbClr val="D4D4D4"/>
                  </a:gs>
                  <a:gs pos="100000">
                    <a:srgbClr val="D4D4D4">
                      <a:gamma/>
                      <a:shade val="82353"/>
                      <a:invGamma/>
                    </a:srgbClr>
                  </a:gs>
                </a:gsLst>
                <a:lin ang="5400000" scaled="1"/>
              </a:gradFill>
              <a:ln w="9525" algn="ctr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lnSpc>
                    <a:spcPct val="70000"/>
                  </a:lnSpc>
                </a:pPr>
                <a:endParaRPr lang="nl-NL" sz="800" b="1">
                  <a:solidFill>
                    <a:srgbClr val="FFFF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297" name="AutoShape 339"/>
              <p:cNvSpPr>
                <a:spLocks noChangeAspect="1" noChangeArrowheads="1"/>
              </p:cNvSpPr>
              <p:nvPr/>
            </p:nvSpPr>
            <p:spPr bwMode="auto">
              <a:xfrm flipH="1">
                <a:off x="3469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298" name="AutoShape 340"/>
              <p:cNvSpPr>
                <a:spLocks noChangeAspect="1" noChangeArrowheads="1"/>
              </p:cNvSpPr>
              <p:nvPr/>
            </p:nvSpPr>
            <p:spPr bwMode="auto">
              <a:xfrm flipH="1">
                <a:off x="3214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299" name="Oval 341"/>
              <p:cNvSpPr>
                <a:spLocks noChangeArrowheads="1"/>
              </p:cNvSpPr>
              <p:nvPr/>
            </p:nvSpPr>
            <p:spPr bwMode="auto">
              <a:xfrm>
                <a:off x="3331" y="1431"/>
                <a:ext cx="56" cy="56"/>
              </a:xfrm>
              <a:prstGeom prst="ellipse">
                <a:avLst/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 algn="ctr">
                <a:solidFill>
                  <a:srgbClr val="A5002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261" name="Group 342"/>
            <p:cNvGrpSpPr>
              <a:grpSpLocks/>
            </p:cNvGrpSpPr>
            <p:nvPr/>
          </p:nvGrpSpPr>
          <p:grpSpPr bwMode="auto">
            <a:xfrm>
              <a:off x="4259" y="2959"/>
              <a:ext cx="317" cy="56"/>
              <a:chOff x="3198" y="1431"/>
              <a:chExt cx="317" cy="56"/>
            </a:xfrm>
          </p:grpSpPr>
          <p:sp>
            <p:nvSpPr>
              <p:cNvPr id="292" name="AutoShape 343"/>
              <p:cNvSpPr>
                <a:spLocks noChangeAspect="1" noChangeArrowheads="1"/>
              </p:cNvSpPr>
              <p:nvPr/>
            </p:nvSpPr>
            <p:spPr bwMode="auto">
              <a:xfrm flipH="1">
                <a:off x="3198" y="1446"/>
                <a:ext cx="317" cy="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D4D4D4">
                      <a:gamma/>
                      <a:shade val="82353"/>
                      <a:invGamma/>
                    </a:srgbClr>
                  </a:gs>
                  <a:gs pos="50000">
                    <a:srgbClr val="D4D4D4"/>
                  </a:gs>
                  <a:gs pos="100000">
                    <a:srgbClr val="D4D4D4">
                      <a:gamma/>
                      <a:shade val="82353"/>
                      <a:invGamma/>
                    </a:srgbClr>
                  </a:gs>
                </a:gsLst>
                <a:lin ang="5400000" scaled="1"/>
              </a:gradFill>
              <a:ln w="9525" algn="ctr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lnSpc>
                    <a:spcPct val="70000"/>
                  </a:lnSpc>
                </a:pPr>
                <a:endParaRPr lang="nl-NL" sz="800" b="1">
                  <a:solidFill>
                    <a:srgbClr val="FFFF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293" name="AutoShape 344"/>
              <p:cNvSpPr>
                <a:spLocks noChangeAspect="1" noChangeArrowheads="1"/>
              </p:cNvSpPr>
              <p:nvPr/>
            </p:nvSpPr>
            <p:spPr bwMode="auto">
              <a:xfrm flipH="1">
                <a:off x="3469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294" name="AutoShape 345"/>
              <p:cNvSpPr>
                <a:spLocks noChangeAspect="1" noChangeArrowheads="1"/>
              </p:cNvSpPr>
              <p:nvPr/>
            </p:nvSpPr>
            <p:spPr bwMode="auto">
              <a:xfrm flipH="1">
                <a:off x="3214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295" name="Oval 346"/>
              <p:cNvSpPr>
                <a:spLocks noChangeArrowheads="1"/>
              </p:cNvSpPr>
              <p:nvPr/>
            </p:nvSpPr>
            <p:spPr bwMode="auto">
              <a:xfrm>
                <a:off x="3331" y="1431"/>
                <a:ext cx="56" cy="56"/>
              </a:xfrm>
              <a:prstGeom prst="ellipse">
                <a:avLst/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 algn="ctr">
                <a:solidFill>
                  <a:srgbClr val="A5002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262" name="Group 347"/>
            <p:cNvGrpSpPr>
              <a:grpSpLocks/>
            </p:cNvGrpSpPr>
            <p:nvPr/>
          </p:nvGrpSpPr>
          <p:grpSpPr bwMode="auto">
            <a:xfrm>
              <a:off x="4427" y="3075"/>
              <a:ext cx="317" cy="56"/>
              <a:chOff x="3198" y="1431"/>
              <a:chExt cx="317" cy="56"/>
            </a:xfrm>
          </p:grpSpPr>
          <p:sp>
            <p:nvSpPr>
              <p:cNvPr id="288" name="AutoShape 348"/>
              <p:cNvSpPr>
                <a:spLocks noChangeAspect="1" noChangeArrowheads="1"/>
              </p:cNvSpPr>
              <p:nvPr/>
            </p:nvSpPr>
            <p:spPr bwMode="auto">
              <a:xfrm flipH="1">
                <a:off x="3198" y="1446"/>
                <a:ext cx="317" cy="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D4D4D4">
                      <a:gamma/>
                      <a:shade val="82353"/>
                      <a:invGamma/>
                    </a:srgbClr>
                  </a:gs>
                  <a:gs pos="50000">
                    <a:srgbClr val="D4D4D4"/>
                  </a:gs>
                  <a:gs pos="100000">
                    <a:srgbClr val="D4D4D4">
                      <a:gamma/>
                      <a:shade val="82353"/>
                      <a:invGamma/>
                    </a:srgbClr>
                  </a:gs>
                </a:gsLst>
                <a:lin ang="5400000" scaled="1"/>
              </a:gradFill>
              <a:ln w="9525" algn="ctr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lnSpc>
                    <a:spcPct val="70000"/>
                  </a:lnSpc>
                </a:pPr>
                <a:endParaRPr lang="nl-NL" sz="800" b="1">
                  <a:solidFill>
                    <a:srgbClr val="FFFF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289" name="AutoShape 349"/>
              <p:cNvSpPr>
                <a:spLocks noChangeAspect="1" noChangeArrowheads="1"/>
              </p:cNvSpPr>
              <p:nvPr/>
            </p:nvSpPr>
            <p:spPr bwMode="auto">
              <a:xfrm flipH="1">
                <a:off x="3469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290" name="AutoShape 350"/>
              <p:cNvSpPr>
                <a:spLocks noChangeAspect="1" noChangeArrowheads="1"/>
              </p:cNvSpPr>
              <p:nvPr/>
            </p:nvSpPr>
            <p:spPr bwMode="auto">
              <a:xfrm flipH="1">
                <a:off x="3214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291" name="Oval 351"/>
              <p:cNvSpPr>
                <a:spLocks noChangeArrowheads="1"/>
              </p:cNvSpPr>
              <p:nvPr/>
            </p:nvSpPr>
            <p:spPr bwMode="auto">
              <a:xfrm>
                <a:off x="3331" y="1431"/>
                <a:ext cx="56" cy="56"/>
              </a:xfrm>
              <a:prstGeom prst="ellipse">
                <a:avLst/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 algn="ctr">
                <a:solidFill>
                  <a:srgbClr val="A5002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263" name="Group 352"/>
            <p:cNvGrpSpPr>
              <a:grpSpLocks/>
            </p:cNvGrpSpPr>
            <p:nvPr/>
          </p:nvGrpSpPr>
          <p:grpSpPr bwMode="auto">
            <a:xfrm>
              <a:off x="3974" y="3194"/>
              <a:ext cx="317" cy="56"/>
              <a:chOff x="3198" y="1431"/>
              <a:chExt cx="317" cy="56"/>
            </a:xfrm>
          </p:grpSpPr>
          <p:sp>
            <p:nvSpPr>
              <p:cNvPr id="284" name="AutoShape 353"/>
              <p:cNvSpPr>
                <a:spLocks noChangeAspect="1" noChangeArrowheads="1"/>
              </p:cNvSpPr>
              <p:nvPr/>
            </p:nvSpPr>
            <p:spPr bwMode="auto">
              <a:xfrm flipH="1">
                <a:off x="3198" y="1446"/>
                <a:ext cx="317" cy="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D4D4D4">
                      <a:gamma/>
                      <a:shade val="82353"/>
                      <a:invGamma/>
                    </a:srgbClr>
                  </a:gs>
                  <a:gs pos="50000">
                    <a:srgbClr val="D4D4D4"/>
                  </a:gs>
                  <a:gs pos="100000">
                    <a:srgbClr val="D4D4D4">
                      <a:gamma/>
                      <a:shade val="82353"/>
                      <a:invGamma/>
                    </a:srgbClr>
                  </a:gs>
                </a:gsLst>
                <a:lin ang="5400000" scaled="1"/>
              </a:gradFill>
              <a:ln w="9525" algn="ctr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lnSpc>
                    <a:spcPct val="70000"/>
                  </a:lnSpc>
                </a:pPr>
                <a:endParaRPr lang="nl-NL" sz="800" b="1">
                  <a:solidFill>
                    <a:srgbClr val="FFFF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285" name="AutoShape 354"/>
              <p:cNvSpPr>
                <a:spLocks noChangeAspect="1" noChangeArrowheads="1"/>
              </p:cNvSpPr>
              <p:nvPr/>
            </p:nvSpPr>
            <p:spPr bwMode="auto">
              <a:xfrm flipH="1">
                <a:off x="3469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286" name="AutoShape 355"/>
              <p:cNvSpPr>
                <a:spLocks noChangeAspect="1" noChangeArrowheads="1"/>
              </p:cNvSpPr>
              <p:nvPr/>
            </p:nvSpPr>
            <p:spPr bwMode="auto">
              <a:xfrm flipH="1">
                <a:off x="3214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287" name="Oval 356"/>
              <p:cNvSpPr>
                <a:spLocks noChangeArrowheads="1"/>
              </p:cNvSpPr>
              <p:nvPr/>
            </p:nvSpPr>
            <p:spPr bwMode="auto">
              <a:xfrm>
                <a:off x="3331" y="1431"/>
                <a:ext cx="56" cy="56"/>
              </a:xfrm>
              <a:prstGeom prst="ellipse">
                <a:avLst/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 algn="ctr">
                <a:solidFill>
                  <a:srgbClr val="A5002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264" name="Group 357"/>
            <p:cNvGrpSpPr>
              <a:grpSpLocks/>
            </p:cNvGrpSpPr>
            <p:nvPr/>
          </p:nvGrpSpPr>
          <p:grpSpPr bwMode="auto">
            <a:xfrm>
              <a:off x="4574" y="2959"/>
              <a:ext cx="317" cy="56"/>
              <a:chOff x="3198" y="1431"/>
              <a:chExt cx="317" cy="56"/>
            </a:xfrm>
          </p:grpSpPr>
          <p:sp>
            <p:nvSpPr>
              <p:cNvPr id="280" name="AutoShape 358"/>
              <p:cNvSpPr>
                <a:spLocks noChangeAspect="1" noChangeArrowheads="1"/>
              </p:cNvSpPr>
              <p:nvPr/>
            </p:nvSpPr>
            <p:spPr bwMode="auto">
              <a:xfrm flipH="1">
                <a:off x="3198" y="1446"/>
                <a:ext cx="317" cy="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D4D4D4">
                      <a:gamma/>
                      <a:shade val="82353"/>
                      <a:invGamma/>
                    </a:srgbClr>
                  </a:gs>
                  <a:gs pos="50000">
                    <a:srgbClr val="D4D4D4"/>
                  </a:gs>
                  <a:gs pos="100000">
                    <a:srgbClr val="D4D4D4">
                      <a:gamma/>
                      <a:shade val="82353"/>
                      <a:invGamma/>
                    </a:srgbClr>
                  </a:gs>
                </a:gsLst>
                <a:lin ang="5400000" scaled="1"/>
              </a:gradFill>
              <a:ln w="9525" algn="ctr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lnSpc>
                    <a:spcPct val="70000"/>
                  </a:lnSpc>
                </a:pPr>
                <a:endParaRPr lang="nl-NL" sz="800" b="1">
                  <a:solidFill>
                    <a:srgbClr val="FFFF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281" name="AutoShape 359"/>
              <p:cNvSpPr>
                <a:spLocks noChangeAspect="1" noChangeArrowheads="1"/>
              </p:cNvSpPr>
              <p:nvPr/>
            </p:nvSpPr>
            <p:spPr bwMode="auto">
              <a:xfrm flipH="1">
                <a:off x="3469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282" name="AutoShape 360"/>
              <p:cNvSpPr>
                <a:spLocks noChangeAspect="1" noChangeArrowheads="1"/>
              </p:cNvSpPr>
              <p:nvPr/>
            </p:nvSpPr>
            <p:spPr bwMode="auto">
              <a:xfrm flipH="1">
                <a:off x="3214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283" name="Oval 361"/>
              <p:cNvSpPr>
                <a:spLocks noChangeArrowheads="1"/>
              </p:cNvSpPr>
              <p:nvPr/>
            </p:nvSpPr>
            <p:spPr bwMode="auto">
              <a:xfrm>
                <a:off x="3331" y="1431"/>
                <a:ext cx="56" cy="56"/>
              </a:xfrm>
              <a:prstGeom prst="ellipse">
                <a:avLst/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 algn="ctr">
                <a:solidFill>
                  <a:srgbClr val="A5002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265" name="Group 362"/>
            <p:cNvGrpSpPr>
              <a:grpSpLocks/>
            </p:cNvGrpSpPr>
            <p:nvPr/>
          </p:nvGrpSpPr>
          <p:grpSpPr bwMode="auto">
            <a:xfrm>
              <a:off x="4287" y="3195"/>
              <a:ext cx="317" cy="56"/>
              <a:chOff x="3198" y="1431"/>
              <a:chExt cx="317" cy="56"/>
            </a:xfrm>
          </p:grpSpPr>
          <p:sp>
            <p:nvSpPr>
              <p:cNvPr id="276" name="AutoShape 363"/>
              <p:cNvSpPr>
                <a:spLocks noChangeAspect="1" noChangeArrowheads="1"/>
              </p:cNvSpPr>
              <p:nvPr/>
            </p:nvSpPr>
            <p:spPr bwMode="auto">
              <a:xfrm flipH="1">
                <a:off x="3198" y="1446"/>
                <a:ext cx="317" cy="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D4D4D4">
                      <a:gamma/>
                      <a:shade val="82353"/>
                      <a:invGamma/>
                    </a:srgbClr>
                  </a:gs>
                  <a:gs pos="50000">
                    <a:srgbClr val="D4D4D4"/>
                  </a:gs>
                  <a:gs pos="100000">
                    <a:srgbClr val="D4D4D4">
                      <a:gamma/>
                      <a:shade val="82353"/>
                      <a:invGamma/>
                    </a:srgbClr>
                  </a:gs>
                </a:gsLst>
                <a:lin ang="5400000" scaled="1"/>
              </a:gradFill>
              <a:ln w="9525" algn="ctr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lnSpc>
                    <a:spcPct val="70000"/>
                  </a:lnSpc>
                </a:pPr>
                <a:endParaRPr lang="nl-NL" sz="800" b="1">
                  <a:solidFill>
                    <a:srgbClr val="FFFF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277" name="AutoShape 364"/>
              <p:cNvSpPr>
                <a:spLocks noChangeAspect="1" noChangeArrowheads="1"/>
              </p:cNvSpPr>
              <p:nvPr/>
            </p:nvSpPr>
            <p:spPr bwMode="auto">
              <a:xfrm flipH="1">
                <a:off x="3469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278" name="AutoShape 365"/>
              <p:cNvSpPr>
                <a:spLocks noChangeAspect="1" noChangeArrowheads="1"/>
              </p:cNvSpPr>
              <p:nvPr/>
            </p:nvSpPr>
            <p:spPr bwMode="auto">
              <a:xfrm flipH="1">
                <a:off x="3214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279" name="Oval 366"/>
              <p:cNvSpPr>
                <a:spLocks noChangeArrowheads="1"/>
              </p:cNvSpPr>
              <p:nvPr/>
            </p:nvSpPr>
            <p:spPr bwMode="auto">
              <a:xfrm>
                <a:off x="3331" y="1431"/>
                <a:ext cx="56" cy="56"/>
              </a:xfrm>
              <a:prstGeom prst="ellipse">
                <a:avLst/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 algn="ctr">
                <a:solidFill>
                  <a:srgbClr val="A5002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sp>
          <p:nvSpPr>
            <p:cNvPr id="266" name="Line 367"/>
            <p:cNvSpPr>
              <a:spLocks noChangeShapeType="1"/>
            </p:cNvSpPr>
            <p:nvPr/>
          </p:nvSpPr>
          <p:spPr bwMode="auto">
            <a:xfrm>
              <a:off x="3795" y="3018"/>
              <a:ext cx="19" cy="64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67" name="Line 368"/>
            <p:cNvSpPr>
              <a:spLocks noChangeShapeType="1"/>
            </p:cNvSpPr>
            <p:nvPr/>
          </p:nvSpPr>
          <p:spPr bwMode="auto">
            <a:xfrm>
              <a:off x="3970" y="3132"/>
              <a:ext cx="19" cy="64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68" name="Line 369"/>
            <p:cNvSpPr>
              <a:spLocks noChangeShapeType="1"/>
            </p:cNvSpPr>
            <p:nvPr/>
          </p:nvSpPr>
          <p:spPr bwMode="auto">
            <a:xfrm>
              <a:off x="4113" y="3019"/>
              <a:ext cx="19" cy="64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69" name="Line 370"/>
            <p:cNvSpPr>
              <a:spLocks noChangeShapeType="1"/>
            </p:cNvSpPr>
            <p:nvPr/>
          </p:nvSpPr>
          <p:spPr bwMode="auto">
            <a:xfrm>
              <a:off x="4286" y="3130"/>
              <a:ext cx="19" cy="64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70" name="Line 371"/>
            <p:cNvSpPr>
              <a:spLocks noChangeShapeType="1"/>
            </p:cNvSpPr>
            <p:nvPr/>
          </p:nvSpPr>
          <p:spPr bwMode="auto">
            <a:xfrm>
              <a:off x="4436" y="3019"/>
              <a:ext cx="19" cy="64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71" name="Line 372"/>
            <p:cNvSpPr>
              <a:spLocks noChangeShapeType="1"/>
            </p:cNvSpPr>
            <p:nvPr/>
          </p:nvSpPr>
          <p:spPr bwMode="auto">
            <a:xfrm flipH="1">
              <a:off x="4077" y="3011"/>
              <a:ext cx="22" cy="71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72" name="Line 373"/>
            <p:cNvSpPr>
              <a:spLocks noChangeShapeType="1"/>
            </p:cNvSpPr>
            <p:nvPr/>
          </p:nvSpPr>
          <p:spPr bwMode="auto">
            <a:xfrm flipH="1">
              <a:off x="4395" y="3009"/>
              <a:ext cx="22" cy="71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73" name="Line 374"/>
            <p:cNvSpPr>
              <a:spLocks noChangeShapeType="1"/>
            </p:cNvSpPr>
            <p:nvPr/>
          </p:nvSpPr>
          <p:spPr bwMode="auto">
            <a:xfrm flipH="1">
              <a:off x="4259" y="3127"/>
              <a:ext cx="13" cy="71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74" name="Line 375"/>
            <p:cNvSpPr>
              <a:spLocks noChangeShapeType="1"/>
            </p:cNvSpPr>
            <p:nvPr/>
          </p:nvSpPr>
          <p:spPr bwMode="auto">
            <a:xfrm flipH="1">
              <a:off x="4715" y="3015"/>
              <a:ext cx="22" cy="71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75" name="Line 376"/>
            <p:cNvSpPr>
              <a:spLocks noChangeShapeType="1"/>
            </p:cNvSpPr>
            <p:nvPr/>
          </p:nvSpPr>
          <p:spPr bwMode="auto">
            <a:xfrm flipH="1">
              <a:off x="4568" y="3133"/>
              <a:ext cx="22" cy="71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312" name="Group 321"/>
          <p:cNvGrpSpPr>
            <a:grpSpLocks/>
          </p:cNvGrpSpPr>
          <p:nvPr/>
        </p:nvGrpSpPr>
        <p:grpSpPr bwMode="auto">
          <a:xfrm>
            <a:off x="1989336" y="5197698"/>
            <a:ext cx="2006600" cy="463550"/>
            <a:chOff x="3627" y="2959"/>
            <a:chExt cx="1264" cy="292"/>
          </a:xfrm>
        </p:grpSpPr>
        <p:grpSp>
          <p:nvGrpSpPr>
            <p:cNvPr id="313" name="Group 322"/>
            <p:cNvGrpSpPr>
              <a:grpSpLocks/>
            </p:cNvGrpSpPr>
            <p:nvPr/>
          </p:nvGrpSpPr>
          <p:grpSpPr bwMode="auto">
            <a:xfrm>
              <a:off x="3627" y="2960"/>
              <a:ext cx="317" cy="56"/>
              <a:chOff x="3198" y="1431"/>
              <a:chExt cx="317" cy="56"/>
            </a:xfrm>
          </p:grpSpPr>
          <p:sp>
            <p:nvSpPr>
              <p:cNvPr id="364" name="AutoShape 323"/>
              <p:cNvSpPr>
                <a:spLocks noChangeAspect="1" noChangeArrowheads="1"/>
              </p:cNvSpPr>
              <p:nvPr/>
            </p:nvSpPr>
            <p:spPr bwMode="auto">
              <a:xfrm flipH="1">
                <a:off x="3198" y="1446"/>
                <a:ext cx="317" cy="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D4D4D4">
                      <a:gamma/>
                      <a:shade val="82353"/>
                      <a:invGamma/>
                    </a:srgbClr>
                  </a:gs>
                  <a:gs pos="50000">
                    <a:srgbClr val="D4D4D4"/>
                  </a:gs>
                  <a:gs pos="100000">
                    <a:srgbClr val="D4D4D4">
                      <a:gamma/>
                      <a:shade val="82353"/>
                      <a:invGamma/>
                    </a:srgbClr>
                  </a:gs>
                </a:gsLst>
                <a:lin ang="5400000" scaled="1"/>
              </a:gradFill>
              <a:ln w="9525" algn="ctr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lnSpc>
                    <a:spcPct val="70000"/>
                  </a:lnSpc>
                </a:pPr>
                <a:endParaRPr lang="nl-NL" sz="800" b="1">
                  <a:solidFill>
                    <a:srgbClr val="FFFF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365" name="AutoShape 324"/>
              <p:cNvSpPr>
                <a:spLocks noChangeAspect="1" noChangeArrowheads="1"/>
              </p:cNvSpPr>
              <p:nvPr/>
            </p:nvSpPr>
            <p:spPr bwMode="auto">
              <a:xfrm flipH="1">
                <a:off x="3469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366" name="AutoShape 325"/>
              <p:cNvSpPr>
                <a:spLocks noChangeAspect="1" noChangeArrowheads="1"/>
              </p:cNvSpPr>
              <p:nvPr/>
            </p:nvSpPr>
            <p:spPr bwMode="auto">
              <a:xfrm flipH="1">
                <a:off x="3214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367" name="Oval 326"/>
              <p:cNvSpPr>
                <a:spLocks noChangeArrowheads="1"/>
              </p:cNvSpPr>
              <p:nvPr/>
            </p:nvSpPr>
            <p:spPr bwMode="auto">
              <a:xfrm>
                <a:off x="3331" y="1431"/>
                <a:ext cx="56" cy="56"/>
              </a:xfrm>
              <a:prstGeom prst="ellipse">
                <a:avLst/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 algn="ctr">
                <a:solidFill>
                  <a:srgbClr val="A5002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314" name="Group 327"/>
            <p:cNvGrpSpPr>
              <a:grpSpLocks/>
            </p:cNvGrpSpPr>
            <p:nvPr/>
          </p:nvGrpSpPr>
          <p:grpSpPr bwMode="auto">
            <a:xfrm>
              <a:off x="3801" y="3076"/>
              <a:ext cx="317" cy="56"/>
              <a:chOff x="3198" y="1431"/>
              <a:chExt cx="317" cy="56"/>
            </a:xfrm>
          </p:grpSpPr>
          <p:sp>
            <p:nvSpPr>
              <p:cNvPr id="360" name="AutoShape 328"/>
              <p:cNvSpPr>
                <a:spLocks noChangeAspect="1" noChangeArrowheads="1"/>
              </p:cNvSpPr>
              <p:nvPr/>
            </p:nvSpPr>
            <p:spPr bwMode="auto">
              <a:xfrm flipH="1">
                <a:off x="3198" y="1446"/>
                <a:ext cx="317" cy="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D4D4D4">
                      <a:gamma/>
                      <a:shade val="82353"/>
                      <a:invGamma/>
                    </a:srgbClr>
                  </a:gs>
                  <a:gs pos="50000">
                    <a:srgbClr val="D4D4D4"/>
                  </a:gs>
                  <a:gs pos="100000">
                    <a:srgbClr val="D4D4D4">
                      <a:gamma/>
                      <a:shade val="82353"/>
                      <a:invGamma/>
                    </a:srgbClr>
                  </a:gs>
                </a:gsLst>
                <a:lin ang="5400000" scaled="1"/>
              </a:gradFill>
              <a:ln w="9525" algn="ctr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lnSpc>
                    <a:spcPct val="70000"/>
                  </a:lnSpc>
                </a:pPr>
                <a:endParaRPr lang="nl-NL" sz="800" b="1">
                  <a:solidFill>
                    <a:srgbClr val="FFFF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361" name="AutoShape 329"/>
              <p:cNvSpPr>
                <a:spLocks noChangeAspect="1" noChangeArrowheads="1"/>
              </p:cNvSpPr>
              <p:nvPr/>
            </p:nvSpPr>
            <p:spPr bwMode="auto">
              <a:xfrm flipH="1">
                <a:off x="3469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362" name="AutoShape 330"/>
              <p:cNvSpPr>
                <a:spLocks noChangeAspect="1" noChangeArrowheads="1"/>
              </p:cNvSpPr>
              <p:nvPr/>
            </p:nvSpPr>
            <p:spPr bwMode="auto">
              <a:xfrm flipH="1">
                <a:off x="3214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363" name="Oval 331"/>
              <p:cNvSpPr>
                <a:spLocks noChangeArrowheads="1"/>
              </p:cNvSpPr>
              <p:nvPr/>
            </p:nvSpPr>
            <p:spPr bwMode="auto">
              <a:xfrm>
                <a:off x="3331" y="1431"/>
                <a:ext cx="56" cy="56"/>
              </a:xfrm>
              <a:prstGeom prst="ellipse">
                <a:avLst/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 algn="ctr">
                <a:solidFill>
                  <a:srgbClr val="A5002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315" name="Group 332"/>
            <p:cNvGrpSpPr>
              <a:grpSpLocks/>
            </p:cNvGrpSpPr>
            <p:nvPr/>
          </p:nvGrpSpPr>
          <p:grpSpPr bwMode="auto">
            <a:xfrm>
              <a:off x="4115" y="3076"/>
              <a:ext cx="317" cy="56"/>
              <a:chOff x="3198" y="1431"/>
              <a:chExt cx="317" cy="56"/>
            </a:xfrm>
          </p:grpSpPr>
          <p:sp>
            <p:nvSpPr>
              <p:cNvPr id="356" name="AutoShape 333"/>
              <p:cNvSpPr>
                <a:spLocks noChangeAspect="1" noChangeArrowheads="1"/>
              </p:cNvSpPr>
              <p:nvPr/>
            </p:nvSpPr>
            <p:spPr bwMode="auto">
              <a:xfrm flipH="1">
                <a:off x="3198" y="1446"/>
                <a:ext cx="317" cy="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D4D4D4">
                      <a:gamma/>
                      <a:shade val="82353"/>
                      <a:invGamma/>
                    </a:srgbClr>
                  </a:gs>
                  <a:gs pos="50000">
                    <a:srgbClr val="D4D4D4"/>
                  </a:gs>
                  <a:gs pos="100000">
                    <a:srgbClr val="D4D4D4">
                      <a:gamma/>
                      <a:shade val="82353"/>
                      <a:invGamma/>
                    </a:srgbClr>
                  </a:gs>
                </a:gsLst>
                <a:lin ang="5400000" scaled="1"/>
              </a:gradFill>
              <a:ln w="9525" algn="ctr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lnSpc>
                    <a:spcPct val="70000"/>
                  </a:lnSpc>
                </a:pPr>
                <a:endParaRPr lang="nl-NL" sz="800" b="1">
                  <a:solidFill>
                    <a:srgbClr val="FFFF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357" name="AutoShape 334"/>
              <p:cNvSpPr>
                <a:spLocks noChangeAspect="1" noChangeArrowheads="1"/>
              </p:cNvSpPr>
              <p:nvPr/>
            </p:nvSpPr>
            <p:spPr bwMode="auto">
              <a:xfrm flipH="1">
                <a:off x="3469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358" name="AutoShape 335"/>
              <p:cNvSpPr>
                <a:spLocks noChangeAspect="1" noChangeArrowheads="1"/>
              </p:cNvSpPr>
              <p:nvPr/>
            </p:nvSpPr>
            <p:spPr bwMode="auto">
              <a:xfrm flipH="1">
                <a:off x="3214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359" name="Oval 336"/>
              <p:cNvSpPr>
                <a:spLocks noChangeArrowheads="1"/>
              </p:cNvSpPr>
              <p:nvPr/>
            </p:nvSpPr>
            <p:spPr bwMode="auto">
              <a:xfrm>
                <a:off x="3331" y="1431"/>
                <a:ext cx="56" cy="56"/>
              </a:xfrm>
              <a:prstGeom prst="ellipse">
                <a:avLst/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 algn="ctr">
                <a:solidFill>
                  <a:srgbClr val="A5002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316" name="Group 337"/>
            <p:cNvGrpSpPr>
              <a:grpSpLocks/>
            </p:cNvGrpSpPr>
            <p:nvPr/>
          </p:nvGrpSpPr>
          <p:grpSpPr bwMode="auto">
            <a:xfrm>
              <a:off x="3945" y="2960"/>
              <a:ext cx="317" cy="56"/>
              <a:chOff x="3198" y="1431"/>
              <a:chExt cx="317" cy="56"/>
            </a:xfrm>
          </p:grpSpPr>
          <p:sp>
            <p:nvSpPr>
              <p:cNvPr id="352" name="AutoShape 338"/>
              <p:cNvSpPr>
                <a:spLocks noChangeAspect="1" noChangeArrowheads="1"/>
              </p:cNvSpPr>
              <p:nvPr/>
            </p:nvSpPr>
            <p:spPr bwMode="auto">
              <a:xfrm flipH="1">
                <a:off x="3198" y="1446"/>
                <a:ext cx="317" cy="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D4D4D4">
                      <a:gamma/>
                      <a:shade val="82353"/>
                      <a:invGamma/>
                    </a:srgbClr>
                  </a:gs>
                  <a:gs pos="50000">
                    <a:srgbClr val="D4D4D4"/>
                  </a:gs>
                  <a:gs pos="100000">
                    <a:srgbClr val="D4D4D4">
                      <a:gamma/>
                      <a:shade val="82353"/>
                      <a:invGamma/>
                    </a:srgbClr>
                  </a:gs>
                </a:gsLst>
                <a:lin ang="5400000" scaled="1"/>
              </a:gradFill>
              <a:ln w="9525" algn="ctr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lnSpc>
                    <a:spcPct val="70000"/>
                  </a:lnSpc>
                </a:pPr>
                <a:endParaRPr lang="nl-NL" sz="800" b="1">
                  <a:solidFill>
                    <a:srgbClr val="FFFF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353" name="AutoShape 339"/>
              <p:cNvSpPr>
                <a:spLocks noChangeAspect="1" noChangeArrowheads="1"/>
              </p:cNvSpPr>
              <p:nvPr/>
            </p:nvSpPr>
            <p:spPr bwMode="auto">
              <a:xfrm flipH="1">
                <a:off x="3469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354" name="AutoShape 340"/>
              <p:cNvSpPr>
                <a:spLocks noChangeAspect="1" noChangeArrowheads="1"/>
              </p:cNvSpPr>
              <p:nvPr/>
            </p:nvSpPr>
            <p:spPr bwMode="auto">
              <a:xfrm flipH="1">
                <a:off x="3214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355" name="Oval 341"/>
              <p:cNvSpPr>
                <a:spLocks noChangeArrowheads="1"/>
              </p:cNvSpPr>
              <p:nvPr/>
            </p:nvSpPr>
            <p:spPr bwMode="auto">
              <a:xfrm>
                <a:off x="3331" y="1431"/>
                <a:ext cx="56" cy="56"/>
              </a:xfrm>
              <a:prstGeom prst="ellipse">
                <a:avLst/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 algn="ctr">
                <a:solidFill>
                  <a:srgbClr val="A5002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317" name="Group 342"/>
            <p:cNvGrpSpPr>
              <a:grpSpLocks/>
            </p:cNvGrpSpPr>
            <p:nvPr/>
          </p:nvGrpSpPr>
          <p:grpSpPr bwMode="auto">
            <a:xfrm>
              <a:off x="4259" y="2959"/>
              <a:ext cx="317" cy="56"/>
              <a:chOff x="3198" y="1431"/>
              <a:chExt cx="317" cy="56"/>
            </a:xfrm>
          </p:grpSpPr>
          <p:sp>
            <p:nvSpPr>
              <p:cNvPr id="348" name="AutoShape 343"/>
              <p:cNvSpPr>
                <a:spLocks noChangeAspect="1" noChangeArrowheads="1"/>
              </p:cNvSpPr>
              <p:nvPr/>
            </p:nvSpPr>
            <p:spPr bwMode="auto">
              <a:xfrm flipH="1">
                <a:off x="3198" y="1446"/>
                <a:ext cx="317" cy="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D4D4D4">
                      <a:gamma/>
                      <a:shade val="82353"/>
                      <a:invGamma/>
                    </a:srgbClr>
                  </a:gs>
                  <a:gs pos="50000">
                    <a:srgbClr val="D4D4D4"/>
                  </a:gs>
                  <a:gs pos="100000">
                    <a:srgbClr val="D4D4D4">
                      <a:gamma/>
                      <a:shade val="82353"/>
                      <a:invGamma/>
                    </a:srgbClr>
                  </a:gs>
                </a:gsLst>
                <a:lin ang="5400000" scaled="1"/>
              </a:gradFill>
              <a:ln w="9525" algn="ctr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lnSpc>
                    <a:spcPct val="70000"/>
                  </a:lnSpc>
                </a:pPr>
                <a:endParaRPr lang="nl-NL" sz="800" b="1">
                  <a:solidFill>
                    <a:srgbClr val="FFFF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349" name="AutoShape 344"/>
              <p:cNvSpPr>
                <a:spLocks noChangeAspect="1" noChangeArrowheads="1"/>
              </p:cNvSpPr>
              <p:nvPr/>
            </p:nvSpPr>
            <p:spPr bwMode="auto">
              <a:xfrm flipH="1">
                <a:off x="3469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350" name="AutoShape 345"/>
              <p:cNvSpPr>
                <a:spLocks noChangeAspect="1" noChangeArrowheads="1"/>
              </p:cNvSpPr>
              <p:nvPr/>
            </p:nvSpPr>
            <p:spPr bwMode="auto">
              <a:xfrm flipH="1">
                <a:off x="3214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351" name="Oval 346"/>
              <p:cNvSpPr>
                <a:spLocks noChangeArrowheads="1"/>
              </p:cNvSpPr>
              <p:nvPr/>
            </p:nvSpPr>
            <p:spPr bwMode="auto">
              <a:xfrm>
                <a:off x="3331" y="1431"/>
                <a:ext cx="56" cy="56"/>
              </a:xfrm>
              <a:prstGeom prst="ellipse">
                <a:avLst/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 algn="ctr">
                <a:solidFill>
                  <a:srgbClr val="A5002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318" name="Group 347"/>
            <p:cNvGrpSpPr>
              <a:grpSpLocks/>
            </p:cNvGrpSpPr>
            <p:nvPr/>
          </p:nvGrpSpPr>
          <p:grpSpPr bwMode="auto">
            <a:xfrm>
              <a:off x="4427" y="3075"/>
              <a:ext cx="317" cy="56"/>
              <a:chOff x="3198" y="1431"/>
              <a:chExt cx="317" cy="56"/>
            </a:xfrm>
          </p:grpSpPr>
          <p:sp>
            <p:nvSpPr>
              <p:cNvPr id="344" name="AutoShape 348"/>
              <p:cNvSpPr>
                <a:spLocks noChangeAspect="1" noChangeArrowheads="1"/>
              </p:cNvSpPr>
              <p:nvPr/>
            </p:nvSpPr>
            <p:spPr bwMode="auto">
              <a:xfrm flipH="1">
                <a:off x="3198" y="1446"/>
                <a:ext cx="317" cy="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D4D4D4">
                      <a:gamma/>
                      <a:shade val="82353"/>
                      <a:invGamma/>
                    </a:srgbClr>
                  </a:gs>
                  <a:gs pos="50000">
                    <a:srgbClr val="D4D4D4"/>
                  </a:gs>
                  <a:gs pos="100000">
                    <a:srgbClr val="D4D4D4">
                      <a:gamma/>
                      <a:shade val="82353"/>
                      <a:invGamma/>
                    </a:srgbClr>
                  </a:gs>
                </a:gsLst>
                <a:lin ang="5400000" scaled="1"/>
              </a:gradFill>
              <a:ln w="9525" algn="ctr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lnSpc>
                    <a:spcPct val="70000"/>
                  </a:lnSpc>
                </a:pPr>
                <a:endParaRPr lang="nl-NL" sz="800" b="1">
                  <a:solidFill>
                    <a:srgbClr val="FFFF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345" name="AutoShape 349"/>
              <p:cNvSpPr>
                <a:spLocks noChangeAspect="1" noChangeArrowheads="1"/>
              </p:cNvSpPr>
              <p:nvPr/>
            </p:nvSpPr>
            <p:spPr bwMode="auto">
              <a:xfrm flipH="1">
                <a:off x="3469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346" name="AutoShape 350"/>
              <p:cNvSpPr>
                <a:spLocks noChangeAspect="1" noChangeArrowheads="1"/>
              </p:cNvSpPr>
              <p:nvPr/>
            </p:nvSpPr>
            <p:spPr bwMode="auto">
              <a:xfrm flipH="1">
                <a:off x="3214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347" name="Oval 351"/>
              <p:cNvSpPr>
                <a:spLocks noChangeArrowheads="1"/>
              </p:cNvSpPr>
              <p:nvPr/>
            </p:nvSpPr>
            <p:spPr bwMode="auto">
              <a:xfrm>
                <a:off x="3331" y="1431"/>
                <a:ext cx="56" cy="56"/>
              </a:xfrm>
              <a:prstGeom prst="ellipse">
                <a:avLst/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 algn="ctr">
                <a:solidFill>
                  <a:srgbClr val="A5002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319" name="Group 352"/>
            <p:cNvGrpSpPr>
              <a:grpSpLocks/>
            </p:cNvGrpSpPr>
            <p:nvPr/>
          </p:nvGrpSpPr>
          <p:grpSpPr bwMode="auto">
            <a:xfrm>
              <a:off x="3974" y="3194"/>
              <a:ext cx="317" cy="56"/>
              <a:chOff x="3198" y="1431"/>
              <a:chExt cx="317" cy="56"/>
            </a:xfrm>
          </p:grpSpPr>
          <p:sp>
            <p:nvSpPr>
              <p:cNvPr id="340" name="AutoShape 353"/>
              <p:cNvSpPr>
                <a:spLocks noChangeAspect="1" noChangeArrowheads="1"/>
              </p:cNvSpPr>
              <p:nvPr/>
            </p:nvSpPr>
            <p:spPr bwMode="auto">
              <a:xfrm flipH="1">
                <a:off x="3198" y="1446"/>
                <a:ext cx="317" cy="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D4D4D4">
                      <a:gamma/>
                      <a:shade val="82353"/>
                      <a:invGamma/>
                    </a:srgbClr>
                  </a:gs>
                  <a:gs pos="50000">
                    <a:srgbClr val="D4D4D4"/>
                  </a:gs>
                  <a:gs pos="100000">
                    <a:srgbClr val="D4D4D4">
                      <a:gamma/>
                      <a:shade val="82353"/>
                      <a:invGamma/>
                    </a:srgbClr>
                  </a:gs>
                </a:gsLst>
                <a:lin ang="5400000" scaled="1"/>
              </a:gradFill>
              <a:ln w="9525" algn="ctr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lnSpc>
                    <a:spcPct val="70000"/>
                  </a:lnSpc>
                </a:pPr>
                <a:endParaRPr lang="nl-NL" sz="800" b="1">
                  <a:solidFill>
                    <a:srgbClr val="FFFF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341" name="AutoShape 354"/>
              <p:cNvSpPr>
                <a:spLocks noChangeAspect="1" noChangeArrowheads="1"/>
              </p:cNvSpPr>
              <p:nvPr/>
            </p:nvSpPr>
            <p:spPr bwMode="auto">
              <a:xfrm flipH="1">
                <a:off x="3469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342" name="AutoShape 355"/>
              <p:cNvSpPr>
                <a:spLocks noChangeAspect="1" noChangeArrowheads="1"/>
              </p:cNvSpPr>
              <p:nvPr/>
            </p:nvSpPr>
            <p:spPr bwMode="auto">
              <a:xfrm flipH="1">
                <a:off x="3214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343" name="Oval 356"/>
              <p:cNvSpPr>
                <a:spLocks noChangeArrowheads="1"/>
              </p:cNvSpPr>
              <p:nvPr/>
            </p:nvSpPr>
            <p:spPr bwMode="auto">
              <a:xfrm>
                <a:off x="3331" y="1431"/>
                <a:ext cx="56" cy="56"/>
              </a:xfrm>
              <a:prstGeom prst="ellipse">
                <a:avLst/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 algn="ctr">
                <a:solidFill>
                  <a:srgbClr val="A5002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320" name="Group 357"/>
            <p:cNvGrpSpPr>
              <a:grpSpLocks/>
            </p:cNvGrpSpPr>
            <p:nvPr/>
          </p:nvGrpSpPr>
          <p:grpSpPr bwMode="auto">
            <a:xfrm>
              <a:off x="4574" y="2959"/>
              <a:ext cx="317" cy="56"/>
              <a:chOff x="3198" y="1431"/>
              <a:chExt cx="317" cy="56"/>
            </a:xfrm>
          </p:grpSpPr>
          <p:sp>
            <p:nvSpPr>
              <p:cNvPr id="336" name="AutoShape 358"/>
              <p:cNvSpPr>
                <a:spLocks noChangeAspect="1" noChangeArrowheads="1"/>
              </p:cNvSpPr>
              <p:nvPr/>
            </p:nvSpPr>
            <p:spPr bwMode="auto">
              <a:xfrm flipH="1">
                <a:off x="3198" y="1446"/>
                <a:ext cx="317" cy="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D4D4D4">
                      <a:gamma/>
                      <a:shade val="82353"/>
                      <a:invGamma/>
                    </a:srgbClr>
                  </a:gs>
                  <a:gs pos="50000">
                    <a:srgbClr val="D4D4D4"/>
                  </a:gs>
                  <a:gs pos="100000">
                    <a:srgbClr val="D4D4D4">
                      <a:gamma/>
                      <a:shade val="82353"/>
                      <a:invGamma/>
                    </a:srgbClr>
                  </a:gs>
                </a:gsLst>
                <a:lin ang="5400000" scaled="1"/>
              </a:gradFill>
              <a:ln w="9525" algn="ctr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lnSpc>
                    <a:spcPct val="70000"/>
                  </a:lnSpc>
                </a:pPr>
                <a:endParaRPr lang="nl-NL" sz="800" b="1">
                  <a:solidFill>
                    <a:srgbClr val="FFFF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337" name="AutoShape 359"/>
              <p:cNvSpPr>
                <a:spLocks noChangeAspect="1" noChangeArrowheads="1"/>
              </p:cNvSpPr>
              <p:nvPr/>
            </p:nvSpPr>
            <p:spPr bwMode="auto">
              <a:xfrm flipH="1">
                <a:off x="3469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338" name="AutoShape 360"/>
              <p:cNvSpPr>
                <a:spLocks noChangeAspect="1" noChangeArrowheads="1"/>
              </p:cNvSpPr>
              <p:nvPr/>
            </p:nvSpPr>
            <p:spPr bwMode="auto">
              <a:xfrm flipH="1">
                <a:off x="3214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339" name="Oval 361"/>
              <p:cNvSpPr>
                <a:spLocks noChangeArrowheads="1"/>
              </p:cNvSpPr>
              <p:nvPr/>
            </p:nvSpPr>
            <p:spPr bwMode="auto">
              <a:xfrm>
                <a:off x="3331" y="1431"/>
                <a:ext cx="56" cy="56"/>
              </a:xfrm>
              <a:prstGeom prst="ellipse">
                <a:avLst/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 algn="ctr">
                <a:solidFill>
                  <a:srgbClr val="A5002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321" name="Group 362"/>
            <p:cNvGrpSpPr>
              <a:grpSpLocks/>
            </p:cNvGrpSpPr>
            <p:nvPr/>
          </p:nvGrpSpPr>
          <p:grpSpPr bwMode="auto">
            <a:xfrm>
              <a:off x="4287" y="3195"/>
              <a:ext cx="317" cy="56"/>
              <a:chOff x="3198" y="1431"/>
              <a:chExt cx="317" cy="56"/>
            </a:xfrm>
          </p:grpSpPr>
          <p:sp>
            <p:nvSpPr>
              <p:cNvPr id="332" name="AutoShape 363"/>
              <p:cNvSpPr>
                <a:spLocks noChangeAspect="1" noChangeArrowheads="1"/>
              </p:cNvSpPr>
              <p:nvPr/>
            </p:nvSpPr>
            <p:spPr bwMode="auto">
              <a:xfrm flipH="1">
                <a:off x="3198" y="1446"/>
                <a:ext cx="317" cy="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D4D4D4">
                      <a:gamma/>
                      <a:shade val="82353"/>
                      <a:invGamma/>
                    </a:srgbClr>
                  </a:gs>
                  <a:gs pos="50000">
                    <a:srgbClr val="D4D4D4"/>
                  </a:gs>
                  <a:gs pos="100000">
                    <a:srgbClr val="D4D4D4">
                      <a:gamma/>
                      <a:shade val="82353"/>
                      <a:invGamma/>
                    </a:srgbClr>
                  </a:gs>
                </a:gsLst>
                <a:lin ang="5400000" scaled="1"/>
              </a:gradFill>
              <a:ln w="9525" algn="ctr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lnSpc>
                    <a:spcPct val="70000"/>
                  </a:lnSpc>
                </a:pPr>
                <a:endParaRPr lang="nl-NL" sz="800" b="1">
                  <a:solidFill>
                    <a:srgbClr val="FFFF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333" name="AutoShape 364"/>
              <p:cNvSpPr>
                <a:spLocks noChangeAspect="1" noChangeArrowheads="1"/>
              </p:cNvSpPr>
              <p:nvPr/>
            </p:nvSpPr>
            <p:spPr bwMode="auto">
              <a:xfrm flipH="1">
                <a:off x="3469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334" name="AutoShape 365"/>
              <p:cNvSpPr>
                <a:spLocks noChangeAspect="1" noChangeArrowheads="1"/>
              </p:cNvSpPr>
              <p:nvPr/>
            </p:nvSpPr>
            <p:spPr bwMode="auto">
              <a:xfrm flipH="1">
                <a:off x="3214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335" name="Oval 366"/>
              <p:cNvSpPr>
                <a:spLocks noChangeArrowheads="1"/>
              </p:cNvSpPr>
              <p:nvPr/>
            </p:nvSpPr>
            <p:spPr bwMode="auto">
              <a:xfrm>
                <a:off x="3331" y="1431"/>
                <a:ext cx="56" cy="56"/>
              </a:xfrm>
              <a:prstGeom prst="ellipse">
                <a:avLst/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 algn="ctr">
                <a:solidFill>
                  <a:srgbClr val="A5002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sp>
          <p:nvSpPr>
            <p:cNvPr id="322" name="Line 367"/>
            <p:cNvSpPr>
              <a:spLocks noChangeShapeType="1"/>
            </p:cNvSpPr>
            <p:nvPr/>
          </p:nvSpPr>
          <p:spPr bwMode="auto">
            <a:xfrm>
              <a:off x="3795" y="3018"/>
              <a:ext cx="19" cy="64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23" name="Line 368"/>
            <p:cNvSpPr>
              <a:spLocks noChangeShapeType="1"/>
            </p:cNvSpPr>
            <p:nvPr/>
          </p:nvSpPr>
          <p:spPr bwMode="auto">
            <a:xfrm>
              <a:off x="3970" y="3132"/>
              <a:ext cx="19" cy="64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24" name="Line 369"/>
            <p:cNvSpPr>
              <a:spLocks noChangeShapeType="1"/>
            </p:cNvSpPr>
            <p:nvPr/>
          </p:nvSpPr>
          <p:spPr bwMode="auto">
            <a:xfrm>
              <a:off x="4113" y="3019"/>
              <a:ext cx="19" cy="64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25" name="Line 370"/>
            <p:cNvSpPr>
              <a:spLocks noChangeShapeType="1"/>
            </p:cNvSpPr>
            <p:nvPr/>
          </p:nvSpPr>
          <p:spPr bwMode="auto">
            <a:xfrm>
              <a:off x="4286" y="3130"/>
              <a:ext cx="19" cy="64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26" name="Line 371"/>
            <p:cNvSpPr>
              <a:spLocks noChangeShapeType="1"/>
            </p:cNvSpPr>
            <p:nvPr/>
          </p:nvSpPr>
          <p:spPr bwMode="auto">
            <a:xfrm>
              <a:off x="4436" y="3019"/>
              <a:ext cx="19" cy="64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27" name="Line 372"/>
            <p:cNvSpPr>
              <a:spLocks noChangeShapeType="1"/>
            </p:cNvSpPr>
            <p:nvPr/>
          </p:nvSpPr>
          <p:spPr bwMode="auto">
            <a:xfrm flipH="1">
              <a:off x="4077" y="3011"/>
              <a:ext cx="22" cy="71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28" name="Line 373"/>
            <p:cNvSpPr>
              <a:spLocks noChangeShapeType="1"/>
            </p:cNvSpPr>
            <p:nvPr/>
          </p:nvSpPr>
          <p:spPr bwMode="auto">
            <a:xfrm flipH="1">
              <a:off x="4395" y="3009"/>
              <a:ext cx="22" cy="71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29" name="Line 374"/>
            <p:cNvSpPr>
              <a:spLocks noChangeShapeType="1"/>
            </p:cNvSpPr>
            <p:nvPr/>
          </p:nvSpPr>
          <p:spPr bwMode="auto">
            <a:xfrm flipH="1">
              <a:off x="4259" y="3127"/>
              <a:ext cx="13" cy="71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30" name="Line 375"/>
            <p:cNvSpPr>
              <a:spLocks noChangeShapeType="1"/>
            </p:cNvSpPr>
            <p:nvPr/>
          </p:nvSpPr>
          <p:spPr bwMode="auto">
            <a:xfrm flipH="1">
              <a:off x="4715" y="3015"/>
              <a:ext cx="22" cy="71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31" name="Line 376"/>
            <p:cNvSpPr>
              <a:spLocks noChangeShapeType="1"/>
            </p:cNvSpPr>
            <p:nvPr/>
          </p:nvSpPr>
          <p:spPr bwMode="auto">
            <a:xfrm flipH="1">
              <a:off x="4568" y="3133"/>
              <a:ext cx="22" cy="71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368" name="Group 321"/>
          <p:cNvGrpSpPr>
            <a:grpSpLocks/>
          </p:cNvGrpSpPr>
          <p:nvPr/>
        </p:nvGrpSpPr>
        <p:grpSpPr bwMode="auto">
          <a:xfrm>
            <a:off x="4797648" y="5189061"/>
            <a:ext cx="2006600" cy="463550"/>
            <a:chOff x="3627" y="2959"/>
            <a:chExt cx="1264" cy="292"/>
          </a:xfrm>
        </p:grpSpPr>
        <p:grpSp>
          <p:nvGrpSpPr>
            <p:cNvPr id="369" name="Group 322"/>
            <p:cNvGrpSpPr>
              <a:grpSpLocks/>
            </p:cNvGrpSpPr>
            <p:nvPr/>
          </p:nvGrpSpPr>
          <p:grpSpPr bwMode="auto">
            <a:xfrm>
              <a:off x="3627" y="2960"/>
              <a:ext cx="317" cy="56"/>
              <a:chOff x="3198" y="1431"/>
              <a:chExt cx="317" cy="56"/>
            </a:xfrm>
          </p:grpSpPr>
          <p:sp>
            <p:nvSpPr>
              <p:cNvPr id="420" name="AutoShape 323"/>
              <p:cNvSpPr>
                <a:spLocks noChangeAspect="1" noChangeArrowheads="1"/>
              </p:cNvSpPr>
              <p:nvPr/>
            </p:nvSpPr>
            <p:spPr bwMode="auto">
              <a:xfrm flipH="1">
                <a:off x="3198" y="1446"/>
                <a:ext cx="317" cy="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D4D4D4">
                      <a:gamma/>
                      <a:shade val="82353"/>
                      <a:invGamma/>
                    </a:srgbClr>
                  </a:gs>
                  <a:gs pos="50000">
                    <a:srgbClr val="D4D4D4"/>
                  </a:gs>
                  <a:gs pos="100000">
                    <a:srgbClr val="D4D4D4">
                      <a:gamma/>
                      <a:shade val="82353"/>
                      <a:invGamma/>
                    </a:srgbClr>
                  </a:gs>
                </a:gsLst>
                <a:lin ang="5400000" scaled="1"/>
              </a:gradFill>
              <a:ln w="9525" algn="ctr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lnSpc>
                    <a:spcPct val="70000"/>
                  </a:lnSpc>
                </a:pPr>
                <a:endParaRPr lang="nl-NL" sz="800" b="1">
                  <a:solidFill>
                    <a:srgbClr val="FFFF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421" name="AutoShape 324"/>
              <p:cNvSpPr>
                <a:spLocks noChangeAspect="1" noChangeArrowheads="1"/>
              </p:cNvSpPr>
              <p:nvPr/>
            </p:nvSpPr>
            <p:spPr bwMode="auto">
              <a:xfrm flipH="1">
                <a:off x="3469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422" name="AutoShape 325"/>
              <p:cNvSpPr>
                <a:spLocks noChangeAspect="1" noChangeArrowheads="1"/>
              </p:cNvSpPr>
              <p:nvPr/>
            </p:nvSpPr>
            <p:spPr bwMode="auto">
              <a:xfrm flipH="1">
                <a:off x="3214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423" name="Oval 326"/>
              <p:cNvSpPr>
                <a:spLocks noChangeArrowheads="1"/>
              </p:cNvSpPr>
              <p:nvPr/>
            </p:nvSpPr>
            <p:spPr bwMode="auto">
              <a:xfrm>
                <a:off x="3331" y="1431"/>
                <a:ext cx="56" cy="56"/>
              </a:xfrm>
              <a:prstGeom prst="ellipse">
                <a:avLst/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 algn="ctr">
                <a:solidFill>
                  <a:srgbClr val="A5002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370" name="Group 327"/>
            <p:cNvGrpSpPr>
              <a:grpSpLocks/>
            </p:cNvGrpSpPr>
            <p:nvPr/>
          </p:nvGrpSpPr>
          <p:grpSpPr bwMode="auto">
            <a:xfrm>
              <a:off x="3801" y="3076"/>
              <a:ext cx="317" cy="56"/>
              <a:chOff x="3198" y="1431"/>
              <a:chExt cx="317" cy="56"/>
            </a:xfrm>
          </p:grpSpPr>
          <p:sp>
            <p:nvSpPr>
              <p:cNvPr id="416" name="AutoShape 328"/>
              <p:cNvSpPr>
                <a:spLocks noChangeAspect="1" noChangeArrowheads="1"/>
              </p:cNvSpPr>
              <p:nvPr/>
            </p:nvSpPr>
            <p:spPr bwMode="auto">
              <a:xfrm flipH="1">
                <a:off x="3198" y="1446"/>
                <a:ext cx="317" cy="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D4D4D4">
                      <a:gamma/>
                      <a:shade val="82353"/>
                      <a:invGamma/>
                    </a:srgbClr>
                  </a:gs>
                  <a:gs pos="50000">
                    <a:srgbClr val="D4D4D4"/>
                  </a:gs>
                  <a:gs pos="100000">
                    <a:srgbClr val="D4D4D4">
                      <a:gamma/>
                      <a:shade val="82353"/>
                      <a:invGamma/>
                    </a:srgbClr>
                  </a:gs>
                </a:gsLst>
                <a:lin ang="5400000" scaled="1"/>
              </a:gradFill>
              <a:ln w="9525" algn="ctr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lnSpc>
                    <a:spcPct val="70000"/>
                  </a:lnSpc>
                </a:pPr>
                <a:endParaRPr lang="nl-NL" sz="800" b="1">
                  <a:solidFill>
                    <a:srgbClr val="FFFF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417" name="AutoShape 329"/>
              <p:cNvSpPr>
                <a:spLocks noChangeAspect="1" noChangeArrowheads="1"/>
              </p:cNvSpPr>
              <p:nvPr/>
            </p:nvSpPr>
            <p:spPr bwMode="auto">
              <a:xfrm flipH="1">
                <a:off x="3469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418" name="AutoShape 330"/>
              <p:cNvSpPr>
                <a:spLocks noChangeAspect="1" noChangeArrowheads="1"/>
              </p:cNvSpPr>
              <p:nvPr/>
            </p:nvSpPr>
            <p:spPr bwMode="auto">
              <a:xfrm flipH="1">
                <a:off x="3214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419" name="Oval 331"/>
              <p:cNvSpPr>
                <a:spLocks noChangeArrowheads="1"/>
              </p:cNvSpPr>
              <p:nvPr/>
            </p:nvSpPr>
            <p:spPr bwMode="auto">
              <a:xfrm>
                <a:off x="3331" y="1431"/>
                <a:ext cx="56" cy="56"/>
              </a:xfrm>
              <a:prstGeom prst="ellipse">
                <a:avLst/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 algn="ctr">
                <a:solidFill>
                  <a:srgbClr val="A5002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371" name="Group 332"/>
            <p:cNvGrpSpPr>
              <a:grpSpLocks/>
            </p:cNvGrpSpPr>
            <p:nvPr/>
          </p:nvGrpSpPr>
          <p:grpSpPr bwMode="auto">
            <a:xfrm>
              <a:off x="4115" y="3076"/>
              <a:ext cx="317" cy="56"/>
              <a:chOff x="3198" y="1431"/>
              <a:chExt cx="317" cy="56"/>
            </a:xfrm>
          </p:grpSpPr>
          <p:sp>
            <p:nvSpPr>
              <p:cNvPr id="412" name="AutoShape 333"/>
              <p:cNvSpPr>
                <a:spLocks noChangeAspect="1" noChangeArrowheads="1"/>
              </p:cNvSpPr>
              <p:nvPr/>
            </p:nvSpPr>
            <p:spPr bwMode="auto">
              <a:xfrm flipH="1">
                <a:off x="3198" y="1446"/>
                <a:ext cx="317" cy="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D4D4D4">
                      <a:gamma/>
                      <a:shade val="82353"/>
                      <a:invGamma/>
                    </a:srgbClr>
                  </a:gs>
                  <a:gs pos="50000">
                    <a:srgbClr val="D4D4D4"/>
                  </a:gs>
                  <a:gs pos="100000">
                    <a:srgbClr val="D4D4D4">
                      <a:gamma/>
                      <a:shade val="82353"/>
                      <a:invGamma/>
                    </a:srgbClr>
                  </a:gs>
                </a:gsLst>
                <a:lin ang="5400000" scaled="1"/>
              </a:gradFill>
              <a:ln w="9525" algn="ctr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lnSpc>
                    <a:spcPct val="70000"/>
                  </a:lnSpc>
                </a:pPr>
                <a:endParaRPr lang="nl-NL" sz="800" b="1">
                  <a:solidFill>
                    <a:srgbClr val="FFFF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413" name="AutoShape 334"/>
              <p:cNvSpPr>
                <a:spLocks noChangeAspect="1" noChangeArrowheads="1"/>
              </p:cNvSpPr>
              <p:nvPr/>
            </p:nvSpPr>
            <p:spPr bwMode="auto">
              <a:xfrm flipH="1">
                <a:off x="3469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414" name="AutoShape 335"/>
              <p:cNvSpPr>
                <a:spLocks noChangeAspect="1" noChangeArrowheads="1"/>
              </p:cNvSpPr>
              <p:nvPr/>
            </p:nvSpPr>
            <p:spPr bwMode="auto">
              <a:xfrm flipH="1">
                <a:off x="3214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415" name="Oval 336"/>
              <p:cNvSpPr>
                <a:spLocks noChangeArrowheads="1"/>
              </p:cNvSpPr>
              <p:nvPr/>
            </p:nvSpPr>
            <p:spPr bwMode="auto">
              <a:xfrm>
                <a:off x="3331" y="1431"/>
                <a:ext cx="56" cy="56"/>
              </a:xfrm>
              <a:prstGeom prst="ellipse">
                <a:avLst/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 algn="ctr">
                <a:solidFill>
                  <a:srgbClr val="A5002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372" name="Group 337"/>
            <p:cNvGrpSpPr>
              <a:grpSpLocks/>
            </p:cNvGrpSpPr>
            <p:nvPr/>
          </p:nvGrpSpPr>
          <p:grpSpPr bwMode="auto">
            <a:xfrm>
              <a:off x="3945" y="2960"/>
              <a:ext cx="317" cy="56"/>
              <a:chOff x="3198" y="1431"/>
              <a:chExt cx="317" cy="56"/>
            </a:xfrm>
          </p:grpSpPr>
          <p:sp>
            <p:nvSpPr>
              <p:cNvPr id="408" name="AutoShape 338"/>
              <p:cNvSpPr>
                <a:spLocks noChangeAspect="1" noChangeArrowheads="1"/>
              </p:cNvSpPr>
              <p:nvPr/>
            </p:nvSpPr>
            <p:spPr bwMode="auto">
              <a:xfrm flipH="1">
                <a:off x="3198" y="1446"/>
                <a:ext cx="317" cy="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D4D4D4">
                      <a:gamma/>
                      <a:shade val="82353"/>
                      <a:invGamma/>
                    </a:srgbClr>
                  </a:gs>
                  <a:gs pos="50000">
                    <a:srgbClr val="D4D4D4"/>
                  </a:gs>
                  <a:gs pos="100000">
                    <a:srgbClr val="D4D4D4">
                      <a:gamma/>
                      <a:shade val="82353"/>
                      <a:invGamma/>
                    </a:srgbClr>
                  </a:gs>
                </a:gsLst>
                <a:lin ang="5400000" scaled="1"/>
              </a:gradFill>
              <a:ln w="9525" algn="ctr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lnSpc>
                    <a:spcPct val="70000"/>
                  </a:lnSpc>
                </a:pPr>
                <a:endParaRPr lang="nl-NL" sz="800" b="1">
                  <a:solidFill>
                    <a:srgbClr val="FFFF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409" name="AutoShape 339"/>
              <p:cNvSpPr>
                <a:spLocks noChangeAspect="1" noChangeArrowheads="1"/>
              </p:cNvSpPr>
              <p:nvPr/>
            </p:nvSpPr>
            <p:spPr bwMode="auto">
              <a:xfrm flipH="1">
                <a:off x="3469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410" name="AutoShape 340"/>
              <p:cNvSpPr>
                <a:spLocks noChangeAspect="1" noChangeArrowheads="1"/>
              </p:cNvSpPr>
              <p:nvPr/>
            </p:nvSpPr>
            <p:spPr bwMode="auto">
              <a:xfrm flipH="1">
                <a:off x="3214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411" name="Oval 341"/>
              <p:cNvSpPr>
                <a:spLocks noChangeArrowheads="1"/>
              </p:cNvSpPr>
              <p:nvPr/>
            </p:nvSpPr>
            <p:spPr bwMode="auto">
              <a:xfrm>
                <a:off x="3331" y="1431"/>
                <a:ext cx="56" cy="56"/>
              </a:xfrm>
              <a:prstGeom prst="ellipse">
                <a:avLst/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 algn="ctr">
                <a:solidFill>
                  <a:srgbClr val="A5002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373" name="Group 342"/>
            <p:cNvGrpSpPr>
              <a:grpSpLocks/>
            </p:cNvGrpSpPr>
            <p:nvPr/>
          </p:nvGrpSpPr>
          <p:grpSpPr bwMode="auto">
            <a:xfrm>
              <a:off x="4259" y="2959"/>
              <a:ext cx="317" cy="56"/>
              <a:chOff x="3198" y="1431"/>
              <a:chExt cx="317" cy="56"/>
            </a:xfrm>
          </p:grpSpPr>
          <p:sp>
            <p:nvSpPr>
              <p:cNvPr id="404" name="AutoShape 343"/>
              <p:cNvSpPr>
                <a:spLocks noChangeAspect="1" noChangeArrowheads="1"/>
              </p:cNvSpPr>
              <p:nvPr/>
            </p:nvSpPr>
            <p:spPr bwMode="auto">
              <a:xfrm flipH="1">
                <a:off x="3198" y="1446"/>
                <a:ext cx="317" cy="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D4D4D4">
                      <a:gamma/>
                      <a:shade val="82353"/>
                      <a:invGamma/>
                    </a:srgbClr>
                  </a:gs>
                  <a:gs pos="50000">
                    <a:srgbClr val="D4D4D4"/>
                  </a:gs>
                  <a:gs pos="100000">
                    <a:srgbClr val="D4D4D4">
                      <a:gamma/>
                      <a:shade val="82353"/>
                      <a:invGamma/>
                    </a:srgbClr>
                  </a:gs>
                </a:gsLst>
                <a:lin ang="5400000" scaled="1"/>
              </a:gradFill>
              <a:ln w="9525" algn="ctr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lnSpc>
                    <a:spcPct val="70000"/>
                  </a:lnSpc>
                </a:pPr>
                <a:endParaRPr lang="nl-NL" sz="800" b="1">
                  <a:solidFill>
                    <a:srgbClr val="FFFF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405" name="AutoShape 344"/>
              <p:cNvSpPr>
                <a:spLocks noChangeAspect="1" noChangeArrowheads="1"/>
              </p:cNvSpPr>
              <p:nvPr/>
            </p:nvSpPr>
            <p:spPr bwMode="auto">
              <a:xfrm flipH="1">
                <a:off x="3469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406" name="AutoShape 345"/>
              <p:cNvSpPr>
                <a:spLocks noChangeAspect="1" noChangeArrowheads="1"/>
              </p:cNvSpPr>
              <p:nvPr/>
            </p:nvSpPr>
            <p:spPr bwMode="auto">
              <a:xfrm flipH="1">
                <a:off x="3214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407" name="Oval 346"/>
              <p:cNvSpPr>
                <a:spLocks noChangeArrowheads="1"/>
              </p:cNvSpPr>
              <p:nvPr/>
            </p:nvSpPr>
            <p:spPr bwMode="auto">
              <a:xfrm>
                <a:off x="3331" y="1431"/>
                <a:ext cx="56" cy="56"/>
              </a:xfrm>
              <a:prstGeom prst="ellipse">
                <a:avLst/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 algn="ctr">
                <a:solidFill>
                  <a:srgbClr val="A5002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374" name="Group 347"/>
            <p:cNvGrpSpPr>
              <a:grpSpLocks/>
            </p:cNvGrpSpPr>
            <p:nvPr/>
          </p:nvGrpSpPr>
          <p:grpSpPr bwMode="auto">
            <a:xfrm>
              <a:off x="4427" y="3075"/>
              <a:ext cx="317" cy="56"/>
              <a:chOff x="3198" y="1431"/>
              <a:chExt cx="317" cy="56"/>
            </a:xfrm>
          </p:grpSpPr>
          <p:sp>
            <p:nvSpPr>
              <p:cNvPr id="400" name="AutoShape 348"/>
              <p:cNvSpPr>
                <a:spLocks noChangeAspect="1" noChangeArrowheads="1"/>
              </p:cNvSpPr>
              <p:nvPr/>
            </p:nvSpPr>
            <p:spPr bwMode="auto">
              <a:xfrm flipH="1">
                <a:off x="3198" y="1446"/>
                <a:ext cx="317" cy="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D4D4D4">
                      <a:gamma/>
                      <a:shade val="82353"/>
                      <a:invGamma/>
                    </a:srgbClr>
                  </a:gs>
                  <a:gs pos="50000">
                    <a:srgbClr val="D4D4D4"/>
                  </a:gs>
                  <a:gs pos="100000">
                    <a:srgbClr val="D4D4D4">
                      <a:gamma/>
                      <a:shade val="82353"/>
                      <a:invGamma/>
                    </a:srgbClr>
                  </a:gs>
                </a:gsLst>
                <a:lin ang="5400000" scaled="1"/>
              </a:gradFill>
              <a:ln w="9525" algn="ctr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lnSpc>
                    <a:spcPct val="70000"/>
                  </a:lnSpc>
                </a:pPr>
                <a:endParaRPr lang="nl-NL" sz="800" b="1">
                  <a:solidFill>
                    <a:srgbClr val="FFFF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401" name="AutoShape 349"/>
              <p:cNvSpPr>
                <a:spLocks noChangeAspect="1" noChangeArrowheads="1"/>
              </p:cNvSpPr>
              <p:nvPr/>
            </p:nvSpPr>
            <p:spPr bwMode="auto">
              <a:xfrm flipH="1">
                <a:off x="3469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402" name="AutoShape 350"/>
              <p:cNvSpPr>
                <a:spLocks noChangeAspect="1" noChangeArrowheads="1"/>
              </p:cNvSpPr>
              <p:nvPr/>
            </p:nvSpPr>
            <p:spPr bwMode="auto">
              <a:xfrm flipH="1">
                <a:off x="3214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403" name="Oval 402"/>
              <p:cNvSpPr>
                <a:spLocks noChangeArrowheads="1"/>
              </p:cNvSpPr>
              <p:nvPr/>
            </p:nvSpPr>
            <p:spPr bwMode="auto">
              <a:xfrm>
                <a:off x="3331" y="1431"/>
                <a:ext cx="56" cy="56"/>
              </a:xfrm>
              <a:prstGeom prst="ellipse">
                <a:avLst/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 algn="ctr">
                <a:solidFill>
                  <a:srgbClr val="A5002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375" name="Group 352"/>
            <p:cNvGrpSpPr>
              <a:grpSpLocks/>
            </p:cNvGrpSpPr>
            <p:nvPr/>
          </p:nvGrpSpPr>
          <p:grpSpPr bwMode="auto">
            <a:xfrm>
              <a:off x="3974" y="3194"/>
              <a:ext cx="317" cy="56"/>
              <a:chOff x="3198" y="1431"/>
              <a:chExt cx="317" cy="56"/>
            </a:xfrm>
          </p:grpSpPr>
          <p:sp>
            <p:nvSpPr>
              <p:cNvPr id="396" name="AutoShape 353"/>
              <p:cNvSpPr>
                <a:spLocks noChangeAspect="1" noChangeArrowheads="1"/>
              </p:cNvSpPr>
              <p:nvPr/>
            </p:nvSpPr>
            <p:spPr bwMode="auto">
              <a:xfrm flipH="1">
                <a:off x="3198" y="1446"/>
                <a:ext cx="317" cy="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D4D4D4">
                      <a:gamma/>
                      <a:shade val="82353"/>
                      <a:invGamma/>
                    </a:srgbClr>
                  </a:gs>
                  <a:gs pos="50000">
                    <a:srgbClr val="D4D4D4"/>
                  </a:gs>
                  <a:gs pos="100000">
                    <a:srgbClr val="D4D4D4">
                      <a:gamma/>
                      <a:shade val="82353"/>
                      <a:invGamma/>
                    </a:srgbClr>
                  </a:gs>
                </a:gsLst>
                <a:lin ang="5400000" scaled="1"/>
              </a:gradFill>
              <a:ln w="9525" algn="ctr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lnSpc>
                    <a:spcPct val="70000"/>
                  </a:lnSpc>
                </a:pPr>
                <a:endParaRPr lang="nl-NL" sz="800" b="1">
                  <a:solidFill>
                    <a:srgbClr val="FFFF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397" name="AutoShape 354"/>
              <p:cNvSpPr>
                <a:spLocks noChangeAspect="1" noChangeArrowheads="1"/>
              </p:cNvSpPr>
              <p:nvPr/>
            </p:nvSpPr>
            <p:spPr bwMode="auto">
              <a:xfrm flipH="1">
                <a:off x="3469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398" name="AutoShape 355"/>
              <p:cNvSpPr>
                <a:spLocks noChangeAspect="1" noChangeArrowheads="1"/>
              </p:cNvSpPr>
              <p:nvPr/>
            </p:nvSpPr>
            <p:spPr bwMode="auto">
              <a:xfrm flipH="1">
                <a:off x="3214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399" name="Oval 356"/>
              <p:cNvSpPr>
                <a:spLocks noChangeArrowheads="1"/>
              </p:cNvSpPr>
              <p:nvPr/>
            </p:nvSpPr>
            <p:spPr bwMode="auto">
              <a:xfrm>
                <a:off x="3331" y="1431"/>
                <a:ext cx="56" cy="56"/>
              </a:xfrm>
              <a:prstGeom prst="ellipse">
                <a:avLst/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 algn="ctr">
                <a:solidFill>
                  <a:srgbClr val="A5002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376" name="Group 357"/>
            <p:cNvGrpSpPr>
              <a:grpSpLocks/>
            </p:cNvGrpSpPr>
            <p:nvPr/>
          </p:nvGrpSpPr>
          <p:grpSpPr bwMode="auto">
            <a:xfrm>
              <a:off x="4574" y="2959"/>
              <a:ext cx="317" cy="56"/>
              <a:chOff x="3198" y="1431"/>
              <a:chExt cx="317" cy="56"/>
            </a:xfrm>
          </p:grpSpPr>
          <p:sp>
            <p:nvSpPr>
              <p:cNvPr id="392" name="AutoShape 358"/>
              <p:cNvSpPr>
                <a:spLocks noChangeAspect="1" noChangeArrowheads="1"/>
              </p:cNvSpPr>
              <p:nvPr/>
            </p:nvSpPr>
            <p:spPr bwMode="auto">
              <a:xfrm flipH="1">
                <a:off x="3198" y="1446"/>
                <a:ext cx="317" cy="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D4D4D4">
                      <a:gamma/>
                      <a:shade val="82353"/>
                      <a:invGamma/>
                    </a:srgbClr>
                  </a:gs>
                  <a:gs pos="50000">
                    <a:srgbClr val="D4D4D4"/>
                  </a:gs>
                  <a:gs pos="100000">
                    <a:srgbClr val="D4D4D4">
                      <a:gamma/>
                      <a:shade val="82353"/>
                      <a:invGamma/>
                    </a:srgbClr>
                  </a:gs>
                </a:gsLst>
                <a:lin ang="5400000" scaled="1"/>
              </a:gradFill>
              <a:ln w="9525" algn="ctr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lnSpc>
                    <a:spcPct val="70000"/>
                  </a:lnSpc>
                </a:pPr>
                <a:endParaRPr lang="nl-NL" sz="800" b="1">
                  <a:solidFill>
                    <a:srgbClr val="FFFF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393" name="AutoShape 359"/>
              <p:cNvSpPr>
                <a:spLocks noChangeAspect="1" noChangeArrowheads="1"/>
              </p:cNvSpPr>
              <p:nvPr/>
            </p:nvSpPr>
            <p:spPr bwMode="auto">
              <a:xfrm flipH="1">
                <a:off x="3469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394" name="AutoShape 360"/>
              <p:cNvSpPr>
                <a:spLocks noChangeAspect="1" noChangeArrowheads="1"/>
              </p:cNvSpPr>
              <p:nvPr/>
            </p:nvSpPr>
            <p:spPr bwMode="auto">
              <a:xfrm flipH="1">
                <a:off x="3214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395" name="Oval 361"/>
              <p:cNvSpPr>
                <a:spLocks noChangeArrowheads="1"/>
              </p:cNvSpPr>
              <p:nvPr/>
            </p:nvSpPr>
            <p:spPr bwMode="auto">
              <a:xfrm>
                <a:off x="3331" y="1431"/>
                <a:ext cx="56" cy="56"/>
              </a:xfrm>
              <a:prstGeom prst="ellipse">
                <a:avLst/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 algn="ctr">
                <a:solidFill>
                  <a:srgbClr val="A5002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377" name="Group 362"/>
            <p:cNvGrpSpPr>
              <a:grpSpLocks/>
            </p:cNvGrpSpPr>
            <p:nvPr/>
          </p:nvGrpSpPr>
          <p:grpSpPr bwMode="auto">
            <a:xfrm>
              <a:off x="4287" y="3195"/>
              <a:ext cx="317" cy="56"/>
              <a:chOff x="3198" y="1431"/>
              <a:chExt cx="317" cy="56"/>
            </a:xfrm>
          </p:grpSpPr>
          <p:sp>
            <p:nvSpPr>
              <p:cNvPr id="388" name="AutoShape 363"/>
              <p:cNvSpPr>
                <a:spLocks noChangeAspect="1" noChangeArrowheads="1"/>
              </p:cNvSpPr>
              <p:nvPr/>
            </p:nvSpPr>
            <p:spPr bwMode="auto">
              <a:xfrm flipH="1">
                <a:off x="3198" y="1446"/>
                <a:ext cx="317" cy="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D4D4D4">
                      <a:gamma/>
                      <a:shade val="82353"/>
                      <a:invGamma/>
                    </a:srgbClr>
                  </a:gs>
                  <a:gs pos="50000">
                    <a:srgbClr val="D4D4D4"/>
                  </a:gs>
                  <a:gs pos="100000">
                    <a:srgbClr val="D4D4D4">
                      <a:gamma/>
                      <a:shade val="82353"/>
                      <a:invGamma/>
                    </a:srgbClr>
                  </a:gs>
                </a:gsLst>
                <a:lin ang="5400000" scaled="1"/>
              </a:gradFill>
              <a:ln w="9525" algn="ctr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lnSpc>
                    <a:spcPct val="70000"/>
                  </a:lnSpc>
                </a:pPr>
                <a:endParaRPr lang="nl-NL" sz="800" b="1">
                  <a:solidFill>
                    <a:srgbClr val="FFFF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389" name="AutoShape 364"/>
              <p:cNvSpPr>
                <a:spLocks noChangeAspect="1" noChangeArrowheads="1"/>
              </p:cNvSpPr>
              <p:nvPr/>
            </p:nvSpPr>
            <p:spPr bwMode="auto">
              <a:xfrm flipH="1">
                <a:off x="3469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390" name="AutoShape 365"/>
              <p:cNvSpPr>
                <a:spLocks noChangeAspect="1" noChangeArrowheads="1"/>
              </p:cNvSpPr>
              <p:nvPr/>
            </p:nvSpPr>
            <p:spPr bwMode="auto">
              <a:xfrm flipH="1">
                <a:off x="3214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391" name="Oval 366"/>
              <p:cNvSpPr>
                <a:spLocks noChangeArrowheads="1"/>
              </p:cNvSpPr>
              <p:nvPr/>
            </p:nvSpPr>
            <p:spPr bwMode="auto">
              <a:xfrm>
                <a:off x="3331" y="1431"/>
                <a:ext cx="56" cy="56"/>
              </a:xfrm>
              <a:prstGeom prst="ellipse">
                <a:avLst/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 algn="ctr">
                <a:solidFill>
                  <a:srgbClr val="A5002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sp>
          <p:nvSpPr>
            <p:cNvPr id="378" name="Line 367"/>
            <p:cNvSpPr>
              <a:spLocks noChangeShapeType="1"/>
            </p:cNvSpPr>
            <p:nvPr/>
          </p:nvSpPr>
          <p:spPr bwMode="auto">
            <a:xfrm>
              <a:off x="3795" y="3018"/>
              <a:ext cx="19" cy="64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79" name="Line 368"/>
            <p:cNvSpPr>
              <a:spLocks noChangeShapeType="1"/>
            </p:cNvSpPr>
            <p:nvPr/>
          </p:nvSpPr>
          <p:spPr bwMode="auto">
            <a:xfrm>
              <a:off x="3970" y="3132"/>
              <a:ext cx="19" cy="64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80" name="Line 369"/>
            <p:cNvSpPr>
              <a:spLocks noChangeShapeType="1"/>
            </p:cNvSpPr>
            <p:nvPr/>
          </p:nvSpPr>
          <p:spPr bwMode="auto">
            <a:xfrm>
              <a:off x="4113" y="3019"/>
              <a:ext cx="19" cy="64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81" name="Line 370"/>
            <p:cNvSpPr>
              <a:spLocks noChangeShapeType="1"/>
            </p:cNvSpPr>
            <p:nvPr/>
          </p:nvSpPr>
          <p:spPr bwMode="auto">
            <a:xfrm>
              <a:off x="4286" y="3130"/>
              <a:ext cx="19" cy="64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82" name="Line 371"/>
            <p:cNvSpPr>
              <a:spLocks noChangeShapeType="1"/>
            </p:cNvSpPr>
            <p:nvPr/>
          </p:nvSpPr>
          <p:spPr bwMode="auto">
            <a:xfrm>
              <a:off x="4436" y="3019"/>
              <a:ext cx="19" cy="64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83" name="Line 372"/>
            <p:cNvSpPr>
              <a:spLocks noChangeShapeType="1"/>
            </p:cNvSpPr>
            <p:nvPr/>
          </p:nvSpPr>
          <p:spPr bwMode="auto">
            <a:xfrm flipH="1">
              <a:off x="4077" y="3011"/>
              <a:ext cx="22" cy="71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84" name="Line 373"/>
            <p:cNvSpPr>
              <a:spLocks noChangeShapeType="1"/>
            </p:cNvSpPr>
            <p:nvPr/>
          </p:nvSpPr>
          <p:spPr bwMode="auto">
            <a:xfrm flipH="1">
              <a:off x="4395" y="3009"/>
              <a:ext cx="22" cy="71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85" name="Line 374"/>
            <p:cNvSpPr>
              <a:spLocks noChangeShapeType="1"/>
            </p:cNvSpPr>
            <p:nvPr/>
          </p:nvSpPr>
          <p:spPr bwMode="auto">
            <a:xfrm flipH="1">
              <a:off x="4259" y="3127"/>
              <a:ext cx="13" cy="71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86" name="Line 375"/>
            <p:cNvSpPr>
              <a:spLocks noChangeShapeType="1"/>
            </p:cNvSpPr>
            <p:nvPr/>
          </p:nvSpPr>
          <p:spPr bwMode="auto">
            <a:xfrm flipH="1">
              <a:off x="4715" y="3015"/>
              <a:ext cx="22" cy="71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87" name="Line 376"/>
            <p:cNvSpPr>
              <a:spLocks noChangeShapeType="1"/>
            </p:cNvSpPr>
            <p:nvPr/>
          </p:nvSpPr>
          <p:spPr bwMode="auto">
            <a:xfrm flipH="1">
              <a:off x="4568" y="3133"/>
              <a:ext cx="22" cy="71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424" name="Group 321"/>
          <p:cNvGrpSpPr>
            <a:grpSpLocks/>
          </p:cNvGrpSpPr>
          <p:nvPr/>
        </p:nvGrpSpPr>
        <p:grpSpPr bwMode="auto">
          <a:xfrm rot="10800000">
            <a:off x="3456085" y="5189061"/>
            <a:ext cx="2006600" cy="463550"/>
            <a:chOff x="3627" y="2959"/>
            <a:chExt cx="1264" cy="292"/>
          </a:xfrm>
        </p:grpSpPr>
        <p:grpSp>
          <p:nvGrpSpPr>
            <p:cNvPr id="425" name="Group 322"/>
            <p:cNvGrpSpPr>
              <a:grpSpLocks/>
            </p:cNvGrpSpPr>
            <p:nvPr/>
          </p:nvGrpSpPr>
          <p:grpSpPr bwMode="auto">
            <a:xfrm>
              <a:off x="3627" y="2960"/>
              <a:ext cx="317" cy="56"/>
              <a:chOff x="3198" y="1431"/>
              <a:chExt cx="317" cy="56"/>
            </a:xfrm>
          </p:grpSpPr>
          <p:sp>
            <p:nvSpPr>
              <p:cNvPr id="476" name="AutoShape 323"/>
              <p:cNvSpPr>
                <a:spLocks noChangeAspect="1" noChangeArrowheads="1"/>
              </p:cNvSpPr>
              <p:nvPr/>
            </p:nvSpPr>
            <p:spPr bwMode="auto">
              <a:xfrm flipH="1">
                <a:off x="3198" y="1446"/>
                <a:ext cx="317" cy="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D4D4D4">
                      <a:gamma/>
                      <a:shade val="82353"/>
                      <a:invGamma/>
                    </a:srgbClr>
                  </a:gs>
                  <a:gs pos="50000">
                    <a:srgbClr val="D4D4D4"/>
                  </a:gs>
                  <a:gs pos="100000">
                    <a:srgbClr val="D4D4D4">
                      <a:gamma/>
                      <a:shade val="82353"/>
                      <a:invGamma/>
                    </a:srgbClr>
                  </a:gs>
                </a:gsLst>
                <a:lin ang="5400000" scaled="1"/>
              </a:gradFill>
              <a:ln w="9525" algn="ctr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lnSpc>
                    <a:spcPct val="70000"/>
                  </a:lnSpc>
                </a:pPr>
                <a:endParaRPr lang="nl-NL" sz="800" b="1">
                  <a:solidFill>
                    <a:srgbClr val="FFFF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477" name="AutoShape 324"/>
              <p:cNvSpPr>
                <a:spLocks noChangeAspect="1" noChangeArrowheads="1"/>
              </p:cNvSpPr>
              <p:nvPr/>
            </p:nvSpPr>
            <p:spPr bwMode="auto">
              <a:xfrm flipH="1">
                <a:off x="3469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478" name="AutoShape 325"/>
              <p:cNvSpPr>
                <a:spLocks noChangeAspect="1" noChangeArrowheads="1"/>
              </p:cNvSpPr>
              <p:nvPr/>
            </p:nvSpPr>
            <p:spPr bwMode="auto">
              <a:xfrm flipH="1">
                <a:off x="3214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479" name="Oval 326"/>
              <p:cNvSpPr>
                <a:spLocks noChangeArrowheads="1"/>
              </p:cNvSpPr>
              <p:nvPr/>
            </p:nvSpPr>
            <p:spPr bwMode="auto">
              <a:xfrm>
                <a:off x="3331" y="1431"/>
                <a:ext cx="56" cy="56"/>
              </a:xfrm>
              <a:prstGeom prst="ellipse">
                <a:avLst/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 algn="ctr">
                <a:solidFill>
                  <a:srgbClr val="A5002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426" name="Group 327"/>
            <p:cNvGrpSpPr>
              <a:grpSpLocks/>
            </p:cNvGrpSpPr>
            <p:nvPr/>
          </p:nvGrpSpPr>
          <p:grpSpPr bwMode="auto">
            <a:xfrm>
              <a:off x="3801" y="3076"/>
              <a:ext cx="317" cy="56"/>
              <a:chOff x="3198" y="1431"/>
              <a:chExt cx="317" cy="56"/>
            </a:xfrm>
          </p:grpSpPr>
          <p:sp>
            <p:nvSpPr>
              <p:cNvPr id="472" name="AutoShape 328"/>
              <p:cNvSpPr>
                <a:spLocks noChangeAspect="1" noChangeArrowheads="1"/>
              </p:cNvSpPr>
              <p:nvPr/>
            </p:nvSpPr>
            <p:spPr bwMode="auto">
              <a:xfrm flipH="1">
                <a:off x="3198" y="1446"/>
                <a:ext cx="317" cy="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D4D4D4">
                      <a:gamma/>
                      <a:shade val="82353"/>
                      <a:invGamma/>
                    </a:srgbClr>
                  </a:gs>
                  <a:gs pos="50000">
                    <a:srgbClr val="D4D4D4"/>
                  </a:gs>
                  <a:gs pos="100000">
                    <a:srgbClr val="D4D4D4">
                      <a:gamma/>
                      <a:shade val="82353"/>
                      <a:invGamma/>
                    </a:srgbClr>
                  </a:gs>
                </a:gsLst>
                <a:lin ang="5400000" scaled="1"/>
              </a:gradFill>
              <a:ln w="9525" algn="ctr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lnSpc>
                    <a:spcPct val="70000"/>
                  </a:lnSpc>
                </a:pPr>
                <a:endParaRPr lang="nl-NL" sz="800" b="1">
                  <a:solidFill>
                    <a:srgbClr val="FFFF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473" name="AutoShape 329"/>
              <p:cNvSpPr>
                <a:spLocks noChangeAspect="1" noChangeArrowheads="1"/>
              </p:cNvSpPr>
              <p:nvPr/>
            </p:nvSpPr>
            <p:spPr bwMode="auto">
              <a:xfrm flipH="1">
                <a:off x="3469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474" name="AutoShape 330"/>
              <p:cNvSpPr>
                <a:spLocks noChangeAspect="1" noChangeArrowheads="1"/>
              </p:cNvSpPr>
              <p:nvPr/>
            </p:nvSpPr>
            <p:spPr bwMode="auto">
              <a:xfrm flipH="1">
                <a:off x="3214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475" name="Oval 331"/>
              <p:cNvSpPr>
                <a:spLocks noChangeArrowheads="1"/>
              </p:cNvSpPr>
              <p:nvPr/>
            </p:nvSpPr>
            <p:spPr bwMode="auto">
              <a:xfrm>
                <a:off x="3331" y="1431"/>
                <a:ext cx="56" cy="56"/>
              </a:xfrm>
              <a:prstGeom prst="ellipse">
                <a:avLst/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 algn="ctr">
                <a:solidFill>
                  <a:srgbClr val="A5002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427" name="Group 332"/>
            <p:cNvGrpSpPr>
              <a:grpSpLocks/>
            </p:cNvGrpSpPr>
            <p:nvPr/>
          </p:nvGrpSpPr>
          <p:grpSpPr bwMode="auto">
            <a:xfrm>
              <a:off x="4115" y="3076"/>
              <a:ext cx="317" cy="56"/>
              <a:chOff x="3198" y="1431"/>
              <a:chExt cx="317" cy="56"/>
            </a:xfrm>
          </p:grpSpPr>
          <p:sp>
            <p:nvSpPr>
              <p:cNvPr id="468" name="AutoShape 333"/>
              <p:cNvSpPr>
                <a:spLocks noChangeAspect="1" noChangeArrowheads="1"/>
              </p:cNvSpPr>
              <p:nvPr/>
            </p:nvSpPr>
            <p:spPr bwMode="auto">
              <a:xfrm flipH="1">
                <a:off x="3198" y="1446"/>
                <a:ext cx="317" cy="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D4D4D4">
                      <a:gamma/>
                      <a:shade val="82353"/>
                      <a:invGamma/>
                    </a:srgbClr>
                  </a:gs>
                  <a:gs pos="50000">
                    <a:srgbClr val="D4D4D4"/>
                  </a:gs>
                  <a:gs pos="100000">
                    <a:srgbClr val="D4D4D4">
                      <a:gamma/>
                      <a:shade val="82353"/>
                      <a:invGamma/>
                    </a:srgbClr>
                  </a:gs>
                </a:gsLst>
                <a:lin ang="5400000" scaled="1"/>
              </a:gradFill>
              <a:ln w="9525" algn="ctr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lnSpc>
                    <a:spcPct val="70000"/>
                  </a:lnSpc>
                </a:pPr>
                <a:endParaRPr lang="nl-NL" sz="800" b="1">
                  <a:solidFill>
                    <a:srgbClr val="FFFF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469" name="AutoShape 334"/>
              <p:cNvSpPr>
                <a:spLocks noChangeAspect="1" noChangeArrowheads="1"/>
              </p:cNvSpPr>
              <p:nvPr/>
            </p:nvSpPr>
            <p:spPr bwMode="auto">
              <a:xfrm flipH="1">
                <a:off x="3469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470" name="AutoShape 335"/>
              <p:cNvSpPr>
                <a:spLocks noChangeAspect="1" noChangeArrowheads="1"/>
              </p:cNvSpPr>
              <p:nvPr/>
            </p:nvSpPr>
            <p:spPr bwMode="auto">
              <a:xfrm flipH="1">
                <a:off x="3214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471" name="Oval 336"/>
              <p:cNvSpPr>
                <a:spLocks noChangeArrowheads="1"/>
              </p:cNvSpPr>
              <p:nvPr/>
            </p:nvSpPr>
            <p:spPr bwMode="auto">
              <a:xfrm>
                <a:off x="3331" y="1431"/>
                <a:ext cx="56" cy="56"/>
              </a:xfrm>
              <a:prstGeom prst="ellipse">
                <a:avLst/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 algn="ctr">
                <a:solidFill>
                  <a:srgbClr val="A5002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428" name="Group 337"/>
            <p:cNvGrpSpPr>
              <a:grpSpLocks/>
            </p:cNvGrpSpPr>
            <p:nvPr/>
          </p:nvGrpSpPr>
          <p:grpSpPr bwMode="auto">
            <a:xfrm>
              <a:off x="3945" y="2960"/>
              <a:ext cx="317" cy="56"/>
              <a:chOff x="3198" y="1431"/>
              <a:chExt cx="317" cy="56"/>
            </a:xfrm>
          </p:grpSpPr>
          <p:sp>
            <p:nvSpPr>
              <p:cNvPr id="464" name="AutoShape 338"/>
              <p:cNvSpPr>
                <a:spLocks noChangeAspect="1" noChangeArrowheads="1"/>
              </p:cNvSpPr>
              <p:nvPr/>
            </p:nvSpPr>
            <p:spPr bwMode="auto">
              <a:xfrm flipH="1">
                <a:off x="3198" y="1446"/>
                <a:ext cx="317" cy="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D4D4D4">
                      <a:gamma/>
                      <a:shade val="82353"/>
                      <a:invGamma/>
                    </a:srgbClr>
                  </a:gs>
                  <a:gs pos="50000">
                    <a:srgbClr val="D4D4D4"/>
                  </a:gs>
                  <a:gs pos="100000">
                    <a:srgbClr val="D4D4D4">
                      <a:gamma/>
                      <a:shade val="82353"/>
                      <a:invGamma/>
                    </a:srgbClr>
                  </a:gs>
                </a:gsLst>
                <a:lin ang="5400000" scaled="1"/>
              </a:gradFill>
              <a:ln w="9525" algn="ctr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lnSpc>
                    <a:spcPct val="70000"/>
                  </a:lnSpc>
                </a:pPr>
                <a:endParaRPr lang="nl-NL" sz="800" b="1">
                  <a:solidFill>
                    <a:srgbClr val="FFFF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465" name="AutoShape 339"/>
              <p:cNvSpPr>
                <a:spLocks noChangeAspect="1" noChangeArrowheads="1"/>
              </p:cNvSpPr>
              <p:nvPr/>
            </p:nvSpPr>
            <p:spPr bwMode="auto">
              <a:xfrm flipH="1">
                <a:off x="3469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466" name="AutoShape 340"/>
              <p:cNvSpPr>
                <a:spLocks noChangeAspect="1" noChangeArrowheads="1"/>
              </p:cNvSpPr>
              <p:nvPr/>
            </p:nvSpPr>
            <p:spPr bwMode="auto">
              <a:xfrm flipH="1">
                <a:off x="3214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467" name="Oval 341"/>
              <p:cNvSpPr>
                <a:spLocks noChangeArrowheads="1"/>
              </p:cNvSpPr>
              <p:nvPr/>
            </p:nvSpPr>
            <p:spPr bwMode="auto">
              <a:xfrm>
                <a:off x="3331" y="1431"/>
                <a:ext cx="56" cy="56"/>
              </a:xfrm>
              <a:prstGeom prst="ellipse">
                <a:avLst/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 algn="ctr">
                <a:solidFill>
                  <a:srgbClr val="A5002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429" name="Group 342"/>
            <p:cNvGrpSpPr>
              <a:grpSpLocks/>
            </p:cNvGrpSpPr>
            <p:nvPr/>
          </p:nvGrpSpPr>
          <p:grpSpPr bwMode="auto">
            <a:xfrm>
              <a:off x="4259" y="2959"/>
              <a:ext cx="317" cy="56"/>
              <a:chOff x="3198" y="1431"/>
              <a:chExt cx="317" cy="56"/>
            </a:xfrm>
          </p:grpSpPr>
          <p:sp>
            <p:nvSpPr>
              <p:cNvPr id="460" name="AutoShape 343"/>
              <p:cNvSpPr>
                <a:spLocks noChangeAspect="1" noChangeArrowheads="1"/>
              </p:cNvSpPr>
              <p:nvPr/>
            </p:nvSpPr>
            <p:spPr bwMode="auto">
              <a:xfrm flipH="1">
                <a:off x="3198" y="1446"/>
                <a:ext cx="317" cy="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D4D4D4">
                      <a:gamma/>
                      <a:shade val="82353"/>
                      <a:invGamma/>
                    </a:srgbClr>
                  </a:gs>
                  <a:gs pos="50000">
                    <a:srgbClr val="D4D4D4"/>
                  </a:gs>
                  <a:gs pos="100000">
                    <a:srgbClr val="D4D4D4">
                      <a:gamma/>
                      <a:shade val="82353"/>
                      <a:invGamma/>
                    </a:srgbClr>
                  </a:gs>
                </a:gsLst>
                <a:lin ang="5400000" scaled="1"/>
              </a:gradFill>
              <a:ln w="9525" algn="ctr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lnSpc>
                    <a:spcPct val="70000"/>
                  </a:lnSpc>
                </a:pPr>
                <a:endParaRPr lang="nl-NL" sz="800" b="1">
                  <a:solidFill>
                    <a:srgbClr val="FFFF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461" name="AutoShape 344"/>
              <p:cNvSpPr>
                <a:spLocks noChangeAspect="1" noChangeArrowheads="1"/>
              </p:cNvSpPr>
              <p:nvPr/>
            </p:nvSpPr>
            <p:spPr bwMode="auto">
              <a:xfrm flipH="1">
                <a:off x="3469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462" name="AutoShape 345"/>
              <p:cNvSpPr>
                <a:spLocks noChangeAspect="1" noChangeArrowheads="1"/>
              </p:cNvSpPr>
              <p:nvPr/>
            </p:nvSpPr>
            <p:spPr bwMode="auto">
              <a:xfrm flipH="1">
                <a:off x="3214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463" name="Oval 346"/>
              <p:cNvSpPr>
                <a:spLocks noChangeArrowheads="1"/>
              </p:cNvSpPr>
              <p:nvPr/>
            </p:nvSpPr>
            <p:spPr bwMode="auto">
              <a:xfrm>
                <a:off x="3331" y="1431"/>
                <a:ext cx="56" cy="56"/>
              </a:xfrm>
              <a:prstGeom prst="ellipse">
                <a:avLst/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 algn="ctr">
                <a:solidFill>
                  <a:srgbClr val="A5002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430" name="Group 347"/>
            <p:cNvGrpSpPr>
              <a:grpSpLocks/>
            </p:cNvGrpSpPr>
            <p:nvPr/>
          </p:nvGrpSpPr>
          <p:grpSpPr bwMode="auto">
            <a:xfrm>
              <a:off x="4427" y="3075"/>
              <a:ext cx="317" cy="56"/>
              <a:chOff x="3198" y="1431"/>
              <a:chExt cx="317" cy="56"/>
            </a:xfrm>
          </p:grpSpPr>
          <p:sp>
            <p:nvSpPr>
              <p:cNvPr id="456" name="AutoShape 348"/>
              <p:cNvSpPr>
                <a:spLocks noChangeAspect="1" noChangeArrowheads="1"/>
              </p:cNvSpPr>
              <p:nvPr/>
            </p:nvSpPr>
            <p:spPr bwMode="auto">
              <a:xfrm flipH="1">
                <a:off x="3198" y="1446"/>
                <a:ext cx="317" cy="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D4D4D4">
                      <a:gamma/>
                      <a:shade val="82353"/>
                      <a:invGamma/>
                    </a:srgbClr>
                  </a:gs>
                  <a:gs pos="50000">
                    <a:srgbClr val="D4D4D4"/>
                  </a:gs>
                  <a:gs pos="100000">
                    <a:srgbClr val="D4D4D4">
                      <a:gamma/>
                      <a:shade val="82353"/>
                      <a:invGamma/>
                    </a:srgbClr>
                  </a:gs>
                </a:gsLst>
                <a:lin ang="5400000" scaled="1"/>
              </a:gradFill>
              <a:ln w="9525" algn="ctr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lnSpc>
                    <a:spcPct val="70000"/>
                  </a:lnSpc>
                </a:pPr>
                <a:endParaRPr lang="nl-NL" sz="800" b="1">
                  <a:solidFill>
                    <a:srgbClr val="FFFF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457" name="AutoShape 349"/>
              <p:cNvSpPr>
                <a:spLocks noChangeAspect="1" noChangeArrowheads="1"/>
              </p:cNvSpPr>
              <p:nvPr/>
            </p:nvSpPr>
            <p:spPr bwMode="auto">
              <a:xfrm flipH="1">
                <a:off x="3469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458" name="AutoShape 350"/>
              <p:cNvSpPr>
                <a:spLocks noChangeAspect="1" noChangeArrowheads="1"/>
              </p:cNvSpPr>
              <p:nvPr/>
            </p:nvSpPr>
            <p:spPr bwMode="auto">
              <a:xfrm flipH="1">
                <a:off x="3214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459" name="Oval 351"/>
              <p:cNvSpPr>
                <a:spLocks noChangeArrowheads="1"/>
              </p:cNvSpPr>
              <p:nvPr/>
            </p:nvSpPr>
            <p:spPr bwMode="auto">
              <a:xfrm>
                <a:off x="3331" y="1431"/>
                <a:ext cx="56" cy="56"/>
              </a:xfrm>
              <a:prstGeom prst="ellipse">
                <a:avLst/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 algn="ctr">
                <a:solidFill>
                  <a:srgbClr val="A5002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431" name="Group 352"/>
            <p:cNvGrpSpPr>
              <a:grpSpLocks/>
            </p:cNvGrpSpPr>
            <p:nvPr/>
          </p:nvGrpSpPr>
          <p:grpSpPr bwMode="auto">
            <a:xfrm>
              <a:off x="3974" y="3194"/>
              <a:ext cx="317" cy="56"/>
              <a:chOff x="3198" y="1431"/>
              <a:chExt cx="317" cy="56"/>
            </a:xfrm>
          </p:grpSpPr>
          <p:sp>
            <p:nvSpPr>
              <p:cNvPr id="452" name="AutoShape 353"/>
              <p:cNvSpPr>
                <a:spLocks noChangeAspect="1" noChangeArrowheads="1"/>
              </p:cNvSpPr>
              <p:nvPr/>
            </p:nvSpPr>
            <p:spPr bwMode="auto">
              <a:xfrm flipH="1">
                <a:off x="3198" y="1446"/>
                <a:ext cx="317" cy="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D4D4D4">
                      <a:gamma/>
                      <a:shade val="82353"/>
                      <a:invGamma/>
                    </a:srgbClr>
                  </a:gs>
                  <a:gs pos="50000">
                    <a:srgbClr val="D4D4D4"/>
                  </a:gs>
                  <a:gs pos="100000">
                    <a:srgbClr val="D4D4D4">
                      <a:gamma/>
                      <a:shade val="82353"/>
                      <a:invGamma/>
                    </a:srgbClr>
                  </a:gs>
                </a:gsLst>
                <a:lin ang="5400000" scaled="1"/>
              </a:gradFill>
              <a:ln w="9525" algn="ctr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lnSpc>
                    <a:spcPct val="70000"/>
                  </a:lnSpc>
                </a:pPr>
                <a:endParaRPr lang="nl-NL" sz="800" b="1">
                  <a:solidFill>
                    <a:srgbClr val="FFFF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453" name="AutoShape 354"/>
              <p:cNvSpPr>
                <a:spLocks noChangeAspect="1" noChangeArrowheads="1"/>
              </p:cNvSpPr>
              <p:nvPr/>
            </p:nvSpPr>
            <p:spPr bwMode="auto">
              <a:xfrm flipH="1">
                <a:off x="3469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454" name="AutoShape 355"/>
              <p:cNvSpPr>
                <a:spLocks noChangeAspect="1" noChangeArrowheads="1"/>
              </p:cNvSpPr>
              <p:nvPr/>
            </p:nvSpPr>
            <p:spPr bwMode="auto">
              <a:xfrm flipH="1">
                <a:off x="3214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455" name="Oval 356"/>
              <p:cNvSpPr>
                <a:spLocks noChangeArrowheads="1"/>
              </p:cNvSpPr>
              <p:nvPr/>
            </p:nvSpPr>
            <p:spPr bwMode="auto">
              <a:xfrm>
                <a:off x="3331" y="1431"/>
                <a:ext cx="56" cy="56"/>
              </a:xfrm>
              <a:prstGeom prst="ellipse">
                <a:avLst/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 algn="ctr">
                <a:solidFill>
                  <a:srgbClr val="A5002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432" name="Group 357"/>
            <p:cNvGrpSpPr>
              <a:grpSpLocks/>
            </p:cNvGrpSpPr>
            <p:nvPr/>
          </p:nvGrpSpPr>
          <p:grpSpPr bwMode="auto">
            <a:xfrm>
              <a:off x="4574" y="2959"/>
              <a:ext cx="317" cy="56"/>
              <a:chOff x="3198" y="1431"/>
              <a:chExt cx="317" cy="56"/>
            </a:xfrm>
          </p:grpSpPr>
          <p:sp>
            <p:nvSpPr>
              <p:cNvPr id="448" name="AutoShape 358"/>
              <p:cNvSpPr>
                <a:spLocks noChangeAspect="1" noChangeArrowheads="1"/>
              </p:cNvSpPr>
              <p:nvPr/>
            </p:nvSpPr>
            <p:spPr bwMode="auto">
              <a:xfrm flipH="1">
                <a:off x="3198" y="1446"/>
                <a:ext cx="317" cy="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D4D4D4">
                      <a:gamma/>
                      <a:shade val="82353"/>
                      <a:invGamma/>
                    </a:srgbClr>
                  </a:gs>
                  <a:gs pos="50000">
                    <a:srgbClr val="D4D4D4"/>
                  </a:gs>
                  <a:gs pos="100000">
                    <a:srgbClr val="D4D4D4">
                      <a:gamma/>
                      <a:shade val="82353"/>
                      <a:invGamma/>
                    </a:srgbClr>
                  </a:gs>
                </a:gsLst>
                <a:lin ang="5400000" scaled="1"/>
              </a:gradFill>
              <a:ln w="9525" algn="ctr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lnSpc>
                    <a:spcPct val="70000"/>
                  </a:lnSpc>
                </a:pPr>
                <a:endParaRPr lang="nl-NL" sz="800" b="1">
                  <a:solidFill>
                    <a:srgbClr val="FFFF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449" name="AutoShape 359"/>
              <p:cNvSpPr>
                <a:spLocks noChangeAspect="1" noChangeArrowheads="1"/>
              </p:cNvSpPr>
              <p:nvPr/>
            </p:nvSpPr>
            <p:spPr bwMode="auto">
              <a:xfrm flipH="1">
                <a:off x="3469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450" name="AutoShape 360"/>
              <p:cNvSpPr>
                <a:spLocks noChangeAspect="1" noChangeArrowheads="1"/>
              </p:cNvSpPr>
              <p:nvPr/>
            </p:nvSpPr>
            <p:spPr bwMode="auto">
              <a:xfrm flipH="1">
                <a:off x="3214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451" name="Oval 361"/>
              <p:cNvSpPr>
                <a:spLocks noChangeArrowheads="1"/>
              </p:cNvSpPr>
              <p:nvPr/>
            </p:nvSpPr>
            <p:spPr bwMode="auto">
              <a:xfrm>
                <a:off x="3331" y="1431"/>
                <a:ext cx="56" cy="56"/>
              </a:xfrm>
              <a:prstGeom prst="ellipse">
                <a:avLst/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 algn="ctr">
                <a:solidFill>
                  <a:srgbClr val="A5002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433" name="Group 362"/>
            <p:cNvGrpSpPr>
              <a:grpSpLocks/>
            </p:cNvGrpSpPr>
            <p:nvPr/>
          </p:nvGrpSpPr>
          <p:grpSpPr bwMode="auto">
            <a:xfrm>
              <a:off x="4287" y="3195"/>
              <a:ext cx="317" cy="56"/>
              <a:chOff x="3198" y="1431"/>
              <a:chExt cx="317" cy="56"/>
            </a:xfrm>
          </p:grpSpPr>
          <p:sp>
            <p:nvSpPr>
              <p:cNvPr id="444" name="AutoShape 363"/>
              <p:cNvSpPr>
                <a:spLocks noChangeAspect="1" noChangeArrowheads="1"/>
              </p:cNvSpPr>
              <p:nvPr/>
            </p:nvSpPr>
            <p:spPr bwMode="auto">
              <a:xfrm flipH="1">
                <a:off x="3198" y="1446"/>
                <a:ext cx="317" cy="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D4D4D4">
                      <a:gamma/>
                      <a:shade val="82353"/>
                      <a:invGamma/>
                    </a:srgbClr>
                  </a:gs>
                  <a:gs pos="50000">
                    <a:srgbClr val="D4D4D4"/>
                  </a:gs>
                  <a:gs pos="100000">
                    <a:srgbClr val="D4D4D4">
                      <a:gamma/>
                      <a:shade val="82353"/>
                      <a:invGamma/>
                    </a:srgbClr>
                  </a:gs>
                </a:gsLst>
                <a:lin ang="5400000" scaled="1"/>
              </a:gradFill>
              <a:ln w="9525" algn="ctr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lnSpc>
                    <a:spcPct val="70000"/>
                  </a:lnSpc>
                </a:pPr>
                <a:endParaRPr lang="nl-NL" sz="800" b="1">
                  <a:solidFill>
                    <a:srgbClr val="FFFF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445" name="AutoShape 364"/>
              <p:cNvSpPr>
                <a:spLocks noChangeAspect="1" noChangeArrowheads="1"/>
              </p:cNvSpPr>
              <p:nvPr/>
            </p:nvSpPr>
            <p:spPr bwMode="auto">
              <a:xfrm flipH="1">
                <a:off x="3469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446" name="AutoShape 365"/>
              <p:cNvSpPr>
                <a:spLocks noChangeAspect="1" noChangeArrowheads="1"/>
              </p:cNvSpPr>
              <p:nvPr/>
            </p:nvSpPr>
            <p:spPr bwMode="auto">
              <a:xfrm flipH="1">
                <a:off x="3214" y="1432"/>
                <a:ext cx="36" cy="54"/>
              </a:xfrm>
              <a:prstGeom prst="roundRect">
                <a:avLst>
                  <a:gd name="adj" fmla="val 20454"/>
                </a:avLst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solidFill>
                  <a:srgbClr val="729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800" b="1">
                  <a:solidFill>
                    <a:srgbClr val="729A00"/>
                  </a:solidFill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447" name="Oval 366"/>
              <p:cNvSpPr>
                <a:spLocks noChangeArrowheads="1"/>
              </p:cNvSpPr>
              <p:nvPr/>
            </p:nvSpPr>
            <p:spPr bwMode="auto">
              <a:xfrm>
                <a:off x="3331" y="1431"/>
                <a:ext cx="56" cy="56"/>
              </a:xfrm>
              <a:prstGeom prst="ellipse">
                <a:avLst/>
              </a:prstGeom>
              <a:gradFill rotWithShape="1">
                <a:gsLst>
                  <a:gs pos="0">
                    <a:srgbClr val="B2B2B2"/>
                  </a:gs>
                  <a:gs pos="50000">
                    <a:srgbClr val="DDDDDD"/>
                  </a:gs>
                  <a:gs pos="100000">
                    <a:srgbClr val="B2B2B2"/>
                  </a:gs>
                </a:gsLst>
                <a:lin ang="5400000" scaled="1"/>
              </a:gradFill>
              <a:ln w="9525" algn="ctr">
                <a:solidFill>
                  <a:srgbClr val="A5002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sp>
          <p:nvSpPr>
            <p:cNvPr id="434" name="Line 367"/>
            <p:cNvSpPr>
              <a:spLocks noChangeShapeType="1"/>
            </p:cNvSpPr>
            <p:nvPr/>
          </p:nvSpPr>
          <p:spPr bwMode="auto">
            <a:xfrm>
              <a:off x="3795" y="3018"/>
              <a:ext cx="19" cy="64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435" name="Line 368"/>
            <p:cNvSpPr>
              <a:spLocks noChangeShapeType="1"/>
            </p:cNvSpPr>
            <p:nvPr/>
          </p:nvSpPr>
          <p:spPr bwMode="auto">
            <a:xfrm>
              <a:off x="3970" y="3132"/>
              <a:ext cx="19" cy="64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436" name="Line 369"/>
            <p:cNvSpPr>
              <a:spLocks noChangeShapeType="1"/>
            </p:cNvSpPr>
            <p:nvPr/>
          </p:nvSpPr>
          <p:spPr bwMode="auto">
            <a:xfrm>
              <a:off x="4113" y="3019"/>
              <a:ext cx="19" cy="64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437" name="Line 370"/>
            <p:cNvSpPr>
              <a:spLocks noChangeShapeType="1"/>
            </p:cNvSpPr>
            <p:nvPr/>
          </p:nvSpPr>
          <p:spPr bwMode="auto">
            <a:xfrm>
              <a:off x="4286" y="3130"/>
              <a:ext cx="19" cy="64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438" name="Line 371"/>
            <p:cNvSpPr>
              <a:spLocks noChangeShapeType="1"/>
            </p:cNvSpPr>
            <p:nvPr/>
          </p:nvSpPr>
          <p:spPr bwMode="auto">
            <a:xfrm>
              <a:off x="4436" y="3019"/>
              <a:ext cx="19" cy="64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439" name="Line 372"/>
            <p:cNvSpPr>
              <a:spLocks noChangeShapeType="1"/>
            </p:cNvSpPr>
            <p:nvPr/>
          </p:nvSpPr>
          <p:spPr bwMode="auto">
            <a:xfrm flipH="1">
              <a:off x="4077" y="3011"/>
              <a:ext cx="22" cy="71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440" name="Line 373"/>
            <p:cNvSpPr>
              <a:spLocks noChangeShapeType="1"/>
            </p:cNvSpPr>
            <p:nvPr/>
          </p:nvSpPr>
          <p:spPr bwMode="auto">
            <a:xfrm flipH="1">
              <a:off x="4395" y="3009"/>
              <a:ext cx="22" cy="71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441" name="Line 374"/>
            <p:cNvSpPr>
              <a:spLocks noChangeShapeType="1"/>
            </p:cNvSpPr>
            <p:nvPr/>
          </p:nvSpPr>
          <p:spPr bwMode="auto">
            <a:xfrm flipH="1">
              <a:off x="4259" y="3127"/>
              <a:ext cx="13" cy="71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442" name="Line 375"/>
            <p:cNvSpPr>
              <a:spLocks noChangeShapeType="1"/>
            </p:cNvSpPr>
            <p:nvPr/>
          </p:nvSpPr>
          <p:spPr bwMode="auto">
            <a:xfrm flipH="1">
              <a:off x="4715" y="3015"/>
              <a:ext cx="22" cy="71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443" name="Line 376"/>
            <p:cNvSpPr>
              <a:spLocks noChangeShapeType="1"/>
            </p:cNvSpPr>
            <p:nvPr/>
          </p:nvSpPr>
          <p:spPr bwMode="auto">
            <a:xfrm flipH="1">
              <a:off x="4568" y="3133"/>
              <a:ext cx="22" cy="71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480" name="Rectangle 2"/>
          <p:cNvSpPr txBox="1">
            <a:spLocks noChangeArrowheads="1"/>
          </p:cNvSpPr>
          <p:nvPr/>
        </p:nvSpPr>
        <p:spPr>
          <a:xfrm>
            <a:off x="2051050" y="260350"/>
            <a:ext cx="7993063" cy="7921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DE70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Thrombin is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DE70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</a:t>
            </a:r>
            <a:r>
              <a:rPr lang="en-US" sz="2000" kern="0" dirty="0" smtClean="0">
                <a:latin typeface="+mj-lt"/>
                <a:ea typeface="+mj-ea"/>
                <a:cs typeface="+mj-cs"/>
              </a:rPr>
              <a:t>e key serine protease in b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DE70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lood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DE70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coagulation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nquin UK versie 7 feb11">
  <a:themeElements>
    <a:clrScheme name="Sanquin UK versie 7 feb11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990000"/>
      </a:hlink>
      <a:folHlink>
        <a:srgbClr val="FF6600"/>
      </a:folHlink>
    </a:clrScheme>
    <a:fontScheme name="Sanquin UK versie 7 feb1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DE7008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DE7008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anquin UK versie 7 feb1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nquin UK versie 7 feb1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nquin UK versie 7 feb1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nquin UK versie 7 feb1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nquin UK versie 7 feb1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nquin UK versie 7 feb1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nquin UK versie 7 feb1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nquin UK versie 7 feb1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nquin UK versie 7 feb1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nquin UK versie 7 feb1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nquin UK versie 7 feb1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nquin UK versie 7 feb1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nquin UK versie 7 feb11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99000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6888</TotalTime>
  <Words>1200</Words>
  <Application>Microsoft Office PowerPoint</Application>
  <PresentationFormat>Diavoorstelling (4:3)</PresentationFormat>
  <Paragraphs>439</Paragraphs>
  <Slides>33</Slides>
  <Notes>11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33</vt:i4>
      </vt:variant>
    </vt:vector>
  </HeadingPairs>
  <TitlesOfParts>
    <vt:vector size="34" baseType="lpstr">
      <vt:lpstr>Sanquin UK versie 7 feb11</vt:lpstr>
      <vt:lpstr>Dia 1</vt:lpstr>
      <vt:lpstr>Dia 2</vt:lpstr>
      <vt:lpstr>Dia 3</vt:lpstr>
      <vt:lpstr>Dia 4</vt:lpstr>
      <vt:lpstr>Dia 5</vt:lpstr>
      <vt:lpstr>Dia 6</vt:lpstr>
      <vt:lpstr>Dia 7</vt:lpstr>
      <vt:lpstr>Dia 8</vt:lpstr>
      <vt:lpstr>Dia 9</vt:lpstr>
      <vt:lpstr>Dia 10</vt:lpstr>
      <vt:lpstr>Dia 11</vt:lpstr>
      <vt:lpstr>Quantitative mass spectrometry-based phosphoproteomics</vt:lpstr>
      <vt:lpstr>Quantitative mass spectrometry-based phosphoproteomics</vt:lpstr>
      <vt:lpstr>Thrombin induces rapid responses in endothelial cells</vt:lpstr>
      <vt:lpstr>Three-way reversed SILAC labelling allows for time-resolved analysis</vt:lpstr>
      <vt:lpstr>SILAC MS reproducibly quantified &gt; 7,000 phosphorylation  sites in endothelial cells</vt:lpstr>
      <vt:lpstr>SILAC MS identified a variety of thrombin-induced phosphorylation sites</vt:lpstr>
      <vt:lpstr>Dia 18</vt:lpstr>
      <vt:lpstr>SILAC MS identified regulated phosphorylation sites on proteins known to mediate thrombin signaling</vt:lpstr>
      <vt:lpstr>SILAC MS identified regulated phosphorylation sites on proteins known to mediate thrombin signaling</vt:lpstr>
      <vt:lpstr>SILAC MS identified regulated phosphorylation sites on proteins known to mediate thrombin signaling</vt:lpstr>
      <vt:lpstr>SILAC MS identified regulated phosphorylation sites on proteins known to mediate thrombin signaling</vt:lpstr>
      <vt:lpstr>Hierarchical clustering of regulated phosphorylation sites demonstrates distinct kinetic profiles </vt:lpstr>
      <vt:lpstr>Gene ontology enrichment of the distinct kinetic phosphorylation profiles</vt:lpstr>
      <vt:lpstr>Dia 25</vt:lpstr>
      <vt:lpstr>Dia 26</vt:lpstr>
      <vt:lpstr>Dia 27</vt:lpstr>
      <vt:lpstr>Dia 28</vt:lpstr>
      <vt:lpstr>Dia 29</vt:lpstr>
      <vt:lpstr>Dia 30</vt:lpstr>
      <vt:lpstr>Enrichment analysis of regulated phosphorylation sites identifies important thrombin-induced pathways and downstream effector functions</vt:lpstr>
      <vt:lpstr>Summary and perspectives</vt:lpstr>
      <vt:lpstr>Dia 33</vt:lpstr>
    </vt:vector>
  </TitlesOfParts>
  <Company>Sanquin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van Hasselt</dc:creator>
  <cp:lastModifiedBy>Judith</cp:lastModifiedBy>
  <cp:revision>501</cp:revision>
  <dcterms:created xsi:type="dcterms:W3CDTF">2011-02-10T11:57:56Z</dcterms:created>
  <dcterms:modified xsi:type="dcterms:W3CDTF">2013-04-03T14:09:12Z</dcterms:modified>
</cp:coreProperties>
</file>