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1" r:id="rId2"/>
    <p:sldId id="302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Medcon\2016\Juli\Van%20capelleveen%20figure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F:\Medcon\2016\Juli\Van%20capelleveen%20figur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nl-NL" sz="1800">
                <a:solidFill>
                  <a:srgbClr val="FF0000"/>
                </a:solidFill>
                <a:latin typeface="Calibri" panose="020F0502020204030204" pitchFamily="34" charset="0"/>
              </a:rPr>
              <a:t>Percent change</a:t>
            </a:r>
            <a:r>
              <a:rPr lang="nl-NL" sz="1800" baseline="0">
                <a:solidFill>
                  <a:srgbClr val="FF0000"/>
                </a:solidFill>
                <a:latin typeface="Calibri" panose="020F0502020204030204" pitchFamily="34" charset="0"/>
              </a:rPr>
              <a:t> from baseline</a:t>
            </a:r>
            <a:endParaRPr lang="nl-NL" sz="1800">
              <a:solidFill>
                <a:srgbClr val="FF0000"/>
              </a:solidFill>
              <a:latin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FF000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CEC!$A$2</c:f>
              <c:strCache>
                <c:ptCount val="1"/>
                <c:pt idx="0">
                  <c:v>Total CEC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errBars>
            <c:errBarType val="plus"/>
            <c:errValType val="cust"/>
            <c:noEndCap val="0"/>
            <c:plus>
              <c:numRef>
                <c:f>CEC!$H$2:$L$2</c:f>
                <c:numCache>
                  <c:formatCode>General</c:formatCode>
                  <c:ptCount val="5"/>
                  <c:pt idx="0">
                    <c:v>2.9</c:v>
                  </c:pt>
                  <c:pt idx="1">
                    <c:v>2.9</c:v>
                  </c:pt>
                  <c:pt idx="2">
                    <c:v>2.8</c:v>
                  </c:pt>
                  <c:pt idx="3">
                    <c:v>3</c:v>
                  </c:pt>
                  <c:pt idx="4">
                    <c:v>2.8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222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CEC!$B$1:$F$1</c:f>
              <c:strCache>
                <c:ptCount val="5"/>
                <c:pt idx="0">
                  <c:v>placebo </c:v>
                </c:pt>
                <c:pt idx="1">
                  <c:v>1mg</c:v>
                </c:pt>
                <c:pt idx="2">
                  <c:v>5mg</c:v>
                </c:pt>
                <c:pt idx="3">
                  <c:v>10mg</c:v>
                </c:pt>
                <c:pt idx="4">
                  <c:v>combination</c:v>
                </c:pt>
              </c:strCache>
            </c:strRef>
          </c:cat>
          <c:val>
            <c:numRef>
              <c:f>CEC!$B$2:$F$2</c:f>
              <c:numCache>
                <c:formatCode>General</c:formatCode>
                <c:ptCount val="5"/>
                <c:pt idx="0">
                  <c:v>-6.7</c:v>
                </c:pt>
                <c:pt idx="1">
                  <c:v>16.8</c:v>
                </c:pt>
                <c:pt idx="2">
                  <c:v>33.200000000000003</c:v>
                </c:pt>
                <c:pt idx="3">
                  <c:v>38.299999999999997</c:v>
                </c:pt>
                <c:pt idx="4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9F-442C-AB1E-2F65621F2EDB}"/>
            </c:ext>
          </c:extLst>
        </c:ser>
        <c:ser>
          <c:idx val="1"/>
          <c:order val="1"/>
          <c:tx>
            <c:strRef>
              <c:f>CEC!$A$3</c:f>
              <c:strCache>
                <c:ptCount val="1"/>
                <c:pt idx="0">
                  <c:v>ABCA1 CEC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errBars>
            <c:errBarType val="plus"/>
            <c:errValType val="cust"/>
            <c:noEndCap val="0"/>
            <c:plus>
              <c:numRef>
                <c:f>CEC!$H$3:$L$3</c:f>
                <c:numCache>
                  <c:formatCode>General</c:formatCode>
                  <c:ptCount val="5"/>
                  <c:pt idx="0">
                    <c:v>5</c:v>
                  </c:pt>
                  <c:pt idx="1">
                    <c:v>5</c:v>
                  </c:pt>
                  <c:pt idx="2">
                    <c:v>5.0999999999999996</c:v>
                  </c:pt>
                  <c:pt idx="3">
                    <c:v>5.0999999999999996</c:v>
                  </c:pt>
                  <c:pt idx="4">
                    <c:v>4.8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222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CEC!$B$1:$F$1</c:f>
              <c:strCache>
                <c:ptCount val="5"/>
                <c:pt idx="0">
                  <c:v>placebo </c:v>
                </c:pt>
                <c:pt idx="1">
                  <c:v>1mg</c:v>
                </c:pt>
                <c:pt idx="2">
                  <c:v>5mg</c:v>
                </c:pt>
                <c:pt idx="3">
                  <c:v>10mg</c:v>
                </c:pt>
                <c:pt idx="4">
                  <c:v>combination</c:v>
                </c:pt>
              </c:strCache>
            </c:strRef>
          </c:cat>
          <c:val>
            <c:numRef>
              <c:f>CEC!$B$3:$F$3</c:f>
              <c:numCache>
                <c:formatCode>General</c:formatCode>
                <c:ptCount val="5"/>
                <c:pt idx="0">
                  <c:v>3.9</c:v>
                </c:pt>
                <c:pt idx="1">
                  <c:v>13.5</c:v>
                </c:pt>
                <c:pt idx="2">
                  <c:v>24.8</c:v>
                </c:pt>
                <c:pt idx="3">
                  <c:v>28.3</c:v>
                </c:pt>
                <c:pt idx="4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9F-442C-AB1E-2F65621F2EDB}"/>
            </c:ext>
          </c:extLst>
        </c:ser>
        <c:ser>
          <c:idx val="2"/>
          <c:order val="2"/>
          <c:tx>
            <c:strRef>
              <c:f>CEC!$A$4</c:f>
              <c:strCache>
                <c:ptCount val="1"/>
                <c:pt idx="0">
                  <c:v>Non-ABCA1 CEC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errBars>
            <c:errBarType val="pl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222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CEC!$B$1:$F$1</c:f>
              <c:strCache>
                <c:ptCount val="5"/>
                <c:pt idx="0">
                  <c:v>placebo </c:v>
                </c:pt>
                <c:pt idx="1">
                  <c:v>1mg</c:v>
                </c:pt>
                <c:pt idx="2">
                  <c:v>5mg</c:v>
                </c:pt>
                <c:pt idx="3">
                  <c:v>10mg</c:v>
                </c:pt>
                <c:pt idx="4">
                  <c:v>combination</c:v>
                </c:pt>
              </c:strCache>
            </c:strRef>
          </c:cat>
          <c:val>
            <c:numRef>
              <c:f>CEC!$B$4:$F$4</c:f>
              <c:numCache>
                <c:formatCode>General</c:formatCode>
                <c:ptCount val="5"/>
                <c:pt idx="0">
                  <c:v>4.3</c:v>
                </c:pt>
                <c:pt idx="1">
                  <c:v>37.799999999999997</c:v>
                </c:pt>
                <c:pt idx="2">
                  <c:v>62.4</c:v>
                </c:pt>
                <c:pt idx="3">
                  <c:v>72.2</c:v>
                </c:pt>
                <c:pt idx="4">
                  <c:v>67.400000000000006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9F-442C-AB1E-2F65621F2E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6839288"/>
        <c:axId val="306840928"/>
      </c:barChart>
      <c:catAx>
        <c:axId val="30683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nl-NL"/>
          </a:p>
        </c:txPr>
        <c:crossAx val="306840928"/>
        <c:crosses val="autoZero"/>
        <c:auto val="1"/>
        <c:lblAlgn val="ctr"/>
        <c:lblOffset val="200"/>
        <c:noMultiLvlLbl val="0"/>
      </c:catAx>
      <c:valAx>
        <c:axId val="3068409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22225">
            <a:solidFill>
              <a:srgbClr val="0C528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nl-NL"/>
          </a:p>
        </c:txPr>
        <c:crossAx val="30683928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nl-NL" sz="1800">
                <a:solidFill>
                  <a:schemeClr val="tx1"/>
                </a:solidFill>
                <a:latin typeface="Calibri" panose="020F0502020204030204" pitchFamily="34" charset="0"/>
              </a:rPr>
              <a:t>Percent</a:t>
            </a:r>
            <a:r>
              <a:rPr lang="nl-NL" sz="1800" baseline="0">
                <a:solidFill>
                  <a:schemeClr val="tx1"/>
                </a:solidFill>
                <a:latin typeface="Calibri" panose="020F0502020204030204" pitchFamily="34" charset="0"/>
              </a:rPr>
              <a:t> change from baseline</a:t>
            </a:r>
            <a:endParaRPr lang="nl-NL" sz="1800">
              <a:solidFill>
                <a:schemeClr val="tx1"/>
              </a:solidFill>
              <a:latin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'HDL partciles'!$B$1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'HDL partciles'!$H$2:$H$7</c:f>
                <c:numCache>
                  <c:formatCode>General</c:formatCode>
                  <c:ptCount val="6"/>
                  <c:pt idx="0">
                    <c:v>6.9</c:v>
                  </c:pt>
                  <c:pt idx="1">
                    <c:v>5</c:v>
                  </c:pt>
                  <c:pt idx="2">
                    <c:v>3.7</c:v>
                  </c:pt>
                  <c:pt idx="3">
                    <c:v>2.9</c:v>
                  </c:pt>
                  <c:pt idx="4">
                    <c:v>3.2</c:v>
                  </c:pt>
                  <c:pt idx="5">
                    <c:v>17.899999999999999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222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'HDL partciles'!$A$2:$A$7</c:f>
              <c:strCache>
                <c:ptCount val="6"/>
                <c:pt idx="0">
                  <c:v>PreBeta-1</c:v>
                </c:pt>
                <c:pt idx="1">
                  <c:v>PreBeta-2</c:v>
                </c:pt>
                <c:pt idx="2">
                  <c:v>Alpha-4</c:v>
                </c:pt>
                <c:pt idx="3">
                  <c:v>Alpha-3</c:v>
                </c:pt>
                <c:pt idx="4">
                  <c:v>Alpha-2</c:v>
                </c:pt>
                <c:pt idx="5">
                  <c:v>Alpha-1</c:v>
                </c:pt>
              </c:strCache>
            </c:strRef>
          </c:cat>
          <c:val>
            <c:numRef>
              <c:f>'HDL partciles'!$B$2:$B$7</c:f>
              <c:numCache>
                <c:formatCode>General</c:formatCode>
                <c:ptCount val="6"/>
                <c:pt idx="0">
                  <c:v>1.9</c:v>
                </c:pt>
                <c:pt idx="1">
                  <c:v>7</c:v>
                </c:pt>
                <c:pt idx="2">
                  <c:v>1.3</c:v>
                </c:pt>
                <c:pt idx="3">
                  <c:v>8.4</c:v>
                </c:pt>
                <c:pt idx="4">
                  <c:v>2.2000000000000002</c:v>
                </c:pt>
                <c:pt idx="5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3E-4F3C-9F67-43116782CE0D}"/>
            </c:ext>
          </c:extLst>
        </c:ser>
        <c:ser>
          <c:idx val="1"/>
          <c:order val="1"/>
          <c:tx>
            <c:strRef>
              <c:f>'HDL partciles'!$C$1</c:f>
              <c:strCache>
                <c:ptCount val="1"/>
                <c:pt idx="0">
                  <c:v>5mg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'HDL partciles'!$I$2:$I$7</c:f>
                <c:numCache>
                  <c:formatCode>General</c:formatCode>
                  <c:ptCount val="6"/>
                  <c:pt idx="0">
                    <c:v>6.7</c:v>
                  </c:pt>
                  <c:pt idx="1">
                    <c:v>4.9000000000000004</c:v>
                  </c:pt>
                  <c:pt idx="2">
                    <c:v>3.7</c:v>
                  </c:pt>
                  <c:pt idx="3">
                    <c:v>2.8</c:v>
                  </c:pt>
                  <c:pt idx="4">
                    <c:v>3.1</c:v>
                  </c:pt>
                  <c:pt idx="5">
                    <c:v>17.5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222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'HDL partciles'!$A$2:$A$7</c:f>
              <c:strCache>
                <c:ptCount val="6"/>
                <c:pt idx="0">
                  <c:v>PreBeta-1</c:v>
                </c:pt>
                <c:pt idx="1">
                  <c:v>PreBeta-2</c:v>
                </c:pt>
                <c:pt idx="2">
                  <c:v>Alpha-4</c:v>
                </c:pt>
                <c:pt idx="3">
                  <c:v>Alpha-3</c:v>
                </c:pt>
                <c:pt idx="4">
                  <c:v>Alpha-2</c:v>
                </c:pt>
                <c:pt idx="5">
                  <c:v>Alpha-1</c:v>
                </c:pt>
              </c:strCache>
            </c:strRef>
          </c:cat>
          <c:val>
            <c:numRef>
              <c:f>'HDL partciles'!$C$2:$C$7</c:f>
              <c:numCache>
                <c:formatCode>General</c:formatCode>
                <c:ptCount val="6"/>
                <c:pt idx="0">
                  <c:v>34.6</c:v>
                </c:pt>
                <c:pt idx="1">
                  <c:v>55.8</c:v>
                </c:pt>
                <c:pt idx="2">
                  <c:v>4.5</c:v>
                </c:pt>
                <c:pt idx="3">
                  <c:v>-18.899999999999999</c:v>
                </c:pt>
                <c:pt idx="4">
                  <c:v>7</c:v>
                </c:pt>
                <c:pt idx="5">
                  <c:v>337.6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3E-4F3C-9F67-43116782CE0D}"/>
            </c:ext>
          </c:extLst>
        </c:ser>
        <c:ser>
          <c:idx val="2"/>
          <c:order val="2"/>
          <c:tx>
            <c:strRef>
              <c:f>'HDL partciles'!$D$1</c:f>
              <c:strCache>
                <c:ptCount val="1"/>
                <c:pt idx="0">
                  <c:v>10mg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'HDL partciles'!$J$2:$J$7</c:f>
                <c:numCache>
                  <c:formatCode>General</c:formatCode>
                  <c:ptCount val="6"/>
                  <c:pt idx="0">
                    <c:v>7.1</c:v>
                  </c:pt>
                  <c:pt idx="1">
                    <c:v>5.2</c:v>
                  </c:pt>
                  <c:pt idx="2">
                    <c:v>3.8</c:v>
                  </c:pt>
                  <c:pt idx="3">
                    <c:v>3</c:v>
                  </c:pt>
                  <c:pt idx="4">
                    <c:v>3.3</c:v>
                  </c:pt>
                  <c:pt idx="5">
                    <c:v>18.399999999999999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222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'HDL partciles'!$A$2:$A$7</c:f>
              <c:strCache>
                <c:ptCount val="6"/>
                <c:pt idx="0">
                  <c:v>PreBeta-1</c:v>
                </c:pt>
                <c:pt idx="1">
                  <c:v>PreBeta-2</c:v>
                </c:pt>
                <c:pt idx="2">
                  <c:v>Alpha-4</c:v>
                </c:pt>
                <c:pt idx="3">
                  <c:v>Alpha-3</c:v>
                </c:pt>
                <c:pt idx="4">
                  <c:v>Alpha-2</c:v>
                </c:pt>
                <c:pt idx="5">
                  <c:v>Alpha-1</c:v>
                </c:pt>
              </c:strCache>
            </c:strRef>
          </c:cat>
          <c:val>
            <c:numRef>
              <c:f>'HDL partciles'!$D$2:$D$7</c:f>
              <c:numCache>
                <c:formatCode>General</c:formatCode>
                <c:ptCount val="6"/>
                <c:pt idx="0">
                  <c:v>36.9</c:v>
                </c:pt>
                <c:pt idx="1">
                  <c:v>76.900000000000006</c:v>
                </c:pt>
                <c:pt idx="2">
                  <c:v>2.7</c:v>
                </c:pt>
                <c:pt idx="3">
                  <c:v>-16.600000000000001</c:v>
                </c:pt>
                <c:pt idx="4">
                  <c:v>5.8</c:v>
                </c:pt>
                <c:pt idx="5">
                  <c:v>364.6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3E-4F3C-9F67-43116782CE0D}"/>
            </c:ext>
          </c:extLst>
        </c:ser>
        <c:ser>
          <c:idx val="3"/>
          <c:order val="3"/>
          <c:tx>
            <c:strRef>
              <c:f>'HDL partciles'!$E$1</c:f>
              <c:strCache>
                <c:ptCount val="1"/>
                <c:pt idx="0">
                  <c:v>combination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'HDL partciles'!$K$2:$K$7</c:f>
                <c:numCache>
                  <c:formatCode>General</c:formatCode>
                  <c:ptCount val="6"/>
                  <c:pt idx="0">
                    <c:v>6.6</c:v>
                  </c:pt>
                  <c:pt idx="1">
                    <c:v>4.8</c:v>
                  </c:pt>
                  <c:pt idx="2">
                    <c:v>3.6</c:v>
                  </c:pt>
                  <c:pt idx="3">
                    <c:v>2.8</c:v>
                  </c:pt>
                  <c:pt idx="4">
                    <c:v>3.1</c:v>
                  </c:pt>
                  <c:pt idx="5">
                    <c:v>17.2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222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'HDL partciles'!$A$2:$A$7</c:f>
              <c:strCache>
                <c:ptCount val="6"/>
                <c:pt idx="0">
                  <c:v>PreBeta-1</c:v>
                </c:pt>
                <c:pt idx="1">
                  <c:v>PreBeta-2</c:v>
                </c:pt>
                <c:pt idx="2">
                  <c:v>Alpha-4</c:v>
                </c:pt>
                <c:pt idx="3">
                  <c:v>Alpha-3</c:v>
                </c:pt>
                <c:pt idx="4">
                  <c:v>Alpha-2</c:v>
                </c:pt>
                <c:pt idx="5">
                  <c:v>Alpha-1</c:v>
                </c:pt>
              </c:strCache>
            </c:strRef>
          </c:cat>
          <c:val>
            <c:numRef>
              <c:f>'HDL partciles'!$E$2:$E$7</c:f>
              <c:numCache>
                <c:formatCode>General</c:formatCode>
                <c:ptCount val="6"/>
                <c:pt idx="0">
                  <c:v>21.5</c:v>
                </c:pt>
                <c:pt idx="1">
                  <c:v>63.3</c:v>
                </c:pt>
                <c:pt idx="2">
                  <c:v>-1.7</c:v>
                </c:pt>
                <c:pt idx="3">
                  <c:v>-17.2</c:v>
                </c:pt>
                <c:pt idx="4">
                  <c:v>3.8</c:v>
                </c:pt>
                <c:pt idx="5">
                  <c:v>352.1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3E-4F3C-9F67-43116782C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402133464"/>
        <c:axId val="402141008"/>
      </c:barChart>
      <c:catAx>
        <c:axId val="40213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nl-NL"/>
          </a:p>
        </c:txPr>
        <c:crossAx val="402141008"/>
        <c:crosses val="autoZero"/>
        <c:auto val="1"/>
        <c:lblAlgn val="ctr"/>
        <c:lblOffset val="500"/>
        <c:noMultiLvlLbl val="0"/>
      </c:catAx>
      <c:valAx>
        <c:axId val="402141008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22225">
            <a:solidFill>
              <a:srgbClr val="0C528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nl-NL"/>
          </a:p>
        </c:txPr>
        <c:crossAx val="402133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nl-NL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0.88503</cdr:x>
      <cdr:y>0.09865</cdr:y>
    </cdr:from>
    <cdr:to>
      <cdr:x>0.88503</cdr:x>
      <cdr:y>0.20024</cdr:y>
    </cdr:to>
    <cdr:cxnSp macro="">
      <cdr:nvCxnSpPr>
        <cdr:cNvPr id="5" name="Rechte verbindingslijn met pijl 4"/>
        <cdr:cNvCxnSpPr/>
      </cdr:nvCxnSpPr>
      <cdr:spPr>
        <a:xfrm xmlns:a="http://schemas.openxmlformats.org/drawingml/2006/main" flipV="1">
          <a:off x="5336487" y="383058"/>
          <a:ext cx="0" cy="39446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0.9182</cdr:x>
      <cdr:y>0.09289</cdr:y>
    </cdr:from>
    <cdr:to>
      <cdr:x>0.9182</cdr:x>
      <cdr:y>0.19447</cdr:y>
    </cdr:to>
    <cdr:cxnSp macro="">
      <cdr:nvCxnSpPr>
        <cdr:cNvPr id="6" name="Rechte verbindingslijn met pijl 5"/>
        <cdr:cNvCxnSpPr/>
      </cdr:nvCxnSpPr>
      <cdr:spPr>
        <a:xfrm xmlns:a="http://schemas.openxmlformats.org/drawingml/2006/main" flipV="1">
          <a:off x="5536480" y="360670"/>
          <a:ext cx="0" cy="3944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0.9507</cdr:x>
      <cdr:y>0.0963</cdr:y>
    </cdr:from>
    <cdr:to>
      <cdr:x>0.9507</cdr:x>
      <cdr:y>0.19788</cdr:y>
    </cdr:to>
    <cdr:cxnSp macro="">
      <cdr:nvCxnSpPr>
        <cdr:cNvPr id="7" name="Rechte verbindingslijn met pijl 6"/>
        <cdr:cNvCxnSpPr/>
      </cdr:nvCxnSpPr>
      <cdr:spPr>
        <a:xfrm xmlns:a="http://schemas.openxmlformats.org/drawingml/2006/main" flipV="1">
          <a:off x="5732494" y="373922"/>
          <a:ext cx="0" cy="3944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7-7-2016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8927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Percent CEC change with CETP-inhibitor</a:t>
            </a:r>
          </a:p>
        </p:txBody>
      </p:sp>
      <p:sp>
        <p:nvSpPr>
          <p:cNvPr id="21" name="Rechthoek 20"/>
          <p:cNvSpPr/>
          <p:nvPr/>
        </p:nvSpPr>
        <p:spPr>
          <a:xfrm>
            <a:off x="376860" y="894276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TULIP</a:t>
            </a:r>
            <a:r>
              <a:rPr lang="en-US" sz="1600" dirty="0"/>
              <a:t>: CEC change from baseline till week 12 in TA-8995-treated individuals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Van </a:t>
            </a:r>
            <a:r>
              <a:rPr lang="en-US" sz="1100" dirty="0" err="1">
                <a:solidFill>
                  <a:schemeClr val="bg1"/>
                </a:solidFill>
              </a:rPr>
              <a:t>Capelleveen</a:t>
            </a:r>
            <a:r>
              <a:rPr lang="en-US" sz="1100" dirty="0">
                <a:solidFill>
                  <a:schemeClr val="bg1"/>
                </a:solidFill>
              </a:rPr>
              <a:t> JC </a:t>
            </a:r>
            <a:r>
              <a:rPr lang="en-US" sz="1100" i="1" dirty="0">
                <a:solidFill>
                  <a:schemeClr val="bg1"/>
                </a:solidFill>
              </a:rPr>
              <a:t>et al., </a:t>
            </a:r>
            <a:r>
              <a:rPr lang="en-US" sz="1100" dirty="0">
                <a:solidFill>
                  <a:schemeClr val="bg1"/>
                </a:solidFill>
              </a:rPr>
              <a:t>J </a:t>
            </a:r>
            <a:r>
              <a:rPr lang="en-US" sz="1100" dirty="0" err="1">
                <a:solidFill>
                  <a:schemeClr val="bg1"/>
                </a:solidFill>
              </a:rPr>
              <a:t>Clin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Lipidol</a:t>
            </a:r>
            <a:r>
              <a:rPr lang="en-US" sz="1100" dirty="0">
                <a:solidFill>
                  <a:schemeClr val="bg1"/>
                </a:solidFill>
              </a:rPr>
              <a:t> 2016</a:t>
            </a:r>
            <a:endParaRPr lang="en-US" dirty="0"/>
          </a:p>
        </p:txBody>
      </p:sp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306927"/>
              </p:ext>
            </p:extLst>
          </p:nvPr>
        </p:nvGraphicFramePr>
        <p:xfrm>
          <a:off x="1205948" y="1232831"/>
          <a:ext cx="5918752" cy="349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hthoek 5"/>
          <p:cNvSpPr/>
          <p:nvPr/>
        </p:nvSpPr>
        <p:spPr>
          <a:xfrm>
            <a:off x="475629" y="5110307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Monotherapy represents TA-8995 and combinational therapy consists of 10mg TA-8995 and 10mg </a:t>
            </a:r>
            <a:r>
              <a:rPr lang="en-US" sz="1600" dirty="0" err="1"/>
              <a:t>rosuvastatin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8927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Percent change in HDL </a:t>
            </a:r>
            <a:r>
              <a:rPr lang="en-US" dirty="0" err="1"/>
              <a:t>subparticles</a:t>
            </a:r>
            <a:endParaRPr lang="en-US" dirty="0"/>
          </a:p>
        </p:txBody>
      </p:sp>
      <p:sp>
        <p:nvSpPr>
          <p:cNvPr id="21" name="Rechthoek 20"/>
          <p:cNvSpPr/>
          <p:nvPr/>
        </p:nvSpPr>
        <p:spPr>
          <a:xfrm>
            <a:off x="376859" y="894276"/>
            <a:ext cx="8674861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Change in different HDL </a:t>
            </a:r>
            <a:r>
              <a:rPr lang="en-US" sz="1600" dirty="0" err="1"/>
              <a:t>subparticles</a:t>
            </a:r>
            <a:r>
              <a:rPr lang="en-US" sz="1600" dirty="0"/>
              <a:t> from baseline till week 12 in TA-8995-treated individuals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Van </a:t>
            </a:r>
            <a:r>
              <a:rPr lang="en-US" sz="1100" dirty="0" err="1">
                <a:solidFill>
                  <a:schemeClr val="bg1"/>
                </a:solidFill>
              </a:rPr>
              <a:t>Capelleveen</a:t>
            </a:r>
            <a:r>
              <a:rPr lang="en-US" sz="1100" dirty="0">
                <a:solidFill>
                  <a:schemeClr val="bg1"/>
                </a:solidFill>
              </a:rPr>
              <a:t> JC </a:t>
            </a:r>
            <a:r>
              <a:rPr lang="en-US" sz="1100" i="1" dirty="0">
                <a:solidFill>
                  <a:schemeClr val="bg1"/>
                </a:solidFill>
              </a:rPr>
              <a:t>et al</a:t>
            </a:r>
            <a:r>
              <a:rPr lang="en-US" sz="1100" dirty="0">
                <a:solidFill>
                  <a:schemeClr val="bg1"/>
                </a:solidFill>
              </a:rPr>
              <a:t>., J </a:t>
            </a:r>
            <a:r>
              <a:rPr lang="en-US" sz="1100" dirty="0" err="1">
                <a:solidFill>
                  <a:schemeClr val="bg1"/>
                </a:solidFill>
              </a:rPr>
              <a:t>Clin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Lipidol</a:t>
            </a:r>
            <a:r>
              <a:rPr lang="en-US" sz="1100" dirty="0">
                <a:solidFill>
                  <a:schemeClr val="bg1"/>
                </a:solidFill>
              </a:rPr>
              <a:t> 2016</a:t>
            </a:r>
            <a:endParaRPr lang="en-US" sz="1100" dirty="0"/>
          </a:p>
        </p:txBody>
      </p:sp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217828"/>
              </p:ext>
            </p:extLst>
          </p:nvPr>
        </p:nvGraphicFramePr>
        <p:xfrm>
          <a:off x="1473717" y="1465013"/>
          <a:ext cx="6029740" cy="388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hthoek 5"/>
          <p:cNvSpPr/>
          <p:nvPr/>
        </p:nvSpPr>
        <p:spPr>
          <a:xfrm>
            <a:off x="475629" y="5347900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Monotherapy represents TA-8995 and combinational therapy consists of 10mg TA-8995 and 10mg </a:t>
            </a:r>
            <a:r>
              <a:rPr lang="en-US" sz="1600" dirty="0" err="1"/>
              <a:t>rosuvastatin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3538642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7F7F7F"/>
    </a:accent3>
    <a:accent4>
      <a:srgbClr val="517CC9"/>
    </a:accent4>
    <a:accent5>
      <a:srgbClr val="7F0000"/>
    </a:accent5>
    <a:accent6>
      <a:srgbClr val="0F1C32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7F7F7F"/>
    </a:accent3>
    <a:accent4>
      <a:srgbClr val="517CC9"/>
    </a:accent4>
    <a:accent5>
      <a:srgbClr val="7F0000"/>
    </a:accent5>
    <a:accent6>
      <a:srgbClr val="0F1C32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95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CVGK kaal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Judith</cp:lastModifiedBy>
  <cp:revision>205</cp:revision>
  <dcterms:created xsi:type="dcterms:W3CDTF">2015-03-29T14:18:33Z</dcterms:created>
  <dcterms:modified xsi:type="dcterms:W3CDTF">2016-07-07T10:35:24Z</dcterms:modified>
</cp:coreProperties>
</file>