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86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11-11-2013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11-11-2013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11-11-2013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700" y="274638"/>
            <a:ext cx="7414191" cy="1143000"/>
          </a:xfrm>
        </p:spPr>
        <p:txBody>
          <a:bodyPr>
            <a:normAutofit fontScale="90000"/>
          </a:bodyPr>
          <a:lstStyle/>
          <a:p>
            <a:r>
              <a:rPr lang="nl-NL" smtClean="0"/>
              <a:t>Risk for all vascular events across HDL-c quartiles, </a:t>
            </a:r>
            <a:br>
              <a:rPr lang="nl-NL" smtClean="0"/>
            </a:br>
            <a:r>
              <a:rPr lang="nl-NL" sz="2700" smtClean="0"/>
              <a:t>with or without lipid-lowering therapy </a:t>
            </a:r>
            <a:endParaRPr lang="nl-NL" sz="2700"/>
          </a:p>
        </p:txBody>
      </p:sp>
      <p:grpSp>
        <p:nvGrpSpPr>
          <p:cNvPr id="18" name="Groep 17"/>
          <p:cNvGrpSpPr/>
          <p:nvPr/>
        </p:nvGrpSpPr>
        <p:grpSpPr>
          <a:xfrm>
            <a:off x="600956" y="1959290"/>
            <a:ext cx="8346661" cy="4052753"/>
            <a:chOff x="600956" y="1825940"/>
            <a:chExt cx="8346661" cy="4052753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11300" y="2143956"/>
              <a:ext cx="4978400" cy="3334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Tekstvak 3"/>
            <p:cNvSpPr txBox="1"/>
            <p:nvPr/>
          </p:nvSpPr>
          <p:spPr>
            <a:xfrm rot="16200000">
              <a:off x="304739" y="3820468"/>
              <a:ext cx="1054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b="1" smtClean="0">
                  <a:solidFill>
                    <a:schemeClr val="bg1"/>
                  </a:solidFill>
                </a:rPr>
                <a:t>HR</a:t>
              </a:r>
              <a:endParaRPr lang="nl-NL" sz="2400" b="1">
                <a:solidFill>
                  <a:schemeClr val="bg1"/>
                </a:solidFill>
              </a:endParaRPr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1147746" y="2277306"/>
              <a:ext cx="727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smtClean="0">
                  <a:solidFill>
                    <a:schemeClr val="bg1"/>
                  </a:solidFill>
                </a:rPr>
                <a:t>2</a:t>
              </a:r>
              <a:endParaRPr lang="nl-NL" sz="2000">
                <a:solidFill>
                  <a:schemeClr val="bg1"/>
                </a:solidFill>
              </a:endParaRPr>
            </a:p>
          </p:txBody>
        </p:sp>
        <p:sp>
          <p:nvSpPr>
            <p:cNvPr id="6" name="Tekstvak 5"/>
            <p:cNvSpPr txBox="1"/>
            <p:nvPr/>
          </p:nvSpPr>
          <p:spPr>
            <a:xfrm>
              <a:off x="1147748" y="3524250"/>
              <a:ext cx="727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smtClean="0">
                  <a:solidFill>
                    <a:schemeClr val="bg1"/>
                  </a:solidFill>
                </a:rPr>
                <a:t>1</a:t>
              </a:r>
              <a:endParaRPr lang="nl-NL" sz="2000">
                <a:solidFill>
                  <a:schemeClr val="bg1"/>
                </a:solidFill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1031844" y="4781490"/>
              <a:ext cx="727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smtClean="0">
                  <a:solidFill>
                    <a:schemeClr val="bg1"/>
                  </a:solidFill>
                </a:rPr>
                <a:t>0,5</a:t>
              </a:r>
              <a:endParaRPr lang="nl-NL" sz="2000">
                <a:solidFill>
                  <a:schemeClr val="bg1"/>
                </a:solidFill>
              </a:endParaRPr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2084402" y="5478583"/>
              <a:ext cx="727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smtClean="0">
                  <a:solidFill>
                    <a:schemeClr val="bg1"/>
                  </a:solidFill>
                </a:rPr>
                <a:t>1</a:t>
              </a:r>
              <a:endParaRPr lang="nl-NL" sz="2000">
                <a:solidFill>
                  <a:schemeClr val="bg1"/>
                </a:solidFill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3257550" y="5478583"/>
              <a:ext cx="727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smtClean="0">
                  <a:solidFill>
                    <a:schemeClr val="bg1"/>
                  </a:solidFill>
                </a:rPr>
                <a:t>2</a:t>
              </a:r>
              <a:endParaRPr lang="nl-NL" sz="2000">
                <a:solidFill>
                  <a:schemeClr val="bg1"/>
                </a:solidFill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4473546" y="5478583"/>
              <a:ext cx="727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smtClean="0">
                  <a:solidFill>
                    <a:schemeClr val="bg1"/>
                  </a:solidFill>
                </a:rPr>
                <a:t>3</a:t>
              </a:r>
              <a:endParaRPr lang="nl-NL" sz="2000">
                <a:solidFill>
                  <a:schemeClr val="bg1"/>
                </a:solidFill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5673696" y="5478583"/>
              <a:ext cx="727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smtClean="0">
                  <a:solidFill>
                    <a:schemeClr val="bg1"/>
                  </a:solidFill>
                </a:rPr>
                <a:t>4</a:t>
              </a:r>
              <a:endParaRPr lang="nl-NL" sz="2000">
                <a:solidFill>
                  <a:schemeClr val="bg1"/>
                </a:solidFill>
              </a:endParaRPr>
            </a:p>
          </p:txBody>
        </p:sp>
        <p:cxnSp>
          <p:nvCxnSpPr>
            <p:cNvPr id="14" name="Rechte verbindingslijn 13"/>
            <p:cNvCxnSpPr/>
            <p:nvPr/>
          </p:nvCxnSpPr>
          <p:spPr>
            <a:xfrm>
              <a:off x="5905500" y="2105856"/>
              <a:ext cx="584200" cy="0"/>
            </a:xfrm>
            <a:prstGeom prst="line">
              <a:avLst/>
            </a:prstGeom>
            <a:ln w="444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5905500" y="2791716"/>
              <a:ext cx="584200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kstvak 15"/>
            <p:cNvSpPr txBox="1"/>
            <p:nvPr/>
          </p:nvSpPr>
          <p:spPr>
            <a:xfrm>
              <a:off x="6489700" y="1825940"/>
              <a:ext cx="24579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b="1" smtClean="0">
                  <a:solidFill>
                    <a:schemeClr val="bg1"/>
                  </a:solidFill>
                </a:rPr>
                <a:t>No lipid-lowering </a:t>
              </a:r>
            </a:p>
            <a:p>
              <a:r>
                <a:rPr lang="nl-NL" sz="2400" b="1" smtClean="0">
                  <a:solidFill>
                    <a:schemeClr val="bg1"/>
                  </a:solidFill>
                </a:rPr>
                <a:t>medication</a:t>
              </a:r>
              <a:endParaRPr lang="nl-NL" sz="2400" b="1">
                <a:solidFill>
                  <a:schemeClr val="bg1"/>
                </a:solidFill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6489700" y="2571123"/>
              <a:ext cx="207640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b="1" smtClean="0">
                  <a:solidFill>
                    <a:schemeClr val="bg1"/>
                  </a:solidFill>
                </a:rPr>
                <a:t>Lipid-lowering </a:t>
              </a:r>
            </a:p>
            <a:p>
              <a:r>
                <a:rPr lang="nl-NL" sz="2400" b="1" smtClean="0">
                  <a:solidFill>
                    <a:schemeClr val="bg1"/>
                  </a:solidFill>
                </a:rPr>
                <a:t>medication</a:t>
              </a:r>
              <a:endParaRPr lang="nl-NL" sz="2400" b="1">
                <a:solidFill>
                  <a:schemeClr val="bg1"/>
                </a:solidFill>
              </a:endParaRPr>
            </a:p>
          </p:txBody>
        </p:sp>
      </p:grpSp>
      <p:sp>
        <p:nvSpPr>
          <p:cNvPr id="19" name="Tekstvak 18"/>
          <p:cNvSpPr txBox="1"/>
          <p:nvPr/>
        </p:nvSpPr>
        <p:spPr>
          <a:xfrm>
            <a:off x="5470554" y="625019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Van de Woestijne </a:t>
            </a:r>
            <a:r>
              <a:rPr lang="nl-NL" i="1" smtClean="0">
                <a:solidFill>
                  <a:schemeClr val="bg1"/>
                </a:solidFill>
              </a:rPr>
              <a:t>et al</a:t>
            </a:r>
            <a:r>
              <a:rPr lang="nl-NL" smtClean="0">
                <a:solidFill>
                  <a:schemeClr val="bg1"/>
                </a:solidFill>
              </a:rPr>
              <a:t>., JACC 2013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350" y="388938"/>
            <a:ext cx="8324850" cy="1143000"/>
          </a:xfrm>
        </p:spPr>
        <p:txBody>
          <a:bodyPr>
            <a:normAutofit fontScale="90000"/>
          </a:bodyPr>
          <a:lstStyle/>
          <a:p>
            <a:r>
              <a:rPr lang="nl-NL" smtClean="0"/>
              <a:t>Risk for all vascular </a:t>
            </a:r>
            <a:r>
              <a:rPr lang="nl-NL" smtClean="0"/>
              <a:t>events </a:t>
            </a:r>
            <a:r>
              <a:rPr lang="nl-NL" smtClean="0"/>
              <a:t/>
            </a:r>
            <a:br>
              <a:rPr lang="nl-NL" smtClean="0"/>
            </a:br>
            <a:r>
              <a:rPr lang="nl-NL" smtClean="0"/>
              <a:t>across </a:t>
            </a:r>
            <a:r>
              <a:rPr lang="nl-NL" smtClean="0"/>
              <a:t>HDL-c </a:t>
            </a:r>
            <a:r>
              <a:rPr lang="nl-NL" smtClean="0"/>
              <a:t>quartiles</a:t>
            </a:r>
            <a:r>
              <a:rPr lang="nl-NL" sz="2700" smtClean="0"/>
              <a:t>, </a:t>
            </a:r>
            <a:r>
              <a:rPr lang="nl-NL" sz="2700" smtClean="0"/>
              <a:t/>
            </a:r>
            <a:br>
              <a:rPr lang="nl-NL" sz="2700" smtClean="0"/>
            </a:br>
            <a:r>
              <a:rPr lang="nl-NL" sz="2700" smtClean="0"/>
              <a:t>with/without intensive lipid-lowering therapy</a:t>
            </a:r>
            <a:endParaRPr lang="nl-NL" sz="270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6391" y="2026179"/>
            <a:ext cx="5727700" cy="3836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>
            <a:off x="1554206" y="5850088"/>
            <a:ext cx="727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</a:rPr>
              <a:t>1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936904" y="5850088"/>
            <a:ext cx="727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</a:rPr>
              <a:t>2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324350" y="5850088"/>
            <a:ext cx="727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</a:rPr>
              <a:t>3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715000" y="5850088"/>
            <a:ext cx="727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</a:rPr>
              <a:t>4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 rot="16200000">
            <a:off x="-186820" y="3898840"/>
            <a:ext cx="1054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smtClean="0">
                <a:solidFill>
                  <a:schemeClr val="bg1"/>
                </a:solidFill>
              </a:rPr>
              <a:t>HR</a:t>
            </a:r>
            <a:endParaRPr lang="nl-NL" sz="2000" b="1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24383" y="4752885"/>
            <a:ext cx="727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</a:rPr>
              <a:t>0,5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40285" y="2248701"/>
            <a:ext cx="727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</a:rPr>
              <a:t>2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40287" y="3495645"/>
            <a:ext cx="727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</a:rPr>
              <a:t>1</a:t>
            </a:r>
            <a:endParaRPr lang="nl-NL" sz="2000">
              <a:solidFill>
                <a:schemeClr val="bg1"/>
              </a:solidFill>
            </a:endParaRPr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5505450" y="2182056"/>
            <a:ext cx="584200" cy="0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505450" y="2867916"/>
            <a:ext cx="584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6184900" y="1902140"/>
            <a:ext cx="3321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smtClean="0">
                <a:solidFill>
                  <a:schemeClr val="bg1"/>
                </a:solidFill>
              </a:rPr>
              <a:t>No intensive lipid-lowering therapy</a:t>
            </a:r>
            <a:endParaRPr lang="nl-NL" sz="2400" b="1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6184900" y="2647323"/>
            <a:ext cx="2959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smtClean="0">
                <a:solidFill>
                  <a:schemeClr val="bg1"/>
                </a:solidFill>
              </a:rPr>
              <a:t>Intensive lipid-</a:t>
            </a:r>
          </a:p>
          <a:p>
            <a:r>
              <a:rPr lang="nl-NL" sz="2400" b="1" smtClean="0">
                <a:solidFill>
                  <a:schemeClr val="bg1"/>
                </a:solidFill>
              </a:rPr>
              <a:t>l</a:t>
            </a:r>
            <a:r>
              <a:rPr lang="nl-NL" sz="2400" b="1" smtClean="0">
                <a:solidFill>
                  <a:schemeClr val="bg1"/>
                </a:solidFill>
              </a:rPr>
              <a:t>owering therapy</a:t>
            </a:r>
            <a:endParaRPr lang="nl-NL" sz="2400" b="1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5470554" y="625019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Van de Woestijne </a:t>
            </a:r>
            <a:r>
              <a:rPr lang="nl-NL" i="1" smtClean="0">
                <a:solidFill>
                  <a:schemeClr val="bg1"/>
                </a:solidFill>
              </a:rPr>
              <a:t>et al</a:t>
            </a:r>
            <a:r>
              <a:rPr lang="nl-NL" smtClean="0">
                <a:solidFill>
                  <a:schemeClr val="bg1"/>
                </a:solidFill>
              </a:rPr>
              <a:t>., JACC 2013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59</Words>
  <Application>Microsoft Office PowerPoint</Application>
  <PresentationFormat>Diavoorstelling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Risk for all vascular events across HDL-c quartiles,  with or without lipid-lowering therapy </vt:lpstr>
      <vt:lpstr>Risk for all vascular events  across HDL-c quartiles,  with/without intensive lipid-lowering therapy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20</cp:revision>
  <dcterms:created xsi:type="dcterms:W3CDTF">2013-04-15T08:15:24Z</dcterms:created>
  <dcterms:modified xsi:type="dcterms:W3CDTF">2013-11-11T11:15:44Z</dcterms:modified>
</cp:coreProperties>
</file>