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3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Blad1!$A$3</c:f>
              <c:strCache>
                <c:ptCount val="1"/>
                <c:pt idx="0">
                  <c:v>all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Blad1!$B$2:$E$2</c:f>
              <c:strCache>
                <c:ptCount val="4"/>
                <c:pt idx="0">
                  <c:v>Overall</c:v>
                </c:pt>
                <c:pt idx="1">
                  <c:v>1998-2001</c:v>
                </c:pt>
                <c:pt idx="2">
                  <c:v>2002-2006</c:v>
                </c:pt>
                <c:pt idx="3">
                  <c:v>2007-2010</c:v>
                </c:pt>
              </c:strCache>
            </c:strRef>
          </c:cat>
          <c:val>
            <c:numRef>
              <c:f>Blad1!$B$3:$E$3</c:f>
              <c:numCache>
                <c:formatCode>General</c:formatCode>
                <c:ptCount val="4"/>
                <c:pt idx="0">
                  <c:v>1.26</c:v>
                </c:pt>
                <c:pt idx="1">
                  <c:v>1.1100000000000001</c:v>
                </c:pt>
                <c:pt idx="2">
                  <c:v>1.33</c:v>
                </c:pt>
                <c:pt idx="3">
                  <c:v>1.33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72-41F2-B285-79DB0A698B3D}"/>
            </c:ext>
          </c:extLst>
        </c:ser>
        <c:ser>
          <c:idx val="1"/>
          <c:order val="1"/>
          <c:tx>
            <c:strRef>
              <c:f>Blad1!$A$4</c:f>
              <c:strCache>
                <c:ptCount val="1"/>
                <c:pt idx="0">
                  <c:v>&lt;55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Blad1!$B$2:$E$2</c:f>
              <c:strCache>
                <c:ptCount val="4"/>
                <c:pt idx="0">
                  <c:v>Overall</c:v>
                </c:pt>
                <c:pt idx="1">
                  <c:v>1998-2001</c:v>
                </c:pt>
                <c:pt idx="2">
                  <c:v>2002-2006</c:v>
                </c:pt>
                <c:pt idx="3">
                  <c:v>2007-2010</c:v>
                </c:pt>
              </c:strCache>
            </c:strRef>
          </c:cat>
          <c:val>
            <c:numRef>
              <c:f>Blad1!$B$4:$E$4</c:f>
              <c:numCache>
                <c:formatCode>General</c:formatCode>
                <c:ptCount val="4"/>
                <c:pt idx="0">
                  <c:v>0.13</c:v>
                </c:pt>
                <c:pt idx="1">
                  <c:v>0.12</c:v>
                </c:pt>
                <c:pt idx="2">
                  <c:v>0.14000000000000001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72-41F2-B285-79DB0A698B3D}"/>
            </c:ext>
          </c:extLst>
        </c:ser>
        <c:ser>
          <c:idx val="2"/>
          <c:order val="2"/>
          <c:tx>
            <c:strRef>
              <c:f>Blad1!$A$5</c:f>
              <c:strCache>
                <c:ptCount val="1"/>
                <c:pt idx="0">
                  <c:v>55-64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Blad1!$B$2:$E$2</c:f>
              <c:strCache>
                <c:ptCount val="4"/>
                <c:pt idx="0">
                  <c:v>Overall</c:v>
                </c:pt>
                <c:pt idx="1">
                  <c:v>1998-2001</c:v>
                </c:pt>
                <c:pt idx="2">
                  <c:v>2002-2006</c:v>
                </c:pt>
                <c:pt idx="3">
                  <c:v>2007-2010</c:v>
                </c:pt>
              </c:strCache>
            </c:strRef>
          </c:cat>
          <c:val>
            <c:numRef>
              <c:f>Blad1!$B$5:$E$5</c:f>
              <c:numCache>
                <c:formatCode>General</c:formatCode>
                <c:ptCount val="4"/>
                <c:pt idx="0">
                  <c:v>1.1599999999999999</c:v>
                </c:pt>
                <c:pt idx="1">
                  <c:v>1.06</c:v>
                </c:pt>
                <c:pt idx="2">
                  <c:v>1.2</c:v>
                </c:pt>
                <c:pt idx="3">
                  <c:v>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72-41F2-B285-79DB0A698B3D}"/>
            </c:ext>
          </c:extLst>
        </c:ser>
        <c:ser>
          <c:idx val="3"/>
          <c:order val="3"/>
          <c:tx>
            <c:strRef>
              <c:f>Blad1!$A$6</c:f>
              <c:strCache>
                <c:ptCount val="1"/>
                <c:pt idx="0">
                  <c:v>65-74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Blad1!$B$2:$E$2</c:f>
              <c:strCache>
                <c:ptCount val="4"/>
                <c:pt idx="0">
                  <c:v>Overall</c:v>
                </c:pt>
                <c:pt idx="1">
                  <c:v>1998-2001</c:v>
                </c:pt>
                <c:pt idx="2">
                  <c:v>2002-2006</c:v>
                </c:pt>
                <c:pt idx="3">
                  <c:v>2007-2010</c:v>
                </c:pt>
              </c:strCache>
            </c:strRef>
          </c:cat>
          <c:val>
            <c:numRef>
              <c:f>Blad1!$B$6:$E$6</c:f>
              <c:numCache>
                <c:formatCode>General</c:formatCode>
                <c:ptCount val="4"/>
                <c:pt idx="0">
                  <c:v>3.24</c:v>
                </c:pt>
                <c:pt idx="1">
                  <c:v>3.02</c:v>
                </c:pt>
                <c:pt idx="2">
                  <c:v>3.42</c:v>
                </c:pt>
                <c:pt idx="3">
                  <c:v>3.26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72-41F2-B285-79DB0A698B3D}"/>
            </c:ext>
          </c:extLst>
        </c:ser>
        <c:ser>
          <c:idx val="4"/>
          <c:order val="4"/>
          <c:tx>
            <c:strRef>
              <c:f>Blad1!$A$7</c:f>
              <c:strCache>
                <c:ptCount val="1"/>
                <c:pt idx="0">
                  <c:v>75-84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Blad1!$B$2:$E$2</c:f>
              <c:strCache>
                <c:ptCount val="4"/>
                <c:pt idx="0">
                  <c:v>Overall</c:v>
                </c:pt>
                <c:pt idx="1">
                  <c:v>1998-2001</c:v>
                </c:pt>
                <c:pt idx="2">
                  <c:v>2002-2006</c:v>
                </c:pt>
                <c:pt idx="3">
                  <c:v>2007-2010</c:v>
                </c:pt>
              </c:strCache>
            </c:strRef>
          </c:cat>
          <c:val>
            <c:numRef>
              <c:f>Blad1!$B$7:$E$7</c:f>
              <c:numCache>
                <c:formatCode>General</c:formatCode>
                <c:ptCount val="4"/>
                <c:pt idx="0">
                  <c:v>6.42</c:v>
                </c:pt>
                <c:pt idx="1">
                  <c:v>5.72</c:v>
                </c:pt>
                <c:pt idx="2">
                  <c:v>6.84</c:v>
                </c:pt>
                <c:pt idx="3">
                  <c:v>6.66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72-41F2-B285-79DB0A698B3D}"/>
            </c:ext>
          </c:extLst>
        </c:ser>
        <c:ser>
          <c:idx val="5"/>
          <c:order val="5"/>
          <c:tx>
            <c:strRef>
              <c:f>Blad1!$A$8</c:f>
              <c:strCache>
                <c:ptCount val="1"/>
                <c:pt idx="0">
                  <c:v>&gt;85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Blad1!$B$2:$E$2</c:f>
              <c:strCache>
                <c:ptCount val="4"/>
                <c:pt idx="0">
                  <c:v>Overall</c:v>
                </c:pt>
                <c:pt idx="1">
                  <c:v>1998-2001</c:v>
                </c:pt>
                <c:pt idx="2">
                  <c:v>2002-2006</c:v>
                </c:pt>
                <c:pt idx="3">
                  <c:v>2007-2010</c:v>
                </c:pt>
              </c:strCache>
            </c:strRef>
          </c:cat>
          <c:val>
            <c:numRef>
              <c:f>Blad1!$B$8:$E$8</c:f>
              <c:numCache>
                <c:formatCode>General</c:formatCode>
                <c:ptCount val="4"/>
                <c:pt idx="0">
                  <c:v>7.95</c:v>
                </c:pt>
                <c:pt idx="1">
                  <c:v>6.27</c:v>
                </c:pt>
                <c:pt idx="2">
                  <c:v>8.0500000000000007</c:v>
                </c:pt>
                <c:pt idx="3">
                  <c:v>8.73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72-41F2-B285-79DB0A698B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83112464"/>
        <c:axId val="383113120"/>
      </c:barChart>
      <c:catAx>
        <c:axId val="383112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83113120"/>
        <c:crosses val="autoZero"/>
        <c:auto val="1"/>
        <c:lblAlgn val="ctr"/>
        <c:lblOffset val="100"/>
        <c:noMultiLvlLbl val="0"/>
      </c:catAx>
      <c:valAx>
        <c:axId val="383113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sz="1200">
                    <a:solidFill>
                      <a:schemeClr val="tx1"/>
                    </a:solidFill>
                  </a:rPr>
                  <a:t>Age-adjusted incidence per 1000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8311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3-5-2017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/>
        </p:nvSpPr>
        <p:spPr>
          <a:xfrm>
            <a:off x="475629" y="89277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Incidence AF 1998-2010</a:t>
            </a:r>
          </a:p>
        </p:txBody>
      </p:sp>
      <p:sp>
        <p:nvSpPr>
          <p:cNvPr id="21" name="Rechthoek 20"/>
          <p:cNvSpPr/>
          <p:nvPr/>
        </p:nvSpPr>
        <p:spPr>
          <a:xfrm>
            <a:off x="376860" y="1023032"/>
            <a:ext cx="822345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CPRD GOLD (UK primary care population, n=57.818) investigated the incidence of first AF among different age populations.  </a:t>
            </a:r>
          </a:p>
        </p:txBody>
      </p:sp>
      <p:sp>
        <p:nvSpPr>
          <p:cNvPr id="23" name="Tekstvak 1"/>
          <p:cNvSpPr txBox="1"/>
          <p:nvPr/>
        </p:nvSpPr>
        <p:spPr>
          <a:xfrm>
            <a:off x="475629" y="6523891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Adapted from Lane DA  et al., J Am Heart Ass. 2017</a:t>
            </a:r>
            <a:endParaRPr lang="en-US" dirty="0"/>
          </a:p>
        </p:txBody>
      </p:sp>
      <p:graphicFrame>
        <p:nvGraphicFramePr>
          <p:cNvPr id="5" name="Grafiek 4">
            <a:extLst>
              <a:ext uri="{FF2B5EF4-FFF2-40B4-BE49-F238E27FC236}">
                <a16:creationId xmlns:a16="http://schemas.microsoft.com/office/drawing/2014/main" id="{8AE54866-7165-49F0-BCEB-D8033F3BD9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896837"/>
              </p:ext>
            </p:extLst>
          </p:nvPr>
        </p:nvGraphicFramePr>
        <p:xfrm>
          <a:off x="796955" y="1803633"/>
          <a:ext cx="5579334" cy="3663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hthoek 6"/>
          <p:cNvSpPr/>
          <p:nvPr/>
        </p:nvSpPr>
        <p:spPr>
          <a:xfrm>
            <a:off x="475629" y="5662654"/>
            <a:ext cx="822345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Overall, incidence plateaued during last decade, however increased </a:t>
            </a:r>
          </a:p>
          <a:p>
            <a:r>
              <a:rPr lang="en-US" sz="1600" dirty="0"/>
              <a:t>in the older population</a:t>
            </a:r>
          </a:p>
        </p:txBody>
      </p:sp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57</Words>
  <Application>Microsoft Office PowerPoint</Application>
  <PresentationFormat>Diavoorstelling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Linda</cp:lastModifiedBy>
  <cp:revision>202</cp:revision>
  <dcterms:created xsi:type="dcterms:W3CDTF">2015-03-29T14:18:33Z</dcterms:created>
  <dcterms:modified xsi:type="dcterms:W3CDTF">2017-05-03T10:14:12Z</dcterms:modified>
</cp:coreProperties>
</file>