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8"/>
  </p:handoutMasterIdLst>
  <p:sldIdLst>
    <p:sldId id="256" r:id="rId2"/>
    <p:sldId id="292" r:id="rId3"/>
    <p:sldId id="287" r:id="rId4"/>
    <p:sldId id="293" r:id="rId5"/>
    <p:sldId id="288" r:id="rId6"/>
    <p:sldId id="295" r:id="rId7"/>
    <p:sldId id="321" r:id="rId8"/>
    <p:sldId id="302" r:id="rId9"/>
    <p:sldId id="303" r:id="rId10"/>
    <p:sldId id="304" r:id="rId11"/>
    <p:sldId id="340" r:id="rId12"/>
    <p:sldId id="341" r:id="rId13"/>
    <p:sldId id="291" r:id="rId14"/>
    <p:sldId id="342" r:id="rId15"/>
    <p:sldId id="347" r:id="rId16"/>
    <p:sldId id="329" r:id="rId17"/>
    <p:sldId id="330" r:id="rId18"/>
    <p:sldId id="356" r:id="rId19"/>
    <p:sldId id="348" r:id="rId20"/>
    <p:sldId id="336" r:id="rId21"/>
    <p:sldId id="352" r:id="rId22"/>
    <p:sldId id="351" r:id="rId23"/>
    <p:sldId id="338" r:id="rId24"/>
    <p:sldId id="353" r:id="rId25"/>
    <p:sldId id="354" r:id="rId26"/>
    <p:sldId id="355" r:id="rId2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6802F1E4-5BBA-40F5-8C3A-6B0ADF7E63A2}" type="slidenum">
              <a:rPr lang="it-IT"/>
              <a:pPr/>
              <a:t>‹nr.›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C15D4-963E-4406-9C95-160F517C9CDD}" type="slidenum">
              <a:rPr lang="it-IT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96CF9-3B21-410B-91E5-06DD7AAA0B5D}" type="slidenum">
              <a:rPr lang="it-IT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4B22-7CFC-45D6-B74F-EF449206E4BA}" type="slidenum">
              <a:rPr lang="it-IT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821E7-BBBC-445A-B3F2-99123A1464C3}" type="slidenum">
              <a:rPr lang="it-IT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D1A71-1042-4C3F-B4E8-C41AE99E0327}" type="slidenum">
              <a:rPr lang="it-IT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A7BBD-17CE-4BB2-837E-17189BFD2B34}" type="slidenum">
              <a:rPr lang="it-IT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4596C-A4CD-458D-96B7-75BE41C03499}" type="slidenum">
              <a:rPr lang="it-IT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7092CB-29EC-4597-82F2-B684DBCD4D86}" type="slidenum">
              <a:rPr lang="it-IT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0EE61-488F-477D-89D0-6644604FA292}" type="slidenum">
              <a:rPr lang="it-IT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0BEF4-B046-4C07-A1C9-53821F1FD1E7}" type="slidenum">
              <a:rPr lang="it-IT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2D376-3376-4FE2-8D3D-A2C56AF9C88E}" type="slidenum">
              <a:rPr lang="it-IT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BC9002-4F4D-488F-9A7E-382CD77A4C63}" type="slidenum">
              <a:rPr lang="it-IT"/>
              <a:pPr/>
              <a:t>‹nr.›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75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The relation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between</a:t>
            </a: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venous</a:t>
            </a: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 and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arterial</a:t>
            </a: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thrombosis</a:t>
            </a:r>
            <a:endParaRPr lang="it-IT" sz="4000" b="1" dirty="0" smtClean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800" b="1" smtClean="0">
                <a:solidFill>
                  <a:schemeClr val="bg1"/>
                </a:solidFill>
                <a:latin typeface="Times New Roman" charset="0"/>
              </a:rPr>
              <a:t>Walter Ageno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b="1" i="1" smtClean="0">
                <a:solidFill>
                  <a:schemeClr val="bg1"/>
                </a:solidFill>
                <a:latin typeface="Times New Roman" charset="0"/>
              </a:rPr>
              <a:t>Department of Clinical Medicine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b="1" smtClean="0">
                <a:solidFill>
                  <a:schemeClr val="bg1"/>
                </a:solidFill>
                <a:latin typeface="Times New Roman" charset="0"/>
              </a:rPr>
              <a:t>University of Insubria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b="1" smtClean="0">
                <a:solidFill>
                  <a:schemeClr val="bg1"/>
                </a:solidFill>
                <a:latin typeface="Times New Roman" charset="0"/>
              </a:rPr>
              <a:t>Varese - Italy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145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smtClean="0">
                <a:solidFill>
                  <a:srgbClr val="FFFF00"/>
                </a:solidFill>
                <a:latin typeface="Times New Roman" charset="0"/>
              </a:rPr>
              <a:t>Cardiovascular risk factors and venous thromboembolism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>
                <a:solidFill>
                  <a:srgbClr val="FFFF00"/>
                </a:solidFill>
              </a:rPr>
              <a:t>  </a:t>
            </a:r>
            <a:r>
              <a:rPr lang="it-IT" sz="3600" b="1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Cardiovascular risk factors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2938" y="2193925"/>
            <a:ext cx="4675187" cy="4114800"/>
          </a:xfrm>
        </p:spPr>
        <p:txBody>
          <a:bodyPr/>
          <a:lstStyle/>
          <a:p>
            <a:pPr eaLnBrk="1" hangingPunct="1">
              <a:buClr>
                <a:schemeClr val="bg1"/>
              </a:buClr>
              <a:defRPr/>
            </a:pPr>
            <a:r>
              <a:rPr lang="it-IT" b="1" smtClean="0">
                <a:solidFill>
                  <a:schemeClr val="bg1"/>
                </a:solidFill>
                <a:latin typeface="Times New Roman" charset="0"/>
              </a:rPr>
              <a:t>Obesity </a:t>
            </a:r>
          </a:p>
          <a:p>
            <a:pPr eaLnBrk="1" hangingPunct="1">
              <a:buClr>
                <a:schemeClr val="bg1"/>
              </a:buClr>
              <a:defRPr/>
            </a:pPr>
            <a:r>
              <a:rPr lang="it-IT" b="1" smtClean="0">
                <a:solidFill>
                  <a:schemeClr val="bg1"/>
                </a:solidFill>
                <a:latin typeface="Times New Roman" charset="0"/>
              </a:rPr>
              <a:t>Hypertension</a:t>
            </a:r>
          </a:p>
          <a:p>
            <a:pPr eaLnBrk="1" hangingPunct="1">
              <a:buClr>
                <a:schemeClr val="bg1"/>
              </a:buClr>
              <a:defRPr/>
            </a:pPr>
            <a:r>
              <a:rPr lang="it-IT" b="1" smtClean="0">
                <a:solidFill>
                  <a:schemeClr val="bg1"/>
                </a:solidFill>
                <a:latin typeface="Times New Roman" charset="0"/>
              </a:rPr>
              <a:t>Diabetes mellitus</a:t>
            </a:r>
          </a:p>
          <a:p>
            <a:pPr eaLnBrk="1" hangingPunct="1">
              <a:buClr>
                <a:schemeClr val="bg1"/>
              </a:buClr>
              <a:defRPr/>
            </a:pPr>
            <a:r>
              <a:rPr lang="it-IT" b="1" smtClean="0">
                <a:solidFill>
                  <a:schemeClr val="bg1"/>
                </a:solidFill>
                <a:latin typeface="Times New Roman" charset="0"/>
              </a:rPr>
              <a:t>Dyslipidemia</a:t>
            </a:r>
          </a:p>
          <a:p>
            <a:pPr eaLnBrk="1" hangingPunct="1">
              <a:buClr>
                <a:schemeClr val="bg1"/>
              </a:buClr>
              <a:defRPr/>
            </a:pPr>
            <a:r>
              <a:rPr lang="it-IT" b="1" smtClean="0">
                <a:solidFill>
                  <a:schemeClr val="bg1"/>
                </a:solidFill>
                <a:latin typeface="Times New Roman" charset="0"/>
              </a:rPr>
              <a:t>Smoking</a:t>
            </a:r>
          </a:p>
          <a:p>
            <a:pPr eaLnBrk="1" hangingPunct="1">
              <a:buClr>
                <a:schemeClr val="bg1"/>
              </a:buClr>
              <a:defRPr/>
            </a:pPr>
            <a:r>
              <a:rPr lang="it-IT" b="1" smtClean="0">
                <a:solidFill>
                  <a:schemeClr val="bg1"/>
                </a:solidFill>
                <a:latin typeface="Times New Roman" charset="0"/>
              </a:rPr>
              <a:t>Metabolic syndrome</a:t>
            </a:r>
          </a:p>
          <a:p>
            <a:pPr eaLnBrk="1" hangingPunct="1">
              <a:buClr>
                <a:schemeClr val="bg1"/>
              </a:buClr>
              <a:defRPr/>
            </a:pPr>
            <a:endParaRPr lang="it-IT" b="1" smtClean="0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8529638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250825" y="3860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  <a:cs typeface="Times New Roman" charset="0"/>
              </a:rPr>
              <a:t>  </a:t>
            </a:r>
            <a:r>
              <a:rPr lang="it-IT" sz="32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Obesity (BMI&gt;30 Kg/m2)</a:t>
            </a:r>
          </a:p>
        </p:txBody>
      </p:sp>
      <p:sp>
        <p:nvSpPr>
          <p:cNvPr id="95239" name="Text Box 7"/>
          <p:cNvSpPr txBox="1">
            <a:spLocks/>
          </p:cNvSpPr>
          <p:nvPr/>
        </p:nvSpPr>
        <p:spPr bwMode="auto">
          <a:xfrm>
            <a:off x="5724525" y="4205288"/>
            <a:ext cx="3200400" cy="5191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800" b="1">
                <a:solidFill>
                  <a:srgbClr val="FFFF00"/>
                </a:solidFill>
                <a:latin typeface="Times New Roman" charset="0"/>
                <a:ea typeface="ヒラギノ角ゴ ProN W3" charset="0"/>
                <a:cs typeface="ヒラギノ角ゴ ProN W3" charset="0"/>
                <a:sym typeface="Gill Sans" charset="0"/>
              </a:rPr>
              <a:t>OR 2.33 (1.68, 3.24)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250825" y="4637088"/>
            <a:ext cx="8229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  <a:cs typeface="Times New Roman" charset="0"/>
              </a:rPr>
              <a:t>  </a:t>
            </a:r>
            <a:r>
              <a:rPr lang="it-IT" sz="32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Hypertension</a:t>
            </a:r>
          </a:p>
        </p:txBody>
      </p:sp>
      <p:sp>
        <p:nvSpPr>
          <p:cNvPr id="95241" name="Text Box 9"/>
          <p:cNvSpPr txBox="1">
            <a:spLocks/>
          </p:cNvSpPr>
          <p:nvPr/>
        </p:nvSpPr>
        <p:spPr bwMode="auto">
          <a:xfrm>
            <a:off x="5724525" y="4767263"/>
            <a:ext cx="3200400" cy="5191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800" b="1">
                <a:solidFill>
                  <a:srgbClr val="FFFF00"/>
                </a:solidFill>
                <a:latin typeface="Times New Roman" charset="0"/>
                <a:ea typeface="ヒラギノ角ゴ ProN W3" charset="0"/>
                <a:cs typeface="ヒラギノ角ゴ ProN W3" charset="0"/>
                <a:sym typeface="Gill Sans" charset="0"/>
              </a:rPr>
              <a:t>OR 1.51 (1.23, 1.85)</a:t>
            </a: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250825" y="5356225"/>
            <a:ext cx="8229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  <a:cs typeface="Times New Roman" charset="0"/>
              </a:rPr>
              <a:t>  </a:t>
            </a:r>
            <a:r>
              <a:rPr lang="it-IT" sz="32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Diabetes</a:t>
            </a:r>
          </a:p>
        </p:txBody>
      </p:sp>
      <p:sp>
        <p:nvSpPr>
          <p:cNvPr id="95243" name="Text Box 11"/>
          <p:cNvSpPr txBox="1">
            <a:spLocks/>
          </p:cNvSpPr>
          <p:nvPr/>
        </p:nvSpPr>
        <p:spPr bwMode="auto">
          <a:xfrm>
            <a:off x="5724525" y="5357813"/>
            <a:ext cx="3200400" cy="5191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800" b="1">
                <a:solidFill>
                  <a:srgbClr val="FFFF00"/>
                </a:solidFill>
                <a:latin typeface="Times New Roman" charset="0"/>
                <a:ea typeface="ヒラギノ角ゴ ProN W3" charset="0"/>
                <a:cs typeface="ヒラギノ角ゴ ProN W3" charset="0"/>
                <a:sym typeface="Gill Sans" charset="0"/>
              </a:rPr>
              <a:t>OR 1.41 (1.12, 1.77)</a:t>
            </a:r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230188" y="58054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  <a:cs typeface="Times New Roman" charset="0"/>
              </a:rPr>
              <a:t>  </a:t>
            </a:r>
            <a:r>
              <a:rPr lang="it-IT" sz="32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Triglycerides levels</a:t>
            </a:r>
          </a:p>
        </p:txBody>
      </p:sp>
      <p:sp>
        <p:nvSpPr>
          <p:cNvPr id="95245" name="Text Box 13"/>
          <p:cNvSpPr txBox="1">
            <a:spLocks/>
          </p:cNvSpPr>
          <p:nvPr/>
        </p:nvSpPr>
        <p:spPr bwMode="auto">
          <a:xfrm>
            <a:off x="5715000" y="5949950"/>
            <a:ext cx="3429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400" b="1">
                <a:solidFill>
                  <a:srgbClr val="FFFF00"/>
                </a:solidFill>
                <a:latin typeface="Times New Roman" charset="0"/>
                <a:ea typeface="ヒラギノ角ゴ ProN W3" charset="0"/>
                <a:cs typeface="ヒラギノ角ゴ ProN W3" charset="0"/>
                <a:sym typeface="Gill Sans" charset="0"/>
              </a:rPr>
              <a:t>WMD 17.48 (9.64, 28.33)</a:t>
            </a:r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374650" y="60309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it-IT" sz="32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3200" b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HDL cholesterol levels</a:t>
            </a:r>
          </a:p>
        </p:txBody>
      </p:sp>
      <p:sp>
        <p:nvSpPr>
          <p:cNvPr id="95247" name="Text Box 15"/>
          <p:cNvSpPr txBox="1">
            <a:spLocks/>
          </p:cNvSpPr>
          <p:nvPr/>
        </p:nvSpPr>
        <p:spPr bwMode="auto">
          <a:xfrm>
            <a:off x="5724525" y="6430963"/>
            <a:ext cx="3200400" cy="4270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200" b="1">
                <a:solidFill>
                  <a:srgbClr val="FFFF00"/>
                </a:solidFill>
                <a:latin typeface="Times New Roman" pitchFamily="18" charset="0"/>
                <a:ea typeface="ヒラギノ角ゴ ProN W3" charset="-128"/>
                <a:sym typeface="Gill Sans" charset="0"/>
              </a:rPr>
              <a:t>WMD –2.86 (-4.34, -1.38)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Line 4"/>
          <p:cNvSpPr>
            <a:spLocks noChangeShapeType="1"/>
          </p:cNvSpPr>
          <p:nvPr/>
        </p:nvSpPr>
        <p:spPr bwMode="auto">
          <a:xfrm rot="16200000" flipV="1">
            <a:off x="424656" y="7082632"/>
            <a:ext cx="1587" cy="889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1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33400" y="0"/>
            <a:ext cx="837247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Risk of VTE and Circumference </a:t>
            </a:r>
            <a:b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</a:br>
            <a: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of the Waist</a:t>
            </a:r>
          </a:p>
        </p:txBody>
      </p:sp>
      <p:grpSp>
        <p:nvGrpSpPr>
          <p:cNvPr id="38918" name="Group 6"/>
          <p:cNvGrpSpPr>
            <a:grpSpLocks/>
          </p:cNvGrpSpPr>
          <p:nvPr/>
        </p:nvGrpSpPr>
        <p:grpSpPr bwMode="auto">
          <a:xfrm>
            <a:off x="722313" y="1809750"/>
            <a:ext cx="6724650" cy="4473575"/>
            <a:chOff x="1134" y="1013"/>
            <a:chExt cx="4236" cy="2818"/>
          </a:xfrm>
        </p:grpSpPr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3820" y="3658"/>
              <a:ext cx="15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>
                <a:defRPr/>
              </a:pPr>
              <a:r>
                <a:rPr lang="it-IT" sz="1200" b="1" i="1">
                  <a:solidFill>
                    <a:schemeClr val="bg1"/>
                  </a:solidFill>
                  <a:latin typeface="Times New Roman" charset="0"/>
                  <a:ea typeface="ＭＳ Ｐゴシック" charset="0"/>
                </a:rPr>
                <a:t>Arch. Int.  Med. 1999; 159: 1886-90</a:t>
              </a:r>
            </a:p>
          </p:txBody>
        </p:sp>
        <p:sp>
          <p:nvSpPr>
            <p:cNvPr id="26638" name="Line 8"/>
            <p:cNvSpPr>
              <a:spLocks noChangeShapeType="1"/>
            </p:cNvSpPr>
            <p:nvPr/>
          </p:nvSpPr>
          <p:spPr bwMode="auto">
            <a:xfrm>
              <a:off x="1679" y="1444"/>
              <a:ext cx="1" cy="1736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26639" name="Line 9"/>
            <p:cNvSpPr>
              <a:spLocks noChangeShapeType="1"/>
            </p:cNvSpPr>
            <p:nvPr/>
          </p:nvSpPr>
          <p:spPr bwMode="auto">
            <a:xfrm>
              <a:off x="1623" y="2831"/>
              <a:ext cx="56" cy="1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grpSp>
          <p:nvGrpSpPr>
            <p:cNvPr id="26640" name="Group 10"/>
            <p:cNvGrpSpPr>
              <a:grpSpLocks/>
            </p:cNvGrpSpPr>
            <p:nvPr/>
          </p:nvGrpSpPr>
          <p:grpSpPr bwMode="auto">
            <a:xfrm>
              <a:off x="1679" y="3208"/>
              <a:ext cx="3052" cy="56"/>
              <a:chOff x="1198" y="3255"/>
              <a:chExt cx="3052" cy="56"/>
            </a:xfrm>
          </p:grpSpPr>
          <p:sp>
            <p:nvSpPr>
              <p:cNvPr id="38923" name="Line 11"/>
              <p:cNvSpPr>
                <a:spLocks noChangeShapeType="1"/>
              </p:cNvSpPr>
              <p:nvPr/>
            </p:nvSpPr>
            <p:spPr bwMode="auto">
              <a:xfrm flipV="1">
                <a:off x="1198" y="3255"/>
                <a:ext cx="1" cy="56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100" algn="ctr" rotWithShape="0">
                        <a:schemeClr val="tx1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924" name="Line 12"/>
              <p:cNvSpPr>
                <a:spLocks noChangeShapeType="1"/>
              </p:cNvSpPr>
              <p:nvPr/>
            </p:nvSpPr>
            <p:spPr bwMode="auto">
              <a:xfrm flipV="1">
                <a:off x="1808" y="3255"/>
                <a:ext cx="1" cy="56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100" algn="ctr" rotWithShape="0">
                        <a:schemeClr val="tx1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925" name="Line 13"/>
              <p:cNvSpPr>
                <a:spLocks noChangeShapeType="1"/>
              </p:cNvSpPr>
              <p:nvPr/>
            </p:nvSpPr>
            <p:spPr bwMode="auto">
              <a:xfrm flipV="1">
                <a:off x="2418" y="3255"/>
                <a:ext cx="1" cy="56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100" algn="ctr" rotWithShape="0">
                        <a:schemeClr val="tx1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926" name="Line 14"/>
              <p:cNvSpPr>
                <a:spLocks noChangeShapeType="1"/>
              </p:cNvSpPr>
              <p:nvPr/>
            </p:nvSpPr>
            <p:spPr bwMode="auto">
              <a:xfrm flipV="1">
                <a:off x="3028" y="3255"/>
                <a:ext cx="1" cy="56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100" algn="ctr" rotWithShape="0">
                        <a:schemeClr val="tx1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927" name="Line 15"/>
              <p:cNvSpPr>
                <a:spLocks noChangeShapeType="1"/>
              </p:cNvSpPr>
              <p:nvPr/>
            </p:nvSpPr>
            <p:spPr bwMode="auto">
              <a:xfrm flipV="1">
                <a:off x="3638" y="3255"/>
                <a:ext cx="1" cy="56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100" algn="ctr" rotWithShape="0">
                        <a:schemeClr val="tx1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928" name="Line 16"/>
              <p:cNvSpPr>
                <a:spLocks noChangeShapeType="1"/>
              </p:cNvSpPr>
              <p:nvPr/>
            </p:nvSpPr>
            <p:spPr bwMode="auto">
              <a:xfrm flipV="1">
                <a:off x="4249" y="3255"/>
                <a:ext cx="1" cy="56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100" algn="ctr" rotWithShape="0">
                        <a:schemeClr val="tx1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 flipV="1">
              <a:off x="5350" y="3192"/>
              <a:ext cx="1" cy="5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1206" y="3082"/>
              <a:ext cx="33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0" hangingPunct="0">
                <a:defRPr/>
              </a:pPr>
              <a:r>
                <a:rPr lang="it-IT" sz="14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50</a:t>
              </a:r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1206" y="2728"/>
              <a:ext cx="33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0" hangingPunct="0">
                <a:defRPr/>
              </a:pPr>
              <a:r>
                <a:rPr lang="it-IT" sz="14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60</a:t>
              </a:r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1206" y="2358"/>
              <a:ext cx="33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0" hangingPunct="0">
                <a:defRPr/>
              </a:pPr>
              <a:r>
                <a:rPr lang="it-IT" sz="14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70</a:t>
              </a:r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1206" y="1997"/>
              <a:ext cx="33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0" hangingPunct="0">
                <a:defRPr/>
              </a:pPr>
              <a:r>
                <a:rPr lang="it-IT" sz="14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80</a:t>
              </a:r>
            </a:p>
          </p:txBody>
        </p:sp>
        <p:sp>
          <p:nvSpPr>
            <p:cNvPr id="38934" name="Rectangle 22"/>
            <p:cNvSpPr>
              <a:spLocks noChangeArrowheads="1"/>
            </p:cNvSpPr>
            <p:nvPr/>
          </p:nvSpPr>
          <p:spPr bwMode="auto">
            <a:xfrm>
              <a:off x="1206" y="1651"/>
              <a:ext cx="33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0" hangingPunct="0">
                <a:defRPr/>
              </a:pPr>
              <a:r>
                <a:rPr lang="it-IT" sz="14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90</a:t>
              </a:r>
            </a:p>
          </p:txBody>
        </p:sp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1134" y="1274"/>
              <a:ext cx="407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0" hangingPunct="0">
                <a:defRPr/>
              </a:pPr>
              <a:r>
                <a:rPr lang="it-IT" sz="14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100</a:t>
              </a:r>
            </a:p>
          </p:txBody>
        </p:sp>
        <p:sp>
          <p:nvSpPr>
            <p:cNvPr id="38936" name="Rectangle 24"/>
            <p:cNvSpPr>
              <a:spLocks noChangeArrowheads="1"/>
            </p:cNvSpPr>
            <p:nvPr/>
          </p:nvSpPr>
          <p:spPr bwMode="auto">
            <a:xfrm>
              <a:off x="1443" y="3256"/>
              <a:ext cx="401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0" hangingPunct="0">
                <a:defRPr/>
              </a:pPr>
              <a:r>
                <a:rPr lang="it-IT" sz="14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54</a:t>
              </a:r>
            </a:p>
          </p:txBody>
        </p:sp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2052" y="3256"/>
              <a:ext cx="401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0" hangingPunct="0">
                <a:defRPr/>
              </a:pPr>
              <a:r>
                <a:rPr lang="it-IT" sz="14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60</a:t>
              </a:r>
            </a:p>
          </p:txBody>
        </p:sp>
        <p:sp>
          <p:nvSpPr>
            <p:cNvPr id="38938" name="Rectangle 26"/>
            <p:cNvSpPr>
              <a:spLocks noChangeArrowheads="1"/>
            </p:cNvSpPr>
            <p:nvPr/>
          </p:nvSpPr>
          <p:spPr bwMode="auto">
            <a:xfrm>
              <a:off x="2661" y="3256"/>
              <a:ext cx="401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0" hangingPunct="0">
                <a:defRPr/>
              </a:pPr>
              <a:r>
                <a:rPr lang="it-IT" sz="14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65</a:t>
              </a:r>
            </a:p>
          </p:txBody>
        </p:sp>
        <p:sp>
          <p:nvSpPr>
            <p:cNvPr id="38939" name="Rectangle 27"/>
            <p:cNvSpPr>
              <a:spLocks noChangeArrowheads="1"/>
            </p:cNvSpPr>
            <p:nvPr/>
          </p:nvSpPr>
          <p:spPr bwMode="auto">
            <a:xfrm>
              <a:off x="3276" y="3256"/>
              <a:ext cx="401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0" hangingPunct="0">
                <a:defRPr/>
              </a:pPr>
              <a:r>
                <a:rPr lang="it-IT" sz="14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70</a:t>
              </a:r>
            </a:p>
          </p:txBody>
        </p:sp>
        <p:sp>
          <p:nvSpPr>
            <p:cNvPr id="38940" name="Rectangle 28"/>
            <p:cNvSpPr>
              <a:spLocks noChangeArrowheads="1"/>
            </p:cNvSpPr>
            <p:nvPr/>
          </p:nvSpPr>
          <p:spPr bwMode="auto">
            <a:xfrm>
              <a:off x="3885" y="3256"/>
              <a:ext cx="401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0" hangingPunct="0">
                <a:defRPr/>
              </a:pPr>
              <a:r>
                <a:rPr lang="it-IT" sz="14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75</a:t>
              </a:r>
            </a:p>
          </p:txBody>
        </p:sp>
        <p:sp>
          <p:nvSpPr>
            <p:cNvPr id="38941" name="Rectangle 29"/>
            <p:cNvSpPr>
              <a:spLocks noChangeArrowheads="1"/>
            </p:cNvSpPr>
            <p:nvPr/>
          </p:nvSpPr>
          <p:spPr bwMode="auto">
            <a:xfrm>
              <a:off x="4494" y="3256"/>
              <a:ext cx="401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0" hangingPunct="0">
                <a:defRPr/>
              </a:pPr>
              <a:r>
                <a:rPr lang="it-IT" sz="14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80</a:t>
              </a:r>
            </a:p>
          </p:txBody>
        </p:sp>
        <p:sp>
          <p:nvSpPr>
            <p:cNvPr id="38942" name="Rectangle 30"/>
            <p:cNvSpPr>
              <a:spLocks noChangeArrowheads="1"/>
            </p:cNvSpPr>
            <p:nvPr/>
          </p:nvSpPr>
          <p:spPr bwMode="auto">
            <a:xfrm>
              <a:off x="1548" y="3440"/>
              <a:ext cx="382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1435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14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Age (years) </a:t>
              </a:r>
            </a:p>
          </p:txBody>
        </p:sp>
        <p:sp>
          <p:nvSpPr>
            <p:cNvPr id="38943" name="Freeform 31"/>
            <p:cNvSpPr>
              <a:spLocks/>
            </p:cNvSpPr>
            <p:nvPr/>
          </p:nvSpPr>
          <p:spPr bwMode="auto">
            <a:xfrm>
              <a:off x="1585" y="1353"/>
              <a:ext cx="3776" cy="1848"/>
            </a:xfrm>
            <a:custGeom>
              <a:avLst/>
              <a:gdLst>
                <a:gd name="T0" fmla="*/ 0 w 3968"/>
                <a:gd name="T1" fmla="*/ 0 h 1848"/>
                <a:gd name="T2" fmla="*/ 0 w 3968"/>
                <a:gd name="T3" fmla="*/ 1848 h 1848"/>
                <a:gd name="T4" fmla="*/ 3776 w 3968"/>
                <a:gd name="T5" fmla="*/ 1848 h 18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8" h="1848">
                  <a:moveTo>
                    <a:pt x="0" y="0"/>
                  </a:moveTo>
                  <a:lnTo>
                    <a:pt x="0" y="1848"/>
                  </a:lnTo>
                  <a:lnTo>
                    <a:pt x="3968" y="1848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38944" name="Line 32"/>
            <p:cNvSpPr>
              <a:spLocks noChangeShapeType="1"/>
            </p:cNvSpPr>
            <p:nvPr/>
          </p:nvSpPr>
          <p:spPr bwMode="auto">
            <a:xfrm rot="16200000" flipV="1">
              <a:off x="1559" y="3176"/>
              <a:ext cx="1" cy="5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45" name="Line 33"/>
            <p:cNvSpPr>
              <a:spLocks noChangeShapeType="1"/>
            </p:cNvSpPr>
            <p:nvPr/>
          </p:nvSpPr>
          <p:spPr bwMode="auto">
            <a:xfrm rot="16200000" flipV="1">
              <a:off x="1559" y="2435"/>
              <a:ext cx="1" cy="5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46" name="Line 34"/>
            <p:cNvSpPr>
              <a:spLocks noChangeShapeType="1"/>
            </p:cNvSpPr>
            <p:nvPr/>
          </p:nvSpPr>
          <p:spPr bwMode="auto">
            <a:xfrm rot="16200000" flipV="1">
              <a:off x="1559" y="2069"/>
              <a:ext cx="1" cy="5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47" name="Line 35"/>
            <p:cNvSpPr>
              <a:spLocks noChangeShapeType="1"/>
            </p:cNvSpPr>
            <p:nvPr/>
          </p:nvSpPr>
          <p:spPr bwMode="auto">
            <a:xfrm rot="16200000" flipV="1">
              <a:off x="1559" y="1337"/>
              <a:ext cx="1" cy="5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48" name="Line 36"/>
            <p:cNvSpPr>
              <a:spLocks noChangeShapeType="1"/>
            </p:cNvSpPr>
            <p:nvPr/>
          </p:nvSpPr>
          <p:spPr bwMode="auto">
            <a:xfrm rot="16200000" flipV="1">
              <a:off x="1559" y="2801"/>
              <a:ext cx="1" cy="5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49" name="Line 37"/>
            <p:cNvSpPr>
              <a:spLocks noChangeShapeType="1"/>
            </p:cNvSpPr>
            <p:nvPr/>
          </p:nvSpPr>
          <p:spPr bwMode="auto">
            <a:xfrm rot="16200000" flipV="1">
              <a:off x="1559" y="1703"/>
              <a:ext cx="1" cy="5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50" name="Freeform 38"/>
            <p:cNvSpPr>
              <a:spLocks/>
            </p:cNvSpPr>
            <p:nvPr/>
          </p:nvSpPr>
          <p:spPr bwMode="auto">
            <a:xfrm>
              <a:off x="1653" y="1429"/>
              <a:ext cx="3072" cy="216"/>
            </a:xfrm>
            <a:custGeom>
              <a:avLst/>
              <a:gdLst>
                <a:gd name="T0" fmla="*/ 0 w 3072"/>
                <a:gd name="T1" fmla="*/ 0 h 216"/>
                <a:gd name="T2" fmla="*/ 604 w 3072"/>
                <a:gd name="T3" fmla="*/ 80 h 216"/>
                <a:gd name="T4" fmla="*/ 1220 w 3072"/>
                <a:gd name="T5" fmla="*/ 108 h 216"/>
                <a:gd name="T6" fmla="*/ 1848 w 3072"/>
                <a:gd name="T7" fmla="*/ 136 h 216"/>
                <a:gd name="T8" fmla="*/ 2452 w 3072"/>
                <a:gd name="T9" fmla="*/ 176 h 216"/>
                <a:gd name="T10" fmla="*/ 3072 w 3072"/>
                <a:gd name="T11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2" h="216">
                  <a:moveTo>
                    <a:pt x="0" y="0"/>
                  </a:moveTo>
                  <a:lnTo>
                    <a:pt x="604" y="80"/>
                  </a:lnTo>
                  <a:lnTo>
                    <a:pt x="1220" y="108"/>
                  </a:lnTo>
                  <a:lnTo>
                    <a:pt x="1848" y="136"/>
                  </a:lnTo>
                  <a:lnTo>
                    <a:pt x="2452" y="176"/>
                  </a:lnTo>
                  <a:lnTo>
                    <a:pt x="3072" y="216"/>
                  </a:lnTo>
                </a:path>
              </a:pathLst>
            </a:custGeom>
            <a:noFill/>
            <a:ln w="76200" cap="flat" cmpd="sng">
              <a:solidFill>
                <a:srgbClr val="9999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71842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51" name="Freeform 39"/>
            <p:cNvSpPr>
              <a:spLocks/>
            </p:cNvSpPr>
            <p:nvPr/>
          </p:nvSpPr>
          <p:spPr bwMode="auto">
            <a:xfrm>
              <a:off x="1633" y="1437"/>
              <a:ext cx="3084" cy="664"/>
            </a:xfrm>
            <a:custGeom>
              <a:avLst/>
              <a:gdLst>
                <a:gd name="T0" fmla="*/ 0 w 3084"/>
                <a:gd name="T1" fmla="*/ 0 h 664"/>
                <a:gd name="T2" fmla="*/ 604 w 3084"/>
                <a:gd name="T3" fmla="*/ 132 h 664"/>
                <a:gd name="T4" fmla="*/ 1228 w 3084"/>
                <a:gd name="T5" fmla="*/ 200 h 664"/>
                <a:gd name="T6" fmla="*/ 1840 w 3084"/>
                <a:gd name="T7" fmla="*/ 520 h 664"/>
                <a:gd name="T8" fmla="*/ 2460 w 3084"/>
                <a:gd name="T9" fmla="*/ 588 h 664"/>
                <a:gd name="T10" fmla="*/ 3084 w 3084"/>
                <a:gd name="T11" fmla="*/ 66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4" h="664">
                  <a:moveTo>
                    <a:pt x="0" y="0"/>
                  </a:moveTo>
                  <a:lnTo>
                    <a:pt x="604" y="132"/>
                  </a:lnTo>
                  <a:lnTo>
                    <a:pt x="1228" y="200"/>
                  </a:lnTo>
                  <a:lnTo>
                    <a:pt x="1840" y="520"/>
                  </a:lnTo>
                  <a:lnTo>
                    <a:pt x="2460" y="588"/>
                  </a:lnTo>
                  <a:lnTo>
                    <a:pt x="3084" y="664"/>
                  </a:lnTo>
                </a:path>
              </a:pathLst>
            </a:custGeom>
            <a:noFill/>
            <a:ln w="76200" cap="flat" cmpd="sng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81320" dir="2319588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52" name="Rectangle 40"/>
            <p:cNvSpPr>
              <a:spLocks noChangeArrowheads="1"/>
            </p:cNvSpPr>
            <p:nvPr/>
          </p:nvSpPr>
          <p:spPr bwMode="auto">
            <a:xfrm rot="21600000">
              <a:off x="1194" y="1013"/>
              <a:ext cx="274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006699"/>
                      </a:gs>
                      <a:gs pos="50000">
                        <a:srgbClr val="006699">
                          <a:gamma/>
                          <a:tint val="33333"/>
                          <a:invGamma/>
                        </a:srgbClr>
                      </a:gs>
                      <a:gs pos="100000">
                        <a:srgbClr val="006699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1435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1600" b="1">
                  <a:solidFill>
                    <a:schemeClr val="bg1"/>
                  </a:solidFill>
                  <a:latin typeface="Times New Roman" charset="0"/>
                  <a:ea typeface="ＭＳ Ｐゴシック" charset="0"/>
                  <a:cs typeface="Times New Roman" charset="0"/>
                </a:rPr>
                <a:t>% of men without VTE after 26 years follow up </a:t>
              </a:r>
            </a:p>
          </p:txBody>
        </p:sp>
        <p:sp>
          <p:nvSpPr>
            <p:cNvPr id="38953" name="Rectangle 41"/>
            <p:cNvSpPr>
              <a:spLocks noChangeArrowheads="1"/>
            </p:cNvSpPr>
            <p:nvPr/>
          </p:nvSpPr>
          <p:spPr bwMode="auto">
            <a:xfrm>
              <a:off x="3414" y="1506"/>
              <a:ext cx="120" cy="12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54" name="Rectangle 42"/>
            <p:cNvSpPr>
              <a:spLocks noChangeArrowheads="1"/>
            </p:cNvSpPr>
            <p:nvPr/>
          </p:nvSpPr>
          <p:spPr bwMode="auto">
            <a:xfrm>
              <a:off x="4648" y="1581"/>
              <a:ext cx="120" cy="12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55" name="Rectangle 43"/>
            <p:cNvSpPr>
              <a:spLocks noChangeArrowheads="1"/>
            </p:cNvSpPr>
            <p:nvPr/>
          </p:nvSpPr>
          <p:spPr bwMode="auto">
            <a:xfrm>
              <a:off x="2815" y="1476"/>
              <a:ext cx="120" cy="12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56" name="Rectangle 44"/>
            <p:cNvSpPr>
              <a:spLocks noChangeArrowheads="1"/>
            </p:cNvSpPr>
            <p:nvPr/>
          </p:nvSpPr>
          <p:spPr bwMode="auto">
            <a:xfrm>
              <a:off x="2157" y="1447"/>
              <a:ext cx="120" cy="12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57" name="Oval 45"/>
            <p:cNvSpPr>
              <a:spLocks noChangeArrowheads="1"/>
            </p:cNvSpPr>
            <p:nvPr/>
          </p:nvSpPr>
          <p:spPr bwMode="auto">
            <a:xfrm>
              <a:off x="3410" y="1891"/>
              <a:ext cx="113" cy="113"/>
            </a:xfrm>
            <a:prstGeom prst="ellipse">
              <a:avLst/>
            </a:prstGeom>
            <a:solidFill>
              <a:srgbClr val="FF9933"/>
            </a:solidFill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58" name="Oval 46"/>
            <p:cNvSpPr>
              <a:spLocks noChangeArrowheads="1"/>
            </p:cNvSpPr>
            <p:nvPr/>
          </p:nvSpPr>
          <p:spPr bwMode="auto">
            <a:xfrm>
              <a:off x="2811" y="1587"/>
              <a:ext cx="113" cy="113"/>
            </a:xfrm>
            <a:prstGeom prst="ellipse">
              <a:avLst/>
            </a:prstGeom>
            <a:solidFill>
              <a:srgbClr val="FF9933"/>
            </a:solidFill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59" name="Oval 47"/>
            <p:cNvSpPr>
              <a:spLocks noChangeArrowheads="1"/>
            </p:cNvSpPr>
            <p:nvPr/>
          </p:nvSpPr>
          <p:spPr bwMode="auto">
            <a:xfrm>
              <a:off x="2160" y="1521"/>
              <a:ext cx="113" cy="113"/>
            </a:xfrm>
            <a:prstGeom prst="ellipse">
              <a:avLst/>
            </a:prstGeom>
            <a:solidFill>
              <a:srgbClr val="FF9933"/>
            </a:solidFill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60" name="Oval 48"/>
            <p:cNvSpPr>
              <a:spLocks noChangeArrowheads="1"/>
            </p:cNvSpPr>
            <p:nvPr/>
          </p:nvSpPr>
          <p:spPr bwMode="auto">
            <a:xfrm>
              <a:off x="4652" y="2048"/>
              <a:ext cx="113" cy="113"/>
            </a:xfrm>
            <a:prstGeom prst="ellipse">
              <a:avLst/>
            </a:prstGeom>
            <a:solidFill>
              <a:srgbClr val="FF9933"/>
            </a:solidFill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8961" name="Group 49"/>
          <p:cNvGrpSpPr>
            <a:grpSpLocks/>
          </p:cNvGrpSpPr>
          <p:nvPr/>
        </p:nvGrpSpPr>
        <p:grpSpPr bwMode="auto">
          <a:xfrm>
            <a:off x="4787900" y="3917950"/>
            <a:ext cx="3116263" cy="917575"/>
            <a:chOff x="3351" y="2468"/>
            <a:chExt cx="1963" cy="578"/>
          </a:xfrm>
        </p:grpSpPr>
        <p:sp>
          <p:nvSpPr>
            <p:cNvPr id="38962" name="AutoShape 50"/>
            <p:cNvSpPr>
              <a:spLocks noChangeArrowheads="1"/>
            </p:cNvSpPr>
            <p:nvPr/>
          </p:nvSpPr>
          <p:spPr bwMode="auto">
            <a:xfrm>
              <a:off x="3351" y="2468"/>
              <a:ext cx="1511" cy="5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63" name="Rectangle 51"/>
            <p:cNvSpPr>
              <a:spLocks noChangeArrowheads="1"/>
            </p:cNvSpPr>
            <p:nvPr/>
          </p:nvSpPr>
          <p:spPr bwMode="auto">
            <a:xfrm>
              <a:off x="3369" y="2510"/>
              <a:ext cx="1936" cy="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64" name="Rectangle 52"/>
            <p:cNvSpPr>
              <a:spLocks noChangeArrowheads="1"/>
            </p:cNvSpPr>
            <p:nvPr/>
          </p:nvSpPr>
          <p:spPr bwMode="auto">
            <a:xfrm>
              <a:off x="3797" y="2555"/>
              <a:ext cx="15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FFFF00">
                          <a:gamma/>
                          <a:shade val="66667"/>
                          <a:invGamma/>
                        </a:srgbClr>
                      </a:gs>
                      <a:gs pos="50000">
                        <a:srgbClr val="FFFF00"/>
                      </a:gs>
                      <a:gs pos="100000">
                        <a:srgbClr val="FFFF00">
                          <a:gamma/>
                          <a:shade val="66667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EEE8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r>
                <a:rPr lang="it-IT" sz="1300" b="1" i="1">
                  <a:latin typeface="Times New Roman" charset="0"/>
                  <a:ea typeface="ＭＳ Ｐゴシック" charset="0"/>
                  <a:cs typeface="Times New Roman" charset="0"/>
                </a:rPr>
                <a:t>Circumf. &lt;100 cm</a:t>
              </a:r>
            </a:p>
          </p:txBody>
        </p:sp>
        <p:sp>
          <p:nvSpPr>
            <p:cNvPr id="38965" name="Rectangle 53"/>
            <p:cNvSpPr>
              <a:spLocks noChangeArrowheads="1"/>
            </p:cNvSpPr>
            <p:nvPr/>
          </p:nvSpPr>
          <p:spPr bwMode="auto">
            <a:xfrm>
              <a:off x="3797" y="2735"/>
              <a:ext cx="15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0">
                    <a:gsLst>
                      <a:gs pos="0">
                        <a:srgbClr val="FFFF00">
                          <a:gamma/>
                          <a:shade val="66667"/>
                          <a:invGamma/>
                        </a:srgbClr>
                      </a:gs>
                      <a:gs pos="50000">
                        <a:srgbClr val="FFFF00"/>
                      </a:gs>
                      <a:gs pos="100000">
                        <a:srgbClr val="FFFF00">
                          <a:gamma/>
                          <a:shade val="66667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EEE8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1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r>
                <a:rPr lang="it-IT" sz="1300" b="1" i="1">
                  <a:latin typeface="Times New Roman" charset="0"/>
                  <a:ea typeface="ＭＳ Ｐゴシック" charset="0"/>
                  <a:cs typeface="Times New Roman" charset="0"/>
                </a:rPr>
                <a:t>Circumf. &gt;100 cm</a:t>
              </a:r>
            </a:p>
          </p:txBody>
        </p:sp>
        <p:sp>
          <p:nvSpPr>
            <p:cNvPr id="38966" name="Line 54"/>
            <p:cNvSpPr>
              <a:spLocks noChangeShapeType="1"/>
            </p:cNvSpPr>
            <p:nvPr/>
          </p:nvSpPr>
          <p:spPr bwMode="auto">
            <a:xfrm>
              <a:off x="3486" y="2659"/>
              <a:ext cx="264" cy="0"/>
            </a:xfrm>
            <a:prstGeom prst="line">
              <a:avLst/>
            </a:prstGeom>
            <a:noFill/>
            <a:ln w="76200">
              <a:solidFill>
                <a:srgbClr val="9999FF"/>
              </a:solidFill>
              <a:round/>
              <a:headEnd/>
              <a:tailEnd/>
            </a:ln>
            <a:effectLst>
              <a:outerShdw blurRad="63500" dist="53882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67" name="Line 55"/>
            <p:cNvSpPr>
              <a:spLocks noChangeShapeType="1"/>
            </p:cNvSpPr>
            <p:nvPr/>
          </p:nvSpPr>
          <p:spPr bwMode="auto">
            <a:xfrm>
              <a:off x="3490" y="2863"/>
              <a:ext cx="264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  <a:effectLst>
              <a:outerShdw blurRad="63500" dist="63500" dir="2212194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68" name="Rectangle 56"/>
            <p:cNvSpPr>
              <a:spLocks noChangeArrowheads="1"/>
            </p:cNvSpPr>
            <p:nvPr/>
          </p:nvSpPr>
          <p:spPr bwMode="auto">
            <a:xfrm>
              <a:off x="3557" y="2591"/>
              <a:ext cx="120" cy="120"/>
            </a:xfrm>
            <a:prstGeom prst="rect">
              <a:avLst/>
            </a:prstGeom>
            <a:solidFill>
              <a:srgbClr val="66CCFF"/>
            </a:solidFill>
            <a:ln w="19050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69" name="Oval 57"/>
            <p:cNvSpPr>
              <a:spLocks noChangeArrowheads="1"/>
            </p:cNvSpPr>
            <p:nvPr/>
          </p:nvSpPr>
          <p:spPr bwMode="auto">
            <a:xfrm>
              <a:off x="3560" y="2805"/>
              <a:ext cx="113" cy="113"/>
            </a:xfrm>
            <a:prstGeom prst="ellipse">
              <a:avLst/>
            </a:prstGeom>
            <a:solidFill>
              <a:srgbClr val="FF9933"/>
            </a:solidFill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85225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Anthropometric measures of obesity and risk of venous thromboembolism: the Tromso study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6784975" y="6402388"/>
            <a:ext cx="2400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Borch KH ATVB 2009</a:t>
            </a:r>
          </a:p>
        </p:txBody>
      </p:sp>
      <p:pic>
        <p:nvPicPr>
          <p:cNvPr id="8807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1196975"/>
            <a:ext cx="6140450" cy="558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6300788" y="1917700"/>
            <a:ext cx="284321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2400" b="1" i="1">
                <a:solidFill>
                  <a:schemeClr val="bg1"/>
                </a:solidFill>
                <a:latin typeface="Times New Roman" pitchFamily="18" charset="0"/>
              </a:rPr>
              <a:t>Conclusions</a:t>
            </a:r>
            <a:r>
              <a:rPr lang="it-IT" sz="2400" b="1">
                <a:solidFill>
                  <a:schemeClr val="bg1"/>
                </a:solidFill>
                <a:latin typeface="Times New Roman" pitchFamily="18" charset="0"/>
              </a:rPr>
              <a:t>—Our findings indicate that WC is the preferable anthropometric measure of obesity to identify subjects at risk</a:t>
            </a:r>
          </a:p>
          <a:p>
            <a:r>
              <a:rPr lang="it-IT" sz="2400" b="1">
                <a:solidFill>
                  <a:schemeClr val="bg1"/>
                </a:solidFill>
                <a:latin typeface="Times New Roman" pitchFamily="18" charset="0"/>
              </a:rPr>
              <a:t>and to predict risk of VTE.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620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3600" b="1">
                <a:solidFill>
                  <a:srgbClr val="FFFF00"/>
                </a:solidFill>
                <a:latin typeface="Times New Roman" charset="0"/>
                <a:ea typeface="ヒラギノ角ゴ ProN W3" charset="0"/>
                <a:cs typeface="ヒラギノ角ゴ ProN W3" charset="0"/>
              </a:rPr>
              <a:t>Metabolic Syndrome and inflammation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895600" y="2133600"/>
            <a:ext cx="7315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sz="3200">
                <a:solidFill>
                  <a:schemeClr val="bg1"/>
                </a:solidFill>
                <a:latin typeface="Times New Roman" pitchFamily="18" charset="0"/>
                <a:ea typeface="ヒラギノ角ゴ ProN W3" charset="-128"/>
              </a:rPr>
              <a:t>		</a:t>
            </a:r>
            <a:r>
              <a:rPr lang="it-IT" sz="2800" b="1">
                <a:solidFill>
                  <a:schemeClr val="bg1"/>
                </a:solidFill>
                <a:latin typeface="Times New Roman" pitchFamily="18" charset="0"/>
                <a:ea typeface="ヒラギノ角ゴ ProN W3" charset="-128"/>
              </a:rPr>
              <a:t>Inflammatory adipokines:</a:t>
            </a:r>
            <a:endParaRPr lang="it-IT" sz="3200">
              <a:solidFill>
                <a:schemeClr val="bg1"/>
              </a:solidFill>
              <a:latin typeface="Times New Roman" pitchFamily="18" charset="0"/>
              <a:ea typeface="ヒラギノ角ゴ ProN W3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it-IT" sz="2800" b="1">
                <a:solidFill>
                  <a:schemeClr val="bg1"/>
                </a:solidFill>
                <a:latin typeface="Times New Roman" pitchFamily="18" charset="0"/>
                <a:ea typeface="ヒラギノ角ゴ ProN W3" charset="-128"/>
              </a:rPr>
              <a:t>		- TNF </a:t>
            </a:r>
            <a:r>
              <a:rPr lang="el-GR" sz="2800" b="1">
                <a:solidFill>
                  <a:schemeClr val="bg1"/>
                </a:solidFill>
                <a:latin typeface="Times New Roman" pitchFamily="18" charset="0"/>
                <a:ea typeface="ヒラギノ角ゴ ProN W3" charset="-128"/>
              </a:rPr>
              <a:t>α</a:t>
            </a:r>
            <a:r>
              <a:rPr lang="it-IT" sz="2800" b="1">
                <a:solidFill>
                  <a:schemeClr val="bg1"/>
                </a:solidFill>
                <a:latin typeface="Times New Roman" pitchFamily="18" charset="0"/>
                <a:ea typeface="ヒラギノ角ゴ ProN W3" charset="-128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it-IT" sz="2800" b="1">
                <a:solidFill>
                  <a:schemeClr val="bg1"/>
                </a:solidFill>
                <a:latin typeface="Times New Roman" pitchFamily="18" charset="0"/>
                <a:ea typeface="ヒラギノ角ゴ ProN W3" charset="-128"/>
              </a:rPr>
              <a:t>		- Leptin</a:t>
            </a:r>
          </a:p>
          <a:p>
            <a:pPr marL="342900" indent="-342900">
              <a:spcBef>
                <a:spcPct val="20000"/>
              </a:spcBef>
            </a:pPr>
            <a:r>
              <a:rPr lang="it-IT" sz="2800" b="1">
                <a:solidFill>
                  <a:schemeClr val="bg1"/>
                </a:solidFill>
                <a:latin typeface="Times New Roman" pitchFamily="18" charset="0"/>
                <a:ea typeface="ヒラギノ角ゴ ProN W3" charset="-128"/>
              </a:rPr>
              <a:t>		- Interleukin – 6</a:t>
            </a:r>
          </a:p>
          <a:p>
            <a:pPr marL="342900" indent="-342900">
              <a:spcBef>
                <a:spcPct val="20000"/>
              </a:spcBef>
            </a:pPr>
            <a:r>
              <a:rPr lang="it-IT" sz="2800" b="1">
                <a:solidFill>
                  <a:schemeClr val="bg1"/>
                </a:solidFill>
                <a:latin typeface="Times New Roman" pitchFamily="18" charset="0"/>
                <a:ea typeface="ヒラギノ角ゴ ProN W3" charset="-128"/>
              </a:rPr>
              <a:t>		CRP</a:t>
            </a:r>
          </a:p>
          <a:p>
            <a:pPr marL="342900" indent="-342900">
              <a:spcBef>
                <a:spcPct val="20000"/>
              </a:spcBef>
            </a:pPr>
            <a:endParaRPr lang="it-IT" sz="2800" b="1">
              <a:solidFill>
                <a:schemeClr val="bg1"/>
              </a:solidFill>
              <a:latin typeface="Times New Roman" pitchFamily="18" charset="0"/>
              <a:ea typeface="ヒラギノ角ゴ ProN W3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it-IT" sz="2800" b="1">
                <a:solidFill>
                  <a:schemeClr val="bg1"/>
                </a:solidFill>
                <a:latin typeface="Times New Roman" pitchFamily="18" charset="0"/>
                <a:ea typeface="ヒラギノ角ゴ ProN W3" charset="-128"/>
              </a:rPr>
              <a:t>		Adiponectin</a:t>
            </a:r>
          </a:p>
          <a:p>
            <a:pPr marL="342900" indent="-342900">
              <a:spcBef>
                <a:spcPct val="20000"/>
              </a:spcBef>
            </a:pPr>
            <a:r>
              <a:rPr lang="it-IT" sz="2800" b="1">
                <a:solidFill>
                  <a:schemeClr val="bg1"/>
                </a:solidFill>
                <a:latin typeface="Times New Roman" pitchFamily="18" charset="0"/>
                <a:ea typeface="ヒラギノ角ゴ ProN W3" charset="-128"/>
              </a:rPr>
              <a:t>		</a:t>
            </a:r>
            <a:endParaRPr lang="it-IT" sz="3200">
              <a:solidFill>
                <a:schemeClr val="bg1"/>
              </a:solidFill>
              <a:latin typeface="Times New Roman" pitchFamily="18" charset="0"/>
              <a:ea typeface="ヒラギノ角ゴ ProN W3" charset="-128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411413" y="2276475"/>
            <a:ext cx="485775" cy="2447925"/>
          </a:xfrm>
          <a:prstGeom prst="upArrow">
            <a:avLst>
              <a:gd name="adj1" fmla="val 50000"/>
              <a:gd name="adj2" fmla="val 12598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 flipV="1">
            <a:off x="2411413" y="5084763"/>
            <a:ext cx="485775" cy="1150937"/>
          </a:xfrm>
          <a:prstGeom prst="upArrow">
            <a:avLst>
              <a:gd name="adj1" fmla="val 50000"/>
              <a:gd name="adj2" fmla="val 5923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468313" y="230188"/>
            <a:ext cx="820737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Metabolic Syndrome and risk of VTE: LITE study </a:t>
            </a:r>
            <a:r>
              <a:rPr lang="it-IT" sz="28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(12 years follow up)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50825" y="1989138"/>
            <a:ext cx="8713788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Idiopathic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VTE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events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(n:195)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				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Women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		Men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				(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n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=11,333) 		(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n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=8,863)</a:t>
            </a:r>
            <a:r>
              <a:rPr lang="it-IT" sz="2400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Abdominal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obesity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	1.91 (1.23, 2.95) 	2.42 (1.53, 3.81)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High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glucose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		0.92 (0.57, 1.49)	1.06 (0.65, 1.72)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High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triglycerides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            0.80 (0.49, 1.29)  	0.79 (0.48, 1.32)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Low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HDL			0.59 (0.37-1.04)	1.57 (0.98-2.52)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Elevated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blood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pressure	1.29 (0.85-1.98)	0.83 (0.52-1.33)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it-IT" sz="2400" b="1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Met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Syn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		0.76 (0.51-1.15)	1.59 (1.02-2.47)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it-IT" sz="2400" b="1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it-IT" sz="2400" b="1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it-IT" sz="2400" b="1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it-IT" sz="2400" b="1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6516688" y="6426200"/>
            <a:ext cx="2303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b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Steffen L et al JTH 2009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Risk of VTE in the Metabolic Syndrome: Tromso Study </a:t>
            </a:r>
            <a:r>
              <a:rPr lang="it-IT" sz="28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(11 years follow up)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682625" y="1927225"/>
            <a:ext cx="85693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					Age and gender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adjusted</a:t>
            </a:r>
            <a:endParaRPr lang="it-IT" sz="2400" b="1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					HR (95 % CI)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it-IT" sz="2400" b="1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Metabolic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syndrome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 		1.65 (1.22-2.23)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it-IT" sz="2400" b="1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Abdominal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obesity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			2.12 (1.59-2.83)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Hypertriglyceridemia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		1.26 (0.95-1.69)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Low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HDL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cholesterol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		1.07 (0.76-1.52)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Hypertension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			1.39 (0.98-1.97)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Impaired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glucose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metabolism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1.51 (0.98-2.35)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6596063" y="6405563"/>
            <a:ext cx="2297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b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Borch K et al, JTH 2009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FFFF00"/>
                </a:solidFill>
              </a:rPr>
              <a:t>  </a:t>
            </a:r>
            <a:r>
              <a:rPr lang="it-IT" sz="36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Common </a:t>
            </a:r>
            <a:r>
              <a:rPr lang="it-IT" sz="3600" b="1" dirty="0" err="1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risk</a:t>
            </a:r>
            <a:r>
              <a:rPr lang="it-IT" sz="36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it-IT" sz="3600" b="1" dirty="0" err="1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factors</a:t>
            </a:r>
            <a:r>
              <a:rPr lang="it-IT" sz="36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 </a:t>
            </a:r>
            <a:br>
              <a:rPr lang="it-IT" sz="36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</a:br>
            <a:r>
              <a:rPr lang="it-IT" sz="36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for </a:t>
            </a:r>
            <a:r>
              <a:rPr lang="it-IT" sz="3600" b="1" dirty="0" err="1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arterial</a:t>
            </a:r>
            <a:r>
              <a:rPr lang="it-IT" sz="36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 and </a:t>
            </a:r>
            <a:r>
              <a:rPr lang="it-IT" sz="3600" b="1" dirty="0" err="1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venous</a:t>
            </a:r>
            <a:r>
              <a:rPr lang="it-IT" sz="36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it-IT" sz="3600" b="1" dirty="0" err="1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thrombosis</a:t>
            </a:r>
            <a:endParaRPr lang="it-IT" sz="3600" b="1" dirty="0" smtClean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611188" y="1401763"/>
          <a:ext cx="8208962" cy="4433887"/>
        </p:xfrm>
        <a:graphic>
          <a:graphicData uri="http://schemas.openxmlformats.org/drawingml/2006/table">
            <a:tbl>
              <a:tblPr/>
              <a:tblGrid>
                <a:gridCol w="4117975"/>
                <a:gridCol w="4090987"/>
              </a:tblGrid>
              <a:tr h="787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1" marB="4573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Advanced 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Obesity</a:t>
                      </a:r>
                      <a:endParaRPr kumimoji="0" lang="en-GB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Abdominal obesity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Hormonal </a:t>
                      </a:r>
                      <a:r>
                        <a:rPr kumimoji="0" lang="en-GB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therapy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Metabolic syndrome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DIC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HIT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Antiphospholipid</a:t>
                      </a: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 antibodies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Hyperhomocysteinemia</a:t>
                      </a:r>
                      <a:endParaRPr kumimoji="0" lang="en-GB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1" marB="4573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Cancer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Myeloproliferative</a:t>
                      </a:r>
                      <a:r>
                        <a:rPr kumimoji="0" lang="en-GB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 neoplasms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PNH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Heart </a:t>
                      </a:r>
                      <a:r>
                        <a:rPr kumimoji="0" lang="en-GB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failure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Smoking</a:t>
                      </a:r>
                      <a:endParaRPr kumimoji="0" lang="en-GB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Chronic </a:t>
                      </a:r>
                      <a:r>
                        <a:rPr kumimoji="0" lang="en-GB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kidney failure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Nephrotic</a:t>
                      </a:r>
                      <a:r>
                        <a:rPr kumimoji="0" lang="en-GB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syndrome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Arial" charset="0"/>
                        </a:rPr>
                        <a:t>Inflammatory bowel disease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145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The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effect</a:t>
            </a: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 of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primary</a:t>
            </a: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 or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secondary</a:t>
            </a: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prevention</a:t>
            </a: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strategies</a:t>
            </a: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 for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cardiovascular</a:t>
            </a: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disease</a:t>
            </a: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 in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patients</a:t>
            </a: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 with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venous</a:t>
            </a:r>
            <a:r>
              <a:rPr lang="it-IT" sz="4000" b="1" dirty="0" smtClean="0">
                <a:solidFill>
                  <a:srgbClr val="FFFF00"/>
                </a:solidFill>
                <a:latin typeface="Times New Roman" charset="0"/>
              </a:rPr>
              <a:t> </a:t>
            </a:r>
            <a:r>
              <a:rPr lang="it-IT" sz="4000" b="1" dirty="0" err="1" smtClean="0">
                <a:solidFill>
                  <a:srgbClr val="FFFF00"/>
                </a:solidFill>
                <a:latin typeface="Times New Roman" charset="0"/>
              </a:rPr>
              <a:t>thromboembolism</a:t>
            </a:r>
            <a:endParaRPr lang="it-IT" sz="4000" b="1" dirty="0" smtClean="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Slide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Fish, fruit, and vegetable intake </a:t>
            </a:r>
            <a:b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</a:br>
            <a: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and the risk of VTE 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609600" y="1412875"/>
            <a:ext cx="8642350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it-IT" sz="2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					</a:t>
            </a:r>
            <a:r>
              <a:rPr lang="it-IT" sz="2000" b="1" u="sng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Quintiles of daily nutrient intake</a:t>
            </a:r>
            <a:endParaRPr lang="it-IT" sz="2000" b="1">
              <a:solidFill>
                <a:schemeClr val="bg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Servings/d		1	2	3	4	5	p trend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b="1" u="sng">
                <a:solidFill>
                  <a:srgbClr val="FFFF00"/>
                </a:solidFill>
                <a:latin typeface="Times New Roman" charset="0"/>
                <a:ea typeface="ＭＳ Ｐゴシック" charset="0"/>
                <a:cs typeface="Times New Roman" charset="0"/>
              </a:rPr>
              <a:t>Fruit and vegetables</a:t>
            </a:r>
            <a:r>
              <a:rPr lang="it-IT" sz="2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Quintile ranges		</a:t>
            </a:r>
            <a:r>
              <a:rPr lang="it-IT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&lt;2.5	2.5-3.5	3.5-4.5	4.5-5.8	&gt;5.8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HR 			1.0	0.73	0.57	0.47	0.59	0.03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95% CI				n.s.	.37-.90	.29-.77	.36-.99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b="1" u="sng">
                <a:solidFill>
                  <a:srgbClr val="FFFF00"/>
                </a:solidFill>
                <a:latin typeface="Times New Roman" charset="0"/>
                <a:ea typeface="ＭＳ Ｐゴシック" charset="0"/>
                <a:cs typeface="Times New Roman" charset="0"/>
              </a:rPr>
              <a:t>Fish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Quintile ranges		&lt;0.1	.1-.14	.15-.25 	.25-.43	&gt;0.43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HR			1.0	0.58	0.60	0.55	0.70	0.30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95% CI				.37-.90	.39-.92	.35-.88	n.s.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b="1" u="sng">
                <a:solidFill>
                  <a:srgbClr val="FFFF00"/>
                </a:solidFill>
                <a:latin typeface="Times New Roman" charset="0"/>
                <a:ea typeface="ＭＳ Ｐゴシック" charset="0"/>
                <a:cs typeface="Times New Roman" charset="0"/>
              </a:rPr>
              <a:t>Red and processed meat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Quintiles ranges		&lt;0.5	.5-.75	.75-1.0	1.0-1.5	&gt;1.5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HR			1.0	1.24	1.21	1.09	2.01	0.02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Times New Roman" charset="0"/>
              </a:rPr>
              <a:t>95% CI				n.s.	n.s.	n.s.	1.15-3.53				</a:t>
            </a:r>
            <a:endParaRPr lang="el-GR" sz="2000" b="1">
              <a:solidFill>
                <a:schemeClr val="bg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6084888" y="6477000"/>
            <a:ext cx="309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b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Steffen LM et al Circulation 2007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3600" b="1">
                <a:solidFill>
                  <a:srgbClr val="FFFF00"/>
                </a:solidFill>
                <a:latin typeface="Times New Roman"/>
                <a:ea typeface="ＭＳ Ｐゴシック" charset="0"/>
                <a:cs typeface="Times New Roman"/>
              </a:rPr>
              <a:t>Alcohol consumption </a:t>
            </a:r>
            <a:br>
              <a:rPr lang="it-IT" sz="3600" b="1">
                <a:solidFill>
                  <a:srgbClr val="FFFF00"/>
                </a:solidFill>
                <a:latin typeface="Times New Roman"/>
                <a:ea typeface="ＭＳ Ｐゴシック" charset="0"/>
                <a:cs typeface="Times New Roman"/>
              </a:rPr>
            </a:br>
            <a:r>
              <a:rPr lang="it-IT" sz="3600" b="1">
                <a:solidFill>
                  <a:srgbClr val="FFFF00"/>
                </a:solidFill>
                <a:latin typeface="Times New Roman"/>
                <a:ea typeface="ＭＳ Ｐゴシック" charset="0"/>
                <a:cs typeface="Times New Roman"/>
              </a:rPr>
              <a:t>and the risk of VTE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806450" y="2032000"/>
            <a:ext cx="7869238" cy="341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>
                <a:solidFill>
                  <a:schemeClr val="bg1"/>
                </a:solidFill>
                <a:latin typeface="Times New Roman"/>
                <a:ea typeface="ＭＳ Ｐゴシック" charset="0"/>
                <a:cs typeface="Times New Roman"/>
              </a:rPr>
              <a:t>Alcohol consumers vs abstainers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>
                <a:solidFill>
                  <a:schemeClr val="bg1"/>
                </a:solidFill>
                <a:latin typeface="Times New Roman"/>
                <a:ea typeface="ＭＳ Ｐゴシック" charset="0"/>
                <a:cs typeface="Times New Roman"/>
              </a:rPr>
              <a:t>(2-4 glasses per day resulted in the largest beneficial effect)				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>
                <a:solidFill>
                  <a:schemeClr val="bg1"/>
                </a:solidFill>
                <a:latin typeface="Times New Roman"/>
                <a:ea typeface="ＭＳ Ｐゴシック" charset="0"/>
                <a:cs typeface="Times New Roman"/>
              </a:rPr>
              <a:t>Overall			OR 0.67 (0.58-0.77)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>
                <a:solidFill>
                  <a:schemeClr val="bg1"/>
                </a:solidFill>
                <a:latin typeface="Times New Roman"/>
                <a:ea typeface="ＭＳ Ｐゴシック" charset="0"/>
                <a:cs typeface="Times New Roman"/>
              </a:rPr>
              <a:t>Women			OR 0.66 (0.53-0.84)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>
                <a:solidFill>
                  <a:schemeClr val="bg1"/>
                </a:solidFill>
                <a:latin typeface="Times New Roman"/>
                <a:ea typeface="ＭＳ Ｐゴシック" charset="0"/>
                <a:cs typeface="Times New Roman"/>
              </a:rPr>
              <a:t>Men				OR 0.82 (0.63-1.07)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>
                <a:solidFill>
                  <a:schemeClr val="bg1"/>
                </a:solidFill>
                <a:latin typeface="Times New Roman"/>
                <a:ea typeface="ＭＳ Ｐゴシック" charset="0"/>
                <a:cs typeface="Times New Roman"/>
              </a:rPr>
              <a:t>PE only			OR 0.56 (0.46-0.70)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>
                <a:solidFill>
                  <a:schemeClr val="bg1"/>
                </a:solidFill>
                <a:latin typeface="Times New Roman"/>
                <a:ea typeface="ＭＳ Ｐゴシック" charset="0"/>
                <a:cs typeface="Times New Roman"/>
              </a:rPr>
              <a:t>DVT only			OR 0.74 (0.63-0.88)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it-IT" sz="2400" b="1">
              <a:solidFill>
                <a:schemeClr val="bg1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000" b="1">
                <a:solidFill>
                  <a:schemeClr val="bg1"/>
                </a:solidFill>
                <a:latin typeface="Times New Roman"/>
                <a:ea typeface="ＭＳ Ｐゴシック" charset="0"/>
                <a:cs typeface="Times New Roman"/>
              </a:rPr>
              <a:t>Fibrinogen levels were consistently decreased, FVII and vWF levels mildly decreased but not consistently</a:t>
            </a:r>
            <a:r>
              <a:rPr lang="it-IT" sz="2400" b="1">
                <a:solidFill>
                  <a:schemeClr val="bg1"/>
                </a:solidFill>
                <a:latin typeface="Times New Roman"/>
                <a:ea typeface="ＭＳ Ｐゴシック" charset="0"/>
                <a:cs typeface="Times New Roman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l-GR" sz="2400" b="1">
              <a:solidFill>
                <a:schemeClr val="bg1"/>
              </a:solidFill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5508625" y="6354763"/>
            <a:ext cx="3494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b="1">
                <a:solidFill>
                  <a:schemeClr val="bg1"/>
                </a:solidFill>
                <a:latin typeface="Times New Roman"/>
                <a:ea typeface="ＭＳ Ｐゴシック" charset="0"/>
                <a:cs typeface="Times New Roman"/>
              </a:rPr>
              <a:t>Pomp ER et al Thromb Haemost 2008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928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Aspirin</a:t>
            </a:r>
            <a:r>
              <a:rPr lang="it-IT" sz="36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for the </a:t>
            </a:r>
            <a:r>
              <a:rPr lang="it-IT" sz="3600" b="1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secondary</a:t>
            </a:r>
            <a:r>
              <a:rPr lang="it-IT" sz="36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it-IT" sz="3600" b="1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prevention</a:t>
            </a:r>
            <a:r>
              <a:rPr lang="it-IT" sz="36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of VTE: WARFASA and ASPIRE </a:t>
            </a:r>
            <a:r>
              <a:rPr lang="it-IT" sz="3600" b="1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pooled</a:t>
            </a:r>
            <a:r>
              <a:rPr lang="it-IT" sz="36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it-IT" sz="3600" b="1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analysis</a:t>
            </a:r>
            <a:endParaRPr lang="it-IT" sz="3600" b="1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pic>
        <p:nvPicPr>
          <p:cNvPr id="35842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16113"/>
            <a:ext cx="91440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CasellaDiTesto 4"/>
          <p:cNvSpPr txBox="1">
            <a:spLocks noChangeArrowheads="1"/>
          </p:cNvSpPr>
          <p:nvPr/>
        </p:nvSpPr>
        <p:spPr bwMode="auto">
          <a:xfrm>
            <a:off x="6369050" y="6402388"/>
            <a:ext cx="2667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chemeClr val="bg1"/>
                </a:solidFill>
                <a:latin typeface="Times New Roman" pitchFamily="18" charset="0"/>
              </a:rPr>
              <a:t>Brighton T et al NEJM 2012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688" y="-171450"/>
            <a:ext cx="8056562" cy="262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72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05038"/>
            <a:ext cx="729932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6534150" y="5970588"/>
            <a:ext cx="2070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Times New Roman" charset="0"/>
                <a:ea typeface="ＭＳ Ｐゴシック" charset="0"/>
              </a:rPr>
              <a:t>OR 0.81</a:t>
            </a:r>
            <a:r>
              <a:rPr lang="it-IT" b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(0.66-0.99)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Statin treatment reduces the risk of recurrent pulmonary embolism</a:t>
            </a:r>
            <a:r>
              <a:rPr lang="it-IT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it-IT" sz="36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650" y="1844675"/>
            <a:ext cx="7488238" cy="4464050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3093 patients with a first episode of PE with a mean age of 61.3 ± 17.0 years. </a:t>
            </a:r>
          </a:p>
          <a:p>
            <a:pPr marL="457200" indent="-457200" algn="l" eaLnBrk="1" hangingPunct="1">
              <a:buFontTx/>
              <a:buChar char="•"/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737 patients (24%) had at least one prescription of statins during follow-up (median duration of statin therapy: 1557 days; 5-4055 days). </a:t>
            </a:r>
          </a:p>
          <a:p>
            <a:pPr marL="457200" indent="-457200" algn="l" eaLnBrk="1" hangingPunct="1">
              <a:buFontTx/>
              <a:buChar char="•"/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During a median follow up of 1529 days (1-4155), 285 (9.2%) patients experienced a recurrent PE. </a:t>
            </a:r>
            <a:endParaRPr lang="it-IT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CasellaDiTesto 3"/>
          <p:cNvSpPr txBox="1">
            <a:spLocks noChangeArrowheads="1"/>
          </p:cNvSpPr>
          <p:nvPr/>
        </p:nvSpPr>
        <p:spPr bwMode="auto">
          <a:xfrm>
            <a:off x="5795963" y="6381750"/>
            <a:ext cx="3248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Biere-Rafi S et al Eur Heart J 2012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Statin treatment reduces the risk of recurrent pulmonary embolism</a:t>
            </a:r>
            <a:r>
              <a:rPr lang="it-IT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it-IT" sz="36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650" y="1844675"/>
            <a:ext cx="7488238" cy="4464050"/>
          </a:xfrm>
        </p:spPr>
        <p:txBody>
          <a:bodyPr/>
          <a:lstStyle/>
          <a:p>
            <a:pPr marL="457200" indent="-457200" algn="l" eaLnBrk="1" hangingPunct="1">
              <a:buFont typeface="Arial"/>
              <a:buChar char="•"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lang="en-GB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reatment</a:t>
            </a:r>
            <a:r>
              <a:rPr lang="en-GB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with statins reduced recurrent PE (</a:t>
            </a:r>
            <a:r>
              <a:rPr lang="en-US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HR </a:t>
            </a:r>
            <a:r>
              <a:rPr lang="en-GB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0.48, 95%CI 0.35-0.67) </a:t>
            </a:r>
          </a:p>
          <a:p>
            <a:pPr marL="457200" indent="-457200" algn="l" eaLnBrk="1" hangingPunct="1">
              <a:buFont typeface="Arial"/>
              <a:buChar char="•"/>
              <a:defRPr/>
            </a:pPr>
            <a:r>
              <a:rPr lang="en-GB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protective effect was present both during and after stopping VKA treatment. </a:t>
            </a:r>
          </a:p>
          <a:p>
            <a:pPr marL="457200" indent="-457200" algn="l" eaLnBrk="1" hangingPunct="1">
              <a:buFont typeface="Arial"/>
              <a:buChar char="•"/>
              <a:defRPr/>
            </a:pPr>
            <a:r>
              <a:rPr lang="en-GB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A dose-response relationship was shown for both duration and potency</a:t>
            </a:r>
          </a:p>
          <a:p>
            <a:pPr marL="457200" indent="-457200" algn="l" eaLnBrk="1" hangingPunct="1">
              <a:buFont typeface="Arial"/>
              <a:buChar char="•"/>
              <a:defRPr/>
            </a:pPr>
            <a:r>
              <a:rPr lang="en-GB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Finally, statin treatment also reduced cardiovascular events and all-cause mortality. </a:t>
            </a:r>
            <a:endParaRPr lang="it-IT" sz="2800" b="1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457200" indent="-457200" algn="l" eaLnBrk="1" hangingPunct="1">
              <a:buFont typeface="Arial"/>
              <a:buChar char="•"/>
              <a:defRPr/>
            </a:pPr>
            <a:endParaRPr lang="it-IT" sz="2800" b="1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8915" name="CasellaDiTesto 3"/>
          <p:cNvSpPr txBox="1">
            <a:spLocks noChangeArrowheads="1"/>
          </p:cNvSpPr>
          <p:nvPr/>
        </p:nvSpPr>
        <p:spPr bwMode="auto">
          <a:xfrm>
            <a:off x="5795963" y="6381750"/>
            <a:ext cx="3248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Biere-Rafi S et al Eur Heart J 2012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588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Conclusions</a:t>
            </a:r>
            <a:endParaRPr lang="it-IT" sz="3600" b="1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650" y="1628775"/>
            <a:ext cx="7488238" cy="4679950"/>
          </a:xfrm>
        </p:spPr>
        <p:txBody>
          <a:bodyPr/>
          <a:lstStyle/>
          <a:p>
            <a:pPr marL="457200" indent="-457200" algn="l" eaLnBrk="1" hangingPunct="1">
              <a:buFont typeface="Arial"/>
              <a:buChar char="•"/>
              <a:defRPr/>
            </a:pP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Patients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with (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unprovoked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) VTE are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increased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risk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of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cardiovascular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events</a:t>
            </a:r>
            <a:endParaRPr lang="it-IT" sz="2800" b="1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457200" indent="-457200" algn="l" eaLnBrk="1" hangingPunct="1">
              <a:buFont typeface="Arial"/>
              <a:buChar char="•"/>
              <a:defRPr/>
            </a:pP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Common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risk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factors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least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in part,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explain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association</a:t>
            </a:r>
            <a:endParaRPr lang="it-IT" sz="2800" b="1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457200" indent="-457200" algn="l" eaLnBrk="1" hangingPunct="1">
              <a:buFont typeface="Arial"/>
              <a:buChar char="•"/>
              <a:defRPr/>
            </a:pP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Effective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treatment for the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primary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secondary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prevention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of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cardiovascular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disease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play a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role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in the </a:t>
            </a:r>
            <a:r>
              <a:rPr lang="it-IT" sz="28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prevention</a:t>
            </a:r>
            <a:r>
              <a:rPr lang="it-IT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of VTE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Asymptomatic atherosclerosis </a:t>
            </a:r>
          </a:p>
          <a:p>
            <a:pPr algn="ctr">
              <a:defRPr/>
            </a:pPr>
            <a:r>
              <a:rPr lang="it-IT" sz="36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and deep vein thrombosis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735013" y="14843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it-IT" sz="28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</a:t>
            </a:r>
            <a:r>
              <a:rPr lang="it-IT" sz="28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A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therosclerosis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defined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by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ultrasound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detected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carotid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plaques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in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patients</a:t>
            </a:r>
            <a:r>
              <a:rPr lang="it-IT" sz="24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with DVT and </a:t>
            </a:r>
            <a:r>
              <a:rPr lang="it-IT" sz="24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controls</a:t>
            </a:r>
            <a:endParaRPr lang="it-IT" b="1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  <a:p>
            <a:pPr marL="342900" indent="-342900">
              <a:defRPr/>
            </a:pPr>
            <a:r>
              <a:rPr lang="it-IT" sz="20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			</a:t>
            </a:r>
          </a:p>
          <a:p>
            <a:pPr marL="342900" indent="-342900">
              <a:defRPr/>
            </a:pPr>
            <a:r>
              <a:rPr lang="it-IT" sz="20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					</a:t>
            </a:r>
            <a:r>
              <a:rPr lang="it-IT" sz="28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Atherosclerosis</a:t>
            </a:r>
            <a:endParaRPr lang="it-IT" sz="2800" b="1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  <a:p>
            <a:pPr marL="342900" indent="-342900">
              <a:defRPr/>
            </a:pPr>
            <a:r>
              <a:rPr lang="it-IT" sz="20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	</a:t>
            </a:r>
          </a:p>
          <a:p>
            <a:pPr marL="342900" indent="-342900">
              <a:defRPr/>
            </a:pPr>
            <a:r>
              <a:rPr lang="it-IT" sz="20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</a:t>
            </a:r>
            <a:r>
              <a:rPr lang="it-IT" sz="28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Idiopathic</a:t>
            </a:r>
            <a:r>
              <a:rPr lang="it-IT" sz="28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DVT				47%</a:t>
            </a:r>
          </a:p>
          <a:p>
            <a:pPr marL="342900" indent="-342900">
              <a:defRPr/>
            </a:pPr>
            <a:endParaRPr lang="it-IT" sz="2800" b="1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  <a:p>
            <a:pPr marL="342900" indent="-342900">
              <a:defRPr/>
            </a:pPr>
            <a:r>
              <a:rPr lang="it-IT" sz="28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</a:t>
            </a:r>
            <a:r>
              <a:rPr lang="it-IT" sz="28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Secondary</a:t>
            </a:r>
            <a:r>
              <a:rPr lang="it-IT" sz="28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DVT			27.4%</a:t>
            </a:r>
          </a:p>
          <a:p>
            <a:pPr marL="342900" indent="-342900">
              <a:defRPr/>
            </a:pPr>
            <a:endParaRPr lang="it-IT" sz="2800" b="1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  <a:p>
            <a:pPr marL="342900" indent="-342900">
              <a:defRPr/>
            </a:pPr>
            <a:r>
              <a:rPr lang="it-IT" sz="28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</a:t>
            </a:r>
            <a:r>
              <a:rPr lang="it-IT" sz="28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Controls</a:t>
            </a:r>
            <a:r>
              <a:rPr lang="it-IT" sz="28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					32%</a:t>
            </a:r>
          </a:p>
          <a:p>
            <a:pPr marL="342900" indent="-342900" algn="ctr">
              <a:defRPr/>
            </a:pPr>
            <a:r>
              <a:rPr lang="it-IT" sz="28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OR: 2.4 (1.4-4.0) </a:t>
            </a:r>
          </a:p>
          <a:p>
            <a:pPr marL="342900" indent="-342900" algn="ctr">
              <a:defRPr/>
            </a:pPr>
            <a:r>
              <a:rPr lang="it-IT" sz="28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(</a:t>
            </a:r>
            <a:r>
              <a:rPr lang="it-IT" sz="28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idiopathic</a:t>
            </a:r>
            <a:r>
              <a:rPr lang="it-IT" sz="28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vs </a:t>
            </a:r>
            <a:r>
              <a:rPr lang="it-IT" sz="28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secondary</a:t>
            </a:r>
            <a:r>
              <a:rPr lang="it-IT" sz="28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 or </a:t>
            </a:r>
            <a:r>
              <a:rPr lang="it-IT" sz="2800" b="1" dirty="0" err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controls</a:t>
            </a:r>
            <a:r>
              <a:rPr lang="it-IT" sz="2800" b="1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)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410200" y="6338888"/>
            <a:ext cx="362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it-IT" b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Prandoni et al, N Engl J Med 2003</a:t>
            </a:r>
            <a:endParaRPr lang="en-GB" sz="240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733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smtClean="0">
                <a:solidFill>
                  <a:srgbClr val="FFFF00"/>
                </a:solidFill>
                <a:latin typeface="Times New Roman" charset="0"/>
              </a:rPr>
              <a:t>Venous thromboembolism is associated with an increased risk of </a:t>
            </a:r>
            <a:br>
              <a:rPr lang="it-IT" sz="3600" b="1" smtClean="0">
                <a:solidFill>
                  <a:srgbClr val="FFFF00"/>
                </a:solidFill>
                <a:latin typeface="Times New Roman" charset="0"/>
              </a:rPr>
            </a:br>
            <a:r>
              <a:rPr lang="it-IT" sz="3600" b="1" smtClean="0">
                <a:solidFill>
                  <a:srgbClr val="FFFF00"/>
                </a:solidFill>
                <a:latin typeface="Times New Roman" charset="0"/>
              </a:rPr>
              <a:t>subsequent atherosclerosis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Freeform 4"/>
          <p:cNvSpPr>
            <a:spLocks/>
          </p:cNvSpPr>
          <p:nvPr/>
        </p:nvSpPr>
        <p:spPr bwMode="invGray">
          <a:xfrm>
            <a:off x="2762250" y="2379663"/>
            <a:ext cx="4195763" cy="3443287"/>
          </a:xfrm>
          <a:custGeom>
            <a:avLst/>
            <a:gdLst>
              <a:gd name="T0" fmla="*/ 0 w 2643"/>
              <a:gd name="T1" fmla="*/ 3443287 h 2169"/>
              <a:gd name="T2" fmla="*/ 76200 w 2643"/>
              <a:gd name="T3" fmla="*/ 3443287 h 2169"/>
              <a:gd name="T4" fmla="*/ 76200 w 2643"/>
              <a:gd name="T5" fmla="*/ 3384550 h 2169"/>
              <a:gd name="T6" fmla="*/ 150813 w 2643"/>
              <a:gd name="T7" fmla="*/ 3384550 h 2169"/>
              <a:gd name="T8" fmla="*/ 150813 w 2643"/>
              <a:gd name="T9" fmla="*/ 3322637 h 2169"/>
              <a:gd name="T10" fmla="*/ 404813 w 2643"/>
              <a:gd name="T11" fmla="*/ 3324225 h 2169"/>
              <a:gd name="T12" fmla="*/ 407988 w 2643"/>
              <a:gd name="T13" fmla="*/ 3214687 h 2169"/>
              <a:gd name="T14" fmla="*/ 493713 w 2643"/>
              <a:gd name="T15" fmla="*/ 3214687 h 2169"/>
              <a:gd name="T16" fmla="*/ 493713 w 2643"/>
              <a:gd name="T17" fmla="*/ 3155950 h 2169"/>
              <a:gd name="T18" fmla="*/ 669925 w 2643"/>
              <a:gd name="T19" fmla="*/ 3155950 h 2169"/>
              <a:gd name="T20" fmla="*/ 665163 w 2643"/>
              <a:gd name="T21" fmla="*/ 3038475 h 2169"/>
              <a:gd name="T22" fmla="*/ 746125 w 2643"/>
              <a:gd name="T23" fmla="*/ 3033712 h 2169"/>
              <a:gd name="T24" fmla="*/ 746125 w 2643"/>
              <a:gd name="T25" fmla="*/ 2865437 h 2169"/>
              <a:gd name="T26" fmla="*/ 831850 w 2643"/>
              <a:gd name="T27" fmla="*/ 2862262 h 2169"/>
              <a:gd name="T28" fmla="*/ 831850 w 2643"/>
              <a:gd name="T29" fmla="*/ 2805112 h 2169"/>
              <a:gd name="T30" fmla="*/ 922338 w 2643"/>
              <a:gd name="T31" fmla="*/ 2803525 h 2169"/>
              <a:gd name="T32" fmla="*/ 922338 w 2643"/>
              <a:gd name="T33" fmla="*/ 2679700 h 2169"/>
              <a:gd name="T34" fmla="*/ 995363 w 2643"/>
              <a:gd name="T35" fmla="*/ 2671762 h 2169"/>
              <a:gd name="T36" fmla="*/ 993775 w 2643"/>
              <a:gd name="T37" fmla="*/ 2557462 h 2169"/>
              <a:gd name="T38" fmla="*/ 1081088 w 2643"/>
              <a:gd name="T39" fmla="*/ 2560637 h 2169"/>
              <a:gd name="T40" fmla="*/ 1085850 w 2643"/>
              <a:gd name="T41" fmla="*/ 2490787 h 2169"/>
              <a:gd name="T42" fmla="*/ 1246188 w 2643"/>
              <a:gd name="T43" fmla="*/ 2493962 h 2169"/>
              <a:gd name="T44" fmla="*/ 1246188 w 2643"/>
              <a:gd name="T45" fmla="*/ 2422525 h 2169"/>
              <a:gd name="T46" fmla="*/ 1500188 w 2643"/>
              <a:gd name="T47" fmla="*/ 2422525 h 2169"/>
              <a:gd name="T48" fmla="*/ 1498600 w 2643"/>
              <a:gd name="T49" fmla="*/ 2212975 h 2169"/>
              <a:gd name="T50" fmla="*/ 1584325 w 2643"/>
              <a:gd name="T51" fmla="*/ 2212975 h 2169"/>
              <a:gd name="T52" fmla="*/ 1584325 w 2643"/>
              <a:gd name="T53" fmla="*/ 2151062 h 2169"/>
              <a:gd name="T54" fmla="*/ 1670050 w 2643"/>
              <a:gd name="T55" fmla="*/ 2147887 h 2169"/>
              <a:gd name="T56" fmla="*/ 1670050 w 2643"/>
              <a:gd name="T57" fmla="*/ 2071687 h 2169"/>
              <a:gd name="T58" fmla="*/ 1747838 w 2643"/>
              <a:gd name="T59" fmla="*/ 2071687 h 2169"/>
              <a:gd name="T60" fmla="*/ 1751013 w 2643"/>
              <a:gd name="T61" fmla="*/ 1909762 h 2169"/>
              <a:gd name="T62" fmla="*/ 1831975 w 2643"/>
              <a:gd name="T63" fmla="*/ 1909762 h 2169"/>
              <a:gd name="T64" fmla="*/ 1836738 w 2643"/>
              <a:gd name="T65" fmla="*/ 1836737 h 2169"/>
              <a:gd name="T66" fmla="*/ 2260600 w 2643"/>
              <a:gd name="T67" fmla="*/ 1836737 h 2169"/>
              <a:gd name="T68" fmla="*/ 2262188 w 2643"/>
              <a:gd name="T69" fmla="*/ 1743075 h 2169"/>
              <a:gd name="T70" fmla="*/ 2336800 w 2643"/>
              <a:gd name="T71" fmla="*/ 1743075 h 2169"/>
              <a:gd name="T72" fmla="*/ 2341563 w 2643"/>
              <a:gd name="T73" fmla="*/ 1541462 h 2169"/>
              <a:gd name="T74" fmla="*/ 2841625 w 2643"/>
              <a:gd name="T75" fmla="*/ 1541462 h 2169"/>
              <a:gd name="T76" fmla="*/ 2838450 w 2643"/>
              <a:gd name="T77" fmla="*/ 1433512 h 2169"/>
              <a:gd name="T78" fmla="*/ 3179763 w 2643"/>
              <a:gd name="T79" fmla="*/ 1431925 h 2169"/>
              <a:gd name="T80" fmla="*/ 3184525 w 2643"/>
              <a:gd name="T81" fmla="*/ 1176337 h 2169"/>
              <a:gd name="T82" fmla="*/ 3352800 w 2643"/>
              <a:gd name="T83" fmla="*/ 1176337 h 2169"/>
              <a:gd name="T84" fmla="*/ 3355975 w 2643"/>
              <a:gd name="T85" fmla="*/ 1055687 h 2169"/>
              <a:gd name="T86" fmla="*/ 3603625 w 2643"/>
              <a:gd name="T87" fmla="*/ 1060450 h 2169"/>
              <a:gd name="T88" fmla="*/ 3605213 w 2643"/>
              <a:gd name="T89" fmla="*/ 781050 h 2169"/>
              <a:gd name="T90" fmla="*/ 3684588 w 2643"/>
              <a:gd name="T91" fmla="*/ 779462 h 2169"/>
              <a:gd name="T92" fmla="*/ 3679825 w 2643"/>
              <a:gd name="T93" fmla="*/ 490537 h 2169"/>
              <a:gd name="T94" fmla="*/ 3771900 w 2643"/>
              <a:gd name="T95" fmla="*/ 493712 h 2169"/>
              <a:gd name="T96" fmla="*/ 3771900 w 2643"/>
              <a:gd name="T97" fmla="*/ 341312 h 2169"/>
              <a:gd name="T98" fmla="*/ 4022725 w 2643"/>
              <a:gd name="T99" fmla="*/ 333375 h 2169"/>
              <a:gd name="T100" fmla="*/ 4022725 w 2643"/>
              <a:gd name="T101" fmla="*/ 3175 h 2169"/>
              <a:gd name="T102" fmla="*/ 4195763 w 2643"/>
              <a:gd name="T103" fmla="*/ 0 h 216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643" h="2169">
                <a:moveTo>
                  <a:pt x="0" y="2169"/>
                </a:moveTo>
                <a:lnTo>
                  <a:pt x="48" y="2169"/>
                </a:lnTo>
                <a:lnTo>
                  <a:pt x="48" y="2132"/>
                </a:lnTo>
                <a:lnTo>
                  <a:pt x="95" y="2132"/>
                </a:lnTo>
                <a:lnTo>
                  <a:pt x="95" y="2093"/>
                </a:lnTo>
                <a:lnTo>
                  <a:pt x="255" y="2094"/>
                </a:lnTo>
                <a:lnTo>
                  <a:pt x="257" y="2025"/>
                </a:lnTo>
                <a:lnTo>
                  <a:pt x="311" y="2025"/>
                </a:lnTo>
                <a:lnTo>
                  <a:pt x="311" y="1988"/>
                </a:lnTo>
                <a:lnTo>
                  <a:pt x="422" y="1988"/>
                </a:lnTo>
                <a:lnTo>
                  <a:pt x="419" y="1914"/>
                </a:lnTo>
                <a:lnTo>
                  <a:pt x="470" y="1911"/>
                </a:lnTo>
                <a:lnTo>
                  <a:pt x="470" y="1805"/>
                </a:lnTo>
                <a:lnTo>
                  <a:pt x="524" y="1803"/>
                </a:lnTo>
                <a:lnTo>
                  <a:pt x="524" y="1767"/>
                </a:lnTo>
                <a:lnTo>
                  <a:pt x="581" y="1766"/>
                </a:lnTo>
                <a:lnTo>
                  <a:pt x="581" y="1688"/>
                </a:lnTo>
                <a:lnTo>
                  <a:pt x="627" y="1683"/>
                </a:lnTo>
                <a:lnTo>
                  <a:pt x="626" y="1611"/>
                </a:lnTo>
                <a:lnTo>
                  <a:pt x="681" y="1613"/>
                </a:lnTo>
                <a:lnTo>
                  <a:pt x="684" y="1569"/>
                </a:lnTo>
                <a:lnTo>
                  <a:pt x="785" y="1571"/>
                </a:lnTo>
                <a:lnTo>
                  <a:pt x="785" y="1526"/>
                </a:lnTo>
                <a:lnTo>
                  <a:pt x="945" y="1526"/>
                </a:lnTo>
                <a:lnTo>
                  <a:pt x="944" y="1394"/>
                </a:lnTo>
                <a:lnTo>
                  <a:pt x="998" y="1394"/>
                </a:lnTo>
                <a:lnTo>
                  <a:pt x="998" y="1355"/>
                </a:lnTo>
                <a:lnTo>
                  <a:pt x="1052" y="1353"/>
                </a:lnTo>
                <a:lnTo>
                  <a:pt x="1052" y="1305"/>
                </a:lnTo>
                <a:lnTo>
                  <a:pt x="1101" y="1305"/>
                </a:lnTo>
                <a:lnTo>
                  <a:pt x="1103" y="1203"/>
                </a:lnTo>
                <a:lnTo>
                  <a:pt x="1154" y="1203"/>
                </a:lnTo>
                <a:lnTo>
                  <a:pt x="1157" y="1157"/>
                </a:lnTo>
                <a:lnTo>
                  <a:pt x="1424" y="1157"/>
                </a:lnTo>
                <a:lnTo>
                  <a:pt x="1425" y="1098"/>
                </a:lnTo>
                <a:lnTo>
                  <a:pt x="1472" y="1098"/>
                </a:lnTo>
                <a:lnTo>
                  <a:pt x="1475" y="971"/>
                </a:lnTo>
                <a:lnTo>
                  <a:pt x="1790" y="971"/>
                </a:lnTo>
                <a:lnTo>
                  <a:pt x="1788" y="903"/>
                </a:lnTo>
                <a:lnTo>
                  <a:pt x="2003" y="902"/>
                </a:lnTo>
                <a:lnTo>
                  <a:pt x="2006" y="741"/>
                </a:lnTo>
                <a:lnTo>
                  <a:pt x="2112" y="741"/>
                </a:lnTo>
                <a:lnTo>
                  <a:pt x="2114" y="665"/>
                </a:lnTo>
                <a:lnTo>
                  <a:pt x="2270" y="668"/>
                </a:lnTo>
                <a:lnTo>
                  <a:pt x="2271" y="492"/>
                </a:lnTo>
                <a:lnTo>
                  <a:pt x="2321" y="491"/>
                </a:lnTo>
                <a:lnTo>
                  <a:pt x="2318" y="309"/>
                </a:lnTo>
                <a:lnTo>
                  <a:pt x="2376" y="311"/>
                </a:lnTo>
                <a:lnTo>
                  <a:pt x="2376" y="215"/>
                </a:lnTo>
                <a:lnTo>
                  <a:pt x="2534" y="210"/>
                </a:lnTo>
                <a:lnTo>
                  <a:pt x="2534" y="2"/>
                </a:lnTo>
                <a:lnTo>
                  <a:pt x="2643" y="0"/>
                </a:lnTo>
              </a:path>
            </a:pathLst>
          </a:custGeom>
          <a:noFill/>
          <a:ln w="57150" cmpd="sng">
            <a:solidFill>
              <a:schemeClr val="accent1"/>
            </a:solidFill>
            <a:round/>
            <a:headEnd/>
            <a:tailEnd/>
          </a:ln>
          <a:effectLst>
            <a:outerShdw dist="38099" dir="2700000" algn="ctr" rotWithShape="0">
              <a:schemeClr val="bg2">
                <a:alpha val="74997"/>
              </a:schemeClr>
            </a:outerShdw>
          </a:effectLst>
        </p:spPr>
        <p:txBody>
          <a:bodyPr/>
          <a:lstStyle/>
          <a:p>
            <a:endParaRPr lang="nl-NL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557838" y="6369050"/>
            <a:ext cx="3983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Becattini et al., Eur Heart J 2005</a:t>
            </a:r>
            <a:endParaRPr lang="it-IT" sz="1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651250" y="1987550"/>
            <a:ext cx="2490788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5000"/>
              </a:spcBef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Idiopathic PE</a:t>
            </a:r>
          </a:p>
          <a:p>
            <a:pPr>
              <a:spcBef>
                <a:spcPct val="25000"/>
              </a:spcBef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PE with transient RF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invGray">
          <a:xfrm>
            <a:off x="3100388" y="2192338"/>
            <a:ext cx="523875" cy="63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invGray">
          <a:xfrm flipV="1">
            <a:off x="3100388" y="2573338"/>
            <a:ext cx="523875" cy="3175"/>
          </a:xfrm>
          <a:prstGeom prst="line">
            <a:avLst/>
          </a:prstGeom>
          <a:noFill/>
          <a:ln w="57150">
            <a:solidFill>
              <a:srgbClr val="FF9900"/>
            </a:solidFill>
            <a:prstDash val="sysDot"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929188" y="1244600"/>
            <a:ext cx="315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400" b="1">
                <a:solidFill>
                  <a:srgbClr val="FFFF00"/>
                </a:solidFill>
                <a:latin typeface="Times New Roman" charset="0"/>
                <a:ea typeface="ＭＳ Ｐゴシック" charset="0"/>
                <a:cs typeface="Times New Roman" charset="0"/>
              </a:rPr>
              <a:t>Cardiovascular Events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 rot="-5400000">
            <a:off x="412750" y="3425825"/>
            <a:ext cx="2333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Cumulative Hazard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025650" y="1177925"/>
            <a:ext cx="62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0.40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invGray">
          <a:xfrm>
            <a:off x="6069013" y="3795713"/>
            <a:ext cx="852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=.005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2025650" y="2295525"/>
            <a:ext cx="62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0.30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025650" y="3416300"/>
            <a:ext cx="62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0.20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025650" y="4546600"/>
            <a:ext cx="62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0.10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2025650" y="5661025"/>
            <a:ext cx="62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0.00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2597150" y="59118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08325" y="59118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548063" y="59118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049713" y="59118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4559300" y="59118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5064125" y="59118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5562600" y="59118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6064250" y="59118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grpSp>
        <p:nvGrpSpPr>
          <p:cNvPr id="18454" name="Group 25"/>
          <p:cNvGrpSpPr>
            <a:grpSpLocks/>
          </p:cNvGrpSpPr>
          <p:nvPr/>
        </p:nvGrpSpPr>
        <p:grpSpPr bwMode="auto">
          <a:xfrm>
            <a:off x="2670175" y="1365250"/>
            <a:ext cx="4133850" cy="4587875"/>
            <a:chOff x="1682" y="810"/>
            <a:chExt cx="2604" cy="2890"/>
          </a:xfrm>
        </p:grpSpPr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>
              <a:off x="1726" y="810"/>
              <a:ext cx="9" cy="284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>
              <a:off x="1728" y="3645"/>
              <a:ext cx="2558" cy="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68" name="Line 28"/>
            <p:cNvSpPr>
              <a:spLocks noChangeShapeType="1"/>
            </p:cNvSpPr>
            <p:nvPr/>
          </p:nvSpPr>
          <p:spPr bwMode="auto">
            <a:xfrm flipH="1">
              <a:off x="1682" y="820"/>
              <a:ext cx="4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auto">
            <a:xfrm flipH="1">
              <a:off x="1682" y="1524"/>
              <a:ext cx="4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70" name="Line 30"/>
            <p:cNvSpPr>
              <a:spLocks noChangeShapeType="1"/>
            </p:cNvSpPr>
            <p:nvPr/>
          </p:nvSpPr>
          <p:spPr bwMode="auto">
            <a:xfrm flipH="1">
              <a:off x="1682" y="2230"/>
              <a:ext cx="4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 flipH="1">
              <a:off x="1682" y="2942"/>
              <a:ext cx="4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72" name="Line 32"/>
            <p:cNvSpPr>
              <a:spLocks noChangeShapeType="1"/>
            </p:cNvSpPr>
            <p:nvPr/>
          </p:nvSpPr>
          <p:spPr bwMode="auto">
            <a:xfrm flipH="1">
              <a:off x="1682" y="3644"/>
              <a:ext cx="4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73" name="Line 33"/>
            <p:cNvSpPr>
              <a:spLocks noChangeShapeType="1"/>
            </p:cNvSpPr>
            <p:nvPr/>
          </p:nvSpPr>
          <p:spPr bwMode="auto">
            <a:xfrm>
              <a:off x="1735" y="3648"/>
              <a:ext cx="0" cy="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74" name="Line 34"/>
            <p:cNvSpPr>
              <a:spLocks noChangeShapeType="1"/>
            </p:cNvSpPr>
            <p:nvPr/>
          </p:nvSpPr>
          <p:spPr bwMode="auto">
            <a:xfrm>
              <a:off x="2057" y="3648"/>
              <a:ext cx="0" cy="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75" name="Line 35"/>
            <p:cNvSpPr>
              <a:spLocks noChangeShapeType="1"/>
            </p:cNvSpPr>
            <p:nvPr/>
          </p:nvSpPr>
          <p:spPr bwMode="auto">
            <a:xfrm>
              <a:off x="2373" y="3648"/>
              <a:ext cx="0" cy="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76" name="Line 36"/>
            <p:cNvSpPr>
              <a:spLocks noChangeShapeType="1"/>
            </p:cNvSpPr>
            <p:nvPr/>
          </p:nvSpPr>
          <p:spPr bwMode="auto">
            <a:xfrm>
              <a:off x="2689" y="3648"/>
              <a:ext cx="0" cy="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77" name="Line 37"/>
            <p:cNvSpPr>
              <a:spLocks noChangeShapeType="1"/>
            </p:cNvSpPr>
            <p:nvPr/>
          </p:nvSpPr>
          <p:spPr bwMode="auto">
            <a:xfrm>
              <a:off x="3010" y="3648"/>
              <a:ext cx="0" cy="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78" name="Line 38"/>
            <p:cNvSpPr>
              <a:spLocks noChangeShapeType="1"/>
            </p:cNvSpPr>
            <p:nvPr/>
          </p:nvSpPr>
          <p:spPr bwMode="auto">
            <a:xfrm>
              <a:off x="3328" y="3648"/>
              <a:ext cx="0" cy="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79" name="Line 39"/>
            <p:cNvSpPr>
              <a:spLocks noChangeShapeType="1"/>
            </p:cNvSpPr>
            <p:nvPr/>
          </p:nvSpPr>
          <p:spPr bwMode="auto">
            <a:xfrm>
              <a:off x="3642" y="3648"/>
              <a:ext cx="0" cy="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80" name="Line 40"/>
            <p:cNvSpPr>
              <a:spLocks noChangeShapeType="1"/>
            </p:cNvSpPr>
            <p:nvPr/>
          </p:nvSpPr>
          <p:spPr bwMode="auto">
            <a:xfrm>
              <a:off x="3958" y="3648"/>
              <a:ext cx="0" cy="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81" name="Line 41"/>
            <p:cNvSpPr>
              <a:spLocks noChangeShapeType="1"/>
            </p:cNvSpPr>
            <p:nvPr/>
          </p:nvSpPr>
          <p:spPr bwMode="auto">
            <a:xfrm>
              <a:off x="4276" y="3648"/>
              <a:ext cx="0" cy="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5882" name="Text Box 42"/>
          <p:cNvSpPr txBox="1">
            <a:spLocks noChangeArrowheads="1"/>
          </p:cNvSpPr>
          <p:nvPr/>
        </p:nvSpPr>
        <p:spPr bwMode="auto">
          <a:xfrm>
            <a:off x="6565900" y="59118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48</a:t>
            </a:r>
          </a:p>
        </p:txBody>
      </p:sp>
      <p:grpSp>
        <p:nvGrpSpPr>
          <p:cNvPr id="18456" name="Group 43"/>
          <p:cNvGrpSpPr>
            <a:grpSpLocks/>
          </p:cNvGrpSpPr>
          <p:nvPr/>
        </p:nvGrpSpPr>
        <p:grpSpPr bwMode="auto">
          <a:xfrm>
            <a:off x="2797175" y="2338388"/>
            <a:ext cx="4027488" cy="3459162"/>
            <a:chOff x="1762" y="1423"/>
            <a:chExt cx="2537" cy="2179"/>
          </a:xfrm>
        </p:grpSpPr>
        <p:sp>
          <p:nvSpPr>
            <p:cNvPr id="35884" name="Oval 44"/>
            <p:cNvSpPr>
              <a:spLocks noChangeArrowheads="1"/>
            </p:cNvSpPr>
            <p:nvPr/>
          </p:nvSpPr>
          <p:spPr bwMode="auto">
            <a:xfrm>
              <a:off x="4243" y="1423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85" name="Oval 45"/>
            <p:cNvSpPr>
              <a:spLocks noChangeArrowheads="1"/>
            </p:cNvSpPr>
            <p:nvPr/>
          </p:nvSpPr>
          <p:spPr bwMode="auto">
            <a:xfrm>
              <a:off x="4198" y="163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86" name="Oval 46"/>
            <p:cNvSpPr>
              <a:spLocks noChangeArrowheads="1"/>
            </p:cNvSpPr>
            <p:nvPr/>
          </p:nvSpPr>
          <p:spPr bwMode="auto">
            <a:xfrm>
              <a:off x="4142" y="163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87" name="Oval 47"/>
            <p:cNvSpPr>
              <a:spLocks noChangeArrowheads="1"/>
            </p:cNvSpPr>
            <p:nvPr/>
          </p:nvSpPr>
          <p:spPr bwMode="auto">
            <a:xfrm>
              <a:off x="4091" y="163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88" name="Oval 48"/>
            <p:cNvSpPr>
              <a:spLocks noChangeArrowheads="1"/>
            </p:cNvSpPr>
            <p:nvPr/>
          </p:nvSpPr>
          <p:spPr bwMode="auto">
            <a:xfrm>
              <a:off x="4037" y="173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89" name="Oval 49"/>
            <p:cNvSpPr>
              <a:spLocks noChangeArrowheads="1"/>
            </p:cNvSpPr>
            <p:nvPr/>
          </p:nvSpPr>
          <p:spPr bwMode="auto">
            <a:xfrm>
              <a:off x="3981" y="1913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90" name="Oval 50"/>
            <p:cNvSpPr>
              <a:spLocks noChangeArrowheads="1"/>
            </p:cNvSpPr>
            <p:nvPr/>
          </p:nvSpPr>
          <p:spPr bwMode="auto">
            <a:xfrm>
              <a:off x="3822" y="2087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91" name="Oval 51"/>
            <p:cNvSpPr>
              <a:spLocks noChangeArrowheads="1"/>
            </p:cNvSpPr>
            <p:nvPr/>
          </p:nvSpPr>
          <p:spPr bwMode="auto">
            <a:xfrm>
              <a:off x="3777" y="216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92" name="Oval 52"/>
            <p:cNvSpPr>
              <a:spLocks noChangeArrowheads="1"/>
            </p:cNvSpPr>
            <p:nvPr/>
          </p:nvSpPr>
          <p:spPr bwMode="auto">
            <a:xfrm>
              <a:off x="3711" y="216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93" name="Oval 53"/>
            <p:cNvSpPr>
              <a:spLocks noChangeArrowheads="1"/>
            </p:cNvSpPr>
            <p:nvPr/>
          </p:nvSpPr>
          <p:spPr bwMode="auto">
            <a:xfrm>
              <a:off x="3665" y="232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94" name="Oval 54"/>
            <p:cNvSpPr>
              <a:spLocks noChangeArrowheads="1"/>
            </p:cNvSpPr>
            <p:nvPr/>
          </p:nvSpPr>
          <p:spPr bwMode="auto">
            <a:xfrm>
              <a:off x="3608" y="232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95" name="Oval 55"/>
            <p:cNvSpPr>
              <a:spLocks noChangeArrowheads="1"/>
            </p:cNvSpPr>
            <p:nvPr/>
          </p:nvSpPr>
          <p:spPr bwMode="auto">
            <a:xfrm>
              <a:off x="3546" y="232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96" name="Oval 56"/>
            <p:cNvSpPr>
              <a:spLocks noChangeArrowheads="1"/>
            </p:cNvSpPr>
            <p:nvPr/>
          </p:nvSpPr>
          <p:spPr bwMode="auto">
            <a:xfrm>
              <a:off x="3457" y="2395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97" name="Oval 57"/>
            <p:cNvSpPr>
              <a:spLocks noChangeArrowheads="1"/>
            </p:cNvSpPr>
            <p:nvPr/>
          </p:nvSpPr>
          <p:spPr bwMode="auto">
            <a:xfrm>
              <a:off x="3403" y="2395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98" name="Oval 58"/>
            <p:cNvSpPr>
              <a:spLocks noChangeArrowheads="1"/>
            </p:cNvSpPr>
            <p:nvPr/>
          </p:nvSpPr>
          <p:spPr bwMode="auto">
            <a:xfrm>
              <a:off x="3344" y="2395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899" name="Oval 59"/>
            <p:cNvSpPr>
              <a:spLocks noChangeArrowheads="1"/>
            </p:cNvSpPr>
            <p:nvPr/>
          </p:nvSpPr>
          <p:spPr bwMode="auto">
            <a:xfrm>
              <a:off x="3296" y="2395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00" name="Oval 60"/>
            <p:cNvSpPr>
              <a:spLocks noChangeArrowheads="1"/>
            </p:cNvSpPr>
            <p:nvPr/>
          </p:nvSpPr>
          <p:spPr bwMode="auto">
            <a:xfrm>
              <a:off x="3245" y="2395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01" name="Oval 61"/>
            <p:cNvSpPr>
              <a:spLocks noChangeArrowheads="1"/>
            </p:cNvSpPr>
            <p:nvPr/>
          </p:nvSpPr>
          <p:spPr bwMode="auto">
            <a:xfrm>
              <a:off x="3138" y="2521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02" name="Oval 62"/>
            <p:cNvSpPr>
              <a:spLocks noChangeArrowheads="1"/>
            </p:cNvSpPr>
            <p:nvPr/>
          </p:nvSpPr>
          <p:spPr bwMode="auto">
            <a:xfrm>
              <a:off x="3083" y="2577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03" name="Oval 63"/>
            <p:cNvSpPr>
              <a:spLocks noChangeArrowheads="1"/>
            </p:cNvSpPr>
            <p:nvPr/>
          </p:nvSpPr>
          <p:spPr bwMode="auto">
            <a:xfrm>
              <a:off x="2985" y="2577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04" name="Oval 64"/>
            <p:cNvSpPr>
              <a:spLocks noChangeArrowheads="1"/>
            </p:cNvSpPr>
            <p:nvPr/>
          </p:nvSpPr>
          <p:spPr bwMode="auto">
            <a:xfrm>
              <a:off x="2922" y="2577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05" name="Oval 65"/>
            <p:cNvSpPr>
              <a:spLocks noChangeArrowheads="1"/>
            </p:cNvSpPr>
            <p:nvPr/>
          </p:nvSpPr>
          <p:spPr bwMode="auto">
            <a:xfrm>
              <a:off x="2873" y="2577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06" name="Oval 66"/>
            <p:cNvSpPr>
              <a:spLocks noChangeArrowheads="1"/>
            </p:cNvSpPr>
            <p:nvPr/>
          </p:nvSpPr>
          <p:spPr bwMode="auto">
            <a:xfrm>
              <a:off x="2817" y="262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07" name="Oval 67"/>
            <p:cNvSpPr>
              <a:spLocks noChangeArrowheads="1"/>
            </p:cNvSpPr>
            <p:nvPr/>
          </p:nvSpPr>
          <p:spPr bwMode="auto">
            <a:xfrm>
              <a:off x="2766" y="2723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08" name="Oval 68"/>
            <p:cNvSpPr>
              <a:spLocks noChangeArrowheads="1"/>
            </p:cNvSpPr>
            <p:nvPr/>
          </p:nvSpPr>
          <p:spPr bwMode="auto">
            <a:xfrm>
              <a:off x="2712" y="277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09" name="Oval 69"/>
            <p:cNvSpPr>
              <a:spLocks noChangeArrowheads="1"/>
            </p:cNvSpPr>
            <p:nvPr/>
          </p:nvSpPr>
          <p:spPr bwMode="auto">
            <a:xfrm>
              <a:off x="2658" y="2813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10" name="Oval 70"/>
            <p:cNvSpPr>
              <a:spLocks noChangeArrowheads="1"/>
            </p:cNvSpPr>
            <p:nvPr/>
          </p:nvSpPr>
          <p:spPr bwMode="auto">
            <a:xfrm>
              <a:off x="2608" y="294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11" name="Oval 71"/>
            <p:cNvSpPr>
              <a:spLocks noChangeArrowheads="1"/>
            </p:cNvSpPr>
            <p:nvPr/>
          </p:nvSpPr>
          <p:spPr bwMode="auto">
            <a:xfrm>
              <a:off x="2548" y="294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12" name="Oval 72"/>
            <p:cNvSpPr>
              <a:spLocks noChangeArrowheads="1"/>
            </p:cNvSpPr>
            <p:nvPr/>
          </p:nvSpPr>
          <p:spPr bwMode="auto">
            <a:xfrm>
              <a:off x="2491" y="294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13" name="Oval 73"/>
            <p:cNvSpPr>
              <a:spLocks noChangeArrowheads="1"/>
            </p:cNvSpPr>
            <p:nvPr/>
          </p:nvSpPr>
          <p:spPr bwMode="auto">
            <a:xfrm>
              <a:off x="2449" y="2987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14" name="Oval 74"/>
            <p:cNvSpPr>
              <a:spLocks noChangeArrowheads="1"/>
            </p:cNvSpPr>
            <p:nvPr/>
          </p:nvSpPr>
          <p:spPr bwMode="auto">
            <a:xfrm>
              <a:off x="2390" y="2987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15" name="Oval 75"/>
            <p:cNvSpPr>
              <a:spLocks noChangeArrowheads="1"/>
            </p:cNvSpPr>
            <p:nvPr/>
          </p:nvSpPr>
          <p:spPr bwMode="auto">
            <a:xfrm>
              <a:off x="2338" y="303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16" name="Oval 76"/>
            <p:cNvSpPr>
              <a:spLocks noChangeArrowheads="1"/>
            </p:cNvSpPr>
            <p:nvPr/>
          </p:nvSpPr>
          <p:spPr bwMode="auto">
            <a:xfrm>
              <a:off x="2293" y="310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17" name="Oval 77"/>
            <p:cNvSpPr>
              <a:spLocks noChangeArrowheads="1"/>
            </p:cNvSpPr>
            <p:nvPr/>
          </p:nvSpPr>
          <p:spPr bwMode="auto">
            <a:xfrm>
              <a:off x="2131" y="3331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18" name="Oval 78"/>
            <p:cNvSpPr>
              <a:spLocks noChangeArrowheads="1"/>
            </p:cNvSpPr>
            <p:nvPr/>
          </p:nvSpPr>
          <p:spPr bwMode="auto">
            <a:xfrm>
              <a:off x="2081" y="340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19" name="Oval 79"/>
            <p:cNvSpPr>
              <a:spLocks noChangeArrowheads="1"/>
            </p:cNvSpPr>
            <p:nvPr/>
          </p:nvSpPr>
          <p:spPr bwMode="auto">
            <a:xfrm>
              <a:off x="2020" y="340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20" name="Oval 80"/>
            <p:cNvSpPr>
              <a:spLocks noChangeArrowheads="1"/>
            </p:cNvSpPr>
            <p:nvPr/>
          </p:nvSpPr>
          <p:spPr bwMode="auto">
            <a:xfrm>
              <a:off x="1967" y="344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21" name="Oval 81"/>
            <p:cNvSpPr>
              <a:spLocks noChangeArrowheads="1"/>
            </p:cNvSpPr>
            <p:nvPr/>
          </p:nvSpPr>
          <p:spPr bwMode="auto">
            <a:xfrm>
              <a:off x="1808" y="3507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  <p:sp>
          <p:nvSpPr>
            <p:cNvPr id="35922" name="Oval 82"/>
            <p:cNvSpPr>
              <a:spLocks noChangeArrowheads="1"/>
            </p:cNvSpPr>
            <p:nvPr/>
          </p:nvSpPr>
          <p:spPr bwMode="auto">
            <a:xfrm>
              <a:off x="1762" y="354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5923" name="Freeform 83"/>
          <p:cNvSpPr>
            <a:spLocks/>
          </p:cNvSpPr>
          <p:nvPr/>
        </p:nvSpPr>
        <p:spPr bwMode="invGray">
          <a:xfrm>
            <a:off x="2838450" y="4448175"/>
            <a:ext cx="4108450" cy="1422400"/>
          </a:xfrm>
          <a:custGeom>
            <a:avLst/>
            <a:gdLst>
              <a:gd name="T0" fmla="*/ 0 w 2588"/>
              <a:gd name="T1" fmla="*/ 1422400 h 896"/>
              <a:gd name="T2" fmla="*/ 0 w 2588"/>
              <a:gd name="T3" fmla="*/ 1346200 h 896"/>
              <a:gd name="T4" fmla="*/ 165100 w 2588"/>
              <a:gd name="T5" fmla="*/ 1346200 h 896"/>
              <a:gd name="T6" fmla="*/ 171450 w 2588"/>
              <a:gd name="T7" fmla="*/ 1270000 h 896"/>
              <a:gd name="T8" fmla="*/ 330200 w 2588"/>
              <a:gd name="T9" fmla="*/ 1276350 h 896"/>
              <a:gd name="T10" fmla="*/ 323850 w 2588"/>
              <a:gd name="T11" fmla="*/ 1149350 h 896"/>
              <a:gd name="T12" fmla="*/ 419100 w 2588"/>
              <a:gd name="T13" fmla="*/ 1162050 h 896"/>
              <a:gd name="T14" fmla="*/ 412750 w 2588"/>
              <a:gd name="T15" fmla="*/ 1123950 h 896"/>
              <a:gd name="T16" fmla="*/ 666750 w 2588"/>
              <a:gd name="T17" fmla="*/ 1104900 h 896"/>
              <a:gd name="T18" fmla="*/ 673100 w 2588"/>
              <a:gd name="T19" fmla="*/ 971550 h 896"/>
              <a:gd name="T20" fmla="*/ 844550 w 2588"/>
              <a:gd name="T21" fmla="*/ 965200 h 896"/>
              <a:gd name="T22" fmla="*/ 850900 w 2588"/>
              <a:gd name="T23" fmla="*/ 869950 h 896"/>
              <a:gd name="T24" fmla="*/ 1422400 w 2588"/>
              <a:gd name="T25" fmla="*/ 876300 h 896"/>
              <a:gd name="T26" fmla="*/ 1416050 w 2588"/>
              <a:gd name="T27" fmla="*/ 787400 h 896"/>
              <a:gd name="T28" fmla="*/ 1600200 w 2588"/>
              <a:gd name="T29" fmla="*/ 787400 h 896"/>
              <a:gd name="T30" fmla="*/ 1606550 w 2588"/>
              <a:gd name="T31" fmla="*/ 711200 h 896"/>
              <a:gd name="T32" fmla="*/ 1847850 w 2588"/>
              <a:gd name="T33" fmla="*/ 711200 h 896"/>
              <a:gd name="T34" fmla="*/ 1854200 w 2588"/>
              <a:gd name="T35" fmla="*/ 615950 h 896"/>
              <a:gd name="T36" fmla="*/ 2000250 w 2588"/>
              <a:gd name="T37" fmla="*/ 622300 h 896"/>
              <a:gd name="T38" fmla="*/ 2012950 w 2588"/>
              <a:gd name="T39" fmla="*/ 527050 h 896"/>
              <a:gd name="T40" fmla="*/ 2101850 w 2588"/>
              <a:gd name="T41" fmla="*/ 527050 h 896"/>
              <a:gd name="T42" fmla="*/ 2095500 w 2588"/>
              <a:gd name="T43" fmla="*/ 234950 h 896"/>
              <a:gd name="T44" fmla="*/ 2527300 w 2588"/>
              <a:gd name="T45" fmla="*/ 241300 h 896"/>
              <a:gd name="T46" fmla="*/ 2527300 w 2588"/>
              <a:gd name="T47" fmla="*/ 139700 h 896"/>
              <a:gd name="T48" fmla="*/ 3613150 w 2588"/>
              <a:gd name="T49" fmla="*/ 146050 h 896"/>
              <a:gd name="T50" fmla="*/ 3619500 w 2588"/>
              <a:gd name="T51" fmla="*/ 0 h 896"/>
              <a:gd name="T52" fmla="*/ 4108450 w 2588"/>
              <a:gd name="T53" fmla="*/ 0 h 89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588" h="896">
                <a:moveTo>
                  <a:pt x="0" y="896"/>
                </a:moveTo>
                <a:lnTo>
                  <a:pt x="0" y="848"/>
                </a:lnTo>
                <a:lnTo>
                  <a:pt x="104" y="848"/>
                </a:lnTo>
                <a:lnTo>
                  <a:pt x="108" y="800"/>
                </a:lnTo>
                <a:lnTo>
                  <a:pt x="208" y="804"/>
                </a:lnTo>
                <a:lnTo>
                  <a:pt x="204" y="724"/>
                </a:lnTo>
                <a:lnTo>
                  <a:pt x="264" y="732"/>
                </a:lnTo>
                <a:lnTo>
                  <a:pt x="260" y="708"/>
                </a:lnTo>
                <a:lnTo>
                  <a:pt x="420" y="696"/>
                </a:lnTo>
                <a:lnTo>
                  <a:pt x="424" y="612"/>
                </a:lnTo>
                <a:lnTo>
                  <a:pt x="532" y="608"/>
                </a:lnTo>
                <a:lnTo>
                  <a:pt x="536" y="548"/>
                </a:lnTo>
                <a:lnTo>
                  <a:pt x="896" y="552"/>
                </a:lnTo>
                <a:lnTo>
                  <a:pt x="892" y="496"/>
                </a:lnTo>
                <a:lnTo>
                  <a:pt x="1008" y="496"/>
                </a:lnTo>
                <a:lnTo>
                  <a:pt x="1012" y="448"/>
                </a:lnTo>
                <a:lnTo>
                  <a:pt x="1164" y="448"/>
                </a:lnTo>
                <a:lnTo>
                  <a:pt x="1168" y="388"/>
                </a:lnTo>
                <a:lnTo>
                  <a:pt x="1260" y="392"/>
                </a:lnTo>
                <a:lnTo>
                  <a:pt x="1268" y="332"/>
                </a:lnTo>
                <a:lnTo>
                  <a:pt x="1324" y="332"/>
                </a:lnTo>
                <a:lnTo>
                  <a:pt x="1320" y="148"/>
                </a:lnTo>
                <a:lnTo>
                  <a:pt x="1592" y="152"/>
                </a:lnTo>
                <a:lnTo>
                  <a:pt x="1592" y="88"/>
                </a:lnTo>
                <a:lnTo>
                  <a:pt x="2276" y="92"/>
                </a:lnTo>
                <a:lnTo>
                  <a:pt x="2280" y="0"/>
                </a:lnTo>
                <a:lnTo>
                  <a:pt x="2588" y="0"/>
                </a:lnTo>
              </a:path>
            </a:pathLst>
          </a:custGeom>
          <a:noFill/>
          <a:ln w="57150" cap="flat" cmpd="sng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nl-NL"/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323850" y="188913"/>
            <a:ext cx="84248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003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The long-term clinical course of PE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Slide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smtClean="0">
                <a:solidFill>
                  <a:srgbClr val="FFFF00"/>
                </a:solidFill>
                <a:latin typeface="Times New Roman" charset="0"/>
              </a:rPr>
              <a:t>Incidence of arterial cardiovascular events after venous thromboembolism: a systematic review and a meta-analysis</a:t>
            </a:r>
            <a:br>
              <a:rPr lang="it-IT" sz="3200" b="1" smtClean="0">
                <a:solidFill>
                  <a:srgbClr val="FFFF00"/>
                </a:solidFill>
                <a:latin typeface="Times New Roman" charset="0"/>
              </a:rPr>
            </a:br>
            <a:endParaRPr lang="it-IT" sz="3200" b="1" smtClean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it-IT" sz="2800" smtClean="0">
              <a:solidFill>
                <a:schemeClr val="bg1"/>
              </a:solidFill>
              <a:latin typeface="Times New Roman" charset="0"/>
            </a:endParaRPr>
          </a:p>
          <a:p>
            <a:pPr eaLnBrk="1" hangingPunct="1">
              <a:buFontTx/>
              <a:buNone/>
              <a:defRPr/>
            </a:pPr>
            <a:r>
              <a:rPr lang="it-IT" sz="2800" b="1" smtClean="0">
                <a:solidFill>
                  <a:schemeClr val="bg1"/>
                </a:solidFill>
                <a:latin typeface="Times New Roman" charset="0"/>
              </a:rPr>
              <a:t>							IRR</a:t>
            </a:r>
          </a:p>
          <a:p>
            <a:pPr eaLnBrk="1" hangingPunct="1">
              <a:buFontTx/>
              <a:buNone/>
              <a:defRPr/>
            </a:pPr>
            <a:endParaRPr lang="it-IT" sz="2800" b="1" smtClean="0">
              <a:solidFill>
                <a:schemeClr val="bg1"/>
              </a:solidFill>
              <a:latin typeface="Times New Roman" charset="0"/>
            </a:endParaRPr>
          </a:p>
          <a:p>
            <a:pPr eaLnBrk="1" hangingPunct="1">
              <a:buFontTx/>
              <a:buNone/>
              <a:defRPr/>
            </a:pPr>
            <a:r>
              <a:rPr lang="it-IT" sz="2800" b="1" smtClean="0">
                <a:solidFill>
                  <a:schemeClr val="bg1"/>
                </a:solidFill>
                <a:latin typeface="Times New Roman" charset="0"/>
              </a:rPr>
              <a:t>Unprovoked VTE				vs</a:t>
            </a:r>
          </a:p>
          <a:p>
            <a:pPr eaLnBrk="1" hangingPunct="1">
              <a:buFontTx/>
              <a:buNone/>
              <a:defRPr/>
            </a:pPr>
            <a:r>
              <a:rPr lang="it-IT" sz="2800" b="1" smtClean="0">
                <a:solidFill>
                  <a:schemeClr val="bg1"/>
                </a:solidFill>
                <a:latin typeface="Times New Roman" charset="0"/>
              </a:rPr>
              <a:t>Provoked VTE				1.86 (1.19-2.89)</a:t>
            </a:r>
          </a:p>
          <a:p>
            <a:pPr eaLnBrk="1" hangingPunct="1">
              <a:buFontTx/>
              <a:buNone/>
              <a:defRPr/>
            </a:pPr>
            <a:r>
              <a:rPr lang="it-IT" sz="2800" b="1" smtClean="0">
                <a:solidFill>
                  <a:schemeClr val="bg1"/>
                </a:solidFill>
                <a:latin typeface="Times New Roman" charset="0"/>
              </a:rPr>
              <a:t>Controls 					1.87 (1.32-2.65)</a:t>
            </a:r>
          </a:p>
          <a:p>
            <a:pPr eaLnBrk="1" hangingPunct="1">
              <a:buFontTx/>
              <a:buNone/>
              <a:defRPr/>
            </a:pPr>
            <a:endParaRPr lang="it-IT" sz="2800" b="1" smtClean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659563" y="6354763"/>
            <a:ext cx="228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b="1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Becattini et al JTH 2010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3574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smtClean="0">
                <a:solidFill>
                  <a:srgbClr val="FFFF00"/>
                </a:solidFill>
                <a:latin typeface="Times New Roman" charset="0"/>
              </a:rPr>
              <a:t>Atherosclerosis is not associated with an increased risk of subsequent venous thromboembolism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Slide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642</Words>
  <Application>Microsoft Office PowerPoint</Application>
  <PresentationFormat>Diavoorstelling (4:3)</PresentationFormat>
  <Paragraphs>189</Paragraphs>
  <Slides>26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3" baseType="lpstr">
      <vt:lpstr>Arial</vt:lpstr>
      <vt:lpstr>ＭＳ Ｐゴシック</vt:lpstr>
      <vt:lpstr>Calibri</vt:lpstr>
      <vt:lpstr>Times New Roman</vt:lpstr>
      <vt:lpstr>ヒラギノ角ゴ ProN W3</vt:lpstr>
      <vt:lpstr>Gill Sans</vt:lpstr>
      <vt:lpstr>Struttura predefinita</vt:lpstr>
      <vt:lpstr>The relation between venous and arterial thrombosis</vt:lpstr>
      <vt:lpstr>Dia 2</vt:lpstr>
      <vt:lpstr>Dia 3</vt:lpstr>
      <vt:lpstr>Venous thromboembolism is associated with an increased risk of  subsequent atherosclerosis</vt:lpstr>
      <vt:lpstr>Dia 5</vt:lpstr>
      <vt:lpstr>Dia 6</vt:lpstr>
      <vt:lpstr>Incidence of arterial cardiovascular events after venous thromboembolism: a systematic review and a meta-analysis </vt:lpstr>
      <vt:lpstr>Atherosclerosis is not associated with an increased risk of subsequent venous thromboembolism</vt:lpstr>
      <vt:lpstr>Dia 9</vt:lpstr>
      <vt:lpstr>Cardiovascular risk factors and venous thromboembolism</vt:lpstr>
      <vt:lpstr>  Cardiovascular risk factors</vt:lpstr>
      <vt:lpstr>Dia 12</vt:lpstr>
      <vt:lpstr>Dia 13</vt:lpstr>
      <vt:lpstr>Anthropometric measures of obesity and risk of venous thromboembolism: the Tromso study</vt:lpstr>
      <vt:lpstr>Dia 15</vt:lpstr>
      <vt:lpstr>Dia 16</vt:lpstr>
      <vt:lpstr>Dia 17</vt:lpstr>
      <vt:lpstr>  Common risk factors  for arterial and venous thrombosis</vt:lpstr>
      <vt:lpstr>The effect of primary or secondary prevention strategies for cardiovascular disease in patients with venous thromboembolism</vt:lpstr>
      <vt:lpstr>Dia 20</vt:lpstr>
      <vt:lpstr>Dia 21</vt:lpstr>
      <vt:lpstr>Aspirin for the secondary prevention of VTE: WARFASA and ASPIRE pooled analysis</vt:lpstr>
      <vt:lpstr>Dia 23</vt:lpstr>
      <vt:lpstr>Statin treatment reduces the risk of recurrent pulmonary embolism </vt:lpstr>
      <vt:lpstr>Statin treatment reduces the risk of recurrent pulmonary embolism </vt:lpstr>
      <vt:lpstr>Conclusions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Metabolic syndrome</dc:title>
  <dc:creator>nb_insubria</dc:creator>
  <cp:lastModifiedBy>Bart</cp:lastModifiedBy>
  <cp:revision>34</cp:revision>
  <dcterms:created xsi:type="dcterms:W3CDTF">2007-09-22T09:27:32Z</dcterms:created>
  <dcterms:modified xsi:type="dcterms:W3CDTF">2013-05-02T09:46:17Z</dcterms:modified>
</cp:coreProperties>
</file>