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Default Extension="gif" ContentType="image/gif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DEDED"/>
    <a:srgbClr val="00B0F0"/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592" y="-10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5/28/14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5/28/14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‹#›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5/28/14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5/28/14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5/28/14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‹#›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48873" y="304548"/>
            <a:ext cx="7772400" cy="984921"/>
          </a:xfrm>
        </p:spPr>
        <p:txBody>
          <a:bodyPr>
            <a:normAutofit fontScale="90000"/>
          </a:bodyPr>
          <a:lstStyle/>
          <a:p>
            <a:r>
              <a:rPr lang="nl-NL" b="1">
                <a:solidFill>
                  <a:srgbClr val="FFFF00"/>
                </a:solidFill>
              </a:rPr>
              <a:t>A</a:t>
            </a:r>
            <a:r>
              <a:rPr lang="en-US" b="1">
                <a:solidFill>
                  <a:srgbClr val="FFFF00"/>
                </a:solidFill>
              </a:rPr>
              <a:t>g</a:t>
            </a:r>
            <a:r>
              <a:rPr lang="nl-NL" b="1">
                <a:solidFill>
                  <a:srgbClr val="FFFF00"/>
                </a:solidFill>
              </a:rPr>
              <a:t>e-gender interaction in atrial fibrillation hospitalisations</a:t>
            </a:r>
          </a:p>
        </p:txBody>
      </p:sp>
      <p:grpSp>
        <p:nvGrpSpPr>
          <p:cNvPr id="14" name="Groep 13"/>
          <p:cNvGrpSpPr/>
          <p:nvPr/>
        </p:nvGrpSpPr>
        <p:grpSpPr>
          <a:xfrm>
            <a:off x="1432651" y="1712913"/>
            <a:ext cx="5371375" cy="4230687"/>
            <a:chOff x="1191351" y="1712913"/>
            <a:chExt cx="5371375" cy="4230687"/>
          </a:xfrm>
        </p:grpSpPr>
        <p:sp>
          <p:nvSpPr>
            <p:cNvPr id="5" name="Tekstvak 4"/>
            <p:cNvSpPr txBox="1"/>
            <p:nvPr/>
          </p:nvSpPr>
          <p:spPr>
            <a:xfrm rot="16200000">
              <a:off x="395621" y="3543131"/>
              <a:ext cx="205312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 smtClean="0">
                  <a:solidFill>
                    <a:schemeClr val="bg1"/>
                  </a:solidFill>
                </a:rPr>
                <a:t>Percentage (%)</a:t>
              </a:r>
              <a:endParaRPr lang="nl-NL" sz="2400" dirty="0">
                <a:solidFill>
                  <a:schemeClr val="bg1"/>
                </a:solidFill>
              </a:endParaRPr>
            </a:p>
          </p:txBody>
        </p:sp>
        <p:grpSp>
          <p:nvGrpSpPr>
            <p:cNvPr id="13" name="Groep 12"/>
            <p:cNvGrpSpPr/>
            <p:nvPr/>
          </p:nvGrpSpPr>
          <p:grpSpPr>
            <a:xfrm>
              <a:off x="1653016" y="1712913"/>
              <a:ext cx="4909710" cy="4230687"/>
              <a:chOff x="1653016" y="1712913"/>
              <a:chExt cx="4909710" cy="4230687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653016" y="1712913"/>
                <a:ext cx="4909710" cy="4230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sp>
            <p:nvSpPr>
              <p:cNvPr id="7" name="Tekstvak 6"/>
              <p:cNvSpPr txBox="1"/>
              <p:nvPr/>
            </p:nvSpPr>
            <p:spPr>
              <a:xfrm>
                <a:off x="3086100" y="3035300"/>
                <a:ext cx="8803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 smtClean="0">
                    <a:solidFill>
                      <a:schemeClr val="bg1"/>
                    </a:solidFill>
                  </a:rPr>
                  <a:t>34,22%</a:t>
                </a:r>
                <a:endParaRPr lang="nl-NL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" name="Tekstvak 7"/>
              <p:cNvSpPr txBox="1"/>
              <p:nvPr/>
            </p:nvSpPr>
            <p:spPr>
              <a:xfrm>
                <a:off x="5137331" y="3404632"/>
                <a:ext cx="9332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 smtClean="0">
                    <a:solidFill>
                      <a:schemeClr val="bg1"/>
                    </a:solidFill>
                  </a:rPr>
                  <a:t>61,36 %</a:t>
                </a:r>
                <a:endParaRPr lang="nl-NL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9" name="Tekstvak 8"/>
              <p:cNvSpPr txBox="1"/>
              <p:nvPr/>
            </p:nvSpPr>
            <p:spPr>
              <a:xfrm>
                <a:off x="3022600" y="4468264"/>
                <a:ext cx="8803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 smtClean="0">
                    <a:solidFill>
                      <a:schemeClr val="bg1"/>
                    </a:solidFill>
                  </a:rPr>
                  <a:t>65,78%</a:t>
                </a:r>
                <a:endParaRPr lang="nl-NL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" name="Tekstvak 9"/>
              <p:cNvSpPr txBox="1"/>
              <p:nvPr/>
            </p:nvSpPr>
            <p:spPr>
              <a:xfrm>
                <a:off x="5137331" y="5028168"/>
                <a:ext cx="93326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 smtClean="0">
                    <a:solidFill>
                      <a:schemeClr val="bg1"/>
                    </a:solidFill>
                  </a:rPr>
                  <a:t>38,22 %</a:t>
                </a:r>
                <a:endParaRPr lang="nl-NL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12" name="Tekstvak 11"/>
          <p:cNvSpPr txBox="1"/>
          <p:nvPr/>
        </p:nvSpPr>
        <p:spPr>
          <a:xfrm>
            <a:off x="3111608" y="5943600"/>
            <a:ext cx="1191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 err="1" smtClean="0">
                <a:solidFill>
                  <a:schemeClr val="bg1"/>
                </a:solidFill>
              </a:rPr>
              <a:t>Age</a:t>
            </a:r>
            <a:r>
              <a:rPr lang="nl-NL" sz="2400" dirty="0" smtClean="0">
                <a:solidFill>
                  <a:schemeClr val="bg1"/>
                </a:solidFill>
              </a:rPr>
              <a:t>&lt; 65</a:t>
            </a:r>
            <a:endParaRPr lang="nl-NL" sz="2400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5302431" y="5903267"/>
            <a:ext cx="11919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400" dirty="0" err="1" smtClean="0">
                <a:solidFill>
                  <a:schemeClr val="bg1"/>
                </a:solidFill>
              </a:rPr>
              <a:t>Age</a:t>
            </a:r>
            <a:r>
              <a:rPr lang="nl-NL" sz="2400" smtClean="0">
                <a:solidFill>
                  <a:schemeClr val="bg1"/>
                </a:solidFill>
              </a:rPr>
              <a:t>&gt; </a:t>
            </a:r>
            <a:r>
              <a:rPr lang="nl-NL" sz="2400" dirty="0" smtClean="0">
                <a:solidFill>
                  <a:schemeClr val="bg1"/>
                </a:solidFill>
              </a:rPr>
              <a:t>65</a:t>
            </a:r>
            <a:endParaRPr lang="nl-NL" sz="24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048500" y="2284968"/>
            <a:ext cx="1072773" cy="647098"/>
            <a:chOff x="7048500" y="2284968"/>
            <a:chExt cx="1072773" cy="647098"/>
          </a:xfrm>
        </p:grpSpPr>
        <p:sp>
          <p:nvSpPr>
            <p:cNvPr id="16" name="Rectangle 15"/>
            <p:cNvSpPr/>
            <p:nvPr/>
          </p:nvSpPr>
          <p:spPr>
            <a:xfrm>
              <a:off x="7048500" y="2413000"/>
              <a:ext cx="165100" cy="176213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048500" y="2679700"/>
              <a:ext cx="165100" cy="176213"/>
            </a:xfrm>
            <a:prstGeom prst="rect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213600" y="2284968"/>
              <a:ext cx="9076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>
                  <a:solidFill>
                    <a:schemeClr val="bg1"/>
                  </a:solidFill>
                </a:rPr>
                <a:t>Female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213600" y="2562734"/>
              <a:ext cx="90767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>
                  <a:solidFill>
                    <a:schemeClr val="bg1"/>
                  </a:solidFill>
                </a:rPr>
                <a:t>Male</a:t>
              </a: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6311900" y="6405265"/>
            <a:ext cx="309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solidFill>
                  <a:srgbClr val="FFFFFF"/>
                </a:solidFill>
              </a:rPr>
              <a:t>Patel </a:t>
            </a:r>
            <a:r>
              <a:rPr lang="en-GB" i="1">
                <a:solidFill>
                  <a:srgbClr val="FFFFFF"/>
                </a:solidFill>
              </a:rPr>
              <a:t>et al.,</a:t>
            </a:r>
            <a:r>
              <a:rPr lang="en-GB">
                <a:solidFill>
                  <a:srgbClr val="FFFFFF"/>
                </a:solidFill>
              </a:rPr>
              <a:t> Circulation 2014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Office-thema</vt:lpstr>
      <vt:lpstr>Age-gender interaction in atrial fibrillation hospitalisations</vt:lpstr>
    </vt:vector>
  </TitlesOfParts>
  <Company>MEDCON Europe</Company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 Brouwer</cp:lastModifiedBy>
  <cp:revision>9</cp:revision>
  <dcterms:created xsi:type="dcterms:W3CDTF">2014-05-28T06:42:08Z</dcterms:created>
  <dcterms:modified xsi:type="dcterms:W3CDTF">2014-05-28T06:48:17Z</dcterms:modified>
</cp:coreProperties>
</file>