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7" d="100"/>
          <a:sy n="57" d="100"/>
        </p:scale>
        <p:origin x="-9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18-6-2014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18-6-2014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18-6-2014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18-6-2014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18-6-2014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/>
        </p:nvSpPr>
        <p:spPr>
          <a:xfrm>
            <a:off x="3048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288213" y="136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nl-NL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3283" y="2182816"/>
            <a:ext cx="5920632" cy="423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Groep 4"/>
          <p:cNvGrpSpPr/>
          <p:nvPr/>
        </p:nvGrpSpPr>
        <p:grpSpPr>
          <a:xfrm>
            <a:off x="1473248" y="2182816"/>
            <a:ext cx="3340799" cy="947085"/>
            <a:chOff x="733659" y="205624"/>
            <a:chExt cx="3340799" cy="947085"/>
          </a:xfrm>
        </p:grpSpPr>
        <p:cxnSp>
          <p:nvCxnSpPr>
            <p:cNvPr id="6" name="Rechte verbindingslijn 5"/>
            <p:cNvCxnSpPr/>
            <p:nvPr/>
          </p:nvCxnSpPr>
          <p:spPr>
            <a:xfrm flipV="1">
              <a:off x="742624" y="409109"/>
              <a:ext cx="376518" cy="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 flipV="1">
              <a:off x="742624" y="615297"/>
              <a:ext cx="376518" cy="2"/>
            </a:xfrm>
            <a:prstGeom prst="line">
              <a:avLst/>
            </a:prstGeom>
            <a:ln>
              <a:solidFill>
                <a:srgbClr val="FFFF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 flipV="1">
              <a:off x="733659" y="814155"/>
              <a:ext cx="376518" cy="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 flipV="1">
              <a:off x="733659" y="1023789"/>
              <a:ext cx="376518" cy="2"/>
            </a:xfrm>
            <a:prstGeom prst="line">
              <a:avLst/>
            </a:prstGeom>
            <a:ln>
              <a:solidFill>
                <a:srgbClr val="92D05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kstvak 9"/>
            <p:cNvSpPr txBox="1"/>
            <p:nvPr/>
          </p:nvSpPr>
          <p:spPr>
            <a:xfrm>
              <a:off x="1119142" y="205624"/>
              <a:ext cx="24174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smtClean="0">
                  <a:solidFill>
                    <a:schemeClr val="bg1"/>
                  </a:solidFill>
                </a:rPr>
                <a:t>Age</a:t>
              </a:r>
              <a:r>
                <a:rPr lang="nl-NL" sz="1600" u="sng" smtClean="0">
                  <a:solidFill>
                    <a:schemeClr val="bg1"/>
                  </a:solidFill>
                </a:rPr>
                <a:t> &gt;</a:t>
              </a:r>
              <a:r>
                <a:rPr lang="nl-NL" sz="1600" smtClean="0">
                  <a:solidFill>
                    <a:schemeClr val="bg1"/>
                  </a:solidFill>
                </a:rPr>
                <a:t> 75 years, warfarin</a:t>
              </a:r>
              <a:endParaRPr lang="nl-NL" sz="1600" u="sng">
                <a:solidFill>
                  <a:schemeClr val="bg1"/>
                </a:solidFill>
              </a:endParaRP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1119142" y="411812"/>
              <a:ext cx="24174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smtClean="0">
                  <a:solidFill>
                    <a:schemeClr val="bg1"/>
                  </a:solidFill>
                </a:rPr>
                <a:t>Age &lt; 75 years, warfarin</a:t>
              </a:r>
              <a:endParaRPr lang="nl-NL" sz="1600" u="sng">
                <a:solidFill>
                  <a:schemeClr val="bg1"/>
                </a:solidFill>
              </a:endParaRP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1119142" y="618000"/>
              <a:ext cx="27401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smtClean="0">
                  <a:solidFill>
                    <a:schemeClr val="bg1"/>
                  </a:solidFill>
                </a:rPr>
                <a:t>Age</a:t>
              </a:r>
              <a:r>
                <a:rPr lang="nl-NL" sz="1600" u="sng" smtClean="0">
                  <a:solidFill>
                    <a:schemeClr val="bg1"/>
                  </a:solidFill>
                </a:rPr>
                <a:t> &gt;</a:t>
              </a:r>
              <a:r>
                <a:rPr lang="nl-NL" sz="1600" smtClean="0">
                  <a:solidFill>
                    <a:schemeClr val="bg1"/>
                  </a:solidFill>
                </a:rPr>
                <a:t> 75 years, rivaroxaban</a:t>
              </a:r>
              <a:endParaRPr lang="nl-NL" sz="1600" u="sng">
                <a:solidFill>
                  <a:schemeClr val="bg1"/>
                </a:solidFill>
              </a:endParaRPr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1119141" y="814155"/>
              <a:ext cx="2955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smtClean="0">
                  <a:solidFill>
                    <a:schemeClr val="bg1"/>
                  </a:solidFill>
                </a:rPr>
                <a:t>Age &lt; 75 years, rivaroxaban</a:t>
              </a:r>
              <a:endParaRPr lang="nl-NL" sz="1600" u="sng">
                <a:solidFill>
                  <a:schemeClr val="bg1"/>
                </a:solidFill>
              </a:endParaRPr>
            </a:p>
          </p:txBody>
        </p:sp>
      </p:grpSp>
      <p:sp>
        <p:nvSpPr>
          <p:cNvPr id="14" name="Tekstvak 13"/>
          <p:cNvSpPr txBox="1"/>
          <p:nvPr/>
        </p:nvSpPr>
        <p:spPr>
          <a:xfrm rot="16200000">
            <a:off x="-1377808" y="3990706"/>
            <a:ext cx="4472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Estimated cumulative probability of stroke/SE (%)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47428" y="253863"/>
            <a:ext cx="73909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Stroke/SE on rivaroxaban or warfarin, in patients younger or older than 75 years old </a:t>
            </a:r>
            <a:r>
              <a:rPr lang="nl-NL" sz="280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(ROCKET-AF)</a:t>
            </a:r>
            <a:endParaRPr lang="nl-NL" sz="2800" b="1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6134789" y="6502821"/>
            <a:ext cx="31089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Halperin JL </a:t>
            </a:r>
            <a:r>
              <a:rPr lang="nl-NL" sz="1600" i="1" smtClean="0">
                <a:solidFill>
                  <a:schemeClr val="bg1"/>
                </a:solidFill>
              </a:rPr>
              <a:t>et al</a:t>
            </a:r>
            <a:r>
              <a:rPr lang="nl-NL" sz="1600" smtClean="0">
                <a:solidFill>
                  <a:schemeClr val="bg1"/>
                </a:solidFill>
              </a:rPr>
              <a:t>., </a:t>
            </a:r>
            <a:r>
              <a:rPr lang="nl-NL" sz="1600" smtClean="0">
                <a:solidFill>
                  <a:schemeClr val="bg1"/>
                </a:solidFill>
              </a:rPr>
              <a:t>Circulation </a:t>
            </a:r>
            <a:r>
              <a:rPr lang="nl-NL" sz="1600" smtClean="0">
                <a:solidFill>
                  <a:schemeClr val="bg1"/>
                </a:solidFill>
              </a:rPr>
              <a:t>2014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4997508" y="4928665"/>
            <a:ext cx="4047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smtClean="0">
                <a:solidFill>
                  <a:schemeClr val="bg1"/>
                </a:solidFill>
              </a:rPr>
              <a:t>HR (95%CI) Rivaroxaban vs. Warfarine</a:t>
            </a:r>
          </a:p>
          <a:p>
            <a:r>
              <a:rPr lang="nl-NL" b="1" smtClean="0">
                <a:solidFill>
                  <a:schemeClr val="bg1"/>
                </a:solidFill>
              </a:rPr>
              <a:t>Age </a:t>
            </a:r>
            <a:r>
              <a:rPr lang="nl-NL" b="1" u="sng" smtClean="0">
                <a:solidFill>
                  <a:schemeClr val="bg1"/>
                </a:solidFill>
              </a:rPr>
              <a:t>&gt;</a:t>
            </a:r>
            <a:r>
              <a:rPr lang="nl-NL" b="1" smtClean="0">
                <a:solidFill>
                  <a:schemeClr val="bg1"/>
                </a:solidFill>
              </a:rPr>
              <a:t> 75 years: </a:t>
            </a:r>
            <a:r>
              <a:rPr lang="nl-NL" smtClean="0">
                <a:solidFill>
                  <a:schemeClr val="bg1"/>
                </a:solidFill>
              </a:rPr>
              <a:t>0.80 (0.63-1.02)</a:t>
            </a:r>
          </a:p>
          <a:p>
            <a:r>
              <a:rPr lang="nl-NL" b="1" smtClean="0">
                <a:solidFill>
                  <a:schemeClr val="bg1"/>
                </a:solidFill>
              </a:rPr>
              <a:t>Age &lt; 75 years: </a:t>
            </a:r>
            <a:r>
              <a:rPr lang="nl-NL" smtClean="0">
                <a:solidFill>
                  <a:schemeClr val="bg1"/>
                </a:solidFill>
              </a:rPr>
              <a:t>0.95 (0.76-1.19)</a:t>
            </a:r>
            <a:endParaRPr lang="nl-NL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81</Words>
  <Application>Microsoft Office PowerPoint</Application>
  <PresentationFormat>Diavoorstelling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19</cp:revision>
  <dcterms:created xsi:type="dcterms:W3CDTF">2013-04-15T08:15:24Z</dcterms:created>
  <dcterms:modified xsi:type="dcterms:W3CDTF">2014-06-18T07:44:09Z</dcterms:modified>
</cp:coreProperties>
</file>