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9144000" cy="6858000" type="screen4x3"/>
  <p:notesSz cx="6858000" cy="9144000"/>
  <p:custDataLst>
    <p:tags r:id="rId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14-1-2013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14-1-2013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14-1-2013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14-1-2013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14-1-2013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14-1-2013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14-1-2013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14-1-2013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14-1-2013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14-1-2013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64096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In-Hospital Outcomes of TRI in STEMI</a:t>
            </a:r>
            <a:endParaRPr lang="nl-NL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CB4FD7B4-78B3-4D2E-8C65-097EDD250E2C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36" name="Groep 35"/>
          <p:cNvGrpSpPr/>
          <p:nvPr/>
        </p:nvGrpSpPr>
        <p:grpSpPr>
          <a:xfrm>
            <a:off x="501990" y="717958"/>
            <a:ext cx="6734306" cy="5159314"/>
            <a:chOff x="501990" y="717958"/>
            <a:chExt cx="6734306" cy="5159314"/>
          </a:xfrm>
        </p:grpSpPr>
        <p:grpSp>
          <p:nvGrpSpPr>
            <p:cNvPr id="3" name="Groep 26"/>
            <p:cNvGrpSpPr/>
            <p:nvPr/>
          </p:nvGrpSpPr>
          <p:grpSpPr>
            <a:xfrm>
              <a:off x="501990" y="717958"/>
              <a:ext cx="6734306" cy="4511242"/>
              <a:chOff x="467544" y="1460044"/>
              <a:chExt cx="6734306" cy="4511242"/>
            </a:xfrm>
          </p:grpSpPr>
          <p:sp>
            <p:nvSpPr>
              <p:cNvPr id="23" name="Tekstvak 22"/>
              <p:cNvSpPr txBox="1"/>
              <p:nvPr/>
            </p:nvSpPr>
            <p:spPr>
              <a:xfrm>
                <a:off x="2547370" y="5645800"/>
                <a:ext cx="4780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0.5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Tekstvak 23"/>
              <p:cNvSpPr txBox="1"/>
              <p:nvPr/>
            </p:nvSpPr>
            <p:spPr>
              <a:xfrm>
                <a:off x="4030004" y="5659971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1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Tekstvak 24"/>
              <p:cNvSpPr txBox="1"/>
              <p:nvPr/>
            </p:nvSpPr>
            <p:spPr>
              <a:xfrm>
                <a:off x="5401650" y="5663509"/>
                <a:ext cx="2984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400" dirty="0" smtClean="0">
                    <a:solidFill>
                      <a:schemeClr val="bg1"/>
                    </a:solidFill>
                  </a:rPr>
                  <a:t>2</a:t>
                </a:r>
                <a:endParaRPr lang="nl-NL" sz="14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5" name="Groep 25"/>
              <p:cNvGrpSpPr/>
              <p:nvPr/>
            </p:nvGrpSpPr>
            <p:grpSpPr>
              <a:xfrm>
                <a:off x="467544" y="1460044"/>
                <a:ext cx="6734306" cy="4280128"/>
                <a:chOff x="467544" y="1849937"/>
                <a:chExt cx="6734306" cy="4280128"/>
              </a:xfrm>
            </p:grpSpPr>
            <p:sp>
              <p:nvSpPr>
                <p:cNvPr id="10" name="Tekstvak 9"/>
                <p:cNvSpPr txBox="1"/>
                <p:nvPr/>
              </p:nvSpPr>
              <p:spPr>
                <a:xfrm>
                  <a:off x="467544" y="1849937"/>
                  <a:ext cx="10554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err="1" smtClean="0">
                      <a:solidFill>
                        <a:schemeClr val="bg1"/>
                      </a:solidFill>
                    </a:rPr>
                    <a:t>Mortality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1" name="Tekstvak 10"/>
                <p:cNvSpPr txBox="1"/>
                <p:nvPr/>
              </p:nvSpPr>
              <p:spPr>
                <a:xfrm>
                  <a:off x="467544" y="2570017"/>
                  <a:ext cx="1957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err="1" smtClean="0">
                      <a:solidFill>
                        <a:schemeClr val="bg1"/>
                      </a:solidFill>
                    </a:rPr>
                    <a:t>Mortality</a:t>
                  </a:r>
                  <a:r>
                    <a:rPr lang="nl-NL" dirty="0" smtClean="0">
                      <a:solidFill>
                        <a:schemeClr val="bg1"/>
                      </a:solidFill>
                    </a:rPr>
                    <a:t>,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adjusted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2" name="Tekstvak 11"/>
                <p:cNvSpPr txBox="1"/>
                <p:nvPr/>
              </p:nvSpPr>
              <p:spPr>
                <a:xfrm>
                  <a:off x="478458" y="3290097"/>
                  <a:ext cx="181620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Procedure succes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kstvak 12"/>
                <p:cNvSpPr txBox="1"/>
                <p:nvPr/>
              </p:nvSpPr>
              <p:spPr>
                <a:xfrm>
                  <a:off x="478458" y="4011599"/>
                  <a:ext cx="28386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Procedure succes,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adjusted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5" name="Tekstvak 14"/>
                <p:cNvSpPr txBox="1"/>
                <p:nvPr/>
              </p:nvSpPr>
              <p:spPr>
                <a:xfrm>
                  <a:off x="491939" y="5459629"/>
                  <a:ext cx="19198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err="1" smtClean="0">
                      <a:solidFill>
                        <a:schemeClr val="bg1"/>
                      </a:solidFill>
                    </a:rPr>
                    <a:t>Bleeding</a:t>
                  </a:r>
                  <a:r>
                    <a:rPr lang="nl-NL" dirty="0" smtClean="0">
                      <a:solidFill>
                        <a:schemeClr val="bg1"/>
                      </a:solidFill>
                    </a:rPr>
                    <a:t>,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adjusted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6" name="Tekstvak 15"/>
                <p:cNvSpPr txBox="1"/>
                <p:nvPr/>
              </p:nvSpPr>
              <p:spPr>
                <a:xfrm>
                  <a:off x="496167" y="4730257"/>
                  <a:ext cx="99899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err="1" smtClean="0">
                      <a:solidFill>
                        <a:schemeClr val="bg1"/>
                      </a:solidFill>
                    </a:rPr>
                    <a:t>Bleeding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" name="Tekstvak 16"/>
                <p:cNvSpPr txBox="1"/>
                <p:nvPr/>
              </p:nvSpPr>
              <p:spPr>
                <a:xfrm>
                  <a:off x="5426341" y="1849937"/>
                  <a:ext cx="1768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0.64 (0.49 , 0.83)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" name="Tekstvak 17"/>
                <p:cNvSpPr txBox="1"/>
                <p:nvPr/>
              </p:nvSpPr>
              <p:spPr>
                <a:xfrm>
                  <a:off x="5429879" y="2570017"/>
                  <a:ext cx="1768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0.76 (0.57 , 0.99)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" name="Tekstvak 18"/>
                <p:cNvSpPr txBox="1"/>
                <p:nvPr/>
              </p:nvSpPr>
              <p:spPr>
                <a:xfrm>
                  <a:off x="5429879" y="3299389"/>
                  <a:ext cx="1768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1.15 (0.98 , 1.34)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" name="Tekstvak 19"/>
                <p:cNvSpPr txBox="1"/>
                <p:nvPr/>
              </p:nvSpPr>
              <p:spPr>
                <a:xfrm>
                  <a:off x="5429879" y="4811557"/>
                  <a:ext cx="1768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0.56 (0.53 , 0.65)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" name="Tekstvak 20"/>
                <p:cNvSpPr txBox="1"/>
                <p:nvPr/>
              </p:nvSpPr>
              <p:spPr>
                <a:xfrm>
                  <a:off x="5422784" y="4043479"/>
                  <a:ext cx="1768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1.15 (0.98 , 1.35)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" name="Tekstvak 21"/>
                <p:cNvSpPr txBox="1"/>
                <p:nvPr/>
              </p:nvSpPr>
              <p:spPr>
                <a:xfrm>
                  <a:off x="5433417" y="5531637"/>
                  <a:ext cx="176843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nl-NL" dirty="0" smtClean="0">
                      <a:solidFill>
                        <a:schemeClr val="bg1"/>
                      </a:solidFill>
                    </a:rPr>
                    <a:t>0.62 (0.98 , 0.72)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grpSp>
              <p:nvGrpSpPr>
                <p:cNvPr id="6" name="Groep 8"/>
                <p:cNvGrpSpPr/>
                <p:nvPr/>
              </p:nvGrpSpPr>
              <p:grpSpPr>
                <a:xfrm>
                  <a:off x="2771800" y="2003245"/>
                  <a:ext cx="2770693" cy="4126820"/>
                  <a:chOff x="2771800" y="2205272"/>
                  <a:chExt cx="2770693" cy="4126820"/>
                </a:xfrm>
              </p:grpSpPr>
              <p:pic>
                <p:nvPicPr>
                  <p:cNvPr id="205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2771800" y="2205272"/>
                    <a:ext cx="2770693" cy="41268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</p:pic>
              <p:cxnSp>
                <p:nvCxnSpPr>
                  <p:cNvPr id="8" name="Rechte verbindingslijn 7"/>
                  <p:cNvCxnSpPr/>
                  <p:nvPr/>
                </p:nvCxnSpPr>
                <p:spPr>
                  <a:xfrm flipV="1">
                    <a:off x="4177514" y="2493305"/>
                    <a:ext cx="0" cy="3816423"/>
                  </a:xfrm>
                  <a:prstGeom prst="line">
                    <a:avLst/>
                  </a:prstGeom>
                  <a:ln w="127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8" name="Tekstvak 27"/>
            <p:cNvSpPr txBox="1"/>
            <p:nvPr/>
          </p:nvSpPr>
          <p:spPr>
            <a:xfrm>
              <a:off x="3707904" y="5569495"/>
              <a:ext cx="13862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err="1" smtClean="0">
                  <a:solidFill>
                    <a:schemeClr val="bg1"/>
                  </a:solidFill>
                </a:rPr>
                <a:t>Odds</a:t>
              </a:r>
              <a:r>
                <a:rPr lang="nl-NL" sz="1400" dirty="0" smtClean="0">
                  <a:solidFill>
                    <a:schemeClr val="bg1"/>
                  </a:solidFill>
                </a:rPr>
                <a:t> ratio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30" name="Rechte verbindingslijn met pijl 29"/>
            <p:cNvCxnSpPr/>
            <p:nvPr/>
          </p:nvCxnSpPr>
          <p:spPr>
            <a:xfrm flipH="1">
              <a:off x="2555776" y="5229200"/>
              <a:ext cx="1492158" cy="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kstvak 32"/>
            <p:cNvSpPr txBox="1"/>
            <p:nvPr/>
          </p:nvSpPr>
          <p:spPr>
            <a:xfrm>
              <a:off x="2483768" y="5229200"/>
              <a:ext cx="1299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err="1" smtClean="0">
                  <a:solidFill>
                    <a:srgbClr val="FFFF00"/>
                  </a:solidFill>
                </a:rPr>
                <a:t>Favor</a:t>
              </a:r>
              <a:r>
                <a:rPr lang="nl-NL" b="1" dirty="0" smtClean="0">
                  <a:solidFill>
                    <a:srgbClr val="FFFF00"/>
                  </a:solidFill>
                </a:rPr>
                <a:t> </a:t>
              </a:r>
              <a:r>
                <a:rPr lang="nl-NL" b="1" dirty="0" err="1" smtClean="0">
                  <a:solidFill>
                    <a:srgbClr val="FFFF00"/>
                  </a:solidFill>
                </a:rPr>
                <a:t>radial</a:t>
              </a:r>
              <a:endParaRPr lang="nl-NL" b="1" dirty="0">
                <a:solidFill>
                  <a:srgbClr val="FFFF00"/>
                </a:solidFill>
              </a:endParaRPr>
            </a:p>
          </p:txBody>
        </p:sp>
        <p:cxnSp>
          <p:nvCxnSpPr>
            <p:cNvPr id="34" name="Rechte verbindingslijn met pijl 33"/>
            <p:cNvCxnSpPr/>
            <p:nvPr/>
          </p:nvCxnSpPr>
          <p:spPr>
            <a:xfrm>
              <a:off x="4572000" y="5229200"/>
              <a:ext cx="1513424" cy="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kstvak 37"/>
            <p:cNvSpPr txBox="1"/>
            <p:nvPr/>
          </p:nvSpPr>
          <p:spPr>
            <a:xfrm>
              <a:off x="4221729" y="5229200"/>
              <a:ext cx="15023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err="1" smtClean="0">
                  <a:solidFill>
                    <a:srgbClr val="FFFF00"/>
                  </a:solidFill>
                </a:rPr>
                <a:t>Favor</a:t>
              </a:r>
              <a:r>
                <a:rPr lang="nl-NL" b="1" dirty="0" smtClean="0">
                  <a:solidFill>
                    <a:srgbClr val="FFFF00"/>
                  </a:solidFill>
                </a:rPr>
                <a:t> </a:t>
              </a:r>
              <a:r>
                <a:rPr lang="nl-NL" b="1" dirty="0" err="1" smtClean="0">
                  <a:solidFill>
                    <a:srgbClr val="FFFF00"/>
                  </a:solidFill>
                </a:rPr>
                <a:t>femoral</a:t>
              </a:r>
              <a:endParaRPr lang="nl-NL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39" name="Rechthoek 38"/>
          <p:cNvSpPr/>
          <p:nvPr/>
        </p:nvSpPr>
        <p:spPr>
          <a:xfrm>
            <a:off x="712554" y="6453336"/>
            <a:ext cx="82825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Baklanov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DV et al. JACC. </a:t>
            </a:r>
            <a:r>
              <a:rPr lang="nl-NL" sz="1200" dirty="0" smtClean="0">
                <a:solidFill>
                  <a:schemeClr val="bg1"/>
                </a:solidFill>
              </a:rPr>
              <a:t>2012 </a:t>
            </a:r>
            <a:r>
              <a:rPr lang="nl-NL" sz="1200" dirty="0" err="1" smtClean="0">
                <a:solidFill>
                  <a:schemeClr val="bg1"/>
                </a:solidFill>
              </a:rPr>
              <a:t>Dec</a:t>
            </a:r>
            <a:r>
              <a:rPr lang="nl-NL" sz="1200" dirty="0" smtClean="0">
                <a:solidFill>
                  <a:schemeClr val="bg1"/>
                </a:solidFill>
              </a:rPr>
              <a:t> 13. </a:t>
            </a:r>
            <a:r>
              <a:rPr lang="nl-NL" sz="1200" dirty="0" err="1" smtClean="0">
                <a:solidFill>
                  <a:schemeClr val="bg1"/>
                </a:solidFill>
              </a:rPr>
              <a:t>doi</a:t>
            </a:r>
            <a:r>
              <a:rPr lang="nl-NL" sz="1200" dirty="0" smtClean="0">
                <a:solidFill>
                  <a:schemeClr val="bg1"/>
                </a:solidFill>
              </a:rPr>
              <a:t>:</a:t>
            </a:r>
            <a:r>
              <a:rPr lang="nl-NL" sz="1200" dirty="0" err="1" smtClean="0">
                <a:solidFill>
                  <a:schemeClr val="bg1"/>
                </a:solidFill>
              </a:rPr>
              <a:t>pii</a:t>
            </a:r>
            <a:r>
              <a:rPr lang="nl-NL" sz="1200" dirty="0" smtClean="0">
                <a:solidFill>
                  <a:schemeClr val="bg1"/>
                </a:solidFill>
              </a:rPr>
              <a:t>: </a:t>
            </a:r>
            <a:r>
              <a:rPr lang="nl-NL" sz="1200" dirty="0" smtClean="0">
                <a:solidFill>
                  <a:schemeClr val="bg1"/>
                </a:solidFill>
              </a:rPr>
              <a:t>S0735-1097(12)05527-1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80</Words>
  <Application>Microsoft Office PowerPoint</Application>
  <PresentationFormat>Diavoorstelling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In-Hospital Outcomes of TRI in STEMI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142</cp:revision>
  <dcterms:created xsi:type="dcterms:W3CDTF">2011-09-14T14:53:57Z</dcterms:created>
  <dcterms:modified xsi:type="dcterms:W3CDTF">2013-01-14T20:31:01Z</dcterms:modified>
</cp:coreProperties>
</file>