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4" r:id="rId6"/>
    <p:sldId id="265" r:id="rId7"/>
    <p:sldId id="268" r:id="rId8"/>
    <p:sldId id="267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315" r:id="rId22"/>
    <p:sldId id="281" r:id="rId23"/>
    <p:sldId id="280" r:id="rId24"/>
    <p:sldId id="282" r:id="rId25"/>
    <p:sldId id="284" r:id="rId26"/>
    <p:sldId id="28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7" r:id="rId36"/>
    <p:sldId id="311" r:id="rId37"/>
    <p:sldId id="312" r:id="rId38"/>
    <p:sldId id="313" r:id="rId39"/>
    <p:sldId id="314" r:id="rId40"/>
  </p:sldIdLst>
  <p:sldSz cx="9144000" cy="6858000" type="screen4x3"/>
  <p:notesSz cx="6797675" cy="9928225"/>
  <p:custDataLst>
    <p:tags r:id="rId4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7" autoAdjust="0"/>
  </p:normalViewPr>
  <p:slideViewPr>
    <p:cSldViewPr>
      <p:cViewPr varScale="1">
        <p:scale>
          <a:sx n="63" d="100"/>
          <a:sy n="63" d="100"/>
        </p:scale>
        <p:origin x="-10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DCF9FD-5D54-458E-BAA2-038736CFAB31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69BA88-4274-4181-8986-0EC1EF9090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8004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18435" name="Tijdelijke aanduiding voor dianumm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061D75F-6EF5-4F11-86AB-606AF3E7AEE1}" type="slidenum">
              <a:rPr lang="nl-NL">
                <a:cs typeface="Arial" charset="0"/>
              </a:rPr>
              <a:pPr/>
              <a:t>3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23555" name="Tijdelijke aanduiding voor dianumm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6FEB855-D1A3-4C24-8BE6-757EE0F55968}" type="slidenum">
              <a:rPr lang="nl-NL">
                <a:cs typeface="Arial" charset="0"/>
              </a:rPr>
              <a:pPr/>
              <a:t>6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AB4CD1-7C2B-4D3F-BD2A-8B145F091547}" type="slidenum">
              <a:rPr lang="nl-NL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nl-NL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95C34-8631-4A79-9597-CC8A94DACB9B}" type="slidenum">
              <a:rPr lang="nl-NL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nl-NL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0AF176-88F8-499A-8E5D-9ABF98809DCB}" type="slidenum">
              <a:rPr lang="nl-NL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nl-NL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nl-NL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E599AC-DCA4-41E1-8AA1-F6878E75D9DF}" type="slidenum">
              <a:rPr lang="nl-NL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nl-NL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66E8-3664-41A5-8066-0A6EAEBE962A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302B-E110-4B35-9F50-252FED67753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9506-7781-4962-B719-E54BAE10DE01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0DC7-E981-44E4-8B5A-2951C790BF3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4BEA-9243-475E-8E71-1048BE6AFA0C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B151-26EB-4DA1-BF87-BF1654F57C3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4F74-5524-42FB-AB0B-E72FD33E2B61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1BCE-60C2-477B-9B52-1E8EFCD77B1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352F-B4A7-467A-A37D-7D3AC42B621A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9E54-CD51-494C-AB34-87CBAD619B7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AD38-C759-4725-B6CE-3B50FCFA6DFE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C519-DB4A-4FFA-A97B-7A9867555B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C69B-D5EB-46EA-8323-98CC86D8292A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2C1D-41BE-4770-8454-29D45532A98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03C1-4420-4B3E-B5BD-E8E7BAB98BC5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5E44-698D-485E-8621-986AC1F41D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7779-812E-4F7E-B9B9-16E9066CF342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1BB6-0EAE-48FB-A9DD-0F0EF27B5F8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93FA-8D81-4E0A-819A-8516E9203360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B9F-730E-4333-BD2B-5BAEDEA7F70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EE56-7C82-4360-BB5B-85BCEC3108B8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1442-01E2-4877-97FA-3AC21F7961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C1F2BD-35DE-45C4-A8D0-C6E444F930B2}" type="datetimeFigureOut">
              <a:rPr lang="nl-NL"/>
              <a:pPr>
                <a:defRPr/>
              </a:pPr>
              <a:t>4-10-2013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FB2F2C-A5EB-402E-A214-890F34BB642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project </a:t>
            </a:r>
            <a:r>
              <a:rPr lang="en-US" sz="3600" b="1" dirty="0" err="1" smtClean="0"/>
              <a:t>samenwerking</a:t>
            </a:r>
            <a:r>
              <a:rPr lang="en-US" sz="3600" b="1" dirty="0" smtClean="0"/>
              <a:t> 1</a:t>
            </a:r>
            <a:r>
              <a:rPr lang="en-US" sz="3600" b="1" baseline="30000" dirty="0" smtClean="0"/>
              <a:t>e</a:t>
            </a:r>
            <a:r>
              <a:rPr lang="en-US" sz="3600" b="1" dirty="0" smtClean="0"/>
              <a:t>, 2</a:t>
            </a:r>
            <a:r>
              <a:rPr lang="en-US" sz="3600" b="1" baseline="30000" dirty="0" smtClean="0"/>
              <a:t>e</a:t>
            </a:r>
            <a:r>
              <a:rPr lang="en-US" sz="3600" b="1" dirty="0" smtClean="0"/>
              <a:t> en 3</a:t>
            </a:r>
            <a:r>
              <a:rPr lang="en-US" sz="3600" b="1" baseline="30000" dirty="0" smtClean="0"/>
              <a:t>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lijn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regio</a:t>
            </a:r>
            <a:r>
              <a:rPr lang="en-US" sz="3600" b="1" dirty="0" smtClean="0"/>
              <a:t> Alphen </a:t>
            </a:r>
            <a:r>
              <a:rPr lang="en-US" sz="3600" b="1" dirty="0" err="1" smtClean="0"/>
              <a:t>a/d</a:t>
            </a:r>
            <a:r>
              <a:rPr lang="en-US" sz="3600" b="1" dirty="0" smtClean="0"/>
              <a:t> Rijn - </a:t>
            </a:r>
            <a:r>
              <a:rPr lang="en-US" sz="3600" b="1" dirty="0" err="1" smtClean="0"/>
              <a:t>Leiderdorp</a:t>
            </a:r>
            <a:endParaRPr lang="nl-NL" sz="3600" b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Petra van Pol, </a:t>
            </a:r>
            <a:r>
              <a:rPr lang="en-US" sz="2800" dirty="0" err="1" smtClean="0"/>
              <a:t>cardioloog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Marlies Niesing-Lut, VS-</a:t>
            </a:r>
            <a:r>
              <a:rPr lang="en-US" sz="2800" dirty="0" err="1" smtClean="0"/>
              <a:t>hartfalen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 smtClean="0"/>
              <a:t>Jaap</a:t>
            </a:r>
            <a:r>
              <a:rPr lang="en-US" sz="2800" dirty="0" smtClean="0"/>
              <a:t> </a:t>
            </a:r>
            <a:r>
              <a:rPr lang="en-US" sz="2800" dirty="0" err="1" smtClean="0"/>
              <a:t>Eysink</a:t>
            </a:r>
            <a:r>
              <a:rPr lang="en-US" sz="2800" smtClean="0"/>
              <a:t> Smeets</a:t>
            </a:r>
            <a:r>
              <a:rPr lang="en-US" sz="2800" dirty="0" smtClean="0"/>
              <a:t>, </a:t>
            </a:r>
            <a:r>
              <a:rPr lang="en-US" sz="2800" dirty="0" err="1" smtClean="0"/>
              <a:t>huisarts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>
          <a:xfrm>
            <a:off x="7604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Huisartsen</a:t>
            </a: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11188" y="1557338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>
                <a:ea typeface="ＭＳ Ｐゴシック" pitchFamily="34" charset="-128"/>
              </a:rPr>
              <a:t>Tevreden over hartfalenpolikliniek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>
                <a:ea typeface="ＭＳ Ｐゴシック" pitchFamily="34" charset="-128"/>
              </a:rPr>
              <a:t>Meer</a:t>
            </a:r>
            <a:r>
              <a:rPr lang="nl-NL" b="1" smtClean="0">
                <a:ea typeface="ＭＳ Ｐゴシック" pitchFamily="34" charset="-128"/>
              </a:rPr>
              <a:t> zelfzorg</a:t>
            </a:r>
            <a:r>
              <a:rPr lang="nl-NL" smtClean="0">
                <a:ea typeface="ＭＳ Ｐゴシック" pitchFamily="34" charset="-128"/>
              </a:rPr>
              <a:t> verlenen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>
                <a:ea typeface="ＭＳ Ｐゴシック" pitchFamily="34" charset="-128"/>
              </a:rPr>
              <a:t>Gebruik hartfalenpoli voor snelle diagnostiek, instellen therapie en specialistische kennis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smtClean="0">
                <a:ea typeface="ＭＳ Ｐゴシック" pitchFamily="34" charset="-128"/>
              </a:rPr>
              <a:t>Zelf regisseur </a:t>
            </a:r>
            <a:r>
              <a:rPr lang="nl-NL" smtClean="0">
                <a:ea typeface="ＭＳ Ｐゴシック" pitchFamily="34" charset="-128"/>
              </a:rPr>
              <a:t>van zorg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>
                <a:ea typeface="ＭＳ Ｐゴシック" pitchFamily="34" charset="-128"/>
              </a:rPr>
              <a:t>Obstakel is ICT/uitwisseling van patiëntengegevens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van aanpak</a:t>
            </a:r>
            <a:endParaRPr lang="nl-NL" smtClean="0"/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nl-NL" smtClean="0"/>
              <a:t>nquête </a:t>
            </a:r>
            <a:r>
              <a:rPr lang="en-US" smtClean="0"/>
              <a:t>patiënten en huisartsen</a:t>
            </a:r>
          </a:p>
          <a:p>
            <a:pPr eaLnBrk="1" hangingPunct="1"/>
            <a:r>
              <a:rPr lang="en-US" b="1" smtClean="0"/>
              <a:t>Werkgroep samengesteld</a:t>
            </a:r>
          </a:p>
          <a:p>
            <a:pPr eaLnBrk="1" hangingPunct="1"/>
            <a:r>
              <a:rPr lang="en-US" smtClean="0"/>
              <a:t>Knelpunten geanalyseerd</a:t>
            </a:r>
          </a:p>
          <a:p>
            <a:pPr eaLnBrk="1" hangingPunct="1"/>
            <a:r>
              <a:rPr lang="en-US" smtClean="0"/>
              <a:t>Protocollen ontwikkeld</a:t>
            </a:r>
          </a:p>
          <a:p>
            <a:pPr eaLnBrk="1" hangingPunct="1"/>
            <a:r>
              <a:rPr lang="en-US" i="1" smtClean="0"/>
              <a:t>Afspraken gemaakt over aanspreekpunt</a:t>
            </a:r>
          </a:p>
          <a:p>
            <a:pPr eaLnBrk="1" hangingPunct="1"/>
            <a:r>
              <a:rPr lang="en-US" i="1" smtClean="0"/>
              <a:t>Plan uitrol in de regio </a:t>
            </a:r>
          </a:p>
          <a:p>
            <a:pPr eaLnBrk="1" hangingPunct="1"/>
            <a:r>
              <a:rPr lang="en-US" i="1" smtClean="0"/>
              <a:t>Borging van de afspraken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Werkgroep</a:t>
            </a:r>
            <a:endParaRPr lang="nl-NL" smtClean="0"/>
          </a:p>
        </p:txBody>
      </p:sp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 </a:t>
            </a:r>
            <a:r>
              <a:rPr lang="en-US" sz="2800" dirty="0" err="1" smtClean="0"/>
              <a:t>cardiologen</a:t>
            </a:r>
            <a:r>
              <a:rPr lang="en-US" sz="2800" dirty="0" smtClean="0"/>
              <a:t>, </a:t>
            </a:r>
            <a:r>
              <a:rPr lang="en-US" sz="2800" dirty="0" err="1" smtClean="0"/>
              <a:t>projectleider</a:t>
            </a:r>
            <a:r>
              <a:rPr lang="en-US" sz="2800" dirty="0" smtClean="0"/>
              <a:t> </a:t>
            </a:r>
            <a:r>
              <a:rPr lang="en-US" sz="2800" dirty="0" err="1" smtClean="0"/>
              <a:t>Carolien</a:t>
            </a:r>
            <a:r>
              <a:rPr lang="en-US" sz="2800" dirty="0" smtClean="0"/>
              <a:t> Lucas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 </a:t>
            </a:r>
            <a:r>
              <a:rPr lang="en-US" sz="2800" dirty="0" err="1" smtClean="0"/>
              <a:t>verpleegkundig</a:t>
            </a:r>
            <a:r>
              <a:rPr lang="en-US" sz="2800" dirty="0" smtClean="0"/>
              <a:t> </a:t>
            </a:r>
            <a:r>
              <a:rPr lang="en-US" sz="2800" dirty="0" err="1" smtClean="0"/>
              <a:t>specialisten</a:t>
            </a:r>
            <a:r>
              <a:rPr lang="en-US" sz="2800" dirty="0" smtClean="0"/>
              <a:t> </a:t>
            </a:r>
            <a:r>
              <a:rPr lang="en-US" sz="2800" dirty="0" err="1" smtClean="0"/>
              <a:t>hartfalen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5 </a:t>
            </a:r>
            <a:r>
              <a:rPr lang="en-US" sz="2800" dirty="0" err="1" smtClean="0"/>
              <a:t>huisartsen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 </a:t>
            </a:r>
            <a:r>
              <a:rPr lang="en-US" sz="2800" dirty="0" err="1" smtClean="0"/>
              <a:t>praktijkondersteuner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huisarts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5 </a:t>
            </a:r>
            <a:r>
              <a:rPr lang="en-US" sz="2800" dirty="0" err="1" smtClean="0"/>
              <a:t>bijeenkomsten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Kick off meeting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alle</a:t>
            </a:r>
            <a:r>
              <a:rPr lang="en-US" sz="2800" dirty="0" smtClean="0"/>
              <a:t> </a:t>
            </a:r>
            <a:r>
              <a:rPr lang="en-US" sz="2800" dirty="0" err="1" smtClean="0"/>
              <a:t>huisartsen</a:t>
            </a:r>
            <a:r>
              <a:rPr lang="en-US" sz="2800" dirty="0" smtClean="0"/>
              <a:t> in Alphen en </a:t>
            </a:r>
            <a:r>
              <a:rPr lang="en-US" sz="2800" dirty="0" err="1" smtClean="0"/>
              <a:t>geïnteresseerden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i="1" dirty="0" err="1" smtClean="0"/>
              <a:t>Vervolg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overleg</a:t>
            </a:r>
            <a:r>
              <a:rPr lang="en-US" sz="2800" i="1" dirty="0" smtClean="0"/>
              <a:t> Leiden(LUMC) /Den Haag 2-3</a:t>
            </a:r>
            <a:r>
              <a:rPr lang="en-US" sz="2800" i="1" baseline="30000" dirty="0" smtClean="0"/>
              <a:t>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lijn</a:t>
            </a:r>
            <a:endParaRPr lang="nl-NL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van aanpak</a:t>
            </a:r>
            <a:endParaRPr lang="nl-NL" smtClean="0"/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nl-NL" smtClean="0"/>
              <a:t>nquête </a:t>
            </a:r>
            <a:r>
              <a:rPr lang="en-US" smtClean="0"/>
              <a:t>patiënten en huisartsen</a:t>
            </a:r>
          </a:p>
          <a:p>
            <a:pPr eaLnBrk="1" hangingPunct="1"/>
            <a:r>
              <a:rPr lang="en-US" smtClean="0"/>
              <a:t>Werkgroep samengesteld</a:t>
            </a:r>
          </a:p>
          <a:p>
            <a:pPr eaLnBrk="1" hangingPunct="1"/>
            <a:r>
              <a:rPr lang="en-US" b="1" smtClean="0"/>
              <a:t>Knelpunten geanalyseerd</a:t>
            </a:r>
          </a:p>
          <a:p>
            <a:pPr eaLnBrk="1" hangingPunct="1"/>
            <a:r>
              <a:rPr lang="en-US" smtClean="0"/>
              <a:t>Protocollen ontwikkeld</a:t>
            </a:r>
          </a:p>
          <a:p>
            <a:pPr eaLnBrk="1" hangingPunct="1"/>
            <a:r>
              <a:rPr lang="en-US" i="1" smtClean="0"/>
              <a:t>Afspraken gemaakt over aanspreekpunt</a:t>
            </a:r>
          </a:p>
          <a:p>
            <a:pPr eaLnBrk="1" hangingPunct="1"/>
            <a:r>
              <a:rPr lang="en-US" i="1" smtClean="0"/>
              <a:t>Plan uitrol in de regio</a:t>
            </a:r>
          </a:p>
          <a:p>
            <a:pPr eaLnBrk="1" hangingPunct="1"/>
            <a:r>
              <a:rPr lang="en-US" i="1" smtClean="0"/>
              <a:t>Borging van de afspraken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knelpunten</a:t>
            </a:r>
            <a:endParaRPr lang="nl-NL" smtClean="0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HF </a:t>
            </a:r>
            <a:r>
              <a:rPr lang="en-US" dirty="0" err="1" smtClean="0"/>
              <a:t>patiënten</a:t>
            </a:r>
            <a:r>
              <a:rPr lang="en-US" dirty="0" smtClean="0"/>
              <a:t> </a:t>
            </a:r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herkennen</a:t>
            </a:r>
            <a:endParaRPr lang="en-US" dirty="0" smtClean="0"/>
          </a:p>
          <a:p>
            <a:pPr eaLnBrk="1" hangingPunct="1"/>
            <a:r>
              <a:rPr lang="en-US" dirty="0" smtClean="0"/>
              <a:t>Echo of </a:t>
            </a:r>
            <a:r>
              <a:rPr lang="en-US" dirty="0" err="1" smtClean="0"/>
              <a:t>verwijzing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baseline="30000" dirty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Het </a:t>
            </a:r>
            <a:r>
              <a:rPr lang="en-US" dirty="0" err="1" smtClean="0"/>
              <a:t>kwijtraken</a:t>
            </a:r>
            <a:r>
              <a:rPr lang="en-US" dirty="0" smtClean="0"/>
              <a:t> van </a:t>
            </a:r>
            <a:r>
              <a:rPr lang="en-US" dirty="0" err="1" smtClean="0"/>
              <a:t>patiënten</a:t>
            </a:r>
            <a:r>
              <a:rPr lang="en-US" dirty="0" smtClean="0"/>
              <a:t> in </a:t>
            </a:r>
            <a:r>
              <a:rPr lang="en-US" dirty="0"/>
              <a:t>2</a:t>
            </a:r>
            <a:r>
              <a:rPr lang="en-US" baseline="30000" dirty="0"/>
              <a:t>e</a:t>
            </a:r>
            <a:r>
              <a:rPr lang="en-US" dirty="0" smtClean="0"/>
              <a:t> en </a:t>
            </a:r>
            <a:r>
              <a:rPr lang="en-US" dirty="0"/>
              <a:t>1</a:t>
            </a:r>
            <a:r>
              <a:rPr lang="en-US" baseline="30000" dirty="0"/>
              <a:t>e</a:t>
            </a:r>
            <a:r>
              <a:rPr lang="en-US" dirty="0" smtClean="0"/>
              <a:t>lijn</a:t>
            </a:r>
          </a:p>
          <a:p>
            <a:pPr eaLnBrk="1" hangingPunct="1"/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van </a:t>
            </a:r>
            <a:r>
              <a:rPr lang="en-US" dirty="0"/>
              <a:t>2</a:t>
            </a:r>
            <a:r>
              <a:rPr lang="en-US" baseline="30000" dirty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r>
              <a:rPr lang="en-US" dirty="0" smtClean="0"/>
              <a:t> &lt;-</a:t>
            </a:r>
            <a:r>
              <a:rPr lang="en-US" dirty="0"/>
              <a:t>&gt;1</a:t>
            </a:r>
            <a:r>
              <a:rPr lang="en-US" baseline="30000" dirty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endParaRPr lang="en-US" dirty="0" smtClean="0"/>
          </a:p>
          <a:p>
            <a:pPr eaLnBrk="1" hangingPunct="1"/>
            <a:r>
              <a:rPr lang="en-US" dirty="0" err="1" smtClean="0"/>
              <a:t>Wie</a:t>
            </a:r>
            <a:r>
              <a:rPr lang="en-US" dirty="0" smtClean="0"/>
              <a:t>, </a:t>
            </a:r>
            <a:r>
              <a:rPr lang="en-US" dirty="0" err="1" smtClean="0"/>
              <a:t>wanneer</a:t>
            </a:r>
            <a:r>
              <a:rPr lang="en-US" dirty="0" smtClean="0"/>
              <a:t>,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verantwoordelijk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endParaRPr lang="en-US" dirty="0" smtClean="0"/>
          </a:p>
          <a:p>
            <a:pPr eaLnBrk="1" hangingPunct="1"/>
            <a:r>
              <a:rPr lang="en-US" dirty="0" err="1" smtClean="0"/>
              <a:t>Terminale</a:t>
            </a:r>
            <a:r>
              <a:rPr lang="en-US" dirty="0" smtClean="0"/>
              <a:t> </a:t>
            </a:r>
            <a:r>
              <a:rPr lang="en-US" dirty="0" err="1" smtClean="0"/>
              <a:t>hartfalen</a:t>
            </a:r>
            <a:r>
              <a:rPr lang="en-US" dirty="0" smtClean="0"/>
              <a:t> </a:t>
            </a:r>
            <a:r>
              <a:rPr lang="en-US" dirty="0" err="1" smtClean="0"/>
              <a:t>patiënt</a:t>
            </a:r>
            <a:endParaRPr lang="en-US" dirty="0" smtClean="0"/>
          </a:p>
          <a:p>
            <a:pPr eaLnBrk="1" hangingPunct="1"/>
            <a:r>
              <a:rPr lang="en-US" i="1" dirty="0" smtClean="0"/>
              <a:t>ICT </a:t>
            </a:r>
            <a:r>
              <a:rPr lang="en-US" i="1" dirty="0" err="1" smtClean="0"/>
              <a:t>problematiek</a:t>
            </a:r>
            <a:endParaRPr lang="en-US" i="1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van aanpak</a:t>
            </a:r>
            <a:endParaRPr lang="nl-NL" smtClean="0"/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nl-NL" smtClean="0"/>
              <a:t>nquête </a:t>
            </a:r>
            <a:r>
              <a:rPr lang="en-US" smtClean="0"/>
              <a:t>patiënten en huisartsen</a:t>
            </a:r>
          </a:p>
          <a:p>
            <a:pPr eaLnBrk="1" hangingPunct="1"/>
            <a:r>
              <a:rPr lang="en-US" smtClean="0"/>
              <a:t>Werkgroep samengesteld</a:t>
            </a:r>
          </a:p>
          <a:p>
            <a:pPr eaLnBrk="1" hangingPunct="1"/>
            <a:r>
              <a:rPr lang="en-US" smtClean="0"/>
              <a:t>Knelpunten geanalyseerd</a:t>
            </a:r>
          </a:p>
          <a:p>
            <a:pPr eaLnBrk="1" hangingPunct="1"/>
            <a:r>
              <a:rPr lang="en-US" b="1" smtClean="0"/>
              <a:t>Protocollen ontwikkeld</a:t>
            </a:r>
          </a:p>
          <a:p>
            <a:pPr eaLnBrk="1" hangingPunct="1"/>
            <a:r>
              <a:rPr lang="en-US" i="1" smtClean="0"/>
              <a:t>Afspraken gemaakt over aanspreekpunt</a:t>
            </a:r>
          </a:p>
          <a:p>
            <a:pPr eaLnBrk="1" hangingPunct="1"/>
            <a:r>
              <a:rPr lang="en-US" i="1" smtClean="0"/>
              <a:t>Plan uitrol in de regio</a:t>
            </a:r>
          </a:p>
          <a:p>
            <a:pPr eaLnBrk="1" hangingPunct="1"/>
            <a:r>
              <a:rPr lang="en-US" i="1" smtClean="0"/>
              <a:t>Borging van de afspraken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protocollen</a:t>
            </a:r>
            <a:endParaRPr lang="nl-NL" smtClean="0"/>
          </a:p>
        </p:txBody>
      </p:sp>
      <p:sp>
        <p:nvSpPr>
          <p:cNvPr id="3379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Verwijzing van patiënten met de verdenking hartfalen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16238" y="115888"/>
            <a:ext cx="2879725" cy="4016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>
                <a:solidFill>
                  <a:srgbClr val="002060"/>
                </a:solidFill>
                <a:latin typeface="+mj-lt"/>
              </a:rPr>
              <a:t>Suspected</a:t>
            </a:r>
            <a:r>
              <a:rPr lang="nl-NL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nl-NL" sz="2000" b="1" dirty="0" err="1">
                <a:solidFill>
                  <a:srgbClr val="002060"/>
                </a:solidFill>
                <a:latin typeface="+mj-lt"/>
              </a:rPr>
              <a:t>heart</a:t>
            </a:r>
            <a:r>
              <a:rPr lang="nl-NL" sz="2000" b="1" dirty="0">
                <a:solidFill>
                  <a:srgbClr val="002060"/>
                </a:solidFill>
                <a:latin typeface="+mj-lt"/>
              </a:rPr>
              <a:t> failure</a:t>
            </a:r>
          </a:p>
        </p:txBody>
      </p:sp>
      <p:sp>
        <p:nvSpPr>
          <p:cNvPr id="34818" name="Tekstvak 2"/>
          <p:cNvSpPr txBox="1">
            <a:spLocks noChangeArrowheads="1"/>
          </p:cNvSpPr>
          <p:nvPr/>
        </p:nvSpPr>
        <p:spPr bwMode="auto">
          <a:xfrm>
            <a:off x="1295400" y="755650"/>
            <a:ext cx="2052638" cy="33813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Acute onset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472113" y="755650"/>
            <a:ext cx="2303462" cy="338138"/>
          </a:xfrm>
          <a:prstGeom prst="rect">
            <a:avLst/>
          </a:prstGeom>
          <a:noFill/>
          <a:ln w="25400">
            <a:solidFill>
              <a:srgbClr val="FFCC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>
                <a:solidFill>
                  <a:srgbClr val="002060"/>
                </a:solidFill>
                <a:latin typeface="+mj-lt"/>
              </a:rPr>
              <a:t>Non-acute </a:t>
            </a:r>
            <a:r>
              <a:rPr lang="nl-NL" sz="1600" b="1" dirty="0" err="1">
                <a:solidFill>
                  <a:srgbClr val="002060"/>
                </a:solidFill>
                <a:latin typeface="+mj-lt"/>
              </a:rPr>
              <a:t>onset</a:t>
            </a:r>
            <a:endParaRPr lang="nl-NL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820" name="Tekstvak 4"/>
          <p:cNvSpPr txBox="1">
            <a:spLocks noChangeArrowheads="1"/>
          </p:cNvSpPr>
          <p:nvPr/>
        </p:nvSpPr>
        <p:spPr bwMode="auto">
          <a:xfrm>
            <a:off x="1295400" y="1343025"/>
            <a:ext cx="2052638" cy="5842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ECG</a:t>
            </a:r>
          </a:p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Chest x-ray</a:t>
            </a:r>
          </a:p>
        </p:txBody>
      </p:sp>
      <p:sp>
        <p:nvSpPr>
          <p:cNvPr id="34821" name="Tekstvak 5"/>
          <p:cNvSpPr txBox="1">
            <a:spLocks noChangeArrowheads="1"/>
          </p:cNvSpPr>
          <p:nvPr/>
        </p:nvSpPr>
        <p:spPr bwMode="auto">
          <a:xfrm>
            <a:off x="5472113" y="1343025"/>
            <a:ext cx="2303462" cy="5842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ECG</a:t>
            </a:r>
          </a:p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Possibly chest x-ray</a:t>
            </a:r>
          </a:p>
        </p:txBody>
      </p:sp>
      <p:sp>
        <p:nvSpPr>
          <p:cNvPr id="34822" name="Tekstvak 6"/>
          <p:cNvSpPr txBox="1">
            <a:spLocks noChangeArrowheads="1"/>
          </p:cNvSpPr>
          <p:nvPr/>
        </p:nvSpPr>
        <p:spPr bwMode="auto">
          <a:xfrm>
            <a:off x="323850" y="2205038"/>
            <a:ext cx="2016125" cy="338137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Echocardiography</a:t>
            </a:r>
          </a:p>
        </p:txBody>
      </p:sp>
      <p:sp>
        <p:nvSpPr>
          <p:cNvPr id="34823" name="Tekstvak 7"/>
          <p:cNvSpPr txBox="1">
            <a:spLocks noChangeArrowheads="1"/>
          </p:cNvSpPr>
          <p:nvPr/>
        </p:nvSpPr>
        <p:spPr bwMode="auto">
          <a:xfrm>
            <a:off x="2484438" y="2205038"/>
            <a:ext cx="2087562" cy="338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BNP/NT-pro BNP*</a:t>
            </a:r>
          </a:p>
        </p:txBody>
      </p:sp>
      <p:sp>
        <p:nvSpPr>
          <p:cNvPr id="34824" name="Tekstvak 8"/>
          <p:cNvSpPr txBox="1">
            <a:spLocks noChangeArrowheads="1"/>
          </p:cNvSpPr>
          <p:nvPr/>
        </p:nvSpPr>
        <p:spPr bwMode="auto">
          <a:xfrm>
            <a:off x="4751388" y="2205038"/>
            <a:ext cx="1981200" cy="338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BNP/NT-pro BNP</a:t>
            </a:r>
          </a:p>
        </p:txBody>
      </p:sp>
      <p:sp>
        <p:nvSpPr>
          <p:cNvPr id="34825" name="Tekstvak 10"/>
          <p:cNvSpPr txBox="1">
            <a:spLocks noChangeArrowheads="1"/>
          </p:cNvSpPr>
          <p:nvPr/>
        </p:nvSpPr>
        <p:spPr bwMode="auto">
          <a:xfrm>
            <a:off x="6875463" y="2205038"/>
            <a:ext cx="2017712" cy="338137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Echocardiography</a:t>
            </a:r>
          </a:p>
        </p:txBody>
      </p:sp>
      <p:sp>
        <p:nvSpPr>
          <p:cNvPr id="34826" name="Tekstvak 11"/>
          <p:cNvSpPr txBox="1">
            <a:spLocks noChangeArrowheads="1"/>
          </p:cNvSpPr>
          <p:nvPr/>
        </p:nvSpPr>
        <p:spPr bwMode="auto">
          <a:xfrm>
            <a:off x="323850" y="2781300"/>
            <a:ext cx="2016125" cy="10604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ECG normal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and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NT-proBNP &lt;300 pg/mL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or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BNP &lt;100 pg/mL</a:t>
            </a:r>
          </a:p>
        </p:txBody>
      </p:sp>
      <p:sp>
        <p:nvSpPr>
          <p:cNvPr id="34827" name="Tekstvak 12"/>
          <p:cNvSpPr txBox="1">
            <a:spLocks noChangeArrowheads="1"/>
          </p:cNvSpPr>
          <p:nvPr/>
        </p:nvSpPr>
        <p:spPr bwMode="auto">
          <a:xfrm>
            <a:off x="2411413" y="2781300"/>
            <a:ext cx="2089150" cy="1054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ECG abnormal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or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NT-proBNP ≥300 pg/mL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or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BNP ≥100 pg/mL</a:t>
            </a:r>
          </a:p>
        </p:txBody>
      </p:sp>
      <p:sp>
        <p:nvSpPr>
          <p:cNvPr id="34828" name="Tekstvak 13"/>
          <p:cNvSpPr txBox="1">
            <a:spLocks noChangeArrowheads="1"/>
          </p:cNvSpPr>
          <p:nvPr/>
        </p:nvSpPr>
        <p:spPr bwMode="auto">
          <a:xfrm>
            <a:off x="4643438" y="2781300"/>
            <a:ext cx="2160587" cy="1054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ECG abnormal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and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 NT-proBNP ≥125 pg/mL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or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BNP ≥35 pg/mL</a:t>
            </a:r>
          </a:p>
        </p:txBody>
      </p:sp>
      <p:sp>
        <p:nvSpPr>
          <p:cNvPr id="34829" name="Tekstvak 14"/>
          <p:cNvSpPr txBox="1">
            <a:spLocks noChangeArrowheads="1"/>
          </p:cNvSpPr>
          <p:nvPr/>
        </p:nvSpPr>
        <p:spPr bwMode="auto">
          <a:xfrm>
            <a:off x="6875463" y="2781300"/>
            <a:ext cx="2017712" cy="1054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ECG normal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and 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NT-proBNP &lt;125 pg/mL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or</a:t>
            </a:r>
          </a:p>
          <a:p>
            <a:pPr algn="ctr">
              <a:lnSpc>
                <a:spcPts val="1500"/>
              </a:lnSpc>
            </a:pPr>
            <a:r>
              <a:rPr lang="nl-NL" sz="1400" b="1">
                <a:solidFill>
                  <a:srgbClr val="002060"/>
                </a:solidFill>
                <a:latin typeface="Calibri" pitchFamily="34" charset="0"/>
              </a:rPr>
              <a:t>BNP &lt;35 pg/mL</a:t>
            </a:r>
          </a:p>
        </p:txBody>
      </p:sp>
      <p:sp>
        <p:nvSpPr>
          <p:cNvPr id="34830" name="Tekstvak 15"/>
          <p:cNvSpPr txBox="1">
            <a:spLocks noChangeArrowheads="1"/>
          </p:cNvSpPr>
          <p:nvPr/>
        </p:nvSpPr>
        <p:spPr bwMode="auto">
          <a:xfrm>
            <a:off x="323850" y="4211638"/>
            <a:ext cx="2376488" cy="338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Heart failure unlikely</a:t>
            </a:r>
          </a:p>
        </p:txBody>
      </p:sp>
      <p:sp>
        <p:nvSpPr>
          <p:cNvPr id="34831" name="Tekstvak 16"/>
          <p:cNvSpPr txBox="1">
            <a:spLocks noChangeArrowheads="1"/>
          </p:cNvSpPr>
          <p:nvPr/>
        </p:nvSpPr>
        <p:spPr bwMode="auto">
          <a:xfrm>
            <a:off x="6516688" y="4211638"/>
            <a:ext cx="2376487" cy="338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>
                <a:solidFill>
                  <a:srgbClr val="002060"/>
                </a:solidFill>
                <a:latin typeface="Calibri" pitchFamily="34" charset="0"/>
              </a:rPr>
              <a:t>Heart failure unlikely</a:t>
            </a:r>
          </a:p>
        </p:txBody>
      </p:sp>
      <p:sp>
        <p:nvSpPr>
          <p:cNvPr id="18" name="Ovaal 17"/>
          <p:cNvSpPr/>
          <p:nvPr/>
        </p:nvSpPr>
        <p:spPr>
          <a:xfrm>
            <a:off x="3419475" y="4437063"/>
            <a:ext cx="2665413" cy="8636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 err="1">
                <a:solidFill>
                  <a:srgbClr val="002060"/>
                </a:solidFill>
              </a:rPr>
              <a:t>Echocardiography</a:t>
            </a:r>
            <a:endParaRPr lang="nl-NL" sz="1600" b="1" dirty="0">
              <a:solidFill>
                <a:srgbClr val="002060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2916238" y="5732463"/>
            <a:ext cx="3600450" cy="100965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 err="1">
                <a:solidFill>
                  <a:srgbClr val="002060"/>
                </a:solidFill>
              </a:rPr>
              <a:t>If</a:t>
            </a:r>
            <a:r>
              <a:rPr lang="nl-NL" sz="1600" b="1" dirty="0">
                <a:solidFill>
                  <a:srgbClr val="002060"/>
                </a:solidFill>
              </a:rPr>
              <a:t> </a:t>
            </a:r>
            <a:r>
              <a:rPr lang="nl-NL" sz="1600" b="1" dirty="0" err="1">
                <a:solidFill>
                  <a:srgbClr val="002060"/>
                </a:solidFill>
              </a:rPr>
              <a:t>heart</a:t>
            </a:r>
            <a:r>
              <a:rPr lang="nl-NL" sz="1600" b="1" dirty="0">
                <a:solidFill>
                  <a:srgbClr val="002060"/>
                </a:solidFill>
              </a:rPr>
              <a:t> failure </a:t>
            </a:r>
            <a:r>
              <a:rPr lang="nl-NL" sz="1600" b="1" dirty="0" err="1">
                <a:solidFill>
                  <a:srgbClr val="002060"/>
                </a:solidFill>
              </a:rPr>
              <a:t>confirmed</a:t>
            </a:r>
            <a:r>
              <a:rPr lang="nl-NL" sz="1600" b="1" dirty="0">
                <a:solidFill>
                  <a:srgbClr val="002060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 err="1">
                <a:solidFill>
                  <a:srgbClr val="002060"/>
                </a:solidFill>
              </a:rPr>
              <a:t>determine</a:t>
            </a:r>
            <a:r>
              <a:rPr lang="nl-NL" sz="1600" b="1" dirty="0">
                <a:solidFill>
                  <a:srgbClr val="002060"/>
                </a:solidFill>
              </a:rPr>
              <a:t> </a:t>
            </a:r>
            <a:r>
              <a:rPr lang="nl-NL" sz="1600" b="1" dirty="0" err="1">
                <a:solidFill>
                  <a:srgbClr val="002060"/>
                </a:solidFill>
              </a:rPr>
              <a:t>aetiology</a:t>
            </a:r>
            <a:r>
              <a:rPr lang="nl-NL" sz="1600" b="1" dirty="0">
                <a:solidFill>
                  <a:srgbClr val="002060"/>
                </a:solidFill>
              </a:rPr>
              <a:t> and start </a:t>
            </a:r>
            <a:r>
              <a:rPr lang="nl-NL" sz="1600" b="1" dirty="0" err="1">
                <a:solidFill>
                  <a:srgbClr val="002060"/>
                </a:solidFill>
              </a:rPr>
              <a:t>appropriate</a:t>
            </a:r>
            <a:r>
              <a:rPr lang="nl-NL" sz="1600" b="1" dirty="0">
                <a:solidFill>
                  <a:srgbClr val="002060"/>
                </a:solidFill>
              </a:rPr>
              <a:t> treatment</a:t>
            </a:r>
          </a:p>
        </p:txBody>
      </p:sp>
      <p:cxnSp>
        <p:nvCxnSpPr>
          <p:cNvPr id="21" name="Rechte verbindingslijn met pijl 20"/>
          <p:cNvCxnSpPr>
            <a:endCxn id="34818" idx="0"/>
          </p:cNvCxnSpPr>
          <p:nvPr/>
        </p:nvCxnSpPr>
        <p:spPr>
          <a:xfrm flipH="1">
            <a:off x="2322513" y="517525"/>
            <a:ext cx="1025525" cy="238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5219700" y="517525"/>
            <a:ext cx="1152525" cy="238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34818" idx="2"/>
            <a:endCxn id="34820" idx="0"/>
          </p:cNvCxnSpPr>
          <p:nvPr/>
        </p:nvCxnSpPr>
        <p:spPr>
          <a:xfrm>
            <a:off x="2322513" y="1093788"/>
            <a:ext cx="0" cy="249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>
            <a:stCxn id="4" idx="2"/>
            <a:endCxn id="34821" idx="0"/>
          </p:cNvCxnSpPr>
          <p:nvPr/>
        </p:nvCxnSpPr>
        <p:spPr>
          <a:xfrm>
            <a:off x="6624638" y="1093788"/>
            <a:ext cx="0" cy="249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stCxn id="34820" idx="2"/>
          </p:cNvCxnSpPr>
          <p:nvPr/>
        </p:nvCxnSpPr>
        <p:spPr>
          <a:xfrm flipH="1">
            <a:off x="1511300" y="1927225"/>
            <a:ext cx="811213" cy="277813"/>
          </a:xfrm>
          <a:prstGeom prst="straightConnector1">
            <a:avLst/>
          </a:prstGeom>
          <a:ln w="1905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>
            <a:stCxn id="34820" idx="2"/>
          </p:cNvCxnSpPr>
          <p:nvPr/>
        </p:nvCxnSpPr>
        <p:spPr>
          <a:xfrm>
            <a:off x="2322513" y="1927225"/>
            <a:ext cx="954087" cy="27781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34821" idx="2"/>
            <a:endCxn id="34824" idx="0"/>
          </p:cNvCxnSpPr>
          <p:nvPr/>
        </p:nvCxnSpPr>
        <p:spPr>
          <a:xfrm flipH="1">
            <a:off x="5741988" y="1927225"/>
            <a:ext cx="882650" cy="27781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34821" idx="2"/>
            <a:endCxn id="34825" idx="0"/>
          </p:cNvCxnSpPr>
          <p:nvPr/>
        </p:nvCxnSpPr>
        <p:spPr>
          <a:xfrm>
            <a:off x="6624638" y="1927225"/>
            <a:ext cx="1260475" cy="277813"/>
          </a:xfrm>
          <a:prstGeom prst="straightConnector1">
            <a:avLst/>
          </a:prstGeom>
          <a:ln w="1905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5364163" y="2543175"/>
            <a:ext cx="503237" cy="23812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>
            <a:off x="6084888" y="2543175"/>
            <a:ext cx="1225550" cy="23812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1693863" y="2543175"/>
            <a:ext cx="1222375" cy="23812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>
            <a:off x="3276600" y="2543175"/>
            <a:ext cx="719138" cy="23812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stCxn id="34826" idx="2"/>
          </p:cNvCxnSpPr>
          <p:nvPr/>
        </p:nvCxnSpPr>
        <p:spPr>
          <a:xfrm>
            <a:off x="1331913" y="3841750"/>
            <a:ext cx="0" cy="3698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>
            <a:stCxn id="34827" idx="2"/>
          </p:cNvCxnSpPr>
          <p:nvPr/>
        </p:nvCxnSpPr>
        <p:spPr>
          <a:xfrm>
            <a:off x="3455988" y="3835400"/>
            <a:ext cx="755650" cy="60166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stCxn id="34828" idx="2"/>
          </p:cNvCxnSpPr>
          <p:nvPr/>
        </p:nvCxnSpPr>
        <p:spPr>
          <a:xfrm flipH="1">
            <a:off x="5292725" y="3835400"/>
            <a:ext cx="431800" cy="60166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34829" idx="2"/>
          </p:cNvCxnSpPr>
          <p:nvPr/>
        </p:nvCxnSpPr>
        <p:spPr>
          <a:xfrm>
            <a:off x="7885113" y="3835400"/>
            <a:ext cx="0" cy="37623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bogen verbindingslijn 64"/>
          <p:cNvCxnSpPr>
            <a:stCxn id="34822" idx="1"/>
          </p:cNvCxnSpPr>
          <p:nvPr/>
        </p:nvCxnSpPr>
        <p:spPr>
          <a:xfrm rot="10800000" flipH="1" flipV="1">
            <a:off x="323850" y="2374900"/>
            <a:ext cx="2740025" cy="2566988"/>
          </a:xfrm>
          <a:prstGeom prst="bentConnector3">
            <a:avLst>
              <a:gd name="adj1" fmla="val -8344"/>
            </a:avLst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endCxn id="19" idx="0"/>
          </p:cNvCxnSpPr>
          <p:nvPr/>
        </p:nvCxnSpPr>
        <p:spPr>
          <a:xfrm flipH="1">
            <a:off x="4716463" y="5300663"/>
            <a:ext cx="17462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bogen verbindingslijn 87"/>
          <p:cNvCxnSpPr>
            <a:stCxn id="34825" idx="3"/>
          </p:cNvCxnSpPr>
          <p:nvPr/>
        </p:nvCxnSpPr>
        <p:spPr>
          <a:xfrm flipH="1">
            <a:off x="6183313" y="2374900"/>
            <a:ext cx="2709862" cy="2566988"/>
          </a:xfrm>
          <a:prstGeom prst="bentConnector3">
            <a:avLst>
              <a:gd name="adj1" fmla="val -5691"/>
            </a:avLst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1" name="AutoShape 48"/>
          <p:cNvCxnSpPr>
            <a:cxnSpLocks noChangeShapeType="1"/>
          </p:cNvCxnSpPr>
          <p:nvPr/>
        </p:nvCxnSpPr>
        <p:spPr bwMode="auto">
          <a:xfrm flipH="1">
            <a:off x="3419475" y="1189038"/>
            <a:ext cx="11113" cy="87153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94707" y="979984"/>
            <a:ext cx="8636581" cy="5622429"/>
            <a:chOff x="205" y="352"/>
            <a:chExt cx="5484" cy="3629"/>
          </a:xfrm>
        </p:grpSpPr>
        <p:cxnSp>
          <p:nvCxnSpPr>
            <p:cNvPr id="35847" name="AutoShape 49"/>
            <p:cNvCxnSpPr>
              <a:cxnSpLocks noChangeShapeType="1"/>
            </p:cNvCxnSpPr>
            <p:nvPr/>
          </p:nvCxnSpPr>
          <p:spPr bwMode="auto">
            <a:xfrm>
              <a:off x="2126" y="2684"/>
              <a:ext cx="0" cy="355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35848" name="AutoShape 48"/>
            <p:cNvCxnSpPr>
              <a:cxnSpLocks noChangeShapeType="1"/>
              <a:endCxn id="35864" idx="0"/>
            </p:cNvCxnSpPr>
            <p:nvPr/>
          </p:nvCxnSpPr>
          <p:spPr bwMode="auto">
            <a:xfrm flipH="1">
              <a:off x="2112" y="1989"/>
              <a:ext cx="7" cy="56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5849" name="Subtitel 2"/>
            <p:cNvSpPr>
              <a:spLocks/>
            </p:cNvSpPr>
            <p:nvPr/>
          </p:nvSpPr>
          <p:spPr bwMode="auto">
            <a:xfrm>
              <a:off x="205" y="352"/>
              <a:ext cx="732" cy="8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nl-NL" sz="1600" b="1">
                  <a:solidFill>
                    <a:srgbClr val="0066FF"/>
                  </a:solidFill>
                  <a:latin typeface="Calibri" pitchFamily="34" charset="0"/>
                </a:rPr>
                <a:t>verdenking hartfalen: symptoms + signs</a:t>
              </a:r>
            </a:p>
          </p:txBody>
        </p:sp>
        <p:sp>
          <p:nvSpPr>
            <p:cNvPr id="35850" name="Subtitel 2"/>
            <p:cNvSpPr txBox="1">
              <a:spLocks/>
            </p:cNvSpPr>
            <p:nvPr/>
          </p:nvSpPr>
          <p:spPr bwMode="auto">
            <a:xfrm>
              <a:off x="1531" y="365"/>
              <a:ext cx="1281" cy="4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 NT-</a:t>
              </a:r>
              <a:r>
                <a:rPr lang="nl-NL" sz="1600" b="1" dirty="0" err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proBNP</a:t>
              </a:r>
              <a:endParaRPr lang="nl-NL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endParaRPr>
            </a:p>
            <a:p>
              <a:pPr algn="ctr" defTabSz="457200">
                <a:buFont typeface="Arial" charset="0"/>
                <a:buNone/>
              </a:pPr>
              <a:r>
                <a:rPr lang="nl-NL" sz="1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+ </a:t>
              </a:r>
              <a:r>
                <a:rPr lang="nl-NL" sz="1600" b="1" dirty="0" err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Hb</a:t>
              </a:r>
              <a:r>
                <a:rPr lang="nl-NL" sz="1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, Na, K, Cr, TSH</a:t>
              </a:r>
            </a:p>
          </p:txBody>
        </p:sp>
        <p:sp>
          <p:nvSpPr>
            <p:cNvPr id="35851" name="Subtitel 2"/>
            <p:cNvSpPr txBox="1">
              <a:spLocks/>
            </p:cNvSpPr>
            <p:nvPr/>
          </p:nvSpPr>
          <p:spPr bwMode="auto">
            <a:xfrm>
              <a:off x="3137" y="364"/>
              <a:ext cx="635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Beide normaal</a:t>
              </a:r>
            </a:p>
          </p:txBody>
        </p:sp>
        <p:sp>
          <p:nvSpPr>
            <p:cNvPr id="35852" name="Subtitel 2"/>
            <p:cNvSpPr txBox="1">
              <a:spLocks/>
            </p:cNvSpPr>
            <p:nvPr/>
          </p:nvSpPr>
          <p:spPr bwMode="auto">
            <a:xfrm>
              <a:off x="4458" y="365"/>
              <a:ext cx="1052" cy="8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Hartfalen onwaarschijnlijk: alternatieve diagnose?</a:t>
              </a:r>
            </a:p>
          </p:txBody>
        </p:sp>
        <p:sp>
          <p:nvSpPr>
            <p:cNvPr id="35853" name="Subtitel 2"/>
            <p:cNvSpPr txBox="1">
              <a:spLocks/>
            </p:cNvSpPr>
            <p:nvPr/>
          </p:nvSpPr>
          <p:spPr bwMode="auto">
            <a:xfrm>
              <a:off x="1531" y="1047"/>
              <a:ext cx="1281" cy="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en/of NT-pro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BNP afwijkend</a:t>
              </a:r>
            </a:p>
          </p:txBody>
        </p:sp>
        <p:sp>
          <p:nvSpPr>
            <p:cNvPr id="35854" name="Subtitel 2"/>
            <p:cNvSpPr txBox="1">
              <a:spLocks/>
            </p:cNvSpPr>
            <p:nvPr/>
          </p:nvSpPr>
          <p:spPr bwMode="auto">
            <a:xfrm>
              <a:off x="1564" y="3039"/>
              <a:ext cx="1065" cy="66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</p:txBody>
        </p:sp>
        <p:sp>
          <p:nvSpPr>
            <p:cNvPr id="35855" name="Subtitel 2"/>
            <p:cNvSpPr txBox="1">
              <a:spLocks/>
            </p:cNvSpPr>
            <p:nvPr/>
          </p:nvSpPr>
          <p:spPr bwMode="auto">
            <a:xfrm>
              <a:off x="1577" y="1979"/>
              <a:ext cx="1065" cy="35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Poli + Echo</a:t>
              </a:r>
            </a:p>
          </p:txBody>
        </p:sp>
        <p:sp>
          <p:nvSpPr>
            <p:cNvPr id="35856" name="Subtitel 2"/>
            <p:cNvSpPr txBox="1">
              <a:spLocks/>
            </p:cNvSpPr>
            <p:nvPr/>
          </p:nvSpPr>
          <p:spPr bwMode="auto">
            <a:xfrm>
              <a:off x="2674" y="1469"/>
              <a:ext cx="1417" cy="5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Bij hoge verdenking: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Leefregels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Medicatie</a:t>
              </a:r>
            </a:p>
          </p:txBody>
        </p:sp>
        <p:sp>
          <p:nvSpPr>
            <p:cNvPr id="35857" name="Text Box 75"/>
            <p:cNvSpPr txBox="1">
              <a:spLocks noChangeArrowheads="1"/>
            </p:cNvSpPr>
            <p:nvPr/>
          </p:nvSpPr>
          <p:spPr bwMode="auto">
            <a:xfrm>
              <a:off x="5284" y="3430"/>
              <a:ext cx="40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1e lijn</a:t>
              </a:r>
            </a:p>
          </p:txBody>
        </p:sp>
        <p:sp>
          <p:nvSpPr>
            <p:cNvPr id="35858" name="Text Box 76"/>
            <p:cNvSpPr txBox="1">
              <a:spLocks noChangeArrowheads="1"/>
            </p:cNvSpPr>
            <p:nvPr/>
          </p:nvSpPr>
          <p:spPr bwMode="auto">
            <a:xfrm>
              <a:off x="5284" y="3638"/>
              <a:ext cx="405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2e lijn</a:t>
              </a:r>
            </a:p>
          </p:txBody>
        </p:sp>
        <p:sp>
          <p:nvSpPr>
            <p:cNvPr id="35859" name="Text Box 77"/>
            <p:cNvSpPr txBox="1">
              <a:spLocks noChangeArrowheads="1"/>
            </p:cNvSpPr>
            <p:nvPr/>
          </p:nvSpPr>
          <p:spPr bwMode="auto">
            <a:xfrm>
              <a:off x="5284" y="3840"/>
              <a:ext cx="405" cy="14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rgbClr val="FFFF99"/>
                  </a:solidFill>
                  <a:latin typeface="Calibri" pitchFamily="34" charset="0"/>
                  <a:cs typeface="Arial" charset="0"/>
                </a:rPr>
                <a:t>3e lijn</a:t>
              </a:r>
            </a:p>
          </p:txBody>
        </p:sp>
        <p:cxnSp>
          <p:nvCxnSpPr>
            <p:cNvPr id="35861" name="AutoShape 44"/>
            <p:cNvCxnSpPr>
              <a:cxnSpLocks noChangeShapeType="1"/>
              <a:endCxn id="35856" idx="1"/>
            </p:cNvCxnSpPr>
            <p:nvPr/>
          </p:nvCxnSpPr>
          <p:spPr bwMode="auto">
            <a:xfrm>
              <a:off x="2133" y="1724"/>
              <a:ext cx="541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5862" name="AutoShape 45"/>
            <p:cNvCxnSpPr>
              <a:cxnSpLocks noChangeShapeType="1"/>
              <a:stCxn id="35855" idx="3"/>
              <a:endCxn id="35852" idx="2"/>
            </p:cNvCxnSpPr>
            <p:nvPr/>
          </p:nvCxnSpPr>
          <p:spPr bwMode="auto">
            <a:xfrm flipV="1">
              <a:off x="2642" y="1189"/>
              <a:ext cx="2342" cy="966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5863" name="Subtitel 2"/>
            <p:cNvSpPr txBox="1">
              <a:spLocks/>
            </p:cNvSpPr>
            <p:nvPr/>
          </p:nvSpPr>
          <p:spPr bwMode="auto">
            <a:xfrm>
              <a:off x="3223" y="2011"/>
              <a:ext cx="960" cy="47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Structureel normaal hart</a:t>
              </a:r>
            </a:p>
          </p:txBody>
        </p:sp>
        <p:sp>
          <p:nvSpPr>
            <p:cNvPr id="35864" name="Subtitel 2"/>
            <p:cNvSpPr txBox="1">
              <a:spLocks/>
            </p:cNvSpPr>
            <p:nvPr/>
          </p:nvSpPr>
          <p:spPr bwMode="auto">
            <a:xfrm>
              <a:off x="1577" y="2552"/>
              <a:ext cx="1070" cy="26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6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</a:t>
              </a:r>
            </a:p>
          </p:txBody>
        </p:sp>
      </p:grpSp>
      <p:sp>
        <p:nvSpPr>
          <p:cNvPr id="35843" name="Text Box 55"/>
          <p:cNvSpPr txBox="1">
            <a:spLocks noChangeArrowheads="1"/>
          </p:cNvSpPr>
          <p:nvPr/>
        </p:nvSpPr>
        <p:spPr bwMode="auto">
          <a:xfrm>
            <a:off x="0" y="125413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Hartfalen: van de 1e tot 3e lijn en weer terug</a:t>
            </a:r>
          </a:p>
        </p:txBody>
      </p:sp>
      <p:cxnSp>
        <p:nvCxnSpPr>
          <p:cNvPr id="35844" name="AutoShape 32"/>
          <p:cNvCxnSpPr>
            <a:cxnSpLocks noChangeShapeType="1"/>
          </p:cNvCxnSpPr>
          <p:nvPr/>
        </p:nvCxnSpPr>
        <p:spPr bwMode="auto">
          <a:xfrm>
            <a:off x="6011863" y="1412875"/>
            <a:ext cx="1081087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5846" name="AutoShape 48"/>
          <p:cNvCxnSpPr>
            <a:cxnSpLocks noChangeShapeType="1"/>
          </p:cNvCxnSpPr>
          <p:nvPr/>
        </p:nvCxnSpPr>
        <p:spPr bwMode="auto">
          <a:xfrm flipH="1">
            <a:off x="3421063" y="2636838"/>
            <a:ext cx="11112" cy="8731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4" name="AutoShape 32"/>
          <p:cNvCxnSpPr>
            <a:cxnSpLocks noChangeShapeType="1"/>
          </p:cNvCxnSpPr>
          <p:nvPr/>
        </p:nvCxnSpPr>
        <p:spPr bwMode="auto">
          <a:xfrm>
            <a:off x="1547664" y="1268760"/>
            <a:ext cx="937071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41" name="AutoShape 32"/>
          <p:cNvCxnSpPr>
            <a:cxnSpLocks noChangeShapeType="1"/>
          </p:cNvCxnSpPr>
          <p:nvPr/>
        </p:nvCxnSpPr>
        <p:spPr bwMode="auto">
          <a:xfrm>
            <a:off x="4499992" y="1268760"/>
            <a:ext cx="513407" cy="8384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protocollen</a:t>
            </a:r>
            <a:endParaRPr lang="nl-NL" smtClean="0"/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2. protocol recent gediagnosticeerd hartfalen/exacerbatie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 idx="4294967295"/>
          </p:nvPr>
        </p:nvSpPr>
        <p:spPr>
          <a:xfrm>
            <a:off x="395288" y="773113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pitchFamily="34" charset="-128"/>
              </a:rPr>
              <a:t>Doel van de behandeling van hartfalen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27088" y="2636838"/>
            <a:ext cx="7772400" cy="2087562"/>
          </a:xfrm>
        </p:spPr>
        <p:txBody>
          <a:bodyPr/>
          <a:lstStyle/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Verminderen van mortaliteit/morbiditeit</a:t>
            </a:r>
          </a:p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Verbeteren van kwaliteit van leven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37"/>
          <p:cNvCxnSpPr>
            <a:cxnSpLocks noChangeShapeType="1"/>
          </p:cNvCxnSpPr>
          <p:nvPr/>
        </p:nvCxnSpPr>
        <p:spPr bwMode="auto">
          <a:xfrm>
            <a:off x="6660232" y="1628800"/>
            <a:ext cx="1512168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</p:cxnSp>
      <p:grpSp>
        <p:nvGrpSpPr>
          <p:cNvPr id="37889" name="Group 2"/>
          <p:cNvGrpSpPr>
            <a:grpSpLocks/>
          </p:cNvGrpSpPr>
          <p:nvPr/>
        </p:nvGrpSpPr>
        <p:grpSpPr bwMode="auto">
          <a:xfrm>
            <a:off x="179388" y="765175"/>
            <a:ext cx="8785225" cy="5903913"/>
            <a:chOff x="381" y="1354"/>
            <a:chExt cx="4807" cy="2627"/>
          </a:xfrm>
        </p:grpSpPr>
        <p:cxnSp>
          <p:nvCxnSpPr>
            <p:cNvPr id="37891" name="AutoShape 3"/>
            <p:cNvCxnSpPr>
              <a:cxnSpLocks noChangeShapeType="1"/>
              <a:stCxn id="77842" idx="2"/>
              <a:endCxn id="37900" idx="0"/>
            </p:cNvCxnSpPr>
            <p:nvPr/>
          </p:nvCxnSpPr>
          <p:spPr bwMode="auto">
            <a:xfrm>
              <a:off x="3584" y="1810"/>
              <a:ext cx="0" cy="89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7892" name="AutoShape 4"/>
            <p:cNvCxnSpPr>
              <a:cxnSpLocks noChangeShapeType="1"/>
              <a:stCxn id="37893" idx="2"/>
              <a:endCxn id="37897" idx="0"/>
            </p:cNvCxnSpPr>
            <p:nvPr/>
          </p:nvCxnSpPr>
          <p:spPr bwMode="auto">
            <a:xfrm flipH="1">
              <a:off x="1084" y="1973"/>
              <a:ext cx="4" cy="85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7893" name="Subtitel 2"/>
            <p:cNvSpPr txBox="1">
              <a:spLocks/>
            </p:cNvSpPr>
            <p:nvPr/>
          </p:nvSpPr>
          <p:spPr bwMode="auto">
            <a:xfrm>
              <a:off x="771" y="1610"/>
              <a:ext cx="635" cy="36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1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1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1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1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</p:txBody>
        </p:sp>
        <p:sp>
          <p:nvSpPr>
            <p:cNvPr id="37894" name="Text Box 75"/>
            <p:cNvSpPr txBox="1">
              <a:spLocks noChangeArrowheads="1"/>
            </p:cNvSpPr>
            <p:nvPr/>
          </p:nvSpPr>
          <p:spPr bwMode="auto">
            <a:xfrm>
              <a:off x="4783" y="3430"/>
              <a:ext cx="405" cy="1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1e lijn</a:t>
              </a:r>
            </a:p>
          </p:txBody>
        </p:sp>
        <p:sp>
          <p:nvSpPr>
            <p:cNvPr id="37895" name="Text Box 76"/>
            <p:cNvSpPr txBox="1">
              <a:spLocks noChangeArrowheads="1"/>
            </p:cNvSpPr>
            <p:nvPr/>
          </p:nvSpPr>
          <p:spPr bwMode="auto">
            <a:xfrm>
              <a:off x="4783" y="3638"/>
              <a:ext cx="405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2e lijn</a:t>
              </a:r>
            </a:p>
          </p:txBody>
        </p:sp>
        <p:sp>
          <p:nvSpPr>
            <p:cNvPr id="37896" name="Text Box 77"/>
            <p:cNvSpPr txBox="1">
              <a:spLocks noChangeArrowheads="1"/>
            </p:cNvSpPr>
            <p:nvPr/>
          </p:nvSpPr>
          <p:spPr bwMode="auto">
            <a:xfrm>
              <a:off x="4783" y="3840"/>
              <a:ext cx="405" cy="14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>
                  <a:solidFill>
                    <a:srgbClr val="FFFF99"/>
                  </a:solidFill>
                  <a:latin typeface="Calibri" pitchFamily="34" charset="0"/>
                  <a:cs typeface="Arial" charset="0"/>
                </a:rPr>
                <a:t>3e lijn</a:t>
              </a:r>
            </a:p>
          </p:txBody>
        </p:sp>
        <p:sp>
          <p:nvSpPr>
            <p:cNvPr id="37897" name="Subtitel 2"/>
            <p:cNvSpPr txBox="1">
              <a:spLocks/>
            </p:cNvSpPr>
            <p:nvPr/>
          </p:nvSpPr>
          <p:spPr bwMode="auto">
            <a:xfrm>
              <a:off x="381" y="2825"/>
              <a:ext cx="1406" cy="681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900" b="1" u="sng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Diagnostisch plan: 		ja 	nee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Holter</a:t>
              </a: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	</a:t>
              </a:r>
              <a:r>
                <a:rPr lang="nl-NL" sz="9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⃝  </a:t>
              </a:r>
              <a:r>
                <a:rPr lang="nl-NL" sz="900" b="1" dirty="0">
                  <a:solidFill>
                    <a:srgbClr val="FFFF66"/>
                  </a:solidFill>
                  <a:cs typeface="Arial" charset="0"/>
                </a:rPr>
                <a:t>	</a:t>
              </a: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24 </a:t>
              </a:r>
              <a:r>
                <a:rPr lang="nl-NL" sz="9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hrs</a:t>
              </a: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RR meting 		 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Ischemie detectie 		 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Anatomie </a:t>
              </a:r>
              <a:r>
                <a:rPr lang="nl-NL" sz="9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coronairen</a:t>
              </a: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	 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</a:t>
              </a: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echo (TEE/contrast) 	 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MRI 			 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Aanvullend lab 		 ⃝ 	⃝</a:t>
              </a:r>
            </a:p>
          </p:txBody>
        </p:sp>
        <p:sp>
          <p:nvSpPr>
            <p:cNvPr id="77842" name="Subtitel 2"/>
            <p:cNvSpPr txBox="1">
              <a:spLocks/>
            </p:cNvSpPr>
            <p:nvPr/>
          </p:nvSpPr>
          <p:spPr bwMode="auto">
            <a:xfrm>
              <a:off x="3212" y="1674"/>
              <a:ext cx="744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nl-NL" sz="1050" b="1" dirty="0" smtClean="0">
                  <a:solidFill>
                    <a:schemeClr val="bg1"/>
                  </a:solidFill>
                  <a:latin typeface="Calibri" pitchFamily="34" charset="0"/>
                </a:rPr>
                <a:t>Hartfalen cardioloog</a:t>
              </a:r>
            </a:p>
          </p:txBody>
        </p:sp>
        <p:sp>
          <p:nvSpPr>
            <p:cNvPr id="37899" name="Subtitel 2"/>
            <p:cNvSpPr txBox="1">
              <a:spLocks/>
            </p:cNvSpPr>
            <p:nvPr/>
          </p:nvSpPr>
          <p:spPr bwMode="auto">
            <a:xfrm>
              <a:off x="1520" y="1770"/>
              <a:ext cx="437" cy="28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37900" name="Subtitel 2"/>
            <p:cNvSpPr txBox="1">
              <a:spLocks/>
            </p:cNvSpPr>
            <p:nvPr/>
          </p:nvSpPr>
          <p:spPr bwMode="auto">
            <a:xfrm>
              <a:off x="2699" y="2704"/>
              <a:ext cx="1769" cy="908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900" b="1" u="sng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Therapeutisch plan: 			ja 	nee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I-CMP		non-I-CMP		</a:t>
              </a:r>
            </a:p>
            <a:p>
              <a:pPr defTabSz="457200"/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Revascularisatie	                               		⃝</a:t>
              </a:r>
              <a:r>
                <a:rPr lang="nl-NL" sz="900" b="1">
                  <a:solidFill>
                    <a:srgbClr val="FFFF66"/>
                  </a:solidFill>
                  <a:cs typeface="Arial" charset="0"/>
                </a:rPr>
                <a:t>           </a:t>
              </a: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Klepoperatie 	Klepoperatie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Ritmebehandeling	Ritmebehandeling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 chirurgie	LV chirurgie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CRT		CRT	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ICD 		ICD	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Revalidatie	Revalidatie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HTx		HTx	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900" b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LVAD 		LVAD			⃝ 	⃝</a:t>
              </a:r>
            </a:p>
          </p:txBody>
        </p:sp>
        <p:grpSp>
          <p:nvGrpSpPr>
            <p:cNvPr id="37901" name="Group 21"/>
            <p:cNvGrpSpPr>
              <a:grpSpLocks/>
            </p:cNvGrpSpPr>
            <p:nvPr/>
          </p:nvGrpSpPr>
          <p:grpSpPr bwMode="auto">
            <a:xfrm>
              <a:off x="385" y="2183"/>
              <a:ext cx="4803" cy="431"/>
              <a:chOff x="385" y="2000"/>
              <a:chExt cx="4803" cy="431"/>
            </a:xfrm>
          </p:grpSpPr>
          <p:sp>
            <p:nvSpPr>
              <p:cNvPr id="37911" name="Subtitel 2"/>
              <p:cNvSpPr txBox="1">
                <a:spLocks/>
              </p:cNvSpPr>
              <p:nvPr/>
            </p:nvSpPr>
            <p:spPr bwMode="auto">
              <a:xfrm>
                <a:off x="385" y="2000"/>
                <a:ext cx="4803" cy="43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endPara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912" name="Subtitel 2"/>
              <p:cNvSpPr txBox="1">
                <a:spLocks/>
              </p:cNvSpPr>
              <p:nvPr/>
            </p:nvSpPr>
            <p:spPr bwMode="auto">
              <a:xfrm>
                <a:off x="420" y="2022"/>
                <a:ext cx="872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Leefstijl adviezen</a:t>
                </a:r>
              </a:p>
              <a:p>
                <a:pPr algn="just" defTabSz="457200">
                  <a:buFont typeface="Arial" charset="0"/>
                  <a:buNone/>
                </a:pP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Wegen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Na en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vochtbeperking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>
                  <a:buFont typeface="Arial" charset="0"/>
                  <a:buNone/>
                </a:pP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Bewegen		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Herkennen symptomen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913" name="Subtitel 2"/>
              <p:cNvSpPr txBox="1">
                <a:spLocks/>
              </p:cNvSpPr>
              <p:nvPr/>
            </p:nvSpPr>
            <p:spPr bwMode="auto">
              <a:xfrm>
                <a:off x="1406" y="2022"/>
                <a:ext cx="847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ACE remmer</a:t>
                </a:r>
              </a:p>
              <a:p>
                <a:pPr algn="just" defTabSz="457200"/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	                        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/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	                 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/>
                <a:r>
                  <a:rPr lang="nl-NL" sz="8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914" name="Subtitel 2"/>
              <p:cNvSpPr txBox="1">
                <a:spLocks/>
              </p:cNvSpPr>
              <p:nvPr/>
            </p:nvSpPr>
            <p:spPr bwMode="auto">
              <a:xfrm>
                <a:off x="2351" y="2019"/>
                <a:ext cx="861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Beta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-blokker</a:t>
                </a:r>
              </a:p>
              <a:p>
                <a:pPr algn="r" defTabSz="457200"/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	        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     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915" name="Subtitel 2"/>
              <p:cNvSpPr txBox="1">
                <a:spLocks/>
              </p:cNvSpPr>
              <p:nvPr/>
            </p:nvSpPr>
            <p:spPr bwMode="auto">
              <a:xfrm>
                <a:off x="3297" y="2022"/>
                <a:ext cx="795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Spironolacton</a:t>
                </a: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    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just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916" name="Subtitel 2"/>
              <p:cNvSpPr txBox="1">
                <a:spLocks/>
              </p:cNvSpPr>
              <p:nvPr/>
            </p:nvSpPr>
            <p:spPr bwMode="auto">
              <a:xfrm>
                <a:off x="4203" y="2022"/>
                <a:ext cx="946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Ivabradine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                   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                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8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  ⃝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ct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cxnSp>
          <p:nvCxnSpPr>
            <p:cNvPr id="37902" name="AutoShape 37"/>
            <p:cNvCxnSpPr>
              <a:cxnSpLocks noChangeShapeType="1"/>
              <a:endCxn id="77842" idx="1"/>
            </p:cNvCxnSpPr>
            <p:nvPr/>
          </p:nvCxnSpPr>
          <p:spPr bwMode="auto">
            <a:xfrm>
              <a:off x="1406" y="1742"/>
              <a:ext cx="1806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37903" name="AutoShape 43"/>
            <p:cNvCxnSpPr>
              <a:cxnSpLocks noChangeShapeType="1"/>
              <a:stCxn id="37897" idx="3"/>
              <a:endCxn id="37900" idx="1"/>
            </p:cNvCxnSpPr>
            <p:nvPr/>
          </p:nvCxnSpPr>
          <p:spPr bwMode="auto">
            <a:xfrm flipV="1">
              <a:off x="1787" y="3158"/>
              <a:ext cx="912" cy="8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7904" name="Subtitel 2"/>
            <p:cNvSpPr txBox="1">
              <a:spLocks/>
            </p:cNvSpPr>
            <p:nvPr/>
          </p:nvSpPr>
          <p:spPr bwMode="auto">
            <a:xfrm>
              <a:off x="771" y="1354"/>
              <a:ext cx="635" cy="10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1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</a:t>
              </a:r>
            </a:p>
          </p:txBody>
        </p:sp>
        <p:cxnSp>
          <p:nvCxnSpPr>
            <p:cNvPr id="37905" name="AutoShape 49"/>
            <p:cNvCxnSpPr>
              <a:cxnSpLocks noChangeShapeType="1"/>
              <a:stCxn id="37904" idx="2"/>
              <a:endCxn id="37893" idx="0"/>
            </p:cNvCxnSpPr>
            <p:nvPr/>
          </p:nvCxnSpPr>
          <p:spPr bwMode="auto">
            <a:xfrm>
              <a:off x="1088" y="1456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37907" name="Subtitel 2"/>
            <p:cNvSpPr txBox="1">
              <a:spLocks/>
            </p:cNvSpPr>
            <p:nvPr/>
          </p:nvSpPr>
          <p:spPr bwMode="auto">
            <a:xfrm>
              <a:off x="2060" y="1770"/>
              <a:ext cx="449" cy="28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37908" name="Subtitel 2"/>
            <p:cNvSpPr txBox="1">
              <a:spLocks/>
            </p:cNvSpPr>
            <p:nvPr/>
          </p:nvSpPr>
          <p:spPr bwMode="auto">
            <a:xfrm>
              <a:off x="2625" y="1770"/>
              <a:ext cx="497" cy="28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37909" name="Subtitel 2"/>
            <p:cNvSpPr txBox="1">
              <a:spLocks/>
            </p:cNvSpPr>
            <p:nvPr/>
          </p:nvSpPr>
          <p:spPr bwMode="auto">
            <a:xfrm>
              <a:off x="1882" y="3051"/>
              <a:ext cx="743" cy="227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Hypertensieve CMP ?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10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Tachy CMP ?</a:t>
              </a:r>
            </a:p>
          </p:txBody>
        </p:sp>
        <p:sp>
          <p:nvSpPr>
            <p:cNvPr id="37910" name="Text Box 54"/>
            <p:cNvSpPr txBox="1">
              <a:spLocks noChangeArrowheads="1"/>
            </p:cNvSpPr>
            <p:nvPr/>
          </p:nvSpPr>
          <p:spPr bwMode="auto">
            <a:xfrm>
              <a:off x="1807" y="1610"/>
              <a:ext cx="13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solidFill>
                    <a:srgbClr val="3399FF"/>
                  </a:solidFill>
                  <a:cs typeface="Arial" charset="0"/>
                </a:rPr>
                <a:t>Elke visite nabespreken met cardioloog</a:t>
              </a:r>
            </a:p>
          </p:txBody>
        </p:sp>
      </p:grpSp>
      <p:sp>
        <p:nvSpPr>
          <p:cNvPr id="37890" name="Text Box 55"/>
          <p:cNvSpPr txBox="1">
            <a:spLocks noChangeArrowheads="1"/>
          </p:cNvSpPr>
          <p:nvPr/>
        </p:nvSpPr>
        <p:spPr bwMode="auto">
          <a:xfrm>
            <a:off x="0" y="125413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Hartfalen: van de 1e tot 3e lijn en weer terug</a:t>
            </a:r>
          </a:p>
        </p:txBody>
      </p:sp>
      <p:sp>
        <p:nvSpPr>
          <p:cNvPr id="30" name="Subtitel 2"/>
          <p:cNvSpPr txBox="1">
            <a:spLocks/>
          </p:cNvSpPr>
          <p:nvPr/>
        </p:nvSpPr>
        <p:spPr bwMode="auto">
          <a:xfrm>
            <a:off x="6876256" y="1700808"/>
            <a:ext cx="908312" cy="64949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buFont typeface="Arial" charset="0"/>
              <a:buNone/>
            </a:pPr>
            <a:r>
              <a:rPr lang="nl-NL" sz="1000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Anamnese</a:t>
            </a:r>
          </a:p>
          <a:p>
            <a:pPr algn="ctr" defTabSz="457200">
              <a:buFont typeface="Arial" charset="0"/>
              <a:buNone/>
            </a:pPr>
            <a:r>
              <a:rPr lang="nl-NL" sz="1000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LO</a:t>
            </a:r>
          </a:p>
          <a:p>
            <a:pPr algn="ctr" defTabSz="457200">
              <a:buFont typeface="Arial" charset="0"/>
              <a:buNone/>
            </a:pPr>
            <a:r>
              <a:rPr lang="nl-NL" sz="1000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Evt Lab</a:t>
            </a:r>
          </a:p>
          <a:p>
            <a:pPr algn="ctr" defTabSz="457200">
              <a:buFont typeface="Arial" charset="0"/>
              <a:buNone/>
            </a:pPr>
            <a:r>
              <a:rPr lang="nl-NL" sz="1000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Evt ECG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protocollen</a:t>
            </a:r>
            <a:endParaRPr lang="nl-NL" smtClean="0"/>
          </a:p>
        </p:txBody>
      </p:sp>
      <p:sp>
        <p:nvSpPr>
          <p:cNvPr id="38914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Protocol follow-up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"/>
          <p:cNvGrpSpPr>
            <a:grpSpLocks/>
          </p:cNvGrpSpPr>
          <p:nvPr/>
        </p:nvGrpSpPr>
        <p:grpSpPr bwMode="auto">
          <a:xfrm>
            <a:off x="1260475" y="773113"/>
            <a:ext cx="7345363" cy="5756275"/>
            <a:chOff x="3734" y="527"/>
            <a:chExt cx="2524" cy="3500"/>
          </a:xfrm>
        </p:grpSpPr>
        <p:sp>
          <p:nvSpPr>
            <p:cNvPr id="39939" name="Text Box 75"/>
            <p:cNvSpPr txBox="1">
              <a:spLocks noChangeArrowheads="1"/>
            </p:cNvSpPr>
            <p:nvPr/>
          </p:nvSpPr>
          <p:spPr bwMode="auto">
            <a:xfrm>
              <a:off x="5778" y="3430"/>
              <a:ext cx="405" cy="1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1e lijn</a:t>
              </a:r>
            </a:p>
          </p:txBody>
        </p:sp>
        <p:sp>
          <p:nvSpPr>
            <p:cNvPr id="39940" name="Text Box 76"/>
            <p:cNvSpPr txBox="1">
              <a:spLocks noChangeArrowheads="1"/>
            </p:cNvSpPr>
            <p:nvPr/>
          </p:nvSpPr>
          <p:spPr bwMode="auto">
            <a:xfrm>
              <a:off x="5778" y="3638"/>
              <a:ext cx="405" cy="18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2e lijn</a:t>
              </a:r>
            </a:p>
          </p:txBody>
        </p:sp>
        <p:sp>
          <p:nvSpPr>
            <p:cNvPr id="39941" name="Text Box 77"/>
            <p:cNvSpPr txBox="1">
              <a:spLocks noChangeArrowheads="1"/>
            </p:cNvSpPr>
            <p:nvPr/>
          </p:nvSpPr>
          <p:spPr bwMode="auto">
            <a:xfrm>
              <a:off x="5778" y="3840"/>
              <a:ext cx="405" cy="18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>
                  <a:solidFill>
                    <a:srgbClr val="FFFF99"/>
                  </a:solidFill>
                  <a:latin typeface="Calibri" pitchFamily="34" charset="0"/>
                  <a:cs typeface="Arial" charset="0"/>
                </a:rPr>
                <a:t>3e lijn</a:t>
              </a:r>
            </a:p>
          </p:txBody>
        </p:sp>
        <p:sp>
          <p:nvSpPr>
            <p:cNvPr id="39942" name="Subtitel 2"/>
            <p:cNvSpPr txBox="1">
              <a:spLocks/>
            </p:cNvSpPr>
            <p:nvPr/>
          </p:nvSpPr>
          <p:spPr bwMode="auto">
            <a:xfrm>
              <a:off x="3957" y="1571"/>
              <a:ext cx="868" cy="108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Na 1 jaar: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Echo</a:t>
              </a:r>
            </a:p>
          </p:txBody>
        </p:sp>
        <p:sp>
          <p:nvSpPr>
            <p:cNvPr id="39943" name="Subtitel 2"/>
            <p:cNvSpPr txBox="1">
              <a:spLocks/>
            </p:cNvSpPr>
            <p:nvPr/>
          </p:nvSpPr>
          <p:spPr bwMode="auto">
            <a:xfrm>
              <a:off x="3734" y="527"/>
              <a:ext cx="1324" cy="4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Volledig herstel LV functie, geen actief lijden, geen co-morbiditeit</a:t>
              </a:r>
            </a:p>
          </p:txBody>
        </p:sp>
        <p:sp>
          <p:nvSpPr>
            <p:cNvPr id="39944" name="Subtitel 2"/>
            <p:cNvSpPr txBox="1">
              <a:spLocks/>
            </p:cNvSpPr>
            <p:nvPr/>
          </p:nvSpPr>
          <p:spPr bwMode="auto">
            <a:xfrm>
              <a:off x="5293" y="1923"/>
              <a:ext cx="965" cy="61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Volledig herstel LV functie, met actief cardiaal lijden: reguliere poli cardiologie</a:t>
              </a:r>
            </a:p>
          </p:txBody>
        </p:sp>
        <p:sp>
          <p:nvSpPr>
            <p:cNvPr id="39945" name="Subtitel 2"/>
            <p:cNvSpPr txBox="1">
              <a:spLocks/>
            </p:cNvSpPr>
            <p:nvPr/>
          </p:nvSpPr>
          <p:spPr bwMode="auto">
            <a:xfrm>
              <a:off x="5293" y="916"/>
              <a:ext cx="965" cy="8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Geen volledig herstel LV functie zonder co-morbiditeit: retour huisarts met 1x/jr controle cardioloog + echo</a:t>
              </a:r>
            </a:p>
          </p:txBody>
        </p:sp>
        <p:sp>
          <p:nvSpPr>
            <p:cNvPr id="39946" name="Subtitel 2"/>
            <p:cNvSpPr txBox="1">
              <a:spLocks/>
            </p:cNvSpPr>
            <p:nvPr/>
          </p:nvSpPr>
          <p:spPr bwMode="auto">
            <a:xfrm>
              <a:off x="4427" y="3061"/>
              <a:ext cx="1020" cy="583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Geen volledig herstel LV functie met co-morbiditeit: hartfalen poli </a:t>
              </a:r>
            </a:p>
          </p:txBody>
        </p:sp>
        <p:cxnSp>
          <p:nvCxnSpPr>
            <p:cNvPr id="39947" name="AutoShape 39"/>
            <p:cNvCxnSpPr>
              <a:cxnSpLocks noChangeShapeType="1"/>
              <a:stCxn id="39942" idx="0"/>
              <a:endCxn id="39943" idx="2"/>
            </p:cNvCxnSpPr>
            <p:nvPr/>
          </p:nvCxnSpPr>
          <p:spPr bwMode="auto">
            <a:xfrm flipV="1">
              <a:off x="4391" y="1004"/>
              <a:ext cx="5" cy="567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39948" name="AutoShape 40"/>
            <p:cNvCxnSpPr>
              <a:cxnSpLocks noChangeShapeType="1"/>
              <a:stCxn id="39942" idx="3"/>
              <a:endCxn id="39945" idx="1"/>
            </p:cNvCxnSpPr>
            <p:nvPr/>
          </p:nvCxnSpPr>
          <p:spPr bwMode="auto">
            <a:xfrm flipV="1">
              <a:off x="4825" y="1354"/>
              <a:ext cx="468" cy="76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39949" name="AutoShape 41"/>
            <p:cNvCxnSpPr>
              <a:cxnSpLocks noChangeShapeType="1"/>
              <a:stCxn id="39942" idx="3"/>
              <a:endCxn id="39944" idx="1"/>
            </p:cNvCxnSpPr>
            <p:nvPr/>
          </p:nvCxnSpPr>
          <p:spPr bwMode="auto">
            <a:xfrm>
              <a:off x="4825" y="2116"/>
              <a:ext cx="468" cy="11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39950" name="AutoShape 42"/>
            <p:cNvCxnSpPr>
              <a:cxnSpLocks noChangeShapeType="1"/>
              <a:stCxn id="39942" idx="2"/>
              <a:endCxn id="39946" idx="0"/>
            </p:cNvCxnSpPr>
            <p:nvPr/>
          </p:nvCxnSpPr>
          <p:spPr bwMode="auto">
            <a:xfrm>
              <a:off x="4391" y="2660"/>
              <a:ext cx="546" cy="40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39938" name="Text Box 55"/>
          <p:cNvSpPr txBox="1">
            <a:spLocks noChangeArrowheads="1"/>
          </p:cNvSpPr>
          <p:nvPr/>
        </p:nvSpPr>
        <p:spPr bwMode="auto">
          <a:xfrm>
            <a:off x="0" y="125413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Hartfalen: van de 1e tot 3e lijn en weer terug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protocollen</a:t>
            </a:r>
            <a:endParaRPr lang="nl-NL" smtClean="0"/>
          </a:p>
        </p:txBody>
      </p:sp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Protocol follow-up</a:t>
            </a:r>
          </a:p>
          <a:p>
            <a:pPr eaLnBrk="1" hangingPunct="1"/>
            <a:endParaRPr lang="en-US" smtClean="0"/>
          </a:p>
          <a:p>
            <a:pPr lvl="1"/>
            <a:r>
              <a:rPr lang="nl-NL" sz="1600" b="1" u="sng" smtClean="0"/>
              <a:t>Controle momenten stabiele hartfalenpatiënt bij huisartsenpraktijk per 3 maanden: </a:t>
            </a:r>
            <a:endParaRPr lang="nl-NL" sz="1600" smtClean="0"/>
          </a:p>
          <a:p>
            <a:pPr lvl="1"/>
            <a:r>
              <a:rPr lang="nl-NL" sz="1600" smtClean="0"/>
              <a:t>Anamnese/lichamelijk onderzoek.</a:t>
            </a:r>
          </a:p>
          <a:p>
            <a:pPr lvl="1"/>
            <a:r>
              <a:rPr lang="nl-NL" sz="1600" smtClean="0"/>
              <a:t>ECG op indicatie.</a:t>
            </a:r>
          </a:p>
          <a:p>
            <a:pPr lvl="1"/>
            <a:r>
              <a:rPr lang="nl-NL" sz="1600" smtClean="0"/>
              <a:t>Lab: Na, K, ureum, kreatinine.</a:t>
            </a:r>
          </a:p>
          <a:p>
            <a:pPr lvl="1"/>
            <a:r>
              <a:rPr lang="nl-NL" sz="1600" smtClean="0"/>
              <a:t>herhalen leefregels, hartfaleneducatie.</a:t>
            </a:r>
          </a:p>
          <a:p>
            <a:pPr lvl="1"/>
            <a:r>
              <a:rPr lang="nl-NL" sz="1600" smtClean="0"/>
              <a:t>afspraken hoe te handelen bij verslechtering cq problemen met patiënt.</a:t>
            </a:r>
          </a:p>
          <a:p>
            <a:pPr lvl="1"/>
            <a:r>
              <a:rPr lang="nl-NL" sz="1600" smtClean="0"/>
              <a:t>Continueren medicamenteuze behandeling volgens schema ESC 2012.</a:t>
            </a:r>
          </a:p>
          <a:p>
            <a:pPr lvl="1"/>
            <a:r>
              <a:rPr lang="nl-NL" sz="1600" smtClean="0"/>
              <a:t>Bij instabiliteit contact opnemen met hartfalenpolikliniek/-verpleegkundige.</a:t>
            </a:r>
          </a:p>
          <a:p>
            <a:pPr lvl="1"/>
            <a:r>
              <a:rPr lang="nl-NL" sz="1600" smtClean="0"/>
              <a:t>Indien de controle wordt uitgevoerd door de praktijkondersteuner dan dient het te worden nabesproken met de huisarts.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107950" y="682625"/>
            <a:ext cx="9001125" cy="6059488"/>
            <a:chOff x="68" y="164"/>
            <a:chExt cx="5670" cy="3817"/>
          </a:xfrm>
        </p:grpSpPr>
        <p:cxnSp>
          <p:nvCxnSpPr>
            <p:cNvPr id="41987" name="AutoShape 3"/>
            <p:cNvCxnSpPr>
              <a:cxnSpLocks noChangeShapeType="1"/>
              <a:stCxn id="42001" idx="2"/>
              <a:endCxn id="42003" idx="0"/>
            </p:cNvCxnSpPr>
            <p:nvPr/>
          </p:nvCxnSpPr>
          <p:spPr bwMode="auto">
            <a:xfrm>
              <a:off x="3584" y="1911"/>
              <a:ext cx="0" cy="79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1988" name="AutoShape 4"/>
            <p:cNvCxnSpPr>
              <a:cxnSpLocks noChangeShapeType="1"/>
              <a:stCxn id="41994" idx="2"/>
              <a:endCxn id="42000" idx="0"/>
            </p:cNvCxnSpPr>
            <p:nvPr/>
          </p:nvCxnSpPr>
          <p:spPr bwMode="auto">
            <a:xfrm flipH="1">
              <a:off x="1088" y="2025"/>
              <a:ext cx="1" cy="799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1989" name="Subtitel 2"/>
            <p:cNvSpPr>
              <a:spLocks/>
            </p:cNvSpPr>
            <p:nvPr/>
          </p:nvSpPr>
          <p:spPr bwMode="auto">
            <a:xfrm>
              <a:off x="68" y="164"/>
              <a:ext cx="59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nl-NL" sz="800" b="1">
                  <a:solidFill>
                    <a:srgbClr val="0066FF"/>
                  </a:solidFill>
                  <a:latin typeface="Calibri" pitchFamily="34" charset="0"/>
                </a:rPr>
                <a:t>Verdenking hartfalen: symptoms + signs</a:t>
              </a:r>
            </a:p>
          </p:txBody>
        </p:sp>
        <p:sp>
          <p:nvSpPr>
            <p:cNvPr id="41990" name="Subtitel 2"/>
            <p:cNvSpPr txBox="1">
              <a:spLocks/>
            </p:cNvSpPr>
            <p:nvPr/>
          </p:nvSpPr>
          <p:spPr bwMode="auto">
            <a:xfrm>
              <a:off x="771" y="198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 NT-proBNP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+ Hb, Na, K, Cr, TSH</a:t>
              </a:r>
            </a:p>
          </p:txBody>
        </p:sp>
        <p:sp>
          <p:nvSpPr>
            <p:cNvPr id="41991" name="Subtitel 2"/>
            <p:cNvSpPr txBox="1">
              <a:spLocks/>
            </p:cNvSpPr>
            <p:nvPr/>
          </p:nvSpPr>
          <p:spPr bwMode="auto">
            <a:xfrm>
              <a:off x="1519" y="198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Beide normaal</a:t>
              </a:r>
            </a:p>
          </p:txBody>
        </p:sp>
        <p:sp>
          <p:nvSpPr>
            <p:cNvPr id="41992" name="Subtitel 2"/>
            <p:cNvSpPr txBox="1">
              <a:spLocks/>
            </p:cNvSpPr>
            <p:nvPr/>
          </p:nvSpPr>
          <p:spPr bwMode="auto">
            <a:xfrm>
              <a:off x="2381" y="198"/>
              <a:ext cx="960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Hartfalen onwaarschijnlijk: alternatieve diagnose?</a:t>
              </a:r>
            </a:p>
          </p:txBody>
        </p:sp>
        <p:sp>
          <p:nvSpPr>
            <p:cNvPr id="41993" name="Subtitel 2"/>
            <p:cNvSpPr txBox="1">
              <a:spLocks/>
            </p:cNvSpPr>
            <p:nvPr/>
          </p:nvSpPr>
          <p:spPr bwMode="auto">
            <a:xfrm>
              <a:off x="771" y="482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en/of NT-pro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BNP afwijkend</a:t>
              </a:r>
            </a:p>
          </p:txBody>
        </p:sp>
        <p:sp>
          <p:nvSpPr>
            <p:cNvPr id="41994" name="Subtitel 2"/>
            <p:cNvSpPr txBox="1">
              <a:spLocks/>
            </p:cNvSpPr>
            <p:nvPr/>
          </p:nvSpPr>
          <p:spPr bwMode="auto">
            <a:xfrm>
              <a:off x="771" y="1662"/>
              <a:ext cx="635" cy="36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</p:txBody>
        </p:sp>
        <p:sp>
          <p:nvSpPr>
            <p:cNvPr id="41995" name="Subtitel 2"/>
            <p:cNvSpPr txBox="1">
              <a:spLocks/>
            </p:cNvSpPr>
            <p:nvPr/>
          </p:nvSpPr>
          <p:spPr bwMode="auto">
            <a:xfrm>
              <a:off x="771" y="1046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Poli + Echo</a:t>
              </a:r>
            </a:p>
          </p:txBody>
        </p:sp>
        <p:sp>
          <p:nvSpPr>
            <p:cNvPr id="41996" name="Subtitel 2"/>
            <p:cNvSpPr txBox="1">
              <a:spLocks/>
            </p:cNvSpPr>
            <p:nvPr/>
          </p:nvSpPr>
          <p:spPr bwMode="auto">
            <a:xfrm>
              <a:off x="1268" y="746"/>
              <a:ext cx="75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Bij hoge  verdenking: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Leefregels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Medicatie</a:t>
              </a:r>
            </a:p>
          </p:txBody>
        </p:sp>
        <p:sp>
          <p:nvSpPr>
            <p:cNvPr id="41997" name="Text Box 75"/>
            <p:cNvSpPr txBox="1">
              <a:spLocks noChangeArrowheads="1"/>
            </p:cNvSpPr>
            <p:nvPr/>
          </p:nvSpPr>
          <p:spPr bwMode="auto">
            <a:xfrm>
              <a:off x="5284" y="3430"/>
              <a:ext cx="40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1e lijn</a:t>
              </a:r>
            </a:p>
          </p:txBody>
        </p:sp>
        <p:sp>
          <p:nvSpPr>
            <p:cNvPr id="41998" name="Text Box 76"/>
            <p:cNvSpPr txBox="1">
              <a:spLocks noChangeArrowheads="1"/>
            </p:cNvSpPr>
            <p:nvPr/>
          </p:nvSpPr>
          <p:spPr bwMode="auto">
            <a:xfrm>
              <a:off x="5284" y="3638"/>
              <a:ext cx="405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2e lijn</a:t>
              </a:r>
            </a:p>
          </p:txBody>
        </p:sp>
        <p:sp>
          <p:nvSpPr>
            <p:cNvPr id="41999" name="Text Box 77"/>
            <p:cNvSpPr txBox="1">
              <a:spLocks noChangeArrowheads="1"/>
            </p:cNvSpPr>
            <p:nvPr/>
          </p:nvSpPr>
          <p:spPr bwMode="auto">
            <a:xfrm>
              <a:off x="5284" y="3840"/>
              <a:ext cx="405" cy="14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rgbClr val="FFFF99"/>
                  </a:solidFill>
                  <a:latin typeface="Calibri" pitchFamily="34" charset="0"/>
                  <a:cs typeface="Arial" charset="0"/>
                </a:rPr>
                <a:t>3e lijn</a:t>
              </a:r>
            </a:p>
          </p:txBody>
        </p:sp>
        <p:sp>
          <p:nvSpPr>
            <p:cNvPr id="42000" name="Subtitel 2"/>
            <p:cNvSpPr txBox="1">
              <a:spLocks/>
            </p:cNvSpPr>
            <p:nvPr/>
          </p:nvSpPr>
          <p:spPr bwMode="auto">
            <a:xfrm>
              <a:off x="385" y="2824"/>
              <a:ext cx="1406" cy="681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800" b="1" u="sng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Diagnostisch plan: 		ja </a:t>
              </a:r>
              <a:r>
                <a:rPr lang="nl-NL" sz="800" b="1" u="sng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             nee</a:t>
              </a:r>
              <a:endParaRPr lang="nl-NL" sz="800" b="1" u="sng" dirty="0">
                <a:solidFill>
                  <a:srgbClr val="FFFF66"/>
                </a:solidFill>
                <a:latin typeface="Calibri" pitchFamily="34" charset="0"/>
                <a:cs typeface="Arial" charset="0"/>
              </a:endParaRP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Holter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</a:t>
              </a:r>
              <a:r>
                <a:rPr lang="nl-NL" sz="800" b="1" dirty="0" smtClean="0">
                  <a:solidFill>
                    <a:srgbClr val="FFFF66"/>
                  </a:solidFill>
                  <a:cs typeface="Arial" charset="0"/>
                </a:rPr>
                <a:t>	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	⃝</a:t>
              </a:r>
              <a:endParaRPr lang="nl-NL" sz="800" b="1" dirty="0" smtClean="0">
                <a:solidFill>
                  <a:srgbClr val="FFFF66"/>
                </a:solidFill>
                <a:latin typeface="Calibri" pitchFamily="34" charset="0"/>
                <a:cs typeface="Arial" charset="0"/>
              </a:endParaRPr>
            </a:p>
            <a:p>
              <a:pPr defTabSz="457200">
                <a:buFont typeface="Arial" charset="0"/>
                <a:buNone/>
              </a:pP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24 </a:t>
              </a:r>
              <a:r>
                <a:rPr lang="nl-NL" sz="800" b="1" dirty="0" err="1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hrs</a:t>
              </a: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RR meting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Ischemie 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detectie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Anatomie </a:t>
              </a: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coronairen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echo (TEE/contrast)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MRI 	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Aanvullend lab 		⃝ 	⃝</a:t>
              </a:r>
            </a:p>
          </p:txBody>
        </p:sp>
        <p:sp>
          <p:nvSpPr>
            <p:cNvPr id="42001" name="Subtitel 2"/>
            <p:cNvSpPr txBox="1">
              <a:spLocks/>
            </p:cNvSpPr>
            <p:nvPr/>
          </p:nvSpPr>
          <p:spPr bwMode="auto">
            <a:xfrm>
              <a:off x="3212" y="1775"/>
              <a:ext cx="743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 cardioloog</a:t>
              </a:r>
            </a:p>
          </p:txBody>
        </p:sp>
        <p:sp>
          <p:nvSpPr>
            <p:cNvPr id="42002" name="Subtitel 2"/>
            <p:cNvSpPr txBox="1">
              <a:spLocks/>
            </p:cNvSpPr>
            <p:nvPr/>
          </p:nvSpPr>
          <p:spPr bwMode="auto">
            <a:xfrm>
              <a:off x="1520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03" name="Subtitel 2"/>
            <p:cNvSpPr txBox="1">
              <a:spLocks/>
            </p:cNvSpPr>
            <p:nvPr/>
          </p:nvSpPr>
          <p:spPr bwMode="auto">
            <a:xfrm>
              <a:off x="2699" y="2704"/>
              <a:ext cx="1769" cy="908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800" b="1" u="sng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Therapeutisch plan: 			ja 	nee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I-CMP		</a:t>
              </a: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non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-I-CMP		</a:t>
              </a:r>
            </a:p>
            <a:p>
              <a:pPr defTabSz="457200"/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Revascularisatie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                               	⃝</a:t>
              </a:r>
              <a:r>
                <a:rPr lang="nl-NL" sz="800" b="1" dirty="0">
                  <a:solidFill>
                    <a:srgbClr val="FFFF66"/>
                  </a:solidFill>
                  <a:cs typeface="Arial" charset="0"/>
                </a:rPr>
                <a:t>             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Klepoperatie 	Klepoperatie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Ritmebehandeling	Ritmebehandeling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 chirurgie	LV chirurgie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CRT		CRT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ICD 		ICD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Revalidatie	Revalidatie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HTx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</a:t>
              </a: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HTx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LVAD 		LVAD		⃝ 	⃝</a:t>
              </a:r>
            </a:p>
          </p:txBody>
        </p:sp>
        <p:sp>
          <p:nvSpPr>
            <p:cNvPr id="42004" name="Subtitel 2"/>
            <p:cNvSpPr txBox="1">
              <a:spLocks/>
            </p:cNvSpPr>
            <p:nvPr/>
          </p:nvSpPr>
          <p:spPr bwMode="auto">
            <a:xfrm>
              <a:off x="4354" y="1571"/>
              <a:ext cx="545" cy="54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Na 1 jaar: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Echo</a:t>
              </a:r>
            </a:p>
          </p:txBody>
        </p:sp>
        <p:grpSp>
          <p:nvGrpSpPr>
            <p:cNvPr id="42005" name="Group 21"/>
            <p:cNvGrpSpPr>
              <a:grpSpLocks/>
            </p:cNvGrpSpPr>
            <p:nvPr/>
          </p:nvGrpSpPr>
          <p:grpSpPr bwMode="auto">
            <a:xfrm>
              <a:off x="521" y="2183"/>
              <a:ext cx="3857" cy="431"/>
              <a:chOff x="521" y="2000"/>
              <a:chExt cx="3857" cy="431"/>
            </a:xfrm>
          </p:grpSpPr>
          <p:sp>
            <p:nvSpPr>
              <p:cNvPr id="42033" name="Subtitel 2"/>
              <p:cNvSpPr txBox="1">
                <a:spLocks/>
              </p:cNvSpPr>
              <p:nvPr/>
            </p:nvSpPr>
            <p:spPr bwMode="auto">
              <a:xfrm>
                <a:off x="521" y="2000"/>
                <a:ext cx="3857" cy="43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endPara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4" name="Subtitel 2"/>
              <p:cNvSpPr txBox="1">
                <a:spLocks/>
              </p:cNvSpPr>
              <p:nvPr/>
            </p:nvSpPr>
            <p:spPr bwMode="auto">
              <a:xfrm>
                <a:off x="549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Leefstijl adviezen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Wegen	 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Na en vochtbeperking 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Bewegen 	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Herkennen symptomen 	⃝</a:t>
                </a:r>
              </a:p>
            </p:txBody>
          </p:sp>
          <p:sp>
            <p:nvSpPr>
              <p:cNvPr id="42035" name="Subtitel 2"/>
              <p:cNvSpPr txBox="1">
                <a:spLocks/>
              </p:cNvSpPr>
              <p:nvPr/>
            </p:nvSpPr>
            <p:spPr bwMode="auto">
              <a:xfrm>
                <a:off x="1317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ACE remmer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	                          ⃝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     	                          ⃝</a:t>
                </a:r>
              </a:p>
              <a:p>
                <a:pPr algn="r" defTabSz="457200"/>
                <a:r>
                  <a:rPr lang="nl-NL" sz="6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⃝</a:t>
                </a:r>
              </a:p>
              <a:p>
                <a:pPr algn="ct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6" name="Subtitel 2"/>
              <p:cNvSpPr txBox="1">
                <a:spLocks/>
              </p:cNvSpPr>
              <p:nvPr/>
            </p:nvSpPr>
            <p:spPr bwMode="auto">
              <a:xfrm>
                <a:off x="2088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Beta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-blokker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7" name="Subtitel 2"/>
              <p:cNvSpPr txBox="1">
                <a:spLocks/>
              </p:cNvSpPr>
              <p:nvPr/>
            </p:nvSpPr>
            <p:spPr bwMode="auto">
              <a:xfrm>
                <a:off x="2852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Spironolacton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just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8" name="Subtitel 2"/>
              <p:cNvSpPr txBox="1">
                <a:spLocks/>
              </p:cNvSpPr>
              <p:nvPr/>
            </p:nvSpPr>
            <p:spPr bwMode="auto">
              <a:xfrm>
                <a:off x="3610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Ivabradine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42006" name="Subtitel 2"/>
            <p:cNvSpPr txBox="1">
              <a:spLocks/>
            </p:cNvSpPr>
            <p:nvPr/>
          </p:nvSpPr>
          <p:spPr bwMode="auto">
            <a:xfrm>
              <a:off x="4105" y="527"/>
              <a:ext cx="1044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Volledig herstel LV functie, geen actief lijden, geen co-morbiditeit</a:t>
              </a:r>
            </a:p>
          </p:txBody>
        </p:sp>
        <p:sp>
          <p:nvSpPr>
            <p:cNvPr id="42007" name="Subtitel 2"/>
            <p:cNvSpPr txBox="1">
              <a:spLocks/>
            </p:cNvSpPr>
            <p:nvPr/>
          </p:nvSpPr>
          <p:spPr bwMode="auto">
            <a:xfrm>
              <a:off x="5057" y="1888"/>
              <a:ext cx="680" cy="45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Volledig herstel LV functie, met actief cardiaal lijden: reguliere poli cardiologie</a:t>
              </a:r>
            </a:p>
          </p:txBody>
        </p:sp>
        <p:sp>
          <p:nvSpPr>
            <p:cNvPr id="42008" name="Subtitel 2"/>
            <p:cNvSpPr txBox="1">
              <a:spLocks/>
            </p:cNvSpPr>
            <p:nvPr/>
          </p:nvSpPr>
          <p:spPr bwMode="auto">
            <a:xfrm>
              <a:off x="5058" y="1253"/>
              <a:ext cx="680" cy="5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Geen volledig herstel LV functie zonder co-morbiditeit: retour huisarts met 1x/jr controle cardioloog + echo</a:t>
              </a:r>
            </a:p>
          </p:txBody>
        </p:sp>
        <p:sp>
          <p:nvSpPr>
            <p:cNvPr id="42009" name="Subtitel 2"/>
            <p:cNvSpPr txBox="1">
              <a:spLocks/>
            </p:cNvSpPr>
            <p:nvPr/>
          </p:nvSpPr>
          <p:spPr bwMode="auto">
            <a:xfrm>
              <a:off x="4604" y="2478"/>
              <a:ext cx="1020" cy="226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Geen volledig herstel LV functie met co-morbiditeit: hartfalen poli </a:t>
              </a:r>
            </a:p>
          </p:txBody>
        </p:sp>
        <p:cxnSp>
          <p:nvCxnSpPr>
            <p:cNvPr id="42010" name="AutoShape 32"/>
            <p:cNvCxnSpPr>
              <a:cxnSpLocks noChangeShapeType="1"/>
              <a:stCxn id="41989" idx="3"/>
              <a:endCxn id="41990" idx="1"/>
            </p:cNvCxnSpPr>
            <p:nvPr/>
          </p:nvCxnSpPr>
          <p:spPr bwMode="auto">
            <a:xfrm>
              <a:off x="658" y="300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1" name="AutoShape 33"/>
            <p:cNvCxnSpPr>
              <a:cxnSpLocks noChangeShapeType="1"/>
              <a:stCxn id="41990" idx="3"/>
              <a:endCxn id="41991" idx="1"/>
            </p:cNvCxnSpPr>
            <p:nvPr/>
          </p:nvCxnSpPr>
          <p:spPr bwMode="auto">
            <a:xfrm>
              <a:off x="1406" y="300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2" name="AutoShape 34"/>
            <p:cNvCxnSpPr>
              <a:cxnSpLocks noChangeShapeType="1"/>
              <a:stCxn id="41991" idx="3"/>
              <a:endCxn id="41992" idx="1"/>
            </p:cNvCxnSpPr>
            <p:nvPr/>
          </p:nvCxnSpPr>
          <p:spPr bwMode="auto">
            <a:xfrm>
              <a:off x="2154" y="300"/>
              <a:ext cx="227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3" name="AutoShape 35"/>
            <p:cNvCxnSpPr>
              <a:cxnSpLocks noChangeShapeType="1"/>
              <a:stCxn id="41990" idx="2"/>
              <a:endCxn id="41993" idx="0"/>
            </p:cNvCxnSpPr>
            <p:nvPr/>
          </p:nvCxnSpPr>
          <p:spPr bwMode="auto">
            <a:xfrm>
              <a:off x="1089" y="402"/>
              <a:ext cx="0" cy="8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4" name="AutoShape 36"/>
            <p:cNvCxnSpPr>
              <a:cxnSpLocks noChangeShapeType="1"/>
              <a:stCxn id="41993" idx="2"/>
              <a:endCxn id="41995" idx="0"/>
            </p:cNvCxnSpPr>
            <p:nvPr/>
          </p:nvCxnSpPr>
          <p:spPr bwMode="auto">
            <a:xfrm>
              <a:off x="1089" y="686"/>
              <a:ext cx="0" cy="36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5" name="AutoShape 37"/>
            <p:cNvCxnSpPr>
              <a:cxnSpLocks noChangeShapeType="1"/>
              <a:stCxn id="41994" idx="3"/>
              <a:endCxn id="42001" idx="1"/>
            </p:cNvCxnSpPr>
            <p:nvPr/>
          </p:nvCxnSpPr>
          <p:spPr bwMode="auto">
            <a:xfrm flipV="1">
              <a:off x="1406" y="1843"/>
              <a:ext cx="1806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6" name="AutoShape 38"/>
            <p:cNvCxnSpPr>
              <a:cxnSpLocks noChangeShapeType="1"/>
              <a:stCxn id="42001" idx="3"/>
              <a:endCxn id="42004" idx="1"/>
            </p:cNvCxnSpPr>
            <p:nvPr/>
          </p:nvCxnSpPr>
          <p:spPr bwMode="auto">
            <a:xfrm>
              <a:off x="3955" y="1843"/>
              <a:ext cx="399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7" name="AutoShape 39"/>
            <p:cNvCxnSpPr>
              <a:cxnSpLocks noChangeShapeType="1"/>
              <a:stCxn id="42004" idx="0"/>
              <a:endCxn id="42006" idx="2"/>
            </p:cNvCxnSpPr>
            <p:nvPr/>
          </p:nvCxnSpPr>
          <p:spPr bwMode="auto">
            <a:xfrm flipV="1">
              <a:off x="4627" y="731"/>
              <a:ext cx="0" cy="84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8" name="AutoShape 40"/>
            <p:cNvCxnSpPr>
              <a:cxnSpLocks noChangeShapeType="1"/>
              <a:stCxn id="42004" idx="3"/>
              <a:endCxn id="42008" idx="1"/>
            </p:cNvCxnSpPr>
            <p:nvPr/>
          </p:nvCxnSpPr>
          <p:spPr bwMode="auto">
            <a:xfrm flipV="1">
              <a:off x="4899" y="1548"/>
              <a:ext cx="159" cy="295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9" name="AutoShape 41"/>
            <p:cNvCxnSpPr>
              <a:cxnSpLocks noChangeShapeType="1"/>
              <a:stCxn id="42004" idx="3"/>
              <a:endCxn id="42007" idx="1"/>
            </p:cNvCxnSpPr>
            <p:nvPr/>
          </p:nvCxnSpPr>
          <p:spPr bwMode="auto">
            <a:xfrm>
              <a:off x="4899" y="1843"/>
              <a:ext cx="158" cy="27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0" name="AutoShape 42"/>
            <p:cNvCxnSpPr>
              <a:cxnSpLocks noChangeShapeType="1"/>
              <a:stCxn id="42004" idx="2"/>
              <a:endCxn id="42009" idx="0"/>
            </p:cNvCxnSpPr>
            <p:nvPr/>
          </p:nvCxnSpPr>
          <p:spPr bwMode="auto">
            <a:xfrm>
              <a:off x="4627" y="2115"/>
              <a:ext cx="487" cy="36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1" name="AutoShape 43"/>
            <p:cNvCxnSpPr>
              <a:cxnSpLocks noChangeShapeType="1"/>
              <a:stCxn id="42000" idx="3"/>
              <a:endCxn id="42003" idx="1"/>
            </p:cNvCxnSpPr>
            <p:nvPr/>
          </p:nvCxnSpPr>
          <p:spPr bwMode="auto">
            <a:xfrm flipV="1">
              <a:off x="1791" y="3158"/>
              <a:ext cx="908" cy="7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2" name="AutoShape 44"/>
            <p:cNvCxnSpPr>
              <a:cxnSpLocks noChangeShapeType="1"/>
            </p:cNvCxnSpPr>
            <p:nvPr/>
          </p:nvCxnSpPr>
          <p:spPr bwMode="auto">
            <a:xfrm flipV="1">
              <a:off x="1087" y="848"/>
              <a:ext cx="181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2023" name="AutoShape 45"/>
            <p:cNvCxnSpPr>
              <a:cxnSpLocks noChangeShapeType="1"/>
              <a:stCxn id="41995" idx="3"/>
              <a:endCxn id="41992" idx="2"/>
            </p:cNvCxnSpPr>
            <p:nvPr/>
          </p:nvCxnSpPr>
          <p:spPr bwMode="auto">
            <a:xfrm flipV="1">
              <a:off x="1406" y="402"/>
              <a:ext cx="1455" cy="746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2024" name="Subtitel 2"/>
            <p:cNvSpPr txBox="1">
              <a:spLocks/>
            </p:cNvSpPr>
            <p:nvPr/>
          </p:nvSpPr>
          <p:spPr bwMode="auto">
            <a:xfrm>
              <a:off x="1519" y="1046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Structureel normaal hart</a:t>
              </a:r>
            </a:p>
          </p:txBody>
        </p:sp>
        <p:sp>
          <p:nvSpPr>
            <p:cNvPr id="42025" name="Subtitel 2"/>
            <p:cNvSpPr txBox="1">
              <a:spLocks/>
            </p:cNvSpPr>
            <p:nvPr/>
          </p:nvSpPr>
          <p:spPr bwMode="auto">
            <a:xfrm>
              <a:off x="771" y="1354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</a:t>
              </a:r>
            </a:p>
          </p:txBody>
        </p:sp>
        <p:cxnSp>
          <p:nvCxnSpPr>
            <p:cNvPr id="42026" name="AutoShape 48"/>
            <p:cNvCxnSpPr>
              <a:cxnSpLocks noChangeShapeType="1"/>
              <a:stCxn id="41995" idx="2"/>
              <a:endCxn id="42025" idx="0"/>
            </p:cNvCxnSpPr>
            <p:nvPr/>
          </p:nvCxnSpPr>
          <p:spPr bwMode="auto">
            <a:xfrm>
              <a:off x="1089" y="1250"/>
              <a:ext cx="0" cy="10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7" name="AutoShape 49"/>
            <p:cNvCxnSpPr>
              <a:cxnSpLocks noChangeShapeType="1"/>
              <a:stCxn id="42025" idx="2"/>
              <a:endCxn id="41994" idx="0"/>
            </p:cNvCxnSpPr>
            <p:nvPr/>
          </p:nvCxnSpPr>
          <p:spPr bwMode="auto">
            <a:xfrm>
              <a:off x="1089" y="1558"/>
              <a:ext cx="0" cy="10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42028" name="Subtitel 2"/>
            <p:cNvSpPr txBox="1">
              <a:spLocks/>
            </p:cNvSpPr>
            <p:nvPr/>
          </p:nvSpPr>
          <p:spPr bwMode="auto">
            <a:xfrm>
              <a:off x="3969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29" name="Subtitel 2"/>
            <p:cNvSpPr txBox="1">
              <a:spLocks/>
            </p:cNvSpPr>
            <p:nvPr/>
          </p:nvSpPr>
          <p:spPr bwMode="auto">
            <a:xfrm>
              <a:off x="2109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30" name="Subtitel 2"/>
            <p:cNvSpPr txBox="1">
              <a:spLocks/>
            </p:cNvSpPr>
            <p:nvPr/>
          </p:nvSpPr>
          <p:spPr bwMode="auto">
            <a:xfrm>
              <a:off x="2744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31" name="Subtitel 2"/>
            <p:cNvSpPr txBox="1">
              <a:spLocks/>
            </p:cNvSpPr>
            <p:nvPr/>
          </p:nvSpPr>
          <p:spPr bwMode="auto">
            <a:xfrm>
              <a:off x="1882" y="3051"/>
              <a:ext cx="743" cy="227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Hypertensieve CMP ?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Tachy CMP ?</a:t>
              </a:r>
            </a:p>
          </p:txBody>
        </p:sp>
        <p:sp>
          <p:nvSpPr>
            <p:cNvPr id="42032" name="Text Box 54"/>
            <p:cNvSpPr txBox="1">
              <a:spLocks noChangeArrowheads="1"/>
            </p:cNvSpPr>
            <p:nvPr/>
          </p:nvSpPr>
          <p:spPr bwMode="auto">
            <a:xfrm>
              <a:off x="1807" y="1744"/>
              <a:ext cx="95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i="1">
                  <a:solidFill>
                    <a:srgbClr val="3399FF"/>
                  </a:solidFill>
                  <a:cs typeface="Arial" charset="0"/>
                </a:rPr>
                <a:t>Elke visite nabespreken met cardioloog</a:t>
              </a:r>
            </a:p>
          </p:txBody>
        </p:sp>
      </p:grpSp>
      <p:sp>
        <p:nvSpPr>
          <p:cNvPr id="41986" name="Text Box 55"/>
          <p:cNvSpPr txBox="1">
            <a:spLocks noChangeArrowheads="1"/>
          </p:cNvSpPr>
          <p:nvPr/>
        </p:nvSpPr>
        <p:spPr bwMode="auto">
          <a:xfrm>
            <a:off x="2201863" y="184150"/>
            <a:ext cx="4391025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Calibri" pitchFamily="34" charset="0"/>
                <a:cs typeface="Arial" charset="0"/>
              </a:rPr>
              <a:t>Hartfalen: van de 1e tot 3e lijn en weer terug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7544" y="652534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 smtClean="0"/>
              <a:t>Met dank aan dr. </a:t>
            </a:r>
            <a:r>
              <a:rPr lang="nl-NL" sz="1000" i="1" dirty="0" err="1" smtClean="0"/>
              <a:t>Beeres</a:t>
            </a:r>
            <a:r>
              <a:rPr lang="nl-NL" sz="1000" i="1" dirty="0" smtClean="0"/>
              <a:t>, cardioloog LUMC</a:t>
            </a:r>
            <a:endParaRPr lang="nl-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protocollen</a:t>
            </a:r>
            <a:endParaRPr lang="nl-NL" smtClean="0"/>
          </a:p>
        </p:txBody>
      </p:sp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4. Terminaal hartfalen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kstvak 23"/>
          <p:cNvSpPr txBox="1">
            <a:spLocks noChangeArrowheads="1"/>
          </p:cNvSpPr>
          <p:nvPr/>
        </p:nvSpPr>
        <p:spPr bwMode="auto">
          <a:xfrm>
            <a:off x="212725" y="-26988"/>
            <a:ext cx="8699500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NL" sz="3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Poliklinische hartfalenzorg</a:t>
            </a:r>
          </a:p>
          <a:p>
            <a:pPr algn="ctr" defTabSz="457200"/>
            <a:r>
              <a:rPr lang="nl-NL" sz="3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Onderlinge verwijzingen “model Leiderdorp”</a:t>
            </a:r>
          </a:p>
        </p:txBody>
      </p:sp>
      <p:sp>
        <p:nvSpPr>
          <p:cNvPr id="44034" name="Tekstvak 24"/>
          <p:cNvSpPr txBox="1">
            <a:spLocks noChangeArrowheads="1"/>
          </p:cNvSpPr>
          <p:nvPr/>
        </p:nvSpPr>
        <p:spPr bwMode="auto">
          <a:xfrm rot="3293446">
            <a:off x="4754563" y="2630488"/>
            <a:ext cx="397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NL" sz="1600">
                <a:solidFill>
                  <a:srgbClr val="008000"/>
                </a:solidFill>
                <a:latin typeface="Calibri" pitchFamily="34" charset="0"/>
                <a:cs typeface="Arial" charset="0"/>
              </a:rPr>
              <a:t>Terminale patienten</a:t>
            </a:r>
          </a:p>
          <a:p>
            <a:pPr algn="ctr" defTabSz="457200"/>
            <a:r>
              <a:rPr lang="nl-NL" sz="1600">
                <a:solidFill>
                  <a:srgbClr val="008000"/>
                </a:solidFill>
                <a:latin typeface="Calibri" pitchFamily="34" charset="0"/>
                <a:cs typeface="Arial" charset="0"/>
              </a:rPr>
              <a:t>Stabiele patient zonder invasieve behandeling</a:t>
            </a:r>
          </a:p>
        </p:txBody>
      </p:sp>
      <p:sp>
        <p:nvSpPr>
          <p:cNvPr id="44035" name="Tekstvak 4"/>
          <p:cNvSpPr txBox="1">
            <a:spLocks noChangeArrowheads="1"/>
          </p:cNvSpPr>
          <p:nvPr/>
        </p:nvSpPr>
        <p:spPr bwMode="auto">
          <a:xfrm>
            <a:off x="3851275" y="1262063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Huisartsen</a:t>
            </a:r>
          </a:p>
        </p:txBody>
      </p:sp>
      <p:sp>
        <p:nvSpPr>
          <p:cNvPr id="44036" name="Tekstvak 5"/>
          <p:cNvSpPr txBox="1">
            <a:spLocks noChangeArrowheads="1"/>
          </p:cNvSpPr>
          <p:nvPr/>
        </p:nvSpPr>
        <p:spPr bwMode="auto">
          <a:xfrm>
            <a:off x="1492250" y="4643438"/>
            <a:ext cx="127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Tweede lijn</a:t>
            </a:r>
          </a:p>
        </p:txBody>
      </p:sp>
      <p:sp>
        <p:nvSpPr>
          <p:cNvPr id="44037" name="Tekstvak 6"/>
          <p:cNvSpPr txBox="1">
            <a:spLocks noChangeArrowheads="1"/>
          </p:cNvSpPr>
          <p:nvPr/>
        </p:nvSpPr>
        <p:spPr bwMode="auto">
          <a:xfrm>
            <a:off x="6875463" y="4643438"/>
            <a:ext cx="111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Derde lijn</a:t>
            </a:r>
          </a:p>
        </p:txBody>
      </p:sp>
      <p:cxnSp>
        <p:nvCxnSpPr>
          <p:cNvPr id="10" name="Rechte verbindingslijn met pijl 9"/>
          <p:cNvCxnSpPr>
            <a:cxnSpLocks noChangeShapeType="1"/>
          </p:cNvCxnSpPr>
          <p:nvPr/>
        </p:nvCxnSpPr>
        <p:spPr bwMode="auto">
          <a:xfrm flipH="1">
            <a:off x="1547813" y="1773238"/>
            <a:ext cx="1584325" cy="22399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" name="Rechte verbindingslijn met pijl 11"/>
          <p:cNvCxnSpPr>
            <a:cxnSpLocks noChangeShapeType="1"/>
          </p:cNvCxnSpPr>
          <p:nvPr/>
        </p:nvCxnSpPr>
        <p:spPr bwMode="auto">
          <a:xfrm flipV="1">
            <a:off x="2162175" y="1838325"/>
            <a:ext cx="1573213" cy="23907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grpSp>
        <p:nvGrpSpPr>
          <p:cNvPr id="44040" name="Groeperen 28"/>
          <p:cNvGrpSpPr>
            <a:grpSpLocks/>
          </p:cNvGrpSpPr>
          <p:nvPr/>
        </p:nvGrpSpPr>
        <p:grpSpPr bwMode="auto">
          <a:xfrm>
            <a:off x="2763838" y="4576763"/>
            <a:ext cx="3994150" cy="920750"/>
            <a:chOff x="2764232" y="4576546"/>
            <a:chExt cx="3993671" cy="921808"/>
          </a:xfrm>
        </p:grpSpPr>
        <p:cxnSp>
          <p:nvCxnSpPr>
            <p:cNvPr id="14" name="Rechte verbindingslijn met pijl 13"/>
            <p:cNvCxnSpPr>
              <a:cxnSpLocks noChangeShapeType="1"/>
            </p:cNvCxnSpPr>
            <p:nvPr/>
          </p:nvCxnSpPr>
          <p:spPr bwMode="auto">
            <a:xfrm>
              <a:off x="2764232" y="5484050"/>
              <a:ext cx="3993671" cy="1430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44052" name="Tekstvak 21"/>
            <p:cNvSpPr txBox="1">
              <a:spLocks noChangeArrowheads="1"/>
            </p:cNvSpPr>
            <p:nvPr/>
          </p:nvSpPr>
          <p:spPr bwMode="auto">
            <a:xfrm>
              <a:off x="2941908" y="4576546"/>
              <a:ext cx="3482651" cy="82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nl-NL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(Indicatiestelling) Invasieve behandeling</a:t>
              </a:r>
            </a:p>
            <a:p>
              <a:pPr algn="ctr" defTabSz="457200"/>
              <a:r>
                <a:rPr lang="nl-NL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Complexe co-morbiditeit</a:t>
              </a:r>
            </a:p>
            <a:p>
              <a:pPr algn="ctr" defTabSz="457200"/>
              <a:r>
                <a:rPr lang="nl-NL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Second opinion</a:t>
              </a:r>
            </a:p>
          </p:txBody>
        </p:sp>
      </p:grpSp>
      <p:grpSp>
        <p:nvGrpSpPr>
          <p:cNvPr id="44041" name="Groeperen 29"/>
          <p:cNvGrpSpPr>
            <a:grpSpLocks/>
          </p:cNvGrpSpPr>
          <p:nvPr/>
        </p:nvGrpSpPr>
        <p:grpSpPr bwMode="auto">
          <a:xfrm>
            <a:off x="2646363" y="5707063"/>
            <a:ext cx="4279900" cy="360362"/>
            <a:chOff x="2600923" y="6006353"/>
            <a:chExt cx="4281176" cy="360493"/>
          </a:xfrm>
        </p:grpSpPr>
        <p:cxnSp>
          <p:nvCxnSpPr>
            <p:cNvPr id="16" name="Rechte verbindingslijn met pijl 15"/>
            <p:cNvCxnSpPr>
              <a:cxnSpLocks noChangeShapeType="1"/>
            </p:cNvCxnSpPr>
            <p:nvPr/>
          </p:nvCxnSpPr>
          <p:spPr bwMode="auto">
            <a:xfrm flipH="1" flipV="1">
              <a:off x="2715257" y="6006353"/>
              <a:ext cx="3993752" cy="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44050" name="Tekstvak 22"/>
            <p:cNvSpPr txBox="1">
              <a:spLocks noChangeArrowheads="1"/>
            </p:cNvSpPr>
            <p:nvPr/>
          </p:nvSpPr>
          <p:spPr bwMode="auto">
            <a:xfrm>
              <a:off x="2600923" y="6030174"/>
              <a:ext cx="4281176" cy="33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nl-NL" sz="1600">
                  <a:solidFill>
                    <a:srgbClr val="3366FF"/>
                  </a:solidFill>
                  <a:latin typeface="Calibri" pitchFamily="34" charset="0"/>
                  <a:cs typeface="Arial" charset="0"/>
                </a:rPr>
                <a:t>Stabiele patient 12 mnd na invasieve behandeling</a:t>
              </a:r>
            </a:p>
          </p:txBody>
        </p:sp>
      </p:grpSp>
      <p:cxnSp>
        <p:nvCxnSpPr>
          <p:cNvPr id="20" name="Rechte verbindingslijn met pijl 19"/>
          <p:cNvCxnSpPr>
            <a:cxnSpLocks noChangeShapeType="1"/>
          </p:cNvCxnSpPr>
          <p:nvPr/>
        </p:nvCxnSpPr>
        <p:spPr bwMode="auto">
          <a:xfrm flipH="1" flipV="1">
            <a:off x="5551488" y="1733550"/>
            <a:ext cx="1703387" cy="24955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grpSp>
        <p:nvGrpSpPr>
          <p:cNvPr id="44043" name="Groeperen 27"/>
          <p:cNvGrpSpPr>
            <a:grpSpLocks/>
          </p:cNvGrpSpPr>
          <p:nvPr/>
        </p:nvGrpSpPr>
        <p:grpSpPr bwMode="auto">
          <a:xfrm>
            <a:off x="5192713" y="1838325"/>
            <a:ext cx="1651000" cy="2390775"/>
            <a:chOff x="5192028" y="1837765"/>
            <a:chExt cx="1651031" cy="2390588"/>
          </a:xfrm>
        </p:grpSpPr>
        <p:cxnSp>
          <p:nvCxnSpPr>
            <p:cNvPr id="18" name="Rechte verbindingslijn met pijl 17"/>
            <p:cNvCxnSpPr>
              <a:cxnSpLocks noChangeShapeType="1"/>
            </p:cNvCxnSpPr>
            <p:nvPr/>
          </p:nvCxnSpPr>
          <p:spPr bwMode="auto">
            <a:xfrm>
              <a:off x="5192028" y="1837765"/>
              <a:ext cx="1651031" cy="239058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44048" name="Tekstvak 25"/>
            <p:cNvSpPr txBox="1">
              <a:spLocks noChangeArrowheads="1"/>
            </p:cNvSpPr>
            <p:nvPr/>
          </p:nvSpPr>
          <p:spPr bwMode="auto">
            <a:xfrm rot="3340273">
              <a:off x="4695241" y="2899703"/>
              <a:ext cx="2260423" cy="33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nl-NL" sz="1600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Second opinion hartfalen</a:t>
              </a:r>
            </a:p>
          </p:txBody>
        </p:sp>
      </p:grpSp>
      <p:sp>
        <p:nvSpPr>
          <p:cNvPr id="44044" name="Tekstvak 30"/>
          <p:cNvSpPr txBox="1">
            <a:spLocks noChangeArrowheads="1"/>
          </p:cNvSpPr>
          <p:nvPr/>
        </p:nvSpPr>
        <p:spPr bwMode="auto">
          <a:xfrm rot="-3295789">
            <a:off x="990600" y="2301876"/>
            <a:ext cx="2509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nl-NL" b="1">
                <a:latin typeface="Calibri" pitchFamily="34" charset="0"/>
                <a:cs typeface="Arial" charset="0"/>
              </a:rPr>
              <a:t>Diagnose hartfalen/excacerbatiie</a:t>
            </a:r>
          </a:p>
        </p:txBody>
      </p:sp>
      <p:sp>
        <p:nvSpPr>
          <p:cNvPr id="44045" name="Oval 22"/>
          <p:cNvSpPr>
            <a:spLocks noChangeArrowheads="1"/>
          </p:cNvSpPr>
          <p:nvPr/>
        </p:nvSpPr>
        <p:spPr bwMode="auto">
          <a:xfrm>
            <a:off x="3416300" y="2382838"/>
            <a:ext cx="2024063" cy="19637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chemeClr val="bg1"/>
                </a:solidFill>
                <a:latin typeface="Calibri" pitchFamily="34" charset="0"/>
              </a:rPr>
              <a:t>Hartfalen </a:t>
            </a:r>
          </a:p>
          <a:p>
            <a:pPr algn="ctr"/>
            <a:r>
              <a:rPr lang="nl-NL">
                <a:solidFill>
                  <a:schemeClr val="bg1"/>
                </a:solidFill>
                <a:latin typeface="Calibri" pitchFamily="34" charset="0"/>
              </a:rPr>
              <a:t>patiënt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46" name="Tekstvak 30"/>
          <p:cNvSpPr txBox="1">
            <a:spLocks noChangeArrowheads="1"/>
          </p:cNvSpPr>
          <p:nvPr/>
        </p:nvSpPr>
        <p:spPr bwMode="auto">
          <a:xfrm rot="-3378681">
            <a:off x="939800" y="2916238"/>
            <a:ext cx="3614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nl-NL" b="1">
                <a:latin typeface="Calibri" pitchFamily="34" charset="0"/>
                <a:cs typeface="Arial" charset="0"/>
              </a:rPr>
              <a:t>Vervolgen stabiel hartfalen/terminale patienten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Voorstellen</a:t>
            </a:r>
          </a:p>
        </p:txBody>
      </p:sp>
      <p:pic>
        <p:nvPicPr>
          <p:cNvPr id="45058" name="Tijdelijke aanduiding voor inhoud 3" descr="Rijnland-Ziekenhuis-EGM-architecten-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924175"/>
            <a:ext cx="6291262" cy="3540125"/>
          </a:xfrm>
        </p:spPr>
      </p:pic>
      <p:sp>
        <p:nvSpPr>
          <p:cNvPr id="45059" name="Tijdelijke aanduiding voor tekst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1533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 smtClean="0"/>
              <a:t>Marlies Niesing-Lut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Verpleegkundig Specialist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Hartfalen polikliniek</a:t>
            </a:r>
          </a:p>
        </p:txBody>
      </p:sp>
      <p:pic>
        <p:nvPicPr>
          <p:cNvPr id="45060" name="Picture 2" descr="C:\Users\Marlies\Pictures\Rijnland-ziekenhuis-lo-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3397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van aanpak</a:t>
            </a:r>
            <a:endParaRPr lang="nl-NL" smtClean="0"/>
          </a:p>
        </p:txBody>
      </p:sp>
      <p:sp>
        <p:nvSpPr>
          <p:cNvPr id="46082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nl-NL" smtClean="0"/>
              <a:t>nquête </a:t>
            </a:r>
            <a:r>
              <a:rPr lang="en-US" smtClean="0"/>
              <a:t>patiënten en huisartsen</a:t>
            </a:r>
          </a:p>
          <a:p>
            <a:pPr eaLnBrk="1" hangingPunct="1"/>
            <a:r>
              <a:rPr lang="en-US" smtClean="0"/>
              <a:t>Werkgroep samengesteld</a:t>
            </a:r>
          </a:p>
          <a:p>
            <a:pPr eaLnBrk="1" hangingPunct="1"/>
            <a:r>
              <a:rPr lang="en-US" smtClean="0"/>
              <a:t>Knelpunten geanalyseerd</a:t>
            </a:r>
          </a:p>
          <a:p>
            <a:pPr eaLnBrk="1" hangingPunct="1"/>
            <a:r>
              <a:rPr lang="en-US" smtClean="0"/>
              <a:t>Protocollen ontwikkeld</a:t>
            </a:r>
          </a:p>
          <a:p>
            <a:pPr eaLnBrk="1" hangingPunct="1"/>
            <a:r>
              <a:rPr lang="en-US" b="1" smtClean="0"/>
              <a:t>Afspraken gemaakt over aanspreekpunt</a:t>
            </a:r>
          </a:p>
          <a:p>
            <a:pPr eaLnBrk="1" hangingPunct="1"/>
            <a:r>
              <a:rPr lang="en-US" i="1" smtClean="0"/>
              <a:t>Plan uitrol in de regio</a:t>
            </a:r>
          </a:p>
          <a:p>
            <a:pPr eaLnBrk="1" hangingPunct="1"/>
            <a:r>
              <a:rPr lang="en-US" i="1" smtClean="0"/>
              <a:t>Borging van de afspraken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404813"/>
            <a:ext cx="7772400" cy="1295400"/>
          </a:xfrm>
        </p:spPr>
        <p:txBody>
          <a:bodyPr/>
          <a:lstStyle/>
          <a:p>
            <a:pPr eaLnBrk="1" hangingPunct="1"/>
            <a:r>
              <a:rPr lang="nl-NL" smtClean="0"/>
              <a:t>Rol </a:t>
            </a:r>
            <a:r>
              <a:rPr lang="nl-NL" sz="4000" smtClean="0"/>
              <a:t>HFVPK</a:t>
            </a:r>
            <a:r>
              <a:rPr lang="nl-NL" smtClean="0"/>
              <a:t> / VS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4294967295"/>
          </p:nvPr>
        </p:nvSpPr>
        <p:spPr>
          <a:xfrm>
            <a:off x="1371600" y="2636838"/>
            <a:ext cx="6400800" cy="3001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nl-NL" smtClean="0">
                <a:solidFill>
                  <a:srgbClr val="898989"/>
                </a:solidFill>
              </a:rPr>
              <a:t>intermediaire rol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nl-NL" smtClean="0">
                <a:solidFill>
                  <a:srgbClr val="898989"/>
                </a:solidFill>
              </a:rPr>
              <a:t>borging afspraken in 2</a:t>
            </a:r>
            <a:r>
              <a:rPr lang="nl-NL" baseline="30000" smtClean="0">
                <a:solidFill>
                  <a:srgbClr val="898989"/>
                </a:solidFill>
              </a:rPr>
              <a:t>e</a:t>
            </a:r>
            <a:r>
              <a:rPr lang="nl-NL" smtClean="0">
                <a:solidFill>
                  <a:srgbClr val="898989"/>
                </a:solidFill>
              </a:rPr>
              <a:t> lijn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nl-NL" smtClean="0">
                <a:solidFill>
                  <a:srgbClr val="898989"/>
                </a:solidFill>
              </a:rPr>
              <a:t>scholing 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nl-NL" smtClean="0">
                <a:solidFill>
                  <a:srgbClr val="898989"/>
                </a:solidFill>
              </a:rPr>
              <a:t>patiënteninformatie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687388" y="-26988"/>
            <a:ext cx="7772400" cy="1008063"/>
          </a:xfrm>
        </p:spPr>
        <p:txBody>
          <a:bodyPr/>
          <a:lstStyle/>
          <a:p>
            <a:pPr eaLnBrk="1" hangingPunct="1"/>
            <a:r>
              <a:rPr lang="nl-NL" smtClean="0">
                <a:ea typeface="ＭＳ Ｐゴシック"/>
                <a:cs typeface="Tahoma" pitchFamily="34" charset="0"/>
              </a:rPr>
              <a:t>Naadloze hartfalenzorg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81075"/>
            <a:ext cx="82804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nl-NL" sz="4000" smtClean="0"/>
              <a:t>Onduidelijkheid!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smtClean="0"/>
          </a:p>
          <a:p>
            <a:pPr algn="ctr" eaLnBrk="1" hangingPunct="1">
              <a:buFont typeface="Arial" charset="0"/>
              <a:buNone/>
            </a:pPr>
            <a:r>
              <a:rPr lang="nl-NL" b="1" smtClean="0"/>
              <a:t>Wat doet een HFvpk / VS-HF?</a:t>
            </a:r>
          </a:p>
          <a:p>
            <a:pPr algn="ctr" eaLnBrk="1" hangingPunct="1">
              <a:buFont typeface="Arial" charset="0"/>
              <a:buNone/>
            </a:pPr>
            <a:endParaRPr lang="nl-NL" b="1" smtClean="0"/>
          </a:p>
          <a:p>
            <a:pPr algn="ctr" eaLnBrk="1" hangingPunct="1">
              <a:buFont typeface="Arial" charset="0"/>
              <a:buNone/>
            </a:pPr>
            <a:endParaRPr lang="nl-NL" smtClean="0"/>
          </a:p>
          <a:p>
            <a:pPr algn="ctr" eaLnBrk="1" hangingPunct="1">
              <a:buFont typeface="Arial" charset="0"/>
              <a:buNone/>
            </a:pPr>
            <a:endParaRPr lang="nl-NL" smtClean="0"/>
          </a:p>
          <a:p>
            <a:pPr algn="ctr" eaLnBrk="1" hangingPunct="1">
              <a:buFont typeface="Arial" charset="0"/>
              <a:buNone/>
            </a:pPr>
            <a:r>
              <a:rPr lang="nl-NL" smtClean="0"/>
              <a:t>BEVOEGD- EN BEKWAAMHEDEN???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</p:txBody>
      </p:sp>
      <p:sp>
        <p:nvSpPr>
          <p:cNvPr id="4" name="PIJL-OMLAAG 3"/>
          <p:cNvSpPr/>
          <p:nvPr/>
        </p:nvSpPr>
        <p:spPr>
          <a:xfrm>
            <a:off x="4284663" y="2924175"/>
            <a:ext cx="574675" cy="1512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Ontwikkeling HFVPK </a:t>
            </a:r>
            <a:r>
              <a:rPr lang="nl-NL" sz="4000" smtClean="0">
                <a:sym typeface="Wingdings" pitchFamily="2" charset="2"/>
              </a:rPr>
              <a:t> VS</a:t>
            </a:r>
            <a:endParaRPr lang="nl-NL" sz="4000" smtClean="0"/>
          </a:p>
        </p:txBody>
      </p:sp>
      <p:pic>
        <p:nvPicPr>
          <p:cNvPr id="5222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7561262" cy="4465637"/>
          </a:xfrm>
        </p:spPr>
      </p:pic>
      <p:sp>
        <p:nvSpPr>
          <p:cNvPr id="12" name="Ovale toelichting 11"/>
          <p:cNvSpPr>
            <a:spLocks noChangeArrowheads="1"/>
          </p:cNvSpPr>
          <p:nvPr/>
        </p:nvSpPr>
        <p:spPr bwMode="auto">
          <a:xfrm>
            <a:off x="2268538" y="2636838"/>
            <a:ext cx="1511300" cy="1079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HF-poli RZ</a:t>
            </a:r>
          </a:p>
        </p:txBody>
      </p:sp>
      <p:sp>
        <p:nvSpPr>
          <p:cNvPr id="13" name="Ovale toelichting 12"/>
          <p:cNvSpPr>
            <a:spLocks noChangeArrowheads="1"/>
          </p:cNvSpPr>
          <p:nvPr/>
        </p:nvSpPr>
        <p:spPr bwMode="auto">
          <a:xfrm>
            <a:off x="5219700" y="2420938"/>
            <a:ext cx="1800225" cy="863600"/>
          </a:xfrm>
          <a:prstGeom prst="wedgeEllipseCallout">
            <a:avLst>
              <a:gd name="adj1" fmla="val -29500"/>
              <a:gd name="adj2" fmla="val 62500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BIG registratie VS</a:t>
            </a:r>
          </a:p>
        </p:txBody>
      </p:sp>
      <p:sp>
        <p:nvSpPr>
          <p:cNvPr id="14" name="Ovale toelichting 13"/>
          <p:cNvSpPr>
            <a:spLocks noChangeArrowheads="1"/>
          </p:cNvSpPr>
          <p:nvPr/>
        </p:nvSpPr>
        <p:spPr bwMode="auto">
          <a:xfrm>
            <a:off x="6732588" y="1700213"/>
            <a:ext cx="2087562" cy="1152525"/>
          </a:xfrm>
          <a:prstGeom prst="wedgeEllipseCallout">
            <a:avLst>
              <a:gd name="adj1" fmla="val -31139"/>
              <a:gd name="adj2" fmla="val 62532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Voorschrijf bevoegdheid</a:t>
            </a:r>
          </a:p>
        </p:txBody>
      </p:sp>
      <p:sp>
        <p:nvSpPr>
          <p:cNvPr id="15" name="Ovale toelichting 14"/>
          <p:cNvSpPr>
            <a:spLocks noChangeArrowheads="1"/>
          </p:cNvSpPr>
          <p:nvPr/>
        </p:nvSpPr>
        <p:spPr bwMode="auto">
          <a:xfrm>
            <a:off x="539750" y="2636838"/>
            <a:ext cx="1079500" cy="1079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nl-NL" baseline="3000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nl-NL">
                <a:solidFill>
                  <a:srgbClr val="FFFFFF"/>
                </a:solidFill>
                <a:latin typeface="Calibri" pitchFamily="34" charset="0"/>
              </a:rPr>
              <a:t> HF-poli </a:t>
            </a:r>
          </a:p>
        </p:txBody>
      </p:sp>
      <p:sp>
        <p:nvSpPr>
          <p:cNvPr id="16" name="Ovale toelichting 15"/>
          <p:cNvSpPr>
            <a:spLocks noChangeArrowheads="1"/>
          </p:cNvSpPr>
          <p:nvPr/>
        </p:nvSpPr>
        <p:spPr bwMode="auto">
          <a:xfrm>
            <a:off x="1763713" y="2781300"/>
            <a:ext cx="720725" cy="93503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Calibri" pitchFamily="34" charset="0"/>
              </a:rPr>
              <a:t>1e VS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nl-NL" smtClean="0"/>
              <a:t>Consensus</a:t>
            </a:r>
            <a:br>
              <a:rPr lang="nl-NL" smtClean="0"/>
            </a:br>
            <a:r>
              <a:rPr lang="nl-NL" smtClean="0"/>
              <a:t>HF poli </a:t>
            </a:r>
            <a:r>
              <a:rPr lang="nl-NL" smtClean="0">
                <a:sym typeface="Wingdings" pitchFamily="2" charset="2"/>
              </a:rPr>
              <a:t> intermediair</a:t>
            </a:r>
            <a:endParaRPr lang="nl-NL" smtClean="0"/>
          </a:p>
        </p:txBody>
      </p:sp>
      <p:pic>
        <p:nvPicPr>
          <p:cNvPr id="54274" name="Picture 4" descr="C:\Users\Marlies\Pictures\plaatje presentatie 2013-9-27 NHFda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4188" y="1858963"/>
            <a:ext cx="5635625" cy="4008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pPr eaLnBrk="1" hangingPunct="1"/>
            <a:r>
              <a:rPr lang="nl-NL" smtClean="0"/>
              <a:t>Intermediaire rol betreft patiënten waarbij hartfalen is gediagnostiseerd</a:t>
            </a:r>
          </a:p>
        </p:txBody>
      </p:sp>
      <p:sp>
        <p:nvSpPr>
          <p:cNvPr id="56322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539750" y="6453188"/>
            <a:ext cx="8229600" cy="71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Borging afspraken 2</a:t>
            </a:r>
            <a:r>
              <a:rPr lang="nl-NL" sz="4000" baseline="30000" smtClean="0"/>
              <a:t>e</a:t>
            </a:r>
            <a:r>
              <a:rPr lang="nl-NL" sz="4000" smtClean="0"/>
              <a:t> lijn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sz="4000" smtClean="0"/>
              <a:t>Zorgdomein</a:t>
            </a:r>
          </a:p>
          <a:p>
            <a:pPr lvl="1">
              <a:buFont typeface="Arial" charset="0"/>
              <a:buNone/>
            </a:pPr>
            <a:r>
              <a:rPr lang="nl-NL" smtClean="0"/>
              <a:t> </a:t>
            </a:r>
            <a:r>
              <a:rPr lang="nl-NL" smtClean="0">
                <a:sym typeface="Wingdings" pitchFamily="2" charset="2"/>
              </a:rPr>
              <a:t></a:t>
            </a:r>
            <a:r>
              <a:rPr lang="nl-NL" smtClean="0"/>
              <a:t>juiste patiënt op de juiste plek</a:t>
            </a:r>
          </a:p>
          <a:p>
            <a:pPr lvl="1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r>
              <a:rPr lang="nl-NL" sz="4000" smtClean="0"/>
              <a:t>EPD</a:t>
            </a:r>
            <a:r>
              <a:rPr lang="nl-NL" sz="3600" smtClean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nl-NL" smtClean="0">
                <a:sym typeface="Wingdings" pitchFamily="2" charset="2"/>
              </a:rPr>
              <a:t>behandeling</a:t>
            </a:r>
          </a:p>
          <a:p>
            <a:pPr lvl="1">
              <a:buFont typeface="Wingdings" pitchFamily="2" charset="2"/>
              <a:buChar char="à"/>
            </a:pPr>
            <a:r>
              <a:rPr lang="nl-NL" smtClean="0"/>
              <a:t>juiste follow-up: </a:t>
            </a:r>
          </a:p>
          <a:p>
            <a:pPr lvl="1">
              <a:buFont typeface="Wingdings" pitchFamily="2" charset="2"/>
              <a:buNone/>
            </a:pPr>
            <a:r>
              <a:rPr lang="nl-NL" smtClean="0"/>
              <a:t>			huisarts, HF-poli of regulier</a:t>
            </a:r>
          </a:p>
          <a:p>
            <a:pPr lvl="1">
              <a:buFont typeface="Wingdings" pitchFamily="2" charset="2"/>
              <a:buNone/>
            </a:pPr>
            <a:endParaRPr lang="nl-NL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7950" y="682625"/>
            <a:ext cx="9001125" cy="6059488"/>
            <a:chOff x="68" y="164"/>
            <a:chExt cx="5670" cy="3817"/>
          </a:xfrm>
        </p:grpSpPr>
        <p:cxnSp>
          <p:nvCxnSpPr>
            <p:cNvPr id="41987" name="AutoShape 3"/>
            <p:cNvCxnSpPr>
              <a:cxnSpLocks noChangeShapeType="1"/>
              <a:stCxn id="42001" idx="2"/>
              <a:endCxn id="42003" idx="0"/>
            </p:cNvCxnSpPr>
            <p:nvPr/>
          </p:nvCxnSpPr>
          <p:spPr bwMode="auto">
            <a:xfrm>
              <a:off x="3584" y="1911"/>
              <a:ext cx="0" cy="79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1988" name="AutoShape 4"/>
            <p:cNvCxnSpPr>
              <a:cxnSpLocks noChangeShapeType="1"/>
              <a:stCxn id="41994" idx="2"/>
              <a:endCxn id="42000" idx="0"/>
            </p:cNvCxnSpPr>
            <p:nvPr/>
          </p:nvCxnSpPr>
          <p:spPr bwMode="auto">
            <a:xfrm flipH="1">
              <a:off x="1088" y="2025"/>
              <a:ext cx="1" cy="799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1989" name="Subtitel 2"/>
            <p:cNvSpPr>
              <a:spLocks/>
            </p:cNvSpPr>
            <p:nvPr/>
          </p:nvSpPr>
          <p:spPr bwMode="auto">
            <a:xfrm>
              <a:off x="68" y="164"/>
              <a:ext cx="59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nl-NL" sz="800" b="1">
                  <a:solidFill>
                    <a:srgbClr val="0066FF"/>
                  </a:solidFill>
                  <a:latin typeface="Calibri" pitchFamily="34" charset="0"/>
                </a:rPr>
                <a:t>Verdenking hartfalen: symptoms + signs</a:t>
              </a:r>
            </a:p>
          </p:txBody>
        </p:sp>
        <p:sp>
          <p:nvSpPr>
            <p:cNvPr id="41990" name="Subtitel 2"/>
            <p:cNvSpPr txBox="1">
              <a:spLocks/>
            </p:cNvSpPr>
            <p:nvPr/>
          </p:nvSpPr>
          <p:spPr bwMode="auto">
            <a:xfrm>
              <a:off x="771" y="198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 NT-proBNP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6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+ Hb, Na, K, Cr, TSH</a:t>
              </a:r>
            </a:p>
          </p:txBody>
        </p:sp>
        <p:sp>
          <p:nvSpPr>
            <p:cNvPr id="41991" name="Subtitel 2"/>
            <p:cNvSpPr txBox="1">
              <a:spLocks/>
            </p:cNvSpPr>
            <p:nvPr/>
          </p:nvSpPr>
          <p:spPr bwMode="auto">
            <a:xfrm>
              <a:off x="1519" y="198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Beide normaal</a:t>
              </a:r>
            </a:p>
          </p:txBody>
        </p:sp>
        <p:sp>
          <p:nvSpPr>
            <p:cNvPr id="41992" name="Subtitel 2"/>
            <p:cNvSpPr txBox="1">
              <a:spLocks/>
            </p:cNvSpPr>
            <p:nvPr/>
          </p:nvSpPr>
          <p:spPr bwMode="auto">
            <a:xfrm>
              <a:off x="2381" y="198"/>
              <a:ext cx="960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Hartfalen onwaarschijnlijk: alternatieve diagnose?</a:t>
              </a:r>
            </a:p>
          </p:txBody>
        </p:sp>
        <p:sp>
          <p:nvSpPr>
            <p:cNvPr id="41993" name="Subtitel 2"/>
            <p:cNvSpPr txBox="1">
              <a:spLocks/>
            </p:cNvSpPr>
            <p:nvPr/>
          </p:nvSpPr>
          <p:spPr bwMode="auto">
            <a:xfrm>
              <a:off x="771" y="482"/>
              <a:ext cx="635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ECG en/of NT-pro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BNP afwijkend</a:t>
              </a:r>
            </a:p>
          </p:txBody>
        </p:sp>
        <p:sp>
          <p:nvSpPr>
            <p:cNvPr id="41994" name="Subtitel 2"/>
            <p:cNvSpPr txBox="1">
              <a:spLocks/>
            </p:cNvSpPr>
            <p:nvPr/>
          </p:nvSpPr>
          <p:spPr bwMode="auto">
            <a:xfrm>
              <a:off x="771" y="1662"/>
              <a:ext cx="635" cy="36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</p:txBody>
        </p:sp>
        <p:sp>
          <p:nvSpPr>
            <p:cNvPr id="41995" name="Subtitel 2"/>
            <p:cNvSpPr txBox="1">
              <a:spLocks/>
            </p:cNvSpPr>
            <p:nvPr/>
          </p:nvSpPr>
          <p:spPr bwMode="auto">
            <a:xfrm>
              <a:off x="771" y="1046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Poli + Echo</a:t>
              </a:r>
            </a:p>
          </p:txBody>
        </p:sp>
        <p:sp>
          <p:nvSpPr>
            <p:cNvPr id="41996" name="Subtitel 2"/>
            <p:cNvSpPr txBox="1">
              <a:spLocks/>
            </p:cNvSpPr>
            <p:nvPr/>
          </p:nvSpPr>
          <p:spPr bwMode="auto">
            <a:xfrm>
              <a:off x="1268" y="746"/>
              <a:ext cx="75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Bij hoge  verdenking: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Leefregels 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Medicatie</a:t>
              </a:r>
            </a:p>
          </p:txBody>
        </p:sp>
        <p:sp>
          <p:nvSpPr>
            <p:cNvPr id="41997" name="Text Box 75"/>
            <p:cNvSpPr txBox="1">
              <a:spLocks noChangeArrowheads="1"/>
            </p:cNvSpPr>
            <p:nvPr/>
          </p:nvSpPr>
          <p:spPr bwMode="auto">
            <a:xfrm>
              <a:off x="5284" y="3430"/>
              <a:ext cx="40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1e lijn</a:t>
              </a:r>
            </a:p>
          </p:txBody>
        </p:sp>
        <p:sp>
          <p:nvSpPr>
            <p:cNvPr id="41998" name="Text Box 76"/>
            <p:cNvSpPr txBox="1">
              <a:spLocks noChangeArrowheads="1"/>
            </p:cNvSpPr>
            <p:nvPr/>
          </p:nvSpPr>
          <p:spPr bwMode="auto">
            <a:xfrm>
              <a:off x="5284" y="3638"/>
              <a:ext cx="405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2e lijn</a:t>
              </a:r>
            </a:p>
          </p:txBody>
        </p:sp>
        <p:sp>
          <p:nvSpPr>
            <p:cNvPr id="41999" name="Text Box 77"/>
            <p:cNvSpPr txBox="1">
              <a:spLocks noChangeArrowheads="1"/>
            </p:cNvSpPr>
            <p:nvPr/>
          </p:nvSpPr>
          <p:spPr bwMode="auto">
            <a:xfrm>
              <a:off x="5284" y="3840"/>
              <a:ext cx="405" cy="14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800" b="1">
                  <a:solidFill>
                    <a:srgbClr val="FFFF99"/>
                  </a:solidFill>
                  <a:latin typeface="Calibri" pitchFamily="34" charset="0"/>
                  <a:cs typeface="Arial" charset="0"/>
                </a:rPr>
                <a:t>3e lijn</a:t>
              </a:r>
            </a:p>
          </p:txBody>
        </p:sp>
        <p:sp>
          <p:nvSpPr>
            <p:cNvPr id="42000" name="Subtitel 2"/>
            <p:cNvSpPr txBox="1">
              <a:spLocks/>
            </p:cNvSpPr>
            <p:nvPr/>
          </p:nvSpPr>
          <p:spPr bwMode="auto">
            <a:xfrm>
              <a:off x="385" y="2824"/>
              <a:ext cx="1406" cy="681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800" b="1" u="sng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Diagnostisch plan: 		ja </a:t>
              </a:r>
              <a:r>
                <a:rPr lang="nl-NL" sz="800" b="1" u="sng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             nee</a:t>
              </a:r>
              <a:endParaRPr lang="nl-NL" sz="800" b="1" u="sng" dirty="0">
                <a:solidFill>
                  <a:srgbClr val="FFFF66"/>
                </a:solidFill>
                <a:latin typeface="Calibri" pitchFamily="34" charset="0"/>
                <a:cs typeface="Arial" charset="0"/>
              </a:endParaRP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Holter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</a:t>
              </a:r>
              <a:r>
                <a:rPr lang="nl-NL" sz="800" b="1" dirty="0" smtClean="0">
                  <a:solidFill>
                    <a:srgbClr val="FFFF66"/>
                  </a:solidFill>
                  <a:cs typeface="Arial" charset="0"/>
                </a:rPr>
                <a:t>	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	⃝</a:t>
              </a:r>
              <a:endParaRPr lang="nl-NL" sz="800" b="1" dirty="0" smtClean="0">
                <a:solidFill>
                  <a:srgbClr val="FFFF66"/>
                </a:solidFill>
                <a:latin typeface="Calibri" pitchFamily="34" charset="0"/>
                <a:cs typeface="Arial" charset="0"/>
              </a:endParaRPr>
            </a:p>
            <a:p>
              <a:pPr defTabSz="457200">
                <a:buFont typeface="Arial" charset="0"/>
                <a:buNone/>
              </a:pP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24 </a:t>
              </a:r>
              <a:r>
                <a:rPr lang="nl-NL" sz="800" b="1" dirty="0" err="1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hrs</a:t>
              </a: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RR meting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Ischemie 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detectie 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Anatomie </a:t>
              </a: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coronairen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 echo (TEE/contrast)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MRI 	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Aanvullend lab 		⃝ 	⃝</a:t>
              </a:r>
            </a:p>
          </p:txBody>
        </p:sp>
        <p:sp>
          <p:nvSpPr>
            <p:cNvPr id="42001" name="Subtitel 2"/>
            <p:cNvSpPr txBox="1">
              <a:spLocks/>
            </p:cNvSpPr>
            <p:nvPr/>
          </p:nvSpPr>
          <p:spPr bwMode="auto">
            <a:xfrm>
              <a:off x="3212" y="1775"/>
              <a:ext cx="743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 cardioloog</a:t>
              </a:r>
            </a:p>
          </p:txBody>
        </p:sp>
        <p:sp>
          <p:nvSpPr>
            <p:cNvPr id="42002" name="Subtitel 2"/>
            <p:cNvSpPr txBox="1">
              <a:spLocks/>
            </p:cNvSpPr>
            <p:nvPr/>
          </p:nvSpPr>
          <p:spPr bwMode="auto">
            <a:xfrm>
              <a:off x="1520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03" name="Subtitel 2"/>
            <p:cNvSpPr txBox="1">
              <a:spLocks/>
            </p:cNvSpPr>
            <p:nvPr/>
          </p:nvSpPr>
          <p:spPr bwMode="auto">
            <a:xfrm>
              <a:off x="2699" y="2704"/>
              <a:ext cx="1769" cy="908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buFont typeface="Arial" charset="0"/>
                <a:buNone/>
              </a:pPr>
              <a:r>
                <a:rPr lang="nl-NL" sz="800" b="1" u="sng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Therapeutisch plan: 			ja 	nee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I-CMP		</a:t>
              </a:r>
              <a:r>
                <a:rPr lang="nl-NL" sz="800" b="1" dirty="0" smtClean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non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-I-CMP		</a:t>
              </a:r>
            </a:p>
            <a:p>
              <a:pPr defTabSz="457200"/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Revascularisatie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                               	⃝</a:t>
              </a:r>
              <a:r>
                <a:rPr lang="nl-NL" sz="800" b="1" dirty="0">
                  <a:solidFill>
                    <a:srgbClr val="FFFF66"/>
                  </a:solidFill>
                  <a:cs typeface="Arial" charset="0"/>
                </a:rPr>
                <a:t>             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Klepoperatie 	Klepoperatie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Ritmebehandeling	Ritmebehandeling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 chirurgie	LV chirurgie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CRT		CRT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ICD 		ICD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Revalidatie	Revalidatie 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HTx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</a:t>
              </a:r>
              <a:r>
                <a:rPr lang="nl-NL" sz="800" b="1" dirty="0" err="1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HTx</a:t>
              </a: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		⃝ 	⃝</a:t>
              </a:r>
            </a:p>
            <a:p>
              <a:pPr defTabSz="457200">
                <a:buFont typeface="Arial" charset="0"/>
                <a:buNone/>
              </a:pPr>
              <a:r>
                <a:rPr lang="nl-NL" sz="800" b="1" dirty="0">
                  <a:solidFill>
                    <a:srgbClr val="FFFF66"/>
                  </a:solidFill>
                  <a:latin typeface="Calibri" pitchFamily="34" charset="0"/>
                  <a:cs typeface="Arial" charset="0"/>
                </a:rPr>
                <a:t>LVAD 		LVAD		⃝ 	⃝</a:t>
              </a:r>
            </a:p>
          </p:txBody>
        </p:sp>
        <p:sp>
          <p:nvSpPr>
            <p:cNvPr id="42004" name="Subtitel 2"/>
            <p:cNvSpPr txBox="1">
              <a:spLocks/>
            </p:cNvSpPr>
            <p:nvPr/>
          </p:nvSpPr>
          <p:spPr bwMode="auto">
            <a:xfrm>
              <a:off x="4354" y="1571"/>
              <a:ext cx="545" cy="54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Na 1 jaar: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HF cardioloog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NYHA klasse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HF VPK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QOL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+ Echo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21" y="2183"/>
              <a:ext cx="3857" cy="431"/>
              <a:chOff x="521" y="2000"/>
              <a:chExt cx="3857" cy="431"/>
            </a:xfrm>
          </p:grpSpPr>
          <p:sp>
            <p:nvSpPr>
              <p:cNvPr id="42033" name="Subtitel 2"/>
              <p:cNvSpPr txBox="1">
                <a:spLocks/>
              </p:cNvSpPr>
              <p:nvPr/>
            </p:nvSpPr>
            <p:spPr bwMode="auto">
              <a:xfrm>
                <a:off x="521" y="2000"/>
                <a:ext cx="3857" cy="43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endPara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4" name="Subtitel 2"/>
              <p:cNvSpPr txBox="1">
                <a:spLocks/>
              </p:cNvSpPr>
              <p:nvPr/>
            </p:nvSpPr>
            <p:spPr bwMode="auto">
              <a:xfrm>
                <a:off x="549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Leefstijl adviezen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Wegen	 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Na en vochtbeperking 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Bewegen 		⃝</a:t>
                </a:r>
              </a:p>
              <a:p>
                <a:pPr defTabSz="457200">
                  <a:buFont typeface="Arial" charset="0"/>
                  <a:buNone/>
                </a:pPr>
                <a:r>
                  <a:rPr lang="nl-NL" sz="600" b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Herkennen symptomen 	⃝</a:t>
                </a:r>
              </a:p>
            </p:txBody>
          </p:sp>
          <p:sp>
            <p:nvSpPr>
              <p:cNvPr id="42035" name="Subtitel 2"/>
              <p:cNvSpPr txBox="1">
                <a:spLocks/>
              </p:cNvSpPr>
              <p:nvPr/>
            </p:nvSpPr>
            <p:spPr bwMode="auto">
              <a:xfrm>
                <a:off x="1317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ACE remmer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	                          ⃝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     	                          ⃝</a:t>
                </a:r>
              </a:p>
              <a:p>
                <a:pPr algn="r" defTabSz="457200"/>
                <a:r>
                  <a:rPr lang="nl-NL" sz="600" b="1" dirty="0" err="1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⃝</a:t>
                </a:r>
              </a:p>
              <a:p>
                <a:pPr algn="ct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6" name="Subtitel 2"/>
              <p:cNvSpPr txBox="1">
                <a:spLocks/>
              </p:cNvSpPr>
              <p:nvPr/>
            </p:nvSpPr>
            <p:spPr bwMode="auto">
              <a:xfrm>
                <a:off x="2088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Beta</a:t>
                </a: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-blokker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7" name="Subtitel 2"/>
              <p:cNvSpPr txBox="1">
                <a:spLocks/>
              </p:cNvSpPr>
              <p:nvPr/>
            </p:nvSpPr>
            <p:spPr bwMode="auto">
              <a:xfrm>
                <a:off x="2852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Spironolacton</a:t>
                </a: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just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2038" name="Subtitel 2"/>
              <p:cNvSpPr txBox="1">
                <a:spLocks/>
              </p:cNvSpPr>
              <p:nvPr/>
            </p:nvSpPr>
            <p:spPr bwMode="auto">
              <a:xfrm>
                <a:off x="3610" y="2022"/>
                <a:ext cx="743" cy="385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>
                  <a:buFont typeface="Arial" charset="0"/>
                  <a:buNone/>
                </a:pPr>
                <a:r>
                  <a:rPr lang="nl-NL" sz="8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Ivabradine</a:t>
                </a:r>
                <a:endParaRPr lang="nl-NL" sz="8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Gestart  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Max dosis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                       ⃝</a:t>
                </a: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  <a:p>
                <a:pPr algn="r" defTabSz="457200"/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Geen indicatie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/>
                <a:r>
                  <a:rPr lang="nl-NL" sz="600" b="1" dirty="0" err="1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Gecontraindiceerd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</a:t>
                </a:r>
                <a:r>
                  <a:rPr lang="nl-NL" sz="600" b="1" dirty="0" smtClean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  </a:t>
                </a:r>
                <a:r>
                  <a:rPr lang="nl-NL" sz="600" b="1" dirty="0">
                    <a:solidFill>
                      <a:srgbClr val="0066FF"/>
                    </a:solidFill>
                    <a:latin typeface="Calibri" pitchFamily="34" charset="0"/>
                    <a:cs typeface="Arial" charset="0"/>
                  </a:rPr>
                  <a:t>	⃝</a:t>
                </a:r>
              </a:p>
              <a:p>
                <a:pPr algn="r" defTabSz="457200">
                  <a:buFont typeface="Arial" charset="0"/>
                  <a:buNone/>
                </a:pPr>
                <a:endParaRPr lang="nl-NL" sz="600" b="1" dirty="0">
                  <a:solidFill>
                    <a:srgbClr val="0066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42006" name="Subtitel 2"/>
            <p:cNvSpPr txBox="1">
              <a:spLocks/>
            </p:cNvSpPr>
            <p:nvPr/>
          </p:nvSpPr>
          <p:spPr bwMode="auto">
            <a:xfrm>
              <a:off x="4105" y="527"/>
              <a:ext cx="1044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Volledig herstel LV functie, geen actief lijden, geen co-morbiditeit</a:t>
              </a:r>
            </a:p>
          </p:txBody>
        </p:sp>
        <p:sp>
          <p:nvSpPr>
            <p:cNvPr id="42007" name="Subtitel 2"/>
            <p:cNvSpPr txBox="1">
              <a:spLocks/>
            </p:cNvSpPr>
            <p:nvPr/>
          </p:nvSpPr>
          <p:spPr bwMode="auto">
            <a:xfrm>
              <a:off x="5057" y="1888"/>
              <a:ext cx="680" cy="45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Volledig herstel LV functie, met actief cardiaal lijden: reguliere poli cardiologie</a:t>
              </a:r>
            </a:p>
          </p:txBody>
        </p:sp>
        <p:sp>
          <p:nvSpPr>
            <p:cNvPr id="42008" name="Subtitel 2"/>
            <p:cNvSpPr txBox="1">
              <a:spLocks/>
            </p:cNvSpPr>
            <p:nvPr/>
          </p:nvSpPr>
          <p:spPr bwMode="auto">
            <a:xfrm>
              <a:off x="5058" y="1253"/>
              <a:ext cx="680" cy="5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Geen volledig herstel LV functie zonder co-morbiditeit: retour huisarts met 1x/jr controle cardioloog + echo</a:t>
              </a:r>
            </a:p>
          </p:txBody>
        </p:sp>
        <p:sp>
          <p:nvSpPr>
            <p:cNvPr id="42009" name="Subtitel 2"/>
            <p:cNvSpPr txBox="1">
              <a:spLocks/>
            </p:cNvSpPr>
            <p:nvPr/>
          </p:nvSpPr>
          <p:spPr bwMode="auto">
            <a:xfrm>
              <a:off x="4604" y="2478"/>
              <a:ext cx="1020" cy="226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Geen volledig herstel LV functie met co-morbiditeit: hartfalen poli </a:t>
              </a:r>
            </a:p>
          </p:txBody>
        </p:sp>
        <p:cxnSp>
          <p:nvCxnSpPr>
            <p:cNvPr id="42010" name="AutoShape 32"/>
            <p:cNvCxnSpPr>
              <a:cxnSpLocks noChangeShapeType="1"/>
              <a:stCxn id="41989" idx="3"/>
              <a:endCxn id="41990" idx="1"/>
            </p:cNvCxnSpPr>
            <p:nvPr/>
          </p:nvCxnSpPr>
          <p:spPr bwMode="auto">
            <a:xfrm>
              <a:off x="658" y="300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1" name="AutoShape 33"/>
            <p:cNvCxnSpPr>
              <a:cxnSpLocks noChangeShapeType="1"/>
              <a:stCxn id="41990" idx="3"/>
              <a:endCxn id="41991" idx="1"/>
            </p:cNvCxnSpPr>
            <p:nvPr/>
          </p:nvCxnSpPr>
          <p:spPr bwMode="auto">
            <a:xfrm>
              <a:off x="1406" y="300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2" name="AutoShape 34"/>
            <p:cNvCxnSpPr>
              <a:cxnSpLocks noChangeShapeType="1"/>
              <a:stCxn id="41991" idx="3"/>
              <a:endCxn id="41992" idx="1"/>
            </p:cNvCxnSpPr>
            <p:nvPr/>
          </p:nvCxnSpPr>
          <p:spPr bwMode="auto">
            <a:xfrm>
              <a:off x="2154" y="300"/>
              <a:ext cx="227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3" name="AutoShape 35"/>
            <p:cNvCxnSpPr>
              <a:cxnSpLocks noChangeShapeType="1"/>
              <a:stCxn id="41990" idx="2"/>
              <a:endCxn id="41993" idx="0"/>
            </p:cNvCxnSpPr>
            <p:nvPr/>
          </p:nvCxnSpPr>
          <p:spPr bwMode="auto">
            <a:xfrm>
              <a:off x="1089" y="402"/>
              <a:ext cx="0" cy="8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4" name="AutoShape 36"/>
            <p:cNvCxnSpPr>
              <a:cxnSpLocks noChangeShapeType="1"/>
              <a:stCxn id="41993" idx="2"/>
              <a:endCxn id="41995" idx="0"/>
            </p:cNvCxnSpPr>
            <p:nvPr/>
          </p:nvCxnSpPr>
          <p:spPr bwMode="auto">
            <a:xfrm>
              <a:off x="1089" y="686"/>
              <a:ext cx="0" cy="36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5" name="AutoShape 37"/>
            <p:cNvCxnSpPr>
              <a:cxnSpLocks noChangeShapeType="1"/>
              <a:stCxn id="41994" idx="3"/>
              <a:endCxn id="42001" idx="1"/>
            </p:cNvCxnSpPr>
            <p:nvPr/>
          </p:nvCxnSpPr>
          <p:spPr bwMode="auto">
            <a:xfrm flipV="1">
              <a:off x="1406" y="1843"/>
              <a:ext cx="1806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6" name="AutoShape 38"/>
            <p:cNvCxnSpPr>
              <a:cxnSpLocks noChangeShapeType="1"/>
              <a:stCxn id="42001" idx="3"/>
              <a:endCxn id="42004" idx="1"/>
            </p:cNvCxnSpPr>
            <p:nvPr/>
          </p:nvCxnSpPr>
          <p:spPr bwMode="auto">
            <a:xfrm>
              <a:off x="3955" y="1843"/>
              <a:ext cx="399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7" name="AutoShape 39"/>
            <p:cNvCxnSpPr>
              <a:cxnSpLocks noChangeShapeType="1"/>
              <a:stCxn id="42004" idx="0"/>
              <a:endCxn id="42006" idx="2"/>
            </p:cNvCxnSpPr>
            <p:nvPr/>
          </p:nvCxnSpPr>
          <p:spPr bwMode="auto">
            <a:xfrm flipV="1">
              <a:off x="4627" y="731"/>
              <a:ext cx="0" cy="84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8" name="AutoShape 40"/>
            <p:cNvCxnSpPr>
              <a:cxnSpLocks noChangeShapeType="1"/>
              <a:stCxn id="42004" idx="3"/>
              <a:endCxn id="42008" idx="1"/>
            </p:cNvCxnSpPr>
            <p:nvPr/>
          </p:nvCxnSpPr>
          <p:spPr bwMode="auto">
            <a:xfrm flipV="1">
              <a:off x="4899" y="1548"/>
              <a:ext cx="159" cy="295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19" name="AutoShape 41"/>
            <p:cNvCxnSpPr>
              <a:cxnSpLocks noChangeShapeType="1"/>
              <a:stCxn id="42004" idx="3"/>
              <a:endCxn id="42007" idx="1"/>
            </p:cNvCxnSpPr>
            <p:nvPr/>
          </p:nvCxnSpPr>
          <p:spPr bwMode="auto">
            <a:xfrm>
              <a:off x="4899" y="1843"/>
              <a:ext cx="158" cy="27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0" name="AutoShape 42"/>
            <p:cNvCxnSpPr>
              <a:cxnSpLocks noChangeShapeType="1"/>
              <a:stCxn id="42004" idx="2"/>
              <a:endCxn id="42009" idx="0"/>
            </p:cNvCxnSpPr>
            <p:nvPr/>
          </p:nvCxnSpPr>
          <p:spPr bwMode="auto">
            <a:xfrm>
              <a:off x="4627" y="2115"/>
              <a:ext cx="487" cy="36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1" name="AutoShape 43"/>
            <p:cNvCxnSpPr>
              <a:cxnSpLocks noChangeShapeType="1"/>
              <a:stCxn id="42000" idx="3"/>
              <a:endCxn id="42003" idx="1"/>
            </p:cNvCxnSpPr>
            <p:nvPr/>
          </p:nvCxnSpPr>
          <p:spPr bwMode="auto">
            <a:xfrm flipV="1">
              <a:off x="1791" y="3158"/>
              <a:ext cx="908" cy="7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2" name="AutoShape 44"/>
            <p:cNvCxnSpPr>
              <a:cxnSpLocks noChangeShapeType="1"/>
            </p:cNvCxnSpPr>
            <p:nvPr/>
          </p:nvCxnSpPr>
          <p:spPr bwMode="auto">
            <a:xfrm flipV="1">
              <a:off x="1087" y="848"/>
              <a:ext cx="181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2023" name="AutoShape 45"/>
            <p:cNvCxnSpPr>
              <a:cxnSpLocks noChangeShapeType="1"/>
              <a:stCxn id="41995" idx="3"/>
              <a:endCxn id="41992" idx="2"/>
            </p:cNvCxnSpPr>
            <p:nvPr/>
          </p:nvCxnSpPr>
          <p:spPr bwMode="auto">
            <a:xfrm flipV="1">
              <a:off x="1406" y="402"/>
              <a:ext cx="1455" cy="746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2024" name="Subtitel 2"/>
            <p:cNvSpPr txBox="1">
              <a:spLocks/>
            </p:cNvSpPr>
            <p:nvPr/>
          </p:nvSpPr>
          <p:spPr bwMode="auto">
            <a:xfrm>
              <a:off x="1519" y="1046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Structureel normaal hart</a:t>
              </a:r>
            </a:p>
          </p:txBody>
        </p:sp>
        <p:sp>
          <p:nvSpPr>
            <p:cNvPr id="42025" name="Subtitel 2"/>
            <p:cNvSpPr txBox="1">
              <a:spLocks/>
            </p:cNvSpPr>
            <p:nvPr/>
          </p:nvSpPr>
          <p:spPr bwMode="auto">
            <a:xfrm>
              <a:off x="771" y="1354"/>
              <a:ext cx="635" cy="20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Hartfalen</a:t>
              </a:r>
            </a:p>
          </p:txBody>
        </p:sp>
        <p:cxnSp>
          <p:nvCxnSpPr>
            <p:cNvPr id="42026" name="AutoShape 48"/>
            <p:cNvCxnSpPr>
              <a:cxnSpLocks noChangeShapeType="1"/>
              <a:stCxn id="41995" idx="2"/>
              <a:endCxn id="42025" idx="0"/>
            </p:cNvCxnSpPr>
            <p:nvPr/>
          </p:nvCxnSpPr>
          <p:spPr bwMode="auto">
            <a:xfrm>
              <a:off x="1089" y="1250"/>
              <a:ext cx="0" cy="10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42027" name="AutoShape 49"/>
            <p:cNvCxnSpPr>
              <a:cxnSpLocks noChangeShapeType="1"/>
              <a:stCxn id="42025" idx="2"/>
              <a:endCxn id="41994" idx="0"/>
            </p:cNvCxnSpPr>
            <p:nvPr/>
          </p:nvCxnSpPr>
          <p:spPr bwMode="auto">
            <a:xfrm>
              <a:off x="1089" y="1558"/>
              <a:ext cx="0" cy="10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42028" name="Subtitel 2"/>
            <p:cNvSpPr txBox="1">
              <a:spLocks/>
            </p:cNvSpPr>
            <p:nvPr/>
          </p:nvSpPr>
          <p:spPr bwMode="auto">
            <a:xfrm>
              <a:off x="3969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29" name="Subtitel 2"/>
            <p:cNvSpPr txBox="1">
              <a:spLocks/>
            </p:cNvSpPr>
            <p:nvPr/>
          </p:nvSpPr>
          <p:spPr bwMode="auto">
            <a:xfrm>
              <a:off x="2109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30" name="Subtitel 2"/>
            <p:cNvSpPr txBox="1">
              <a:spLocks/>
            </p:cNvSpPr>
            <p:nvPr/>
          </p:nvSpPr>
          <p:spPr bwMode="auto">
            <a:xfrm>
              <a:off x="2744" y="1888"/>
              <a:ext cx="317" cy="24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Anamnese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LO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Lab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500" b="1">
                  <a:solidFill>
                    <a:srgbClr val="0066FF"/>
                  </a:solidFill>
                  <a:latin typeface="Calibri" pitchFamily="34" charset="0"/>
                  <a:cs typeface="Arial" charset="0"/>
                </a:rPr>
                <a:t>Evt ECG</a:t>
              </a:r>
            </a:p>
          </p:txBody>
        </p:sp>
        <p:sp>
          <p:nvSpPr>
            <p:cNvPr id="42031" name="Subtitel 2"/>
            <p:cNvSpPr txBox="1">
              <a:spLocks/>
            </p:cNvSpPr>
            <p:nvPr/>
          </p:nvSpPr>
          <p:spPr bwMode="auto">
            <a:xfrm>
              <a:off x="1882" y="3051"/>
              <a:ext cx="743" cy="227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Hypertensieve CMP ?</a:t>
              </a:r>
            </a:p>
            <a:p>
              <a:pPr algn="ctr" defTabSz="457200">
                <a:buFont typeface="Arial" charset="0"/>
                <a:buNone/>
              </a:pPr>
              <a:r>
                <a:rPr lang="nl-NL" sz="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Tachy CMP ?</a:t>
              </a:r>
            </a:p>
          </p:txBody>
        </p:sp>
        <p:sp>
          <p:nvSpPr>
            <p:cNvPr id="42032" name="Text Box 54"/>
            <p:cNvSpPr txBox="1">
              <a:spLocks noChangeArrowheads="1"/>
            </p:cNvSpPr>
            <p:nvPr/>
          </p:nvSpPr>
          <p:spPr bwMode="auto">
            <a:xfrm>
              <a:off x="1807" y="1744"/>
              <a:ext cx="95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i="1">
                  <a:solidFill>
                    <a:srgbClr val="3399FF"/>
                  </a:solidFill>
                  <a:cs typeface="Arial" charset="0"/>
                </a:rPr>
                <a:t>Elke visite nabespreken met cardioloog</a:t>
              </a:r>
            </a:p>
          </p:txBody>
        </p:sp>
      </p:grpSp>
      <p:sp>
        <p:nvSpPr>
          <p:cNvPr id="41986" name="Text Box 55"/>
          <p:cNvSpPr txBox="1">
            <a:spLocks noChangeArrowheads="1"/>
          </p:cNvSpPr>
          <p:nvPr/>
        </p:nvSpPr>
        <p:spPr bwMode="auto">
          <a:xfrm>
            <a:off x="2201863" y="184150"/>
            <a:ext cx="4391025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Calibri" pitchFamily="34" charset="0"/>
                <a:cs typeface="Arial" charset="0"/>
              </a:rPr>
              <a:t>Hartfalen: van de 1e tot 3e lijn en weer terug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7544" y="652534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 smtClean="0"/>
              <a:t>Met dank aan dr. </a:t>
            </a:r>
            <a:r>
              <a:rPr lang="nl-NL" sz="1000" i="1" dirty="0" err="1" smtClean="0"/>
              <a:t>Beeres</a:t>
            </a:r>
            <a:r>
              <a:rPr lang="nl-NL" sz="1000" i="1" dirty="0" smtClean="0"/>
              <a:t>, cardioloog LUMC</a:t>
            </a:r>
            <a:endParaRPr lang="nl-N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18488" cy="1008063"/>
          </a:xfrm>
        </p:spPr>
        <p:txBody>
          <a:bodyPr/>
          <a:lstStyle/>
          <a:p>
            <a:r>
              <a:rPr lang="nl-NL" sz="4000" smtClean="0">
                <a:sym typeface="Wingdings" pitchFamily="2" charset="2"/>
              </a:rPr>
              <a:t>Data beschikbaar t.b.v. evaluatie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060575"/>
            <a:ext cx="8229600" cy="4094163"/>
          </a:xfrm>
        </p:spPr>
        <p:txBody>
          <a:bodyPr/>
          <a:lstStyle/>
          <a:p>
            <a:pPr>
              <a:buFont typeface="Arial" charset="0"/>
              <a:buNone/>
            </a:pPr>
            <a:endParaRPr lang="nl-NL" b="1" smtClean="0"/>
          </a:p>
          <a:p>
            <a:pPr>
              <a:buFont typeface="Wingdings" pitchFamily="2" charset="2"/>
              <a:buNone/>
            </a:pPr>
            <a:r>
              <a:rPr lang="nl-NL" sz="3600" smtClean="0">
                <a:sym typeface="Wingdings" pitchFamily="2" charset="2"/>
              </a:rPr>
              <a:t>	- proces</a:t>
            </a:r>
          </a:p>
          <a:p>
            <a:pPr>
              <a:buFont typeface="Wingdings" pitchFamily="2" charset="2"/>
              <a:buNone/>
            </a:pPr>
            <a:r>
              <a:rPr lang="nl-NL" sz="3600" smtClean="0">
                <a:sym typeface="Wingdings" pitchFamily="2" charset="2"/>
              </a:rPr>
              <a:t>	- uitkomsten</a:t>
            </a:r>
            <a:endParaRPr lang="nl-NL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Scholing </a:t>
            </a:r>
          </a:p>
        </p:txBody>
      </p:sp>
      <p:sp>
        <p:nvSpPr>
          <p:cNvPr id="59394" name="Rectangle 4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nl-NL" smtClean="0"/>
          </a:p>
          <a:p>
            <a:r>
              <a:rPr lang="nl-NL" sz="3600" smtClean="0"/>
              <a:t>POH</a:t>
            </a:r>
          </a:p>
          <a:p>
            <a:r>
              <a:rPr lang="nl-NL" sz="3600" smtClean="0"/>
              <a:t>Hartfalenpoliklinieken regionaal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Gezamenlijke</a:t>
            </a:r>
            <a:r>
              <a:rPr lang="nl-NL" smtClean="0"/>
              <a:t> </a:t>
            </a:r>
            <a:r>
              <a:rPr lang="nl-NL" sz="4000" smtClean="0"/>
              <a:t>patiënteninformatie</a:t>
            </a:r>
          </a:p>
        </p:txBody>
      </p:sp>
      <p:sp>
        <p:nvSpPr>
          <p:cNvPr id="60418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u="sng" smtClean="0"/>
          </a:p>
          <a:p>
            <a:pPr eaLnBrk="1" hangingPunct="1">
              <a:buFont typeface="Arial" charset="0"/>
              <a:buNone/>
            </a:pPr>
            <a:r>
              <a:rPr lang="nl-NL" u="sng" smtClean="0"/>
              <a:t>Doel:</a:t>
            </a:r>
          </a:p>
          <a:p>
            <a:pPr eaLnBrk="1" hangingPunct="1"/>
            <a:r>
              <a:rPr lang="nl-NL" smtClean="0"/>
              <a:t>eenduidige informatie aan de patiënt</a:t>
            </a:r>
          </a:p>
          <a:p>
            <a:pPr eaLnBrk="1" hangingPunct="1"/>
            <a:r>
              <a:rPr lang="nl-NL" smtClean="0"/>
              <a:t>uitleg samenwerking</a:t>
            </a:r>
          </a:p>
          <a:p>
            <a:pPr eaLnBrk="1" hangingPunct="1"/>
            <a:r>
              <a:rPr lang="nl-NL" smtClean="0"/>
              <a:t>duidelijk wanneer contact huisarts en wanneer HF-poli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Persoonlijke ervaring deelname project</a:t>
            </a:r>
          </a:p>
        </p:txBody>
      </p:sp>
      <p:sp>
        <p:nvSpPr>
          <p:cNvPr id="6144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nl-NL" smtClean="0"/>
          </a:p>
          <a:p>
            <a:r>
              <a:rPr lang="nl-NL" sz="3600" smtClean="0"/>
              <a:t>transmuraal project</a:t>
            </a:r>
          </a:p>
          <a:p>
            <a:pPr lvl="2">
              <a:buFont typeface="Wingdings" pitchFamily="2" charset="2"/>
              <a:buChar char="à"/>
            </a:pPr>
            <a:r>
              <a:rPr lang="nl-NL" smtClean="0">
                <a:sym typeface="Wingdings" pitchFamily="2" charset="2"/>
              </a:rPr>
              <a:t>Meer inzicht werkzaamheden en mogelijkheden 1</a:t>
            </a:r>
            <a:r>
              <a:rPr lang="nl-NL" baseline="30000" smtClean="0">
                <a:sym typeface="Wingdings" pitchFamily="2" charset="2"/>
              </a:rPr>
              <a:t>e</a:t>
            </a:r>
            <a:r>
              <a:rPr lang="nl-NL" smtClean="0">
                <a:sym typeface="Wingdings" pitchFamily="2" charset="2"/>
              </a:rPr>
              <a:t> lijn</a:t>
            </a:r>
          </a:p>
          <a:p>
            <a:r>
              <a:rPr lang="nl-NL" sz="3600" smtClean="0"/>
              <a:t>samenwerking</a:t>
            </a:r>
          </a:p>
          <a:p>
            <a:r>
              <a:rPr lang="nl-NL" sz="3600" smtClean="0"/>
              <a:t>projectduur</a:t>
            </a:r>
            <a:endParaRPr lang="nl-NL" sz="36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 idx="4294967295"/>
          </p:nvPr>
        </p:nvSpPr>
        <p:spPr>
          <a:xfrm>
            <a:off x="687388" y="26035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ＭＳ Ｐゴシック" pitchFamily="34" charset="-128"/>
              </a:rPr>
              <a:t>Opvang</a:t>
            </a:r>
            <a:r>
              <a:rPr lang="en-US" dirty="0" smtClean="0">
                <a:ea typeface="ＭＳ Ｐゴシック" pitchFamily="34" charset="-128"/>
              </a:rPr>
              <a:t> van </a:t>
            </a:r>
            <a:r>
              <a:rPr lang="en-US" dirty="0" err="1" smtClean="0">
                <a:ea typeface="ＭＳ Ｐゴシック" pitchFamily="34" charset="-128"/>
              </a:rPr>
              <a:t>patiënten</a:t>
            </a:r>
            <a:r>
              <a:rPr lang="en-US" dirty="0" smtClean="0">
                <a:ea typeface="ＭＳ Ｐゴシック" pitchFamily="34" charset="-128"/>
              </a:rPr>
              <a:t> in </a:t>
            </a:r>
            <a:r>
              <a:rPr lang="en-US" dirty="0" err="1" smtClean="0">
                <a:ea typeface="ＭＳ Ｐゴシック" pitchFamily="34" charset="-128"/>
              </a:rPr>
              <a:t>historisch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perspectief</a:t>
            </a: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47700" y="1981200"/>
            <a:ext cx="5868988" cy="33194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Tot 2000 </a:t>
            </a:r>
            <a:r>
              <a:rPr lang="ja-JP" altLang="en-US" smtClean="0">
                <a:cs typeface="ＭＳ Ｐゴシック"/>
              </a:rPr>
              <a:t>‘</a:t>
            </a:r>
            <a:r>
              <a:rPr lang="en-US" altLang="ja-JP" smtClean="0">
                <a:cs typeface="ＭＳ Ｐゴシック"/>
              </a:rPr>
              <a:t>draaideurpatiënt</a:t>
            </a:r>
            <a:r>
              <a:rPr lang="ja-JP" altLang="en-US" smtClean="0">
                <a:cs typeface="ＭＳ Ｐゴシック"/>
              </a:rPr>
              <a:t>’</a:t>
            </a:r>
            <a:endParaRPr lang="en-US" altLang="ja-JP" smtClean="0">
              <a:cs typeface="ＭＳ Ｐゴシック"/>
            </a:endParaRPr>
          </a:p>
          <a:p>
            <a:pPr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1996 hartfalenpoliklinieken</a:t>
            </a:r>
          </a:p>
          <a:p>
            <a:pPr lvl="1" eaLnBrk="1" hangingPunct="1"/>
            <a:r>
              <a:rPr lang="en-US" i="1" smtClean="0">
                <a:ea typeface="ＭＳ Ｐゴシック"/>
                <a:cs typeface="ＭＳ Ｐゴシック"/>
              </a:rPr>
              <a:t>Tweedelijns zorg</a:t>
            </a:r>
            <a:endParaRPr lang="nl-NL" i="1" smtClean="0">
              <a:ea typeface="ＭＳ Ｐゴシック"/>
              <a:cs typeface="ＭＳ Ｐゴシック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66913"/>
            <a:ext cx="2514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ziekenhuis_carto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620713"/>
            <a:ext cx="5256212" cy="5145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>
          <a:xfrm>
            <a:off x="687388" y="188913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>
                <a:ea typeface="ＭＳ Ｐゴシック"/>
                <a:cs typeface="Tahoma" pitchFamily="34" charset="0"/>
              </a:rPr>
              <a:t>Veranderingen zorglandschap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87388" y="1412875"/>
            <a:ext cx="7772400" cy="4114800"/>
          </a:xfrm>
        </p:spPr>
        <p:txBody>
          <a:bodyPr/>
          <a:lstStyle/>
          <a:p>
            <a:pPr eaLnBrk="1" hangingPunct="1"/>
            <a:r>
              <a:rPr lang="nl-NL" smtClean="0">
                <a:ea typeface="ＭＳ Ｐゴシック"/>
                <a:cs typeface="Tahoma" pitchFamily="34" charset="0"/>
              </a:rPr>
              <a:t>Verschuiving van ziekenhuiszorg naar zorg dichter bij huis</a:t>
            </a:r>
          </a:p>
          <a:p>
            <a:pPr lvl="1" eaLnBrk="1" hangingPunct="1"/>
            <a:r>
              <a:rPr lang="nl-NL" smtClean="0">
                <a:ea typeface="ＭＳ Ｐゴシック"/>
                <a:cs typeface="Tahoma" pitchFamily="34" charset="0"/>
              </a:rPr>
              <a:t>zorg dichter bij de burger</a:t>
            </a:r>
          </a:p>
          <a:p>
            <a:pPr lvl="2" indent="-419100" eaLnBrk="1" hangingPunct="1">
              <a:buFont typeface="Wingdings" pitchFamily="2" charset="2"/>
              <a:buChar char="Ø"/>
            </a:pPr>
            <a:r>
              <a:rPr lang="en-US" i="1" smtClean="0">
                <a:ea typeface="ＭＳ Ｐゴシック"/>
                <a:cs typeface="Tahoma" pitchFamily="34" charset="0"/>
              </a:rPr>
              <a:t>Hartfaler: oude patiënt, weinig mobiel</a:t>
            </a:r>
            <a:endParaRPr lang="nl-NL" i="1" smtClean="0">
              <a:ea typeface="ＭＳ Ｐゴシック"/>
              <a:cs typeface="Tahoma" pitchFamily="34" charset="0"/>
            </a:endParaRPr>
          </a:p>
          <a:p>
            <a:pPr lvl="1" eaLnBrk="1" hangingPunct="1"/>
            <a:r>
              <a:rPr lang="nl-NL" smtClean="0">
                <a:ea typeface="ＭＳ Ｐゴシック"/>
                <a:cs typeface="Tahoma" pitchFamily="34" charset="0"/>
              </a:rPr>
              <a:t>herpositionering van de laagcomplexe zorg</a:t>
            </a:r>
          </a:p>
          <a:p>
            <a:pPr lvl="1" eaLnBrk="1" hangingPunct="1"/>
            <a:r>
              <a:rPr lang="nl-NL" smtClean="0">
                <a:ea typeface="ＭＳ Ｐゴシック"/>
                <a:cs typeface="Tahoma" pitchFamily="34" charset="0"/>
              </a:rPr>
              <a:t>concentratie van complexe </a:t>
            </a:r>
          </a:p>
          <a:p>
            <a:pPr lvl="1" eaLnBrk="1" hangingPunct="1">
              <a:buFont typeface="Arial" charset="0"/>
              <a:buNone/>
            </a:pPr>
            <a:r>
              <a:rPr lang="nl-NL" smtClean="0">
                <a:ea typeface="ＭＳ Ｐゴシック"/>
                <a:cs typeface="Tahoma" pitchFamily="34" charset="0"/>
              </a:rPr>
              <a:t>	multidisciplinaire zorg</a:t>
            </a:r>
          </a:p>
          <a:p>
            <a:pPr lvl="1" eaLnBrk="1" hangingPunct="1"/>
            <a:r>
              <a:rPr lang="nl-NL" smtClean="0">
                <a:ea typeface="ＭＳ Ｐゴシック"/>
                <a:cs typeface="Tahoma" pitchFamily="34" charset="0"/>
              </a:rPr>
              <a:t>concentratie van acute zorg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365625"/>
            <a:ext cx="17922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Transmuraal hartfalen plan</a:t>
            </a:r>
            <a:endParaRPr lang="nl-NL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Cardiologen</a:t>
            </a:r>
            <a:r>
              <a:rPr lang="en-US" dirty="0" smtClean="0"/>
              <a:t>/VS-</a:t>
            </a:r>
            <a:r>
              <a:rPr lang="en-US" dirty="0" err="1" smtClean="0"/>
              <a:t>hartfalen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Huisartsen</a:t>
            </a:r>
            <a:r>
              <a:rPr lang="en-US" dirty="0" smtClean="0"/>
              <a:t>/POH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Regio</a:t>
            </a:r>
            <a:r>
              <a:rPr lang="en-US" dirty="0" smtClean="0"/>
              <a:t> Alphen </a:t>
            </a:r>
            <a:r>
              <a:rPr lang="en-US" dirty="0" err="1" smtClean="0"/>
              <a:t>aan</a:t>
            </a:r>
            <a:r>
              <a:rPr lang="en-US" dirty="0" smtClean="0"/>
              <a:t> de Rijn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51574455"/>
              </p:ext>
            </p:extLst>
          </p:nvPr>
        </p:nvGraphicFramePr>
        <p:xfrm>
          <a:off x="251520" y="5805264"/>
          <a:ext cx="1866900" cy="809625"/>
        </p:xfrm>
        <a:graphic>
          <a:graphicData uri="http://schemas.openxmlformats.org/presentationml/2006/ole">
            <p:oleObj spid="_x0000_s2058" name="Acrobat Document" r:id="rId3" imgW="2491560" imgH="1078560" progId="AcroExch.Document.7">
              <p:embed/>
            </p:oleObj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589240"/>
            <a:ext cx="2448272" cy="1041400"/>
          </a:xfrm>
          <a:prstGeom prst="rect">
            <a:avLst/>
          </a:prstGeom>
        </p:spPr>
      </p:pic>
      <p:pic>
        <p:nvPicPr>
          <p:cNvPr id="6" name="Picture 2" descr="C:\Users\Jaap\Documents\nascholing\PC overleg district 5\WDH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49280"/>
            <a:ext cx="2232248" cy="589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van aanpak</a:t>
            </a:r>
            <a:endParaRPr lang="nl-NL" smtClean="0"/>
          </a:p>
        </p:txBody>
      </p:sp>
      <p:sp>
        <p:nvSpPr>
          <p:cNvPr id="2560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</a:t>
            </a:r>
            <a:r>
              <a:rPr lang="nl-NL" b="1" smtClean="0"/>
              <a:t>nquête</a:t>
            </a:r>
            <a:r>
              <a:rPr lang="nl-NL" smtClean="0"/>
              <a:t> </a:t>
            </a:r>
            <a:r>
              <a:rPr lang="en-US" b="1" smtClean="0"/>
              <a:t>pati</a:t>
            </a:r>
            <a:r>
              <a:rPr lang="en-US" b="1" smtClean="0">
                <a:ea typeface="ＭＳ Ｐゴシック"/>
                <a:cs typeface="ＭＳ Ｐゴシック"/>
              </a:rPr>
              <a:t>ë</a:t>
            </a:r>
            <a:r>
              <a:rPr lang="en-US" b="1" smtClean="0"/>
              <a:t>nten en huisartsen</a:t>
            </a:r>
          </a:p>
          <a:p>
            <a:pPr eaLnBrk="1" hangingPunct="1"/>
            <a:r>
              <a:rPr lang="en-US" smtClean="0"/>
              <a:t>Werkgroep samengesteld</a:t>
            </a:r>
          </a:p>
          <a:p>
            <a:pPr eaLnBrk="1" hangingPunct="1"/>
            <a:r>
              <a:rPr lang="en-US" smtClean="0"/>
              <a:t>Knelpunten geanalyseerd</a:t>
            </a:r>
          </a:p>
          <a:p>
            <a:pPr eaLnBrk="1" hangingPunct="1"/>
            <a:r>
              <a:rPr lang="en-US" smtClean="0"/>
              <a:t>Protocollen ontwikkeld</a:t>
            </a:r>
          </a:p>
          <a:p>
            <a:pPr eaLnBrk="1" hangingPunct="1"/>
            <a:r>
              <a:rPr lang="en-US" i="1" smtClean="0"/>
              <a:t>Afspraken gemaakt over aanspreekpunt</a:t>
            </a:r>
          </a:p>
          <a:p>
            <a:pPr eaLnBrk="1" hangingPunct="1"/>
            <a:r>
              <a:rPr lang="en-US" i="1" smtClean="0"/>
              <a:t>Plan uitrol in de regio</a:t>
            </a:r>
          </a:p>
          <a:p>
            <a:pPr eaLnBrk="1" hangingPunct="1"/>
            <a:r>
              <a:rPr lang="en-US" i="1" smtClean="0"/>
              <a:t>Borging van de afspraken</a:t>
            </a:r>
            <a:endParaRPr lang="nl-NL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 idx="4294967295"/>
          </p:nvPr>
        </p:nvSpPr>
        <p:spPr>
          <a:xfrm>
            <a:off x="7604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Patiënten</a:t>
            </a: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15950" y="1628775"/>
            <a:ext cx="7627938" cy="4114800"/>
          </a:xfrm>
        </p:spPr>
        <p:txBody>
          <a:bodyPr/>
          <a:lstStyle/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Huisarts zou intensiever betrokken moeten zijn bij zorg</a:t>
            </a:r>
          </a:p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Slechts 4 willen huisarts als regisseur van zorg</a:t>
            </a:r>
          </a:p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47 patiënten willen voor hun zorg </a:t>
            </a:r>
            <a:r>
              <a:rPr lang="nl-NL" b="1" smtClean="0">
                <a:ea typeface="ＭＳ Ｐゴシック"/>
                <a:cs typeface="ＭＳ Ｐゴシック"/>
              </a:rPr>
              <a:t>primair naar hartfalenpolikliniek</a:t>
            </a:r>
          </a:p>
          <a:p>
            <a:pPr eaLnBrk="1" hangingPunct="1"/>
            <a:r>
              <a:rPr lang="nl-NL" smtClean="0">
                <a:ea typeface="ＭＳ Ｐゴシック"/>
                <a:cs typeface="ＭＳ Ｐゴシック"/>
              </a:rPr>
              <a:t>Weinig ICT-vaardigheden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1377</Words>
  <Application>Microsoft Office PowerPoint</Application>
  <PresentationFormat>Diavoorstelling (4:3)</PresentationFormat>
  <Paragraphs>518</Paragraphs>
  <Slides>39</Slides>
  <Notes>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1" baseType="lpstr">
      <vt:lpstr>Kantoorthema</vt:lpstr>
      <vt:lpstr>Acrobat Document</vt:lpstr>
      <vt:lpstr>project samenwerking 1e, 2e en 3e lijn  regio Alphen a/d Rijn - Leiderdorp</vt:lpstr>
      <vt:lpstr>Doel van de behandeling van hartfalen</vt:lpstr>
      <vt:lpstr>Naadloze hartfalenzorg</vt:lpstr>
      <vt:lpstr>Opvang van patiënten in historisch perspectief</vt:lpstr>
      <vt:lpstr>Dia 5</vt:lpstr>
      <vt:lpstr>Veranderingen zorglandschap</vt:lpstr>
      <vt:lpstr>Transmuraal hartfalen plan</vt:lpstr>
      <vt:lpstr>Plan van aanpak</vt:lpstr>
      <vt:lpstr>Patiënten</vt:lpstr>
      <vt:lpstr>Huisartsen</vt:lpstr>
      <vt:lpstr>Plan van aanpak</vt:lpstr>
      <vt:lpstr>Werkgroep</vt:lpstr>
      <vt:lpstr>Plan van aanpak</vt:lpstr>
      <vt:lpstr>knelpunten</vt:lpstr>
      <vt:lpstr>Plan van aanpak</vt:lpstr>
      <vt:lpstr>protocollen</vt:lpstr>
      <vt:lpstr>Dia 17</vt:lpstr>
      <vt:lpstr>Dia 18</vt:lpstr>
      <vt:lpstr>protocollen</vt:lpstr>
      <vt:lpstr>Dia 20</vt:lpstr>
      <vt:lpstr>protocollen</vt:lpstr>
      <vt:lpstr>Dia 22</vt:lpstr>
      <vt:lpstr>protocollen</vt:lpstr>
      <vt:lpstr>Dia 24</vt:lpstr>
      <vt:lpstr>protocollen</vt:lpstr>
      <vt:lpstr>Dia 26</vt:lpstr>
      <vt:lpstr>Voorstellen</vt:lpstr>
      <vt:lpstr>Plan van aanpak</vt:lpstr>
      <vt:lpstr>Rol HFVPK / VS</vt:lpstr>
      <vt:lpstr>Onduidelijkheid!</vt:lpstr>
      <vt:lpstr>Ontwikkeling HFVPK  VS</vt:lpstr>
      <vt:lpstr>Consensus HF poli  intermediair</vt:lpstr>
      <vt:lpstr>Intermediaire rol betreft patiënten waarbij hartfalen is gediagnostiseerd</vt:lpstr>
      <vt:lpstr>Borging afspraken 2e lijn</vt:lpstr>
      <vt:lpstr>Dia 35</vt:lpstr>
      <vt:lpstr>Data beschikbaar t.b.v. evaluatie</vt:lpstr>
      <vt:lpstr>Scholing </vt:lpstr>
      <vt:lpstr>Gezamenlijke patiënteninformatie</vt:lpstr>
      <vt:lpstr>Persoonlijke ervaring deelname project</vt:lpstr>
    </vt:vector>
  </TitlesOfParts>
  <Company>Rijnland Zorggroep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Pol, PEJ van</dc:creator>
  <cp:lastModifiedBy>Bart</cp:lastModifiedBy>
  <cp:revision>40</cp:revision>
  <dcterms:created xsi:type="dcterms:W3CDTF">2013-09-14T10:44:57Z</dcterms:created>
  <dcterms:modified xsi:type="dcterms:W3CDTF">2013-10-04T11:44:25Z</dcterms:modified>
</cp:coreProperties>
</file>