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10/4/13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588627" cy="984921"/>
          </a:xfrm>
        </p:spPr>
        <p:txBody>
          <a:bodyPr>
            <a:no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Change in </a:t>
            </a:r>
            <a:r>
              <a:rPr lang="nl-NL" sz="2800" dirty="0" err="1" smtClean="0">
                <a:solidFill>
                  <a:srgbClr val="FFFF00"/>
                </a:solidFill>
              </a:rPr>
              <a:t>inflammatory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</a:rPr>
              <a:t>activity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</a:rPr>
              <a:t>after</a:t>
            </a:r>
            <a:r>
              <a:rPr lang="nl-NL" sz="2800" dirty="0" smtClean="0">
                <a:solidFill>
                  <a:srgbClr val="FFFF00"/>
                </a:solidFill>
              </a:rPr>
              <a:t> statin </a:t>
            </a:r>
            <a:r>
              <a:rPr lang="nl-NL" sz="2800" dirty="0" err="1" smtClean="0">
                <a:solidFill>
                  <a:srgbClr val="FFFF00"/>
                </a:solidFill>
              </a:rPr>
              <a:t>use</a:t>
            </a:r>
            <a:r>
              <a:rPr lang="nl-NL" sz="2800" dirty="0" smtClean="0">
                <a:solidFill>
                  <a:srgbClr val="FFFF00"/>
                </a:solidFill>
              </a:rPr>
              <a:t> in </a:t>
            </a:r>
            <a:r>
              <a:rPr lang="nl-NL" sz="2800" dirty="0" err="1" smtClean="0">
                <a:solidFill>
                  <a:srgbClr val="FFFF00"/>
                </a:solidFill>
              </a:rPr>
              <a:t>patients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</a:rPr>
              <a:t>with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</a:rPr>
              <a:t>active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</a:rPr>
              <a:t>periodontitis</a:t>
            </a:r>
            <a:endParaRPr lang="nl-NL" sz="2800" dirty="0">
              <a:solidFill>
                <a:srgbClr val="FFFF00"/>
              </a:solidFill>
            </a:endParaRPr>
          </a:p>
        </p:txBody>
      </p:sp>
      <p:grpSp>
        <p:nvGrpSpPr>
          <p:cNvPr id="30" name="Groep 29"/>
          <p:cNvGrpSpPr/>
          <p:nvPr/>
        </p:nvGrpSpPr>
        <p:grpSpPr>
          <a:xfrm>
            <a:off x="514719" y="1649968"/>
            <a:ext cx="8151156" cy="4921597"/>
            <a:chOff x="514719" y="1586468"/>
            <a:chExt cx="8151156" cy="4921597"/>
          </a:xfrm>
        </p:grpSpPr>
        <p:grpSp>
          <p:nvGrpSpPr>
            <p:cNvPr id="11" name="Groep 10"/>
            <p:cNvGrpSpPr/>
            <p:nvPr/>
          </p:nvGrpSpPr>
          <p:grpSpPr>
            <a:xfrm>
              <a:off x="514719" y="1866900"/>
              <a:ext cx="8151156" cy="4641165"/>
              <a:chOff x="667119" y="1765300"/>
              <a:chExt cx="8151156" cy="4641165"/>
            </a:xfrm>
          </p:grpSpPr>
          <p:grpSp>
            <p:nvGrpSpPr>
              <p:cNvPr id="10" name="Groep 9"/>
              <p:cNvGrpSpPr/>
              <p:nvPr/>
            </p:nvGrpSpPr>
            <p:grpSpPr>
              <a:xfrm>
                <a:off x="667119" y="1854200"/>
                <a:ext cx="8151156" cy="4552265"/>
                <a:chOff x="667119" y="1854200"/>
                <a:chExt cx="8151156" cy="4552265"/>
              </a:xfrm>
            </p:grpSpPr>
            <p:pic>
              <p:nvPicPr>
                <p:cNvPr id="1028" name="Picture 4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667119" y="1854200"/>
                  <a:ext cx="8151156" cy="3886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7" name="Tekstvak 6"/>
                <p:cNvSpPr txBox="1"/>
                <p:nvPr/>
              </p:nvSpPr>
              <p:spPr>
                <a:xfrm>
                  <a:off x="2776624" y="5760134"/>
                  <a:ext cx="272016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342900" indent="-342900" algn="ctr">
                    <a:buAutoNum type="arabicPlain" startAt="4"/>
                  </a:pPr>
                  <a:r>
                    <a:rPr lang="nl-NL" dirty="0" smtClean="0">
                      <a:solidFill>
                        <a:schemeClr val="bg1"/>
                      </a:solidFill>
                    </a:rPr>
                    <a:t>                          12</a:t>
                  </a:r>
                </a:p>
                <a:p>
                  <a:pPr marL="342900" indent="-342900" algn="ctr"/>
                  <a:r>
                    <a:rPr lang="nl-NL" dirty="0" smtClean="0">
                      <a:solidFill>
                        <a:schemeClr val="bg1"/>
                      </a:solidFill>
                    </a:rPr>
                    <a:t>Weeks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after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randomisation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" name="Tekstvak 7"/>
              <p:cNvSpPr txBox="1"/>
              <p:nvPr/>
            </p:nvSpPr>
            <p:spPr>
              <a:xfrm>
                <a:off x="1498600" y="1765300"/>
                <a:ext cx="902545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0.5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0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-0.5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-1</a:t>
                </a:r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2863850" y="1586468"/>
              <a:ext cx="651742" cy="616982"/>
              <a:chOff x="2863850" y="1586468"/>
              <a:chExt cx="651742" cy="616982"/>
            </a:xfrm>
          </p:grpSpPr>
          <p:sp>
            <p:nvSpPr>
              <p:cNvPr id="13" name="Rechteraccolade 12"/>
              <p:cNvSpPr/>
              <p:nvPr/>
            </p:nvSpPr>
            <p:spPr>
              <a:xfrm rot="16200000">
                <a:off x="3018271" y="1706129"/>
                <a:ext cx="342900" cy="651742"/>
              </a:xfrm>
              <a:prstGeom prst="rightBrac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3048051" y="15864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*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ep 15"/>
            <p:cNvGrpSpPr/>
            <p:nvPr/>
          </p:nvGrpSpPr>
          <p:grpSpPr>
            <a:xfrm>
              <a:off x="4781550" y="1599168"/>
              <a:ext cx="651742" cy="616982"/>
              <a:chOff x="2863850" y="1586468"/>
              <a:chExt cx="651742" cy="616982"/>
            </a:xfrm>
          </p:grpSpPr>
          <p:sp>
            <p:nvSpPr>
              <p:cNvPr id="17" name="Rechteraccolade 16"/>
              <p:cNvSpPr/>
              <p:nvPr/>
            </p:nvSpPr>
            <p:spPr>
              <a:xfrm rot="16200000">
                <a:off x="3018271" y="1706129"/>
                <a:ext cx="342900" cy="651742"/>
              </a:xfrm>
              <a:prstGeom prst="rightBrac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3048051" y="158646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>
                    <a:solidFill>
                      <a:schemeClr val="bg1"/>
                    </a:solidFill>
                  </a:rPr>
                  <a:t>*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Tekstvak 18"/>
            <p:cNvSpPr txBox="1"/>
            <p:nvPr/>
          </p:nvSpPr>
          <p:spPr>
            <a:xfrm>
              <a:off x="3337792" y="294056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**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5153892" y="295326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**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kstvak 20"/>
          <p:cNvSpPr txBox="1"/>
          <p:nvPr/>
        </p:nvSpPr>
        <p:spPr>
          <a:xfrm rot="16200000">
            <a:off x="-352888" y="3442493"/>
            <a:ext cx="3398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Change in </a:t>
            </a:r>
            <a:r>
              <a:rPr lang="nl-NL" dirty="0" err="1" smtClean="0">
                <a:solidFill>
                  <a:schemeClr val="bg1"/>
                </a:solidFill>
              </a:rPr>
              <a:t>periodontal</a:t>
            </a:r>
            <a:r>
              <a:rPr lang="nl-NL" dirty="0" smtClean="0">
                <a:solidFill>
                  <a:schemeClr val="bg1"/>
                </a:solidFill>
              </a:rPr>
              <a:t> FDG </a:t>
            </a:r>
            <a:r>
              <a:rPr lang="nl-NL" dirty="0" err="1" smtClean="0">
                <a:solidFill>
                  <a:schemeClr val="bg1"/>
                </a:solidFill>
              </a:rPr>
              <a:t>uptake</a:t>
            </a:r>
            <a:endParaRPr lang="nl-NL" dirty="0" smtClean="0">
              <a:solidFill>
                <a:schemeClr val="bg1"/>
              </a:solidFill>
            </a:endParaRPr>
          </a:p>
          <a:p>
            <a:pPr algn="ctr"/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Calibri"/>
              </a:rPr>
              <a:t>∆ TBR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29" name="Groep 28"/>
          <p:cNvGrpSpPr/>
          <p:nvPr/>
        </p:nvGrpSpPr>
        <p:grpSpPr>
          <a:xfrm>
            <a:off x="6438900" y="2203966"/>
            <a:ext cx="2027627" cy="707886"/>
            <a:chOff x="6438900" y="2203966"/>
            <a:chExt cx="2027627" cy="707886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43684" y="2285999"/>
              <a:ext cx="286875" cy="27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38900" y="2597884"/>
              <a:ext cx="278438" cy="27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Tekstvak 27"/>
            <p:cNvSpPr txBox="1"/>
            <p:nvPr/>
          </p:nvSpPr>
          <p:spPr>
            <a:xfrm>
              <a:off x="6692900" y="2203966"/>
              <a:ext cx="1773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 err="1" smtClean="0">
                  <a:solidFill>
                    <a:schemeClr val="bg1"/>
                  </a:solidFill>
                </a:rPr>
                <a:t>Atorvastatin</a:t>
              </a:r>
              <a:r>
                <a:rPr lang="nl-NL" sz="2000" dirty="0" smtClean="0">
                  <a:solidFill>
                    <a:schemeClr val="bg1"/>
                  </a:solidFill>
                </a:rPr>
                <a:t> 10</a:t>
              </a:r>
            </a:p>
            <a:p>
              <a:r>
                <a:rPr lang="nl-NL" sz="2000" dirty="0" err="1" smtClean="0">
                  <a:solidFill>
                    <a:schemeClr val="bg1"/>
                  </a:solidFill>
                </a:rPr>
                <a:t>Atorvastatin</a:t>
              </a:r>
              <a:r>
                <a:rPr lang="nl-NL" sz="2000" dirty="0" smtClean="0">
                  <a:solidFill>
                    <a:schemeClr val="bg1"/>
                  </a:solidFill>
                </a:rPr>
                <a:t> 80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146800" y="6375400"/>
            <a:ext cx="299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chemeClr val="bg1"/>
                </a:solidFill>
              </a:rPr>
              <a:t>Subramanian </a:t>
            </a:r>
            <a:r>
              <a:rPr lang="en-GB" i="1" smtClean="0">
                <a:solidFill>
                  <a:schemeClr val="bg1"/>
                </a:solidFill>
              </a:rPr>
              <a:t>et al., JACC 2013</a:t>
            </a:r>
            <a:endParaRPr lang="en-GB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Change in inflammatory activity after statin use in patients with active periodontitis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2013-10-04T10:21:42Z</dcterms:created>
  <dcterms:modified xsi:type="dcterms:W3CDTF">2013-10-04T10:30:13Z</dcterms:modified>
</cp:coreProperties>
</file>