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52" r:id="rId2"/>
    <p:sldId id="353" r:id="rId3"/>
    <p:sldId id="355" r:id="rId4"/>
    <p:sldId id="354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C3E4"/>
    <a:srgbClr val="FFFF00"/>
    <a:srgbClr val="00CCFF"/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7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21-2-2013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271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21-2-2013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5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21-2-2013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21-2-2013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RE-MEDY</a:t>
            </a:r>
            <a:br>
              <a:rPr lang="en-US" sz="2800" b="1" dirty="0" smtClean="0"/>
            </a:br>
            <a:r>
              <a:rPr lang="en-US" sz="2000" b="1" dirty="0" smtClean="0"/>
              <a:t>Cumulative Risk Recurrent Venous </a:t>
            </a:r>
            <a:r>
              <a:rPr lang="en-US" sz="2000" b="1" dirty="0" err="1" smtClean="0"/>
              <a:t>Thromboembolism</a:t>
            </a:r>
            <a:r>
              <a:rPr lang="en-US" sz="2000" b="1" dirty="0" smtClean="0"/>
              <a:t> or Related Death in the Active-Control Study</a:t>
            </a:r>
            <a:endParaRPr lang="nl-NL" sz="2800" b="1" dirty="0"/>
          </a:p>
        </p:txBody>
      </p:sp>
      <p:grpSp>
        <p:nvGrpSpPr>
          <p:cNvPr id="11" name="Groep 10"/>
          <p:cNvGrpSpPr/>
          <p:nvPr/>
        </p:nvGrpSpPr>
        <p:grpSpPr>
          <a:xfrm>
            <a:off x="1043608" y="1628800"/>
            <a:ext cx="6964948" cy="4032448"/>
            <a:chOff x="1043608" y="1628800"/>
            <a:chExt cx="6964948" cy="4032448"/>
          </a:xfrm>
        </p:grpSpPr>
        <p:grpSp>
          <p:nvGrpSpPr>
            <p:cNvPr id="10" name="Groep 9"/>
            <p:cNvGrpSpPr/>
            <p:nvPr/>
          </p:nvGrpSpPr>
          <p:grpSpPr>
            <a:xfrm>
              <a:off x="1043608" y="1628800"/>
              <a:ext cx="6964948" cy="4032448"/>
              <a:chOff x="1043608" y="1628800"/>
              <a:chExt cx="6964948" cy="4032448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59631" y="1628800"/>
                <a:ext cx="6748925" cy="3816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" name="Rechthoek 3"/>
              <p:cNvSpPr/>
              <p:nvPr/>
            </p:nvSpPr>
            <p:spPr>
              <a:xfrm>
                <a:off x="3131840" y="5384249"/>
                <a:ext cx="238578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err="1" smtClean="0">
                    <a:solidFill>
                      <a:schemeClr val="bg1"/>
                    </a:solidFill>
                  </a:rPr>
                  <a:t>Months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nl-NL" sz="1200" dirty="0" err="1" smtClean="0">
                    <a:solidFill>
                      <a:schemeClr val="bg1"/>
                    </a:solidFill>
                  </a:rPr>
                  <a:t>since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nl-NL" sz="1200" dirty="0" err="1" smtClean="0">
                    <a:solidFill>
                      <a:schemeClr val="bg1"/>
                    </a:solidFill>
                  </a:rPr>
                  <a:t>Randomization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Rechthoek 4"/>
              <p:cNvSpPr/>
              <p:nvPr/>
            </p:nvSpPr>
            <p:spPr>
              <a:xfrm rot="16200000">
                <a:off x="-126231" y="3446711"/>
                <a:ext cx="261667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err="1" smtClean="0">
                    <a:solidFill>
                      <a:schemeClr val="bg1"/>
                    </a:solidFill>
                  </a:rPr>
                  <a:t>Estimated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nl-NL" sz="1200" dirty="0" err="1" smtClean="0">
                    <a:solidFill>
                      <a:schemeClr val="bg1"/>
                    </a:solidFill>
                  </a:rPr>
                  <a:t>Cumulative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Risk (%)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Rechthoek 5"/>
            <p:cNvSpPr/>
            <p:nvPr/>
          </p:nvSpPr>
          <p:spPr>
            <a:xfrm>
              <a:off x="6419541" y="3306470"/>
              <a:ext cx="13208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dirty="0" err="1" smtClean="0">
                  <a:solidFill>
                    <a:srgbClr val="FFFF00"/>
                  </a:solidFill>
                </a:rPr>
                <a:t>Dabigatran</a:t>
              </a:r>
              <a:endParaRPr lang="nl-NL" sz="1600" dirty="0">
                <a:solidFill>
                  <a:srgbClr val="FFFF00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6582269" y="4458598"/>
              <a:ext cx="115808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dirty="0" err="1" smtClean="0">
                  <a:solidFill>
                    <a:srgbClr val="00CCFF"/>
                  </a:solidFill>
                </a:rPr>
                <a:t>Warfarin</a:t>
              </a:r>
              <a:endParaRPr lang="nl-NL" sz="1600" dirty="0">
                <a:solidFill>
                  <a:srgbClr val="00CCFF"/>
                </a:solidFill>
              </a:endParaRPr>
            </a:p>
          </p:txBody>
        </p:sp>
      </p:grpSp>
      <p:sp>
        <p:nvSpPr>
          <p:cNvPr id="8" name="Rechthoek 7"/>
          <p:cNvSpPr/>
          <p:nvPr/>
        </p:nvSpPr>
        <p:spPr>
          <a:xfrm>
            <a:off x="5940152" y="2132856"/>
            <a:ext cx="23762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P=0.01 </a:t>
            </a:r>
            <a:r>
              <a:rPr lang="nl-NL" sz="1200" dirty="0" err="1" smtClean="0">
                <a:solidFill>
                  <a:schemeClr val="bg1"/>
                </a:solidFill>
              </a:rPr>
              <a:t>for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noninferiority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580112" y="6093296"/>
            <a:ext cx="3417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 smtClean="0">
                <a:solidFill>
                  <a:schemeClr val="bg1"/>
                </a:solidFill>
              </a:rPr>
              <a:t>Schulman</a:t>
            </a:r>
            <a:r>
              <a:rPr lang="nl-NL" sz="1100" dirty="0" smtClean="0">
                <a:solidFill>
                  <a:schemeClr val="bg1"/>
                </a:solidFill>
              </a:rPr>
              <a:t> S. N </a:t>
            </a:r>
            <a:r>
              <a:rPr lang="nl-NL" sz="1100" dirty="0" err="1" smtClean="0">
                <a:solidFill>
                  <a:schemeClr val="bg1"/>
                </a:solidFill>
              </a:rPr>
              <a:t>Engl</a:t>
            </a:r>
            <a:r>
              <a:rPr lang="nl-NL" sz="1100" dirty="0" smtClean="0">
                <a:solidFill>
                  <a:schemeClr val="bg1"/>
                </a:solidFill>
              </a:rPr>
              <a:t> J </a:t>
            </a:r>
            <a:r>
              <a:rPr lang="nl-NL" sz="1100" dirty="0" err="1" smtClean="0">
                <a:solidFill>
                  <a:schemeClr val="bg1"/>
                </a:solidFill>
              </a:rPr>
              <a:t>Med</a:t>
            </a:r>
            <a:r>
              <a:rPr lang="nl-NL" sz="1100" dirty="0" smtClean="0">
                <a:solidFill>
                  <a:schemeClr val="bg1"/>
                </a:solidFill>
              </a:rPr>
              <a:t> 2013;368:709-18.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a typeface="ＭＳ Ｐゴシック"/>
              </a:rPr>
              <a:t>RE-SONATE</a:t>
            </a:r>
            <a:r>
              <a:rPr lang="en-US" sz="3200" b="1" dirty="0" smtClean="0">
                <a:ea typeface="ＭＳ Ｐゴシック"/>
              </a:rPr>
              <a:t/>
            </a:r>
            <a:br>
              <a:rPr lang="en-US" sz="3200" b="1" dirty="0" smtClean="0">
                <a:ea typeface="ＭＳ Ｐゴシック"/>
              </a:rPr>
            </a:br>
            <a:r>
              <a:rPr lang="en-US" sz="2000" b="1" dirty="0" smtClean="0"/>
              <a:t>Cumulative Risk </a:t>
            </a:r>
            <a:r>
              <a:rPr lang="en-US" sz="2000" b="1" dirty="0" smtClean="0">
                <a:ea typeface="ＭＳ Ｐゴシック"/>
              </a:rPr>
              <a:t>Recurrent Venous </a:t>
            </a:r>
            <a:r>
              <a:rPr lang="en-US" sz="2000" b="1" dirty="0" err="1" smtClean="0">
                <a:ea typeface="ＭＳ Ｐゴシック"/>
              </a:rPr>
              <a:t>Thromboembolism</a:t>
            </a:r>
            <a:r>
              <a:rPr lang="en-US" sz="2000" b="1" dirty="0" smtClean="0">
                <a:ea typeface="ＭＳ Ｐゴシック"/>
              </a:rPr>
              <a:t>, Related Death, or Unexplained Death in the Placebo-Control Study</a:t>
            </a:r>
            <a:endParaRPr lang="nl-NL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132856"/>
            <a:ext cx="6059266" cy="342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kstvak 6"/>
          <p:cNvSpPr txBox="1"/>
          <p:nvPr/>
        </p:nvSpPr>
        <p:spPr>
          <a:xfrm>
            <a:off x="5580112" y="6093296"/>
            <a:ext cx="3417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 smtClean="0">
                <a:solidFill>
                  <a:schemeClr val="bg1"/>
                </a:solidFill>
              </a:rPr>
              <a:t>Schulman</a:t>
            </a:r>
            <a:r>
              <a:rPr lang="nl-NL" sz="1100" dirty="0" smtClean="0">
                <a:solidFill>
                  <a:schemeClr val="bg1"/>
                </a:solidFill>
              </a:rPr>
              <a:t> S. N </a:t>
            </a:r>
            <a:r>
              <a:rPr lang="nl-NL" sz="1100" dirty="0" err="1" smtClean="0">
                <a:solidFill>
                  <a:schemeClr val="bg1"/>
                </a:solidFill>
              </a:rPr>
              <a:t>Engl</a:t>
            </a:r>
            <a:r>
              <a:rPr lang="nl-NL" sz="1100" dirty="0" smtClean="0">
                <a:solidFill>
                  <a:schemeClr val="bg1"/>
                </a:solidFill>
              </a:rPr>
              <a:t> J </a:t>
            </a:r>
            <a:r>
              <a:rPr lang="nl-NL" sz="1100" dirty="0" err="1" smtClean="0">
                <a:solidFill>
                  <a:schemeClr val="bg1"/>
                </a:solidFill>
              </a:rPr>
              <a:t>Med</a:t>
            </a:r>
            <a:r>
              <a:rPr lang="nl-NL" sz="1100" dirty="0" smtClean="0">
                <a:solidFill>
                  <a:schemeClr val="bg1"/>
                </a:solidFill>
              </a:rPr>
              <a:t> 2013;368:709-18.</a:t>
            </a:r>
            <a:endParaRPr lang="nl-NL" sz="1100" dirty="0">
              <a:solidFill>
                <a:schemeClr val="bg1"/>
              </a:solidFill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1115616" y="1772816"/>
            <a:ext cx="7437829" cy="4032448"/>
            <a:chOff x="1115616" y="1772816"/>
            <a:chExt cx="7437829" cy="4032448"/>
          </a:xfrm>
        </p:grpSpPr>
        <p:sp>
          <p:nvSpPr>
            <p:cNvPr id="5" name="Rechthoek 4"/>
            <p:cNvSpPr/>
            <p:nvPr/>
          </p:nvSpPr>
          <p:spPr>
            <a:xfrm rot="16200000">
              <a:off x="-54223" y="3710353"/>
              <a:ext cx="261667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err="1" smtClean="0">
                  <a:solidFill>
                    <a:schemeClr val="bg1"/>
                  </a:solidFill>
                </a:rPr>
                <a:t>Estimated</a:t>
              </a:r>
              <a:r>
                <a:rPr lang="nl-NL" sz="1200" dirty="0" smtClean="0">
                  <a:solidFill>
                    <a:schemeClr val="bg1"/>
                  </a:solidFill>
                </a:rPr>
                <a:t> </a:t>
              </a:r>
              <a:r>
                <a:rPr lang="nl-NL" sz="1200" dirty="0" err="1" smtClean="0">
                  <a:solidFill>
                    <a:schemeClr val="bg1"/>
                  </a:solidFill>
                </a:rPr>
                <a:t>Cumulative</a:t>
              </a:r>
              <a:r>
                <a:rPr lang="nl-NL" sz="1200" dirty="0" smtClean="0">
                  <a:solidFill>
                    <a:schemeClr val="bg1"/>
                  </a:solidFill>
                </a:rPr>
                <a:t> Risk (%)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3050315" y="5528265"/>
              <a:ext cx="238578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err="1" smtClean="0">
                  <a:solidFill>
                    <a:schemeClr val="bg1"/>
                  </a:solidFill>
                </a:rPr>
                <a:t>Months</a:t>
              </a:r>
              <a:r>
                <a:rPr lang="nl-NL" sz="1200" dirty="0" smtClean="0">
                  <a:solidFill>
                    <a:schemeClr val="bg1"/>
                  </a:solidFill>
                </a:rPr>
                <a:t> </a:t>
              </a:r>
              <a:r>
                <a:rPr lang="nl-NL" sz="1200" dirty="0" err="1" smtClean="0">
                  <a:solidFill>
                    <a:schemeClr val="bg1"/>
                  </a:solidFill>
                </a:rPr>
                <a:t>since</a:t>
              </a:r>
              <a:r>
                <a:rPr lang="nl-NL" sz="1200" dirty="0" smtClean="0">
                  <a:solidFill>
                    <a:schemeClr val="bg1"/>
                  </a:solidFill>
                </a:rPr>
                <a:t> </a:t>
              </a:r>
              <a:r>
                <a:rPr lang="nl-NL" sz="1200" dirty="0" err="1" smtClean="0">
                  <a:solidFill>
                    <a:schemeClr val="bg1"/>
                  </a:solidFill>
                </a:rPr>
                <a:t>Randomization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Rechthoek 8"/>
            <p:cNvSpPr/>
            <p:nvPr/>
          </p:nvSpPr>
          <p:spPr>
            <a:xfrm>
              <a:off x="3923928" y="1774557"/>
              <a:ext cx="23762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Post-Treatment</a:t>
              </a:r>
              <a:endParaRPr lang="nl-NL" dirty="0" smtClean="0">
                <a:solidFill>
                  <a:schemeClr val="bg1"/>
                </a:solidFill>
              </a:endParaRPr>
            </a:p>
            <a:p>
              <a:r>
                <a:rPr lang="nl-NL" dirty="0" smtClean="0">
                  <a:solidFill>
                    <a:schemeClr val="bg1"/>
                  </a:solidFill>
                </a:rPr>
                <a:t>Follow-up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>
              <a:off x="1979712" y="1772816"/>
              <a:ext cx="14219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Treatment</a:t>
              </a:r>
              <a:endParaRPr lang="nl-NL" dirty="0" smtClean="0">
                <a:solidFill>
                  <a:schemeClr val="bg1"/>
                </a:solidFill>
              </a:endParaRPr>
            </a:p>
            <a:p>
              <a:r>
                <a:rPr lang="nl-NL" dirty="0" err="1" smtClean="0">
                  <a:solidFill>
                    <a:schemeClr val="bg1"/>
                  </a:solidFill>
                </a:rPr>
                <a:t>Phase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6635371" y="3501008"/>
              <a:ext cx="117698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err="1" smtClean="0">
                  <a:solidFill>
                    <a:srgbClr val="FFFF00"/>
                  </a:solidFill>
                </a:rPr>
                <a:t>Dabigatran</a:t>
              </a:r>
              <a:endParaRPr lang="nl-NL" sz="14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6804248" y="1988840"/>
              <a:ext cx="17491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smtClean="0">
                  <a:solidFill>
                    <a:srgbClr val="8EC3E4"/>
                  </a:solidFill>
                </a:rPr>
                <a:t>Matching placebo</a:t>
              </a:r>
              <a:endParaRPr lang="nl-NL" sz="1400" dirty="0">
                <a:solidFill>
                  <a:srgbClr val="8EC3E4"/>
                </a:solidFill>
              </a:endParaRPr>
            </a:p>
          </p:txBody>
        </p:sp>
      </p:grpSp>
      <p:sp>
        <p:nvSpPr>
          <p:cNvPr id="14" name="Rechthoek 13"/>
          <p:cNvSpPr/>
          <p:nvPr/>
        </p:nvSpPr>
        <p:spPr>
          <a:xfrm>
            <a:off x="5913892" y="4221088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P=0.01 </a:t>
            </a:r>
            <a:r>
              <a:rPr lang="nl-NL" sz="1200" dirty="0" smtClean="0">
                <a:solidFill>
                  <a:schemeClr val="bg1"/>
                </a:solidFill>
              </a:rPr>
              <a:t>at 6 mo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P=0.006 at 12 </a:t>
            </a:r>
            <a:r>
              <a:rPr lang="en-US" sz="1200" dirty="0" err="1" smtClean="0">
                <a:solidFill>
                  <a:schemeClr val="bg1"/>
                </a:solidFill>
              </a:rPr>
              <a:t>mo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P=0.03 at 18 </a:t>
            </a:r>
            <a:r>
              <a:rPr lang="en-US" sz="1200" dirty="0" err="1" smtClean="0">
                <a:solidFill>
                  <a:schemeClr val="bg1"/>
                </a:solidFill>
              </a:rPr>
              <a:t>mo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RE-MEDY </a:t>
            </a:r>
            <a:br>
              <a:rPr lang="en-US" sz="2800" b="1" dirty="0" smtClean="0"/>
            </a:br>
            <a:r>
              <a:rPr lang="en-US" sz="2400" b="1" dirty="0" smtClean="0"/>
              <a:t>Any Bleeding in the Active-Control Study</a:t>
            </a:r>
            <a:endParaRPr lang="nl-NL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812895" cy="330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2123728" y="5157192"/>
            <a:ext cx="4680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Months since First Dose of Study Drug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 rot="16200000">
            <a:off x="-726105" y="3326504"/>
            <a:ext cx="35283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Estimated Cumulative Risk of Bleeding (%)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580112" y="6093296"/>
            <a:ext cx="3417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 smtClean="0">
                <a:solidFill>
                  <a:schemeClr val="bg1"/>
                </a:solidFill>
              </a:rPr>
              <a:t>Schulman</a:t>
            </a:r>
            <a:r>
              <a:rPr lang="nl-NL" sz="1100" dirty="0" smtClean="0">
                <a:solidFill>
                  <a:schemeClr val="bg1"/>
                </a:solidFill>
              </a:rPr>
              <a:t> S. N </a:t>
            </a:r>
            <a:r>
              <a:rPr lang="nl-NL" sz="1100" dirty="0" err="1" smtClean="0">
                <a:solidFill>
                  <a:schemeClr val="bg1"/>
                </a:solidFill>
              </a:rPr>
              <a:t>Engl</a:t>
            </a:r>
            <a:r>
              <a:rPr lang="nl-NL" sz="1100" dirty="0" smtClean="0">
                <a:solidFill>
                  <a:schemeClr val="bg1"/>
                </a:solidFill>
              </a:rPr>
              <a:t> J </a:t>
            </a:r>
            <a:r>
              <a:rPr lang="nl-NL" sz="1100" dirty="0" err="1" smtClean="0">
                <a:solidFill>
                  <a:schemeClr val="bg1"/>
                </a:solidFill>
              </a:rPr>
              <a:t>Med</a:t>
            </a:r>
            <a:r>
              <a:rPr lang="nl-NL" sz="1100" dirty="0" smtClean="0">
                <a:solidFill>
                  <a:schemeClr val="bg1"/>
                </a:solidFill>
              </a:rPr>
              <a:t> 2013;368:709-18.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419541" y="2852936"/>
            <a:ext cx="13208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 smtClean="0">
                <a:solidFill>
                  <a:srgbClr val="FFFF00"/>
                </a:solidFill>
              </a:rPr>
              <a:t>Dabigatran</a:t>
            </a:r>
            <a:endParaRPr lang="nl-NL" sz="1600" dirty="0">
              <a:solidFill>
                <a:srgbClr val="FFFF00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582269" y="1916832"/>
            <a:ext cx="11580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 err="1" smtClean="0">
                <a:solidFill>
                  <a:srgbClr val="00CCFF"/>
                </a:solidFill>
              </a:rPr>
              <a:t>Warfarin</a:t>
            </a:r>
            <a:endParaRPr lang="nl-NL" sz="1600" dirty="0">
              <a:solidFill>
                <a:srgbClr val="00CCFF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7104861" y="4088105"/>
            <a:ext cx="8515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P&lt;0.001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a typeface="ＭＳ Ｐゴシック"/>
              </a:rPr>
              <a:t>RE-SONATE</a:t>
            </a:r>
            <a:r>
              <a:rPr lang="en-US" sz="2400" b="1" dirty="0" smtClean="0">
                <a:ea typeface="ＭＳ Ｐゴシック"/>
              </a:rPr>
              <a:t> </a:t>
            </a:r>
            <a:br>
              <a:rPr lang="en-US" sz="2400" b="1" dirty="0" smtClean="0">
                <a:ea typeface="ＭＳ Ｐゴシック"/>
              </a:rPr>
            </a:br>
            <a:r>
              <a:rPr lang="en-US" sz="2400" b="1" dirty="0" smtClean="0"/>
              <a:t>Any Bleeding in the Placebo-Control Study</a:t>
            </a:r>
            <a:endParaRPr lang="nl-NL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64333"/>
            <a:ext cx="6336704" cy="36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2051720" y="5301208"/>
            <a:ext cx="4680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Months since First Dose of Study Drug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 rot="16200000">
            <a:off x="-726105" y="3326504"/>
            <a:ext cx="35283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Estimated Cumulative Risk of Bleeding (%)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580112" y="6093296"/>
            <a:ext cx="3417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 smtClean="0">
                <a:solidFill>
                  <a:schemeClr val="bg1"/>
                </a:solidFill>
              </a:rPr>
              <a:t>Schulman</a:t>
            </a:r>
            <a:r>
              <a:rPr lang="nl-NL" sz="1100" dirty="0" smtClean="0">
                <a:solidFill>
                  <a:schemeClr val="bg1"/>
                </a:solidFill>
              </a:rPr>
              <a:t> S. N </a:t>
            </a:r>
            <a:r>
              <a:rPr lang="nl-NL" sz="1100" dirty="0" err="1" smtClean="0">
                <a:solidFill>
                  <a:schemeClr val="bg1"/>
                </a:solidFill>
              </a:rPr>
              <a:t>Engl</a:t>
            </a:r>
            <a:r>
              <a:rPr lang="nl-NL" sz="1100" dirty="0" smtClean="0">
                <a:solidFill>
                  <a:schemeClr val="bg1"/>
                </a:solidFill>
              </a:rPr>
              <a:t> J </a:t>
            </a:r>
            <a:r>
              <a:rPr lang="nl-NL" sz="1100" dirty="0" err="1" smtClean="0">
                <a:solidFill>
                  <a:schemeClr val="bg1"/>
                </a:solidFill>
              </a:rPr>
              <a:t>Med</a:t>
            </a:r>
            <a:r>
              <a:rPr lang="nl-NL" sz="1100" dirty="0" smtClean="0">
                <a:solidFill>
                  <a:schemeClr val="bg1"/>
                </a:solidFill>
              </a:rPr>
              <a:t> 2013;368:709-18.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012160" y="2060848"/>
            <a:ext cx="13208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 smtClean="0">
                <a:solidFill>
                  <a:srgbClr val="FFFF00"/>
                </a:solidFill>
              </a:rPr>
              <a:t>Dabigatran</a:t>
            </a:r>
            <a:endParaRPr lang="nl-NL" sz="1600" dirty="0">
              <a:solidFill>
                <a:srgbClr val="FFFF00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228184" y="3212976"/>
            <a:ext cx="11580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 smtClean="0">
                <a:solidFill>
                  <a:srgbClr val="00CCFF"/>
                </a:solidFill>
              </a:rPr>
              <a:t>Matching placebo</a:t>
            </a:r>
            <a:endParaRPr lang="nl-NL" sz="1600" dirty="0">
              <a:solidFill>
                <a:srgbClr val="00CCFF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6660232" y="4437112"/>
            <a:ext cx="8515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P=0.003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111</Words>
  <Application>Microsoft Office PowerPoint</Application>
  <PresentationFormat>Diavoorstelling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1_Office-thema</vt:lpstr>
      <vt:lpstr>RE-MEDY Cumulative Risk Recurrent Venous Thromboembolism or Related Death in the Active-Control Study</vt:lpstr>
      <vt:lpstr>RE-SONATE Cumulative Risk Recurrent Venous Thromboembolism, Related Death, or Unexplained Death in the Placebo-Control Study</vt:lpstr>
      <vt:lpstr>RE-MEDY  Any Bleeding in the Active-Control Study</vt:lpstr>
      <vt:lpstr>RE-SONATE  Any Bleeding in the Placebo-Control Study</vt:lpstr>
    </vt:vector>
  </TitlesOfParts>
  <Company>Medcon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Marianne Deinum</cp:lastModifiedBy>
  <cp:revision>152</cp:revision>
  <dcterms:created xsi:type="dcterms:W3CDTF">2011-09-14T14:53:57Z</dcterms:created>
  <dcterms:modified xsi:type="dcterms:W3CDTF">2013-02-21T15:51:13Z</dcterms:modified>
</cp:coreProperties>
</file>