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22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1575" y="304548"/>
            <a:ext cx="7772400" cy="984921"/>
          </a:xfrm>
        </p:spPr>
        <p:txBody>
          <a:bodyPr>
            <a:noAutofit/>
          </a:bodyPr>
          <a:lstStyle/>
          <a:p>
            <a:r>
              <a:rPr lang="nl-NL" sz="2800" b="1" smtClean="0">
                <a:solidFill>
                  <a:srgbClr val="FFFF00"/>
                </a:solidFill>
              </a:rPr>
              <a:t>Mean ejection fraction effect size by number of discrepancies in reports</a:t>
            </a:r>
            <a:endParaRPr lang="nl-NL" sz="2800" b="1">
              <a:solidFill>
                <a:srgbClr val="FFFF00"/>
              </a:solidFill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597884" y="1601788"/>
            <a:ext cx="7019343" cy="4574659"/>
            <a:chOff x="597884" y="1601788"/>
            <a:chExt cx="7019343" cy="4574659"/>
          </a:xfrm>
        </p:grpSpPr>
        <p:grpSp>
          <p:nvGrpSpPr>
            <p:cNvPr id="11" name="Groep 10"/>
            <p:cNvGrpSpPr/>
            <p:nvPr/>
          </p:nvGrpSpPr>
          <p:grpSpPr>
            <a:xfrm>
              <a:off x="597884" y="1601788"/>
              <a:ext cx="6958616" cy="4093428"/>
              <a:chOff x="597884" y="1601788"/>
              <a:chExt cx="6958616" cy="4093428"/>
            </a:xfrm>
          </p:grpSpPr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282700" y="1836050"/>
                <a:ext cx="6273800" cy="36677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0" name="Tekstvak 9"/>
              <p:cNvSpPr txBox="1"/>
              <p:nvPr/>
            </p:nvSpPr>
            <p:spPr>
              <a:xfrm>
                <a:off x="597884" y="1601788"/>
                <a:ext cx="684816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nl-NL" sz="2000" dirty="0" smtClean="0">
                    <a:solidFill>
                      <a:schemeClr val="bg1"/>
                    </a:solidFill>
                  </a:rPr>
                  <a:t>10</a:t>
                </a:r>
              </a:p>
              <a:p>
                <a:pPr algn="r"/>
                <a:endParaRPr lang="nl-NL" sz="2000" dirty="0" smtClean="0">
                  <a:solidFill>
                    <a:schemeClr val="bg1"/>
                  </a:solidFill>
                </a:endParaRPr>
              </a:p>
              <a:p>
                <a:pPr algn="r"/>
                <a:r>
                  <a:rPr lang="nl-NL" sz="2000" dirty="0" smtClean="0">
                    <a:solidFill>
                      <a:schemeClr val="bg1"/>
                    </a:solidFill>
                  </a:rPr>
                  <a:t>8</a:t>
                </a:r>
              </a:p>
              <a:p>
                <a:pPr algn="r"/>
                <a:endParaRPr lang="nl-NL" sz="2000" dirty="0" smtClean="0">
                  <a:solidFill>
                    <a:schemeClr val="bg1"/>
                  </a:solidFill>
                </a:endParaRPr>
              </a:p>
              <a:p>
                <a:pPr algn="r"/>
                <a:r>
                  <a:rPr lang="nl-NL" sz="2000" dirty="0" smtClean="0">
                    <a:solidFill>
                      <a:schemeClr val="bg1"/>
                    </a:solidFill>
                  </a:rPr>
                  <a:t>6</a:t>
                </a:r>
              </a:p>
              <a:p>
                <a:pPr algn="r"/>
                <a:endParaRPr lang="nl-NL" sz="2000" dirty="0" smtClean="0">
                  <a:solidFill>
                    <a:schemeClr val="bg1"/>
                  </a:solidFill>
                </a:endParaRPr>
              </a:p>
              <a:p>
                <a:pPr algn="r"/>
                <a:r>
                  <a:rPr lang="nl-NL" sz="2000" dirty="0" smtClean="0">
                    <a:solidFill>
                      <a:schemeClr val="bg1"/>
                    </a:solidFill>
                  </a:rPr>
                  <a:t>4</a:t>
                </a:r>
              </a:p>
              <a:p>
                <a:pPr algn="r"/>
                <a:endParaRPr lang="nl-NL" sz="2000" dirty="0" smtClean="0">
                  <a:solidFill>
                    <a:schemeClr val="bg1"/>
                  </a:solidFill>
                </a:endParaRPr>
              </a:p>
              <a:p>
                <a:pPr algn="r"/>
                <a:r>
                  <a:rPr lang="nl-NL" sz="2000" dirty="0" smtClean="0">
                    <a:solidFill>
                      <a:schemeClr val="bg1"/>
                    </a:solidFill>
                  </a:rPr>
                  <a:t>2</a:t>
                </a:r>
              </a:p>
              <a:p>
                <a:pPr algn="r"/>
                <a:endParaRPr lang="nl-NL" sz="2000" dirty="0" smtClean="0">
                  <a:solidFill>
                    <a:schemeClr val="bg1"/>
                  </a:solidFill>
                </a:endParaRPr>
              </a:p>
              <a:p>
                <a:pPr algn="r"/>
                <a:r>
                  <a:rPr lang="nl-NL" sz="2000" dirty="0" smtClean="0">
                    <a:solidFill>
                      <a:schemeClr val="bg1"/>
                    </a:solidFill>
                  </a:rPr>
                  <a:t>0</a:t>
                </a:r>
              </a:p>
              <a:p>
                <a:pPr algn="r"/>
                <a:endParaRPr lang="nl-NL" sz="2000" dirty="0" smtClean="0">
                  <a:solidFill>
                    <a:schemeClr val="bg1"/>
                  </a:solidFill>
                </a:endParaRPr>
              </a:p>
              <a:p>
                <a:pPr algn="r"/>
                <a:r>
                  <a:rPr lang="nl-NL" sz="2000" dirty="0" smtClean="0">
                    <a:solidFill>
                      <a:schemeClr val="bg1"/>
                    </a:solidFill>
                  </a:rPr>
                  <a:t>-2</a:t>
                </a:r>
                <a:endParaRPr lang="nl-NL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7" name="Groep 16"/>
            <p:cNvGrpSpPr/>
            <p:nvPr/>
          </p:nvGrpSpPr>
          <p:grpSpPr>
            <a:xfrm>
              <a:off x="1605075" y="5530116"/>
              <a:ext cx="6012152" cy="646331"/>
              <a:chOff x="1605075" y="5530116"/>
              <a:chExt cx="6012152" cy="646331"/>
            </a:xfrm>
          </p:grpSpPr>
          <p:sp>
            <p:nvSpPr>
              <p:cNvPr id="12" name="Tekstvak 11"/>
              <p:cNvSpPr txBox="1"/>
              <p:nvPr/>
            </p:nvSpPr>
            <p:spPr>
              <a:xfrm>
                <a:off x="1605075" y="5530116"/>
                <a:ext cx="8178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chemeClr val="bg1"/>
                    </a:solidFill>
                  </a:rPr>
                  <a:t>0</a:t>
                </a:r>
              </a:p>
              <a:p>
                <a:pPr algn="ctr"/>
                <a:r>
                  <a:rPr lang="nl-NL" dirty="0" smtClean="0">
                    <a:solidFill>
                      <a:schemeClr val="bg1"/>
                    </a:solidFill>
                  </a:rPr>
                  <a:t>5 trials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Tekstvak 12"/>
              <p:cNvSpPr txBox="1"/>
              <p:nvPr/>
            </p:nvSpPr>
            <p:spPr>
              <a:xfrm>
                <a:off x="2816566" y="5530116"/>
                <a:ext cx="9348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chemeClr val="bg1"/>
                    </a:solidFill>
                  </a:rPr>
                  <a:t>1-10</a:t>
                </a:r>
              </a:p>
              <a:p>
                <a:pPr algn="ctr"/>
                <a:r>
                  <a:rPr lang="nl-NL" dirty="0" smtClean="0">
                    <a:solidFill>
                      <a:schemeClr val="bg1"/>
                    </a:solidFill>
                  </a:rPr>
                  <a:t>24 trials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Tekstvak 13"/>
              <p:cNvSpPr txBox="1"/>
              <p:nvPr/>
            </p:nvSpPr>
            <p:spPr>
              <a:xfrm>
                <a:off x="4137366" y="5530116"/>
                <a:ext cx="93487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chemeClr val="bg1"/>
                    </a:solidFill>
                  </a:rPr>
                  <a:t>11-20</a:t>
                </a:r>
              </a:p>
              <a:p>
                <a:pPr algn="ctr"/>
                <a:r>
                  <a:rPr lang="nl-NL" dirty="0" smtClean="0">
                    <a:solidFill>
                      <a:schemeClr val="bg1"/>
                    </a:solidFill>
                  </a:rPr>
                  <a:t>12 trials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Tekstvak 14"/>
              <p:cNvSpPr txBox="1"/>
              <p:nvPr/>
            </p:nvSpPr>
            <p:spPr>
              <a:xfrm>
                <a:off x="5529375" y="5530116"/>
                <a:ext cx="8178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chemeClr val="bg1"/>
                    </a:solidFill>
                  </a:rPr>
                  <a:t>21-30</a:t>
                </a:r>
              </a:p>
              <a:p>
                <a:pPr algn="ctr"/>
                <a:r>
                  <a:rPr lang="nl-NL" dirty="0" smtClean="0">
                    <a:solidFill>
                      <a:schemeClr val="bg1"/>
                    </a:solidFill>
                  </a:rPr>
                  <a:t>3 trials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Tekstvak 15"/>
              <p:cNvSpPr txBox="1"/>
              <p:nvPr/>
            </p:nvSpPr>
            <p:spPr>
              <a:xfrm>
                <a:off x="6799375" y="5530116"/>
                <a:ext cx="81785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dirty="0" smtClean="0">
                    <a:solidFill>
                      <a:schemeClr val="bg1"/>
                    </a:solidFill>
                  </a:rPr>
                  <a:t>&gt; 30</a:t>
                </a:r>
              </a:p>
              <a:p>
                <a:pPr algn="ctr"/>
                <a:r>
                  <a:rPr lang="nl-NL" dirty="0" smtClean="0">
                    <a:solidFill>
                      <a:schemeClr val="bg1"/>
                    </a:solidFill>
                  </a:rPr>
                  <a:t>5 trials</a:t>
                </a:r>
                <a:endParaRPr lang="nl-NL" dirty="0">
                  <a:solidFill>
                    <a:schemeClr val="bg1"/>
                  </a:solidFill>
                </a:endParaRPr>
              </a:p>
            </p:txBody>
          </p:sp>
        </p:grpSp>
      </p:grpSp>
      <p:cxnSp>
        <p:nvCxnSpPr>
          <p:cNvPr id="28" name="Rechte verbindingslijn 27"/>
          <p:cNvCxnSpPr/>
          <p:nvPr/>
        </p:nvCxnSpPr>
        <p:spPr>
          <a:xfrm>
            <a:off x="8407400" y="2819400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" name="Groep 69"/>
          <p:cNvGrpSpPr/>
          <p:nvPr/>
        </p:nvGrpSpPr>
        <p:grpSpPr>
          <a:xfrm>
            <a:off x="1879600" y="2273300"/>
            <a:ext cx="5473700" cy="3179650"/>
            <a:chOff x="1879600" y="2273300"/>
            <a:chExt cx="5473700" cy="3179650"/>
          </a:xfrm>
        </p:grpSpPr>
        <p:grpSp>
          <p:nvGrpSpPr>
            <p:cNvPr id="49" name="Groep 48"/>
            <p:cNvGrpSpPr/>
            <p:nvPr/>
          </p:nvGrpSpPr>
          <p:grpSpPr>
            <a:xfrm>
              <a:off x="1879600" y="4508500"/>
              <a:ext cx="241300" cy="944450"/>
              <a:chOff x="3746500" y="2349500"/>
              <a:chExt cx="457200" cy="2438400"/>
            </a:xfrm>
          </p:grpSpPr>
          <p:cxnSp>
            <p:nvCxnSpPr>
              <p:cNvPr id="50" name="Rechte verbindingslijn 49"/>
              <p:cNvCxnSpPr/>
              <p:nvPr/>
            </p:nvCxnSpPr>
            <p:spPr>
              <a:xfrm flipH="1">
                <a:off x="3962400" y="2349500"/>
                <a:ext cx="12700" cy="243840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Rechte verbindingslijn 50"/>
              <p:cNvCxnSpPr/>
              <p:nvPr/>
            </p:nvCxnSpPr>
            <p:spPr>
              <a:xfrm>
                <a:off x="3746500" y="2349500"/>
                <a:ext cx="457200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echte verbindingslijn 51"/>
              <p:cNvCxnSpPr/>
              <p:nvPr/>
            </p:nvCxnSpPr>
            <p:spPr>
              <a:xfrm>
                <a:off x="3746500" y="4775200"/>
                <a:ext cx="457200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ep 52"/>
            <p:cNvGrpSpPr/>
            <p:nvPr/>
          </p:nvGrpSpPr>
          <p:grpSpPr>
            <a:xfrm>
              <a:off x="3175000" y="4000500"/>
              <a:ext cx="241300" cy="520700"/>
              <a:chOff x="3746500" y="2349500"/>
              <a:chExt cx="457200" cy="2438400"/>
            </a:xfrm>
          </p:grpSpPr>
          <p:cxnSp>
            <p:nvCxnSpPr>
              <p:cNvPr id="54" name="Rechte verbindingslijn 53"/>
              <p:cNvCxnSpPr/>
              <p:nvPr/>
            </p:nvCxnSpPr>
            <p:spPr>
              <a:xfrm flipH="1">
                <a:off x="3962400" y="2349500"/>
                <a:ext cx="12700" cy="243840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Rechte verbindingslijn 54"/>
              <p:cNvCxnSpPr/>
              <p:nvPr/>
            </p:nvCxnSpPr>
            <p:spPr>
              <a:xfrm>
                <a:off x="3746500" y="2349500"/>
                <a:ext cx="457200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Rechte verbindingslijn 55"/>
              <p:cNvCxnSpPr/>
              <p:nvPr/>
            </p:nvCxnSpPr>
            <p:spPr>
              <a:xfrm>
                <a:off x="3746500" y="4775200"/>
                <a:ext cx="457200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ep 57"/>
            <p:cNvGrpSpPr/>
            <p:nvPr/>
          </p:nvGrpSpPr>
          <p:grpSpPr>
            <a:xfrm>
              <a:off x="4495800" y="3708400"/>
              <a:ext cx="241300" cy="520700"/>
              <a:chOff x="3746500" y="2349500"/>
              <a:chExt cx="457200" cy="2438400"/>
            </a:xfrm>
          </p:grpSpPr>
          <p:cxnSp>
            <p:nvCxnSpPr>
              <p:cNvPr id="59" name="Rechte verbindingslijn 58"/>
              <p:cNvCxnSpPr/>
              <p:nvPr/>
            </p:nvCxnSpPr>
            <p:spPr>
              <a:xfrm flipH="1">
                <a:off x="3962400" y="2349500"/>
                <a:ext cx="12700" cy="243840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Rechte verbindingslijn 59"/>
              <p:cNvCxnSpPr/>
              <p:nvPr/>
            </p:nvCxnSpPr>
            <p:spPr>
              <a:xfrm>
                <a:off x="3746500" y="2349500"/>
                <a:ext cx="457200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Rechte verbindingslijn 60"/>
              <p:cNvCxnSpPr/>
              <p:nvPr/>
            </p:nvCxnSpPr>
            <p:spPr>
              <a:xfrm>
                <a:off x="3746500" y="4775200"/>
                <a:ext cx="457200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ep 61"/>
            <p:cNvGrpSpPr/>
            <p:nvPr/>
          </p:nvGrpSpPr>
          <p:grpSpPr>
            <a:xfrm>
              <a:off x="5829300" y="2590801"/>
              <a:ext cx="241300" cy="1086511"/>
              <a:chOff x="3746500" y="2349500"/>
              <a:chExt cx="457200" cy="2438400"/>
            </a:xfrm>
          </p:grpSpPr>
          <p:cxnSp>
            <p:nvCxnSpPr>
              <p:cNvPr id="63" name="Rechte verbindingslijn 62"/>
              <p:cNvCxnSpPr/>
              <p:nvPr/>
            </p:nvCxnSpPr>
            <p:spPr>
              <a:xfrm flipH="1">
                <a:off x="3962400" y="2349500"/>
                <a:ext cx="12700" cy="243840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Rechte verbindingslijn 63"/>
              <p:cNvCxnSpPr/>
              <p:nvPr/>
            </p:nvCxnSpPr>
            <p:spPr>
              <a:xfrm>
                <a:off x="3746500" y="2349500"/>
                <a:ext cx="457200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echte verbindingslijn 64"/>
              <p:cNvCxnSpPr/>
              <p:nvPr/>
            </p:nvCxnSpPr>
            <p:spPr>
              <a:xfrm>
                <a:off x="3746500" y="4775200"/>
                <a:ext cx="457200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ep 65"/>
            <p:cNvGrpSpPr/>
            <p:nvPr/>
          </p:nvGrpSpPr>
          <p:grpSpPr>
            <a:xfrm>
              <a:off x="7112000" y="2273300"/>
              <a:ext cx="241300" cy="515290"/>
              <a:chOff x="3746500" y="2349500"/>
              <a:chExt cx="457200" cy="2438400"/>
            </a:xfrm>
          </p:grpSpPr>
          <p:cxnSp>
            <p:nvCxnSpPr>
              <p:cNvPr id="67" name="Rechte verbindingslijn 66"/>
              <p:cNvCxnSpPr/>
              <p:nvPr/>
            </p:nvCxnSpPr>
            <p:spPr>
              <a:xfrm flipH="1">
                <a:off x="3962400" y="2349500"/>
                <a:ext cx="12700" cy="243840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Rechte verbindingslijn 67"/>
              <p:cNvCxnSpPr/>
              <p:nvPr/>
            </p:nvCxnSpPr>
            <p:spPr>
              <a:xfrm>
                <a:off x="3746500" y="2349500"/>
                <a:ext cx="457200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Rechte verbindingslijn 68"/>
              <p:cNvCxnSpPr/>
              <p:nvPr/>
            </p:nvCxnSpPr>
            <p:spPr>
              <a:xfrm>
                <a:off x="3746500" y="4775200"/>
                <a:ext cx="457200" cy="0"/>
              </a:xfrm>
              <a:prstGeom prst="line">
                <a:avLst/>
              </a:prstGeom>
              <a:ln w="254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Tekstvak 34"/>
          <p:cNvSpPr txBox="1"/>
          <p:nvPr/>
        </p:nvSpPr>
        <p:spPr>
          <a:xfrm rot="16200000">
            <a:off x="-339082" y="3708400"/>
            <a:ext cx="2218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EF effect size (</a:t>
            </a:r>
            <a:r>
              <a:rPr lang="nl-NL" u="sng" smtClean="0">
                <a:solidFill>
                  <a:schemeClr val="bg1"/>
                </a:solidFill>
              </a:rPr>
              <a:t>+</a:t>
            </a:r>
            <a:r>
              <a:rPr lang="nl-NL" smtClean="0">
                <a:solidFill>
                  <a:schemeClr val="bg1"/>
                </a:solidFill>
              </a:rPr>
              <a:t> SE)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6675588" y="6389559"/>
            <a:ext cx="2796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Nowbar et al., BMJ 2014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1183537" y="6204893"/>
            <a:ext cx="446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Number of discrepancies per trial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52</Words>
  <Application>Microsoft Office PowerPoint</Application>
  <PresentationFormat>Diavoorstelling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Mean ejection fraction effect size by number of discrepancies in reports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11</cp:revision>
  <dcterms:created xsi:type="dcterms:W3CDTF">2013-04-15T08:15:24Z</dcterms:created>
  <dcterms:modified xsi:type="dcterms:W3CDTF">2014-05-01T07:52:06Z</dcterms:modified>
</cp:coreProperties>
</file>