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2" r:id="rId2"/>
  </p:sldIdLst>
  <p:sldSz cx="9144000" cy="6858000" type="screen4x3"/>
  <p:notesSz cx="6858000" cy="9144000"/>
  <p:custDataLst>
    <p:tags r:id="rId5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CAFF"/>
    <a:srgbClr val="8EC3E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10-12-2012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501934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10-12-2012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519624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10-12-2012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10-12-2012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10-12-2012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10-12-2012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10-12-2012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10-12-2012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10-12-2012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10-12-2012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10-12-2012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10-12-2012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10-12-2012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10-12-2012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86800" cy="1143000"/>
          </a:xfrm>
        </p:spPr>
        <p:txBody>
          <a:bodyPr/>
          <a:lstStyle/>
          <a:p>
            <a:r>
              <a:rPr lang="nl-NL" sz="2800" b="1" dirty="0" smtClean="0"/>
              <a:t>ASSOCIATE </a:t>
            </a:r>
            <a:r>
              <a:rPr lang="nl-NL" sz="2800" b="1" dirty="0" err="1" smtClean="0"/>
              <a:t>study</a:t>
            </a:r>
            <a:r>
              <a:rPr lang="nl-NL" sz="2800" b="1" dirty="0" smtClean="0"/>
              <a:t>: </a:t>
            </a:r>
            <a:br>
              <a:rPr lang="nl-NL" sz="2800" b="1" dirty="0" smtClean="0"/>
            </a:br>
            <a:r>
              <a:rPr lang="nl-NL" sz="2800" b="1" dirty="0" smtClean="0"/>
              <a:t>Verandering in hartslag in rust </a:t>
            </a:r>
            <a:r>
              <a:rPr lang="nl-NL" sz="1600" b="1" dirty="0" smtClean="0"/>
              <a:t>(full </a:t>
            </a:r>
            <a:r>
              <a:rPr lang="nl-NL" sz="1600" b="1" dirty="0" err="1" smtClean="0"/>
              <a:t>analysis</a:t>
            </a:r>
            <a:r>
              <a:rPr lang="nl-NL" sz="1600" b="1" dirty="0" smtClean="0"/>
              <a:t> set)</a:t>
            </a:r>
            <a:endParaRPr lang="nl-NL" sz="2800" dirty="0"/>
          </a:p>
        </p:txBody>
      </p:sp>
      <p:grpSp>
        <p:nvGrpSpPr>
          <p:cNvPr id="65" name="Groep 64"/>
          <p:cNvGrpSpPr/>
          <p:nvPr/>
        </p:nvGrpSpPr>
        <p:grpSpPr>
          <a:xfrm>
            <a:off x="251520" y="1700808"/>
            <a:ext cx="8331442" cy="4104456"/>
            <a:chOff x="561038" y="1988840"/>
            <a:chExt cx="8331442" cy="4104456"/>
          </a:xfrm>
        </p:grpSpPr>
        <p:grpSp>
          <p:nvGrpSpPr>
            <p:cNvPr id="56" name="Groep 55"/>
            <p:cNvGrpSpPr/>
            <p:nvPr/>
          </p:nvGrpSpPr>
          <p:grpSpPr>
            <a:xfrm>
              <a:off x="899592" y="1988840"/>
              <a:ext cx="7200800" cy="3393668"/>
              <a:chOff x="683568" y="1763524"/>
              <a:chExt cx="7200800" cy="3393668"/>
            </a:xfrm>
          </p:grpSpPr>
          <p:sp>
            <p:nvSpPr>
              <p:cNvPr id="7" name="Tekstvak 6"/>
              <p:cNvSpPr txBox="1"/>
              <p:nvPr/>
            </p:nvSpPr>
            <p:spPr>
              <a:xfrm>
                <a:off x="977182" y="4808185"/>
                <a:ext cx="2824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200" dirty="0" smtClean="0">
                    <a:solidFill>
                      <a:schemeClr val="bg1"/>
                    </a:solidFill>
                  </a:rPr>
                  <a:t>0</a:t>
                </a:r>
                <a:endParaRPr lang="nl-NL" sz="120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1" name="Rechte verbindingslijn 10"/>
              <p:cNvCxnSpPr/>
              <p:nvPr/>
            </p:nvCxnSpPr>
            <p:spPr>
              <a:xfrm>
                <a:off x="2555776" y="4725144"/>
                <a:ext cx="0" cy="14401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chte verbindingslijn 12"/>
              <p:cNvCxnSpPr/>
              <p:nvPr/>
            </p:nvCxnSpPr>
            <p:spPr>
              <a:xfrm>
                <a:off x="6228184" y="4725144"/>
                <a:ext cx="0" cy="14401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Rechte verbindingslijn 15"/>
              <p:cNvCxnSpPr/>
              <p:nvPr/>
            </p:nvCxnSpPr>
            <p:spPr>
              <a:xfrm>
                <a:off x="4067944" y="4725144"/>
                <a:ext cx="0" cy="14401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Rechte verbindingslijn 16"/>
              <p:cNvCxnSpPr/>
              <p:nvPr/>
            </p:nvCxnSpPr>
            <p:spPr>
              <a:xfrm>
                <a:off x="7740352" y="4725144"/>
                <a:ext cx="0" cy="14401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kstvak 17"/>
              <p:cNvSpPr txBox="1"/>
              <p:nvPr/>
            </p:nvSpPr>
            <p:spPr>
              <a:xfrm>
                <a:off x="2411760" y="4880193"/>
                <a:ext cx="2824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200" dirty="0" smtClean="0">
                    <a:solidFill>
                      <a:schemeClr val="bg1"/>
                    </a:solidFill>
                  </a:rPr>
                  <a:t>2</a:t>
                </a:r>
                <a:endParaRPr lang="nl-NL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Tekstvak 18"/>
              <p:cNvSpPr txBox="1"/>
              <p:nvPr/>
            </p:nvSpPr>
            <p:spPr>
              <a:xfrm>
                <a:off x="3923928" y="4880193"/>
                <a:ext cx="2824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200" dirty="0" smtClean="0">
                    <a:solidFill>
                      <a:schemeClr val="bg1"/>
                    </a:solidFill>
                  </a:rPr>
                  <a:t>4</a:t>
                </a:r>
                <a:endParaRPr lang="nl-NL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Tekstvak 19"/>
              <p:cNvSpPr txBox="1"/>
              <p:nvPr/>
            </p:nvSpPr>
            <p:spPr>
              <a:xfrm>
                <a:off x="7601918" y="4880193"/>
                <a:ext cx="2824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200" dirty="0" smtClean="0">
                    <a:solidFill>
                      <a:schemeClr val="bg1"/>
                    </a:solidFill>
                  </a:rPr>
                  <a:t>4</a:t>
                </a:r>
                <a:endParaRPr lang="nl-NL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Tekstvak 20"/>
              <p:cNvSpPr txBox="1"/>
              <p:nvPr/>
            </p:nvSpPr>
            <p:spPr>
              <a:xfrm>
                <a:off x="6084168" y="4880193"/>
                <a:ext cx="2824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200" dirty="0" smtClean="0">
                    <a:solidFill>
                      <a:schemeClr val="bg1"/>
                    </a:solidFill>
                  </a:rPr>
                  <a:t>2</a:t>
                </a:r>
                <a:endParaRPr lang="nl-NL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Tekstvak 21"/>
              <p:cNvSpPr txBox="1"/>
              <p:nvPr/>
            </p:nvSpPr>
            <p:spPr>
              <a:xfrm>
                <a:off x="4649590" y="4808185"/>
                <a:ext cx="2824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200" dirty="0" smtClean="0">
                    <a:solidFill>
                      <a:schemeClr val="bg1"/>
                    </a:solidFill>
                  </a:rPr>
                  <a:t>0</a:t>
                </a:r>
                <a:endParaRPr lang="nl-NL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Tekstvak 22"/>
              <p:cNvSpPr txBox="1"/>
              <p:nvPr/>
            </p:nvSpPr>
            <p:spPr>
              <a:xfrm>
                <a:off x="833166" y="4581128"/>
                <a:ext cx="2824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200" dirty="0" smtClean="0">
                    <a:solidFill>
                      <a:schemeClr val="bg1"/>
                    </a:solidFill>
                  </a:rPr>
                  <a:t>0</a:t>
                </a:r>
                <a:endParaRPr lang="nl-NL" sz="120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40" name="Groep 39"/>
              <p:cNvGrpSpPr/>
              <p:nvPr/>
            </p:nvGrpSpPr>
            <p:grpSpPr>
              <a:xfrm>
                <a:off x="683568" y="1772816"/>
                <a:ext cx="380232" cy="2653263"/>
                <a:chOff x="683568" y="1772816"/>
                <a:chExt cx="380232" cy="2653263"/>
              </a:xfrm>
            </p:grpSpPr>
            <p:sp>
              <p:nvSpPr>
                <p:cNvPr id="24" name="Tekstvak 23"/>
                <p:cNvSpPr txBox="1"/>
                <p:nvPr/>
              </p:nvSpPr>
              <p:spPr>
                <a:xfrm>
                  <a:off x="683568" y="4149080"/>
                  <a:ext cx="38023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1200" dirty="0" smtClean="0">
                      <a:solidFill>
                        <a:schemeClr val="bg1"/>
                      </a:solidFill>
                    </a:rPr>
                    <a:t>55</a:t>
                  </a:r>
                  <a:endParaRPr lang="nl-NL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5" name="Tekstvak 24"/>
                <p:cNvSpPr txBox="1"/>
                <p:nvPr/>
              </p:nvSpPr>
              <p:spPr>
                <a:xfrm>
                  <a:off x="683568" y="3212976"/>
                  <a:ext cx="38023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1200" dirty="0" smtClean="0">
                      <a:solidFill>
                        <a:schemeClr val="bg1"/>
                      </a:solidFill>
                    </a:rPr>
                    <a:t>65</a:t>
                  </a:r>
                  <a:endParaRPr lang="nl-NL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" name="Tekstvak 25"/>
                <p:cNvSpPr txBox="1"/>
                <p:nvPr/>
              </p:nvSpPr>
              <p:spPr>
                <a:xfrm>
                  <a:off x="683568" y="2708920"/>
                  <a:ext cx="38023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1200" dirty="0" smtClean="0">
                      <a:solidFill>
                        <a:schemeClr val="bg1"/>
                      </a:solidFill>
                    </a:rPr>
                    <a:t>70</a:t>
                  </a:r>
                  <a:endParaRPr lang="nl-NL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" name="Tekstvak 26"/>
                <p:cNvSpPr txBox="1"/>
                <p:nvPr/>
              </p:nvSpPr>
              <p:spPr>
                <a:xfrm>
                  <a:off x="683568" y="2276872"/>
                  <a:ext cx="38023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1200" dirty="0" smtClean="0">
                      <a:solidFill>
                        <a:schemeClr val="bg1"/>
                      </a:solidFill>
                    </a:rPr>
                    <a:t>75</a:t>
                  </a:r>
                  <a:endParaRPr lang="nl-NL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8" name="Tekstvak 27"/>
                <p:cNvSpPr txBox="1"/>
                <p:nvPr/>
              </p:nvSpPr>
              <p:spPr>
                <a:xfrm>
                  <a:off x="683568" y="1772816"/>
                  <a:ext cx="38023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1200" dirty="0" smtClean="0">
                      <a:solidFill>
                        <a:schemeClr val="bg1"/>
                      </a:solidFill>
                    </a:rPr>
                    <a:t>80</a:t>
                  </a:r>
                  <a:endParaRPr lang="nl-NL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9" name="Tekstvak 28"/>
                <p:cNvSpPr txBox="1"/>
                <p:nvPr/>
              </p:nvSpPr>
              <p:spPr>
                <a:xfrm>
                  <a:off x="683568" y="3728065"/>
                  <a:ext cx="38023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1200" dirty="0" smtClean="0">
                      <a:solidFill>
                        <a:schemeClr val="bg1"/>
                      </a:solidFill>
                    </a:rPr>
                    <a:t>60</a:t>
                  </a:r>
                  <a:endParaRPr lang="nl-NL" sz="120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35" name="Tekstvak 34"/>
              <p:cNvSpPr txBox="1"/>
              <p:nvPr/>
            </p:nvSpPr>
            <p:spPr>
              <a:xfrm>
                <a:off x="898762" y="4077072"/>
                <a:ext cx="2888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-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6" name="Tekstvak 35"/>
              <p:cNvSpPr txBox="1"/>
              <p:nvPr/>
            </p:nvSpPr>
            <p:spPr>
              <a:xfrm>
                <a:off x="899592" y="3131676"/>
                <a:ext cx="2888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-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7" name="Tekstvak 36"/>
              <p:cNvSpPr txBox="1"/>
              <p:nvPr/>
            </p:nvSpPr>
            <p:spPr>
              <a:xfrm>
                <a:off x="899592" y="1763524"/>
                <a:ext cx="2888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-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Tekstvak 37"/>
              <p:cNvSpPr txBox="1"/>
              <p:nvPr/>
            </p:nvSpPr>
            <p:spPr>
              <a:xfrm>
                <a:off x="899592" y="2195572"/>
                <a:ext cx="2888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-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Tekstvak 38"/>
              <p:cNvSpPr txBox="1"/>
              <p:nvPr/>
            </p:nvSpPr>
            <p:spPr>
              <a:xfrm>
                <a:off x="899592" y="3645024"/>
                <a:ext cx="2888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-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41" name="Groep 40"/>
              <p:cNvGrpSpPr/>
              <p:nvPr/>
            </p:nvGrpSpPr>
            <p:grpSpPr>
              <a:xfrm>
                <a:off x="4335784" y="1772816"/>
                <a:ext cx="380232" cy="2653263"/>
                <a:chOff x="683568" y="1772816"/>
                <a:chExt cx="380232" cy="2653263"/>
              </a:xfrm>
            </p:grpSpPr>
            <p:sp>
              <p:nvSpPr>
                <p:cNvPr id="42" name="Tekstvak 41"/>
                <p:cNvSpPr txBox="1"/>
                <p:nvPr/>
              </p:nvSpPr>
              <p:spPr>
                <a:xfrm>
                  <a:off x="683568" y="4149080"/>
                  <a:ext cx="38023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1200" dirty="0" smtClean="0">
                      <a:solidFill>
                        <a:schemeClr val="bg1"/>
                      </a:solidFill>
                    </a:rPr>
                    <a:t>55</a:t>
                  </a:r>
                  <a:endParaRPr lang="nl-NL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3" name="Tekstvak 42"/>
                <p:cNvSpPr txBox="1"/>
                <p:nvPr/>
              </p:nvSpPr>
              <p:spPr>
                <a:xfrm>
                  <a:off x="683568" y="3212976"/>
                  <a:ext cx="38023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1200" dirty="0" smtClean="0">
                      <a:solidFill>
                        <a:schemeClr val="bg1"/>
                      </a:solidFill>
                    </a:rPr>
                    <a:t>65</a:t>
                  </a:r>
                  <a:endParaRPr lang="nl-NL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4" name="Tekstvak 43"/>
                <p:cNvSpPr txBox="1"/>
                <p:nvPr/>
              </p:nvSpPr>
              <p:spPr>
                <a:xfrm>
                  <a:off x="683568" y="2708920"/>
                  <a:ext cx="38023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1200" dirty="0" smtClean="0">
                      <a:solidFill>
                        <a:schemeClr val="bg1"/>
                      </a:solidFill>
                    </a:rPr>
                    <a:t>70</a:t>
                  </a:r>
                  <a:endParaRPr lang="nl-NL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5" name="Tekstvak 44"/>
                <p:cNvSpPr txBox="1"/>
                <p:nvPr/>
              </p:nvSpPr>
              <p:spPr>
                <a:xfrm>
                  <a:off x="683568" y="2276872"/>
                  <a:ext cx="38023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1200" dirty="0" smtClean="0">
                      <a:solidFill>
                        <a:schemeClr val="bg1"/>
                      </a:solidFill>
                    </a:rPr>
                    <a:t>75</a:t>
                  </a:r>
                  <a:endParaRPr lang="nl-NL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" name="Tekstvak 45"/>
                <p:cNvSpPr txBox="1"/>
                <p:nvPr/>
              </p:nvSpPr>
              <p:spPr>
                <a:xfrm>
                  <a:off x="683568" y="1772816"/>
                  <a:ext cx="38023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1200" dirty="0" smtClean="0">
                      <a:solidFill>
                        <a:schemeClr val="bg1"/>
                      </a:solidFill>
                    </a:rPr>
                    <a:t>80</a:t>
                  </a:r>
                  <a:endParaRPr lang="nl-NL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7" name="Tekstvak 46"/>
                <p:cNvSpPr txBox="1"/>
                <p:nvPr/>
              </p:nvSpPr>
              <p:spPr>
                <a:xfrm>
                  <a:off x="683568" y="3728065"/>
                  <a:ext cx="38023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1200" dirty="0" smtClean="0">
                      <a:solidFill>
                        <a:schemeClr val="bg1"/>
                      </a:solidFill>
                    </a:rPr>
                    <a:t>60</a:t>
                  </a:r>
                  <a:endParaRPr lang="nl-NL" sz="120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8" name="Tekstvak 47"/>
              <p:cNvSpPr txBox="1"/>
              <p:nvPr/>
            </p:nvSpPr>
            <p:spPr>
              <a:xfrm>
                <a:off x="899592" y="2636912"/>
                <a:ext cx="2888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-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55" name="Groep 54"/>
              <p:cNvGrpSpPr/>
              <p:nvPr/>
            </p:nvGrpSpPr>
            <p:grpSpPr>
              <a:xfrm>
                <a:off x="963092" y="1772816"/>
                <a:ext cx="6849268" cy="3000469"/>
                <a:chOff x="971600" y="1772816"/>
                <a:chExt cx="6849268" cy="3000469"/>
              </a:xfrm>
            </p:grpSpPr>
            <p:pic>
              <p:nvPicPr>
                <p:cNvPr id="1029" name="Picture 5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971600" y="1916832"/>
                  <a:ext cx="6849268" cy="28564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49" name="Tekstvak 48"/>
                <p:cNvSpPr txBox="1"/>
                <p:nvPr/>
              </p:nvSpPr>
              <p:spPr>
                <a:xfrm>
                  <a:off x="4570340" y="4086364"/>
                  <a:ext cx="28886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>
                      <a:solidFill>
                        <a:schemeClr val="bg1"/>
                      </a:solidFill>
                    </a:rPr>
                    <a:t>-</a:t>
                  </a:r>
                  <a:endParaRPr lang="nl-NL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0" name="Tekstvak 49"/>
                <p:cNvSpPr txBox="1"/>
                <p:nvPr/>
              </p:nvSpPr>
              <p:spPr>
                <a:xfrm>
                  <a:off x="4571170" y="3140968"/>
                  <a:ext cx="28886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>
                      <a:solidFill>
                        <a:schemeClr val="bg1"/>
                      </a:solidFill>
                    </a:rPr>
                    <a:t>-</a:t>
                  </a:r>
                  <a:endParaRPr lang="nl-NL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1" name="Tekstvak 50"/>
                <p:cNvSpPr txBox="1"/>
                <p:nvPr/>
              </p:nvSpPr>
              <p:spPr>
                <a:xfrm>
                  <a:off x="4571170" y="1772816"/>
                  <a:ext cx="28886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>
                      <a:solidFill>
                        <a:schemeClr val="bg1"/>
                      </a:solidFill>
                    </a:rPr>
                    <a:t>-</a:t>
                  </a:r>
                  <a:endParaRPr lang="nl-NL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2" name="Tekstvak 51"/>
                <p:cNvSpPr txBox="1"/>
                <p:nvPr/>
              </p:nvSpPr>
              <p:spPr>
                <a:xfrm>
                  <a:off x="4571170" y="2204864"/>
                  <a:ext cx="28886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>
                      <a:solidFill>
                        <a:schemeClr val="bg1"/>
                      </a:solidFill>
                    </a:rPr>
                    <a:t>-</a:t>
                  </a:r>
                  <a:endParaRPr lang="nl-NL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3" name="Tekstvak 52"/>
                <p:cNvSpPr txBox="1"/>
                <p:nvPr/>
              </p:nvSpPr>
              <p:spPr>
                <a:xfrm>
                  <a:off x="4571170" y="3654316"/>
                  <a:ext cx="28886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>
                      <a:solidFill>
                        <a:schemeClr val="bg1"/>
                      </a:solidFill>
                    </a:rPr>
                    <a:t>-</a:t>
                  </a:r>
                  <a:endParaRPr lang="nl-NL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4" name="Tekstvak 53"/>
                <p:cNvSpPr txBox="1"/>
                <p:nvPr/>
              </p:nvSpPr>
              <p:spPr>
                <a:xfrm>
                  <a:off x="4571170" y="2646204"/>
                  <a:ext cx="28886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>
                      <a:solidFill>
                        <a:schemeClr val="bg1"/>
                      </a:solidFill>
                    </a:rPr>
                    <a:t>-</a:t>
                  </a:r>
                  <a:endParaRPr lang="nl-NL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57" name="Tekstvak 56"/>
            <p:cNvSpPr txBox="1"/>
            <p:nvPr/>
          </p:nvSpPr>
          <p:spPr>
            <a:xfrm>
              <a:off x="3491880" y="5301208"/>
              <a:ext cx="19111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Time (</a:t>
              </a:r>
              <a:r>
                <a:rPr lang="nl-NL" dirty="0" err="1" smtClean="0">
                  <a:solidFill>
                    <a:schemeClr val="bg1"/>
                  </a:solidFill>
                </a:rPr>
                <a:t>months</a:t>
              </a:r>
              <a:r>
                <a:rPr lang="nl-NL" dirty="0" smtClean="0">
                  <a:solidFill>
                    <a:schemeClr val="bg1"/>
                  </a:solidFill>
                </a:rPr>
                <a:t>)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8" name="Tekstvak 57"/>
            <p:cNvSpPr txBox="1"/>
            <p:nvPr/>
          </p:nvSpPr>
          <p:spPr>
            <a:xfrm rot="16200000">
              <a:off x="-640125" y="3334019"/>
              <a:ext cx="274087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 err="1" smtClean="0">
                  <a:solidFill>
                    <a:schemeClr val="bg1"/>
                  </a:solidFill>
                </a:rPr>
                <a:t>Resting</a:t>
              </a:r>
              <a:r>
                <a:rPr lang="nl-NL" sz="1600" dirty="0" smtClean="0">
                  <a:solidFill>
                    <a:schemeClr val="bg1"/>
                  </a:solidFill>
                </a:rPr>
                <a:t> </a:t>
              </a:r>
              <a:r>
                <a:rPr lang="nl-NL" sz="1600" dirty="0" err="1" smtClean="0">
                  <a:solidFill>
                    <a:schemeClr val="bg1"/>
                  </a:solidFill>
                </a:rPr>
                <a:t>heart</a:t>
              </a:r>
              <a:r>
                <a:rPr lang="nl-NL" sz="1600" dirty="0" smtClean="0">
                  <a:solidFill>
                    <a:schemeClr val="bg1"/>
                  </a:solidFill>
                </a:rPr>
                <a:t> </a:t>
              </a:r>
              <a:r>
                <a:rPr lang="nl-NL" sz="1600" dirty="0" err="1" smtClean="0">
                  <a:solidFill>
                    <a:schemeClr val="bg1"/>
                  </a:solidFill>
                </a:rPr>
                <a:t>rate</a:t>
              </a:r>
              <a:r>
                <a:rPr lang="nl-NL" sz="1600" dirty="0" smtClean="0">
                  <a:solidFill>
                    <a:schemeClr val="bg1"/>
                  </a:solidFill>
                </a:rPr>
                <a:t>, </a:t>
              </a:r>
              <a:r>
                <a:rPr lang="nl-NL" sz="1600" dirty="0" err="1" smtClean="0">
                  <a:solidFill>
                    <a:schemeClr val="bg1"/>
                  </a:solidFill>
                </a:rPr>
                <a:t>bpm</a:t>
              </a:r>
              <a:r>
                <a:rPr lang="nl-NL" sz="1600" dirty="0" smtClean="0">
                  <a:solidFill>
                    <a:schemeClr val="bg1"/>
                  </a:solidFill>
                </a:rPr>
                <a:t>)</a:t>
              </a:r>
              <a:endParaRPr lang="nl-NL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60" name="Rechte verbindingslijn 59"/>
            <p:cNvCxnSpPr/>
            <p:nvPr/>
          </p:nvCxnSpPr>
          <p:spPr>
            <a:xfrm>
              <a:off x="6887689" y="5589240"/>
              <a:ext cx="576064" cy="0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echte verbindingslijn 61"/>
            <p:cNvCxnSpPr/>
            <p:nvPr/>
          </p:nvCxnSpPr>
          <p:spPr>
            <a:xfrm>
              <a:off x="6887689" y="5949280"/>
              <a:ext cx="576064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kstvak 62"/>
            <p:cNvSpPr txBox="1"/>
            <p:nvPr/>
          </p:nvSpPr>
          <p:spPr>
            <a:xfrm>
              <a:off x="7607769" y="5445224"/>
              <a:ext cx="9701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 smtClean="0">
                  <a:solidFill>
                    <a:schemeClr val="bg1"/>
                  </a:solidFill>
                </a:rPr>
                <a:t>Placebo</a:t>
              </a:r>
              <a:endParaRPr lang="nl-NL" sz="1600" dirty="0">
                <a:solidFill>
                  <a:schemeClr val="bg1"/>
                </a:solidFill>
              </a:endParaRPr>
            </a:p>
          </p:txBody>
        </p:sp>
        <p:sp>
          <p:nvSpPr>
            <p:cNvPr id="64" name="Tekstvak 63"/>
            <p:cNvSpPr txBox="1"/>
            <p:nvPr/>
          </p:nvSpPr>
          <p:spPr>
            <a:xfrm>
              <a:off x="7607769" y="5754742"/>
              <a:ext cx="12847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 err="1" smtClean="0">
                  <a:solidFill>
                    <a:schemeClr val="bg1"/>
                  </a:solidFill>
                </a:rPr>
                <a:t>Ivabradine</a:t>
              </a:r>
              <a:endParaRPr lang="nl-NL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66" name="Rechthoek 65"/>
          <p:cNvSpPr/>
          <p:nvPr/>
        </p:nvSpPr>
        <p:spPr>
          <a:xfrm>
            <a:off x="683568" y="1403484"/>
            <a:ext cx="3839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Baseline hartslag ≤ 65 </a:t>
            </a:r>
            <a:r>
              <a:rPr lang="nl-NL" b="1" dirty="0" err="1" smtClean="0">
                <a:solidFill>
                  <a:schemeClr val="bg1"/>
                </a:solidFill>
              </a:rPr>
              <a:t>bpm</a:t>
            </a:r>
            <a:r>
              <a:rPr lang="nl-NL" b="1" dirty="0" smtClean="0">
                <a:solidFill>
                  <a:schemeClr val="bg1"/>
                </a:solidFill>
              </a:rPr>
              <a:t> 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7" name="Rechthoek 66"/>
          <p:cNvSpPr/>
          <p:nvPr/>
        </p:nvSpPr>
        <p:spPr>
          <a:xfrm>
            <a:off x="4644008" y="1412776"/>
            <a:ext cx="39645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Baseline hartslag </a:t>
            </a:r>
            <a:r>
              <a:rPr lang="nl-NL" b="1" dirty="0" smtClean="0">
                <a:solidFill>
                  <a:schemeClr val="bg1"/>
                </a:solidFill>
                <a:ea typeface="ＭＳ Ｐゴシック"/>
                <a:cs typeface="+mj-cs"/>
              </a:rPr>
              <a:t>&gt; 65 </a:t>
            </a:r>
            <a:r>
              <a:rPr lang="nl-NL" b="1" dirty="0" err="1" smtClean="0">
                <a:solidFill>
                  <a:schemeClr val="bg1"/>
                </a:solidFill>
                <a:ea typeface="ＭＳ Ｐゴシック"/>
                <a:cs typeface="+mj-cs"/>
              </a:rPr>
              <a:t>bpm</a:t>
            </a:r>
            <a:r>
              <a:rPr lang="nl-NL" b="1" dirty="0" smtClean="0">
                <a:solidFill>
                  <a:schemeClr val="bg1"/>
                </a:solidFill>
                <a:ea typeface="ＭＳ Ｐゴシック"/>
                <a:cs typeface="+mj-cs"/>
              </a:rPr>
              <a:t> 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9" name="Tekstvak 58"/>
          <p:cNvSpPr txBox="1"/>
          <p:nvPr/>
        </p:nvSpPr>
        <p:spPr>
          <a:xfrm>
            <a:off x="4211960" y="6309320"/>
            <a:ext cx="49036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err="1" smtClean="0">
                <a:solidFill>
                  <a:schemeClr val="bg1"/>
                </a:solidFill>
              </a:rPr>
              <a:t>Tardiff</a:t>
            </a:r>
            <a:r>
              <a:rPr lang="nl-NL" sz="1200" dirty="0" smtClean="0">
                <a:solidFill>
                  <a:schemeClr val="bg1"/>
                </a:solidFill>
              </a:rPr>
              <a:t> JC </a:t>
            </a:r>
            <a:r>
              <a:rPr lang="nl-NL" sz="1200" dirty="0" smtClean="0">
                <a:solidFill>
                  <a:schemeClr val="bg1"/>
                </a:solidFill>
              </a:rPr>
              <a:t>et </a:t>
            </a:r>
            <a:r>
              <a:rPr lang="nl-NL" sz="1200" dirty="0" smtClean="0">
                <a:solidFill>
                  <a:schemeClr val="bg1"/>
                </a:solidFill>
              </a:rPr>
              <a:t>al. </a:t>
            </a:r>
            <a:r>
              <a:rPr lang="nl-NL" sz="1200" dirty="0" smtClean="0">
                <a:solidFill>
                  <a:schemeClr val="bg1"/>
                </a:solidFill>
              </a:rPr>
              <a:t>International Journal of </a:t>
            </a:r>
            <a:r>
              <a:rPr lang="nl-NL" sz="1200" dirty="0" err="1" smtClean="0">
                <a:solidFill>
                  <a:schemeClr val="bg1"/>
                </a:solidFill>
              </a:rPr>
              <a:t>Cardiology</a:t>
            </a:r>
            <a:r>
              <a:rPr lang="nl-NL" sz="1200" dirty="0" smtClean="0">
                <a:solidFill>
                  <a:schemeClr val="bg1"/>
                </a:solidFill>
              </a:rPr>
              <a:t>, </a:t>
            </a:r>
            <a:r>
              <a:rPr lang="nl-NL" sz="1200" dirty="0" err="1" smtClean="0">
                <a:solidFill>
                  <a:schemeClr val="bg1"/>
                </a:solidFill>
              </a:rPr>
              <a:t>dec</a:t>
            </a:r>
            <a:r>
              <a:rPr lang="nl-NL" sz="1200" dirty="0" smtClean="0">
                <a:solidFill>
                  <a:schemeClr val="bg1"/>
                </a:solidFill>
              </a:rPr>
              <a:t> 2012</a:t>
            </a:r>
            <a:endParaRPr lang="nl-NL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</TotalTime>
  <Words>68</Words>
  <Application>Microsoft Office PowerPoint</Application>
  <PresentationFormat>Diavoorstelling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ASSOCIATE study:  Verandering in hartslag in rust (full analysis set)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152</cp:revision>
  <dcterms:created xsi:type="dcterms:W3CDTF">2011-09-14T14:53:57Z</dcterms:created>
  <dcterms:modified xsi:type="dcterms:W3CDTF">2012-12-10T14:12:44Z</dcterms:modified>
</cp:coreProperties>
</file>