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344" r:id="rId2"/>
    <p:sldId id="524" r:id="rId3"/>
    <p:sldId id="486" r:id="rId4"/>
    <p:sldId id="530" r:id="rId5"/>
    <p:sldId id="574" r:id="rId6"/>
    <p:sldId id="525" r:id="rId7"/>
    <p:sldId id="526" r:id="rId8"/>
    <p:sldId id="576" r:id="rId9"/>
    <p:sldId id="527" r:id="rId10"/>
    <p:sldId id="528" r:id="rId11"/>
    <p:sldId id="529" r:id="rId12"/>
    <p:sldId id="575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95" r:id="rId21"/>
    <p:sldId id="548" r:id="rId22"/>
    <p:sldId id="563" r:id="rId23"/>
    <p:sldId id="580" r:id="rId24"/>
    <p:sldId id="581" r:id="rId25"/>
    <p:sldId id="583" r:id="rId26"/>
    <p:sldId id="584" r:id="rId27"/>
    <p:sldId id="585" r:id="rId28"/>
    <p:sldId id="549" r:id="rId29"/>
    <p:sldId id="596" r:id="rId30"/>
    <p:sldId id="597" r:id="rId31"/>
    <p:sldId id="586" r:id="rId32"/>
    <p:sldId id="587" r:id="rId33"/>
    <p:sldId id="588" r:id="rId34"/>
    <p:sldId id="589" r:id="rId35"/>
    <p:sldId id="590" r:id="rId36"/>
    <p:sldId id="472" r:id="rId37"/>
    <p:sldId id="591" r:id="rId38"/>
    <p:sldId id="488" r:id="rId39"/>
    <p:sldId id="490" r:id="rId40"/>
    <p:sldId id="491" r:id="rId41"/>
    <p:sldId id="492" r:id="rId42"/>
    <p:sldId id="567" r:id="rId43"/>
    <p:sldId id="592" r:id="rId44"/>
    <p:sldId id="572" r:id="rId45"/>
    <p:sldId id="577" r:id="rId46"/>
    <p:sldId id="578" r:id="rId47"/>
    <p:sldId id="573" r:id="rId48"/>
    <p:sldId id="512" r:id="rId49"/>
    <p:sldId id="57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ori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B2B2B2"/>
    <a:srgbClr val="000099"/>
    <a:srgbClr val="0000CC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2" autoAdjust="0"/>
    <p:restoredTop sz="94660"/>
  </p:normalViewPr>
  <p:slideViewPr>
    <p:cSldViewPr>
      <p:cViewPr varScale="1">
        <p:scale>
          <a:sx n="74" d="100"/>
          <a:sy n="74" d="100"/>
        </p:scale>
        <p:origin x="15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6C942C-C25F-4F94-8AC2-85A7D96E1862}" type="datetimeFigureOut">
              <a:rPr lang="nl-NL"/>
              <a:pPr>
                <a:defRPr/>
              </a:pPr>
              <a:t>26-9-2014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091493-1EFE-49B0-8E25-7A67396D83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72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F33E21-3078-485B-A3A7-31592625AFDA}" type="datetimeFigureOut">
              <a:rPr lang="en-GB"/>
              <a:pPr>
                <a:defRPr/>
              </a:pPr>
              <a:t>26/09/2014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598ABD-40B1-4E24-AAFA-909D9DFD924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13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/>
              <a:t>Bedankt voor de introductie en de uitnodiging  voor de presentatie.</a:t>
            </a:r>
          </a:p>
          <a:p>
            <a:pPr eaLnBrk="1" hangingPunct="1"/>
            <a:r>
              <a:rPr lang="nl-NL" smtClean="0"/>
              <a:t>De titel van mijn presentatie luidt als volgt:</a:t>
            </a:r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1C710-7156-48DD-B52E-185BF1C339D1}" type="slidenum">
              <a:rPr lang="nl-NL" smtClean="0"/>
              <a:pPr>
                <a:defRPr/>
              </a:pPr>
              <a:t>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10968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DF300E-8239-EE4F-B70A-AB1C54B02891}" type="slidenum">
              <a:rPr lang="de-DE" sz="1200"/>
              <a:pPr eaLnBrk="1" hangingPunct="1"/>
              <a:t>44</a:t>
            </a:fld>
            <a:endParaRPr lang="de-DE" sz="1200"/>
          </a:p>
        </p:txBody>
      </p:sp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3782712-7790-404A-89B2-92C26D975F6A}" type="slidenum">
              <a:rPr lang="de-DE" sz="1200"/>
              <a:pPr algn="r" eaLnBrk="1" hangingPunct="1"/>
              <a:t>44</a:t>
            </a:fld>
            <a:endParaRPr lang="de-DE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954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E76015-D598-48F8-91E8-D530BCC74AB7}" type="slidenum">
              <a:rPr lang="nl-NL" smtClean="0"/>
              <a:pPr eaLnBrk="1" hangingPunct="1">
                <a:defRPr/>
              </a:pPr>
              <a:t>22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3128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E76015-D598-48F8-91E8-D530BCC74AB7}" type="slidenum">
              <a:rPr lang="nl-NL" smtClean="0"/>
              <a:pPr eaLnBrk="1" hangingPunct="1">
                <a:defRPr/>
              </a:pPr>
              <a:t>27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6920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fld id="{F2CF7CF2-2F53-4E83-961E-B22DFF5D8D73}" type="slidenum">
              <a:rPr lang="fr-FR" altLang="nl-NL" smtClean="0"/>
              <a:pPr eaLnBrk="1" hangingPunct="1"/>
              <a:t>31</a:t>
            </a:fld>
            <a:endParaRPr lang="fr-FR" altLang="nl-NL" smtClean="0"/>
          </a:p>
        </p:txBody>
      </p:sp>
    </p:spTree>
    <p:extLst>
      <p:ext uri="{BB962C8B-B14F-4D97-AF65-F5344CB8AC3E}">
        <p14:creationId xmlns:p14="http://schemas.microsoft.com/office/powerpoint/2010/main" val="359945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E76015-D598-48F8-91E8-D530BCC74AB7}" type="slidenum">
              <a:rPr lang="nl-NL" smtClean="0"/>
              <a:pPr eaLnBrk="1" hangingPunct="1">
                <a:defRPr/>
              </a:pPr>
              <a:t>32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007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E76015-D598-48F8-91E8-D530BCC74AB7}" type="slidenum">
              <a:rPr lang="nl-NL" smtClean="0"/>
              <a:pPr eaLnBrk="1" hangingPunct="1">
                <a:defRPr/>
              </a:pPr>
              <a:t>35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5908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E76015-D598-48F8-91E8-D530BCC74AB7}" type="slidenum">
              <a:rPr lang="nl-NL" smtClean="0"/>
              <a:pPr eaLnBrk="1" hangingPunct="1">
                <a:defRPr/>
              </a:pPr>
              <a:t>37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6840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C05423-4E84-424B-A5D8-251D94D6EF67}" type="slidenum">
              <a:rPr lang="en-GB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GB" sz="1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AT</a:t>
            </a:r>
            <a:r>
              <a:rPr lang="en-GB" baseline="-25000" smtClean="0"/>
              <a:t>1</a:t>
            </a:r>
            <a:r>
              <a:rPr lang="en-GB" smtClean="0"/>
              <a:t>=angiotensin II type 1; Ang II=angiotensin II; ARB=angiotensin receptor blocker; HF=heart failure; NEP=neprilysin; NP=natriuretic peptides; RAAS=renin-angiotensin-aldosterone system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7593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E76015-D598-48F8-91E8-D530BCC74AB7}" type="slidenum">
              <a:rPr lang="nl-NL" smtClean="0"/>
              <a:pPr eaLnBrk="1" hangingPunct="1">
                <a:defRPr/>
              </a:pPr>
              <a:t>43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3422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g.nl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g.nl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g.nl/NL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0066">
                  <a:alpha val="98824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Swis721 Md BT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 l="3461" r="60562"/>
          <a:stretch>
            <a:fillRect/>
          </a:stretch>
        </p:blipFill>
        <p:spPr bwMode="auto">
          <a:xfrm>
            <a:off x="0" y="6226175"/>
            <a:ext cx="5445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 rot="16200000">
            <a:off x="-3047206" y="3172896"/>
            <a:ext cx="662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</a:rPr>
              <a:t>Hartfalendag</a:t>
            </a:r>
            <a:r>
              <a:rPr lang="en-US" dirty="0" smtClean="0">
                <a:solidFill>
                  <a:schemeClr val="bg1"/>
                </a:solidFill>
              </a:rPr>
              <a:t>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5288" y="6553200"/>
            <a:ext cx="5551487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University Medical </a:t>
            </a:r>
            <a:r>
              <a:rPr lang="en-GB" sz="900" b="1" i="1" dirty="0" err="1">
                <a:solidFill>
                  <a:schemeClr val="bg1">
                    <a:lumMod val="75000"/>
                  </a:schemeClr>
                </a:solidFill>
                <a:latin typeface="Swis721 Md BT"/>
              </a:rPr>
              <a:t>Center</a:t>
            </a: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 Groningen</a:t>
            </a:r>
          </a:p>
        </p:txBody>
      </p:sp>
      <p:pic>
        <p:nvPicPr>
          <p:cNvPr id="8" name="Picture 8" descr="UMC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62103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3" y="1844825"/>
            <a:ext cx="6573479" cy="144016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5720680" cy="14150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GB" dirty="0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08725"/>
            <a:ext cx="4968875" cy="6127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913"/>
            <a:ext cx="8209607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3568" y="1484313"/>
            <a:ext cx="8209607" cy="45259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89626" y="188913"/>
            <a:ext cx="2074862" cy="5821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1863" y="188913"/>
            <a:ext cx="6075363" cy="5821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1863" y="188913"/>
            <a:ext cx="8302625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2D35-B455-400D-A281-A29317F32B7F}" type="datetimeFigureOut">
              <a:rPr lang="de-DE"/>
              <a:pPr>
                <a:defRPr/>
              </a:pPr>
              <a:t>26.09.2014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2DDC7-66D5-47C8-AC15-5DCFA012AE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E47774-E4A3-49B0-A380-AC7BBD3D3E8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05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6587481"/>
            <a:ext cx="4032250" cy="153888"/>
          </a:xfrm>
        </p:spPr>
        <p:txBody>
          <a:bodyPr tIns="0" rIns="0" bIns="0"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 smtClean="0"/>
              <a:t>Footnotes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6587481"/>
            <a:ext cx="4026194" cy="153888"/>
          </a:xfrm>
        </p:spPr>
        <p:txBody>
          <a:bodyPr tIns="0" rIns="0" bIns="0" anchor="b"/>
          <a:lstStyle>
            <a:lvl1pPr marL="0" indent="0" algn="r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548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0066">
                  <a:alpha val="98824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Swis721 Md BT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 l="3461" r="60562"/>
          <a:stretch>
            <a:fillRect/>
          </a:stretch>
        </p:blipFill>
        <p:spPr bwMode="auto">
          <a:xfrm>
            <a:off x="0" y="6226175"/>
            <a:ext cx="5445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 rot="16200000">
            <a:off x="-3047206" y="3174206"/>
            <a:ext cx="662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</a:rPr>
              <a:t>Hartfalendag</a:t>
            </a:r>
            <a:r>
              <a:rPr lang="en-US" dirty="0" smtClean="0">
                <a:solidFill>
                  <a:schemeClr val="bg1"/>
                </a:solidFill>
              </a:rPr>
              <a:t>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5288" y="6553200"/>
            <a:ext cx="5551487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University Medical </a:t>
            </a:r>
            <a:r>
              <a:rPr lang="en-GB" sz="900" b="1" i="1" dirty="0" err="1">
                <a:solidFill>
                  <a:schemeClr val="bg1">
                    <a:lumMod val="75000"/>
                  </a:schemeClr>
                </a:solidFill>
                <a:latin typeface="Swis721 Md BT"/>
              </a:rPr>
              <a:t>Center</a:t>
            </a: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 Groningen</a:t>
            </a:r>
          </a:p>
        </p:txBody>
      </p:sp>
      <p:pic>
        <p:nvPicPr>
          <p:cNvPr id="8" name="Picture 8" descr="UMC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62103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UG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913"/>
            <a:ext cx="8209607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313"/>
            <a:ext cx="8209607" cy="4525962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512762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1863" y="188913"/>
            <a:ext cx="8302625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1863" y="1484313"/>
            <a:ext cx="40751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89376" y="1484313"/>
            <a:ext cx="40751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888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4888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227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227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8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913"/>
            <a:ext cx="8302625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UMCG">
            <a:hlinkClick r:id="rId3" tooltip="Terug naar de voorpagin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538163"/>
            <a:ext cx="19431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MCG">
            <a:hlinkClick r:id="rId3" tooltip="Terug naar de voorpagin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385763"/>
            <a:ext cx="19431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UMCG">
            <a:hlinkClick r:id="rId3" tooltip="Terug naar de voorpagin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385763"/>
            <a:ext cx="19431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2738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3488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792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3792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0831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umcg.nl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88913"/>
            <a:ext cx="8302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484313"/>
            <a:ext cx="83026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0066">
                  <a:alpha val="98824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Swis721 Md BT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/>
        </p:nvPicPr>
        <p:blipFill>
          <a:blip r:embed="rId17" cstate="print">
            <a:grayscl/>
            <a:biLevel thresh="50000"/>
          </a:blip>
          <a:srcRect l="3461" r="60562"/>
          <a:stretch>
            <a:fillRect/>
          </a:stretch>
        </p:blipFill>
        <p:spPr bwMode="auto">
          <a:xfrm>
            <a:off x="0" y="6226175"/>
            <a:ext cx="5445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 rot="-5400000">
            <a:off x="-3047206" y="3174206"/>
            <a:ext cx="662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</a:rPr>
              <a:t>Hartfalendag</a:t>
            </a:r>
            <a:r>
              <a:rPr lang="en-US" dirty="0" smtClean="0">
                <a:solidFill>
                  <a:schemeClr val="bg1"/>
                </a:solidFill>
              </a:rPr>
              <a:t> 2014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95288" y="6553200"/>
            <a:ext cx="5551487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University Medical </a:t>
            </a:r>
            <a:r>
              <a:rPr lang="en-GB" sz="900" b="1" i="1" dirty="0" err="1">
                <a:solidFill>
                  <a:schemeClr val="bg1">
                    <a:lumMod val="75000"/>
                  </a:schemeClr>
                </a:solidFill>
                <a:latin typeface="Swis721 Md BT"/>
              </a:rPr>
              <a:t>Center</a:t>
            </a: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 Groningen</a:t>
            </a:r>
          </a:p>
        </p:txBody>
      </p:sp>
      <p:pic>
        <p:nvPicPr>
          <p:cNvPr id="4" name="Picture 8" descr="UMC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63" y="62103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53355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99"/>
                </a:solidFill>
                <a:latin typeface="Swis721 Md B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3" r:id="rId12"/>
    <p:sldLayoutId id="2147483685" r:id="rId13"/>
    <p:sldLayoutId id="2147483686" r:id="rId14"/>
    <p:sldLayoutId id="2147483687" r:id="rId15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Swis721 Md B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Swis721 Md B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Swis721 Md B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Swis721 Md B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C721C"/>
          </a:solidFill>
          <a:latin typeface="Swis721 Md B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C721C"/>
          </a:solidFill>
          <a:latin typeface="Swis721 Md B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C721C"/>
          </a:solidFill>
          <a:latin typeface="Swis721 Md B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C721C"/>
          </a:solidFill>
          <a:latin typeface="Swis721 Md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C721C"/>
        </a:buClr>
        <a:buSzPct val="85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C721C"/>
        </a:buClr>
        <a:buSzPct val="85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C721C"/>
        </a:buClr>
        <a:buSzPct val="85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C721C"/>
        </a:buClr>
        <a:buSzPct val="8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3608" y="230783"/>
            <a:ext cx="7273925" cy="1470025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Medicamenteuze</a:t>
            </a:r>
            <a:r>
              <a:rPr lang="en-US" sz="4400" dirty="0" smtClean="0"/>
              <a:t> </a:t>
            </a:r>
            <a:r>
              <a:rPr lang="en-US" sz="4400" dirty="0" err="1" smtClean="0"/>
              <a:t>Therapie</a:t>
            </a:r>
            <a:r>
              <a:rPr lang="en-US" sz="4400" dirty="0" smtClean="0"/>
              <a:t> van </a:t>
            </a:r>
            <a:r>
              <a:rPr lang="en-US" sz="4400" dirty="0" err="1" smtClean="0"/>
              <a:t>HFpEF</a:t>
            </a:r>
            <a:endParaRPr lang="nl-NL" sz="4400" dirty="0" smtClean="0"/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390265"/>
            <a:ext cx="6400800" cy="1079523"/>
          </a:xfrm>
        </p:spPr>
        <p:txBody>
          <a:bodyPr/>
          <a:lstStyle/>
          <a:p>
            <a:pPr eaLnBrk="1" hangingPunct="1"/>
            <a:r>
              <a:rPr lang="nl-NL" sz="2400" dirty="0" smtClean="0"/>
              <a:t>Prof. Adriaan A. Voors, </a:t>
            </a:r>
            <a:r>
              <a:rPr lang="nl-NL" sz="2400" dirty="0" err="1" smtClean="0"/>
              <a:t>cardiologist</a:t>
            </a:r>
            <a:endParaRPr lang="nl-NL" sz="2400" dirty="0" smtClean="0"/>
          </a:p>
          <a:p>
            <a:pPr eaLnBrk="1" hangingPunct="1"/>
            <a:r>
              <a:rPr lang="nl-NL" sz="2400" dirty="0" smtClean="0"/>
              <a:t>University </a:t>
            </a:r>
            <a:r>
              <a:rPr lang="nl-NL" sz="2400" dirty="0" err="1" smtClean="0"/>
              <a:t>Medical</a:t>
            </a:r>
            <a:r>
              <a:rPr lang="nl-NL" sz="2400" dirty="0" smtClean="0"/>
              <a:t> Center Groningen</a:t>
            </a:r>
            <a:endParaRPr lang="nl-NL" dirty="0" smtClean="0"/>
          </a:p>
        </p:txBody>
      </p:sp>
      <p:pic>
        <p:nvPicPr>
          <p:cNvPr id="5" name="Picture 2" descr="https://www.umcg.nl/SiteCollectionImages/UMCG/Over_het_UMCG/Architectuur/HoofdingangDon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4" y="1682356"/>
            <a:ext cx="5691343" cy="370790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61195"/>
            <a:ext cx="8066630" cy="477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4" name="Rectangle 8"/>
          <p:cNvSpPr>
            <a:spLocks noGrp="1" noChangeArrowheads="1"/>
          </p:cNvSpPr>
          <p:nvPr>
            <p:ph type="title"/>
          </p:nvPr>
        </p:nvSpPr>
        <p:spPr>
          <a:xfrm>
            <a:off x="684460" y="0"/>
            <a:ext cx="8280028" cy="1143000"/>
          </a:xfrm>
          <a:noFill/>
          <a:ln/>
        </p:spPr>
        <p:txBody>
          <a:bodyPr/>
          <a:lstStyle/>
          <a:p>
            <a:r>
              <a:rPr lang="nl-NL" dirty="0" err="1">
                <a:latin typeface="+mn-lt"/>
              </a:rPr>
              <a:t>Effects</a:t>
            </a:r>
            <a:r>
              <a:rPr lang="nl-NL" dirty="0">
                <a:latin typeface="+mn-lt"/>
              </a:rPr>
              <a:t> of ARB in </a:t>
            </a:r>
            <a:r>
              <a:rPr lang="nl-NL" dirty="0" err="1" smtClean="0">
                <a:latin typeface="+mn-lt"/>
              </a:rPr>
              <a:t>HFpEF</a:t>
            </a:r>
            <a:r>
              <a:rPr lang="nl-NL" dirty="0" smtClean="0">
                <a:latin typeface="+mn-lt"/>
              </a:rPr>
              <a:t>: </a:t>
            </a:r>
            <a:br>
              <a:rPr lang="nl-NL" dirty="0" smtClean="0">
                <a:latin typeface="+mn-lt"/>
              </a:rPr>
            </a:br>
            <a:r>
              <a:rPr lang="nl-NL" dirty="0" smtClean="0">
                <a:latin typeface="+mn-lt"/>
              </a:rPr>
              <a:t>CHARM-</a:t>
            </a:r>
            <a:r>
              <a:rPr lang="nl-NL" dirty="0" err="1" smtClean="0">
                <a:latin typeface="+mn-lt"/>
              </a:rPr>
              <a:t>preserved</a:t>
            </a:r>
            <a:endParaRPr lang="nl-NL" dirty="0">
              <a:latin typeface="+mn-lt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940152" y="6309320"/>
            <a:ext cx="2392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dirty="0" err="1"/>
              <a:t>Yusuf</a:t>
            </a:r>
            <a:r>
              <a:rPr lang="nl-NL" dirty="0"/>
              <a:t> et al. Lancet 2003</a:t>
            </a:r>
          </a:p>
        </p:txBody>
      </p:sp>
      <p:pic>
        <p:nvPicPr>
          <p:cNvPr id="55306" name="Picture 5" descr="azg_kik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8763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478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1143000"/>
          </a:xfrm>
          <a:noFill/>
          <a:ln/>
        </p:spPr>
        <p:txBody>
          <a:bodyPr/>
          <a:lstStyle/>
          <a:p>
            <a:r>
              <a:rPr lang="nl-NL" sz="4000" dirty="0" err="1">
                <a:latin typeface="+mn-lt"/>
              </a:rPr>
              <a:t>Effects</a:t>
            </a:r>
            <a:r>
              <a:rPr lang="nl-NL" sz="4000" dirty="0">
                <a:latin typeface="+mn-lt"/>
              </a:rPr>
              <a:t> of ARB in </a:t>
            </a:r>
            <a:r>
              <a:rPr lang="nl-NL" sz="4000" dirty="0" err="1" smtClean="0">
                <a:latin typeface="+mn-lt"/>
              </a:rPr>
              <a:t>HFpEF</a:t>
            </a:r>
            <a:r>
              <a:rPr lang="nl-NL" sz="4000" dirty="0" smtClean="0">
                <a:latin typeface="+mn-lt"/>
              </a:rPr>
              <a:t>: </a:t>
            </a:r>
            <a:br>
              <a:rPr lang="nl-NL" sz="4000" dirty="0" smtClean="0">
                <a:latin typeface="+mn-lt"/>
              </a:rPr>
            </a:br>
            <a:r>
              <a:rPr lang="nl-NL" sz="4000" dirty="0" smtClean="0">
                <a:latin typeface="+mn-lt"/>
              </a:rPr>
              <a:t>I-PRESERVE</a:t>
            </a:r>
            <a:endParaRPr lang="nl-NL" sz="4000" dirty="0">
              <a:latin typeface="+mn-lt"/>
            </a:endParaRPr>
          </a:p>
        </p:txBody>
      </p:sp>
      <p:pic>
        <p:nvPicPr>
          <p:cNvPr id="57350" name="Picture 6" descr="07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138238"/>
            <a:ext cx="6319838" cy="5324475"/>
          </a:xfrm>
          <a:prstGeom prst="rect">
            <a:avLst/>
          </a:prstGeom>
          <a:noFill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012160" y="6381328"/>
            <a:ext cx="2443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dirty="0" err="1"/>
              <a:t>Massie</a:t>
            </a:r>
            <a:r>
              <a:rPr lang="nl-NL" dirty="0"/>
              <a:t> et al. NEJM 2008</a:t>
            </a:r>
          </a:p>
        </p:txBody>
      </p:sp>
      <p:pic>
        <p:nvPicPr>
          <p:cNvPr id="57352" name="Picture 5" descr="azg_kik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8763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305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2" y="1268760"/>
            <a:ext cx="8586478" cy="39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22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TOPCAT: </a:t>
            </a:r>
            <a:r>
              <a:rPr lang="nl-NL" dirty="0" err="1" smtClean="0"/>
              <a:t>methods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nl-NL" dirty="0" err="1" smtClean="0"/>
              <a:t>Objective</a:t>
            </a:r>
            <a:r>
              <a:rPr lang="nl-NL" dirty="0" smtClean="0"/>
              <a:t>: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determine</a:t>
            </a:r>
            <a:r>
              <a:rPr lang="nl-NL" dirty="0" smtClean="0"/>
              <a:t> </a:t>
            </a:r>
            <a:r>
              <a:rPr lang="nl-NL" dirty="0" err="1" smtClean="0"/>
              <a:t>effects</a:t>
            </a:r>
            <a:r>
              <a:rPr lang="nl-NL" dirty="0" smtClean="0"/>
              <a:t> of </a:t>
            </a:r>
            <a:r>
              <a:rPr lang="nl-NL" dirty="0" err="1" smtClean="0"/>
              <a:t>spironolactone</a:t>
            </a:r>
            <a:r>
              <a:rPr lang="nl-NL" dirty="0" smtClean="0"/>
              <a:t> on </a:t>
            </a:r>
            <a:r>
              <a:rPr lang="nl-NL" dirty="0" err="1" smtClean="0"/>
              <a:t>composite</a:t>
            </a:r>
            <a:r>
              <a:rPr lang="nl-NL" dirty="0" smtClean="0"/>
              <a:t> </a:t>
            </a:r>
            <a:r>
              <a:rPr lang="nl-NL" dirty="0" err="1" smtClean="0"/>
              <a:t>endpoint</a:t>
            </a:r>
            <a:r>
              <a:rPr lang="nl-NL" dirty="0" smtClean="0"/>
              <a:t> of CV-</a:t>
            </a:r>
            <a:r>
              <a:rPr lang="nl-NL" dirty="0" err="1" smtClean="0"/>
              <a:t>mortality</a:t>
            </a:r>
            <a:r>
              <a:rPr lang="nl-NL" dirty="0" smtClean="0"/>
              <a:t>, </a:t>
            </a:r>
            <a:r>
              <a:rPr lang="nl-NL" dirty="0" err="1" smtClean="0"/>
              <a:t>aborted</a:t>
            </a:r>
            <a:r>
              <a:rPr lang="nl-NL" dirty="0" smtClean="0"/>
              <a:t> </a:t>
            </a:r>
            <a:r>
              <a:rPr lang="nl-NL" dirty="0" err="1" smtClean="0"/>
              <a:t>cardiac</a:t>
            </a:r>
            <a:r>
              <a:rPr lang="nl-NL" dirty="0" smtClean="0"/>
              <a:t> arrest or HF-</a:t>
            </a:r>
            <a:r>
              <a:rPr lang="nl-NL" dirty="0" err="1" smtClean="0"/>
              <a:t>hospitalization</a:t>
            </a:r>
            <a:r>
              <a:rPr lang="nl-NL" dirty="0" smtClean="0"/>
              <a:t> in </a:t>
            </a:r>
            <a:r>
              <a:rPr lang="nl-NL" dirty="0" err="1" smtClean="0"/>
              <a:t>HFpEF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endParaRPr lang="nl-NL" dirty="0" smtClean="0"/>
          </a:p>
          <a:p>
            <a:pPr>
              <a:lnSpc>
                <a:spcPct val="120000"/>
              </a:lnSpc>
            </a:pPr>
            <a:r>
              <a:rPr lang="nl-NL" dirty="0" err="1" smtClean="0"/>
              <a:t>Inclusions</a:t>
            </a:r>
            <a:r>
              <a:rPr lang="nl-NL" dirty="0" smtClean="0"/>
              <a:t>: </a:t>
            </a:r>
            <a:r>
              <a:rPr lang="nl-NL" dirty="0" err="1" smtClean="0"/>
              <a:t>Symptomatic</a:t>
            </a:r>
            <a:r>
              <a:rPr lang="nl-NL" dirty="0" smtClean="0"/>
              <a:t> HF, Age ≥50, LVEF ≥45%, </a:t>
            </a:r>
            <a:r>
              <a:rPr lang="nl-NL" dirty="0" err="1" smtClean="0"/>
              <a:t>stratified</a:t>
            </a:r>
            <a:r>
              <a:rPr lang="nl-NL" dirty="0" smtClean="0"/>
              <a:t> </a:t>
            </a:r>
            <a:r>
              <a:rPr lang="nl-NL" dirty="0" err="1" smtClean="0"/>
              <a:t>according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HF-</a:t>
            </a:r>
            <a:r>
              <a:rPr lang="nl-NL" dirty="0" err="1" smtClean="0"/>
              <a:t>hospitalization</a:t>
            </a:r>
            <a:r>
              <a:rPr lang="nl-NL" dirty="0" smtClean="0"/>
              <a:t> in past </a:t>
            </a:r>
            <a:r>
              <a:rPr lang="nl-NL" dirty="0" err="1" smtClean="0"/>
              <a:t>year</a:t>
            </a:r>
            <a:endParaRPr lang="nl-NL" dirty="0" smtClean="0"/>
          </a:p>
          <a:p>
            <a:pPr lvl="1">
              <a:lnSpc>
                <a:spcPct val="120000"/>
              </a:lnSpc>
            </a:pPr>
            <a:r>
              <a:rPr lang="nl-NL" dirty="0" err="1" smtClean="0"/>
              <a:t>Elevated</a:t>
            </a:r>
            <a:r>
              <a:rPr lang="nl-NL" dirty="0" smtClean="0"/>
              <a:t> </a:t>
            </a:r>
            <a:r>
              <a:rPr lang="nl-NL" dirty="0" err="1" smtClean="0"/>
              <a:t>NPs</a:t>
            </a:r>
            <a:r>
              <a:rPr lang="nl-NL" dirty="0" smtClean="0"/>
              <a:t> (BNP</a:t>
            </a:r>
            <a:r>
              <a:rPr lang="nl-NL" dirty="0"/>
              <a:t> </a:t>
            </a:r>
            <a:r>
              <a:rPr lang="nl-NL" dirty="0" smtClean="0"/>
              <a:t>≥100 pg/</a:t>
            </a:r>
            <a:r>
              <a:rPr lang="nl-NL" dirty="0" err="1" smtClean="0"/>
              <a:t>mL</a:t>
            </a:r>
            <a:r>
              <a:rPr lang="nl-NL" dirty="0" smtClean="0"/>
              <a:t> or NT-</a:t>
            </a:r>
            <a:r>
              <a:rPr lang="nl-NL" dirty="0" err="1" smtClean="0"/>
              <a:t>proBNP</a:t>
            </a:r>
            <a:r>
              <a:rPr lang="nl-NL" dirty="0"/>
              <a:t> </a:t>
            </a:r>
            <a:r>
              <a:rPr lang="nl-NL" dirty="0" smtClean="0"/>
              <a:t>≥360 pg/</a:t>
            </a:r>
            <a:r>
              <a:rPr lang="nl-NL" dirty="0" err="1" smtClean="0"/>
              <a:t>mL</a:t>
            </a:r>
            <a:r>
              <a:rPr lang="nl-NL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Major </a:t>
            </a:r>
            <a:r>
              <a:rPr lang="nl-NL" dirty="0" err="1" smtClean="0"/>
              <a:t>exclusions</a:t>
            </a:r>
            <a:r>
              <a:rPr lang="nl-NL" dirty="0" smtClean="0"/>
              <a:t>: </a:t>
            </a:r>
            <a:r>
              <a:rPr lang="nl-NL" dirty="0" err="1" smtClean="0"/>
              <a:t>eGFR</a:t>
            </a:r>
            <a:r>
              <a:rPr lang="nl-NL" dirty="0" smtClean="0"/>
              <a:t> &lt;30 ml/min/1.73m</a:t>
            </a:r>
            <a:r>
              <a:rPr lang="nl-NL" baseline="30000" dirty="0" smtClean="0"/>
              <a:t>2</a:t>
            </a:r>
            <a:r>
              <a:rPr lang="nl-NL" dirty="0" smtClean="0"/>
              <a:t>, K</a:t>
            </a:r>
            <a:r>
              <a:rPr lang="nl-NL" baseline="30000" dirty="0" smtClean="0"/>
              <a:t>+</a:t>
            </a:r>
            <a:r>
              <a:rPr lang="nl-NL" dirty="0" smtClean="0"/>
              <a:t> ≥5 </a:t>
            </a:r>
            <a:r>
              <a:rPr lang="nl-NL" dirty="0" err="1" smtClean="0"/>
              <a:t>mmol</a:t>
            </a:r>
            <a:r>
              <a:rPr lang="nl-NL" dirty="0" smtClean="0"/>
              <a:t>/L, AF &gt;90/min, recent ACS.</a:t>
            </a:r>
          </a:p>
        </p:txBody>
      </p:sp>
    </p:spTree>
    <p:extLst>
      <p:ext uri="{BB962C8B-B14F-4D97-AF65-F5344CB8AC3E}">
        <p14:creationId xmlns:p14="http://schemas.microsoft.com/office/powerpoint/2010/main" val="6716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476672"/>
          <a:ext cx="8229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55776"/>
                <a:gridCol w="253062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Variable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/>
                        <a:t>Spironolactone</a:t>
                      </a:r>
                      <a:r>
                        <a:rPr lang="nl-NL" sz="2000" dirty="0" smtClean="0"/>
                        <a:t> (n=1722)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Placebo (n=1723)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Age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69 </a:t>
                      </a:r>
                      <a:r>
                        <a:rPr lang="nl-NL" sz="2000" dirty="0" err="1" smtClean="0"/>
                        <a:t>years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69 </a:t>
                      </a:r>
                      <a:r>
                        <a:rPr lang="nl-NL" sz="2000" dirty="0" err="1" smtClean="0"/>
                        <a:t>years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Female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52%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51%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LVEF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56%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56%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Stratum</a:t>
                      </a:r>
                    </a:p>
                    <a:p>
                      <a:r>
                        <a:rPr lang="nl-NL" sz="2000" dirty="0" smtClean="0"/>
                        <a:t>HF </a:t>
                      </a:r>
                      <a:r>
                        <a:rPr lang="nl-NL" sz="2000" dirty="0" err="1" smtClean="0"/>
                        <a:t>hospitalization</a:t>
                      </a:r>
                      <a:endParaRPr lang="nl-NL" sz="2000" dirty="0" smtClean="0"/>
                    </a:p>
                    <a:p>
                      <a:r>
                        <a:rPr lang="nl-NL" sz="2000" dirty="0" err="1" smtClean="0"/>
                        <a:t>Natriuretic</a:t>
                      </a:r>
                      <a:r>
                        <a:rPr lang="nl-NL" sz="2000" dirty="0" smtClean="0"/>
                        <a:t> Peptide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 smtClean="0"/>
                    </a:p>
                    <a:p>
                      <a:pPr algn="ctr"/>
                      <a:r>
                        <a:rPr lang="nl-NL" sz="2000" dirty="0" smtClean="0"/>
                        <a:t>71.5%</a:t>
                      </a:r>
                    </a:p>
                    <a:p>
                      <a:pPr algn="ctr"/>
                      <a:r>
                        <a:rPr lang="nl-NL" sz="2000" dirty="0" smtClean="0"/>
                        <a:t>28.5%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 smtClean="0"/>
                    </a:p>
                    <a:p>
                      <a:pPr algn="ctr"/>
                      <a:r>
                        <a:rPr lang="nl-NL" sz="2000" dirty="0" smtClean="0"/>
                        <a:t>71.5%</a:t>
                      </a:r>
                    </a:p>
                    <a:p>
                      <a:pPr algn="ctr"/>
                      <a:r>
                        <a:rPr lang="nl-NL" sz="2000" dirty="0" smtClean="0"/>
                        <a:t>28.5%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Hypertension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91%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92%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NYHA class</a:t>
                      </a:r>
                      <a:r>
                        <a:rPr lang="nl-NL" sz="2000" baseline="0" dirty="0" smtClean="0"/>
                        <a:t> II</a:t>
                      </a:r>
                    </a:p>
                    <a:p>
                      <a:r>
                        <a:rPr lang="nl-NL" sz="2000" baseline="0" dirty="0" smtClean="0"/>
                        <a:t>NYHA class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63.3%</a:t>
                      </a:r>
                    </a:p>
                    <a:p>
                      <a:pPr algn="ctr"/>
                      <a:r>
                        <a:rPr lang="nl-NL" sz="2000" dirty="0" smtClean="0"/>
                        <a:t>33.8%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64.3%</a:t>
                      </a:r>
                    </a:p>
                    <a:p>
                      <a:pPr algn="ctr"/>
                      <a:r>
                        <a:rPr lang="nl-NL" sz="2000" dirty="0" smtClean="0"/>
                        <a:t>32.2%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Coronary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Artery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Disease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57%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60%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Atrial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Fibrillation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35%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35%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Diabetes Mellitus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33%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32%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755576" y="620688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873424"/>
                <a:gridCol w="2612976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Variable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/>
                        <a:t>Spironolactone</a:t>
                      </a:r>
                      <a:r>
                        <a:rPr lang="nl-NL" sz="2000" dirty="0" smtClean="0"/>
                        <a:t> (n=1722)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Placebo (n=1723)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Systolic</a:t>
                      </a:r>
                      <a:r>
                        <a:rPr lang="nl-NL" sz="2000" baseline="0" dirty="0" smtClean="0"/>
                        <a:t> Blood </a:t>
                      </a:r>
                      <a:r>
                        <a:rPr lang="nl-NL" sz="2000" baseline="0" dirty="0" err="1" smtClean="0"/>
                        <a:t>Pressure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130 </a:t>
                      </a:r>
                      <a:r>
                        <a:rPr lang="nl-NL" sz="2000" dirty="0" err="1" smtClean="0"/>
                        <a:t>mmHg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130 </a:t>
                      </a:r>
                      <a:r>
                        <a:rPr lang="nl-NL" sz="2000" dirty="0" err="1" smtClean="0"/>
                        <a:t>mmHg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Diastolic</a:t>
                      </a:r>
                      <a:r>
                        <a:rPr lang="nl-NL" sz="2000" baseline="0" dirty="0" smtClean="0"/>
                        <a:t> Blood </a:t>
                      </a:r>
                      <a:r>
                        <a:rPr lang="nl-NL" sz="2000" baseline="0" dirty="0" err="1" smtClean="0"/>
                        <a:t>Pressure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80 </a:t>
                      </a:r>
                      <a:r>
                        <a:rPr lang="nl-NL" sz="2000" dirty="0" err="1" smtClean="0"/>
                        <a:t>mmHg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80 </a:t>
                      </a:r>
                      <a:r>
                        <a:rPr lang="nl-NL" sz="2000" dirty="0" err="1" smtClean="0"/>
                        <a:t>mmHg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Heart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rate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68 </a:t>
                      </a:r>
                      <a:r>
                        <a:rPr lang="nl-NL" sz="2000" dirty="0" err="1" smtClean="0"/>
                        <a:t>bpm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68 </a:t>
                      </a:r>
                      <a:r>
                        <a:rPr lang="nl-NL" sz="2000" dirty="0" err="1" smtClean="0"/>
                        <a:t>bpm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eGFR</a:t>
                      </a:r>
                      <a:r>
                        <a:rPr lang="nl-NL" sz="2000" dirty="0" smtClean="0"/>
                        <a:t> (ml/min/1.73m</a:t>
                      </a:r>
                      <a:r>
                        <a:rPr lang="nl-NL" sz="2000" baseline="30000" dirty="0" smtClean="0"/>
                        <a:t>2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65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66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Serum </a:t>
                      </a:r>
                      <a:r>
                        <a:rPr lang="nl-NL" sz="2000" dirty="0" err="1" smtClean="0"/>
                        <a:t>Potassium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4.3 </a:t>
                      </a:r>
                      <a:r>
                        <a:rPr lang="nl-NL" sz="2000" dirty="0" err="1" smtClean="0"/>
                        <a:t>mmol</a:t>
                      </a:r>
                      <a:r>
                        <a:rPr lang="nl-NL" sz="2000" dirty="0" smtClean="0"/>
                        <a:t>/L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4.3 </a:t>
                      </a:r>
                      <a:r>
                        <a:rPr lang="nl-NL" sz="2000" dirty="0" err="1" smtClean="0"/>
                        <a:t>mmol</a:t>
                      </a:r>
                      <a:r>
                        <a:rPr lang="nl-NL" sz="2000" dirty="0" smtClean="0"/>
                        <a:t>/L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Medications</a:t>
                      </a:r>
                      <a:endParaRPr lang="nl-NL" sz="2000" dirty="0" smtClean="0"/>
                    </a:p>
                    <a:p>
                      <a:r>
                        <a:rPr lang="nl-NL" sz="2000" baseline="0" dirty="0" smtClean="0"/>
                        <a:t>ACE-i of ARB</a:t>
                      </a:r>
                    </a:p>
                    <a:p>
                      <a:r>
                        <a:rPr lang="nl-NL" sz="2000" baseline="0" dirty="0" err="1" smtClean="0"/>
                        <a:t>Beta-blocker</a:t>
                      </a:r>
                      <a:endParaRPr lang="nl-NL" sz="2000" baseline="0" dirty="0" smtClean="0"/>
                    </a:p>
                    <a:p>
                      <a:r>
                        <a:rPr lang="nl-NL" sz="2000" baseline="0" dirty="0" err="1" smtClean="0"/>
                        <a:t>Diuretic</a:t>
                      </a:r>
                      <a:endParaRPr lang="nl-NL" sz="2000" baseline="0" dirty="0" smtClean="0"/>
                    </a:p>
                    <a:p>
                      <a:r>
                        <a:rPr lang="nl-NL" sz="2000" baseline="0" dirty="0" err="1" smtClean="0"/>
                        <a:t>Statin</a:t>
                      </a:r>
                      <a:endParaRPr lang="nl-NL" sz="2000" baseline="0" dirty="0" smtClean="0"/>
                    </a:p>
                    <a:p>
                      <a:r>
                        <a:rPr lang="nl-NL" sz="2000" baseline="0" dirty="0" err="1" smtClean="0"/>
                        <a:t>Anticoagulant</a:t>
                      </a:r>
                      <a:endParaRPr lang="nl-NL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 smtClean="0"/>
                    </a:p>
                    <a:p>
                      <a:pPr algn="ctr"/>
                      <a:r>
                        <a:rPr lang="nl-NL" sz="2000" dirty="0" smtClean="0"/>
                        <a:t>84%</a:t>
                      </a:r>
                    </a:p>
                    <a:p>
                      <a:pPr algn="ctr"/>
                      <a:r>
                        <a:rPr lang="nl-NL" sz="2000" dirty="0" smtClean="0"/>
                        <a:t>78%</a:t>
                      </a:r>
                    </a:p>
                    <a:p>
                      <a:pPr algn="ctr"/>
                      <a:r>
                        <a:rPr lang="nl-NL" sz="2000" dirty="0" smtClean="0"/>
                        <a:t>81%</a:t>
                      </a:r>
                    </a:p>
                    <a:p>
                      <a:pPr algn="ctr"/>
                      <a:r>
                        <a:rPr lang="nl-NL" sz="2000" dirty="0" smtClean="0"/>
                        <a:t>53%</a:t>
                      </a:r>
                    </a:p>
                    <a:p>
                      <a:pPr algn="ctr"/>
                      <a:r>
                        <a:rPr lang="nl-NL" sz="2000" dirty="0" smtClean="0"/>
                        <a:t>23%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 smtClean="0"/>
                    </a:p>
                    <a:p>
                      <a:pPr algn="ctr"/>
                      <a:r>
                        <a:rPr lang="nl-NL" sz="2000" dirty="0" smtClean="0"/>
                        <a:t>84%</a:t>
                      </a:r>
                    </a:p>
                    <a:p>
                      <a:pPr algn="ctr"/>
                      <a:r>
                        <a:rPr lang="nl-NL" sz="2000" dirty="0" smtClean="0"/>
                        <a:t>77%</a:t>
                      </a:r>
                    </a:p>
                    <a:p>
                      <a:pPr algn="ctr"/>
                      <a:r>
                        <a:rPr lang="nl-NL" sz="2000" dirty="0" smtClean="0"/>
                        <a:t>82%</a:t>
                      </a:r>
                    </a:p>
                    <a:p>
                      <a:pPr algn="ctr"/>
                      <a:r>
                        <a:rPr lang="nl-NL" sz="2000" dirty="0" smtClean="0"/>
                        <a:t>52%</a:t>
                      </a:r>
                    </a:p>
                    <a:p>
                      <a:pPr algn="ctr"/>
                      <a:r>
                        <a:rPr lang="nl-NL" sz="2000" dirty="0" smtClean="0"/>
                        <a:t>22%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0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Primary</a:t>
            </a:r>
            <a:r>
              <a:rPr lang="nl-NL" dirty="0" smtClean="0"/>
              <a:t> </a:t>
            </a:r>
            <a:r>
              <a:rPr lang="nl-NL" dirty="0" err="1" smtClean="0"/>
              <a:t>outcome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611559" y="2132857"/>
          <a:ext cx="8498516" cy="3960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629"/>
                <a:gridCol w="2124629"/>
                <a:gridCol w="2124629"/>
                <a:gridCol w="2124629"/>
              </a:tblGrid>
              <a:tr h="711642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Outcome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/>
                        <a:t>Spironolactone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Placebo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HR (95%CI) </a:t>
                      </a:r>
                    </a:p>
                    <a:p>
                      <a:pPr algn="ctr"/>
                      <a:r>
                        <a:rPr lang="nl-NL" sz="2000" dirty="0" err="1" smtClean="0"/>
                        <a:t>and</a:t>
                      </a:r>
                      <a:r>
                        <a:rPr lang="nl-NL" sz="2000" dirty="0" smtClean="0"/>
                        <a:t> p-</a:t>
                      </a:r>
                      <a:r>
                        <a:rPr lang="nl-NL" sz="2000" dirty="0" err="1" smtClean="0"/>
                        <a:t>value</a:t>
                      </a:r>
                      <a:endParaRPr lang="nl-NL" sz="2000" dirty="0"/>
                    </a:p>
                  </a:txBody>
                  <a:tcPr/>
                </a:tc>
              </a:tr>
              <a:tr h="711642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Primary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Outcome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320 (18.6%)</a:t>
                      </a:r>
                    </a:p>
                    <a:p>
                      <a:pPr algn="ctr"/>
                      <a:r>
                        <a:rPr lang="nl-NL" sz="2000" dirty="0" smtClean="0"/>
                        <a:t>5.9/100pt-yr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351 (20.4%)</a:t>
                      </a:r>
                    </a:p>
                    <a:p>
                      <a:pPr algn="ctr"/>
                      <a:r>
                        <a:rPr lang="nl-NL" sz="2000" dirty="0" smtClean="0"/>
                        <a:t>6.6/100pt-yr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0.89 (0.77-1.04)</a:t>
                      </a:r>
                    </a:p>
                    <a:p>
                      <a:pPr algn="ctr"/>
                      <a:r>
                        <a:rPr lang="nl-NL" sz="2000" dirty="0" smtClean="0"/>
                        <a:t>P=0.138</a:t>
                      </a:r>
                      <a:endParaRPr lang="nl-NL" sz="2000" dirty="0"/>
                    </a:p>
                  </a:txBody>
                  <a:tcPr/>
                </a:tc>
              </a:tr>
              <a:tr h="402232">
                <a:tc gridSpan="4">
                  <a:txBody>
                    <a:bodyPr/>
                    <a:lstStyle/>
                    <a:p>
                      <a:pPr algn="l"/>
                      <a:r>
                        <a:rPr lang="nl-NL" sz="2000" dirty="0" err="1" smtClean="0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nl-NL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NL" sz="2000" baseline="0" dirty="0" err="1" smtClean="0">
                          <a:solidFill>
                            <a:schemeClr val="bg1"/>
                          </a:solidFill>
                        </a:rPr>
                        <a:t>Components</a:t>
                      </a:r>
                      <a:endParaRPr lang="nl-NL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71164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CV </a:t>
                      </a:r>
                      <a:r>
                        <a:rPr lang="nl-NL" sz="2000" dirty="0" err="1" smtClean="0"/>
                        <a:t>Mortality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160 (9.3%)</a:t>
                      </a:r>
                    </a:p>
                    <a:p>
                      <a:pPr algn="ctr"/>
                      <a:r>
                        <a:rPr lang="nl-NL" sz="2000" dirty="0" smtClean="0"/>
                        <a:t>2.8/100pt-yr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176 (10.2%)</a:t>
                      </a:r>
                    </a:p>
                    <a:p>
                      <a:pPr algn="ctr"/>
                      <a:r>
                        <a:rPr lang="nl-NL" sz="2000" dirty="0" smtClean="0"/>
                        <a:t>3.1/100pt-yr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0.90 (0.73-1.12)</a:t>
                      </a:r>
                    </a:p>
                    <a:p>
                      <a:pPr algn="ctr"/>
                      <a:r>
                        <a:rPr lang="nl-NL" sz="2000" dirty="0" smtClean="0"/>
                        <a:t>P=0.354</a:t>
                      </a:r>
                      <a:endParaRPr lang="nl-NL" sz="2000" dirty="0"/>
                    </a:p>
                  </a:txBody>
                  <a:tcPr/>
                </a:tc>
              </a:tr>
              <a:tr h="711642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Aborted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Cardiac</a:t>
                      </a:r>
                      <a:r>
                        <a:rPr lang="nl-NL" sz="2000" baseline="0" dirty="0" smtClean="0"/>
                        <a:t> Arrest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 (&lt;1%)</a:t>
                      </a:r>
                    </a:p>
                    <a:p>
                      <a:pPr algn="ctr"/>
                      <a:r>
                        <a:rPr lang="nl-NL" sz="2000" dirty="0" smtClean="0"/>
                        <a:t>0.05/100pt-yr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5 (&lt;1%)</a:t>
                      </a:r>
                    </a:p>
                    <a:p>
                      <a:pPr algn="ctr"/>
                      <a:r>
                        <a:rPr lang="nl-NL" sz="2000" dirty="0" smtClean="0"/>
                        <a:t>0.09/100pt-yr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0.60 (0.14-2.50)</a:t>
                      </a:r>
                    </a:p>
                    <a:p>
                      <a:pPr algn="ctr"/>
                      <a:r>
                        <a:rPr lang="nl-NL" sz="2000" dirty="0" smtClean="0"/>
                        <a:t>P=0.483</a:t>
                      </a:r>
                      <a:endParaRPr lang="nl-NL" sz="2000" dirty="0"/>
                    </a:p>
                  </a:txBody>
                  <a:tcPr/>
                </a:tc>
              </a:tr>
              <a:tr h="71164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HF </a:t>
                      </a:r>
                      <a:r>
                        <a:rPr lang="nl-NL" sz="2000" dirty="0" err="1" smtClean="0"/>
                        <a:t>Hospitalization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206 (12.0%)</a:t>
                      </a:r>
                    </a:p>
                    <a:p>
                      <a:pPr algn="ctr"/>
                      <a:r>
                        <a:rPr lang="nl-NL" sz="2000" dirty="0" smtClean="0"/>
                        <a:t>3.8/100pt-yr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245 (14.2%)</a:t>
                      </a:r>
                    </a:p>
                    <a:p>
                      <a:pPr algn="ctr"/>
                      <a:r>
                        <a:rPr lang="nl-NL" sz="2000" dirty="0" smtClean="0"/>
                        <a:t>4.6/100pt-yr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0.83 (0.69-0.99)</a:t>
                      </a:r>
                    </a:p>
                    <a:p>
                      <a:pPr algn="ctr"/>
                      <a:r>
                        <a:rPr lang="nl-NL" sz="2000" dirty="0" smtClean="0"/>
                        <a:t>P=0.042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843808" y="1323992"/>
            <a:ext cx="3354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Mean</a:t>
            </a:r>
            <a:r>
              <a:rPr lang="nl-NL" sz="2400" dirty="0" smtClean="0"/>
              <a:t> follow-up 3.3 </a:t>
            </a:r>
            <a:r>
              <a:rPr lang="nl-NL" sz="2400" dirty="0" err="1" smtClean="0"/>
              <a:t>years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498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Safety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590872" y="4221088"/>
          <a:ext cx="82296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/>
                        <a:t>Spironolactone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Placebo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P-</a:t>
                      </a:r>
                      <a:r>
                        <a:rPr lang="nl-NL" sz="2000" dirty="0" err="1" smtClean="0"/>
                        <a:t>value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Hyperkalemia</a:t>
                      </a:r>
                      <a:endParaRPr lang="nl-NL" sz="2000" dirty="0" smtClean="0"/>
                    </a:p>
                    <a:p>
                      <a:r>
                        <a:rPr lang="nl-NL" sz="2000" dirty="0" smtClean="0"/>
                        <a:t>(≥ 5.5 </a:t>
                      </a:r>
                      <a:r>
                        <a:rPr lang="nl-NL" sz="2000" dirty="0" err="1" smtClean="0"/>
                        <a:t>mmol</a:t>
                      </a:r>
                      <a:r>
                        <a:rPr lang="nl-NL" sz="2000" dirty="0" smtClean="0"/>
                        <a:t>/L)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322</a:t>
                      </a:r>
                    </a:p>
                    <a:p>
                      <a:pPr algn="ctr"/>
                      <a:r>
                        <a:rPr lang="nl-NL" sz="2000" dirty="0" smtClean="0"/>
                        <a:t>(18.7%)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157</a:t>
                      </a:r>
                    </a:p>
                    <a:p>
                      <a:pPr algn="ctr"/>
                      <a:r>
                        <a:rPr lang="nl-NL" sz="2000" dirty="0" smtClean="0"/>
                        <a:t>(9.1%)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&lt;0.001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Hypokalemia</a:t>
                      </a:r>
                      <a:endParaRPr lang="nl-NL" sz="2000" dirty="0" smtClean="0"/>
                    </a:p>
                    <a:p>
                      <a:r>
                        <a:rPr lang="nl-NL" sz="2000" dirty="0" smtClean="0"/>
                        <a:t>(&lt; 3.5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mmol</a:t>
                      </a:r>
                      <a:r>
                        <a:rPr lang="nl-NL" sz="2000" baseline="0" dirty="0" smtClean="0"/>
                        <a:t>/L)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279</a:t>
                      </a:r>
                    </a:p>
                    <a:p>
                      <a:pPr algn="ctr"/>
                      <a:r>
                        <a:rPr lang="nl-NL" sz="2000" dirty="0" smtClean="0"/>
                        <a:t>(16.2%)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394</a:t>
                      </a:r>
                    </a:p>
                    <a:p>
                      <a:pPr algn="ctr"/>
                      <a:r>
                        <a:rPr lang="nl-NL" sz="2000" dirty="0" smtClean="0"/>
                        <a:t>(22.9%)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&lt;0.001</a:t>
                      </a:r>
                    </a:p>
                    <a:p>
                      <a:pPr algn="ctr"/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187624" y="1268760"/>
            <a:ext cx="6655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Total </a:t>
            </a:r>
            <a:r>
              <a:rPr lang="nl-NL" sz="2800" dirty="0" err="1" smtClean="0"/>
              <a:t>number</a:t>
            </a:r>
            <a:r>
              <a:rPr lang="nl-NL" sz="2800" dirty="0" smtClean="0"/>
              <a:t> of </a:t>
            </a:r>
            <a:r>
              <a:rPr lang="nl-NL" sz="2800" dirty="0" err="1" smtClean="0"/>
              <a:t>SAE’s</a:t>
            </a:r>
            <a:r>
              <a:rPr lang="nl-NL" sz="2800" dirty="0" smtClean="0"/>
              <a:t>: </a:t>
            </a:r>
          </a:p>
          <a:p>
            <a:r>
              <a:rPr lang="nl-NL" sz="2800" dirty="0" err="1" smtClean="0">
                <a:solidFill>
                  <a:srgbClr val="002060"/>
                </a:solidFill>
              </a:rPr>
              <a:t>spironolactone</a:t>
            </a:r>
            <a:r>
              <a:rPr lang="nl-NL" sz="2800" dirty="0" smtClean="0">
                <a:solidFill>
                  <a:srgbClr val="002060"/>
                </a:solidFill>
              </a:rPr>
              <a:t> 	835 (48.5%)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placebo 		855 (49.6%)</a:t>
            </a:r>
          </a:p>
          <a:p>
            <a:endParaRPr lang="nl-NL" sz="2800" dirty="0" smtClean="0"/>
          </a:p>
          <a:p>
            <a:r>
              <a:rPr lang="nl-NL" sz="2800" dirty="0" err="1" smtClean="0"/>
              <a:t>However</a:t>
            </a:r>
            <a:r>
              <a:rPr lang="nl-NL" sz="2800" dirty="0" smtClean="0"/>
              <a:t>… </a:t>
            </a:r>
            <a:r>
              <a:rPr lang="nl-NL" sz="2800" dirty="0" err="1" smtClean="0"/>
              <a:t>Doubling</a:t>
            </a:r>
            <a:r>
              <a:rPr lang="nl-NL" sz="2800" dirty="0" smtClean="0"/>
              <a:t> Creatinine </a:t>
            </a:r>
            <a:r>
              <a:rPr lang="nl-NL" sz="2800" dirty="0" err="1" smtClean="0"/>
              <a:t>above</a:t>
            </a:r>
            <a:r>
              <a:rPr lang="nl-NL" sz="2800" dirty="0" smtClean="0"/>
              <a:t> ULN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HR=1.49 (1.18-1.87); P&lt;0.001</a:t>
            </a:r>
            <a:endParaRPr lang="nl-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TOPCAT: </a:t>
            </a:r>
            <a:r>
              <a:rPr lang="nl-NL" dirty="0" err="1" smtClean="0"/>
              <a:t>Subgroups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Of 22 pre-</a:t>
            </a:r>
            <a:r>
              <a:rPr lang="nl-NL" dirty="0" err="1" smtClean="0"/>
              <a:t>specified</a:t>
            </a:r>
            <a:r>
              <a:rPr lang="nl-NL" dirty="0"/>
              <a:t> </a:t>
            </a:r>
            <a:r>
              <a:rPr lang="nl-NL" dirty="0" err="1" smtClean="0"/>
              <a:t>subgroups</a:t>
            </a:r>
            <a:r>
              <a:rPr lang="nl-NL" dirty="0" smtClean="0"/>
              <a:t>, </a:t>
            </a:r>
            <a:r>
              <a:rPr lang="nl-NL" dirty="0" err="1" smtClean="0"/>
              <a:t>only</a:t>
            </a:r>
            <a:r>
              <a:rPr lang="nl-NL" dirty="0" smtClean="0"/>
              <a:t> 1 </a:t>
            </a:r>
            <a:r>
              <a:rPr lang="nl-NL" dirty="0" err="1" smtClean="0"/>
              <a:t>showed</a:t>
            </a:r>
            <a:r>
              <a:rPr lang="nl-NL" dirty="0" smtClean="0"/>
              <a:t> a significant </a:t>
            </a:r>
            <a:r>
              <a:rPr lang="nl-NL" dirty="0" err="1" smtClean="0"/>
              <a:t>interaction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treatment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539552" y="2924944"/>
          <a:ext cx="8496944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2008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Enrolled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by</a:t>
                      </a:r>
                      <a:r>
                        <a:rPr lang="nl-NL" sz="2000" dirty="0" smtClean="0"/>
                        <a:t>: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/>
                        <a:t>Spironolactone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Placebo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HR</a:t>
                      </a:r>
                      <a:r>
                        <a:rPr lang="nl-NL" sz="2000" baseline="0" dirty="0" smtClean="0"/>
                        <a:t> (95% CI)</a:t>
                      </a:r>
                    </a:p>
                    <a:p>
                      <a:pPr algn="ctr"/>
                      <a:r>
                        <a:rPr lang="nl-NL" sz="2000" baseline="0" dirty="0" smtClean="0"/>
                        <a:t>P-</a:t>
                      </a:r>
                      <a:r>
                        <a:rPr lang="nl-NL" sz="2000" baseline="0" dirty="0" err="1" smtClean="0"/>
                        <a:t>value</a:t>
                      </a:r>
                      <a:endParaRPr lang="nl-NL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Natriuretic</a:t>
                      </a:r>
                      <a:r>
                        <a:rPr lang="nl-NL" sz="2000" baseline="0" dirty="0" smtClean="0"/>
                        <a:t> </a:t>
                      </a:r>
                    </a:p>
                    <a:p>
                      <a:r>
                        <a:rPr lang="nl-NL" sz="2000" baseline="0" dirty="0" smtClean="0"/>
                        <a:t>Peptide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78/490</a:t>
                      </a:r>
                    </a:p>
                    <a:p>
                      <a:pPr algn="ctr"/>
                      <a:r>
                        <a:rPr lang="nl-NL" sz="2000" dirty="0" smtClean="0"/>
                        <a:t>(15.9%)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116/491</a:t>
                      </a:r>
                    </a:p>
                    <a:p>
                      <a:pPr algn="ctr"/>
                      <a:r>
                        <a:rPr lang="nl-NL" sz="2000" dirty="0" smtClean="0"/>
                        <a:t>(23.6%)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0.65 (0.49-0.87)</a:t>
                      </a:r>
                    </a:p>
                    <a:p>
                      <a:pPr algn="ctr"/>
                      <a:r>
                        <a:rPr lang="nl-NL" sz="2000" dirty="0" smtClean="0"/>
                        <a:t>P=0.003</a:t>
                      </a:r>
                      <a:endParaRPr lang="nl-NL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Heart</a:t>
                      </a:r>
                      <a:r>
                        <a:rPr lang="nl-NL" sz="2000" dirty="0" smtClean="0"/>
                        <a:t> Failure </a:t>
                      </a:r>
                      <a:r>
                        <a:rPr lang="nl-NL" sz="2000" dirty="0" err="1" smtClean="0"/>
                        <a:t>Hospitalization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242/1232</a:t>
                      </a:r>
                    </a:p>
                    <a:p>
                      <a:pPr algn="ctr"/>
                      <a:r>
                        <a:rPr lang="nl-NL" sz="2000" dirty="0" smtClean="0"/>
                        <a:t>(19.6%)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235/1232</a:t>
                      </a:r>
                    </a:p>
                    <a:p>
                      <a:pPr algn="ctr"/>
                      <a:r>
                        <a:rPr lang="nl-NL" sz="2000" dirty="0" smtClean="0"/>
                        <a:t>(19.1%)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1.01 (0.84-1.21)</a:t>
                      </a:r>
                    </a:p>
                    <a:p>
                      <a:pPr algn="ctr"/>
                      <a:r>
                        <a:rPr lang="nl-NL" sz="2000" dirty="0" smtClean="0"/>
                        <a:t>P=0.923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TOPCAT: </a:t>
            </a:r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Treatment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spironolactone</a:t>
            </a:r>
            <a:r>
              <a:rPr lang="nl-NL" dirty="0" smtClean="0"/>
              <a:t>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alter the </a:t>
            </a:r>
            <a:r>
              <a:rPr lang="nl-NL" dirty="0" err="1" smtClean="0"/>
              <a:t>primary</a:t>
            </a:r>
            <a:r>
              <a:rPr lang="nl-NL" dirty="0" smtClean="0"/>
              <a:t> </a:t>
            </a:r>
            <a:r>
              <a:rPr lang="nl-NL" dirty="0" err="1" smtClean="0"/>
              <a:t>composite</a:t>
            </a:r>
            <a:r>
              <a:rPr lang="nl-NL" dirty="0" smtClean="0"/>
              <a:t> </a:t>
            </a:r>
            <a:r>
              <a:rPr lang="nl-NL" dirty="0" err="1" smtClean="0"/>
              <a:t>endpoint</a:t>
            </a:r>
            <a:r>
              <a:rPr lang="nl-NL" dirty="0" smtClean="0"/>
              <a:t>, but </a:t>
            </a:r>
            <a:r>
              <a:rPr lang="nl-NL" dirty="0" err="1" smtClean="0"/>
              <a:t>reduced</a:t>
            </a:r>
            <a:r>
              <a:rPr lang="nl-NL" dirty="0" smtClean="0"/>
              <a:t> </a:t>
            </a:r>
            <a:r>
              <a:rPr lang="nl-NL" dirty="0" err="1" smtClean="0"/>
              <a:t>hospitalizations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heart</a:t>
            </a:r>
            <a:r>
              <a:rPr lang="nl-NL" dirty="0" smtClean="0"/>
              <a:t> failure</a:t>
            </a:r>
          </a:p>
          <a:p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spironolactone</a:t>
            </a:r>
            <a:r>
              <a:rPr lang="nl-NL" dirty="0" smtClean="0"/>
              <a:t> in these </a:t>
            </a:r>
            <a:r>
              <a:rPr lang="nl-NL" dirty="0" err="1" smtClean="0"/>
              <a:t>patients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careful</a:t>
            </a:r>
            <a:r>
              <a:rPr lang="nl-NL" dirty="0" smtClean="0"/>
              <a:t> monitoring of K</a:t>
            </a:r>
            <a:r>
              <a:rPr lang="nl-NL" baseline="30000" dirty="0" smtClean="0"/>
              <a:t>+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creatinine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8208962" cy="1143000"/>
          </a:xfrm>
        </p:spPr>
        <p:txBody>
          <a:bodyPr/>
          <a:lstStyle/>
          <a:p>
            <a:r>
              <a:rPr lang="nl-NL" smtClean="0"/>
              <a:t>Disclosures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84213" y="1196975"/>
            <a:ext cx="8208962" cy="3313113"/>
          </a:xfrm>
        </p:spPr>
        <p:txBody>
          <a:bodyPr/>
          <a:lstStyle/>
          <a:p>
            <a:r>
              <a:rPr lang="en-US" smtClean="0"/>
              <a:t>AAV received consultancy fees and/or research grants from:</a:t>
            </a:r>
            <a:r>
              <a:rPr lang="nl-NL" smtClean="0"/>
              <a:t> </a:t>
            </a:r>
            <a:r>
              <a:rPr lang="en-US" smtClean="0"/>
              <a:t>Alere, Bayer, Cardio3Biosciences, Celladon, Merck/MSD, Novartis, Servier, Torrent, Trevena, Vifor.</a:t>
            </a:r>
          </a:p>
          <a:p>
            <a:r>
              <a:rPr lang="en-US" smtClean="0"/>
              <a:t>AAV is supported by a grant from the European Commission: FP7-242209-BIOSTAT-CHF</a:t>
            </a:r>
            <a:endParaRPr lang="nl-NL" smtClean="0"/>
          </a:p>
          <a:p>
            <a:r>
              <a:rPr lang="nl-NL" smtClean="0"/>
              <a:t>AAV is Clinical Established Investigator of the Dutch Heart Foundation (2006T37)</a:t>
            </a:r>
          </a:p>
        </p:txBody>
      </p:sp>
      <p:pic>
        <p:nvPicPr>
          <p:cNvPr id="16387" name="Picture 2" descr="Nederlandse Hartstich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013325"/>
            <a:ext cx="32591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http://www.eepa.be/wcm/images/European%20Fla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941888"/>
            <a:ext cx="24971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427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4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08962" cy="1143000"/>
          </a:xfrm>
        </p:spPr>
        <p:txBody>
          <a:bodyPr/>
          <a:lstStyle/>
          <a:p>
            <a:r>
              <a:rPr lang="nl-NL" dirty="0" err="1" smtClean="0">
                <a:latin typeface="+mn-lt"/>
              </a:rPr>
              <a:t>Why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novel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therapies</a:t>
            </a:r>
            <a:r>
              <a:rPr lang="nl-NL" dirty="0" smtClean="0">
                <a:latin typeface="+mn-lt"/>
              </a:rPr>
              <a:t> in </a:t>
            </a:r>
            <a:r>
              <a:rPr lang="nl-NL" dirty="0" err="1" smtClean="0">
                <a:latin typeface="+mn-lt"/>
              </a:rPr>
              <a:t>HFpEF</a:t>
            </a:r>
            <a:r>
              <a:rPr lang="nl-NL" dirty="0" smtClean="0">
                <a:latin typeface="+mn-lt"/>
              </a:rPr>
              <a:t>?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83358"/>
            <a:ext cx="8208962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 err="1" smtClean="0"/>
              <a:t>HFpEF</a:t>
            </a:r>
            <a:r>
              <a:rPr lang="nl-NL" dirty="0" smtClean="0"/>
              <a:t> </a:t>
            </a:r>
            <a:r>
              <a:rPr lang="nl-NL" dirty="0" err="1" smtClean="0"/>
              <a:t>increasingly</a:t>
            </a:r>
            <a:r>
              <a:rPr lang="nl-NL" dirty="0" smtClean="0"/>
              <a:t> prevalent</a:t>
            </a:r>
          </a:p>
          <a:p>
            <a:pPr>
              <a:lnSpc>
                <a:spcPct val="90000"/>
              </a:lnSpc>
            </a:pPr>
            <a:r>
              <a:rPr lang="nl-NL" dirty="0" err="1" smtClean="0"/>
              <a:t>Prognosis</a:t>
            </a:r>
            <a:r>
              <a:rPr lang="nl-NL" dirty="0" smtClean="0"/>
              <a:t> as </a:t>
            </a:r>
            <a:r>
              <a:rPr lang="nl-NL" dirty="0" err="1" smtClean="0"/>
              <a:t>poor</a:t>
            </a:r>
            <a:r>
              <a:rPr lang="nl-NL" dirty="0" smtClean="0"/>
              <a:t> as </a:t>
            </a:r>
            <a:r>
              <a:rPr lang="nl-NL" dirty="0" err="1" smtClean="0"/>
              <a:t>systolic</a:t>
            </a:r>
            <a:r>
              <a:rPr lang="nl-NL" dirty="0" smtClean="0"/>
              <a:t> </a:t>
            </a:r>
            <a:r>
              <a:rPr lang="nl-NL" dirty="0" err="1" smtClean="0"/>
              <a:t>heart</a:t>
            </a:r>
            <a:r>
              <a:rPr lang="nl-NL" dirty="0" smtClean="0"/>
              <a:t> failure</a:t>
            </a:r>
          </a:p>
          <a:p>
            <a:pPr>
              <a:lnSpc>
                <a:spcPct val="90000"/>
              </a:lnSpc>
            </a:pPr>
            <a:r>
              <a:rPr lang="nl-NL" dirty="0" smtClean="0"/>
              <a:t>Different </a:t>
            </a:r>
            <a:r>
              <a:rPr lang="nl-NL" dirty="0" err="1" smtClean="0"/>
              <a:t>pathophysiology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different </a:t>
            </a:r>
            <a:r>
              <a:rPr lang="nl-NL" dirty="0" err="1" smtClean="0"/>
              <a:t>patient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endParaRPr lang="nl-NL" dirty="0" smtClean="0"/>
          </a:p>
          <a:p>
            <a:pPr>
              <a:lnSpc>
                <a:spcPct val="90000"/>
              </a:lnSpc>
            </a:pPr>
            <a:r>
              <a:rPr lang="nl-NL" dirty="0" smtClean="0"/>
              <a:t>Drugs </a:t>
            </a:r>
            <a:r>
              <a:rPr lang="nl-NL" dirty="0" err="1" smtClean="0"/>
              <a:t>that</a:t>
            </a:r>
            <a:r>
              <a:rPr lang="nl-NL" dirty="0" smtClean="0"/>
              <a:t> are </a:t>
            </a:r>
            <a:r>
              <a:rPr lang="nl-NL" dirty="0" err="1" smtClean="0"/>
              <a:t>beneficial</a:t>
            </a:r>
            <a:r>
              <a:rPr lang="nl-NL" dirty="0" smtClean="0"/>
              <a:t> in </a:t>
            </a:r>
            <a:r>
              <a:rPr lang="nl-NL" dirty="0" err="1" smtClean="0"/>
              <a:t>HFrEF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seem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beneficial</a:t>
            </a:r>
            <a:r>
              <a:rPr lang="nl-NL" dirty="0" smtClean="0"/>
              <a:t> in </a:t>
            </a:r>
            <a:r>
              <a:rPr lang="nl-NL" dirty="0" err="1" smtClean="0"/>
              <a:t>HFpEF</a:t>
            </a:r>
            <a:endParaRPr lang="nl-NL" dirty="0" smtClean="0"/>
          </a:p>
          <a:p>
            <a:pPr>
              <a:lnSpc>
                <a:spcPct val="90000"/>
              </a:lnSpc>
            </a:pPr>
            <a:r>
              <a:rPr lang="nl-NL" dirty="0" smtClean="0"/>
              <a:t>As </a:t>
            </a:r>
            <a:r>
              <a:rPr lang="nl-NL" dirty="0" err="1" smtClean="0"/>
              <a:t>yet</a:t>
            </a:r>
            <a:r>
              <a:rPr lang="nl-NL" dirty="0" smtClean="0"/>
              <a:t>, no proven </a:t>
            </a:r>
            <a:r>
              <a:rPr lang="nl-NL" dirty="0" err="1" smtClean="0"/>
              <a:t>pharmacological</a:t>
            </a:r>
            <a:r>
              <a:rPr lang="nl-NL" dirty="0" smtClean="0"/>
              <a:t> </a:t>
            </a:r>
            <a:r>
              <a:rPr lang="nl-NL" dirty="0" err="1" smtClean="0"/>
              <a:t>therapy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HFpEF</a:t>
            </a:r>
            <a:endParaRPr lang="nl-NL" dirty="0" smtClean="0"/>
          </a:p>
          <a:p>
            <a:pPr>
              <a:lnSpc>
                <a:spcPct val="90000"/>
              </a:lnSpc>
            </a:pPr>
            <a:endParaRPr lang="nl-NL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09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252413" y="115888"/>
            <a:ext cx="9144000" cy="1143000"/>
          </a:xfrm>
        </p:spPr>
        <p:txBody>
          <a:bodyPr/>
          <a:lstStyle/>
          <a:p>
            <a:r>
              <a:rPr lang="nl-NL" smtClean="0"/>
              <a:t>HFpEF: what’s in the pipeline?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609" y="1340768"/>
            <a:ext cx="8209607" cy="4525962"/>
          </a:xfrm>
        </p:spPr>
        <p:txBody>
          <a:bodyPr/>
          <a:lstStyle/>
          <a:p>
            <a:r>
              <a:rPr lang="nl-NL" dirty="0" smtClean="0"/>
              <a:t>PDE-5 </a:t>
            </a:r>
            <a:r>
              <a:rPr lang="nl-NL" dirty="0" err="1" smtClean="0"/>
              <a:t>inhibition</a:t>
            </a:r>
            <a:r>
              <a:rPr lang="nl-NL" dirty="0" smtClean="0"/>
              <a:t> (</a:t>
            </a:r>
            <a:r>
              <a:rPr lang="nl-NL" dirty="0" err="1" smtClean="0"/>
              <a:t>sildenafil</a:t>
            </a:r>
            <a:r>
              <a:rPr lang="nl-NL" dirty="0" smtClean="0"/>
              <a:t>)</a:t>
            </a:r>
          </a:p>
          <a:p>
            <a:r>
              <a:rPr lang="nl-NL" dirty="0" smtClean="0"/>
              <a:t>Sinus node </a:t>
            </a:r>
            <a:r>
              <a:rPr lang="nl-NL" dirty="0" err="1" smtClean="0"/>
              <a:t>inhibition</a:t>
            </a:r>
            <a:r>
              <a:rPr lang="nl-NL" dirty="0" smtClean="0"/>
              <a:t> (</a:t>
            </a:r>
            <a:r>
              <a:rPr lang="nl-NL" dirty="0" err="1" smtClean="0"/>
              <a:t>ivabradine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Soluable</a:t>
            </a:r>
            <a:r>
              <a:rPr lang="nl-NL" dirty="0" smtClean="0"/>
              <a:t> </a:t>
            </a:r>
            <a:r>
              <a:rPr lang="nl-NL" dirty="0" err="1" smtClean="0"/>
              <a:t>Guanylate</a:t>
            </a:r>
            <a:r>
              <a:rPr lang="nl-NL" dirty="0" smtClean="0"/>
              <a:t> </a:t>
            </a:r>
            <a:r>
              <a:rPr lang="nl-NL" dirty="0" err="1" smtClean="0"/>
              <a:t>Cyclase</a:t>
            </a:r>
            <a:r>
              <a:rPr lang="nl-NL" dirty="0" smtClean="0"/>
              <a:t> </a:t>
            </a:r>
            <a:r>
              <a:rPr lang="nl-NL" dirty="0" err="1" smtClean="0"/>
              <a:t>stimulation</a:t>
            </a:r>
            <a:r>
              <a:rPr lang="nl-NL" dirty="0" smtClean="0"/>
              <a:t> (</a:t>
            </a:r>
            <a:r>
              <a:rPr lang="nl-NL" dirty="0" err="1" smtClean="0"/>
              <a:t>vericiguat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Beta-blockade</a:t>
            </a:r>
            <a:endParaRPr lang="nl-NL" dirty="0" smtClean="0"/>
          </a:p>
          <a:p>
            <a:r>
              <a:rPr lang="nl-NL" dirty="0" err="1" smtClean="0"/>
              <a:t>Angiotensin</a:t>
            </a:r>
            <a:r>
              <a:rPr lang="nl-NL" dirty="0" smtClean="0"/>
              <a:t> Receptor </a:t>
            </a:r>
            <a:r>
              <a:rPr lang="nl-NL" dirty="0" err="1" smtClean="0"/>
              <a:t>Neprilysin</a:t>
            </a:r>
            <a:r>
              <a:rPr lang="nl-NL" dirty="0" smtClean="0"/>
              <a:t> </a:t>
            </a:r>
            <a:r>
              <a:rPr lang="nl-NL" dirty="0" err="1" smtClean="0"/>
              <a:t>Inhibition</a:t>
            </a:r>
            <a:r>
              <a:rPr lang="nl-NL" dirty="0" smtClean="0"/>
              <a:t> (LCZ696)</a:t>
            </a:r>
          </a:p>
          <a:p>
            <a:r>
              <a:rPr lang="nl-NL" dirty="0" err="1" smtClean="0"/>
              <a:t>Exercise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9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209" y="81065"/>
            <a:ext cx="7674231" cy="205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75247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5508104" y="6381328"/>
            <a:ext cx="31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Guazzi</a:t>
            </a:r>
            <a:r>
              <a:rPr lang="nl-NL" dirty="0" smtClean="0"/>
              <a:t> et al. </a:t>
            </a:r>
            <a:r>
              <a:rPr lang="nl-NL" dirty="0" err="1" smtClean="0"/>
              <a:t>Circulation</a:t>
            </a:r>
            <a:r>
              <a:rPr lang="nl-NL" dirty="0" smtClean="0"/>
              <a:t> 2011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9811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604448" cy="222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539552" y="270892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Methods </a:t>
            </a:r>
            <a:r>
              <a:rPr lang="en-US" sz="2800" dirty="0"/>
              <a:t>216 stable outpatients with HF, LVEF 50%, elevated NT-</a:t>
            </a:r>
            <a:r>
              <a:rPr lang="en-US" sz="2800" dirty="0" err="1"/>
              <a:t>proBNP</a:t>
            </a:r>
            <a:r>
              <a:rPr lang="en-US" sz="2800" dirty="0"/>
              <a:t> or elevated invasively measured filling pressures, and reduced </a:t>
            </a:r>
            <a:r>
              <a:rPr lang="nl-NL" sz="2800" dirty="0" err="1"/>
              <a:t>exercise</a:t>
            </a:r>
            <a:r>
              <a:rPr lang="nl-NL" sz="2800" dirty="0"/>
              <a:t> </a:t>
            </a:r>
            <a:r>
              <a:rPr lang="nl-NL" sz="2800" dirty="0" err="1"/>
              <a:t>capacity</a:t>
            </a:r>
            <a:r>
              <a:rPr lang="nl-NL" sz="2800" dirty="0"/>
              <a:t> </a:t>
            </a:r>
            <a:r>
              <a:rPr lang="nl-NL" sz="2800" dirty="0" err="1"/>
              <a:t>were</a:t>
            </a:r>
            <a:r>
              <a:rPr lang="nl-NL" sz="2800" dirty="0"/>
              <a:t> </a:t>
            </a:r>
            <a:r>
              <a:rPr lang="nl-NL" sz="2800" dirty="0" err="1"/>
              <a:t>randomized</a:t>
            </a:r>
            <a:r>
              <a:rPr lang="nl-NL" sz="2800" dirty="0"/>
              <a:t>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Sildenafil</a:t>
            </a:r>
            <a:r>
              <a:rPr lang="nl-NL" sz="2800" dirty="0"/>
              <a:t> (n=113) or placebo (n=103</a:t>
            </a:r>
            <a:r>
              <a:rPr lang="nl-NL" sz="2800" dirty="0" smtClean="0"/>
              <a:t>)</a:t>
            </a:r>
          </a:p>
          <a:p>
            <a:r>
              <a:rPr lang="en-US" sz="2800" b="1" dirty="0" smtClean="0"/>
              <a:t>Main </a:t>
            </a:r>
            <a:r>
              <a:rPr lang="en-US" sz="2800" b="1" dirty="0"/>
              <a:t>Outcome Measures </a:t>
            </a:r>
            <a:r>
              <a:rPr lang="en-US" sz="2800" dirty="0"/>
              <a:t>Primary end point was change in peak oxygen consumption after 24 weeks of therapy.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84720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RELAX: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outcomes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409"/>
            <a:ext cx="9186084" cy="413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65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HFpEF</a:t>
            </a:r>
            <a:r>
              <a:rPr lang="nl-NL" dirty="0" smtClean="0"/>
              <a:t>: PDE-5 inhibitors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684213" y="1741408"/>
          <a:ext cx="820896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2"/>
                <a:gridCol w="661819"/>
                <a:gridCol w="1944216"/>
                <a:gridCol w="1800200"/>
                <a:gridCol w="216093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Study</a:t>
                      </a:r>
                      <a:r>
                        <a:rPr lang="nl-NL" dirty="0" smtClean="0"/>
                        <a:t> Drug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Patients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Endpoint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Institution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Sildenafil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LVEF&gt;50%</a:t>
                      </a:r>
                    </a:p>
                    <a:p>
                      <a:r>
                        <a:rPr lang="nl-NL" dirty="0" smtClean="0"/>
                        <a:t>PAP&gt;40 </a:t>
                      </a:r>
                      <a:r>
                        <a:rPr lang="nl-NL" dirty="0" err="1" smtClean="0"/>
                        <a:t>mmHg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PAP, RVF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University</a:t>
                      </a:r>
                      <a:r>
                        <a:rPr lang="nl-NL" dirty="0" smtClean="0"/>
                        <a:t> of </a:t>
                      </a:r>
                      <a:r>
                        <a:rPr lang="nl-NL" dirty="0" err="1" smtClean="0"/>
                        <a:t>Milano</a:t>
                      </a:r>
                      <a:r>
                        <a:rPr lang="nl-NL" dirty="0" smtClean="0"/>
                        <a:t> (</a:t>
                      </a:r>
                      <a:r>
                        <a:rPr lang="nl-NL" dirty="0" err="1" smtClean="0"/>
                        <a:t>Guazzi</a:t>
                      </a:r>
                      <a:r>
                        <a:rPr lang="nl-NL" dirty="0" smtClean="0"/>
                        <a:t>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Udenafil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LVEF ≥50%</a:t>
                      </a:r>
                    </a:p>
                    <a:p>
                      <a:r>
                        <a:rPr lang="nl-NL" dirty="0" smtClean="0"/>
                        <a:t>NYHA II-IV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itchFamily="34" charset="0"/>
                          <a:cs typeface="Arial" pitchFamily="34" charset="0"/>
                        </a:rPr>
                        <a:t>∆VO2max</a:t>
                      </a:r>
                      <a:endParaRPr lang="nl-N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Seoul</a:t>
                      </a:r>
                      <a:r>
                        <a:rPr lang="nl-NL" dirty="0" smtClean="0"/>
                        <a:t> National </a:t>
                      </a:r>
                      <a:r>
                        <a:rPr lang="nl-NL" dirty="0" err="1" smtClean="0"/>
                        <a:t>Univesity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Hospital</a:t>
                      </a:r>
                      <a:r>
                        <a:rPr lang="nl-NL" dirty="0" smtClean="0"/>
                        <a:t> (Kim)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Sildenafil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LVEF≥50%</a:t>
                      </a:r>
                    </a:p>
                    <a:p>
                      <a:r>
                        <a:rPr lang="nl-NL" dirty="0" smtClean="0"/>
                        <a:t>PAP&gt;40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mmHg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PAP, PCWP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University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Medical</a:t>
                      </a:r>
                      <a:r>
                        <a:rPr lang="nl-NL" baseline="0" dirty="0" smtClean="0"/>
                        <a:t> Center Groningen (Hoendermis)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230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252413" y="115888"/>
            <a:ext cx="9144000" cy="1143000"/>
          </a:xfrm>
        </p:spPr>
        <p:txBody>
          <a:bodyPr/>
          <a:lstStyle/>
          <a:p>
            <a:r>
              <a:rPr lang="nl-NL" smtClean="0"/>
              <a:t>HFpEF: what’s in the pipeline?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609" y="1340768"/>
            <a:ext cx="8209607" cy="4525962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PDE-5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sildenafil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smtClean="0"/>
              <a:t>Sinus node </a:t>
            </a:r>
            <a:r>
              <a:rPr lang="nl-NL" dirty="0" err="1" smtClean="0"/>
              <a:t>inhibition</a:t>
            </a:r>
            <a:r>
              <a:rPr lang="nl-NL" dirty="0" smtClean="0"/>
              <a:t> (</a:t>
            </a:r>
            <a:r>
              <a:rPr lang="nl-NL" dirty="0" err="1" smtClean="0"/>
              <a:t>ivabradine</a:t>
            </a:r>
            <a:r>
              <a:rPr lang="nl-NL" dirty="0" smtClean="0"/>
              <a:t>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Soluable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Guanylate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Cyclase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stimulation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vericiguat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Beta-blockade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Angiotensin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Receptor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Neprilysin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(LCZ696)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Exercise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9060" y="116632"/>
            <a:ext cx="8208962" cy="1143000"/>
          </a:xfrm>
        </p:spPr>
        <p:txBody>
          <a:bodyPr/>
          <a:lstStyle/>
          <a:p>
            <a:r>
              <a:rPr lang="nl-NL" dirty="0" err="1" smtClean="0">
                <a:latin typeface="+mn-lt"/>
              </a:rPr>
              <a:t>Why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Ivabradine</a:t>
            </a:r>
            <a:r>
              <a:rPr lang="nl-NL" dirty="0" smtClean="0">
                <a:latin typeface="+mn-lt"/>
              </a:rPr>
              <a:t> in </a:t>
            </a:r>
            <a:r>
              <a:rPr lang="nl-NL" dirty="0" err="1" smtClean="0">
                <a:latin typeface="+mn-lt"/>
              </a:rPr>
              <a:t>HFpEF</a:t>
            </a:r>
            <a:r>
              <a:rPr lang="nl-NL" dirty="0" smtClean="0">
                <a:latin typeface="+mn-lt"/>
              </a:rPr>
              <a:t>?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84313"/>
            <a:ext cx="8208962" cy="4525962"/>
          </a:xfrm>
        </p:spPr>
        <p:txBody>
          <a:bodyPr/>
          <a:lstStyle/>
          <a:p>
            <a:r>
              <a:rPr lang="nl-NL" dirty="0" err="1" smtClean="0"/>
              <a:t>Heart</a:t>
            </a:r>
            <a:r>
              <a:rPr lang="nl-NL" dirty="0" smtClean="0"/>
              <a:t> </a:t>
            </a:r>
            <a:r>
              <a:rPr lang="nl-NL" dirty="0" err="1" smtClean="0"/>
              <a:t>Rate</a:t>
            </a:r>
            <a:r>
              <a:rPr lang="nl-NL" dirty="0" smtClean="0"/>
              <a:t> independent risk factor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mortality</a:t>
            </a:r>
            <a:r>
              <a:rPr lang="nl-NL" dirty="0" smtClean="0"/>
              <a:t> in </a:t>
            </a:r>
            <a:r>
              <a:rPr lang="nl-NL" dirty="0" err="1" smtClean="0"/>
              <a:t>HFpEF</a:t>
            </a:r>
            <a:endParaRPr lang="nl-NL" dirty="0" smtClean="0"/>
          </a:p>
          <a:p>
            <a:r>
              <a:rPr lang="nl-NL" dirty="0" err="1" smtClean="0"/>
              <a:t>Ivabradine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 in </a:t>
            </a:r>
            <a:r>
              <a:rPr lang="nl-NL" dirty="0" err="1" smtClean="0"/>
              <a:t>HFrEF</a:t>
            </a:r>
            <a:endParaRPr lang="nl-NL" dirty="0" smtClean="0"/>
          </a:p>
          <a:p>
            <a:r>
              <a:rPr lang="nl-NL" dirty="0" err="1" smtClean="0"/>
              <a:t>Ivabradine</a:t>
            </a:r>
            <a:r>
              <a:rPr lang="nl-NL" dirty="0" smtClean="0"/>
              <a:t> </a:t>
            </a:r>
            <a:r>
              <a:rPr lang="nl-NL" dirty="0" err="1" smtClean="0"/>
              <a:t>improves</a:t>
            </a:r>
            <a:r>
              <a:rPr lang="nl-NL" dirty="0" smtClean="0"/>
              <a:t> </a:t>
            </a:r>
            <a:r>
              <a:rPr lang="nl-NL" dirty="0" err="1" smtClean="0"/>
              <a:t>diastolic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r>
              <a:rPr lang="nl-NL" dirty="0" smtClean="0"/>
              <a:t> in </a:t>
            </a:r>
            <a:r>
              <a:rPr lang="nl-NL" dirty="0" err="1" smtClean="0"/>
              <a:t>experimental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human studies</a:t>
            </a:r>
          </a:p>
          <a:p>
            <a:r>
              <a:rPr lang="nl-NL" dirty="0" err="1" smtClean="0"/>
              <a:t>Ivabradine</a:t>
            </a:r>
            <a:r>
              <a:rPr lang="nl-NL" dirty="0" smtClean="0"/>
              <a:t> </a:t>
            </a:r>
            <a:r>
              <a:rPr lang="nl-NL" dirty="0" err="1" smtClean="0"/>
              <a:t>lowers</a:t>
            </a:r>
            <a:r>
              <a:rPr lang="nl-NL" dirty="0" smtClean="0"/>
              <a:t> </a:t>
            </a:r>
            <a:r>
              <a:rPr lang="nl-NL" dirty="0" err="1" smtClean="0"/>
              <a:t>myocardial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vascular</a:t>
            </a:r>
            <a:r>
              <a:rPr lang="nl-NL" dirty="0" smtClean="0"/>
              <a:t> </a:t>
            </a:r>
            <a:r>
              <a:rPr lang="nl-NL" dirty="0" err="1" smtClean="0"/>
              <a:t>collagen</a:t>
            </a:r>
            <a:r>
              <a:rPr lang="nl-NL" dirty="0" smtClean="0"/>
              <a:t> content</a:t>
            </a:r>
          </a:p>
          <a:p>
            <a:r>
              <a:rPr lang="nl-NL" dirty="0" err="1" smtClean="0"/>
              <a:t>Ivabradine</a:t>
            </a:r>
            <a:r>
              <a:rPr lang="nl-NL" dirty="0" smtClean="0"/>
              <a:t> </a:t>
            </a:r>
            <a:r>
              <a:rPr lang="nl-NL" dirty="0" err="1" smtClean="0"/>
              <a:t>improves</a:t>
            </a:r>
            <a:r>
              <a:rPr lang="nl-NL" dirty="0" smtClean="0"/>
              <a:t> </a:t>
            </a:r>
            <a:r>
              <a:rPr lang="nl-NL" dirty="0" err="1" smtClean="0"/>
              <a:t>vascular</a:t>
            </a:r>
            <a:r>
              <a:rPr lang="nl-NL" dirty="0" smtClean="0"/>
              <a:t> </a:t>
            </a:r>
            <a:r>
              <a:rPr lang="nl-NL" dirty="0" err="1" smtClean="0"/>
              <a:t>stiffness</a:t>
            </a:r>
            <a:r>
              <a:rPr lang="nl-NL" dirty="0" smtClean="0"/>
              <a:t> in </a:t>
            </a:r>
            <a:r>
              <a:rPr lang="nl-NL" dirty="0" err="1" smtClean="0"/>
              <a:t>experimental</a:t>
            </a:r>
            <a:r>
              <a:rPr lang="nl-NL" dirty="0" smtClean="0"/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3190158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8487048" cy="3528392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83568" y="3645023"/>
            <a:ext cx="8209607" cy="2365251"/>
          </a:xfrm>
        </p:spPr>
        <p:txBody>
          <a:bodyPr/>
          <a:lstStyle/>
          <a:p>
            <a:r>
              <a:rPr lang="en-US" dirty="0" smtClean="0"/>
              <a:t>61 </a:t>
            </a:r>
            <a:r>
              <a:rPr lang="en-US" dirty="0"/>
              <a:t>patients with </a:t>
            </a:r>
            <a:r>
              <a:rPr lang="en-US" dirty="0" err="1"/>
              <a:t>HFpEF</a:t>
            </a:r>
            <a:r>
              <a:rPr lang="en-US" dirty="0"/>
              <a:t> were randomly assigned to </a:t>
            </a:r>
            <a:r>
              <a:rPr lang="en-US" dirty="0" err="1"/>
              <a:t>ivabradine</a:t>
            </a:r>
            <a:r>
              <a:rPr lang="en-US" dirty="0"/>
              <a:t> 5 mg twice daily (</a:t>
            </a:r>
            <a:r>
              <a:rPr lang="en-US" dirty="0" smtClean="0"/>
              <a:t>n=30</a:t>
            </a:r>
            <a:r>
              <a:rPr lang="en-US" dirty="0"/>
              <a:t>) or placebo (</a:t>
            </a:r>
            <a:r>
              <a:rPr lang="en-US" dirty="0" smtClean="0"/>
              <a:t>n=31) for </a:t>
            </a:r>
            <a:r>
              <a:rPr lang="en-US" dirty="0"/>
              <a:t>7 days in this double-blind </a:t>
            </a:r>
            <a:r>
              <a:rPr lang="en-US" dirty="0" smtClean="0"/>
              <a:t>trial.</a:t>
            </a:r>
          </a:p>
          <a:p>
            <a:r>
              <a:rPr lang="en-US" dirty="0" smtClean="0"/>
              <a:t>CPX with </a:t>
            </a:r>
            <a:r>
              <a:rPr lang="en-US" dirty="0" smtClean="0"/>
              <a:t>echo </a:t>
            </a:r>
            <a:r>
              <a:rPr lang="en-US" dirty="0" smtClean="0"/>
              <a:t>of myocardial </a:t>
            </a:r>
            <a:r>
              <a:rPr lang="en-US" dirty="0"/>
              <a:t>function and left ventricular filling were undertaken at rest and after exercise.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3310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55650" y="1557338"/>
            <a:ext cx="7920038" cy="45354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208962" cy="1143000"/>
          </a:xfrm>
        </p:spPr>
        <p:txBody>
          <a:bodyPr/>
          <a:lstStyle/>
          <a:p>
            <a:r>
              <a:rPr lang="nl-NL" dirty="0" err="1" smtClean="0">
                <a:latin typeface="Arial" pitchFamily="34" charset="0"/>
                <a:cs typeface="Arial" pitchFamily="34" charset="0"/>
              </a:rPr>
              <a:t>Heart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Failure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Guidelines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98663"/>
            <a:ext cx="8208963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“No treatment has yet been shown, convincingly, to reduce morbidity and mortality in patients with HF-PEF. Diuretics are used to control sodium and water retention and relieve breathlessness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oedema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 in HF-REF. Adequate treatment of hypertension and myocardial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ischaemia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also considered to be important, as is control of the ventricular rate in patients with AF.”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5004048" y="6372225"/>
            <a:ext cx="404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/>
              <a:t>ESC HF </a:t>
            </a:r>
            <a:r>
              <a:rPr lang="nl-NL" dirty="0" err="1"/>
              <a:t>Guidelines</a:t>
            </a:r>
            <a:r>
              <a:rPr lang="nl-NL" dirty="0"/>
              <a:t> </a:t>
            </a:r>
            <a:r>
              <a:rPr lang="nl-NL" dirty="0" smtClean="0"/>
              <a:t>2012; EJHF 2012</a:t>
            </a:r>
            <a:endParaRPr lang="nl-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9607" cy="1143000"/>
          </a:xfrm>
        </p:spPr>
        <p:txBody>
          <a:bodyPr/>
          <a:lstStyle/>
          <a:p>
            <a:r>
              <a:rPr lang="nl-NL" dirty="0" err="1" smtClean="0"/>
              <a:t>Ivabradine</a:t>
            </a:r>
            <a:r>
              <a:rPr lang="nl-NL" dirty="0" smtClean="0"/>
              <a:t> </a:t>
            </a:r>
            <a:r>
              <a:rPr lang="nl-NL" dirty="0" err="1" smtClean="0"/>
              <a:t>improves</a:t>
            </a:r>
            <a:r>
              <a:rPr lang="nl-NL" dirty="0" smtClean="0"/>
              <a:t> </a:t>
            </a:r>
            <a:r>
              <a:rPr lang="nl-NL" dirty="0" err="1" smtClean="0"/>
              <a:t>exercise</a:t>
            </a:r>
            <a:r>
              <a:rPr lang="nl-NL" dirty="0" smtClean="0"/>
              <a:t> </a:t>
            </a:r>
            <a:r>
              <a:rPr lang="nl-NL" dirty="0" err="1" smtClean="0"/>
              <a:t>capacity</a:t>
            </a:r>
            <a:r>
              <a:rPr lang="nl-NL" dirty="0" smtClean="0"/>
              <a:t> in </a:t>
            </a:r>
            <a:r>
              <a:rPr lang="nl-NL" dirty="0" err="1" smtClean="0"/>
              <a:t>HFpEF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95" y="1484784"/>
            <a:ext cx="6768752" cy="466117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713913" y="630932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Kosmala</a:t>
            </a:r>
            <a:r>
              <a:rPr lang="nl-NL" dirty="0" smtClean="0"/>
              <a:t> et al. JACC 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8888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eh_cb\AppData\Local\Microsoft\Windows\Temporary Internet Files\Content.Outlook\R9XUNNU6\Logo-EDIFY-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29908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ZoneTexte 1"/>
          <p:cNvSpPr txBox="1">
            <a:spLocks noChangeArrowheads="1"/>
          </p:cNvSpPr>
          <p:nvPr/>
        </p:nvSpPr>
        <p:spPr bwMode="auto">
          <a:xfrm>
            <a:off x="845494" y="2060848"/>
            <a:ext cx="7489825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nl-NL" sz="2000" b="1" dirty="0" err="1">
                <a:solidFill>
                  <a:srgbClr val="005392"/>
                </a:solidFill>
              </a:rPr>
              <a:t>Effect</a:t>
            </a:r>
            <a:r>
              <a:rPr lang="fr-FR" altLang="nl-NL" sz="2000" b="1" dirty="0">
                <a:solidFill>
                  <a:srgbClr val="005392"/>
                </a:solidFill>
              </a:rPr>
              <a:t> of </a:t>
            </a:r>
            <a:r>
              <a:rPr lang="fr-FR" altLang="nl-NL" sz="2000" b="1" dirty="0" err="1">
                <a:solidFill>
                  <a:srgbClr val="005392"/>
                </a:solidFill>
              </a:rPr>
              <a:t>ivabradine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i="1" dirty="0">
                <a:solidFill>
                  <a:srgbClr val="005392"/>
                </a:solidFill>
              </a:rPr>
              <a:t>versus </a:t>
            </a:r>
            <a:r>
              <a:rPr lang="fr-FR" altLang="nl-NL" sz="2000" b="1" dirty="0">
                <a:solidFill>
                  <a:srgbClr val="005392"/>
                </a:solidFill>
              </a:rPr>
              <a:t>placebo on </a:t>
            </a:r>
            <a:r>
              <a:rPr lang="fr-FR" altLang="nl-NL" sz="2000" b="1" dirty="0" err="1">
                <a:solidFill>
                  <a:srgbClr val="005392"/>
                </a:solidFill>
              </a:rPr>
              <a:t>cardiac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dirty="0" err="1">
                <a:solidFill>
                  <a:srgbClr val="005392"/>
                </a:solidFill>
              </a:rPr>
              <a:t>function</a:t>
            </a:r>
            <a:r>
              <a:rPr lang="fr-FR" altLang="nl-NL" sz="2000" b="1" dirty="0">
                <a:solidFill>
                  <a:srgbClr val="005392"/>
                </a:solidFill>
              </a:rPr>
              <a:t>, </a:t>
            </a:r>
            <a:r>
              <a:rPr lang="fr-FR" altLang="nl-NL" sz="2000" b="1" dirty="0" err="1">
                <a:solidFill>
                  <a:srgbClr val="005392"/>
                </a:solidFill>
              </a:rPr>
              <a:t>exercise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dirty="0" err="1">
                <a:solidFill>
                  <a:srgbClr val="005392"/>
                </a:solidFill>
              </a:rPr>
              <a:t>capacity</a:t>
            </a:r>
            <a:r>
              <a:rPr lang="fr-FR" altLang="nl-NL" sz="2000" b="1" dirty="0">
                <a:solidFill>
                  <a:srgbClr val="005392"/>
                </a:solidFill>
              </a:rPr>
              <a:t>, and neuroendocrine activation in patients </a:t>
            </a:r>
            <a:r>
              <a:rPr lang="fr-FR" altLang="nl-NL" sz="2000" b="1" dirty="0" err="1">
                <a:solidFill>
                  <a:srgbClr val="005392"/>
                </a:solidFill>
              </a:rPr>
              <a:t>with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dirty="0" err="1">
                <a:solidFill>
                  <a:srgbClr val="005392"/>
                </a:solidFill>
              </a:rPr>
              <a:t>Chronic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dirty="0" err="1">
                <a:solidFill>
                  <a:srgbClr val="005392"/>
                </a:solidFill>
              </a:rPr>
              <a:t>Heart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dirty="0" err="1">
                <a:solidFill>
                  <a:srgbClr val="005392"/>
                </a:solidFill>
              </a:rPr>
              <a:t>Failure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dirty="0" err="1">
                <a:solidFill>
                  <a:srgbClr val="005392"/>
                </a:solidFill>
              </a:rPr>
              <a:t>with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dirty="0" err="1">
                <a:solidFill>
                  <a:srgbClr val="005392"/>
                </a:solidFill>
              </a:rPr>
              <a:t>Preserved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dirty="0" err="1">
                <a:solidFill>
                  <a:srgbClr val="005392"/>
                </a:solidFill>
              </a:rPr>
              <a:t>left</a:t>
            </a:r>
            <a:r>
              <a:rPr lang="fr-FR" altLang="nl-NL" sz="2000" b="1" dirty="0">
                <a:solidFill>
                  <a:srgbClr val="005392"/>
                </a:solidFill>
              </a:rPr>
              <a:t> </a:t>
            </a:r>
            <a:r>
              <a:rPr lang="fr-FR" altLang="nl-NL" sz="2000" b="1" dirty="0" err="1">
                <a:solidFill>
                  <a:srgbClr val="005392"/>
                </a:solidFill>
              </a:rPr>
              <a:t>ventricular</a:t>
            </a:r>
            <a:r>
              <a:rPr lang="fr-FR" altLang="nl-NL" sz="2000" b="1" dirty="0">
                <a:solidFill>
                  <a:srgbClr val="005392"/>
                </a:solidFill>
              </a:rPr>
              <a:t> Ejection </a:t>
            </a:r>
            <a:r>
              <a:rPr lang="fr-FR" altLang="nl-NL" sz="2000" b="1" dirty="0" smtClean="0">
                <a:solidFill>
                  <a:srgbClr val="005392"/>
                </a:solidFill>
              </a:rPr>
              <a:t>Fraction</a:t>
            </a:r>
            <a:endParaRPr lang="fr-FR" altLang="nl-NL" sz="2000" b="1" dirty="0">
              <a:solidFill>
                <a:srgbClr val="005392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fr-FR" altLang="nl-NL" dirty="0">
                <a:solidFill>
                  <a:srgbClr val="005392"/>
                </a:solidFill>
              </a:rPr>
              <a:t>An 8-month, </a:t>
            </a:r>
            <a:r>
              <a:rPr lang="fr-FR" altLang="nl-NL" dirty="0" err="1">
                <a:solidFill>
                  <a:srgbClr val="005392"/>
                </a:solidFill>
              </a:rPr>
              <a:t>randomised</a:t>
            </a:r>
            <a:r>
              <a:rPr lang="fr-FR" altLang="nl-NL" dirty="0">
                <a:solidFill>
                  <a:srgbClr val="005392"/>
                </a:solidFill>
              </a:rPr>
              <a:t> double-</a:t>
            </a:r>
            <a:r>
              <a:rPr lang="fr-FR" altLang="nl-NL" dirty="0" err="1">
                <a:solidFill>
                  <a:srgbClr val="005392"/>
                </a:solidFill>
              </a:rPr>
              <a:t>blind</a:t>
            </a:r>
            <a:r>
              <a:rPr lang="fr-FR" altLang="nl-NL" dirty="0">
                <a:solidFill>
                  <a:srgbClr val="005392"/>
                </a:solidFill>
              </a:rPr>
              <a:t>, placebo </a:t>
            </a:r>
            <a:r>
              <a:rPr lang="fr-FR" altLang="nl-NL" dirty="0" err="1">
                <a:solidFill>
                  <a:srgbClr val="005392"/>
                </a:solidFill>
              </a:rPr>
              <a:t>controlled</a:t>
            </a:r>
            <a:r>
              <a:rPr lang="fr-FR" altLang="nl-NL" dirty="0">
                <a:solidFill>
                  <a:srgbClr val="005392"/>
                </a:solidFill>
              </a:rPr>
              <a:t>, international, </a:t>
            </a:r>
            <a:r>
              <a:rPr lang="fr-FR" altLang="nl-NL" dirty="0" err="1">
                <a:solidFill>
                  <a:srgbClr val="005392"/>
                </a:solidFill>
              </a:rPr>
              <a:t>multicentre</a:t>
            </a:r>
            <a:r>
              <a:rPr lang="fr-FR" altLang="nl-NL" dirty="0">
                <a:solidFill>
                  <a:srgbClr val="005392"/>
                </a:solidFill>
              </a:rPr>
              <a:t> </a:t>
            </a:r>
            <a:r>
              <a:rPr lang="fr-FR" altLang="nl-NL" dirty="0" err="1">
                <a:solidFill>
                  <a:srgbClr val="005392"/>
                </a:solidFill>
              </a:rPr>
              <a:t>study</a:t>
            </a:r>
            <a:endParaRPr lang="fr-FR" altLang="nl-NL" dirty="0">
              <a:solidFill>
                <a:srgbClr val="00539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602" y="4437112"/>
            <a:ext cx="8209607" cy="1707629"/>
          </a:xfrm>
        </p:spPr>
        <p:txBody>
          <a:bodyPr/>
          <a:lstStyle/>
          <a:p>
            <a:pPr>
              <a:defRPr/>
            </a:pPr>
            <a:r>
              <a:rPr lang="fr-FR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objective± t</a:t>
            </a:r>
            <a:r>
              <a:rPr lang="en-GB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the effect of </a:t>
            </a:r>
            <a:r>
              <a:rPr lang="en-GB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ivabradine</a:t>
            </a: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compared to placebo on the diastolic function, </a:t>
            </a:r>
            <a:r>
              <a:rPr lang="en-GB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</a:t>
            </a: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 neuroendocrine activation over an 8-month </a:t>
            </a:r>
            <a:r>
              <a:rPr lang="fr-FR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patients </a:t>
            </a:r>
            <a:r>
              <a:rPr lang="fr-FR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HF-PEF</a:t>
            </a:r>
            <a:endParaRPr 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252413" y="115888"/>
            <a:ext cx="9144000" cy="1143000"/>
          </a:xfrm>
        </p:spPr>
        <p:txBody>
          <a:bodyPr/>
          <a:lstStyle/>
          <a:p>
            <a:r>
              <a:rPr lang="nl-NL" smtClean="0"/>
              <a:t>HFpEF: what’s in the pipeline?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84784"/>
            <a:ext cx="8209607" cy="4525962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PDE-5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sildenafil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Sinus node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ivabradine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err="1" smtClean="0"/>
              <a:t>Soluable</a:t>
            </a:r>
            <a:r>
              <a:rPr lang="nl-NL" dirty="0" smtClean="0"/>
              <a:t> </a:t>
            </a:r>
            <a:r>
              <a:rPr lang="nl-NL" dirty="0" err="1" smtClean="0"/>
              <a:t>Guanylate</a:t>
            </a:r>
            <a:r>
              <a:rPr lang="nl-NL" dirty="0" smtClean="0"/>
              <a:t> </a:t>
            </a:r>
            <a:r>
              <a:rPr lang="nl-NL" dirty="0" err="1" smtClean="0"/>
              <a:t>Cyclase</a:t>
            </a:r>
            <a:r>
              <a:rPr lang="nl-NL" dirty="0" smtClean="0"/>
              <a:t> </a:t>
            </a:r>
            <a:r>
              <a:rPr lang="nl-NL" dirty="0" err="1" smtClean="0"/>
              <a:t>stimulation</a:t>
            </a:r>
            <a:r>
              <a:rPr lang="nl-NL" dirty="0" smtClean="0"/>
              <a:t> (</a:t>
            </a:r>
            <a:r>
              <a:rPr lang="nl-NL" dirty="0" err="1" smtClean="0"/>
              <a:t>vericiguat</a:t>
            </a:r>
            <a:r>
              <a:rPr lang="nl-NL" dirty="0" smtClean="0"/>
              <a:t>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Beta-blockade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Angiotensin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Receptor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Neprilysin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(LCZ696)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Exercise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03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80" y="19776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Soluble </a:t>
            </a:r>
            <a:r>
              <a:rPr lang="en-US" sz="3600" dirty="0" err="1"/>
              <a:t>guanylate</a:t>
            </a:r>
            <a:r>
              <a:rPr lang="en-US" sz="3600" dirty="0"/>
              <a:t> cyclase – a novel target for the </a:t>
            </a:r>
            <a:r>
              <a:rPr lang="en-US" sz="3600" dirty="0" smtClean="0"/>
              <a:t>treatment of </a:t>
            </a:r>
            <a:r>
              <a:rPr lang="en-US" sz="3600" dirty="0"/>
              <a:t>heart failure</a:t>
            </a:r>
          </a:p>
        </p:txBody>
      </p:sp>
      <p:sp>
        <p:nvSpPr>
          <p:cNvPr id="4" name="Rechteck 3"/>
          <p:cNvSpPr/>
          <p:nvPr/>
        </p:nvSpPr>
        <p:spPr>
          <a:xfrm>
            <a:off x="6248400" y="5827217"/>
            <a:ext cx="2453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>
                <a:solidFill>
                  <a:prstClr val="white"/>
                </a:solidFill>
                <a:latin typeface="Calibri"/>
              </a:rPr>
              <a:t>cGMP, cyclic guanosine monophosphate; eNOS, endothelial nitric </a:t>
            </a:r>
            <a:r>
              <a:rPr lang="en-US" sz="1000" smtClean="0">
                <a:solidFill>
                  <a:prstClr val="white"/>
                </a:solidFill>
                <a:latin typeface="Calibri"/>
              </a:rPr>
              <a:t>oxide synthase</a:t>
            </a:r>
            <a:r>
              <a:rPr lang="en-US" sz="1000">
                <a:solidFill>
                  <a:prstClr val="white"/>
                </a:solidFill>
                <a:latin typeface="Calibri"/>
              </a:rPr>
              <a:t>; GTP, guanosine triphosphate; NO, nitric oxide; sGC, </a:t>
            </a:r>
            <a:r>
              <a:rPr lang="en-US" sz="1000" smtClean="0">
                <a:solidFill>
                  <a:prstClr val="white"/>
                </a:solidFill>
                <a:latin typeface="Calibri"/>
              </a:rPr>
              <a:t>soluble guanylate </a:t>
            </a:r>
            <a:r>
              <a:rPr lang="en-US" sz="1000">
                <a:solidFill>
                  <a:prstClr val="white"/>
                </a:solidFill>
                <a:latin typeface="Calibri"/>
              </a:rPr>
              <a:t>cyclase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3"/>
          <a:stretch/>
        </p:blipFill>
        <p:spPr bwMode="auto">
          <a:xfrm>
            <a:off x="887768" y="1599314"/>
            <a:ext cx="7466120" cy="458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3"/>
          <p:cNvSpPr txBox="1"/>
          <p:nvPr/>
        </p:nvSpPr>
        <p:spPr>
          <a:xfrm>
            <a:off x="477614" y="6331005"/>
            <a:ext cx="7150005" cy="4530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cGMP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cyclic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guanosine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monophosphate;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eNOS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endothelial nitric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oxide synthase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; GTP,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guanosine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triphosphate; NO, nitric oxide;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sGC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soluble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guanylate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cyclase.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435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44069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i="1" dirty="0">
                <a:cs typeface="Calibri" pitchFamily="34" charset="0"/>
              </a:rPr>
              <a:t>So</a:t>
            </a:r>
            <a:r>
              <a:rPr lang="en-US" sz="2000" dirty="0">
                <a:cs typeface="Calibri" pitchFamily="34" charset="0"/>
              </a:rPr>
              <a:t>luble  </a:t>
            </a:r>
            <a:r>
              <a:rPr lang="en-US" sz="2000" dirty="0" err="1">
                <a:cs typeface="Calibri" pitchFamily="34" charset="0"/>
              </a:rPr>
              <a:t>Guanylate</a:t>
            </a:r>
            <a:r>
              <a:rPr lang="en-US" sz="2000" dirty="0">
                <a:cs typeface="Calibri" pitchFamily="34" charset="0"/>
              </a:rPr>
              <a:t>  </a:t>
            </a:r>
            <a:r>
              <a:rPr lang="en-US" sz="2000" b="1" i="1" dirty="0" err="1">
                <a:cs typeface="Calibri" pitchFamily="34" charset="0"/>
              </a:rPr>
              <a:t>C</a:t>
            </a:r>
            <a:r>
              <a:rPr lang="en-US" sz="2000" dirty="0" err="1">
                <a:cs typeface="Calibri" pitchFamily="34" charset="0"/>
              </a:rPr>
              <a:t>yclase</a:t>
            </a:r>
            <a:r>
              <a:rPr lang="en-US" sz="2000" dirty="0">
                <a:cs typeface="Calibri" pitchFamily="34" charset="0"/>
              </a:rPr>
              <a:t> stimulato</a:t>
            </a:r>
            <a:r>
              <a:rPr lang="en-US" sz="2000" b="1" i="1" dirty="0">
                <a:cs typeface="Calibri" pitchFamily="34" charset="0"/>
              </a:rPr>
              <a:t>r</a:t>
            </a:r>
            <a:r>
              <a:rPr lang="en-US" sz="2000" dirty="0">
                <a:cs typeface="Calibri" pitchFamily="34" charset="0"/>
              </a:rPr>
              <a:t>  He</a:t>
            </a:r>
            <a:r>
              <a:rPr lang="en-US" sz="2000" b="1" i="1" dirty="0">
                <a:cs typeface="Calibri" pitchFamily="34" charset="0"/>
              </a:rPr>
              <a:t>a</a:t>
            </a:r>
            <a:r>
              <a:rPr lang="en-US" sz="2000" dirty="0">
                <a:cs typeface="Calibri" pitchFamily="34" charset="0"/>
              </a:rPr>
              <a:t>r</a:t>
            </a:r>
            <a:r>
              <a:rPr lang="en-US" sz="2000" b="1" i="1" dirty="0">
                <a:cs typeface="Calibri" pitchFamily="34" charset="0"/>
              </a:rPr>
              <a:t>t</a:t>
            </a:r>
            <a:r>
              <a:rPr lang="en-US" sz="2000" dirty="0">
                <a:cs typeface="Calibri" pitchFamily="34" charset="0"/>
              </a:rPr>
              <a:t>  Failur</a:t>
            </a:r>
            <a:r>
              <a:rPr lang="en-US" sz="2000" b="1" i="1" dirty="0">
                <a:cs typeface="Calibri" pitchFamily="34" charset="0"/>
              </a:rPr>
              <a:t>e 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b="1" i="1" dirty="0">
                <a:cs typeface="Calibri" pitchFamily="34" charset="0"/>
              </a:rPr>
              <a:t>S</a:t>
            </a:r>
            <a:r>
              <a:rPr lang="en-US" sz="2000" dirty="0">
                <a:cs typeface="Calibri" pitchFamily="34" charset="0"/>
              </a:rPr>
              <a:t>tudies: </a:t>
            </a:r>
            <a:br>
              <a:rPr lang="en-US" sz="2000" dirty="0">
                <a:cs typeface="Calibri" pitchFamily="34" charset="0"/>
              </a:rPr>
            </a:br>
            <a:r>
              <a:rPr lang="en-US" sz="3600" dirty="0" smtClean="0">
                <a:cs typeface="Calibri" pitchFamily="34" charset="0"/>
              </a:rPr>
              <a:t>The</a:t>
            </a:r>
            <a:r>
              <a:rPr lang="en-US" sz="3600" b="1" dirty="0">
                <a:cs typeface="Calibri" pitchFamily="34" charset="0"/>
              </a:rPr>
              <a:t> SOCRATES</a:t>
            </a:r>
            <a:r>
              <a:rPr lang="en-US" sz="3600" dirty="0" smtClean="0">
                <a:cs typeface="Calibri" pitchFamily="34" charset="0"/>
              </a:rPr>
              <a:t>  Program</a:t>
            </a:r>
            <a:endParaRPr lang="en-US" sz="2000" dirty="0"/>
          </a:p>
        </p:txBody>
      </p:sp>
      <p:graphicFrame>
        <p:nvGraphicFramePr>
          <p:cNvPr id="7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101160"/>
              </p:ext>
            </p:extLst>
          </p:nvPr>
        </p:nvGraphicFramePr>
        <p:xfrm>
          <a:off x="638815" y="1509893"/>
          <a:ext cx="8397681" cy="456771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594520"/>
                <a:gridCol w="3301945"/>
                <a:gridCol w="3501216"/>
              </a:tblGrid>
              <a:tr h="328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SOCRATES-REDUCED</a:t>
                      </a:r>
                      <a:endParaRPr lang="en-US" sz="2400" b="1" i="0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52" marR="59552" marT="29776" marB="2977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SOCRATES-PRESERVED</a:t>
                      </a:r>
                      <a:endParaRPr lang="en-US" sz="2400" b="1" i="0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52" marR="59552" marT="29776" marB="29776">
                    <a:lnL>
                      <a:noFill/>
                    </a:lnL>
                    <a:lnR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8"/>
                    </a:solidFill>
                  </a:tcPr>
                </a:tc>
              </a:tr>
              <a:tr h="821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  <a:endParaRPr lang="en-US" sz="180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randomized parallel-group, placebo-controlled, double-blind,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dose finding Phase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IIb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studies of 4 dose regimens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the oral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sGC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stimulator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vericiguat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over 12 weeks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13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Inclusion Criteria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Worsening chronic heart failure requiring hospitalization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 IV diuretic for HF) with initiation after clinical stabilization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mtClean="0"/>
                    </a:p>
                  </a:txBody>
                  <a:tcPr anchor="ctr"/>
                </a:tc>
              </a:tr>
              <a:tr h="328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LVEF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&lt;45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LVEF ≥45%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 atrial (LA) enlargement</a:t>
                      </a:r>
                      <a:endParaRPr lang="en-US" sz="18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0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 Outcome</a:t>
                      </a:r>
                      <a:endParaRPr lang="en-US" sz="180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NT-proBNP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12 weeks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NT-proBNP / LA vol.  at</a:t>
                      </a:r>
                      <a:r>
                        <a:rPr lang="en-US" sz="1800" baseline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weeks</a:t>
                      </a:r>
                      <a:r>
                        <a:rPr lang="en-US" sz="1800" baseline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(split </a:t>
                      </a:r>
                      <a:r>
                        <a:rPr lang="en-US" sz="1800" baseline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800" baseline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each p&lt;0.025)</a:t>
                      </a:r>
                      <a:endParaRPr lang="en-US" sz="18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Enrollment</a:t>
                      </a:r>
                      <a:endParaRPr lang="en-US" sz="180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744" marR="88744" marT="44372" marB="44372" anchor="ctr">
                    <a:lnL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 patients</a:t>
                      </a:r>
                      <a:r>
                        <a:rPr lang="en-US" sz="18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sz="1800" baseline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 arms</a:t>
                      </a:r>
                      <a:endParaRPr lang="en-US" sz="180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470 </a:t>
                      </a:r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in</a:t>
                      </a:r>
                      <a:r>
                        <a:rPr lang="en-US" sz="1800" baseline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 arms</a:t>
                      </a:r>
                      <a:endParaRPr lang="en-US" sz="180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744" marR="88744" marT="44372" marB="44372" anchor="ctr">
                    <a:lnL>
                      <a:noFill/>
                    </a:lnL>
                    <a:lnR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status</a:t>
                      </a:r>
                      <a:endParaRPr lang="en-US" sz="180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FPFV Nov 29, 2013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FPFV Nov 6, 2013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CT.gov ID</a:t>
                      </a:r>
                      <a:endParaRPr lang="en-US" sz="180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NCT01951625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NCT01951638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559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642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252413" y="115888"/>
            <a:ext cx="9144000" cy="1143000"/>
          </a:xfrm>
        </p:spPr>
        <p:txBody>
          <a:bodyPr/>
          <a:lstStyle/>
          <a:p>
            <a:r>
              <a:rPr lang="nl-NL" smtClean="0"/>
              <a:t>HFpEF: what’s in the pipeline?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609" y="1340768"/>
            <a:ext cx="8209607" cy="4525962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PDE-5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sildenafil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Sinus node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ivabradine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Soluable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Guanylate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Cyclase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stimulation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vericiguat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err="1" smtClean="0"/>
              <a:t>Beta-blockade</a:t>
            </a:r>
            <a:endParaRPr lang="nl-NL" dirty="0" smtClean="0"/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Angiotensin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Receptor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Neprilysin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(LCZ696)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Exercise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7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 t="29436" b="15659"/>
          <a:stretch>
            <a:fillRect/>
          </a:stretch>
        </p:blipFill>
        <p:spPr bwMode="auto">
          <a:xfrm>
            <a:off x="539750" y="188913"/>
            <a:ext cx="8604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1" y="2852738"/>
            <a:ext cx="511237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443" y="2276872"/>
            <a:ext cx="4221557" cy="381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kstvak 7"/>
          <p:cNvSpPr txBox="1">
            <a:spLocks noChangeArrowheads="1"/>
          </p:cNvSpPr>
          <p:nvPr/>
        </p:nvSpPr>
        <p:spPr bwMode="auto">
          <a:xfrm>
            <a:off x="3924300" y="6237288"/>
            <a:ext cx="462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1</a:t>
            </a:r>
            <a:r>
              <a:rPr lang="nl-NL" baseline="30000"/>
              <a:t>e</a:t>
            </a:r>
            <a:r>
              <a:rPr lang="nl-NL"/>
              <a:t> endpoint: CV death and/or HF admission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252413" y="115888"/>
            <a:ext cx="9144000" cy="1143000"/>
          </a:xfrm>
        </p:spPr>
        <p:txBody>
          <a:bodyPr/>
          <a:lstStyle/>
          <a:p>
            <a:r>
              <a:rPr lang="nl-NL" smtClean="0"/>
              <a:t>HFpEF: what’s in the pipeline?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609" y="1340768"/>
            <a:ext cx="8209607" cy="4525962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PDE-5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sildenafil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Sinus node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ivabradine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Soluable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Guanylate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Cyclase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stimulation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vericiguat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Beta-blockade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err="1" smtClean="0"/>
              <a:t>Angiotensin</a:t>
            </a:r>
            <a:r>
              <a:rPr lang="nl-NL" dirty="0" smtClean="0"/>
              <a:t> Receptor </a:t>
            </a:r>
            <a:r>
              <a:rPr lang="nl-NL" dirty="0" err="1" smtClean="0"/>
              <a:t>Neprilysin</a:t>
            </a:r>
            <a:r>
              <a:rPr lang="nl-NL" dirty="0" smtClean="0"/>
              <a:t> </a:t>
            </a:r>
            <a:r>
              <a:rPr lang="nl-NL" dirty="0" err="1" smtClean="0"/>
              <a:t>Inhibition</a:t>
            </a:r>
            <a:r>
              <a:rPr lang="nl-NL" dirty="0" smtClean="0"/>
              <a:t> (LCZ696)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Exercise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03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5"/>
          <p:cNvSpPr txBox="1">
            <a:spLocks noChangeArrowheads="1"/>
          </p:cNvSpPr>
          <p:nvPr/>
        </p:nvSpPr>
        <p:spPr bwMode="auto">
          <a:xfrm>
            <a:off x="1927225" y="3467100"/>
            <a:ext cx="409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92D050"/>
                </a:solidFill>
              </a:rPr>
              <a:t>X</a:t>
            </a:r>
          </a:p>
        </p:txBody>
      </p:sp>
      <p:sp>
        <p:nvSpPr>
          <p:cNvPr id="73731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85775"/>
            <a:ext cx="8207375" cy="665163"/>
          </a:xfrm>
        </p:spPr>
        <p:txBody>
          <a:bodyPr/>
          <a:lstStyle/>
          <a:p>
            <a:r>
              <a:rPr lang="en-US" sz="2400" smtClean="0"/>
              <a:t>LCZ696 has the potential to restore the appropriate balance of the RAAS and natriuretic peptides in HF</a:t>
            </a:r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4468813" y="179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73733" name="AutoShape 4"/>
          <p:cNvSpPr>
            <a:spLocks noChangeArrowheads="1"/>
          </p:cNvSpPr>
          <p:nvPr/>
        </p:nvSpPr>
        <p:spPr bwMode="auto">
          <a:xfrm>
            <a:off x="1160463" y="1828800"/>
            <a:ext cx="2847975" cy="355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C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Beneficial physiological response</a:t>
            </a:r>
          </a:p>
        </p:txBody>
      </p:sp>
      <p:sp>
        <p:nvSpPr>
          <p:cNvPr id="73734" name="AutoShape 5"/>
          <p:cNvSpPr>
            <a:spLocks noChangeArrowheads="1"/>
          </p:cNvSpPr>
          <p:nvPr/>
        </p:nvSpPr>
        <p:spPr bwMode="auto">
          <a:xfrm>
            <a:off x="5003800" y="1828800"/>
            <a:ext cx="2492375" cy="355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Pathophysiological response</a:t>
            </a:r>
          </a:p>
        </p:txBody>
      </p:sp>
      <p:sp>
        <p:nvSpPr>
          <p:cNvPr id="73735" name="AutoShape 6"/>
          <p:cNvSpPr>
            <a:spLocks noChangeArrowheads="1"/>
          </p:cNvSpPr>
          <p:nvPr/>
        </p:nvSpPr>
        <p:spPr bwMode="auto">
          <a:xfrm flipH="1">
            <a:off x="5003800" y="2341563"/>
            <a:ext cx="1646238" cy="501650"/>
          </a:xfrm>
          <a:prstGeom prst="leftArrow">
            <a:avLst>
              <a:gd name="adj1" fmla="val 47472"/>
              <a:gd name="adj2" fmla="val 806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73736" name="AutoShape 7"/>
          <p:cNvSpPr>
            <a:spLocks noChangeArrowheads="1"/>
          </p:cNvSpPr>
          <p:nvPr/>
        </p:nvSpPr>
        <p:spPr bwMode="auto">
          <a:xfrm>
            <a:off x="2152650" y="2341563"/>
            <a:ext cx="1855788" cy="501650"/>
          </a:xfrm>
          <a:prstGeom prst="leftArrow">
            <a:avLst>
              <a:gd name="adj1" fmla="val 47472"/>
              <a:gd name="adj2" fmla="val 909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7094538" y="4111625"/>
            <a:ext cx="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H="1">
            <a:off x="1866900" y="3228975"/>
            <a:ext cx="0" cy="992188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539750" y="4314825"/>
            <a:ext cx="1728788" cy="1684338"/>
          </a:xfrm>
          <a:prstGeom prst="roundRect">
            <a:avLst>
              <a:gd name="adj" fmla="val 795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en-GB" sz="1200">
                <a:solidFill>
                  <a:srgbClr val="000000"/>
                </a:solidFill>
              </a:rPr>
              <a:t>Vasodilation</a:t>
            </a:r>
          </a:p>
          <a:p>
            <a:pPr>
              <a:spcAft>
                <a:spcPct val="20000"/>
              </a:spcAft>
            </a:pPr>
            <a:r>
              <a:rPr lang="en-GB" sz="1200">
                <a:solidFill>
                  <a:srgbClr val="000000"/>
                </a:solidFill>
                <a:sym typeface="Wingdings 3" pitchFamily="18" charset="2"/>
              </a:rPr>
              <a:t> </a:t>
            </a:r>
            <a:r>
              <a:rPr lang="en-GB" sz="1200">
                <a:solidFill>
                  <a:srgbClr val="000000"/>
                </a:solidFill>
              </a:rPr>
              <a:t>blood pressure</a:t>
            </a:r>
          </a:p>
          <a:p>
            <a:pPr>
              <a:spcAft>
                <a:spcPct val="20000"/>
              </a:spcAft>
            </a:pPr>
            <a:r>
              <a:rPr lang="en-GB" sz="1200">
                <a:solidFill>
                  <a:srgbClr val="000000"/>
                </a:solidFill>
                <a:sym typeface="Wingdings 3" pitchFamily="18" charset="2"/>
              </a:rPr>
              <a:t></a:t>
            </a:r>
            <a:r>
              <a:rPr lang="en-GB" sz="1200">
                <a:solidFill>
                  <a:srgbClr val="000000"/>
                </a:solidFill>
              </a:rPr>
              <a:t> sympathetic tone</a:t>
            </a:r>
          </a:p>
          <a:p>
            <a:pPr>
              <a:spcAft>
                <a:spcPct val="20000"/>
              </a:spcAft>
              <a:buFont typeface="Wingdings 3" pitchFamily="18" charset="2"/>
              <a:buChar char=""/>
            </a:pPr>
            <a:r>
              <a:rPr lang="en-GB" sz="1200">
                <a:solidFill>
                  <a:srgbClr val="000000"/>
                </a:solidFill>
              </a:rPr>
              <a:t>aldosterone levels</a:t>
            </a:r>
          </a:p>
          <a:p>
            <a:pPr>
              <a:spcAft>
                <a:spcPct val="20000"/>
              </a:spcAft>
              <a:buFont typeface="Wingdings 3" pitchFamily="18" charset="2"/>
              <a:buChar char=""/>
            </a:pPr>
            <a:r>
              <a:rPr lang="en-GB" sz="1200">
                <a:solidFill>
                  <a:srgbClr val="000000"/>
                </a:solidFill>
              </a:rPr>
              <a:t> fibrosis</a:t>
            </a:r>
          </a:p>
          <a:p>
            <a:pPr>
              <a:spcAft>
                <a:spcPct val="20000"/>
              </a:spcAft>
              <a:buFont typeface="Wingdings 3" pitchFamily="18" charset="2"/>
              <a:buChar char=""/>
            </a:pPr>
            <a:r>
              <a:rPr lang="en-GB" sz="1200">
                <a:solidFill>
                  <a:srgbClr val="000000"/>
                </a:solidFill>
              </a:rPr>
              <a:t> hypertrophy</a:t>
            </a:r>
          </a:p>
          <a:p>
            <a:pPr>
              <a:spcAft>
                <a:spcPct val="20000"/>
              </a:spcAft>
            </a:pPr>
            <a:r>
              <a:rPr lang="en-GB" sz="1200">
                <a:solidFill>
                  <a:srgbClr val="000000"/>
                </a:solidFill>
              </a:rPr>
              <a:t>Natriuresis/Diuresis</a:t>
            </a:r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 flipV="1">
            <a:off x="4683125" y="3806825"/>
            <a:ext cx="2276475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Text Box 14"/>
          <p:cNvSpPr txBox="1">
            <a:spLocks noChangeArrowheads="1"/>
          </p:cNvSpPr>
          <p:nvPr/>
        </p:nvSpPr>
        <p:spPr bwMode="auto">
          <a:xfrm>
            <a:off x="3954463" y="4768850"/>
            <a:ext cx="1119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</a:rPr>
              <a:t>HF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symptoms/</a:t>
            </a:r>
          </a:p>
          <a:p>
            <a:pPr algn="ctr"/>
            <a:r>
              <a:rPr lang="en-GB" sz="1400">
                <a:solidFill>
                  <a:srgbClr val="000000"/>
                </a:solidFill>
              </a:rPr>
              <a:t>progression</a:t>
            </a:r>
          </a:p>
        </p:txBody>
      </p:sp>
      <p:sp>
        <p:nvSpPr>
          <p:cNvPr id="73742" name="Text Box 15"/>
          <p:cNvSpPr txBox="1">
            <a:spLocks noChangeArrowheads="1"/>
          </p:cNvSpPr>
          <p:nvPr/>
        </p:nvSpPr>
        <p:spPr bwMode="auto">
          <a:xfrm>
            <a:off x="1581150" y="2411413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NPs</a:t>
            </a:r>
          </a:p>
        </p:txBody>
      </p:sp>
      <p:sp>
        <p:nvSpPr>
          <p:cNvPr id="73743" name="Text Box 16"/>
          <p:cNvSpPr txBox="1">
            <a:spLocks noChangeArrowheads="1"/>
          </p:cNvSpPr>
          <p:nvPr/>
        </p:nvSpPr>
        <p:spPr bwMode="auto">
          <a:xfrm>
            <a:off x="6746875" y="2411413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Ang II</a:t>
            </a:r>
          </a:p>
        </p:txBody>
      </p:sp>
      <p:sp>
        <p:nvSpPr>
          <p:cNvPr id="73744" name="Line 17"/>
          <p:cNvSpPr>
            <a:spLocks noChangeShapeType="1"/>
          </p:cNvSpPr>
          <p:nvPr/>
        </p:nvSpPr>
        <p:spPr bwMode="auto">
          <a:xfrm>
            <a:off x="1866900" y="3475038"/>
            <a:ext cx="544513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Text Box 18"/>
          <p:cNvSpPr txBox="1">
            <a:spLocks noChangeArrowheads="1"/>
          </p:cNvSpPr>
          <p:nvPr/>
        </p:nvSpPr>
        <p:spPr bwMode="auto">
          <a:xfrm>
            <a:off x="2106613" y="3387725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NEP</a:t>
            </a:r>
          </a:p>
        </p:txBody>
      </p:sp>
      <p:sp>
        <p:nvSpPr>
          <p:cNvPr id="73746" name="Line 19"/>
          <p:cNvSpPr>
            <a:spLocks noChangeShapeType="1"/>
          </p:cNvSpPr>
          <p:nvPr/>
        </p:nvSpPr>
        <p:spPr bwMode="auto">
          <a:xfrm>
            <a:off x="4513263" y="1543050"/>
            <a:ext cx="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Text Box 20"/>
          <p:cNvSpPr txBox="1">
            <a:spLocks noChangeArrowheads="1"/>
          </p:cNvSpPr>
          <p:nvPr/>
        </p:nvSpPr>
        <p:spPr bwMode="auto">
          <a:xfrm>
            <a:off x="4038600" y="1268413"/>
            <a:ext cx="95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000000"/>
                </a:solidFill>
              </a:rPr>
              <a:t>Damage</a:t>
            </a:r>
          </a:p>
        </p:txBody>
      </p:sp>
      <p:sp>
        <p:nvSpPr>
          <p:cNvPr id="73748" name="Text Box 21"/>
          <p:cNvSpPr txBox="1">
            <a:spLocks noChangeArrowheads="1"/>
          </p:cNvSpPr>
          <p:nvPr/>
        </p:nvSpPr>
        <p:spPr bwMode="auto">
          <a:xfrm>
            <a:off x="2362200" y="38354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Inactive </a:t>
            </a:r>
            <a:br>
              <a:rPr lang="en-GB" sz="1200">
                <a:solidFill>
                  <a:srgbClr val="000000"/>
                </a:solidFill>
              </a:rPr>
            </a:br>
            <a:r>
              <a:rPr lang="en-GB" sz="1200">
                <a:solidFill>
                  <a:srgbClr val="000000"/>
                </a:solidFill>
              </a:rPr>
              <a:t>fragments</a:t>
            </a:r>
          </a:p>
        </p:txBody>
      </p:sp>
      <p:sp>
        <p:nvSpPr>
          <p:cNvPr id="73749" name="Text Box 22"/>
          <p:cNvSpPr txBox="1">
            <a:spLocks noChangeArrowheads="1"/>
          </p:cNvSpPr>
          <p:nvPr/>
        </p:nvSpPr>
        <p:spPr bwMode="auto">
          <a:xfrm>
            <a:off x="6535738" y="3860800"/>
            <a:ext cx="1173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AT</a:t>
            </a:r>
            <a:r>
              <a:rPr lang="en-GB" sz="1400" baseline="-25000">
                <a:solidFill>
                  <a:srgbClr val="000000"/>
                </a:solidFill>
              </a:rPr>
              <a:t>1</a:t>
            </a:r>
            <a:r>
              <a:rPr lang="en-GB" sz="1400">
                <a:solidFill>
                  <a:srgbClr val="000000"/>
                </a:solidFill>
              </a:rPr>
              <a:t> receptor</a:t>
            </a:r>
          </a:p>
        </p:txBody>
      </p:sp>
      <p:sp>
        <p:nvSpPr>
          <p:cNvPr id="73750" name="Line 23"/>
          <p:cNvSpPr>
            <a:spLocks noChangeShapeType="1"/>
          </p:cNvSpPr>
          <p:nvPr/>
        </p:nvSpPr>
        <p:spPr bwMode="auto">
          <a:xfrm flipH="1">
            <a:off x="7092950" y="2924175"/>
            <a:ext cx="4763" cy="9334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1" name="Text Box 24"/>
          <p:cNvSpPr txBox="1">
            <a:spLocks noChangeArrowheads="1"/>
          </p:cNvSpPr>
          <p:nvPr/>
        </p:nvSpPr>
        <p:spPr bwMode="auto">
          <a:xfrm>
            <a:off x="6845300" y="3409950"/>
            <a:ext cx="52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92D050"/>
                </a:solidFill>
              </a:rPr>
              <a:t>X</a:t>
            </a:r>
          </a:p>
        </p:txBody>
      </p:sp>
      <p:sp>
        <p:nvSpPr>
          <p:cNvPr id="73752" name="Line 26"/>
          <p:cNvSpPr>
            <a:spLocks noChangeShapeType="1"/>
          </p:cNvSpPr>
          <p:nvPr/>
        </p:nvSpPr>
        <p:spPr bwMode="auto">
          <a:xfrm flipH="1">
            <a:off x="5341938" y="5053013"/>
            <a:ext cx="1260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3" name="AutoShape 27"/>
          <p:cNvSpPr>
            <a:spLocks noChangeArrowheads="1"/>
          </p:cNvSpPr>
          <p:nvPr/>
        </p:nvSpPr>
        <p:spPr bwMode="auto">
          <a:xfrm flipH="1">
            <a:off x="2268538" y="4903788"/>
            <a:ext cx="1336675" cy="300037"/>
          </a:xfrm>
          <a:prstGeom prst="leftArrow">
            <a:avLst>
              <a:gd name="adj1" fmla="val 50000"/>
              <a:gd name="adj2" fmla="val 749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400" b="1">
              <a:solidFill>
                <a:srgbClr val="000000"/>
              </a:solidFill>
            </a:endParaRPr>
          </a:p>
        </p:txBody>
      </p:sp>
      <p:pic>
        <p:nvPicPr>
          <p:cNvPr id="73754" name="Picture 28" descr="9367"/>
          <p:cNvPicPr>
            <a:picLocks noChangeAspect="1" noChangeArrowheads="1"/>
          </p:cNvPicPr>
          <p:nvPr/>
        </p:nvPicPr>
        <p:blipFill>
          <a:blip r:embed="rId3" cstate="print"/>
          <a:srcRect l="15666" r="31334"/>
          <a:stretch>
            <a:fillRect/>
          </a:stretch>
        </p:blipFill>
        <p:spPr bwMode="auto">
          <a:xfrm>
            <a:off x="4035425" y="1908175"/>
            <a:ext cx="9556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5" name="Line 29"/>
          <p:cNvSpPr>
            <a:spLocks noChangeShapeType="1"/>
          </p:cNvSpPr>
          <p:nvPr/>
        </p:nvSpPr>
        <p:spPr bwMode="auto">
          <a:xfrm>
            <a:off x="1866900" y="2924175"/>
            <a:ext cx="0" cy="544513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6" name="Line 30"/>
          <p:cNvSpPr>
            <a:spLocks noChangeShapeType="1"/>
          </p:cNvSpPr>
          <p:nvPr/>
        </p:nvSpPr>
        <p:spPr bwMode="auto">
          <a:xfrm>
            <a:off x="3798888" y="4759325"/>
            <a:ext cx="0" cy="757238"/>
          </a:xfrm>
          <a:prstGeom prst="line">
            <a:avLst/>
          </a:prstGeom>
          <a:noFill/>
          <a:ln w="1016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7" name="Line 31"/>
          <p:cNvSpPr>
            <a:spLocks noChangeShapeType="1"/>
          </p:cNvSpPr>
          <p:nvPr/>
        </p:nvSpPr>
        <p:spPr bwMode="auto">
          <a:xfrm>
            <a:off x="5289550" y="4759325"/>
            <a:ext cx="0" cy="7572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8" name="Text Box 32"/>
          <p:cNvSpPr txBox="1">
            <a:spLocks noChangeArrowheads="1"/>
          </p:cNvSpPr>
          <p:nvPr/>
        </p:nvSpPr>
        <p:spPr bwMode="auto">
          <a:xfrm>
            <a:off x="5778500" y="244475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RAAS</a:t>
            </a:r>
          </a:p>
        </p:txBody>
      </p:sp>
      <p:sp>
        <p:nvSpPr>
          <p:cNvPr id="73759" name="Text Box 33"/>
          <p:cNvSpPr txBox="1">
            <a:spLocks noChangeArrowheads="1"/>
          </p:cNvSpPr>
          <p:nvPr/>
        </p:nvSpPr>
        <p:spPr bwMode="auto">
          <a:xfrm>
            <a:off x="2468563" y="2433638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NP system</a:t>
            </a:r>
          </a:p>
        </p:txBody>
      </p:sp>
      <p:sp>
        <p:nvSpPr>
          <p:cNvPr id="73760" name="AutoShape 34"/>
          <p:cNvSpPr>
            <a:spLocks noChangeArrowheads="1"/>
          </p:cNvSpPr>
          <p:nvPr/>
        </p:nvSpPr>
        <p:spPr bwMode="auto">
          <a:xfrm>
            <a:off x="6588125" y="4314825"/>
            <a:ext cx="1535113" cy="1452563"/>
          </a:xfrm>
          <a:prstGeom prst="roundRect">
            <a:avLst>
              <a:gd name="adj" fmla="val 795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en-GB" sz="1200">
                <a:solidFill>
                  <a:srgbClr val="000000"/>
                </a:solidFill>
              </a:rPr>
              <a:t>Vasoconstriction</a:t>
            </a:r>
          </a:p>
          <a:p>
            <a:pPr>
              <a:spcAft>
                <a:spcPct val="20000"/>
              </a:spcAft>
            </a:pPr>
            <a:r>
              <a:rPr lang="en-GB" sz="1200">
                <a:solidFill>
                  <a:srgbClr val="000000"/>
                </a:solidFill>
                <a:sym typeface="Wingdings 3" pitchFamily="18" charset="2"/>
              </a:rPr>
              <a:t> </a:t>
            </a:r>
            <a:r>
              <a:rPr lang="en-GB" sz="1200">
                <a:solidFill>
                  <a:srgbClr val="000000"/>
                </a:solidFill>
              </a:rPr>
              <a:t>blood pressure</a:t>
            </a:r>
          </a:p>
          <a:p>
            <a:pPr>
              <a:spcAft>
                <a:spcPct val="20000"/>
              </a:spcAft>
            </a:pPr>
            <a:r>
              <a:rPr lang="en-GB" sz="1200">
                <a:solidFill>
                  <a:srgbClr val="000000"/>
                </a:solidFill>
                <a:sym typeface="Wingdings 3" pitchFamily="18" charset="2"/>
              </a:rPr>
              <a:t></a:t>
            </a:r>
            <a:r>
              <a:rPr lang="en-GB" sz="1200">
                <a:solidFill>
                  <a:srgbClr val="000000"/>
                </a:solidFill>
              </a:rPr>
              <a:t> sympathetic tone</a:t>
            </a:r>
          </a:p>
          <a:p>
            <a:pPr>
              <a:spcAft>
                <a:spcPct val="20000"/>
              </a:spcAft>
            </a:pPr>
            <a:r>
              <a:rPr lang="en-GB" sz="1200">
                <a:solidFill>
                  <a:srgbClr val="000000"/>
                </a:solidFill>
                <a:sym typeface="Wingdings 3" pitchFamily="18" charset="2"/>
              </a:rPr>
              <a:t></a:t>
            </a:r>
            <a:r>
              <a:rPr lang="en-GB" sz="1200">
                <a:solidFill>
                  <a:srgbClr val="000000"/>
                </a:solidFill>
              </a:rPr>
              <a:t> aldosterone</a:t>
            </a:r>
          </a:p>
          <a:p>
            <a:pPr>
              <a:spcAft>
                <a:spcPct val="20000"/>
              </a:spcAft>
              <a:buFont typeface="Wingdings 3" pitchFamily="18" charset="2"/>
              <a:buChar char=""/>
            </a:pPr>
            <a:r>
              <a:rPr lang="en-GB" sz="1200">
                <a:solidFill>
                  <a:srgbClr val="000000"/>
                </a:solidFill>
              </a:rPr>
              <a:t> fibrosis</a:t>
            </a:r>
          </a:p>
          <a:p>
            <a:pPr>
              <a:spcAft>
                <a:spcPct val="20000"/>
              </a:spcAft>
              <a:buFont typeface="Wingdings 3" pitchFamily="18" charset="2"/>
              <a:buChar char=""/>
            </a:pPr>
            <a:r>
              <a:rPr lang="en-GB" sz="1200">
                <a:solidFill>
                  <a:srgbClr val="000000"/>
                </a:solidFill>
              </a:rPr>
              <a:t> hypertrophy</a:t>
            </a:r>
          </a:p>
        </p:txBody>
      </p:sp>
      <p:sp>
        <p:nvSpPr>
          <p:cNvPr id="73761" name="Line 35"/>
          <p:cNvSpPr>
            <a:spLocks noChangeShapeType="1"/>
          </p:cNvSpPr>
          <p:nvPr/>
        </p:nvSpPr>
        <p:spPr bwMode="auto">
          <a:xfrm flipH="1">
            <a:off x="2286000" y="3806825"/>
            <a:ext cx="19875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62" name="Oval 12"/>
          <p:cNvSpPr>
            <a:spLocks noChangeArrowheads="1"/>
          </p:cNvSpPr>
          <p:nvPr/>
        </p:nvSpPr>
        <p:spPr bwMode="auto">
          <a:xfrm>
            <a:off x="3997325" y="3306763"/>
            <a:ext cx="1033463" cy="1039812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Dual</a:t>
            </a:r>
            <a:br>
              <a:rPr lang="en-GB" sz="1200">
                <a:solidFill>
                  <a:srgbClr val="000000"/>
                </a:solidFill>
              </a:rPr>
            </a:br>
            <a:r>
              <a:rPr lang="en-GB" sz="1200">
                <a:solidFill>
                  <a:srgbClr val="000000"/>
                </a:solidFill>
              </a:rPr>
              <a:t>NEP/RAAS</a:t>
            </a:r>
            <a:br>
              <a:rPr lang="en-GB" sz="1200">
                <a:solidFill>
                  <a:srgbClr val="000000"/>
                </a:solidFill>
              </a:rPr>
            </a:br>
            <a:r>
              <a:rPr lang="en-GB" sz="1200">
                <a:solidFill>
                  <a:srgbClr val="000000"/>
                </a:solidFill>
              </a:rPr>
              <a:t>inhibition</a:t>
            </a:r>
          </a:p>
          <a:p>
            <a:pPr algn="ctr"/>
            <a:r>
              <a:rPr lang="en-GB" sz="1200">
                <a:solidFill>
                  <a:srgbClr val="000000"/>
                </a:solidFill>
              </a:rPr>
              <a:t>(LCZ696)</a:t>
            </a:r>
          </a:p>
        </p:txBody>
      </p:sp>
      <p:sp>
        <p:nvSpPr>
          <p:cNvPr id="73763" name="Text Box 5"/>
          <p:cNvSpPr txBox="1">
            <a:spLocks noChangeArrowheads="1"/>
          </p:cNvSpPr>
          <p:nvPr/>
        </p:nvSpPr>
        <p:spPr bwMode="auto">
          <a:xfrm>
            <a:off x="3446463" y="63087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</a:rPr>
              <a:t>Neurohormonal balance</a:t>
            </a:r>
          </a:p>
        </p:txBody>
      </p:sp>
      <p:pic>
        <p:nvPicPr>
          <p:cNvPr id="73764" name="Picture 41" descr="MCj031888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1463" y="5516563"/>
            <a:ext cx="863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65" name="Text Box 24"/>
          <p:cNvSpPr txBox="1">
            <a:spLocks noChangeArrowheads="1"/>
          </p:cNvSpPr>
          <p:nvPr/>
        </p:nvSpPr>
        <p:spPr bwMode="auto">
          <a:xfrm>
            <a:off x="1908175" y="3429000"/>
            <a:ext cx="52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92D050"/>
                </a:solidFill>
              </a:rPr>
              <a:t>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/>
          <p:cNvSpPr>
            <a:spLocks noChangeArrowheads="1"/>
          </p:cNvSpPr>
          <p:nvPr/>
        </p:nvSpPr>
        <p:spPr bwMode="auto">
          <a:xfrm>
            <a:off x="635000" y="620713"/>
            <a:ext cx="8401050" cy="3652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769938" y="754063"/>
          <a:ext cx="38036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Document" r:id="rId3" imgW="3605784" imgH="390144" progId="Word.Document.8">
                  <p:embed/>
                </p:oleObj>
              </mc:Choice>
              <mc:Fallback>
                <p:oleObj name="Document" r:id="rId3" imgW="3605784" imgH="39014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754063"/>
                        <a:ext cx="38036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325" y="2178050"/>
            <a:ext cx="85756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Treatment of </a:t>
            </a:r>
            <a:r>
              <a:rPr lang="nl-NL" dirty="0" err="1" smtClean="0"/>
              <a:t>HFpEF</a:t>
            </a:r>
            <a:endParaRPr lang="nl-NL" dirty="0"/>
          </a:p>
        </p:txBody>
      </p:sp>
      <p:graphicFrame>
        <p:nvGraphicFramePr>
          <p:cNvPr id="6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596298"/>
              </p:ext>
            </p:extLst>
          </p:nvPr>
        </p:nvGraphicFramePr>
        <p:xfrm>
          <a:off x="663575" y="1484784"/>
          <a:ext cx="82296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056"/>
                <a:gridCol w="936104"/>
                <a:gridCol w="87444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/>
                        <a:t>Rec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LOE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Control of BP </a:t>
                      </a:r>
                      <a:r>
                        <a:rPr lang="nl-NL" sz="2000" dirty="0" err="1" smtClean="0"/>
                        <a:t>according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to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Hypertension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guidelines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I</a:t>
                      </a:r>
                      <a:endParaRPr lang="nl-NL" sz="20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B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Diuretics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to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reduce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symptoms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due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to</a:t>
                      </a:r>
                      <a:r>
                        <a:rPr lang="nl-NL" sz="2000" dirty="0" smtClean="0"/>
                        <a:t> volume </a:t>
                      </a:r>
                      <a:r>
                        <a:rPr lang="nl-NL" sz="2000" dirty="0" err="1" smtClean="0"/>
                        <a:t>overlaod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I</a:t>
                      </a:r>
                      <a:endParaRPr lang="nl-NL" sz="20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C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Coronary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revascularization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for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patients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with</a:t>
                      </a:r>
                      <a:r>
                        <a:rPr lang="nl-NL" sz="2000" baseline="0" dirty="0" smtClean="0"/>
                        <a:t> CAD in </a:t>
                      </a:r>
                      <a:r>
                        <a:rPr lang="nl-NL" sz="2000" baseline="0" dirty="0" err="1" smtClean="0"/>
                        <a:t>whom</a:t>
                      </a:r>
                      <a:r>
                        <a:rPr lang="nl-NL" sz="2000" baseline="0" dirty="0" smtClean="0"/>
                        <a:t> angina/</a:t>
                      </a:r>
                      <a:r>
                        <a:rPr lang="nl-NL" sz="2000" baseline="0" dirty="0" err="1" smtClean="0"/>
                        <a:t>ischemia</a:t>
                      </a:r>
                      <a:r>
                        <a:rPr lang="nl-NL" sz="2000" baseline="0" dirty="0" smtClean="0"/>
                        <a:t> is present </a:t>
                      </a:r>
                      <a:r>
                        <a:rPr lang="nl-NL" sz="2000" baseline="0" dirty="0" err="1" smtClean="0"/>
                        <a:t>despite</a:t>
                      </a:r>
                      <a:r>
                        <a:rPr lang="nl-NL" sz="2000" baseline="0" dirty="0" smtClean="0"/>
                        <a:t> GDMT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/>
                        <a:t>IIa</a:t>
                      </a:r>
                      <a:endParaRPr lang="nl-NL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C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Management of AF </a:t>
                      </a:r>
                      <a:r>
                        <a:rPr lang="nl-NL" sz="2000" dirty="0" err="1" smtClean="0"/>
                        <a:t>according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to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current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guidelines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to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improve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symptoms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/>
                        <a:t>IIa</a:t>
                      </a:r>
                      <a:endParaRPr lang="nl-NL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C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Using </a:t>
                      </a:r>
                      <a:r>
                        <a:rPr lang="nl-NL" sz="2000" dirty="0" err="1" smtClean="0"/>
                        <a:t>beta-blockers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err="1" smtClean="0"/>
                        <a:t>ACEi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and</a:t>
                      </a:r>
                      <a:r>
                        <a:rPr lang="nl-NL" sz="2000" dirty="0" smtClean="0"/>
                        <a:t>/or </a:t>
                      </a:r>
                      <a:r>
                        <a:rPr lang="nl-NL" sz="2000" dirty="0" err="1" smtClean="0"/>
                        <a:t>ARBs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for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hypertension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/>
                        <a:t>IIa</a:t>
                      </a:r>
                      <a:endParaRPr lang="nl-NL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C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2000" dirty="0" err="1" smtClean="0"/>
                        <a:t>ARBs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might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be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consider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to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decrease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hospitalizations</a:t>
                      </a:r>
                      <a:r>
                        <a:rPr lang="nl-NL" sz="2000" dirty="0" smtClean="0"/>
                        <a:t> 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/>
                        <a:t>IIb</a:t>
                      </a:r>
                      <a:endParaRPr lang="nl-NL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B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2000" dirty="0" err="1" smtClean="0"/>
                        <a:t>Nutritional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supplementation</a:t>
                      </a:r>
                      <a:r>
                        <a:rPr lang="nl-NL" sz="2000" dirty="0" smtClean="0"/>
                        <a:t> is </a:t>
                      </a:r>
                      <a:r>
                        <a:rPr lang="nl-NL" sz="2000" dirty="0" err="1" smtClean="0"/>
                        <a:t>not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recommended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III</a:t>
                      </a:r>
                      <a:endParaRPr lang="nl-NL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C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2843808" y="6309320"/>
            <a:ext cx="576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2013 ACCF/AHA </a:t>
            </a:r>
            <a:r>
              <a:rPr lang="nl-NL" dirty="0" err="1" smtClean="0"/>
              <a:t>Heart</a:t>
            </a:r>
            <a:r>
              <a:rPr lang="nl-NL" dirty="0" smtClean="0"/>
              <a:t> Failure </a:t>
            </a:r>
            <a:r>
              <a:rPr lang="nl-NL" dirty="0" err="1" smtClean="0"/>
              <a:t>Guidelines</a:t>
            </a:r>
            <a:r>
              <a:rPr lang="nl-NL" dirty="0" smtClean="0"/>
              <a:t>; JACC 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40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PARAMOUNT: main results</a:t>
            </a:r>
            <a:endParaRPr lang="en-US" smtClean="0"/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101" y="1700808"/>
            <a:ext cx="4108237" cy="352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744218" cy="41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724525" y="6375400"/>
            <a:ext cx="296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/>
              <a:t>Solomon et al. Lancet 2012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507413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200" dirty="0" smtClean="0"/>
              <a:t>Changes in Echocardiographic Measures</a:t>
            </a:r>
          </a:p>
        </p:txBody>
      </p:sp>
      <p:sp>
        <p:nvSpPr>
          <p:cNvPr id="78851" name="Text Placeholder 2070"/>
          <p:cNvSpPr>
            <a:spLocks noGrp="1"/>
          </p:cNvSpPr>
          <p:nvPr>
            <p:ph type="body" sz="quarter" idx="4294967295"/>
          </p:nvPr>
        </p:nvSpPr>
        <p:spPr>
          <a:xfrm>
            <a:off x="1074738" y="685800"/>
            <a:ext cx="2670175" cy="307975"/>
          </a:xfrm>
        </p:spPr>
        <p:txBody>
          <a:bodyPr lIns="0" tIns="0" rIns="0" bIns="0" anchor="b"/>
          <a:lstStyle/>
          <a:p>
            <a:pPr marL="0" indent="0" algn="ctr" eaLnBrk="1" hangingPunct="1">
              <a:buFontTx/>
              <a:buNone/>
            </a:pPr>
            <a:r>
              <a:rPr lang="en-US" sz="1300" b="1" u="sng" smtClean="0"/>
              <a:t>Left Atrial Volume</a:t>
            </a:r>
          </a:p>
        </p:txBody>
      </p:sp>
      <p:grpSp>
        <p:nvGrpSpPr>
          <p:cNvPr id="2068" name="Group 2067"/>
          <p:cNvGrpSpPr/>
          <p:nvPr/>
        </p:nvGrpSpPr>
        <p:grpSpPr>
          <a:xfrm>
            <a:off x="2971800" y="1311275"/>
            <a:ext cx="554038" cy="488950"/>
            <a:chOff x="2436813" y="1598613"/>
            <a:chExt cx="554038" cy="488950"/>
          </a:xfrm>
          <a:solidFill>
            <a:srgbClr val="FFC000"/>
          </a:solidFill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2436813" y="1992313"/>
              <a:ext cx="554038" cy="95250"/>
            </a:xfrm>
            <a:prstGeom prst="rect">
              <a:avLst/>
            </a:prstGeom>
            <a:grpFill/>
            <a:ln w="4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2714625" y="1598613"/>
              <a:ext cx="0" cy="393700"/>
            </a:xfrm>
            <a:prstGeom prst="line">
              <a:avLst/>
            </a:prstGeom>
            <a:grpFill/>
            <a:ln w="3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8853" name="Line 16"/>
          <p:cNvSpPr>
            <a:spLocks noChangeShapeType="1"/>
          </p:cNvSpPr>
          <p:nvPr/>
        </p:nvSpPr>
        <p:spPr bwMode="auto">
          <a:xfrm>
            <a:off x="2692400" y="1311275"/>
            <a:ext cx="42863" cy="0"/>
          </a:xfrm>
          <a:prstGeom prst="line">
            <a:avLst/>
          </a:prstGeom>
          <a:noFill/>
          <a:ln w="3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8854" name="Group 2066"/>
          <p:cNvGrpSpPr>
            <a:grpSpLocks/>
          </p:cNvGrpSpPr>
          <p:nvPr/>
        </p:nvGrpSpPr>
        <p:grpSpPr bwMode="auto">
          <a:xfrm>
            <a:off x="1046163" y="1800225"/>
            <a:ext cx="554037" cy="1127125"/>
            <a:chOff x="1608138" y="2087563"/>
            <a:chExt cx="554038" cy="1127125"/>
          </a:xfrm>
        </p:grpSpPr>
        <p:sp>
          <p:nvSpPr>
            <p:cNvPr id="78855" name="Rectangle 11"/>
            <p:cNvSpPr>
              <a:spLocks noChangeArrowheads="1"/>
            </p:cNvSpPr>
            <p:nvPr/>
          </p:nvSpPr>
          <p:spPr bwMode="auto">
            <a:xfrm>
              <a:off x="1608138" y="2087563"/>
              <a:ext cx="554038" cy="838200"/>
            </a:xfrm>
            <a:prstGeom prst="rect">
              <a:avLst/>
            </a:prstGeom>
            <a:solidFill>
              <a:srgbClr val="00B050"/>
            </a:solidFill>
            <a:ln w="4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Line 17"/>
            <p:cNvSpPr>
              <a:spLocks noChangeShapeType="1"/>
            </p:cNvSpPr>
            <p:nvPr/>
          </p:nvSpPr>
          <p:spPr bwMode="auto">
            <a:xfrm flipV="1">
              <a:off x="1884363" y="2925763"/>
              <a:ext cx="0" cy="288925"/>
            </a:xfrm>
            <a:prstGeom prst="line">
              <a:avLst/>
            </a:prstGeom>
            <a:noFill/>
            <a:ln w="3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Line 18"/>
            <p:cNvSpPr>
              <a:spLocks noChangeShapeType="1"/>
            </p:cNvSpPr>
            <p:nvPr/>
          </p:nvSpPr>
          <p:spPr bwMode="auto">
            <a:xfrm>
              <a:off x="1863725" y="3214688"/>
              <a:ext cx="42863" cy="0"/>
            </a:xfrm>
            <a:prstGeom prst="line">
              <a:avLst/>
            </a:prstGeom>
            <a:noFill/>
            <a:ln w="3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8" name="Rectangle 21"/>
          <p:cNvSpPr>
            <a:spLocks noChangeArrowheads="1"/>
          </p:cNvSpPr>
          <p:nvPr/>
        </p:nvSpPr>
        <p:spPr bwMode="auto">
          <a:xfrm>
            <a:off x="1525588" y="1157288"/>
            <a:ext cx="4587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12 Weeks</a:t>
            </a:r>
            <a:endParaRPr lang="en-US"/>
          </a:p>
        </p:txBody>
      </p:sp>
      <p:sp>
        <p:nvSpPr>
          <p:cNvPr id="78859" name="Rectangle 22"/>
          <p:cNvSpPr>
            <a:spLocks noChangeArrowheads="1"/>
          </p:cNvSpPr>
          <p:nvPr/>
        </p:nvSpPr>
        <p:spPr bwMode="auto">
          <a:xfrm>
            <a:off x="2908300" y="1157288"/>
            <a:ext cx="458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36 Weeks</a:t>
            </a:r>
            <a:endParaRPr lang="en-US"/>
          </a:p>
        </p:txBody>
      </p:sp>
      <p:sp>
        <p:nvSpPr>
          <p:cNvPr id="78860" name="Rectangle 23"/>
          <p:cNvSpPr>
            <a:spLocks noChangeArrowheads="1"/>
          </p:cNvSpPr>
          <p:nvPr/>
        </p:nvSpPr>
        <p:spPr bwMode="auto">
          <a:xfrm>
            <a:off x="765175" y="3319463"/>
            <a:ext cx="920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-6</a:t>
            </a:r>
            <a:endParaRPr lang="en-US"/>
          </a:p>
        </p:txBody>
      </p:sp>
      <p:sp>
        <p:nvSpPr>
          <p:cNvPr id="78861" name="Rectangle 24"/>
          <p:cNvSpPr>
            <a:spLocks noChangeArrowheads="1"/>
          </p:cNvSpPr>
          <p:nvPr/>
        </p:nvSpPr>
        <p:spPr bwMode="auto">
          <a:xfrm>
            <a:off x="765175" y="3057525"/>
            <a:ext cx="920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-5</a:t>
            </a:r>
            <a:endParaRPr lang="en-US"/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765175" y="2794000"/>
            <a:ext cx="920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-4</a:t>
            </a:r>
            <a:endParaRPr lang="en-US"/>
          </a:p>
        </p:txBody>
      </p:sp>
      <p:sp>
        <p:nvSpPr>
          <p:cNvPr id="78863" name="Rectangle 26"/>
          <p:cNvSpPr>
            <a:spLocks noChangeArrowheads="1"/>
          </p:cNvSpPr>
          <p:nvPr/>
        </p:nvSpPr>
        <p:spPr bwMode="auto">
          <a:xfrm>
            <a:off x="765175" y="2533650"/>
            <a:ext cx="920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-3</a:t>
            </a:r>
            <a:endParaRPr lang="en-US"/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765175" y="2271713"/>
            <a:ext cx="920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-2</a:t>
            </a:r>
            <a:endParaRPr lang="en-US"/>
          </a:p>
        </p:txBody>
      </p:sp>
      <p:sp>
        <p:nvSpPr>
          <p:cNvPr id="78865" name="Rectangle 28"/>
          <p:cNvSpPr>
            <a:spLocks noChangeArrowheads="1"/>
          </p:cNvSpPr>
          <p:nvPr/>
        </p:nvSpPr>
        <p:spPr bwMode="auto">
          <a:xfrm>
            <a:off x="765175" y="2008188"/>
            <a:ext cx="920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-1</a:t>
            </a:r>
            <a:endParaRPr lang="en-US"/>
          </a:p>
        </p:txBody>
      </p:sp>
      <p:sp>
        <p:nvSpPr>
          <p:cNvPr id="78866" name="Rectangle 29"/>
          <p:cNvSpPr>
            <a:spLocks noChangeArrowheads="1"/>
          </p:cNvSpPr>
          <p:nvPr/>
        </p:nvSpPr>
        <p:spPr bwMode="auto">
          <a:xfrm>
            <a:off x="795338" y="1747838"/>
            <a:ext cx="57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  <a:endParaRPr lang="en-US"/>
          </a:p>
        </p:txBody>
      </p:sp>
      <p:sp>
        <p:nvSpPr>
          <p:cNvPr id="78867" name="Rectangle 30"/>
          <p:cNvSpPr>
            <a:spLocks noChangeArrowheads="1"/>
          </p:cNvSpPr>
          <p:nvPr/>
        </p:nvSpPr>
        <p:spPr bwMode="auto">
          <a:xfrm>
            <a:off x="795338" y="1485900"/>
            <a:ext cx="57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1</a:t>
            </a:r>
            <a:endParaRPr lang="en-US"/>
          </a:p>
        </p:txBody>
      </p:sp>
      <p:sp>
        <p:nvSpPr>
          <p:cNvPr id="78868" name="Rectangle 31"/>
          <p:cNvSpPr>
            <a:spLocks noChangeArrowheads="1"/>
          </p:cNvSpPr>
          <p:nvPr/>
        </p:nvSpPr>
        <p:spPr bwMode="auto">
          <a:xfrm>
            <a:off x="795338" y="1222375"/>
            <a:ext cx="57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2</a:t>
            </a:r>
            <a:endParaRPr lang="en-US"/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 flipV="1">
            <a:off x="915988" y="1800225"/>
            <a:ext cx="0" cy="22225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66" name="Group 2065"/>
          <p:cNvGrpSpPr/>
          <p:nvPr/>
        </p:nvGrpSpPr>
        <p:grpSpPr>
          <a:xfrm>
            <a:off x="1600200" y="1794446"/>
            <a:ext cx="554038" cy="628650"/>
            <a:chOff x="1054100" y="2087563"/>
            <a:chExt cx="554038" cy="628650"/>
          </a:xfrm>
          <a:solidFill>
            <a:srgbClr val="FFC000"/>
          </a:solidFill>
        </p:grpSpPr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054100" y="2087563"/>
              <a:ext cx="554038" cy="341313"/>
            </a:xfrm>
            <a:prstGeom prst="rect">
              <a:avLst/>
            </a:prstGeom>
            <a:grpFill/>
            <a:ln w="4">
              <a:solidFill>
                <a:srgbClr val="FFC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V="1">
              <a:off x="1330325" y="2428875"/>
              <a:ext cx="0" cy="287338"/>
            </a:xfrm>
            <a:prstGeom prst="line">
              <a:avLst/>
            </a:prstGeom>
            <a:grpFill/>
            <a:ln w="3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1309688" y="2716213"/>
              <a:ext cx="42863" cy="0"/>
            </a:xfrm>
            <a:prstGeom prst="line">
              <a:avLst/>
            </a:prstGeom>
            <a:grpFill/>
            <a:ln w="3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 flipV="1">
              <a:off x="1608138" y="2087563"/>
              <a:ext cx="0" cy="44450"/>
            </a:xfrm>
            <a:prstGeom prst="line">
              <a:avLst/>
            </a:prstGeom>
            <a:grpFill/>
            <a:ln w="6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8871" name="Line 34"/>
          <p:cNvSpPr>
            <a:spLocks noChangeShapeType="1"/>
          </p:cNvSpPr>
          <p:nvPr/>
        </p:nvSpPr>
        <p:spPr bwMode="auto">
          <a:xfrm flipV="1">
            <a:off x="2300288" y="1800225"/>
            <a:ext cx="0" cy="22225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8872" name="Group 2068"/>
          <p:cNvGrpSpPr>
            <a:grpSpLocks/>
          </p:cNvGrpSpPr>
          <p:nvPr/>
        </p:nvGrpSpPr>
        <p:grpSpPr bwMode="auto">
          <a:xfrm>
            <a:off x="2405063" y="1800225"/>
            <a:ext cx="554037" cy="1546225"/>
            <a:chOff x="2990850" y="2087563"/>
            <a:chExt cx="554038" cy="1546225"/>
          </a:xfrm>
          <a:solidFill>
            <a:srgbClr val="00B050"/>
          </a:solidFill>
        </p:grpSpPr>
        <p:sp>
          <p:nvSpPr>
            <p:cNvPr id="78873" name="Rectangle 12"/>
            <p:cNvSpPr>
              <a:spLocks noChangeArrowheads="1"/>
            </p:cNvSpPr>
            <p:nvPr/>
          </p:nvSpPr>
          <p:spPr bwMode="auto">
            <a:xfrm>
              <a:off x="2990850" y="2087563"/>
              <a:ext cx="554038" cy="1204913"/>
            </a:xfrm>
            <a:prstGeom prst="rect">
              <a:avLst/>
            </a:prstGeom>
            <a:grpFill/>
            <a:ln w="4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Line 19"/>
            <p:cNvSpPr>
              <a:spLocks noChangeShapeType="1"/>
            </p:cNvSpPr>
            <p:nvPr/>
          </p:nvSpPr>
          <p:spPr bwMode="auto">
            <a:xfrm flipV="1">
              <a:off x="3268663" y="3292475"/>
              <a:ext cx="0" cy="341313"/>
            </a:xfrm>
            <a:prstGeom prst="line">
              <a:avLst/>
            </a:prstGeom>
            <a:grpFill/>
            <a:ln w="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Line 20"/>
            <p:cNvSpPr>
              <a:spLocks noChangeShapeType="1"/>
            </p:cNvSpPr>
            <p:nvPr/>
          </p:nvSpPr>
          <p:spPr bwMode="auto">
            <a:xfrm>
              <a:off x="3246438" y="3633788"/>
              <a:ext cx="42863" cy="0"/>
            </a:xfrm>
            <a:prstGeom prst="line">
              <a:avLst/>
            </a:prstGeom>
            <a:grpFill/>
            <a:ln w="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Line 35"/>
            <p:cNvSpPr>
              <a:spLocks noChangeShapeType="1"/>
            </p:cNvSpPr>
            <p:nvPr/>
          </p:nvSpPr>
          <p:spPr bwMode="auto">
            <a:xfrm flipV="1">
              <a:off x="2990850" y="2087563"/>
              <a:ext cx="0" cy="44450"/>
            </a:xfrm>
            <a:prstGeom prst="line">
              <a:avLst/>
            </a:prstGeom>
            <a:grpFill/>
            <a:ln w="6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77" name="Line 36"/>
          <p:cNvSpPr>
            <a:spLocks noChangeShapeType="1"/>
          </p:cNvSpPr>
          <p:nvPr/>
        </p:nvSpPr>
        <p:spPr bwMode="auto">
          <a:xfrm flipV="1">
            <a:off x="3683000" y="1800225"/>
            <a:ext cx="0" cy="22225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8" name="Line 37"/>
          <p:cNvSpPr>
            <a:spLocks noChangeShapeType="1"/>
          </p:cNvSpPr>
          <p:nvPr/>
        </p:nvSpPr>
        <p:spPr bwMode="auto">
          <a:xfrm>
            <a:off x="915988" y="1800225"/>
            <a:ext cx="2767012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Line 38"/>
          <p:cNvSpPr>
            <a:spLocks noChangeShapeType="1"/>
          </p:cNvSpPr>
          <p:nvPr/>
        </p:nvSpPr>
        <p:spPr bwMode="auto">
          <a:xfrm>
            <a:off x="873125" y="3371850"/>
            <a:ext cx="42863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0" name="Line 39"/>
          <p:cNvSpPr>
            <a:spLocks noChangeShapeType="1"/>
          </p:cNvSpPr>
          <p:nvPr/>
        </p:nvSpPr>
        <p:spPr bwMode="auto">
          <a:xfrm>
            <a:off x="893763" y="3241675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Line 40"/>
          <p:cNvSpPr>
            <a:spLocks noChangeShapeType="1"/>
          </p:cNvSpPr>
          <p:nvPr/>
        </p:nvSpPr>
        <p:spPr bwMode="auto">
          <a:xfrm>
            <a:off x="873125" y="3111500"/>
            <a:ext cx="42863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2" name="Line 41"/>
          <p:cNvSpPr>
            <a:spLocks noChangeShapeType="1"/>
          </p:cNvSpPr>
          <p:nvPr/>
        </p:nvSpPr>
        <p:spPr bwMode="auto">
          <a:xfrm>
            <a:off x="893763" y="2979738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Line 42"/>
          <p:cNvSpPr>
            <a:spLocks noChangeShapeType="1"/>
          </p:cNvSpPr>
          <p:nvPr/>
        </p:nvSpPr>
        <p:spPr bwMode="auto">
          <a:xfrm>
            <a:off x="873125" y="2847975"/>
            <a:ext cx="42863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4" name="Line 43"/>
          <p:cNvSpPr>
            <a:spLocks noChangeShapeType="1"/>
          </p:cNvSpPr>
          <p:nvPr/>
        </p:nvSpPr>
        <p:spPr bwMode="auto">
          <a:xfrm>
            <a:off x="893763" y="2717800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5" name="Line 44"/>
          <p:cNvSpPr>
            <a:spLocks noChangeShapeType="1"/>
          </p:cNvSpPr>
          <p:nvPr/>
        </p:nvSpPr>
        <p:spPr bwMode="auto">
          <a:xfrm>
            <a:off x="873125" y="2586038"/>
            <a:ext cx="42863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6" name="Line 45"/>
          <p:cNvSpPr>
            <a:spLocks noChangeShapeType="1"/>
          </p:cNvSpPr>
          <p:nvPr/>
        </p:nvSpPr>
        <p:spPr bwMode="auto">
          <a:xfrm>
            <a:off x="893763" y="2455863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7" name="Line 46"/>
          <p:cNvSpPr>
            <a:spLocks noChangeShapeType="1"/>
          </p:cNvSpPr>
          <p:nvPr/>
        </p:nvSpPr>
        <p:spPr bwMode="auto">
          <a:xfrm>
            <a:off x="873125" y="2325688"/>
            <a:ext cx="42863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8" name="Line 47"/>
          <p:cNvSpPr>
            <a:spLocks noChangeShapeType="1"/>
          </p:cNvSpPr>
          <p:nvPr/>
        </p:nvSpPr>
        <p:spPr bwMode="auto">
          <a:xfrm>
            <a:off x="893763" y="2193925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9" name="Line 48"/>
          <p:cNvSpPr>
            <a:spLocks noChangeShapeType="1"/>
          </p:cNvSpPr>
          <p:nvPr/>
        </p:nvSpPr>
        <p:spPr bwMode="auto">
          <a:xfrm>
            <a:off x="873125" y="2062163"/>
            <a:ext cx="42863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0" name="Line 49"/>
          <p:cNvSpPr>
            <a:spLocks noChangeShapeType="1"/>
          </p:cNvSpPr>
          <p:nvPr/>
        </p:nvSpPr>
        <p:spPr bwMode="auto">
          <a:xfrm>
            <a:off x="893763" y="1931988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1" name="Line 50"/>
          <p:cNvSpPr>
            <a:spLocks noChangeShapeType="1"/>
          </p:cNvSpPr>
          <p:nvPr/>
        </p:nvSpPr>
        <p:spPr bwMode="auto">
          <a:xfrm>
            <a:off x="873125" y="1800225"/>
            <a:ext cx="42863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2" name="Line 51"/>
          <p:cNvSpPr>
            <a:spLocks noChangeShapeType="1"/>
          </p:cNvSpPr>
          <p:nvPr/>
        </p:nvSpPr>
        <p:spPr bwMode="auto">
          <a:xfrm>
            <a:off x="893763" y="1670050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3" name="Line 52"/>
          <p:cNvSpPr>
            <a:spLocks noChangeShapeType="1"/>
          </p:cNvSpPr>
          <p:nvPr/>
        </p:nvSpPr>
        <p:spPr bwMode="auto">
          <a:xfrm>
            <a:off x="873125" y="1539875"/>
            <a:ext cx="42863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4" name="Line 53"/>
          <p:cNvSpPr>
            <a:spLocks noChangeShapeType="1"/>
          </p:cNvSpPr>
          <p:nvPr/>
        </p:nvSpPr>
        <p:spPr bwMode="auto">
          <a:xfrm>
            <a:off x="893763" y="1406525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5" name="Line 54"/>
          <p:cNvSpPr>
            <a:spLocks noChangeShapeType="1"/>
          </p:cNvSpPr>
          <p:nvPr/>
        </p:nvSpPr>
        <p:spPr bwMode="auto">
          <a:xfrm>
            <a:off x="873125" y="1276350"/>
            <a:ext cx="42863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6" name="Line 55"/>
          <p:cNvSpPr>
            <a:spLocks noChangeShapeType="1"/>
          </p:cNvSpPr>
          <p:nvPr/>
        </p:nvSpPr>
        <p:spPr bwMode="auto">
          <a:xfrm>
            <a:off x="893763" y="1146175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7" name="Line 56"/>
          <p:cNvSpPr>
            <a:spLocks noChangeShapeType="1"/>
          </p:cNvSpPr>
          <p:nvPr/>
        </p:nvSpPr>
        <p:spPr bwMode="auto">
          <a:xfrm flipV="1">
            <a:off x="915988" y="1146175"/>
            <a:ext cx="0" cy="2225675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8" name="Rectangle 57"/>
          <p:cNvSpPr>
            <a:spLocks noChangeArrowheads="1"/>
          </p:cNvSpPr>
          <p:nvPr/>
        </p:nvSpPr>
        <p:spPr bwMode="auto">
          <a:xfrm rot="-5400000">
            <a:off x="-177006" y="2088356"/>
            <a:ext cx="16986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Change in Left Atrial Volume (ml)</a:t>
            </a:r>
            <a:endParaRPr lang="en-US"/>
          </a:p>
        </p:txBody>
      </p:sp>
      <p:sp>
        <p:nvSpPr>
          <p:cNvPr id="78899" name="Rectangle 59"/>
          <p:cNvSpPr>
            <a:spLocks noChangeArrowheads="1"/>
          </p:cNvSpPr>
          <p:nvPr/>
        </p:nvSpPr>
        <p:spPr bwMode="auto">
          <a:xfrm>
            <a:off x="4014788" y="1571625"/>
            <a:ext cx="231775" cy="88900"/>
          </a:xfrm>
          <a:prstGeom prst="rect">
            <a:avLst/>
          </a:prstGeom>
          <a:solidFill>
            <a:srgbClr val="FFC000"/>
          </a:solidFill>
          <a:ln w="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0" name="Rectangle 60"/>
          <p:cNvSpPr>
            <a:spLocks noChangeArrowheads="1"/>
          </p:cNvSpPr>
          <p:nvPr/>
        </p:nvSpPr>
        <p:spPr bwMode="auto">
          <a:xfrm>
            <a:off x="4249738" y="1555750"/>
            <a:ext cx="5191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 Valsartan</a:t>
            </a:r>
            <a:endParaRPr lang="en-US"/>
          </a:p>
        </p:txBody>
      </p:sp>
      <p:sp>
        <p:nvSpPr>
          <p:cNvPr id="78901" name="Rectangle 61"/>
          <p:cNvSpPr>
            <a:spLocks noChangeArrowheads="1"/>
          </p:cNvSpPr>
          <p:nvPr/>
        </p:nvSpPr>
        <p:spPr bwMode="auto">
          <a:xfrm>
            <a:off x="4014788" y="1430338"/>
            <a:ext cx="231775" cy="88900"/>
          </a:xfrm>
          <a:prstGeom prst="rect">
            <a:avLst/>
          </a:prstGeom>
          <a:solidFill>
            <a:srgbClr val="00FF00"/>
          </a:solidFill>
          <a:ln w="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2" name="Rectangle 62"/>
          <p:cNvSpPr>
            <a:spLocks noChangeArrowheads="1"/>
          </p:cNvSpPr>
          <p:nvPr/>
        </p:nvSpPr>
        <p:spPr bwMode="auto">
          <a:xfrm>
            <a:off x="4249738" y="1416050"/>
            <a:ext cx="4429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 LCZ696</a:t>
            </a:r>
            <a:endParaRPr lang="en-US"/>
          </a:p>
        </p:txBody>
      </p:sp>
      <p:sp>
        <p:nvSpPr>
          <p:cNvPr id="78903" name="Rectangle 66"/>
          <p:cNvSpPr>
            <a:spLocks noChangeArrowheads="1"/>
          </p:cNvSpPr>
          <p:nvPr/>
        </p:nvSpPr>
        <p:spPr bwMode="auto">
          <a:xfrm>
            <a:off x="1049338" y="4083050"/>
            <a:ext cx="550862" cy="1422400"/>
          </a:xfrm>
          <a:prstGeom prst="rect">
            <a:avLst/>
          </a:prstGeom>
          <a:solidFill>
            <a:srgbClr val="00B050"/>
          </a:solidFill>
          <a:ln w="4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4" name="Line 67"/>
          <p:cNvSpPr>
            <a:spLocks noChangeShapeType="1"/>
          </p:cNvSpPr>
          <p:nvPr/>
        </p:nvSpPr>
        <p:spPr bwMode="auto">
          <a:xfrm>
            <a:off x="1600200" y="4083050"/>
            <a:ext cx="0" cy="1422400"/>
          </a:xfrm>
          <a:prstGeom prst="line">
            <a:avLst/>
          </a:prstGeom>
          <a:noFill/>
          <a:ln w="4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5" name="Line 68"/>
          <p:cNvSpPr>
            <a:spLocks noChangeShapeType="1"/>
          </p:cNvSpPr>
          <p:nvPr/>
        </p:nvSpPr>
        <p:spPr bwMode="auto">
          <a:xfrm flipH="1">
            <a:off x="1049338" y="5505450"/>
            <a:ext cx="550862" cy="0"/>
          </a:xfrm>
          <a:prstGeom prst="line">
            <a:avLst/>
          </a:prstGeom>
          <a:noFill/>
          <a:ln w="4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6" name="Line 69"/>
          <p:cNvSpPr>
            <a:spLocks noChangeShapeType="1"/>
          </p:cNvSpPr>
          <p:nvPr/>
        </p:nvSpPr>
        <p:spPr bwMode="auto">
          <a:xfrm flipV="1">
            <a:off x="1049338" y="4083050"/>
            <a:ext cx="0" cy="1422400"/>
          </a:xfrm>
          <a:prstGeom prst="line">
            <a:avLst/>
          </a:prstGeom>
          <a:noFill/>
          <a:ln w="4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7" name="Rectangle 74"/>
          <p:cNvSpPr>
            <a:spLocks noChangeArrowheads="1"/>
          </p:cNvSpPr>
          <p:nvPr/>
        </p:nvSpPr>
        <p:spPr bwMode="auto">
          <a:xfrm>
            <a:off x="1600200" y="4083050"/>
            <a:ext cx="552450" cy="1422400"/>
          </a:xfrm>
          <a:prstGeom prst="rect">
            <a:avLst/>
          </a:prstGeom>
          <a:solidFill>
            <a:srgbClr val="FFC000"/>
          </a:solidFill>
          <a:ln w="4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8" name="Line 75"/>
          <p:cNvSpPr>
            <a:spLocks noChangeShapeType="1"/>
          </p:cNvSpPr>
          <p:nvPr/>
        </p:nvSpPr>
        <p:spPr bwMode="auto">
          <a:xfrm>
            <a:off x="2152650" y="4083050"/>
            <a:ext cx="0" cy="1422400"/>
          </a:xfrm>
          <a:prstGeom prst="line">
            <a:avLst/>
          </a:prstGeom>
          <a:noFill/>
          <a:ln w="4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9" name="Line 76"/>
          <p:cNvSpPr>
            <a:spLocks noChangeShapeType="1"/>
          </p:cNvSpPr>
          <p:nvPr/>
        </p:nvSpPr>
        <p:spPr bwMode="auto">
          <a:xfrm flipH="1">
            <a:off x="1600200" y="5505450"/>
            <a:ext cx="552450" cy="0"/>
          </a:xfrm>
          <a:prstGeom prst="line">
            <a:avLst/>
          </a:prstGeom>
          <a:noFill/>
          <a:ln w="4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0" name="Line 77"/>
          <p:cNvSpPr>
            <a:spLocks noChangeShapeType="1"/>
          </p:cNvSpPr>
          <p:nvPr/>
        </p:nvSpPr>
        <p:spPr bwMode="auto">
          <a:xfrm flipV="1">
            <a:off x="1600200" y="4083050"/>
            <a:ext cx="0" cy="1422400"/>
          </a:xfrm>
          <a:prstGeom prst="line">
            <a:avLst/>
          </a:prstGeom>
          <a:noFill/>
          <a:ln w="4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1" name="Line 82"/>
          <p:cNvSpPr>
            <a:spLocks noChangeShapeType="1"/>
          </p:cNvSpPr>
          <p:nvPr/>
        </p:nvSpPr>
        <p:spPr bwMode="auto">
          <a:xfrm flipV="1">
            <a:off x="1881188" y="5505450"/>
            <a:ext cx="0" cy="457200"/>
          </a:xfrm>
          <a:prstGeom prst="line">
            <a:avLst/>
          </a:prstGeom>
          <a:noFill/>
          <a:ln w="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2" name="Line 83"/>
          <p:cNvSpPr>
            <a:spLocks noChangeShapeType="1"/>
          </p:cNvSpPr>
          <p:nvPr/>
        </p:nvSpPr>
        <p:spPr bwMode="auto">
          <a:xfrm>
            <a:off x="1858963" y="5962650"/>
            <a:ext cx="42862" cy="0"/>
          </a:xfrm>
          <a:prstGeom prst="line">
            <a:avLst/>
          </a:prstGeom>
          <a:noFill/>
          <a:ln w="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3" name="Line 86"/>
          <p:cNvSpPr>
            <a:spLocks noChangeShapeType="1"/>
          </p:cNvSpPr>
          <p:nvPr/>
        </p:nvSpPr>
        <p:spPr bwMode="auto">
          <a:xfrm flipV="1">
            <a:off x="1336675" y="5505450"/>
            <a:ext cx="0" cy="379413"/>
          </a:xfrm>
          <a:prstGeom prst="line">
            <a:avLst/>
          </a:prstGeom>
          <a:noFill/>
          <a:ln w="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4" name="Line 87"/>
          <p:cNvSpPr>
            <a:spLocks noChangeShapeType="1"/>
          </p:cNvSpPr>
          <p:nvPr/>
        </p:nvSpPr>
        <p:spPr bwMode="auto">
          <a:xfrm>
            <a:off x="1314450" y="5884863"/>
            <a:ext cx="44450" cy="0"/>
          </a:xfrm>
          <a:prstGeom prst="line">
            <a:avLst/>
          </a:prstGeom>
          <a:noFill/>
          <a:ln w="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8915" name="Group 2071"/>
          <p:cNvGrpSpPr>
            <a:grpSpLocks/>
          </p:cNvGrpSpPr>
          <p:nvPr/>
        </p:nvGrpSpPr>
        <p:grpSpPr bwMode="auto">
          <a:xfrm>
            <a:off x="2438400" y="4083050"/>
            <a:ext cx="550863" cy="1795463"/>
            <a:chOff x="2978150" y="4370388"/>
            <a:chExt cx="550863" cy="1795463"/>
          </a:xfrm>
          <a:solidFill>
            <a:srgbClr val="00B050"/>
          </a:solidFill>
        </p:grpSpPr>
        <p:sp>
          <p:nvSpPr>
            <p:cNvPr id="78916" name="Rectangle 78"/>
            <p:cNvSpPr>
              <a:spLocks noChangeArrowheads="1"/>
            </p:cNvSpPr>
            <p:nvPr/>
          </p:nvSpPr>
          <p:spPr bwMode="auto">
            <a:xfrm>
              <a:off x="2978150" y="4370388"/>
              <a:ext cx="550863" cy="1422400"/>
            </a:xfrm>
            <a:prstGeom prst="rect">
              <a:avLst/>
            </a:prstGeom>
            <a:grpFill/>
            <a:ln w="4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7" name="Line 79"/>
            <p:cNvSpPr>
              <a:spLocks noChangeShapeType="1"/>
            </p:cNvSpPr>
            <p:nvPr/>
          </p:nvSpPr>
          <p:spPr bwMode="auto">
            <a:xfrm>
              <a:off x="3529013" y="4370388"/>
              <a:ext cx="0" cy="1422400"/>
            </a:xfrm>
            <a:prstGeom prst="line">
              <a:avLst/>
            </a:prstGeom>
            <a:grpFill/>
            <a:ln w="4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8" name="Line 80"/>
            <p:cNvSpPr>
              <a:spLocks noChangeShapeType="1"/>
            </p:cNvSpPr>
            <p:nvPr/>
          </p:nvSpPr>
          <p:spPr bwMode="auto">
            <a:xfrm flipH="1">
              <a:off x="2978150" y="5792788"/>
              <a:ext cx="550863" cy="0"/>
            </a:xfrm>
            <a:prstGeom prst="line">
              <a:avLst/>
            </a:prstGeom>
            <a:grpFill/>
            <a:ln w="4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9" name="Line 88"/>
            <p:cNvSpPr>
              <a:spLocks noChangeShapeType="1"/>
            </p:cNvSpPr>
            <p:nvPr/>
          </p:nvSpPr>
          <p:spPr bwMode="auto">
            <a:xfrm flipV="1">
              <a:off x="3254375" y="5792788"/>
              <a:ext cx="0" cy="373063"/>
            </a:xfrm>
            <a:prstGeom prst="line">
              <a:avLst/>
            </a:prstGeom>
            <a:grpFill/>
            <a:ln w="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0" name="Line 89"/>
            <p:cNvSpPr>
              <a:spLocks noChangeShapeType="1"/>
            </p:cNvSpPr>
            <p:nvPr/>
          </p:nvSpPr>
          <p:spPr bwMode="auto">
            <a:xfrm>
              <a:off x="3232150" y="6165850"/>
              <a:ext cx="42863" cy="0"/>
            </a:xfrm>
            <a:prstGeom prst="line">
              <a:avLst/>
            </a:prstGeom>
            <a:grpFill/>
            <a:ln w="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921" name="Rectangle 90"/>
          <p:cNvSpPr>
            <a:spLocks noChangeArrowheads="1"/>
          </p:cNvSpPr>
          <p:nvPr/>
        </p:nvSpPr>
        <p:spPr bwMode="auto">
          <a:xfrm>
            <a:off x="1416050" y="3873500"/>
            <a:ext cx="458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12 Weeks</a:t>
            </a:r>
            <a:endParaRPr lang="en-US"/>
          </a:p>
        </p:txBody>
      </p:sp>
      <p:sp>
        <p:nvSpPr>
          <p:cNvPr id="78922" name="Rectangle 91"/>
          <p:cNvSpPr>
            <a:spLocks noChangeArrowheads="1"/>
          </p:cNvSpPr>
          <p:nvPr/>
        </p:nvSpPr>
        <p:spPr bwMode="auto">
          <a:xfrm>
            <a:off x="2794000" y="3873500"/>
            <a:ext cx="458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36 Weeks</a:t>
            </a:r>
            <a:endParaRPr lang="en-US"/>
          </a:p>
        </p:txBody>
      </p:sp>
      <p:sp>
        <p:nvSpPr>
          <p:cNvPr id="78923" name="Rectangle 92"/>
          <p:cNvSpPr>
            <a:spLocks noChangeArrowheads="1"/>
          </p:cNvSpPr>
          <p:nvPr/>
        </p:nvSpPr>
        <p:spPr bwMode="auto">
          <a:xfrm>
            <a:off x="690563" y="6218238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-2.0</a:t>
            </a:r>
            <a:endParaRPr lang="en-US"/>
          </a:p>
        </p:txBody>
      </p:sp>
      <p:sp>
        <p:nvSpPr>
          <p:cNvPr id="78924" name="Rectangle 93"/>
          <p:cNvSpPr>
            <a:spLocks noChangeArrowheads="1"/>
          </p:cNvSpPr>
          <p:nvPr/>
        </p:nvSpPr>
        <p:spPr bwMode="auto">
          <a:xfrm>
            <a:off x="690563" y="5999163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-1.8</a:t>
            </a:r>
            <a:endParaRPr lang="en-US"/>
          </a:p>
        </p:txBody>
      </p:sp>
      <p:sp>
        <p:nvSpPr>
          <p:cNvPr id="78925" name="Rectangle 94"/>
          <p:cNvSpPr>
            <a:spLocks noChangeArrowheads="1"/>
          </p:cNvSpPr>
          <p:nvPr/>
        </p:nvSpPr>
        <p:spPr bwMode="auto">
          <a:xfrm>
            <a:off x="690563" y="5780088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-1.6</a:t>
            </a:r>
            <a:endParaRPr lang="en-US"/>
          </a:p>
        </p:txBody>
      </p:sp>
      <p:sp>
        <p:nvSpPr>
          <p:cNvPr id="78926" name="Rectangle 95"/>
          <p:cNvSpPr>
            <a:spLocks noChangeArrowheads="1"/>
          </p:cNvSpPr>
          <p:nvPr/>
        </p:nvSpPr>
        <p:spPr bwMode="auto">
          <a:xfrm>
            <a:off x="690563" y="5561013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-1.4</a:t>
            </a:r>
            <a:endParaRPr lang="en-US"/>
          </a:p>
        </p:txBody>
      </p:sp>
      <p:sp>
        <p:nvSpPr>
          <p:cNvPr id="78927" name="Rectangle 96"/>
          <p:cNvSpPr>
            <a:spLocks noChangeArrowheads="1"/>
          </p:cNvSpPr>
          <p:nvPr/>
        </p:nvSpPr>
        <p:spPr bwMode="auto">
          <a:xfrm>
            <a:off x="690563" y="5341938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-1.2</a:t>
            </a:r>
            <a:endParaRPr lang="en-US"/>
          </a:p>
        </p:txBody>
      </p:sp>
      <p:sp>
        <p:nvSpPr>
          <p:cNvPr id="78928" name="Rectangle 97"/>
          <p:cNvSpPr>
            <a:spLocks noChangeArrowheads="1"/>
          </p:cNvSpPr>
          <p:nvPr/>
        </p:nvSpPr>
        <p:spPr bwMode="auto">
          <a:xfrm>
            <a:off x="690563" y="5122863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-1.0</a:t>
            </a:r>
            <a:endParaRPr lang="en-US"/>
          </a:p>
        </p:txBody>
      </p:sp>
      <p:sp>
        <p:nvSpPr>
          <p:cNvPr id="78929" name="Rectangle 98"/>
          <p:cNvSpPr>
            <a:spLocks noChangeArrowheads="1"/>
          </p:cNvSpPr>
          <p:nvPr/>
        </p:nvSpPr>
        <p:spPr bwMode="auto">
          <a:xfrm>
            <a:off x="690563" y="4905375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-0.8</a:t>
            </a:r>
            <a:endParaRPr lang="en-US"/>
          </a:p>
        </p:txBody>
      </p:sp>
      <p:sp>
        <p:nvSpPr>
          <p:cNvPr id="78930" name="Rectangle 99"/>
          <p:cNvSpPr>
            <a:spLocks noChangeArrowheads="1"/>
          </p:cNvSpPr>
          <p:nvPr/>
        </p:nvSpPr>
        <p:spPr bwMode="auto">
          <a:xfrm>
            <a:off x="690563" y="4684713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-0.6</a:t>
            </a:r>
            <a:endParaRPr lang="en-US"/>
          </a:p>
        </p:txBody>
      </p:sp>
      <p:sp>
        <p:nvSpPr>
          <p:cNvPr id="78931" name="Rectangle 100"/>
          <p:cNvSpPr>
            <a:spLocks noChangeArrowheads="1"/>
          </p:cNvSpPr>
          <p:nvPr/>
        </p:nvSpPr>
        <p:spPr bwMode="auto">
          <a:xfrm>
            <a:off x="690563" y="4467225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-0.4</a:t>
            </a:r>
            <a:endParaRPr lang="en-US"/>
          </a:p>
        </p:txBody>
      </p:sp>
      <p:sp>
        <p:nvSpPr>
          <p:cNvPr id="78932" name="Rectangle 101"/>
          <p:cNvSpPr>
            <a:spLocks noChangeArrowheads="1"/>
          </p:cNvSpPr>
          <p:nvPr/>
        </p:nvSpPr>
        <p:spPr bwMode="auto">
          <a:xfrm>
            <a:off x="690563" y="4246563"/>
            <a:ext cx="177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-0.2</a:t>
            </a:r>
            <a:endParaRPr lang="en-US"/>
          </a:p>
        </p:txBody>
      </p:sp>
      <p:sp>
        <p:nvSpPr>
          <p:cNvPr id="78933" name="Rectangle 102"/>
          <p:cNvSpPr>
            <a:spLocks noChangeArrowheads="1"/>
          </p:cNvSpPr>
          <p:nvPr/>
        </p:nvSpPr>
        <p:spPr bwMode="auto">
          <a:xfrm>
            <a:off x="719138" y="4029075"/>
            <a:ext cx="1444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0.0</a:t>
            </a:r>
            <a:endParaRPr lang="en-US"/>
          </a:p>
        </p:txBody>
      </p:sp>
      <p:sp>
        <p:nvSpPr>
          <p:cNvPr id="78934" name="Line 103"/>
          <p:cNvSpPr>
            <a:spLocks noChangeShapeType="1"/>
          </p:cNvSpPr>
          <p:nvPr/>
        </p:nvSpPr>
        <p:spPr bwMode="auto">
          <a:xfrm flipV="1">
            <a:off x="912813" y="4083050"/>
            <a:ext cx="0" cy="20638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35" name="Line 104"/>
          <p:cNvSpPr>
            <a:spLocks noChangeShapeType="1"/>
          </p:cNvSpPr>
          <p:nvPr/>
        </p:nvSpPr>
        <p:spPr bwMode="auto">
          <a:xfrm flipV="1">
            <a:off x="1600200" y="4083050"/>
            <a:ext cx="0" cy="42863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36" name="Line 105"/>
          <p:cNvSpPr>
            <a:spLocks noChangeShapeType="1"/>
          </p:cNvSpPr>
          <p:nvPr/>
        </p:nvSpPr>
        <p:spPr bwMode="auto">
          <a:xfrm flipV="1">
            <a:off x="2289175" y="4083050"/>
            <a:ext cx="0" cy="20638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37" name="Rectangle 70"/>
          <p:cNvSpPr>
            <a:spLocks noChangeArrowheads="1"/>
          </p:cNvSpPr>
          <p:nvPr/>
        </p:nvSpPr>
        <p:spPr bwMode="auto">
          <a:xfrm>
            <a:off x="2994025" y="4083050"/>
            <a:ext cx="550863" cy="1093788"/>
          </a:xfrm>
          <a:prstGeom prst="rect">
            <a:avLst/>
          </a:prstGeom>
          <a:solidFill>
            <a:srgbClr val="FFC000"/>
          </a:solidFill>
          <a:ln w="4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38" name="Line 72"/>
          <p:cNvSpPr>
            <a:spLocks noChangeShapeType="1"/>
          </p:cNvSpPr>
          <p:nvPr/>
        </p:nvSpPr>
        <p:spPr bwMode="auto">
          <a:xfrm flipH="1">
            <a:off x="2994025" y="5176838"/>
            <a:ext cx="550863" cy="0"/>
          </a:xfrm>
          <a:prstGeom prst="line">
            <a:avLst/>
          </a:prstGeom>
          <a:noFill/>
          <a:ln w="4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39" name="Line 73"/>
          <p:cNvSpPr>
            <a:spLocks noChangeShapeType="1"/>
          </p:cNvSpPr>
          <p:nvPr/>
        </p:nvSpPr>
        <p:spPr bwMode="auto">
          <a:xfrm flipV="1">
            <a:off x="2994025" y="4083050"/>
            <a:ext cx="0" cy="1093788"/>
          </a:xfrm>
          <a:prstGeom prst="line">
            <a:avLst/>
          </a:prstGeom>
          <a:noFill/>
          <a:ln w="4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0" name="Line 84"/>
          <p:cNvSpPr>
            <a:spLocks noChangeShapeType="1"/>
          </p:cNvSpPr>
          <p:nvPr/>
        </p:nvSpPr>
        <p:spPr bwMode="auto">
          <a:xfrm flipV="1">
            <a:off x="3268663" y="5176838"/>
            <a:ext cx="0" cy="528637"/>
          </a:xfrm>
          <a:prstGeom prst="line">
            <a:avLst/>
          </a:prstGeom>
          <a:noFill/>
          <a:ln w="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1" name="Line 85"/>
          <p:cNvSpPr>
            <a:spLocks noChangeShapeType="1"/>
          </p:cNvSpPr>
          <p:nvPr/>
        </p:nvSpPr>
        <p:spPr bwMode="auto">
          <a:xfrm>
            <a:off x="3248025" y="5705475"/>
            <a:ext cx="42863" cy="0"/>
          </a:xfrm>
          <a:prstGeom prst="line">
            <a:avLst/>
          </a:prstGeom>
          <a:noFill/>
          <a:ln w="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2" name="Line 106"/>
          <p:cNvSpPr>
            <a:spLocks noChangeShapeType="1"/>
          </p:cNvSpPr>
          <p:nvPr/>
        </p:nvSpPr>
        <p:spPr bwMode="auto">
          <a:xfrm flipV="1">
            <a:off x="3544888" y="4083050"/>
            <a:ext cx="0" cy="42863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3" name="Line 107"/>
          <p:cNvSpPr>
            <a:spLocks noChangeShapeType="1"/>
          </p:cNvSpPr>
          <p:nvPr/>
        </p:nvSpPr>
        <p:spPr bwMode="auto">
          <a:xfrm flipV="1">
            <a:off x="3667125" y="4083050"/>
            <a:ext cx="0" cy="20638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4" name="Line 108"/>
          <p:cNvSpPr>
            <a:spLocks noChangeShapeType="1"/>
          </p:cNvSpPr>
          <p:nvPr/>
        </p:nvSpPr>
        <p:spPr bwMode="auto">
          <a:xfrm>
            <a:off x="912813" y="4083050"/>
            <a:ext cx="2754312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5" name="Line 109"/>
          <p:cNvSpPr>
            <a:spLocks noChangeShapeType="1"/>
          </p:cNvSpPr>
          <p:nvPr/>
        </p:nvSpPr>
        <p:spPr bwMode="auto">
          <a:xfrm>
            <a:off x="868363" y="6270625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6" name="Line 110"/>
          <p:cNvSpPr>
            <a:spLocks noChangeShapeType="1"/>
          </p:cNvSpPr>
          <p:nvPr/>
        </p:nvSpPr>
        <p:spPr bwMode="auto">
          <a:xfrm>
            <a:off x="890588" y="6162675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7" name="Line 111"/>
          <p:cNvSpPr>
            <a:spLocks noChangeShapeType="1"/>
          </p:cNvSpPr>
          <p:nvPr/>
        </p:nvSpPr>
        <p:spPr bwMode="auto">
          <a:xfrm>
            <a:off x="868363" y="6053138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8" name="Line 112"/>
          <p:cNvSpPr>
            <a:spLocks noChangeShapeType="1"/>
          </p:cNvSpPr>
          <p:nvPr/>
        </p:nvSpPr>
        <p:spPr bwMode="auto">
          <a:xfrm>
            <a:off x="890588" y="5942013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49" name="Line 113"/>
          <p:cNvSpPr>
            <a:spLocks noChangeShapeType="1"/>
          </p:cNvSpPr>
          <p:nvPr/>
        </p:nvSpPr>
        <p:spPr bwMode="auto">
          <a:xfrm>
            <a:off x="868363" y="5834063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0" name="Line 114"/>
          <p:cNvSpPr>
            <a:spLocks noChangeShapeType="1"/>
          </p:cNvSpPr>
          <p:nvPr/>
        </p:nvSpPr>
        <p:spPr bwMode="auto">
          <a:xfrm>
            <a:off x="890588" y="5724525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1" name="Line 115"/>
          <p:cNvSpPr>
            <a:spLocks noChangeShapeType="1"/>
          </p:cNvSpPr>
          <p:nvPr/>
        </p:nvSpPr>
        <p:spPr bwMode="auto">
          <a:xfrm>
            <a:off x="868363" y="5614988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2" name="Line 116"/>
          <p:cNvSpPr>
            <a:spLocks noChangeShapeType="1"/>
          </p:cNvSpPr>
          <p:nvPr/>
        </p:nvSpPr>
        <p:spPr bwMode="auto">
          <a:xfrm>
            <a:off x="890588" y="5505450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3" name="Line 117"/>
          <p:cNvSpPr>
            <a:spLocks noChangeShapeType="1"/>
          </p:cNvSpPr>
          <p:nvPr/>
        </p:nvSpPr>
        <p:spPr bwMode="auto">
          <a:xfrm>
            <a:off x="868363" y="5395913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4" name="Line 118"/>
          <p:cNvSpPr>
            <a:spLocks noChangeShapeType="1"/>
          </p:cNvSpPr>
          <p:nvPr/>
        </p:nvSpPr>
        <p:spPr bwMode="auto">
          <a:xfrm>
            <a:off x="890588" y="5286375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5" name="Line 119"/>
          <p:cNvSpPr>
            <a:spLocks noChangeShapeType="1"/>
          </p:cNvSpPr>
          <p:nvPr/>
        </p:nvSpPr>
        <p:spPr bwMode="auto">
          <a:xfrm>
            <a:off x="868363" y="5176838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6" name="Line 120"/>
          <p:cNvSpPr>
            <a:spLocks noChangeShapeType="1"/>
          </p:cNvSpPr>
          <p:nvPr/>
        </p:nvSpPr>
        <p:spPr bwMode="auto">
          <a:xfrm>
            <a:off x="890588" y="5067300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7" name="Line 121"/>
          <p:cNvSpPr>
            <a:spLocks noChangeShapeType="1"/>
          </p:cNvSpPr>
          <p:nvPr/>
        </p:nvSpPr>
        <p:spPr bwMode="auto">
          <a:xfrm>
            <a:off x="868363" y="4959350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8" name="Line 122"/>
          <p:cNvSpPr>
            <a:spLocks noChangeShapeType="1"/>
          </p:cNvSpPr>
          <p:nvPr/>
        </p:nvSpPr>
        <p:spPr bwMode="auto">
          <a:xfrm>
            <a:off x="890588" y="4848225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59" name="Line 123"/>
          <p:cNvSpPr>
            <a:spLocks noChangeShapeType="1"/>
          </p:cNvSpPr>
          <p:nvPr/>
        </p:nvSpPr>
        <p:spPr bwMode="auto">
          <a:xfrm>
            <a:off x="868363" y="4738688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60" name="Line 124"/>
          <p:cNvSpPr>
            <a:spLocks noChangeShapeType="1"/>
          </p:cNvSpPr>
          <p:nvPr/>
        </p:nvSpPr>
        <p:spPr bwMode="auto">
          <a:xfrm>
            <a:off x="890588" y="4629150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61" name="Line 125"/>
          <p:cNvSpPr>
            <a:spLocks noChangeShapeType="1"/>
          </p:cNvSpPr>
          <p:nvPr/>
        </p:nvSpPr>
        <p:spPr bwMode="auto">
          <a:xfrm>
            <a:off x="868363" y="4521200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62" name="Line 126"/>
          <p:cNvSpPr>
            <a:spLocks noChangeShapeType="1"/>
          </p:cNvSpPr>
          <p:nvPr/>
        </p:nvSpPr>
        <p:spPr bwMode="auto">
          <a:xfrm>
            <a:off x="890588" y="4411663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63" name="Line 127"/>
          <p:cNvSpPr>
            <a:spLocks noChangeShapeType="1"/>
          </p:cNvSpPr>
          <p:nvPr/>
        </p:nvSpPr>
        <p:spPr bwMode="auto">
          <a:xfrm>
            <a:off x="868363" y="4300538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64" name="Line 128"/>
          <p:cNvSpPr>
            <a:spLocks noChangeShapeType="1"/>
          </p:cNvSpPr>
          <p:nvPr/>
        </p:nvSpPr>
        <p:spPr bwMode="auto">
          <a:xfrm>
            <a:off x="890588" y="4191000"/>
            <a:ext cx="22225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65" name="Line 129"/>
          <p:cNvSpPr>
            <a:spLocks noChangeShapeType="1"/>
          </p:cNvSpPr>
          <p:nvPr/>
        </p:nvSpPr>
        <p:spPr bwMode="auto">
          <a:xfrm>
            <a:off x="868363" y="4083050"/>
            <a:ext cx="44450" cy="0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66" name="Line 130"/>
          <p:cNvSpPr>
            <a:spLocks noChangeShapeType="1"/>
          </p:cNvSpPr>
          <p:nvPr/>
        </p:nvSpPr>
        <p:spPr bwMode="auto">
          <a:xfrm flipV="1">
            <a:off x="912813" y="4083050"/>
            <a:ext cx="0" cy="2187575"/>
          </a:xfrm>
          <a:prstGeom prst="line">
            <a:avLst/>
          </a:prstGeom>
          <a:noFill/>
          <a:ln w="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67" name="Rectangle 131"/>
          <p:cNvSpPr>
            <a:spLocks noChangeArrowheads="1"/>
          </p:cNvSpPr>
          <p:nvPr/>
        </p:nvSpPr>
        <p:spPr bwMode="auto">
          <a:xfrm rot="-5400000">
            <a:off x="214312" y="5086351"/>
            <a:ext cx="7667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Change in E/E'</a:t>
            </a:r>
            <a:endParaRPr lang="en-US"/>
          </a:p>
        </p:txBody>
      </p:sp>
      <p:sp>
        <p:nvSpPr>
          <p:cNvPr id="78968" name="Text Placeholder 2070"/>
          <p:cNvSpPr>
            <a:spLocks noGrp="1"/>
          </p:cNvSpPr>
          <p:nvPr>
            <p:ph type="body" sz="quarter" idx="4294967295"/>
          </p:nvPr>
        </p:nvSpPr>
        <p:spPr>
          <a:xfrm>
            <a:off x="1154113" y="3203575"/>
            <a:ext cx="2620962" cy="295275"/>
          </a:xfrm>
        </p:spPr>
        <p:txBody>
          <a:bodyPr lIns="0" tIns="0" rIns="0" bIns="0" anchor="b"/>
          <a:lstStyle/>
          <a:p>
            <a:pPr marL="0" indent="0" algn="ctr" eaLnBrk="1" hangingPunct="1">
              <a:buFontTx/>
              <a:buNone/>
            </a:pPr>
            <a:r>
              <a:rPr lang="en-US" sz="1300" b="1" u="sng" smtClean="0"/>
              <a:t>E/E’</a:t>
            </a:r>
          </a:p>
        </p:txBody>
      </p:sp>
      <p:sp>
        <p:nvSpPr>
          <p:cNvPr id="78969" name="TextBox 2"/>
          <p:cNvSpPr txBox="1">
            <a:spLocks noChangeArrowheads="1"/>
          </p:cNvSpPr>
          <p:nvPr/>
        </p:nvSpPr>
        <p:spPr bwMode="auto">
          <a:xfrm>
            <a:off x="1352550" y="3071813"/>
            <a:ext cx="951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P = 0.18</a:t>
            </a:r>
          </a:p>
        </p:txBody>
      </p:sp>
      <p:sp>
        <p:nvSpPr>
          <p:cNvPr id="78970" name="TextBox 294"/>
          <p:cNvSpPr txBox="1">
            <a:spLocks noChangeArrowheads="1"/>
          </p:cNvSpPr>
          <p:nvPr/>
        </p:nvSpPr>
        <p:spPr bwMode="auto">
          <a:xfrm>
            <a:off x="3203848" y="2996952"/>
            <a:ext cx="1174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 = 0.003</a:t>
            </a:r>
          </a:p>
        </p:txBody>
      </p:sp>
      <p:sp>
        <p:nvSpPr>
          <p:cNvPr id="78971" name="TextBox 297"/>
          <p:cNvSpPr txBox="1">
            <a:spLocks noChangeArrowheads="1"/>
          </p:cNvSpPr>
          <p:nvPr/>
        </p:nvSpPr>
        <p:spPr bwMode="auto">
          <a:xfrm>
            <a:off x="1289050" y="6069013"/>
            <a:ext cx="1046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 = 0.71</a:t>
            </a:r>
          </a:p>
        </p:txBody>
      </p:sp>
      <p:sp>
        <p:nvSpPr>
          <p:cNvPr id="78972" name="TextBox 298"/>
          <p:cNvSpPr txBox="1">
            <a:spLocks noChangeArrowheads="1"/>
          </p:cNvSpPr>
          <p:nvPr/>
        </p:nvSpPr>
        <p:spPr bwMode="auto">
          <a:xfrm>
            <a:off x="2735263" y="6064250"/>
            <a:ext cx="1046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 = 0.42</a:t>
            </a:r>
          </a:p>
        </p:txBody>
      </p:sp>
      <p:grpSp>
        <p:nvGrpSpPr>
          <p:cNvPr id="78973" name="Group 2143"/>
          <p:cNvGrpSpPr>
            <a:grpSpLocks/>
          </p:cNvGrpSpPr>
          <p:nvPr/>
        </p:nvGrpSpPr>
        <p:grpSpPr bwMode="auto">
          <a:xfrm>
            <a:off x="5135563" y="3554413"/>
            <a:ext cx="3354862" cy="2471737"/>
            <a:chOff x="5136163" y="990600"/>
            <a:chExt cx="3354254" cy="2471024"/>
          </a:xfrm>
        </p:grpSpPr>
        <p:grpSp>
          <p:nvGrpSpPr>
            <p:cNvPr id="78974" name="Group 2142"/>
            <p:cNvGrpSpPr>
              <a:grpSpLocks/>
            </p:cNvGrpSpPr>
            <p:nvPr/>
          </p:nvGrpSpPr>
          <p:grpSpPr bwMode="auto">
            <a:xfrm>
              <a:off x="5136163" y="990600"/>
              <a:ext cx="3302988" cy="2471024"/>
              <a:chOff x="5136163" y="989013"/>
              <a:chExt cx="3302988" cy="2471024"/>
            </a:xfrm>
          </p:grpSpPr>
          <p:sp>
            <p:nvSpPr>
              <p:cNvPr id="78975" name="Rectangle 7"/>
              <p:cNvSpPr>
                <a:spLocks noChangeArrowheads="1"/>
              </p:cNvSpPr>
              <p:nvPr/>
            </p:nvSpPr>
            <p:spPr bwMode="auto">
              <a:xfrm>
                <a:off x="5810251" y="2636838"/>
                <a:ext cx="554038" cy="636588"/>
              </a:xfrm>
              <a:prstGeom prst="rect">
                <a:avLst/>
              </a:prstGeom>
              <a:solidFill>
                <a:srgbClr val="00B05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6" name="Line 8"/>
              <p:cNvSpPr>
                <a:spLocks noChangeShapeType="1"/>
              </p:cNvSpPr>
              <p:nvPr/>
            </p:nvSpPr>
            <p:spPr bwMode="auto">
              <a:xfrm>
                <a:off x="5810251" y="2636838"/>
                <a:ext cx="554038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7" name="Line 9"/>
              <p:cNvSpPr>
                <a:spLocks noChangeShapeType="1"/>
              </p:cNvSpPr>
              <p:nvPr/>
            </p:nvSpPr>
            <p:spPr bwMode="auto">
              <a:xfrm>
                <a:off x="6364288" y="2636838"/>
                <a:ext cx="0" cy="63658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8" name="Line 10"/>
              <p:cNvSpPr>
                <a:spLocks noChangeShapeType="1"/>
              </p:cNvSpPr>
              <p:nvPr/>
            </p:nvSpPr>
            <p:spPr bwMode="auto">
              <a:xfrm flipV="1">
                <a:off x="5810251" y="2636838"/>
                <a:ext cx="0" cy="63658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9" name="Rectangle 11"/>
              <p:cNvSpPr>
                <a:spLocks noChangeArrowheads="1"/>
              </p:cNvSpPr>
              <p:nvPr/>
            </p:nvSpPr>
            <p:spPr bwMode="auto">
              <a:xfrm>
                <a:off x="7192963" y="2660651"/>
                <a:ext cx="554038" cy="612775"/>
              </a:xfrm>
              <a:prstGeom prst="rect">
                <a:avLst/>
              </a:prstGeom>
              <a:solidFill>
                <a:srgbClr val="00B05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0" name="Line 12"/>
              <p:cNvSpPr>
                <a:spLocks noChangeShapeType="1"/>
              </p:cNvSpPr>
              <p:nvPr/>
            </p:nvSpPr>
            <p:spPr bwMode="auto">
              <a:xfrm>
                <a:off x="7192963" y="2660651"/>
                <a:ext cx="554038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1" name="Line 13"/>
              <p:cNvSpPr>
                <a:spLocks noChangeShapeType="1"/>
              </p:cNvSpPr>
              <p:nvPr/>
            </p:nvSpPr>
            <p:spPr bwMode="auto">
              <a:xfrm>
                <a:off x="7747001" y="2660651"/>
                <a:ext cx="0" cy="61277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2" name="Line 14"/>
              <p:cNvSpPr>
                <a:spLocks noChangeShapeType="1"/>
              </p:cNvSpPr>
              <p:nvPr/>
            </p:nvSpPr>
            <p:spPr bwMode="auto">
              <a:xfrm flipV="1">
                <a:off x="7192963" y="2660651"/>
                <a:ext cx="0" cy="61277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3" name="Rectangle 15"/>
              <p:cNvSpPr>
                <a:spLocks noChangeArrowheads="1"/>
              </p:cNvSpPr>
              <p:nvPr/>
            </p:nvSpPr>
            <p:spPr bwMode="auto">
              <a:xfrm>
                <a:off x="6364288" y="2660651"/>
                <a:ext cx="554038" cy="612775"/>
              </a:xfrm>
              <a:prstGeom prst="rect">
                <a:avLst/>
              </a:prstGeom>
              <a:solidFill>
                <a:srgbClr val="FFC000"/>
              </a:solidFill>
              <a:ln w="4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4" name="Line 16"/>
              <p:cNvSpPr>
                <a:spLocks noChangeShapeType="1"/>
              </p:cNvSpPr>
              <p:nvPr/>
            </p:nvSpPr>
            <p:spPr bwMode="auto">
              <a:xfrm>
                <a:off x="6364288" y="2660651"/>
                <a:ext cx="554038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5" name="Line 17"/>
              <p:cNvSpPr>
                <a:spLocks noChangeShapeType="1"/>
              </p:cNvSpPr>
              <p:nvPr/>
            </p:nvSpPr>
            <p:spPr bwMode="auto">
              <a:xfrm>
                <a:off x="6918326" y="2660651"/>
                <a:ext cx="0" cy="61277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6" name="Line 18"/>
              <p:cNvSpPr>
                <a:spLocks noChangeShapeType="1"/>
              </p:cNvSpPr>
              <p:nvPr/>
            </p:nvSpPr>
            <p:spPr bwMode="auto">
              <a:xfrm flipV="1">
                <a:off x="6364288" y="2660651"/>
                <a:ext cx="0" cy="61277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7" name="Rectangle 19"/>
              <p:cNvSpPr>
                <a:spLocks noChangeArrowheads="1"/>
              </p:cNvSpPr>
              <p:nvPr/>
            </p:nvSpPr>
            <p:spPr bwMode="auto">
              <a:xfrm>
                <a:off x="7747001" y="2246313"/>
                <a:ext cx="554038" cy="1027113"/>
              </a:xfrm>
              <a:prstGeom prst="rect">
                <a:avLst/>
              </a:prstGeom>
              <a:solidFill>
                <a:srgbClr val="FFC000"/>
              </a:solidFill>
              <a:ln w="4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8" name="Line 20"/>
              <p:cNvSpPr>
                <a:spLocks noChangeShapeType="1"/>
              </p:cNvSpPr>
              <p:nvPr/>
            </p:nvSpPr>
            <p:spPr bwMode="auto">
              <a:xfrm>
                <a:off x="7747001" y="2246313"/>
                <a:ext cx="554038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9" name="Line 21"/>
              <p:cNvSpPr>
                <a:spLocks noChangeShapeType="1"/>
              </p:cNvSpPr>
              <p:nvPr/>
            </p:nvSpPr>
            <p:spPr bwMode="auto">
              <a:xfrm>
                <a:off x="8301038" y="2246313"/>
                <a:ext cx="0" cy="102711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0" name="Line 22"/>
              <p:cNvSpPr>
                <a:spLocks noChangeShapeType="1"/>
              </p:cNvSpPr>
              <p:nvPr/>
            </p:nvSpPr>
            <p:spPr bwMode="auto">
              <a:xfrm flipV="1">
                <a:off x="7747001" y="2246313"/>
                <a:ext cx="0" cy="102711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1" name="Line 23"/>
              <p:cNvSpPr>
                <a:spLocks noChangeShapeType="1"/>
              </p:cNvSpPr>
              <p:nvPr/>
            </p:nvSpPr>
            <p:spPr bwMode="auto">
              <a:xfrm>
                <a:off x="6088063" y="2447926"/>
                <a:ext cx="0" cy="188913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2" name="Line 24"/>
              <p:cNvSpPr>
                <a:spLocks noChangeShapeType="1"/>
              </p:cNvSpPr>
              <p:nvPr/>
            </p:nvSpPr>
            <p:spPr bwMode="auto">
              <a:xfrm>
                <a:off x="6065838" y="2447926"/>
                <a:ext cx="42863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3" name="Line 25"/>
              <p:cNvSpPr>
                <a:spLocks noChangeShapeType="1"/>
              </p:cNvSpPr>
              <p:nvPr/>
            </p:nvSpPr>
            <p:spPr bwMode="auto">
              <a:xfrm>
                <a:off x="7470776" y="2403476"/>
                <a:ext cx="0" cy="257175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4" name="Line 26"/>
              <p:cNvSpPr>
                <a:spLocks noChangeShapeType="1"/>
              </p:cNvSpPr>
              <p:nvPr/>
            </p:nvSpPr>
            <p:spPr bwMode="auto">
              <a:xfrm>
                <a:off x="7448551" y="2403476"/>
                <a:ext cx="42863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5" name="Line 27"/>
              <p:cNvSpPr>
                <a:spLocks noChangeShapeType="1"/>
              </p:cNvSpPr>
              <p:nvPr/>
            </p:nvSpPr>
            <p:spPr bwMode="auto">
              <a:xfrm>
                <a:off x="6640513" y="2492376"/>
                <a:ext cx="0" cy="168275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6" name="Line 28"/>
              <p:cNvSpPr>
                <a:spLocks noChangeShapeType="1"/>
              </p:cNvSpPr>
              <p:nvPr/>
            </p:nvSpPr>
            <p:spPr bwMode="auto">
              <a:xfrm>
                <a:off x="6619876" y="2492376"/>
                <a:ext cx="42863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7" name="Line 29"/>
              <p:cNvSpPr>
                <a:spLocks noChangeShapeType="1"/>
              </p:cNvSpPr>
              <p:nvPr/>
            </p:nvSpPr>
            <p:spPr bwMode="auto">
              <a:xfrm>
                <a:off x="8023226" y="2024063"/>
                <a:ext cx="0" cy="22225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8" name="Line 30"/>
              <p:cNvSpPr>
                <a:spLocks noChangeShapeType="1"/>
              </p:cNvSpPr>
              <p:nvPr/>
            </p:nvSpPr>
            <p:spPr bwMode="auto">
              <a:xfrm>
                <a:off x="8002588" y="2024063"/>
                <a:ext cx="42863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9" name="Rectangle 31"/>
              <p:cNvSpPr>
                <a:spLocks noChangeArrowheads="1"/>
              </p:cNvSpPr>
              <p:nvPr/>
            </p:nvSpPr>
            <p:spPr bwMode="auto">
              <a:xfrm>
                <a:off x="6180138" y="3336926"/>
                <a:ext cx="4360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/>
                  <a:t>12 weeks</a:t>
                </a:r>
                <a:endParaRPr lang="en-US"/>
              </a:p>
            </p:txBody>
          </p:sp>
          <p:sp>
            <p:nvSpPr>
              <p:cNvPr id="79000" name="Rectangle 32"/>
              <p:cNvSpPr>
                <a:spLocks noChangeArrowheads="1"/>
              </p:cNvSpPr>
              <p:nvPr/>
            </p:nvSpPr>
            <p:spPr bwMode="auto">
              <a:xfrm>
                <a:off x="7562851" y="3336926"/>
                <a:ext cx="4360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/>
                  <a:t>36 weeks</a:t>
                </a:r>
                <a:endParaRPr lang="en-US"/>
              </a:p>
            </p:txBody>
          </p:sp>
          <p:sp>
            <p:nvSpPr>
              <p:cNvPr id="79001" name="Rectangle 33"/>
              <p:cNvSpPr>
                <a:spLocks noChangeArrowheads="1"/>
              </p:cNvSpPr>
              <p:nvPr/>
            </p:nvSpPr>
            <p:spPr bwMode="auto">
              <a:xfrm>
                <a:off x="5480051" y="3219451"/>
                <a:ext cx="14427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/>
                  <a:t>0.0</a:t>
                </a:r>
                <a:endParaRPr lang="en-US"/>
              </a:p>
            </p:txBody>
          </p:sp>
          <p:sp>
            <p:nvSpPr>
              <p:cNvPr id="79002" name="Rectangle 34"/>
              <p:cNvSpPr>
                <a:spLocks noChangeArrowheads="1"/>
              </p:cNvSpPr>
              <p:nvPr/>
            </p:nvSpPr>
            <p:spPr bwMode="auto">
              <a:xfrm>
                <a:off x="5480051" y="2662238"/>
                <a:ext cx="14427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/>
                  <a:t>0.5</a:t>
                </a:r>
                <a:endParaRPr lang="en-US"/>
              </a:p>
            </p:txBody>
          </p:sp>
          <p:sp>
            <p:nvSpPr>
              <p:cNvPr id="79003" name="Rectangle 35"/>
              <p:cNvSpPr>
                <a:spLocks noChangeArrowheads="1"/>
              </p:cNvSpPr>
              <p:nvPr/>
            </p:nvSpPr>
            <p:spPr bwMode="auto">
              <a:xfrm>
                <a:off x="5480051" y="2105026"/>
                <a:ext cx="14427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/>
                  <a:t>1.0</a:t>
                </a:r>
                <a:endParaRPr lang="en-US"/>
              </a:p>
            </p:txBody>
          </p:sp>
          <p:sp>
            <p:nvSpPr>
              <p:cNvPr id="79004" name="Rectangle 36"/>
              <p:cNvSpPr>
                <a:spLocks noChangeArrowheads="1"/>
              </p:cNvSpPr>
              <p:nvPr/>
            </p:nvSpPr>
            <p:spPr bwMode="auto">
              <a:xfrm>
                <a:off x="5480051" y="1547813"/>
                <a:ext cx="14427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/>
                  <a:t>1.5</a:t>
                </a:r>
                <a:endParaRPr lang="en-US"/>
              </a:p>
            </p:txBody>
          </p:sp>
          <p:sp>
            <p:nvSpPr>
              <p:cNvPr id="79005" name="Rectangle 37"/>
              <p:cNvSpPr>
                <a:spLocks noChangeArrowheads="1"/>
              </p:cNvSpPr>
              <p:nvPr/>
            </p:nvSpPr>
            <p:spPr bwMode="auto">
              <a:xfrm>
                <a:off x="5480051" y="989013"/>
                <a:ext cx="14427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/>
                  <a:t>2.0</a:t>
                </a:r>
                <a:endParaRPr lang="en-US"/>
              </a:p>
            </p:txBody>
          </p:sp>
          <p:sp>
            <p:nvSpPr>
              <p:cNvPr id="79006" name="Line 38"/>
              <p:cNvSpPr>
                <a:spLocks noChangeShapeType="1"/>
              </p:cNvSpPr>
              <p:nvPr/>
            </p:nvSpPr>
            <p:spPr bwMode="auto">
              <a:xfrm flipV="1">
                <a:off x="5672138" y="3273426"/>
                <a:ext cx="0" cy="20638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7" name="Line 39"/>
              <p:cNvSpPr>
                <a:spLocks noChangeShapeType="1"/>
              </p:cNvSpPr>
              <p:nvPr/>
            </p:nvSpPr>
            <p:spPr bwMode="auto">
              <a:xfrm flipV="1">
                <a:off x="6364288" y="3273426"/>
                <a:ext cx="0" cy="42863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8" name="Line 40"/>
              <p:cNvSpPr>
                <a:spLocks noChangeShapeType="1"/>
              </p:cNvSpPr>
              <p:nvPr/>
            </p:nvSpPr>
            <p:spPr bwMode="auto">
              <a:xfrm flipV="1">
                <a:off x="7056438" y="3273426"/>
                <a:ext cx="0" cy="20638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9" name="Line 41"/>
              <p:cNvSpPr>
                <a:spLocks noChangeShapeType="1"/>
              </p:cNvSpPr>
              <p:nvPr/>
            </p:nvSpPr>
            <p:spPr bwMode="auto">
              <a:xfrm flipV="1">
                <a:off x="7747001" y="3273426"/>
                <a:ext cx="0" cy="42863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0" name="Line 42"/>
              <p:cNvSpPr>
                <a:spLocks noChangeShapeType="1"/>
              </p:cNvSpPr>
              <p:nvPr/>
            </p:nvSpPr>
            <p:spPr bwMode="auto">
              <a:xfrm flipV="1">
                <a:off x="8439151" y="3273426"/>
                <a:ext cx="0" cy="20638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1" name="Line 43"/>
              <p:cNvSpPr>
                <a:spLocks noChangeShapeType="1"/>
              </p:cNvSpPr>
              <p:nvPr/>
            </p:nvSpPr>
            <p:spPr bwMode="auto">
              <a:xfrm>
                <a:off x="5672138" y="3273426"/>
                <a:ext cx="2767013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2" name="Line 44"/>
              <p:cNvSpPr>
                <a:spLocks noChangeShapeType="1"/>
              </p:cNvSpPr>
              <p:nvPr/>
            </p:nvSpPr>
            <p:spPr bwMode="auto">
              <a:xfrm>
                <a:off x="5629276" y="3273426"/>
                <a:ext cx="42863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3" name="Line 45"/>
              <p:cNvSpPr>
                <a:spLocks noChangeShapeType="1"/>
              </p:cNvSpPr>
              <p:nvPr/>
            </p:nvSpPr>
            <p:spPr bwMode="auto">
              <a:xfrm>
                <a:off x="5651501" y="2994026"/>
                <a:ext cx="20638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4" name="Line 46"/>
              <p:cNvSpPr>
                <a:spLocks noChangeShapeType="1"/>
              </p:cNvSpPr>
              <p:nvPr/>
            </p:nvSpPr>
            <p:spPr bwMode="auto">
              <a:xfrm>
                <a:off x="5629276" y="2716213"/>
                <a:ext cx="42863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5" name="Line 47"/>
              <p:cNvSpPr>
                <a:spLocks noChangeShapeType="1"/>
              </p:cNvSpPr>
              <p:nvPr/>
            </p:nvSpPr>
            <p:spPr bwMode="auto">
              <a:xfrm>
                <a:off x="5651501" y="2436813"/>
                <a:ext cx="20638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6" name="Line 48"/>
              <p:cNvSpPr>
                <a:spLocks noChangeShapeType="1"/>
              </p:cNvSpPr>
              <p:nvPr/>
            </p:nvSpPr>
            <p:spPr bwMode="auto">
              <a:xfrm>
                <a:off x="5629276" y="2157413"/>
                <a:ext cx="42863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7" name="Line 49"/>
              <p:cNvSpPr>
                <a:spLocks noChangeShapeType="1"/>
              </p:cNvSpPr>
              <p:nvPr/>
            </p:nvSpPr>
            <p:spPr bwMode="auto">
              <a:xfrm>
                <a:off x="5651501" y="1879601"/>
                <a:ext cx="20638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8" name="Line 50"/>
              <p:cNvSpPr>
                <a:spLocks noChangeShapeType="1"/>
              </p:cNvSpPr>
              <p:nvPr/>
            </p:nvSpPr>
            <p:spPr bwMode="auto">
              <a:xfrm>
                <a:off x="5629276" y="1600201"/>
                <a:ext cx="42863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9" name="Line 51"/>
              <p:cNvSpPr>
                <a:spLocks noChangeShapeType="1"/>
              </p:cNvSpPr>
              <p:nvPr/>
            </p:nvSpPr>
            <p:spPr bwMode="auto">
              <a:xfrm>
                <a:off x="5651501" y="1320801"/>
                <a:ext cx="20638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0" name="Line 52"/>
              <p:cNvSpPr>
                <a:spLocks noChangeShapeType="1"/>
              </p:cNvSpPr>
              <p:nvPr/>
            </p:nvSpPr>
            <p:spPr bwMode="auto">
              <a:xfrm>
                <a:off x="5629276" y="1042988"/>
                <a:ext cx="42863" cy="0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1" name="Line 53"/>
              <p:cNvSpPr>
                <a:spLocks noChangeShapeType="1"/>
              </p:cNvSpPr>
              <p:nvPr/>
            </p:nvSpPr>
            <p:spPr bwMode="auto">
              <a:xfrm flipV="1">
                <a:off x="5672138" y="1042988"/>
                <a:ext cx="0" cy="2230438"/>
              </a:xfrm>
              <a:prstGeom prst="line">
                <a:avLst/>
              </a:prstGeom>
              <a:noFill/>
              <a:ln w="6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2" name="Rectangle 54"/>
              <p:cNvSpPr>
                <a:spLocks noChangeArrowheads="1"/>
              </p:cNvSpPr>
              <p:nvPr/>
            </p:nvSpPr>
            <p:spPr bwMode="auto">
              <a:xfrm rot="-5400000">
                <a:off x="4378263" y="2058001"/>
                <a:ext cx="165429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/>
                  <a:t>Change in Lateral Mitral Annular</a:t>
                </a:r>
                <a:endParaRPr lang="en-US"/>
              </a:p>
            </p:txBody>
          </p:sp>
          <p:sp>
            <p:nvSpPr>
              <p:cNvPr id="79023" name="Rectangle 55"/>
              <p:cNvSpPr>
                <a:spLocks noChangeArrowheads="1"/>
              </p:cNvSpPr>
              <p:nvPr/>
            </p:nvSpPr>
            <p:spPr bwMode="auto">
              <a:xfrm rot="-5400000">
                <a:off x="4556451" y="2092926"/>
                <a:ext cx="157414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/>
                  <a:t> Relaxation Velocity (E') (cm/s)</a:t>
                </a:r>
                <a:endParaRPr lang="en-US"/>
              </a:p>
            </p:txBody>
          </p:sp>
        </p:grpSp>
        <p:sp>
          <p:nvSpPr>
            <p:cNvPr id="79024" name="TextBox 366"/>
            <p:cNvSpPr txBox="1">
              <a:spLocks noChangeArrowheads="1"/>
            </p:cNvSpPr>
            <p:nvPr/>
          </p:nvSpPr>
          <p:spPr bwMode="auto">
            <a:xfrm>
              <a:off x="5968999" y="1909449"/>
              <a:ext cx="1045930" cy="36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 = 0.56</a:t>
              </a:r>
            </a:p>
          </p:txBody>
        </p:sp>
        <p:sp>
          <p:nvSpPr>
            <p:cNvPr id="79025" name="TextBox 367"/>
            <p:cNvSpPr txBox="1">
              <a:spLocks noChangeArrowheads="1"/>
            </p:cNvSpPr>
            <p:nvPr/>
          </p:nvSpPr>
          <p:spPr bwMode="auto">
            <a:xfrm>
              <a:off x="7444487" y="1598613"/>
              <a:ext cx="1045930" cy="36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 = 0.40</a:t>
              </a:r>
            </a:p>
          </p:txBody>
        </p:sp>
      </p:grpSp>
      <p:sp>
        <p:nvSpPr>
          <p:cNvPr id="79026" name="Text Placeholder 2070"/>
          <p:cNvSpPr>
            <a:spLocks noGrp="1"/>
          </p:cNvSpPr>
          <p:nvPr>
            <p:ph type="body" sz="quarter" idx="4294967295"/>
          </p:nvPr>
        </p:nvSpPr>
        <p:spPr>
          <a:xfrm>
            <a:off x="5970588" y="3549650"/>
            <a:ext cx="2620962" cy="295275"/>
          </a:xfrm>
        </p:spPr>
        <p:txBody>
          <a:bodyPr lIns="0" tIns="0" rIns="0" bIns="0" anchor="b"/>
          <a:lstStyle/>
          <a:p>
            <a:pPr marL="0" indent="0" algn="ctr" eaLnBrk="1" hangingPunct="1">
              <a:buFontTx/>
              <a:buNone/>
            </a:pPr>
            <a:r>
              <a:rPr lang="en-US" sz="1300" b="1" u="sng" smtClean="0"/>
              <a:t>Lateral E’</a:t>
            </a:r>
          </a:p>
        </p:txBody>
      </p:sp>
      <p:sp>
        <p:nvSpPr>
          <p:cNvPr id="79027" name="Rectangle 60"/>
          <p:cNvSpPr>
            <a:spLocks noChangeArrowheads="1"/>
          </p:cNvSpPr>
          <p:nvPr/>
        </p:nvSpPr>
        <p:spPr bwMode="auto">
          <a:xfrm>
            <a:off x="5649913" y="1260475"/>
            <a:ext cx="550862" cy="766763"/>
          </a:xfrm>
          <a:prstGeom prst="rect">
            <a:avLst/>
          </a:prstGeom>
          <a:solidFill>
            <a:srgbClr val="00B050"/>
          </a:solidFill>
          <a:ln w="4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28" name="Line 61"/>
          <p:cNvSpPr>
            <a:spLocks noChangeShapeType="1"/>
          </p:cNvSpPr>
          <p:nvPr/>
        </p:nvSpPr>
        <p:spPr bwMode="auto">
          <a:xfrm>
            <a:off x="6200775" y="1260475"/>
            <a:ext cx="0" cy="7667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29" name="Line 62"/>
          <p:cNvSpPr>
            <a:spLocks noChangeShapeType="1"/>
          </p:cNvSpPr>
          <p:nvPr/>
        </p:nvSpPr>
        <p:spPr bwMode="auto">
          <a:xfrm flipH="1">
            <a:off x="5649913" y="2027238"/>
            <a:ext cx="550862" cy="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0" name="Line 63"/>
          <p:cNvSpPr>
            <a:spLocks noChangeShapeType="1"/>
          </p:cNvSpPr>
          <p:nvPr/>
        </p:nvSpPr>
        <p:spPr bwMode="auto">
          <a:xfrm flipV="1">
            <a:off x="5649913" y="1260475"/>
            <a:ext cx="0" cy="7667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1" name="Rectangle 64"/>
          <p:cNvSpPr>
            <a:spLocks noChangeArrowheads="1"/>
          </p:cNvSpPr>
          <p:nvPr/>
        </p:nvSpPr>
        <p:spPr bwMode="auto">
          <a:xfrm>
            <a:off x="7026275" y="1260475"/>
            <a:ext cx="550863" cy="1644650"/>
          </a:xfrm>
          <a:prstGeom prst="rect">
            <a:avLst/>
          </a:prstGeom>
          <a:solidFill>
            <a:srgbClr val="00B050"/>
          </a:solidFill>
          <a:ln w="4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2" name="Line 65"/>
          <p:cNvSpPr>
            <a:spLocks noChangeShapeType="1"/>
          </p:cNvSpPr>
          <p:nvPr/>
        </p:nvSpPr>
        <p:spPr bwMode="auto">
          <a:xfrm>
            <a:off x="7577138" y="1260475"/>
            <a:ext cx="0" cy="16446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3" name="Line 66"/>
          <p:cNvSpPr>
            <a:spLocks noChangeShapeType="1"/>
          </p:cNvSpPr>
          <p:nvPr/>
        </p:nvSpPr>
        <p:spPr bwMode="auto">
          <a:xfrm flipH="1">
            <a:off x="7026275" y="2905125"/>
            <a:ext cx="550863" cy="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4" name="Line 67"/>
          <p:cNvSpPr>
            <a:spLocks noChangeShapeType="1"/>
          </p:cNvSpPr>
          <p:nvPr/>
        </p:nvSpPr>
        <p:spPr bwMode="auto">
          <a:xfrm flipV="1">
            <a:off x="7026275" y="1260475"/>
            <a:ext cx="0" cy="16446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5" name="Rectangle 68"/>
          <p:cNvSpPr>
            <a:spLocks noChangeArrowheads="1"/>
          </p:cNvSpPr>
          <p:nvPr/>
        </p:nvSpPr>
        <p:spPr bwMode="auto">
          <a:xfrm>
            <a:off x="6200775" y="1260475"/>
            <a:ext cx="550863" cy="219075"/>
          </a:xfrm>
          <a:prstGeom prst="rect">
            <a:avLst/>
          </a:prstGeom>
          <a:solidFill>
            <a:srgbClr val="FFC000"/>
          </a:solidFill>
          <a:ln w="4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6" name="Line 69"/>
          <p:cNvSpPr>
            <a:spLocks noChangeShapeType="1"/>
          </p:cNvSpPr>
          <p:nvPr/>
        </p:nvSpPr>
        <p:spPr bwMode="auto">
          <a:xfrm>
            <a:off x="6751638" y="1260475"/>
            <a:ext cx="0" cy="2190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7" name="Line 70"/>
          <p:cNvSpPr>
            <a:spLocks noChangeShapeType="1"/>
          </p:cNvSpPr>
          <p:nvPr/>
        </p:nvSpPr>
        <p:spPr bwMode="auto">
          <a:xfrm flipH="1">
            <a:off x="6200775" y="1479550"/>
            <a:ext cx="550863" cy="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8" name="Line 71"/>
          <p:cNvSpPr>
            <a:spLocks noChangeShapeType="1"/>
          </p:cNvSpPr>
          <p:nvPr/>
        </p:nvSpPr>
        <p:spPr bwMode="auto">
          <a:xfrm flipV="1">
            <a:off x="6200775" y="1260475"/>
            <a:ext cx="0" cy="2190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39" name="Rectangle 72"/>
          <p:cNvSpPr>
            <a:spLocks noChangeArrowheads="1"/>
          </p:cNvSpPr>
          <p:nvPr/>
        </p:nvSpPr>
        <p:spPr bwMode="auto">
          <a:xfrm>
            <a:off x="7577138" y="1260475"/>
            <a:ext cx="550862" cy="877888"/>
          </a:xfrm>
          <a:prstGeom prst="rect">
            <a:avLst/>
          </a:prstGeom>
          <a:solidFill>
            <a:srgbClr val="FFC000"/>
          </a:solidFill>
          <a:ln w="4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0" name="Line 73"/>
          <p:cNvSpPr>
            <a:spLocks noChangeShapeType="1"/>
          </p:cNvSpPr>
          <p:nvPr/>
        </p:nvSpPr>
        <p:spPr bwMode="auto">
          <a:xfrm>
            <a:off x="8128000" y="1260475"/>
            <a:ext cx="0" cy="8778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1" name="Line 74"/>
          <p:cNvSpPr>
            <a:spLocks noChangeShapeType="1"/>
          </p:cNvSpPr>
          <p:nvPr/>
        </p:nvSpPr>
        <p:spPr bwMode="auto">
          <a:xfrm flipH="1">
            <a:off x="7577138" y="2138363"/>
            <a:ext cx="550862" cy="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2" name="Line 75"/>
          <p:cNvSpPr>
            <a:spLocks noChangeShapeType="1"/>
          </p:cNvSpPr>
          <p:nvPr/>
        </p:nvSpPr>
        <p:spPr bwMode="auto">
          <a:xfrm flipV="1">
            <a:off x="7577138" y="1260475"/>
            <a:ext cx="0" cy="8778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3" name="Line 76"/>
          <p:cNvSpPr>
            <a:spLocks noChangeShapeType="1"/>
          </p:cNvSpPr>
          <p:nvPr/>
        </p:nvSpPr>
        <p:spPr bwMode="auto">
          <a:xfrm flipV="1">
            <a:off x="5926138" y="2027238"/>
            <a:ext cx="0" cy="2540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4" name="Line 77"/>
          <p:cNvSpPr>
            <a:spLocks noChangeShapeType="1"/>
          </p:cNvSpPr>
          <p:nvPr/>
        </p:nvSpPr>
        <p:spPr bwMode="auto">
          <a:xfrm>
            <a:off x="5903913" y="2281238"/>
            <a:ext cx="42862" cy="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5" name="Line 78"/>
          <p:cNvSpPr>
            <a:spLocks noChangeShapeType="1"/>
          </p:cNvSpPr>
          <p:nvPr/>
        </p:nvSpPr>
        <p:spPr bwMode="auto">
          <a:xfrm flipV="1">
            <a:off x="7302500" y="2905125"/>
            <a:ext cx="0" cy="3413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6" name="Line 79"/>
          <p:cNvSpPr>
            <a:spLocks noChangeShapeType="1"/>
          </p:cNvSpPr>
          <p:nvPr/>
        </p:nvSpPr>
        <p:spPr bwMode="auto">
          <a:xfrm>
            <a:off x="7280275" y="3246438"/>
            <a:ext cx="42863" cy="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7" name="Line 80"/>
          <p:cNvSpPr>
            <a:spLocks noChangeShapeType="1"/>
          </p:cNvSpPr>
          <p:nvPr/>
        </p:nvSpPr>
        <p:spPr bwMode="auto">
          <a:xfrm flipV="1">
            <a:off x="6477000" y="1479550"/>
            <a:ext cx="0" cy="2254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8" name="Line 81"/>
          <p:cNvSpPr>
            <a:spLocks noChangeShapeType="1"/>
          </p:cNvSpPr>
          <p:nvPr/>
        </p:nvSpPr>
        <p:spPr bwMode="auto">
          <a:xfrm>
            <a:off x="6454775" y="1704975"/>
            <a:ext cx="42863" cy="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49" name="Line 82"/>
          <p:cNvSpPr>
            <a:spLocks noChangeShapeType="1"/>
          </p:cNvSpPr>
          <p:nvPr/>
        </p:nvSpPr>
        <p:spPr bwMode="auto">
          <a:xfrm flipV="1">
            <a:off x="7853363" y="2138363"/>
            <a:ext cx="0" cy="314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50" name="Line 83"/>
          <p:cNvSpPr>
            <a:spLocks noChangeShapeType="1"/>
          </p:cNvSpPr>
          <p:nvPr/>
        </p:nvSpPr>
        <p:spPr bwMode="auto">
          <a:xfrm>
            <a:off x="7831138" y="2452688"/>
            <a:ext cx="42862" cy="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51" name="Rectangle 84"/>
          <p:cNvSpPr>
            <a:spLocks noChangeArrowheads="1"/>
          </p:cNvSpPr>
          <p:nvPr/>
        </p:nvSpPr>
        <p:spPr bwMode="auto">
          <a:xfrm>
            <a:off x="6046788" y="1069975"/>
            <a:ext cx="4365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12 weeks</a:t>
            </a:r>
            <a:endParaRPr lang="en-US"/>
          </a:p>
        </p:txBody>
      </p:sp>
      <p:sp>
        <p:nvSpPr>
          <p:cNvPr id="79052" name="Rectangle 85"/>
          <p:cNvSpPr>
            <a:spLocks noChangeArrowheads="1"/>
          </p:cNvSpPr>
          <p:nvPr/>
        </p:nvSpPr>
        <p:spPr bwMode="auto">
          <a:xfrm>
            <a:off x="7424738" y="1069975"/>
            <a:ext cx="4365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36 weeks</a:t>
            </a:r>
            <a:endParaRPr lang="en-US"/>
          </a:p>
        </p:txBody>
      </p:sp>
      <p:sp>
        <p:nvSpPr>
          <p:cNvPr id="79053" name="Rectangle 86"/>
          <p:cNvSpPr>
            <a:spLocks noChangeArrowheads="1"/>
          </p:cNvSpPr>
          <p:nvPr/>
        </p:nvSpPr>
        <p:spPr bwMode="auto">
          <a:xfrm>
            <a:off x="5241925" y="3398838"/>
            <a:ext cx="234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-0.20</a:t>
            </a:r>
            <a:endParaRPr lang="en-US"/>
          </a:p>
        </p:txBody>
      </p:sp>
      <p:sp>
        <p:nvSpPr>
          <p:cNvPr id="79054" name="Rectangle 87"/>
          <p:cNvSpPr>
            <a:spLocks noChangeArrowheads="1"/>
          </p:cNvSpPr>
          <p:nvPr/>
        </p:nvSpPr>
        <p:spPr bwMode="auto">
          <a:xfrm>
            <a:off x="5241925" y="2851150"/>
            <a:ext cx="234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-0.15</a:t>
            </a:r>
            <a:endParaRPr lang="en-US"/>
          </a:p>
        </p:txBody>
      </p:sp>
      <p:sp>
        <p:nvSpPr>
          <p:cNvPr id="79055" name="Rectangle 88"/>
          <p:cNvSpPr>
            <a:spLocks noChangeArrowheads="1"/>
          </p:cNvSpPr>
          <p:nvPr/>
        </p:nvSpPr>
        <p:spPr bwMode="auto">
          <a:xfrm>
            <a:off x="5241925" y="2303463"/>
            <a:ext cx="234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-0.10</a:t>
            </a:r>
            <a:endParaRPr lang="en-US"/>
          </a:p>
        </p:txBody>
      </p:sp>
      <p:sp>
        <p:nvSpPr>
          <p:cNvPr id="79056" name="Rectangle 89"/>
          <p:cNvSpPr>
            <a:spLocks noChangeArrowheads="1"/>
          </p:cNvSpPr>
          <p:nvPr/>
        </p:nvSpPr>
        <p:spPr bwMode="auto">
          <a:xfrm>
            <a:off x="5241925" y="1754188"/>
            <a:ext cx="234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-0.05</a:t>
            </a:r>
            <a:endParaRPr lang="en-US"/>
          </a:p>
        </p:txBody>
      </p:sp>
      <p:sp>
        <p:nvSpPr>
          <p:cNvPr id="79057" name="Rectangle 90"/>
          <p:cNvSpPr>
            <a:spLocks noChangeArrowheads="1"/>
          </p:cNvSpPr>
          <p:nvPr/>
        </p:nvSpPr>
        <p:spPr bwMode="auto">
          <a:xfrm>
            <a:off x="5272088" y="1206500"/>
            <a:ext cx="2016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0.00</a:t>
            </a:r>
            <a:endParaRPr lang="en-US"/>
          </a:p>
        </p:txBody>
      </p:sp>
      <p:sp>
        <p:nvSpPr>
          <p:cNvPr id="79058" name="Line 91"/>
          <p:cNvSpPr>
            <a:spLocks noChangeShapeType="1"/>
          </p:cNvSpPr>
          <p:nvPr/>
        </p:nvSpPr>
        <p:spPr bwMode="auto">
          <a:xfrm flipV="1">
            <a:off x="5513388" y="1260475"/>
            <a:ext cx="0" cy="22225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59" name="Line 92"/>
          <p:cNvSpPr>
            <a:spLocks noChangeShapeType="1"/>
          </p:cNvSpPr>
          <p:nvPr/>
        </p:nvSpPr>
        <p:spPr bwMode="auto">
          <a:xfrm flipV="1">
            <a:off x="6200775" y="1260475"/>
            <a:ext cx="0" cy="428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0" name="Line 93"/>
          <p:cNvSpPr>
            <a:spLocks noChangeShapeType="1"/>
          </p:cNvSpPr>
          <p:nvPr/>
        </p:nvSpPr>
        <p:spPr bwMode="auto">
          <a:xfrm flipV="1">
            <a:off x="6889750" y="1260475"/>
            <a:ext cx="0" cy="2222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1" name="Line 94"/>
          <p:cNvSpPr>
            <a:spLocks noChangeShapeType="1"/>
          </p:cNvSpPr>
          <p:nvPr/>
        </p:nvSpPr>
        <p:spPr bwMode="auto">
          <a:xfrm flipV="1">
            <a:off x="7577138" y="1260475"/>
            <a:ext cx="0" cy="428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2" name="Line 95"/>
          <p:cNvSpPr>
            <a:spLocks noChangeShapeType="1"/>
          </p:cNvSpPr>
          <p:nvPr/>
        </p:nvSpPr>
        <p:spPr bwMode="auto">
          <a:xfrm flipV="1">
            <a:off x="8266113" y="1260475"/>
            <a:ext cx="0" cy="2222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3" name="Line 96"/>
          <p:cNvSpPr>
            <a:spLocks noChangeShapeType="1"/>
          </p:cNvSpPr>
          <p:nvPr/>
        </p:nvSpPr>
        <p:spPr bwMode="auto">
          <a:xfrm>
            <a:off x="5513388" y="1260475"/>
            <a:ext cx="2752725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4" name="Line 97"/>
          <p:cNvSpPr>
            <a:spLocks noChangeShapeType="1"/>
          </p:cNvSpPr>
          <p:nvPr/>
        </p:nvSpPr>
        <p:spPr bwMode="auto">
          <a:xfrm>
            <a:off x="5470525" y="3452813"/>
            <a:ext cx="42863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5" name="Line 98"/>
          <p:cNvSpPr>
            <a:spLocks noChangeShapeType="1"/>
          </p:cNvSpPr>
          <p:nvPr/>
        </p:nvSpPr>
        <p:spPr bwMode="auto">
          <a:xfrm>
            <a:off x="5491163" y="3179763"/>
            <a:ext cx="22225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6" name="Line 99"/>
          <p:cNvSpPr>
            <a:spLocks noChangeShapeType="1"/>
          </p:cNvSpPr>
          <p:nvPr/>
        </p:nvSpPr>
        <p:spPr bwMode="auto">
          <a:xfrm>
            <a:off x="5470525" y="2905125"/>
            <a:ext cx="42863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7" name="Line 100"/>
          <p:cNvSpPr>
            <a:spLocks noChangeShapeType="1"/>
          </p:cNvSpPr>
          <p:nvPr/>
        </p:nvSpPr>
        <p:spPr bwMode="auto">
          <a:xfrm>
            <a:off x="5491163" y="2632075"/>
            <a:ext cx="22225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8" name="Line 101"/>
          <p:cNvSpPr>
            <a:spLocks noChangeShapeType="1"/>
          </p:cNvSpPr>
          <p:nvPr/>
        </p:nvSpPr>
        <p:spPr bwMode="auto">
          <a:xfrm>
            <a:off x="5470525" y="2357438"/>
            <a:ext cx="42863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69" name="Line 102"/>
          <p:cNvSpPr>
            <a:spLocks noChangeShapeType="1"/>
          </p:cNvSpPr>
          <p:nvPr/>
        </p:nvSpPr>
        <p:spPr bwMode="auto">
          <a:xfrm>
            <a:off x="5491163" y="2082800"/>
            <a:ext cx="22225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70" name="Line 103"/>
          <p:cNvSpPr>
            <a:spLocks noChangeShapeType="1"/>
          </p:cNvSpPr>
          <p:nvPr/>
        </p:nvSpPr>
        <p:spPr bwMode="auto">
          <a:xfrm>
            <a:off x="5470525" y="1808163"/>
            <a:ext cx="42863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71" name="Line 104"/>
          <p:cNvSpPr>
            <a:spLocks noChangeShapeType="1"/>
          </p:cNvSpPr>
          <p:nvPr/>
        </p:nvSpPr>
        <p:spPr bwMode="auto">
          <a:xfrm>
            <a:off x="5491163" y="1535113"/>
            <a:ext cx="22225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72" name="Line 105"/>
          <p:cNvSpPr>
            <a:spLocks noChangeShapeType="1"/>
          </p:cNvSpPr>
          <p:nvPr/>
        </p:nvSpPr>
        <p:spPr bwMode="auto">
          <a:xfrm>
            <a:off x="5470525" y="1260475"/>
            <a:ext cx="42863" cy="0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73" name="Line 106"/>
          <p:cNvSpPr>
            <a:spLocks noChangeShapeType="1"/>
          </p:cNvSpPr>
          <p:nvPr/>
        </p:nvSpPr>
        <p:spPr bwMode="auto">
          <a:xfrm flipV="1">
            <a:off x="5513388" y="1260475"/>
            <a:ext cx="0" cy="2192338"/>
          </a:xfrm>
          <a:prstGeom prst="line">
            <a:avLst/>
          </a:prstGeom>
          <a:noFill/>
          <a:ln w="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74" name="Rectangle 107"/>
          <p:cNvSpPr>
            <a:spLocks noChangeArrowheads="1"/>
          </p:cNvSpPr>
          <p:nvPr/>
        </p:nvSpPr>
        <p:spPr bwMode="auto">
          <a:xfrm rot="-5400000">
            <a:off x="4506118" y="2218532"/>
            <a:ext cx="12874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/>
              <a:t>Change in LA Width (cm)</a:t>
            </a:r>
            <a:endParaRPr lang="en-US"/>
          </a:p>
        </p:txBody>
      </p:sp>
      <p:sp>
        <p:nvSpPr>
          <p:cNvPr id="79075" name="TextBox 424"/>
          <p:cNvSpPr txBox="1">
            <a:spLocks noChangeArrowheads="1"/>
          </p:cNvSpPr>
          <p:nvPr/>
        </p:nvSpPr>
        <p:spPr bwMode="auto">
          <a:xfrm>
            <a:off x="5916613" y="3173413"/>
            <a:ext cx="1046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 = 0.07</a:t>
            </a:r>
          </a:p>
        </p:txBody>
      </p:sp>
      <p:sp>
        <p:nvSpPr>
          <p:cNvPr id="79076" name="TextBox 425"/>
          <p:cNvSpPr txBox="1">
            <a:spLocks noChangeArrowheads="1"/>
          </p:cNvSpPr>
          <p:nvPr/>
        </p:nvSpPr>
        <p:spPr bwMode="auto">
          <a:xfrm>
            <a:off x="7435850" y="3206750"/>
            <a:ext cx="1046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 = 0.03</a:t>
            </a:r>
          </a:p>
        </p:txBody>
      </p:sp>
      <p:sp>
        <p:nvSpPr>
          <p:cNvPr id="79077" name="Text Placeholder 2070"/>
          <p:cNvSpPr>
            <a:spLocks noGrp="1"/>
          </p:cNvSpPr>
          <p:nvPr>
            <p:ph type="body" sz="quarter" idx="4294967295"/>
          </p:nvPr>
        </p:nvSpPr>
        <p:spPr>
          <a:xfrm>
            <a:off x="5788025" y="700088"/>
            <a:ext cx="2670175" cy="307975"/>
          </a:xfrm>
        </p:spPr>
        <p:txBody>
          <a:bodyPr lIns="0" tIns="0" rIns="0" bIns="0" anchor="b"/>
          <a:lstStyle/>
          <a:p>
            <a:pPr marL="0" indent="0" algn="ctr" eaLnBrk="1" hangingPunct="1">
              <a:buFontTx/>
              <a:buNone/>
            </a:pPr>
            <a:r>
              <a:rPr lang="en-US" sz="1300" b="1" u="sng" smtClean="0"/>
              <a:t>Left Atrial Width</a:t>
            </a:r>
          </a:p>
        </p:txBody>
      </p:sp>
      <p:sp>
        <p:nvSpPr>
          <p:cNvPr id="156903" name="Text Box 231"/>
          <p:cNvSpPr txBox="1">
            <a:spLocks noChangeArrowheads="1"/>
          </p:cNvSpPr>
          <p:nvPr/>
        </p:nvSpPr>
        <p:spPr bwMode="auto">
          <a:xfrm>
            <a:off x="5724525" y="6375400"/>
            <a:ext cx="296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/>
              <a:t>Solomon et al. Lancet 2012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7560" y="1052736"/>
            <a:ext cx="8062912" cy="584775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ea typeface="MS PGothic"/>
              </a:rPr>
              <a:t>Target patient population: </a:t>
            </a:r>
            <a:r>
              <a:rPr lang="en-US" sz="2000" dirty="0">
                <a:solidFill>
                  <a:srgbClr val="000000"/>
                </a:solidFill>
                <a:ea typeface="MS PGothic"/>
                <a:sym typeface="Symbol"/>
              </a:rPr>
              <a:t></a:t>
            </a:r>
            <a:r>
              <a:rPr lang="en-US" sz="2000" dirty="0">
                <a:solidFill>
                  <a:srgbClr val="000000"/>
                </a:solidFill>
                <a:ea typeface="MS PGothic"/>
              </a:rPr>
              <a:t>4,300 patients with symptomatic HF (NYHA Class II–IV) and LVEF </a:t>
            </a:r>
            <a:r>
              <a:rPr lang="en-US" sz="2000" dirty="0">
                <a:solidFill>
                  <a:srgbClr val="000000"/>
                </a:solidFill>
                <a:ea typeface="MS PGothic"/>
                <a:sym typeface="Symbol"/>
              </a:rPr>
              <a:t></a:t>
            </a:r>
            <a:r>
              <a:rPr lang="en-US" sz="2000" dirty="0">
                <a:solidFill>
                  <a:srgbClr val="000000"/>
                </a:solidFill>
                <a:ea typeface="MS PGothic"/>
              </a:rPr>
              <a:t>45</a:t>
            </a:r>
            <a:r>
              <a:rPr lang="en-US" sz="2000" dirty="0" smtClean="0">
                <a:solidFill>
                  <a:srgbClr val="000000"/>
                </a:solidFill>
                <a:ea typeface="MS PGothic"/>
              </a:rPr>
              <a:t>%</a:t>
            </a:r>
            <a:endParaRPr lang="en-US" sz="2000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64" y="332656"/>
            <a:ext cx="8064500" cy="505266"/>
          </a:xfrm>
        </p:spPr>
        <p:txBody>
          <a:bodyPr/>
          <a:lstStyle/>
          <a:p>
            <a:r>
              <a:rPr lang="en-GB" b="0" dirty="0" smtClean="0"/>
              <a:t>PARAGON-HFPEF: study design </a:t>
            </a:r>
            <a:endParaRPr lang="en-US" b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39750" y="6125816"/>
            <a:ext cx="4248274" cy="615553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*Valsartan 40 mg BID (up to 2 weeks) followed by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valsartan 80 </a:t>
            </a:r>
            <a:r>
              <a:rPr lang="en-GB" dirty="0">
                <a:solidFill>
                  <a:srgbClr val="000000"/>
                </a:solidFill>
              </a:rPr>
              <a:t>mg BID </a:t>
            </a:r>
            <a:r>
              <a:rPr lang="en-US" dirty="0">
                <a:solidFill>
                  <a:srgbClr val="000000"/>
                </a:solidFill>
              </a:rPr>
              <a:t>as an optional starting run-in dose </a:t>
            </a:r>
            <a:r>
              <a:rPr lang="en-GB" dirty="0">
                <a:solidFill>
                  <a:srgbClr val="000000"/>
                </a:solidFill>
              </a:rPr>
              <a:t>for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those patients </a:t>
            </a:r>
            <a:r>
              <a:rPr lang="en-GB" dirty="0">
                <a:solidFill>
                  <a:srgbClr val="000000"/>
                </a:solidFill>
              </a:rPr>
              <a:t>being treated with less than the minimum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dose </a:t>
            </a:r>
            <a:r>
              <a:rPr lang="en-GB" dirty="0">
                <a:solidFill>
                  <a:srgbClr val="000000"/>
                </a:solidFill>
              </a:rPr>
              <a:t>of </a:t>
            </a:r>
            <a:r>
              <a:rPr lang="en-GB" dirty="0" smtClean="0">
                <a:solidFill>
                  <a:srgbClr val="000000"/>
                </a:solidFill>
              </a:rPr>
              <a:t>ACEI </a:t>
            </a:r>
            <a:r>
              <a:rPr lang="en-GB" dirty="0">
                <a:solidFill>
                  <a:srgbClr val="000000"/>
                </a:solidFill>
              </a:rPr>
              <a:t>or ARB at Visit </a:t>
            </a:r>
            <a:r>
              <a:rPr lang="en-GB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3456" y="1772816"/>
            <a:ext cx="8533040" cy="4155317"/>
            <a:chOff x="304799" y="1722598"/>
            <a:chExt cx="8533040" cy="4365193"/>
          </a:xfrm>
        </p:grpSpPr>
        <p:grpSp>
          <p:nvGrpSpPr>
            <p:cNvPr id="4" name="Group 2"/>
            <p:cNvGrpSpPr/>
            <p:nvPr/>
          </p:nvGrpSpPr>
          <p:grpSpPr>
            <a:xfrm>
              <a:off x="304799" y="2032862"/>
              <a:ext cx="8533040" cy="4054929"/>
              <a:chOff x="474866" y="2217737"/>
              <a:chExt cx="8516384" cy="3993489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541733" y="5279052"/>
                <a:ext cx="1407890" cy="270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 dirty="0">
                    <a:solidFill>
                      <a:srgbClr val="000000"/>
                    </a:solidFill>
                    <a:ea typeface="MS PGothic"/>
                  </a:rPr>
                  <a:t> up to 2 weeks</a:t>
                </a:r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133850" y="5279053"/>
                <a:ext cx="4410076" cy="270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 dirty="0">
                    <a:solidFill>
                      <a:srgbClr val="000000"/>
                    </a:solidFill>
                    <a:ea typeface="MS PGothic"/>
                  </a:rPr>
                  <a:t>~240 weeks</a:t>
                </a: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H="1">
                <a:off x="4035425" y="2579235"/>
                <a:ext cx="0" cy="2646632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4100513" y="3894199"/>
                <a:ext cx="4537074" cy="567161"/>
              </a:xfrm>
              <a:prstGeom prst="homePlate">
                <a:avLst>
                  <a:gd name="adj" fmla="val 23879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72000" tIns="0" rIns="72000" bIns="0"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ea typeface="Arial Unicode MS" pitchFamily="34" charset="-128"/>
                    <a:cs typeface="Arial Unicode MS" pitchFamily="34" charset="-128"/>
                  </a:rPr>
                  <a:t>Valsartan 160 mg BID</a:t>
                </a:r>
                <a:endParaRPr lang="en-US" baseline="3000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100513" y="2913351"/>
                <a:ext cx="4537074" cy="567161"/>
              </a:xfrm>
              <a:prstGeom prst="homePlate">
                <a:avLst>
                  <a:gd name="adj" fmla="val 22659"/>
                </a:avLst>
              </a:prstGeom>
              <a:solidFill>
                <a:srgbClr val="B8DB5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72000" tIns="0" rIns="7200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LCZ696 200 mg BID</a:t>
                </a:r>
                <a:endParaRPr lang="en-US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4067175" y="5209814"/>
                <a:ext cx="45704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 lIns="92075" tIns="46038" rIns="92075" bIns="4603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12"/>
              <p:cNvSpPr>
                <a:spLocks noChangeArrowheads="1"/>
              </p:cNvSpPr>
              <p:nvPr/>
            </p:nvSpPr>
            <p:spPr bwMode="auto">
              <a:xfrm>
                <a:off x="2846668" y="3429711"/>
                <a:ext cx="1147441" cy="533400"/>
              </a:xfrm>
              <a:prstGeom prst="homePlate">
                <a:avLst>
                  <a:gd name="adj" fmla="val 29421"/>
                </a:avLst>
              </a:prstGeom>
              <a:solidFill>
                <a:srgbClr val="DBECAA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36000" tIns="0" rIns="7200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a typeface="MS PGothic"/>
                    <a:cs typeface="Arial Unicode MS" pitchFamily="34" charset="-128"/>
                  </a:rPr>
                  <a:t>LCZ696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a typeface="MS PGothic"/>
                    <a:cs typeface="Arial Unicode MS" pitchFamily="34" charset="-128"/>
                  </a:rPr>
                  <a:t>100 mg BID</a:t>
                </a:r>
                <a:endParaRPr lang="en-GB" sz="1400" baseline="30000" dirty="0">
                  <a:solidFill>
                    <a:srgbClr val="000000"/>
                  </a:solidFill>
                  <a:ea typeface="MS PGothic"/>
                  <a:cs typeface="Arial Unicode MS" pitchFamily="34" charset="-128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4560889" y="4681353"/>
                <a:ext cx="3899362" cy="52100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144000" tIns="36000" rIns="72000" bIns="3600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1400" dirty="0">
                    <a:solidFill>
                      <a:srgbClr val="000000"/>
                    </a:solidFill>
                  </a:rPr>
                  <a:t>On top of optimal background medications for co-morbidities (excluding ACEIs and ARBs)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2"/>
              <p:cNvSpPr>
                <a:spLocks noChangeArrowheads="1"/>
              </p:cNvSpPr>
              <p:nvPr/>
            </p:nvSpPr>
            <p:spPr bwMode="auto">
              <a:xfrm>
                <a:off x="4230665" y="5690217"/>
                <a:ext cx="4760585" cy="521009"/>
              </a:xfrm>
              <a:prstGeom prst="rect">
                <a:avLst/>
              </a:prstGeom>
              <a:solidFill>
                <a:srgbClr val="92322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144000" tIns="36000" rIns="72000" bIns="360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FF"/>
                  </a:buClr>
                </a:pPr>
                <a:r>
                  <a:rPr lang="en-GB" sz="1400" dirty="0">
                    <a:solidFill>
                      <a:srgbClr val="FFFFFF"/>
                    </a:solidFill>
                  </a:rPr>
                  <a:t>Primary outcome: CV death and total (first and recurrent) HF hospitalizations (anticipated ~1,721 primary events</a:t>
                </a:r>
                <a:r>
                  <a:rPr lang="en-GB" sz="1400" b="1" i="1" dirty="0">
                    <a:solidFill>
                      <a:srgbClr val="FFFFFF"/>
                    </a:solidFill>
                  </a:rPr>
                  <a:t>)</a:t>
                </a:r>
                <a:endParaRPr lang="en-US" sz="1400" b="1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AutoShape 12"/>
              <p:cNvSpPr>
                <a:spLocks noChangeArrowheads="1"/>
              </p:cNvSpPr>
              <p:nvPr/>
            </p:nvSpPr>
            <p:spPr bwMode="auto">
              <a:xfrm>
                <a:off x="1748196" y="3429711"/>
                <a:ext cx="1104900" cy="533400"/>
              </a:xfrm>
              <a:prstGeom prst="homePlate">
                <a:avLst>
                  <a:gd name="adj" fmla="val 31167"/>
                </a:avLst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36000" tIns="0" rIns="7200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ea typeface="MS PGothic"/>
                    <a:cs typeface="Arial Unicode MS" pitchFamily="34" charset="-128"/>
                  </a:rPr>
                  <a:t>Valsartan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ea typeface="MS PGothic"/>
                    <a:cs typeface="Arial Unicode MS" pitchFamily="34" charset="-128"/>
                  </a:rPr>
                  <a:t>80 mg BID*</a:t>
                </a:r>
                <a:endParaRPr lang="en-GB" sz="1400" baseline="30000" dirty="0">
                  <a:ea typeface="MS PGothic"/>
                  <a:cs typeface="Arial Unicode MS" pitchFamily="34" charset="-128"/>
                </a:endParaRPr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>
                <a:off x="474866" y="3429711"/>
                <a:ext cx="1273328" cy="533400"/>
              </a:xfrm>
              <a:prstGeom prst="homePlate">
                <a:avLst>
                  <a:gd name="adj" fmla="val 27943"/>
                </a:avLst>
              </a:prstGeom>
              <a:solidFill>
                <a:schemeClr val="bg1">
                  <a:lumMod val="6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36000" tIns="0" rIns="7200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a typeface="MS PGothic"/>
                    <a:cs typeface="Arial Unicode MS" pitchFamily="34" charset="-128"/>
                  </a:rPr>
                  <a:t>Screening</a:t>
                </a:r>
                <a:r>
                  <a:rPr lang="en-GB" sz="1400" dirty="0">
                    <a:solidFill>
                      <a:srgbClr val="FFFFFF"/>
                    </a:solidFill>
                    <a:ea typeface="MS PGothic"/>
                    <a:cs typeface="Arial Unicode MS" pitchFamily="34" charset="-128"/>
                  </a:rPr>
                  <a:t> </a:t>
                </a:r>
                <a:endParaRPr lang="en-GB" sz="1400" baseline="30000" dirty="0">
                  <a:solidFill>
                    <a:srgbClr val="FFFFFF"/>
                  </a:solidFill>
                  <a:ea typeface="MS PGothic"/>
                  <a:cs typeface="Arial Unicode MS" pitchFamily="34" charset="-128"/>
                </a:endParaRPr>
              </a:p>
            </p:txBody>
          </p:sp>
          <p:sp>
            <p:nvSpPr>
              <p:cNvPr id="18" name="Line 3"/>
              <p:cNvSpPr>
                <a:spLocks noChangeShapeType="1"/>
              </p:cNvSpPr>
              <p:nvPr/>
            </p:nvSpPr>
            <p:spPr bwMode="auto">
              <a:xfrm>
                <a:off x="1838325" y="5214579"/>
                <a:ext cx="21557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 lIns="92075" tIns="46038" rIns="92075" bIns="4603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3"/>
              <p:cNvSpPr>
                <a:spLocks noChangeShapeType="1"/>
              </p:cNvSpPr>
              <p:nvPr/>
            </p:nvSpPr>
            <p:spPr bwMode="auto">
              <a:xfrm>
                <a:off x="776288" y="5214579"/>
                <a:ext cx="96202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 lIns="92075" tIns="46038" rIns="92075" bIns="4603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2359041" y="5278256"/>
                <a:ext cx="1043119" cy="270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 dirty="0">
                    <a:solidFill>
                      <a:srgbClr val="000000"/>
                    </a:solidFill>
                    <a:ea typeface="MS PGothic"/>
                  </a:rPr>
                  <a:t>3–8 weeks</a:t>
                </a:r>
              </a:p>
            </p:txBody>
          </p:sp>
          <p:sp>
            <p:nvSpPr>
              <p:cNvPr id="22" name="AutoShape 21"/>
              <p:cNvSpPr>
                <a:spLocks/>
              </p:cNvSpPr>
              <p:nvPr/>
            </p:nvSpPr>
            <p:spPr bwMode="auto">
              <a:xfrm rot="5400000">
                <a:off x="2147005" y="998451"/>
                <a:ext cx="203200" cy="3222625"/>
              </a:xfrm>
              <a:prstGeom prst="leftBrace">
                <a:avLst>
                  <a:gd name="adj1" fmla="val 132161"/>
                  <a:gd name="adj2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539679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1815664" y="2778837"/>
                <a:ext cx="2233612" cy="36618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700" dirty="0">
                    <a:solidFill>
                      <a:srgbClr val="000000"/>
                    </a:solidFill>
                  </a:rPr>
                  <a:t>Active run-in period</a:t>
                </a:r>
              </a:p>
            </p:txBody>
          </p:sp>
          <p:sp>
            <p:nvSpPr>
              <p:cNvPr id="24" name="AutoShape 23"/>
              <p:cNvSpPr>
                <a:spLocks/>
              </p:cNvSpPr>
              <p:nvPr/>
            </p:nvSpPr>
            <p:spPr bwMode="auto">
              <a:xfrm rot="5400000">
                <a:off x="6252651" y="30674"/>
                <a:ext cx="203200" cy="4577326"/>
              </a:xfrm>
              <a:prstGeom prst="leftBrace">
                <a:avLst>
                  <a:gd name="adj1" fmla="val 188542"/>
                  <a:gd name="adj2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539679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4482887" y="2386254"/>
                <a:ext cx="3749675" cy="36618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700" dirty="0">
                    <a:solidFill>
                      <a:srgbClr val="000000"/>
                    </a:solidFill>
                  </a:rPr>
                  <a:t>Double-blind treatment period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830760" y="1722598"/>
              <a:ext cx="2088231" cy="371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rgbClr val="000000"/>
                  </a:solidFill>
                </a:rPr>
                <a:t>Randomization 1:1</a:t>
              </a:r>
              <a:endParaRPr lang="en-US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779912" y="6433592"/>
            <a:ext cx="4818282" cy="30777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Solomon SD, et al. Poster presentation at ESC-HF Congress, 25 May 2013; Clinicaltrials.gov NCT01920711;accessed March 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">
        <p:fade/>
      </p:transition>
    </mc:Choice>
    <mc:Fallback xmlns="">
      <p:transition spd="med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252413" y="115888"/>
            <a:ext cx="9144000" cy="1143000"/>
          </a:xfrm>
        </p:spPr>
        <p:txBody>
          <a:bodyPr/>
          <a:lstStyle/>
          <a:p>
            <a:r>
              <a:rPr lang="nl-NL" smtClean="0"/>
              <a:t>HFpEF: what’s in the pipeline?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609" y="1340768"/>
            <a:ext cx="8209607" cy="4525962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PDE-5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sildenafil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Sinus node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ivabradine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Soluable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Guanylate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Cyclase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stimulation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vericiguat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Beta-blockade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Angiotensin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Receptor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Neprilysin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Inhibition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(LCZ696)</a:t>
            </a:r>
          </a:p>
          <a:p>
            <a:r>
              <a:rPr lang="nl-NL" dirty="0" err="1" smtClean="0"/>
              <a:t>Exercise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1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8675" y="2559075"/>
            <a:ext cx="4730750" cy="3678237"/>
            <a:chOff x="476" y="1204"/>
            <a:chExt cx="2980" cy="2317"/>
          </a:xfrm>
        </p:grpSpPr>
        <p:pic>
          <p:nvPicPr>
            <p:cNvPr id="191494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0" r="50000" b="66057"/>
            <a:stretch/>
          </p:blipFill>
          <p:spPr bwMode="auto">
            <a:xfrm>
              <a:off x="476" y="1204"/>
              <a:ext cx="2359" cy="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496" name="Rectangle 33"/>
            <p:cNvSpPr>
              <a:spLocks noChangeArrowheads="1"/>
            </p:cNvSpPr>
            <p:nvPr/>
          </p:nvSpPr>
          <p:spPr bwMode="auto">
            <a:xfrm>
              <a:off x="1066" y="1512"/>
              <a:ext cx="665" cy="7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91498" name="Rectangle 35"/>
            <p:cNvSpPr>
              <a:spLocks noChangeArrowheads="1"/>
            </p:cNvSpPr>
            <p:nvPr/>
          </p:nvSpPr>
          <p:spPr bwMode="auto">
            <a:xfrm>
              <a:off x="1941" y="2251"/>
              <a:ext cx="645" cy="18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91499" name="Rectangle 10"/>
            <p:cNvSpPr>
              <a:spLocks noChangeArrowheads="1"/>
            </p:cNvSpPr>
            <p:nvPr/>
          </p:nvSpPr>
          <p:spPr bwMode="auto">
            <a:xfrm>
              <a:off x="923" y="1267"/>
              <a:ext cx="181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91500" name="Rectangle 11"/>
            <p:cNvSpPr>
              <a:spLocks noChangeArrowheads="1"/>
            </p:cNvSpPr>
            <p:nvPr/>
          </p:nvSpPr>
          <p:spPr bwMode="auto">
            <a:xfrm>
              <a:off x="3274" y="1287"/>
              <a:ext cx="182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191492" name="Text Box 12"/>
          <p:cNvSpPr txBox="1">
            <a:spLocks noChangeArrowheads="1"/>
          </p:cNvSpPr>
          <p:nvPr/>
        </p:nvSpPr>
        <p:spPr bwMode="auto">
          <a:xfrm>
            <a:off x="4575572" y="4194200"/>
            <a:ext cx="2879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/>
              <a:t>Primary </a:t>
            </a:r>
            <a:r>
              <a:rPr lang="de-DE" dirty="0" err="1"/>
              <a:t>Endpoint</a:t>
            </a:r>
            <a:r>
              <a:rPr lang="de-DE" dirty="0"/>
              <a:t>: </a:t>
            </a:r>
            <a:r>
              <a:rPr lang="de-DE" dirty="0" err="1"/>
              <a:t>peak</a:t>
            </a:r>
            <a:r>
              <a:rPr lang="de-DE" dirty="0"/>
              <a:t> VO2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72" y="3029317"/>
            <a:ext cx="4421993" cy="104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39" y="171449"/>
            <a:ext cx="7634117" cy="23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940152" y="6374556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Edelman et al. JACC 2011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2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95" y="188640"/>
            <a:ext cx="8388424" cy="4082730"/>
          </a:xfrm>
          <a:prstGeom prst="rect">
            <a:avLst/>
          </a:prstGeom>
        </p:spPr>
      </p:pic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816803" y="4271370"/>
            <a:ext cx="8209607" cy="14406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C721C"/>
              </a:buClr>
              <a:buSzPct val="8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C721C"/>
              </a:buClr>
              <a:buSzPct val="8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C721C"/>
              </a:buClr>
              <a:buSzPct val="8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C721C"/>
              </a:buClr>
              <a:buSzPct val="8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kern="0" dirty="0" smtClean="0"/>
              <a:t>63 </a:t>
            </a:r>
            <a:r>
              <a:rPr lang="nl-NL" kern="0" dirty="0" err="1" smtClean="0"/>
              <a:t>HFpEF</a:t>
            </a:r>
            <a:r>
              <a:rPr lang="nl-NL" kern="0" dirty="0" smtClean="0"/>
              <a:t> </a:t>
            </a:r>
            <a:r>
              <a:rPr lang="nl-NL" kern="0" dirty="0" err="1" smtClean="0"/>
              <a:t>patients</a:t>
            </a:r>
            <a:r>
              <a:rPr lang="nl-NL" kern="0" dirty="0" smtClean="0"/>
              <a:t> (70 </a:t>
            </a:r>
            <a:r>
              <a:rPr lang="nl-NL" kern="0" dirty="0" err="1" smtClean="0"/>
              <a:t>years</a:t>
            </a:r>
            <a:r>
              <a:rPr lang="nl-NL" kern="0" dirty="0" smtClean="0"/>
              <a:t>) </a:t>
            </a:r>
            <a:r>
              <a:rPr lang="en-US" kern="0" dirty="0" smtClean="0">
                <a:latin typeface="AdvOT7433db0a"/>
              </a:rPr>
              <a:t>were randomized to 16 weeks of ET (walking, arm and leg </a:t>
            </a:r>
            <a:r>
              <a:rPr lang="nl-NL" kern="0" dirty="0" err="1" smtClean="0">
                <a:latin typeface="AdvOT7433db0a"/>
              </a:rPr>
              <a:t>ergometry</a:t>
            </a:r>
            <a:r>
              <a:rPr lang="nl-NL" kern="0" dirty="0" smtClean="0">
                <a:latin typeface="AdvOT7433db0a"/>
              </a:rPr>
              <a:t>, n=32) or attention control (CT) (n=31)</a:t>
            </a:r>
          </a:p>
          <a:p>
            <a:endParaRPr lang="nl-NL" kern="0" dirty="0"/>
          </a:p>
        </p:txBody>
      </p:sp>
      <p:sp>
        <p:nvSpPr>
          <p:cNvPr id="4" name="Tekstvak 3"/>
          <p:cNvSpPr txBox="1"/>
          <p:nvPr/>
        </p:nvSpPr>
        <p:spPr>
          <a:xfrm>
            <a:off x="6210081" y="6381328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Kitzman</a:t>
            </a:r>
            <a:r>
              <a:rPr lang="nl-NL" dirty="0" smtClean="0"/>
              <a:t> et al. JACC 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7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6855251" cy="455220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ET </a:t>
            </a:r>
            <a:r>
              <a:rPr lang="nl-NL" sz="3200" dirty="0" err="1"/>
              <a:t>increased</a:t>
            </a:r>
            <a:r>
              <a:rPr lang="nl-NL" sz="3200" dirty="0"/>
              <a:t> peak VO2 (ET: 15.8 </a:t>
            </a:r>
            <a:r>
              <a:rPr lang="nl-NL" sz="3200" dirty="0" smtClean="0"/>
              <a:t>ml/kg/min </a:t>
            </a:r>
            <a:r>
              <a:rPr lang="nl-NL" sz="3200" dirty="0"/>
              <a:t>vs. CT: </a:t>
            </a:r>
            <a:r>
              <a:rPr lang="nl-NL" sz="3200" dirty="0" smtClean="0"/>
              <a:t>13.8 </a:t>
            </a:r>
            <a:r>
              <a:rPr lang="nl-NL" sz="3200" dirty="0"/>
              <a:t>ml/kg/min, </a:t>
            </a:r>
            <a:r>
              <a:rPr lang="nl-NL" sz="3200" dirty="0" smtClean="0"/>
              <a:t>p&lt;0.0001</a:t>
            </a:r>
            <a:r>
              <a:rPr lang="nl-NL" sz="3200" dirty="0"/>
              <a:t>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68144" y="6381328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Kitzman</a:t>
            </a:r>
            <a:r>
              <a:rPr lang="nl-NL" dirty="0" smtClean="0"/>
              <a:t> et al. JACC 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533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HFpEF</a:t>
            </a:r>
            <a:r>
              <a:rPr lang="nl-NL" dirty="0" smtClean="0"/>
              <a:t>: </a:t>
            </a:r>
            <a:r>
              <a:rPr lang="nl-NL" dirty="0" err="1" smtClean="0"/>
              <a:t>Exercise</a:t>
            </a:r>
            <a:r>
              <a:rPr lang="nl-NL" dirty="0" smtClean="0"/>
              <a:t> training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730128" y="1569492"/>
          <a:ext cx="820896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576064"/>
                <a:gridCol w="2088232"/>
                <a:gridCol w="1799555"/>
                <a:gridCol w="216093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Study</a:t>
                      </a:r>
                      <a:r>
                        <a:rPr lang="nl-NL" dirty="0" smtClean="0"/>
                        <a:t> Drug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Patients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Endpoint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Institution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Exercise</a:t>
                      </a:r>
                      <a:r>
                        <a:rPr lang="nl-NL" dirty="0" smtClean="0"/>
                        <a:t> training (EX-DHF)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LVEF&gt;50%</a:t>
                      </a:r>
                    </a:p>
                    <a:p>
                      <a:r>
                        <a:rPr lang="nl-NL" dirty="0" err="1" smtClean="0"/>
                        <a:t>Diastolic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dysfunction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latin typeface="Arial" pitchFamily="34" charset="0"/>
                          <a:cs typeface="Arial" pitchFamily="34" charset="0"/>
                        </a:rPr>
                        <a:t>Combined</a:t>
                      </a:r>
                      <a:r>
                        <a:rPr lang="nl-NL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dirty="0" err="1" smtClean="0">
                          <a:latin typeface="Arial" pitchFamily="34" charset="0"/>
                          <a:cs typeface="Arial" pitchFamily="34" charset="0"/>
                        </a:rPr>
                        <a:t>Clinical</a:t>
                      </a:r>
                      <a:r>
                        <a:rPr lang="nl-NL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dirty="0" err="1" smtClean="0">
                          <a:latin typeface="Arial" pitchFamily="34" charset="0"/>
                          <a:cs typeface="Arial" pitchFamily="34" charset="0"/>
                        </a:rPr>
                        <a:t>Endpoint</a:t>
                      </a:r>
                      <a:endParaRPr lang="nl-N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Multicenter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Exercise</a:t>
                      </a:r>
                      <a:r>
                        <a:rPr lang="nl-NL" dirty="0" smtClean="0"/>
                        <a:t> training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LVEF ≥50%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Echo: </a:t>
                      </a:r>
                      <a:r>
                        <a:rPr lang="nl-NL" dirty="0" err="1" smtClean="0"/>
                        <a:t>diastolic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dysfunction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rial" pitchFamily="34" charset="0"/>
                          <a:cs typeface="Arial" pitchFamily="34" charset="0"/>
                        </a:rPr>
                        <a:t>∆6MWT</a:t>
                      </a:r>
                      <a:endParaRPr lang="nl-N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University</a:t>
                      </a:r>
                      <a:r>
                        <a:rPr lang="nl-NL" dirty="0" smtClean="0"/>
                        <a:t> of </a:t>
                      </a:r>
                      <a:r>
                        <a:rPr lang="nl-NL" dirty="0" err="1" smtClean="0"/>
                        <a:t>Michigan</a:t>
                      </a:r>
                      <a:r>
                        <a:rPr lang="nl-NL" dirty="0" smtClean="0"/>
                        <a:t> (Alexander)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Exercise</a:t>
                      </a:r>
                      <a:r>
                        <a:rPr lang="nl-NL" dirty="0" smtClean="0"/>
                        <a:t> Training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LVEF &gt;50%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latin typeface="Arial" pitchFamily="34" charset="0"/>
                          <a:cs typeface="Arial" pitchFamily="34" charset="0"/>
                        </a:rPr>
                        <a:t>∆VO2max</a:t>
                      </a:r>
                    </a:p>
                    <a:p>
                      <a:endParaRPr lang="nl-N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Hadassah </a:t>
                      </a:r>
                      <a:r>
                        <a:rPr lang="nl-NL" dirty="0" err="1" smtClean="0"/>
                        <a:t>University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Hospital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(</a:t>
                      </a:r>
                      <a:r>
                        <a:rPr lang="nl-NL" dirty="0" err="1" smtClean="0"/>
                        <a:t>Gotsman</a:t>
                      </a:r>
                      <a:r>
                        <a:rPr lang="nl-NL" dirty="0" smtClean="0"/>
                        <a:t>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Exercise</a:t>
                      </a:r>
                      <a:r>
                        <a:rPr lang="nl-NL" dirty="0" smtClean="0"/>
                        <a:t> Training</a:t>
                      </a:r>
                      <a:r>
                        <a:rPr lang="nl-NL" baseline="0" dirty="0" smtClean="0"/>
                        <a:t> (EXEC)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LVEF ≥50%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latin typeface="Arial" pitchFamily="34" charset="0"/>
                          <a:cs typeface="Arial" pitchFamily="34" charset="0"/>
                        </a:rPr>
                        <a:t>Observational</a:t>
                      </a:r>
                      <a:endParaRPr lang="nl-N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Mayo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Clinic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(</a:t>
                      </a:r>
                      <a:r>
                        <a:rPr lang="nl-NL" dirty="0" err="1" smtClean="0"/>
                        <a:t>Borlaug</a:t>
                      </a:r>
                      <a:r>
                        <a:rPr lang="nl-NL" dirty="0" smtClean="0"/>
                        <a:t>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60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r>
              <a:rPr lang="nl-NL" dirty="0" smtClean="0"/>
              <a:t>: treatment of </a:t>
            </a:r>
            <a:r>
              <a:rPr lang="nl-NL" dirty="0" err="1" smtClean="0"/>
              <a:t>HFpEF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351310"/>
            <a:ext cx="8209607" cy="4525962"/>
          </a:xfrm>
        </p:spPr>
        <p:txBody>
          <a:bodyPr/>
          <a:lstStyle/>
          <a:p>
            <a:r>
              <a:rPr lang="nl-NL" dirty="0" smtClean="0"/>
              <a:t>Limited </a:t>
            </a:r>
            <a:r>
              <a:rPr lang="nl-NL" dirty="0" err="1" smtClean="0"/>
              <a:t>evidence</a:t>
            </a:r>
            <a:endParaRPr lang="nl-NL" dirty="0" smtClean="0"/>
          </a:p>
          <a:p>
            <a:r>
              <a:rPr lang="nl-NL" dirty="0" err="1" smtClean="0"/>
              <a:t>Careful</a:t>
            </a:r>
            <a:r>
              <a:rPr lang="nl-NL" dirty="0" smtClean="0"/>
              <a:t> </a:t>
            </a:r>
            <a:r>
              <a:rPr lang="nl-NL" dirty="0" err="1" smtClean="0"/>
              <a:t>diuretic</a:t>
            </a:r>
            <a:r>
              <a:rPr lang="nl-NL" dirty="0" smtClean="0"/>
              <a:t> treatment</a:t>
            </a:r>
          </a:p>
          <a:p>
            <a:r>
              <a:rPr lang="nl-NL" dirty="0" smtClean="0"/>
              <a:t>RAAS-inhibitor </a:t>
            </a:r>
            <a:r>
              <a:rPr lang="nl-NL" dirty="0" err="1" smtClean="0"/>
              <a:t>inevitable</a:t>
            </a:r>
            <a:r>
              <a:rPr lang="nl-NL" dirty="0" smtClean="0"/>
              <a:t>, but </a:t>
            </a:r>
            <a:r>
              <a:rPr lang="nl-NL" dirty="0" err="1" smtClean="0"/>
              <a:t>limited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endParaRPr lang="nl-NL" dirty="0" smtClean="0"/>
          </a:p>
          <a:p>
            <a:r>
              <a:rPr lang="nl-NL" dirty="0" err="1" smtClean="0"/>
              <a:t>Spironolactone</a:t>
            </a:r>
            <a:r>
              <a:rPr lang="nl-NL" dirty="0" smtClean="0"/>
              <a:t>? </a:t>
            </a:r>
            <a:r>
              <a:rPr lang="nl-NL" dirty="0" err="1" smtClean="0"/>
              <a:t>Potential</a:t>
            </a:r>
            <a:r>
              <a:rPr lang="nl-NL" dirty="0" smtClean="0"/>
              <a:t> </a:t>
            </a:r>
            <a:r>
              <a:rPr lang="nl-NL" dirty="0" err="1" smtClean="0"/>
              <a:t>risks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benefits..</a:t>
            </a:r>
          </a:p>
          <a:p>
            <a:r>
              <a:rPr lang="nl-NL" dirty="0" smtClean="0"/>
              <a:t>A lot in the pipeline</a:t>
            </a:r>
          </a:p>
          <a:p>
            <a:pPr lvl="1"/>
            <a:r>
              <a:rPr lang="nl-NL" dirty="0" smtClean="0"/>
              <a:t>LCZ696?</a:t>
            </a:r>
          </a:p>
          <a:p>
            <a:pPr lvl="1"/>
            <a:r>
              <a:rPr lang="nl-NL" dirty="0" err="1" smtClean="0"/>
              <a:t>Ivabradine</a:t>
            </a:r>
            <a:r>
              <a:rPr lang="nl-NL" dirty="0" smtClean="0"/>
              <a:t>? </a:t>
            </a:r>
          </a:p>
          <a:p>
            <a:pPr lvl="1"/>
            <a:r>
              <a:rPr lang="nl-NL" dirty="0" err="1" smtClean="0"/>
              <a:t>Sildenafil</a:t>
            </a:r>
            <a:r>
              <a:rPr lang="nl-NL" dirty="0" smtClean="0"/>
              <a:t>? </a:t>
            </a:r>
          </a:p>
          <a:p>
            <a:pPr lvl="1"/>
            <a:r>
              <a:rPr lang="nl-NL" dirty="0" err="1" smtClean="0"/>
              <a:t>Soluable</a:t>
            </a:r>
            <a:r>
              <a:rPr lang="nl-NL" dirty="0" smtClean="0"/>
              <a:t> </a:t>
            </a:r>
            <a:r>
              <a:rPr lang="nl-NL" dirty="0" err="1" smtClean="0"/>
              <a:t>Guanyl</a:t>
            </a:r>
            <a:r>
              <a:rPr lang="nl-NL" dirty="0" smtClean="0"/>
              <a:t> </a:t>
            </a:r>
            <a:r>
              <a:rPr lang="nl-NL" dirty="0" err="1" smtClean="0"/>
              <a:t>Cyclase</a:t>
            </a:r>
            <a:r>
              <a:rPr lang="nl-NL" dirty="0" smtClean="0"/>
              <a:t> stimulator? </a:t>
            </a:r>
          </a:p>
          <a:p>
            <a:pPr lvl="1"/>
            <a:r>
              <a:rPr lang="nl-NL" dirty="0" err="1" smtClean="0"/>
              <a:t>Devices</a:t>
            </a:r>
            <a:r>
              <a:rPr lang="nl-NL" dirty="0" smtClean="0"/>
              <a:t>?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8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Most important…..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088287" cy="50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9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388818"/>
            <a:ext cx="8209607" cy="4525962"/>
          </a:xfrm>
        </p:spPr>
        <p:txBody>
          <a:bodyPr/>
          <a:lstStyle/>
          <a:p>
            <a:r>
              <a:rPr lang="en-US" dirty="0" smtClean="0"/>
              <a:t>Main aim: achieve and maintain </a:t>
            </a:r>
            <a:r>
              <a:rPr lang="en-US" dirty="0" err="1" smtClean="0"/>
              <a:t>euvolaemia</a:t>
            </a:r>
            <a:r>
              <a:rPr lang="en-US" dirty="0" smtClean="0"/>
              <a:t> (‘dry weight’) at lowest achievable dose.</a:t>
            </a:r>
          </a:p>
          <a:p>
            <a:r>
              <a:rPr lang="en-US" dirty="0" smtClean="0"/>
              <a:t>Dose must be adjusted, particularly at dry body weight, to avoid the risk of dehydration leading to hypotension and renal dysfunction.</a:t>
            </a:r>
          </a:p>
          <a:p>
            <a:r>
              <a:rPr lang="en-US" dirty="0" smtClean="0"/>
              <a:t>This may reduce cardiac output in patients with HF-PEF and often needlessly prevents the use of (or achievement of the target dose of) other disease-modifying therapies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Diuretics</a:t>
            </a:r>
            <a:r>
              <a:rPr lang="nl-NL" dirty="0" smtClean="0"/>
              <a:t> in </a:t>
            </a:r>
            <a:r>
              <a:rPr lang="nl-NL" dirty="0" err="1" smtClean="0"/>
              <a:t>HFpEF</a:t>
            </a:r>
            <a:endParaRPr lang="nl-NL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6309320"/>
            <a:ext cx="404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/>
              <a:t>ESC HF </a:t>
            </a:r>
            <a:r>
              <a:rPr lang="nl-NL" dirty="0" err="1"/>
              <a:t>Guidelines</a:t>
            </a:r>
            <a:r>
              <a:rPr lang="nl-NL" dirty="0"/>
              <a:t> </a:t>
            </a:r>
            <a:r>
              <a:rPr lang="nl-NL" dirty="0" smtClean="0"/>
              <a:t>2012; EJHF 2012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845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197768"/>
            <a:ext cx="8579296" cy="1143000"/>
          </a:xfrm>
        </p:spPr>
        <p:txBody>
          <a:bodyPr/>
          <a:lstStyle/>
          <a:p>
            <a:r>
              <a:rPr lang="nl-NL" dirty="0" err="1" smtClean="0">
                <a:latin typeface="+mn-lt"/>
              </a:rPr>
              <a:t>Randomized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Clinical</a:t>
            </a:r>
            <a:r>
              <a:rPr lang="nl-NL" dirty="0" smtClean="0">
                <a:latin typeface="+mn-lt"/>
              </a:rPr>
              <a:t> Trials in </a:t>
            </a:r>
            <a:r>
              <a:rPr lang="nl-NL" dirty="0" err="1" smtClean="0">
                <a:latin typeface="+mn-lt"/>
              </a:rPr>
              <a:t>HFpEF</a:t>
            </a:r>
            <a:endParaRPr lang="nl-NL" dirty="0">
              <a:latin typeface="+mn-lt"/>
            </a:endParaRPr>
          </a:p>
        </p:txBody>
      </p:sp>
      <p:graphicFrame>
        <p:nvGraphicFramePr>
          <p:cNvPr id="58428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675388"/>
              </p:ext>
            </p:extLst>
          </p:nvPr>
        </p:nvGraphicFramePr>
        <p:xfrm>
          <a:off x="734888" y="1600200"/>
          <a:ext cx="8229600" cy="493045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Charm-Preserved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PEP-CHF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I-PRESERVE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Candesartan 32 mg vs. Placebo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Perindopril 4 mg vs. Placebo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Irbesartan 300 mg vs. Placebo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</a:t>
                      </a: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years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Female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LVEF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&gt;40% (54)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&gt;40% (64)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&gt;45% (60)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 Outcome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CV-death or HF-hosp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Death</a:t>
                      </a: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or HF-</a:t>
                      </a: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hosp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Death or CV-hosp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Follow-up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months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months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9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latin typeface="+mn-lt"/>
              </a:rPr>
              <a:t>Effect of </a:t>
            </a:r>
            <a:r>
              <a:rPr lang="nl-NL" sz="4000" dirty="0" err="1">
                <a:latin typeface="+mn-lt"/>
              </a:rPr>
              <a:t>ACEi</a:t>
            </a:r>
            <a:r>
              <a:rPr lang="nl-NL" sz="4000" dirty="0">
                <a:latin typeface="+mn-lt"/>
              </a:rPr>
              <a:t> in </a:t>
            </a:r>
            <a:r>
              <a:rPr lang="nl-NL" sz="4000" dirty="0" err="1" smtClean="0">
                <a:latin typeface="+mn-lt"/>
              </a:rPr>
              <a:t>HFpEF</a:t>
            </a:r>
            <a:r>
              <a:rPr lang="nl-NL" sz="4000" dirty="0" smtClean="0">
                <a:latin typeface="+mn-lt"/>
              </a:rPr>
              <a:t>: </a:t>
            </a:r>
            <a:r>
              <a:rPr lang="nl-NL" sz="4000" dirty="0">
                <a:latin typeface="+mn-lt"/>
              </a:rPr>
              <a:t>PEP-CHF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 cstate="print"/>
          <a:srcRect b="50008"/>
          <a:stretch>
            <a:fillRect/>
          </a:stretch>
        </p:blipFill>
        <p:spPr bwMode="auto">
          <a:xfrm>
            <a:off x="1331640" y="1340768"/>
            <a:ext cx="6480720" cy="454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012160" y="6372036"/>
            <a:ext cx="2749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dirty="0" err="1"/>
              <a:t>Cleland</a:t>
            </a:r>
            <a:r>
              <a:rPr lang="nl-NL" dirty="0"/>
              <a:t> et al. EJHF </a:t>
            </a:r>
            <a:r>
              <a:rPr lang="nl-NL" dirty="0" smtClean="0"/>
              <a:t>2006</a:t>
            </a:r>
            <a:endParaRPr lang="nl-NL" dirty="0"/>
          </a:p>
        </p:txBody>
      </p:sp>
      <p:pic>
        <p:nvPicPr>
          <p:cNvPr id="56327" name="Picture 5" descr="azg_kik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8763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448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latin typeface="+mn-lt"/>
              </a:rPr>
              <a:t>Effect of </a:t>
            </a:r>
            <a:r>
              <a:rPr lang="nl-NL" sz="4000" dirty="0" err="1">
                <a:latin typeface="+mn-lt"/>
              </a:rPr>
              <a:t>ACEi</a:t>
            </a:r>
            <a:r>
              <a:rPr lang="nl-NL" sz="4000" dirty="0">
                <a:latin typeface="+mn-lt"/>
              </a:rPr>
              <a:t> in </a:t>
            </a:r>
            <a:r>
              <a:rPr lang="nl-NL" sz="4000" dirty="0" err="1" smtClean="0">
                <a:latin typeface="+mn-lt"/>
              </a:rPr>
              <a:t>HFpEF</a:t>
            </a:r>
            <a:r>
              <a:rPr lang="nl-NL" sz="4000" dirty="0" smtClean="0">
                <a:latin typeface="+mn-lt"/>
              </a:rPr>
              <a:t>: </a:t>
            </a:r>
            <a:r>
              <a:rPr lang="nl-NL" sz="4000" dirty="0">
                <a:latin typeface="+mn-lt"/>
              </a:rPr>
              <a:t>PEP-CHF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012160" y="6372036"/>
            <a:ext cx="2749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dirty="0" err="1"/>
              <a:t>Cleland</a:t>
            </a:r>
            <a:r>
              <a:rPr lang="nl-NL" dirty="0"/>
              <a:t> et al. EJHF </a:t>
            </a:r>
            <a:r>
              <a:rPr lang="nl-NL" dirty="0" smtClean="0"/>
              <a:t>2006</a:t>
            </a:r>
            <a:endParaRPr lang="nl-NL" dirty="0"/>
          </a:p>
        </p:txBody>
      </p:sp>
      <p:pic>
        <p:nvPicPr>
          <p:cNvPr id="56327" name="Picture 5" descr="azg_kik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488"/>
            <a:ext cx="8763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1"/>
          <a:stretch>
            <a:fillRect/>
          </a:stretch>
        </p:blipFill>
        <p:spPr bwMode="auto">
          <a:xfrm>
            <a:off x="1584238" y="1368643"/>
            <a:ext cx="6408266" cy="443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97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0"/>
            <a:ext cx="8928100" cy="1143000"/>
          </a:xfrm>
        </p:spPr>
        <p:txBody>
          <a:bodyPr/>
          <a:lstStyle/>
          <a:p>
            <a:r>
              <a:rPr lang="nl-NL" dirty="0" err="1">
                <a:latin typeface="+mn-lt"/>
              </a:rPr>
              <a:t>Effects</a:t>
            </a:r>
            <a:r>
              <a:rPr lang="nl-NL" dirty="0">
                <a:latin typeface="+mn-lt"/>
              </a:rPr>
              <a:t> of ARB in </a:t>
            </a:r>
            <a:r>
              <a:rPr lang="nl-NL" dirty="0" err="1" smtClean="0">
                <a:latin typeface="+mn-lt"/>
              </a:rPr>
              <a:t>HFpEF</a:t>
            </a:r>
            <a:r>
              <a:rPr lang="nl-NL" dirty="0" smtClean="0">
                <a:latin typeface="+mn-lt"/>
              </a:rPr>
              <a:t>: </a:t>
            </a:r>
            <a:br>
              <a:rPr lang="nl-NL" dirty="0" smtClean="0">
                <a:latin typeface="+mn-lt"/>
              </a:rPr>
            </a:br>
            <a:r>
              <a:rPr lang="nl-NL" dirty="0" smtClean="0">
                <a:latin typeface="+mn-lt"/>
              </a:rPr>
              <a:t>CHARM-</a:t>
            </a:r>
            <a:r>
              <a:rPr lang="nl-NL" dirty="0" err="1" smtClean="0">
                <a:latin typeface="+mn-lt"/>
              </a:rPr>
              <a:t>preserved</a:t>
            </a:r>
            <a:endParaRPr lang="nl-NL" dirty="0">
              <a:latin typeface="+mn-lt"/>
            </a:endParaRPr>
          </a:p>
        </p:txBody>
      </p:sp>
      <p:pic>
        <p:nvPicPr>
          <p:cNvPr id="54278" name="Picture 6" descr="Image"/>
          <p:cNvPicPr>
            <a:picLocks noChangeAspect="1" noChangeArrowheads="1"/>
          </p:cNvPicPr>
          <p:nvPr/>
        </p:nvPicPr>
        <p:blipFill rotWithShape="1">
          <a:blip r:embed="rId2" cstate="print"/>
          <a:srcRect b="12757"/>
          <a:stretch/>
        </p:blipFill>
        <p:spPr bwMode="auto">
          <a:xfrm>
            <a:off x="1191233" y="1594051"/>
            <a:ext cx="6121400" cy="4283744"/>
          </a:xfrm>
          <a:prstGeom prst="rect">
            <a:avLst/>
          </a:prstGeom>
          <a:noFill/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084168" y="6381328"/>
            <a:ext cx="2392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Yusuf et al. Lancet 2003</a:t>
            </a:r>
          </a:p>
        </p:txBody>
      </p:sp>
      <p:pic>
        <p:nvPicPr>
          <p:cNvPr id="54280" name="Picture 5" descr="azg_kik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8763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348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del_blu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Swis721 Md BT"/>
        <a:ea typeface=""/>
        <a:cs typeface=""/>
      </a:majorFont>
      <a:minorFont>
        <a:latin typeface="Swis721 Md B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2169</Words>
  <Application>Microsoft Office PowerPoint</Application>
  <PresentationFormat>Diavoorstelling (4:3)</PresentationFormat>
  <Paragraphs>542</Paragraphs>
  <Slides>49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61" baseType="lpstr">
      <vt:lpstr>Arial Unicode MS</vt:lpstr>
      <vt:lpstr>ＭＳ Ｐゴシック</vt:lpstr>
      <vt:lpstr>ＭＳ Ｐゴシック</vt:lpstr>
      <vt:lpstr>AdvOT7433db0a</vt:lpstr>
      <vt:lpstr>Arial</vt:lpstr>
      <vt:lpstr>Calibri</vt:lpstr>
      <vt:lpstr>Gill Sans MT</vt:lpstr>
      <vt:lpstr>Swis721 Md BT</vt:lpstr>
      <vt:lpstr>Symbol</vt:lpstr>
      <vt:lpstr>Wingdings 3</vt:lpstr>
      <vt:lpstr>diamodel_blue</vt:lpstr>
      <vt:lpstr>Document</vt:lpstr>
      <vt:lpstr>Medicamenteuze Therapie van HFpEF</vt:lpstr>
      <vt:lpstr>Disclosures</vt:lpstr>
      <vt:lpstr>Heart Failure Guidelines</vt:lpstr>
      <vt:lpstr>Treatment of HFpEF</vt:lpstr>
      <vt:lpstr>Use of Diuretics in HFpEF</vt:lpstr>
      <vt:lpstr>Randomized Clinical Trials in HFpEF</vt:lpstr>
      <vt:lpstr>Effect of ACEi in HFpEF: PEP-CHF</vt:lpstr>
      <vt:lpstr>Effect of ACEi in HFpEF: PEP-CHF</vt:lpstr>
      <vt:lpstr>Effects of ARB in HFpEF:  CHARM-preserved</vt:lpstr>
      <vt:lpstr>Effects of ARB in HFpEF:  CHARM-preserved</vt:lpstr>
      <vt:lpstr>Effects of ARB in HFpEF:  I-PRESERVE</vt:lpstr>
      <vt:lpstr>PowerPoint-presentatie</vt:lpstr>
      <vt:lpstr>TOPCAT: methods</vt:lpstr>
      <vt:lpstr>PowerPoint-presentatie</vt:lpstr>
      <vt:lpstr>PowerPoint-presentatie</vt:lpstr>
      <vt:lpstr>Primary outcome</vt:lpstr>
      <vt:lpstr>Safety</vt:lpstr>
      <vt:lpstr>TOPCAT: Subgroups</vt:lpstr>
      <vt:lpstr>TOPCAT: Conclusions</vt:lpstr>
      <vt:lpstr>PowerPoint-presentatie</vt:lpstr>
      <vt:lpstr>Why novel therapies in HFpEF?</vt:lpstr>
      <vt:lpstr>HFpEF: what’s in the pipeline?</vt:lpstr>
      <vt:lpstr>PowerPoint-presentatie</vt:lpstr>
      <vt:lpstr>PowerPoint-presentatie</vt:lpstr>
      <vt:lpstr>RELAX: main outcomes</vt:lpstr>
      <vt:lpstr>HFpEF: PDE-5 inhibitors</vt:lpstr>
      <vt:lpstr>HFpEF: what’s in the pipeline?</vt:lpstr>
      <vt:lpstr>Why Ivabradine in HFpEF?</vt:lpstr>
      <vt:lpstr>PowerPoint-presentatie</vt:lpstr>
      <vt:lpstr>Ivabradine improves exercise capacity in HFpEF</vt:lpstr>
      <vt:lpstr>PowerPoint-presentatie</vt:lpstr>
      <vt:lpstr>HFpEF: what’s in the pipeline?</vt:lpstr>
      <vt:lpstr>Soluble guanylate cyclase – a novel target for the treatment of heart failure</vt:lpstr>
      <vt:lpstr>Soluble  Guanylate  Cyclase stimulator  Heart  Failure  Studies:  The SOCRATES  Program</vt:lpstr>
      <vt:lpstr>HFpEF: what’s in the pipeline?</vt:lpstr>
      <vt:lpstr>PowerPoint-presentatie</vt:lpstr>
      <vt:lpstr>HFpEF: what’s in the pipeline?</vt:lpstr>
      <vt:lpstr>LCZ696 has the potential to restore the appropriate balance of the RAAS and natriuretic peptides in HF</vt:lpstr>
      <vt:lpstr>PowerPoint-presentatie</vt:lpstr>
      <vt:lpstr>PARAMOUNT: main results</vt:lpstr>
      <vt:lpstr>Changes in Echocardiographic Measures</vt:lpstr>
      <vt:lpstr>PARAGON-HFPEF: study design </vt:lpstr>
      <vt:lpstr>HFpEF: what’s in the pipeline?</vt:lpstr>
      <vt:lpstr>PowerPoint-presentatie</vt:lpstr>
      <vt:lpstr>PowerPoint-presentatie</vt:lpstr>
      <vt:lpstr>ET increased peak VO2 (ET: 15.8 ml/kg/min vs. CT: 13.8 ml/kg/min, p&lt;0.0001)</vt:lpstr>
      <vt:lpstr>HFpEF: Exercise training</vt:lpstr>
      <vt:lpstr>Conclusions: treatment of HFpEF</vt:lpstr>
      <vt:lpstr>Most important…..</vt:lpstr>
    </vt:vector>
  </TitlesOfParts>
  <Company>Universitair Medisch Centrum Groningen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Effectiviteit secundaire preventie polikliniek na acuut coronair syndroom</dc:title>
  <dc:creator>horsticc</dc:creator>
  <cp:lastModifiedBy>Adriaan Voors</cp:lastModifiedBy>
  <cp:revision>167</cp:revision>
  <dcterms:created xsi:type="dcterms:W3CDTF">2011-05-25T09:09:38Z</dcterms:created>
  <dcterms:modified xsi:type="dcterms:W3CDTF">2014-09-26T06:02:37Z</dcterms:modified>
</cp:coreProperties>
</file>