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24-2-2016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156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24-2-2016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49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/>
          </p:nvPr>
        </p:nvGraphicFramePr>
        <p:xfrm>
          <a:off x="512063" y="2057400"/>
          <a:ext cx="7123175" cy="3618101"/>
        </p:xfrm>
        <a:graphic>
          <a:graphicData uri="http://schemas.openxmlformats.org/drawingml/2006/table">
            <a:tbl>
              <a:tblPr firstRow="1" firstCol="1" bandRow="1"/>
              <a:tblGrid>
                <a:gridCol w="1969687"/>
                <a:gridCol w="920796"/>
                <a:gridCol w="1058173"/>
                <a:gridCol w="1058173"/>
                <a:gridCol w="1058173"/>
                <a:gridCol w="1058173"/>
              </a:tblGrid>
              <a:tr h="32519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BMI </a:t>
                      </a:r>
                      <a:r>
                        <a:rPr lang="nl-NL" sz="14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nl-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NT-</a:t>
                      </a:r>
                      <a:r>
                        <a:rPr lang="en-GB" sz="14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proBNP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range, in </a:t>
                      </a:r>
                      <a:r>
                        <a:rPr lang="en-GB" sz="14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pg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/ml (95% CI)</a:t>
                      </a:r>
                      <a:endParaRPr lang="nl-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5155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&lt;50</a:t>
                      </a:r>
                      <a:endParaRPr lang="nl-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50-99</a:t>
                      </a:r>
                      <a:endParaRPr lang="nl-NL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100-199</a:t>
                      </a:r>
                      <a:endParaRPr lang="nl-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200-399</a:t>
                      </a:r>
                      <a:endParaRPr lang="nl-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400+</a:t>
                      </a:r>
                      <a:endParaRPr lang="nl-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35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Normal Weight</a:t>
                      </a:r>
                      <a:endParaRPr lang="nl-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(BMI 18.5 to &lt;25 kg/m</a:t>
                      </a:r>
                      <a:r>
                        <a:rPr lang="en-GB" sz="1400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nl-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1.54%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(1.19-1.89)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3.04%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(2.48-3.64)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4.35%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(3.47-5.20)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6.08%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(4.50-7.84)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15.53%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(11.02-21.11)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735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Overweight</a:t>
                      </a:r>
                      <a:endParaRPr lang="nl-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(BMI 25 to &lt;30 kg/m</a:t>
                      </a:r>
                      <a:r>
                        <a:rPr lang="en-GB" sz="1400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nl-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2.10%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(1.80-2.39)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3.82%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(3.22-4.41)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4.80%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(3.85-5.72)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7.97%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(6.05-10.07)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19.25%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(13.95-25.35)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735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Obese</a:t>
                      </a:r>
                      <a:endParaRPr lang="nl-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(BMI 30 to &lt;35 kg/m</a:t>
                      </a:r>
                      <a:r>
                        <a:rPr lang="en-GB" sz="1400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nl-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3.46%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(2.92-3.99)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4.76%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(3.77-5.84)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7.20%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(5.66-8.76)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8.10%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(5.45-11.57)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23.90%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(15.97-36.10)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35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Severely Obese</a:t>
                      </a:r>
                      <a:endParaRPr lang="nl-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(BMI ≥ 35 kg/m</a:t>
                      </a:r>
                      <a:r>
                        <a:rPr lang="en-GB" sz="1400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nl-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4.70%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(3.78-5.65)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7.13%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(5.51-8.83)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10.89%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(8.28-14.04)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13.69%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(7.47-21.79)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30.43%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(19.89-47.08)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0688" y="3715823"/>
            <a:ext cx="6632560" cy="2308187"/>
          </a:xfrm>
          <a:prstGeom prst="rect">
            <a:avLst/>
          </a:prstGeom>
        </p:spPr>
      </p:pic>
      <p:sp>
        <p:nvSpPr>
          <p:cNvPr id="4" name="Titel 2"/>
          <p:cNvSpPr>
            <a:spLocks noGrp="1"/>
          </p:cNvSpPr>
          <p:nvPr/>
        </p:nvSpPr>
        <p:spPr>
          <a:xfrm>
            <a:off x="316190" y="251460"/>
            <a:ext cx="7012004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en-GB" sz="3200" dirty="0" smtClean="0"/>
              <a:t>Predicted 10-year HF risk</a:t>
            </a:r>
            <a:endParaRPr lang="nl-NL" sz="3200" dirty="0"/>
          </a:p>
        </p:txBody>
      </p:sp>
      <p:sp>
        <p:nvSpPr>
          <p:cNvPr id="6" name="Rechthoek 5"/>
          <p:cNvSpPr/>
          <p:nvPr/>
        </p:nvSpPr>
        <p:spPr>
          <a:xfrm>
            <a:off x="316190" y="898716"/>
            <a:ext cx="685270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FFFF00"/>
                </a:solidFill>
              </a:rPr>
              <a:t>Within NT-</a:t>
            </a:r>
            <a:r>
              <a:rPr lang="en-US" sz="2000" dirty="0" err="1" smtClean="0">
                <a:solidFill>
                  <a:srgbClr val="FFFF00"/>
                </a:solidFill>
              </a:rPr>
              <a:t>proBNP</a:t>
            </a:r>
            <a:r>
              <a:rPr lang="en-US" sz="2000" dirty="0" smtClean="0">
                <a:solidFill>
                  <a:srgbClr val="FFFF00"/>
                </a:solidFill>
              </a:rPr>
              <a:t> ranges for each BMI category</a:t>
            </a:r>
            <a:endParaRPr lang="nl-NL" sz="20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5236412" y="6372520"/>
            <a:ext cx="3864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Based on: </a:t>
            </a:r>
            <a:r>
              <a:rPr lang="en-US" sz="1600" dirty="0" err="1" smtClean="0">
                <a:solidFill>
                  <a:srgbClr val="FFFFFF"/>
                </a:solidFill>
              </a:rPr>
              <a:t>Ndumele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i="1" dirty="0" smtClean="0">
                <a:solidFill>
                  <a:srgbClr val="FFFFFF"/>
                </a:solidFill>
              </a:rPr>
              <a:t>et al., </a:t>
            </a:r>
            <a:r>
              <a:rPr lang="en-US" sz="1600" dirty="0" smtClean="0">
                <a:solidFill>
                  <a:srgbClr val="FFFFFF"/>
                </a:solidFill>
              </a:rPr>
              <a:t>Circulation 2016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175</Words>
  <Application>Microsoft Office PowerPoint</Application>
  <PresentationFormat>Diavoorstelling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</vt:lpstr>
      <vt:lpstr>Times New Roman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Marianne Deinum</cp:lastModifiedBy>
  <cp:revision>19</cp:revision>
  <dcterms:created xsi:type="dcterms:W3CDTF">2013-04-15T08:15:24Z</dcterms:created>
  <dcterms:modified xsi:type="dcterms:W3CDTF">2016-02-24T15:07:17Z</dcterms:modified>
</cp:coreProperties>
</file>