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196597" y="274638"/>
            <a:ext cx="731454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700" smtClean="0"/>
              <a:t>No increase in heart failure morbidity and mortality with alogliptin in patients with T2DM and recent ACS event</a:t>
            </a:r>
            <a:endParaRPr lang="nl-NL" sz="220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96" y="3235294"/>
            <a:ext cx="4164355" cy="250835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951" y="3209328"/>
            <a:ext cx="4205181" cy="250835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6200000">
            <a:off x="-849619" y="4446399"/>
            <a:ext cx="2369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>
                <a:solidFill>
                  <a:schemeClr val="bg1"/>
                </a:solidFill>
              </a:rPr>
              <a:t>Cumulative</a:t>
            </a:r>
            <a:r>
              <a:rPr lang="nl-NL" sz="1200" dirty="0">
                <a:solidFill>
                  <a:schemeClr val="bg1"/>
                </a:solidFill>
              </a:rPr>
              <a:t> </a:t>
            </a:r>
            <a:r>
              <a:rPr lang="nl-NL" sz="1200" dirty="0" err="1">
                <a:solidFill>
                  <a:schemeClr val="bg1"/>
                </a:solidFill>
              </a:rPr>
              <a:t>incidence</a:t>
            </a:r>
            <a:r>
              <a:rPr lang="nl-NL" sz="1200" dirty="0">
                <a:solidFill>
                  <a:schemeClr val="bg1"/>
                </a:solidFill>
              </a:rPr>
              <a:t> of events (%)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5087" y="4568660"/>
            <a:ext cx="1959074" cy="60279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3372" y="4087984"/>
            <a:ext cx="1863428" cy="496914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707571" y="2685653"/>
            <a:ext cx="393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Patients with history of HF at baseline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56420" y="2685653"/>
            <a:ext cx="408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Patients without history of HF at baseline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58118" y="6444120"/>
            <a:ext cx="450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Zannad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The Lancet  Mar 2015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96595" y="1426781"/>
            <a:ext cx="75431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>
                <a:solidFill>
                  <a:schemeClr val="bg1"/>
                </a:solidFill>
              </a:rPr>
              <a:t>EXAMINE: post-hoc extended MACE </a:t>
            </a:r>
            <a:r>
              <a:rPr lang="nl-NL" sz="2000">
                <a:solidFill>
                  <a:schemeClr val="bg1"/>
                </a:solidFill>
              </a:rPr>
              <a:t>composite </a:t>
            </a:r>
            <a:r>
              <a:rPr lang="nl-NL" sz="2000" smtClean="0">
                <a:solidFill>
                  <a:schemeClr val="bg1"/>
                </a:solidFill>
              </a:rPr>
              <a:t>endpoint</a:t>
            </a:r>
            <a:br>
              <a:rPr lang="nl-NL" sz="2000" smtClean="0">
                <a:solidFill>
                  <a:schemeClr val="bg1"/>
                </a:solidFill>
              </a:rPr>
            </a:br>
            <a:r>
              <a:rPr lang="en-US" sz="1600" smtClean="0">
                <a:solidFill>
                  <a:schemeClr val="bg1">
                    <a:lumMod val="85000"/>
                  </a:schemeClr>
                </a:solidFill>
              </a:rPr>
              <a:t>First </a:t>
            </a:r>
            <a:r>
              <a:rPr lang="en-US" sz="1600">
                <a:solidFill>
                  <a:schemeClr val="bg1">
                    <a:lumMod val="85000"/>
                  </a:schemeClr>
                </a:solidFill>
              </a:rPr>
              <a:t>occurrence of all-cause mortality, non-fatal MI, non-fatal stroke, urgent revascularisation due to unstable angina, and hospital admission for HF</a:t>
            </a:r>
            <a:endParaRPr lang="nl-NL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902626" y="5751850"/>
            <a:ext cx="1347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Time (months)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164022" y="5744215"/>
            <a:ext cx="1347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Time (months)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63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2015-03-18T08:34:45Z</dcterms:modified>
</cp:coreProperties>
</file>