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>
      <p:ext uri="{19B8F6BF-5375-455C-9EA6-DF929625EA0E}">
        <p15:presenceInfo xmlns:p15="http://schemas.microsoft.com/office/powerpoint/2012/main" userId="Judith" providerId="None"/>
      </p:ext>
    </p:extLst>
  </p:cmAuthor>
  <p:cmAuthor id="2" name="Marianne Deinum" initials="MD" lastIdx="6" clrIdx="1">
    <p:extLst>
      <p:ext uri="{19B8F6BF-5375-455C-9EA6-DF929625EA0E}">
        <p15:presenceInfo xmlns:p15="http://schemas.microsoft.com/office/powerpoint/2012/main" userId="S-1-5-21-3235013392-3691121337-3612144591-1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9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414" y="-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Blad1!$C$8</c:f>
              <c:strCache>
                <c:ptCount val="1"/>
                <c:pt idx="0">
                  <c:v>Total cohort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Blad1!$A$2:$B$6</c:f>
              <c:strCache>
                <c:ptCount val="5"/>
                <c:pt idx="0">
                  <c:v>hs-CRP (mg/L)</c:v>
                </c:pt>
                <c:pt idx="1">
                  <c:v>Pentraxin-3 (ng/mL)</c:v>
                </c:pt>
                <c:pt idx="2">
                  <c:v>RAGE (ng/mL)</c:v>
                </c:pt>
                <c:pt idx="3">
                  <c:v>NT-proBNP (ng/mL)</c:v>
                </c:pt>
                <c:pt idx="4">
                  <c:v>VEGFR (ng/mL)</c:v>
                </c:pt>
              </c:strCache>
            </c:strRef>
          </c:cat>
          <c:val>
            <c:numRef>
              <c:f>Blad1!$C$2:$C$6</c:f>
              <c:numCache>
                <c:formatCode>General</c:formatCode>
                <c:ptCount val="5"/>
                <c:pt idx="0">
                  <c:v>2.2999999999999998</c:v>
                </c:pt>
                <c:pt idx="1">
                  <c:v>3.7</c:v>
                </c:pt>
                <c:pt idx="2">
                  <c:v>2.9</c:v>
                </c:pt>
                <c:pt idx="3">
                  <c:v>2.601</c:v>
                </c:pt>
                <c:pt idx="4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D0-4966-AFD8-2E62CE5DC87C}"/>
            </c:ext>
          </c:extLst>
        </c:ser>
        <c:ser>
          <c:idx val="1"/>
          <c:order val="1"/>
          <c:tx>
            <c:strRef>
              <c:f>Blad1!$D$8</c:f>
              <c:strCache>
                <c:ptCount val="1"/>
                <c:pt idx="0">
                  <c:v>HFrEF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Blad1!$A$2:$B$6</c:f>
              <c:strCache>
                <c:ptCount val="5"/>
                <c:pt idx="0">
                  <c:v>hs-CRP (mg/L)</c:v>
                </c:pt>
                <c:pt idx="1">
                  <c:v>Pentraxin-3 (ng/mL)</c:v>
                </c:pt>
                <c:pt idx="2">
                  <c:v>RAGE (ng/mL)</c:v>
                </c:pt>
                <c:pt idx="3">
                  <c:v>NT-proBNP (ng/mL)</c:v>
                </c:pt>
                <c:pt idx="4">
                  <c:v>VEGFR (ng/mL)</c:v>
                </c:pt>
              </c:strCache>
            </c:strRef>
          </c:cat>
          <c:val>
            <c:numRef>
              <c:f>Blad1!$D$2:$D$6</c:f>
              <c:numCache>
                <c:formatCode>General</c:formatCode>
                <c:ptCount val="5"/>
                <c:pt idx="0">
                  <c:v>2.1</c:v>
                </c:pt>
                <c:pt idx="1">
                  <c:v>3.9</c:v>
                </c:pt>
                <c:pt idx="2">
                  <c:v>3</c:v>
                </c:pt>
                <c:pt idx="3">
                  <c:v>2.988</c:v>
                </c:pt>
                <c:pt idx="4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D0-4966-AFD8-2E62CE5DC87C}"/>
            </c:ext>
          </c:extLst>
        </c:ser>
        <c:ser>
          <c:idx val="2"/>
          <c:order val="2"/>
          <c:tx>
            <c:strRef>
              <c:f>Blad1!$E$8</c:f>
              <c:strCache>
                <c:ptCount val="1"/>
                <c:pt idx="0">
                  <c:v>HFpEF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Blad1!$A$2:$B$6</c:f>
              <c:strCache>
                <c:ptCount val="5"/>
                <c:pt idx="0">
                  <c:v>hs-CRP (mg/L)</c:v>
                </c:pt>
                <c:pt idx="1">
                  <c:v>Pentraxin-3 (ng/mL)</c:v>
                </c:pt>
                <c:pt idx="2">
                  <c:v>RAGE (ng/mL)</c:v>
                </c:pt>
                <c:pt idx="3">
                  <c:v>NT-proBNP (ng/mL)</c:v>
                </c:pt>
                <c:pt idx="4">
                  <c:v>VEGFR (ng/mL)</c:v>
                </c:pt>
              </c:strCache>
            </c:strRef>
          </c:cat>
          <c:val>
            <c:numRef>
              <c:f>Blad1!$E$2:$E$6</c:f>
              <c:numCache>
                <c:formatCode>General</c:formatCode>
                <c:ptCount val="5"/>
                <c:pt idx="0">
                  <c:v>3.6</c:v>
                </c:pt>
                <c:pt idx="1">
                  <c:v>3.2</c:v>
                </c:pt>
                <c:pt idx="2">
                  <c:v>2.6</c:v>
                </c:pt>
                <c:pt idx="3">
                  <c:v>1.948</c:v>
                </c:pt>
                <c:pt idx="4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D0-4966-AFD8-2E62CE5DC8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0971208"/>
        <c:axId val="300973176"/>
      </c:barChart>
      <c:catAx>
        <c:axId val="300971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00973176"/>
        <c:crosses val="autoZero"/>
        <c:auto val="1"/>
        <c:lblAlgn val="ctr"/>
        <c:lblOffset val="100"/>
        <c:noMultiLvlLbl val="0"/>
      </c:catAx>
      <c:valAx>
        <c:axId val="300973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00971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Blad1!$C$8</c:f>
              <c:strCache>
                <c:ptCount val="1"/>
                <c:pt idx="0">
                  <c:v>Total cohort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Blad1!$A$9:$B$9</c:f>
              <c:strCache>
                <c:ptCount val="1"/>
                <c:pt idx="0">
                  <c:v>proANP (ng/mL)</c:v>
                </c:pt>
              </c:strCache>
            </c:strRef>
          </c:cat>
          <c:val>
            <c:numRef>
              <c:f>Blad1!$C$9</c:f>
              <c:numCache>
                <c:formatCode>General</c:formatCode>
                <c:ptCount val="1"/>
                <c:pt idx="0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2E-401B-B87B-7009B6B4F2D8}"/>
            </c:ext>
          </c:extLst>
        </c:ser>
        <c:ser>
          <c:idx val="1"/>
          <c:order val="1"/>
          <c:tx>
            <c:strRef>
              <c:f>Blad1!$D$8</c:f>
              <c:strCache>
                <c:ptCount val="1"/>
                <c:pt idx="0">
                  <c:v>HFrEF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Blad1!$A$9:$B$9</c:f>
              <c:strCache>
                <c:ptCount val="1"/>
                <c:pt idx="0">
                  <c:v>proANP (ng/mL)</c:v>
                </c:pt>
              </c:strCache>
            </c:strRef>
          </c:cat>
          <c:val>
            <c:numRef>
              <c:f>Blad1!$D$9</c:f>
              <c:numCache>
                <c:formatCode>General</c:formatCode>
                <c:ptCount val="1"/>
                <c:pt idx="0">
                  <c:v>21.9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2E-401B-B87B-7009B6B4F2D8}"/>
            </c:ext>
          </c:extLst>
        </c:ser>
        <c:ser>
          <c:idx val="2"/>
          <c:order val="2"/>
          <c:tx>
            <c:strRef>
              <c:f>Blad1!$E$8</c:f>
              <c:strCache>
                <c:ptCount val="1"/>
                <c:pt idx="0">
                  <c:v>HFpEF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Blad1!$A$9:$B$9</c:f>
              <c:strCache>
                <c:ptCount val="1"/>
                <c:pt idx="0">
                  <c:v>proANP (ng/mL)</c:v>
                </c:pt>
              </c:strCache>
            </c:strRef>
          </c:cat>
          <c:val>
            <c:numRef>
              <c:f>Blad1!$E$9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2E-401B-B87B-7009B6B4F2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3374728"/>
        <c:axId val="423371120"/>
      </c:barChart>
      <c:catAx>
        <c:axId val="4233747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23371120"/>
        <c:crosses val="autoZero"/>
        <c:auto val="1"/>
        <c:lblAlgn val="ctr"/>
        <c:lblOffset val="100"/>
        <c:noMultiLvlLbl val="0"/>
      </c:catAx>
      <c:valAx>
        <c:axId val="423371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423374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l-N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7-4-2017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3"/>
          <p:cNvSpPr>
            <a:spLocks noGrp="1"/>
          </p:cNvSpPr>
          <p:nvPr/>
        </p:nvSpPr>
        <p:spPr>
          <a:xfrm>
            <a:off x="466298" y="315223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Biomarker levels in HFpEF and HFrEF patients</a:t>
            </a:r>
          </a:p>
        </p:txBody>
      </p:sp>
      <p:sp>
        <p:nvSpPr>
          <p:cNvPr id="21" name="Rechthoek 20"/>
          <p:cNvSpPr/>
          <p:nvPr/>
        </p:nvSpPr>
        <p:spPr>
          <a:xfrm>
            <a:off x="398690" y="1274949"/>
            <a:ext cx="8223455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33 Biomarkers were measured. Only biomarkers that were significantly differently expressed between HFpEF and HFrEF are indicated. </a:t>
            </a:r>
          </a:p>
        </p:txBody>
      </p:sp>
      <p:sp>
        <p:nvSpPr>
          <p:cNvPr id="23" name="Tekstvak 1"/>
          <p:cNvSpPr txBox="1"/>
          <p:nvPr/>
        </p:nvSpPr>
        <p:spPr>
          <a:xfrm>
            <a:off x="398690" y="6495082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Adapted from </a:t>
            </a:r>
            <a:r>
              <a:rPr lang="en-US" sz="1100" dirty="0" err="1">
                <a:solidFill>
                  <a:schemeClr val="bg1"/>
                </a:solidFill>
              </a:rPr>
              <a:t>Trom</a:t>
            </a:r>
            <a:r>
              <a:rPr lang="en-US" sz="1100" dirty="0">
                <a:solidFill>
                  <a:schemeClr val="bg1"/>
                </a:solidFill>
              </a:rPr>
              <a:t> J et al., JAHA. 2017</a:t>
            </a:r>
            <a:endParaRPr lang="en-US" dirty="0"/>
          </a:p>
        </p:txBody>
      </p:sp>
      <p:graphicFrame>
        <p:nvGraphicFramePr>
          <p:cNvPr id="18" name="Grafiek 17">
            <a:extLst>
              <a:ext uri="{FF2B5EF4-FFF2-40B4-BE49-F238E27FC236}">
                <a16:creationId xmlns:a16="http://schemas.microsoft.com/office/drawing/2014/main" id="{775FF061-AD29-41FF-A1C9-0214D54349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616261"/>
              </p:ext>
            </p:extLst>
          </p:nvPr>
        </p:nvGraphicFramePr>
        <p:xfrm>
          <a:off x="399681" y="2073412"/>
          <a:ext cx="5351413" cy="2858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Grafiek 18">
            <a:extLst>
              <a:ext uri="{FF2B5EF4-FFF2-40B4-BE49-F238E27FC236}">
                <a16:creationId xmlns:a16="http://schemas.microsoft.com/office/drawing/2014/main" id="{7588B789-FDBF-4191-9ACA-74E2E3CF43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4589029"/>
              </p:ext>
            </p:extLst>
          </p:nvPr>
        </p:nvGraphicFramePr>
        <p:xfrm>
          <a:off x="612457" y="5068708"/>
          <a:ext cx="5162701" cy="875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kstvak 3"/>
          <p:cNvSpPr txBox="1"/>
          <p:nvPr/>
        </p:nvSpPr>
        <p:spPr>
          <a:xfrm>
            <a:off x="5931571" y="2331951"/>
            <a:ext cx="17171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Angiogenesis, </a:t>
            </a:r>
            <a:r>
              <a:rPr lang="nl-NL" sz="1100" i="1" dirty="0"/>
              <a:t>P</a:t>
            </a:r>
            <a:r>
              <a:rPr lang="nl-NL" sz="1100" dirty="0"/>
              <a:t> = 0.009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5931571" y="2785143"/>
            <a:ext cx="2268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 err="1"/>
              <a:t>Cardiomyocyte</a:t>
            </a:r>
            <a:r>
              <a:rPr lang="nl-NL" sz="1100" dirty="0"/>
              <a:t> stretch, </a:t>
            </a:r>
            <a:r>
              <a:rPr lang="nl-NL" sz="1100" i="1" dirty="0"/>
              <a:t>P</a:t>
            </a:r>
            <a:r>
              <a:rPr lang="nl-NL" sz="1100" dirty="0"/>
              <a:t> &lt; 0.001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5931571" y="3272699"/>
            <a:ext cx="16738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 err="1"/>
              <a:t>Inflammation</a:t>
            </a:r>
            <a:r>
              <a:rPr lang="nl-NL" sz="1100" dirty="0"/>
              <a:t>, </a:t>
            </a:r>
            <a:r>
              <a:rPr lang="nl-NL" sz="1100" i="1" dirty="0"/>
              <a:t>P</a:t>
            </a:r>
            <a:r>
              <a:rPr lang="nl-NL" sz="1100" dirty="0"/>
              <a:t> = 0.053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5931571" y="3784316"/>
            <a:ext cx="16738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 err="1"/>
              <a:t>Inflammation</a:t>
            </a:r>
            <a:r>
              <a:rPr lang="nl-NL" sz="1100" dirty="0"/>
              <a:t>, </a:t>
            </a:r>
            <a:r>
              <a:rPr lang="nl-NL" sz="1100" i="1" dirty="0"/>
              <a:t>P</a:t>
            </a:r>
            <a:r>
              <a:rPr lang="nl-NL" sz="1100" dirty="0"/>
              <a:t> = 0.009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5931571" y="4307966"/>
            <a:ext cx="167385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 err="1"/>
              <a:t>Inflammation</a:t>
            </a:r>
            <a:r>
              <a:rPr lang="nl-NL" sz="1100" dirty="0"/>
              <a:t>, </a:t>
            </a:r>
            <a:r>
              <a:rPr lang="nl-NL" sz="1100" i="1" dirty="0"/>
              <a:t>P</a:t>
            </a:r>
            <a:r>
              <a:rPr lang="nl-NL" sz="1100" dirty="0"/>
              <a:t> = 0.001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5931571" y="5265270"/>
            <a:ext cx="22685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 err="1"/>
              <a:t>Cardiomyocyte</a:t>
            </a:r>
            <a:r>
              <a:rPr lang="nl-NL" sz="1100" dirty="0"/>
              <a:t> stretch</a:t>
            </a:r>
            <a:r>
              <a:rPr lang="nl-NL" sz="1100" dirty="0"/>
              <a:t>, </a:t>
            </a:r>
            <a:r>
              <a:rPr lang="nl-NL" sz="1100" i="1" dirty="0"/>
              <a:t>P</a:t>
            </a:r>
            <a:r>
              <a:rPr lang="nl-NL" sz="1100" dirty="0"/>
              <a:t> = 0.002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5202968" y="1946996"/>
            <a:ext cx="37353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b="1" dirty="0" err="1"/>
              <a:t>Pathophysiological</a:t>
            </a:r>
            <a:r>
              <a:rPr lang="nl-NL" sz="1100" b="1" dirty="0"/>
              <a:t> </a:t>
            </a:r>
            <a:r>
              <a:rPr lang="nl-NL" sz="1100" b="1" dirty="0" err="1"/>
              <a:t>process</a:t>
            </a:r>
            <a:r>
              <a:rPr lang="nl-NL" sz="1100" b="1" dirty="0"/>
              <a:t> </a:t>
            </a:r>
            <a:r>
              <a:rPr lang="nl-NL" sz="1100" b="1" dirty="0" err="1"/>
              <a:t>and</a:t>
            </a:r>
            <a:r>
              <a:rPr lang="nl-NL" sz="1100" b="1" dirty="0"/>
              <a:t> </a:t>
            </a:r>
            <a:r>
              <a:rPr lang="nl-NL" sz="1100" b="1" dirty="0" err="1"/>
              <a:t>uncorrected</a:t>
            </a:r>
            <a:r>
              <a:rPr lang="nl-NL" sz="1100" b="1" dirty="0"/>
              <a:t> P </a:t>
            </a:r>
            <a:r>
              <a:rPr lang="nl-NL" sz="1100" b="1" dirty="0" err="1"/>
              <a:t>value</a:t>
            </a:r>
            <a:endParaRPr lang="nl-NL" sz="1100" b="1" dirty="0"/>
          </a:p>
        </p:txBody>
      </p:sp>
    </p:spTree>
    <p:extLst>
      <p:ext uri="{BB962C8B-B14F-4D97-AF65-F5344CB8AC3E}">
        <p14:creationId xmlns:p14="http://schemas.microsoft.com/office/powerpoint/2010/main" val="355446887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2972</TotalTime>
  <Words>74</Words>
  <Application>Microsoft Office PowerPoint</Application>
  <PresentationFormat>Diavoorstelling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Linda</cp:lastModifiedBy>
  <cp:revision>205</cp:revision>
  <dcterms:created xsi:type="dcterms:W3CDTF">2015-03-29T14:18:33Z</dcterms:created>
  <dcterms:modified xsi:type="dcterms:W3CDTF">2017-04-07T08:05:45Z</dcterms:modified>
</cp:coreProperties>
</file>