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402" r:id="rId2"/>
    <p:sldId id="354" r:id="rId3"/>
    <p:sldId id="355" r:id="rId4"/>
    <p:sldId id="356" r:id="rId5"/>
    <p:sldId id="359" r:id="rId6"/>
    <p:sldId id="360" r:id="rId7"/>
    <p:sldId id="361" r:id="rId8"/>
    <p:sldId id="362" r:id="rId9"/>
    <p:sldId id="363" r:id="rId10"/>
    <p:sldId id="364" r:id="rId11"/>
    <p:sldId id="365" r:id="rId12"/>
    <p:sldId id="366" r:id="rId13"/>
    <p:sldId id="367" r:id="rId14"/>
    <p:sldId id="368" r:id="rId15"/>
    <p:sldId id="369"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401" r:id="rId29"/>
  </p:sldIdLst>
  <p:sldSz cx="9144000" cy="6858000" type="screen4x3"/>
  <p:notesSz cx="6858000" cy="9144000"/>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AFF"/>
    <a:srgbClr val="8EC3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8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44E174-51D6-4608-8DC1-70BCE87B2DC3}" type="datetimeFigureOut">
              <a:rPr lang="nl-NL" smtClean="0"/>
              <a:pPr/>
              <a:t>28-12-2012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83E07-74B5-4647-A906-289A6A9543D8}"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C2690-D71B-415C-8DFF-8B9BCB891972}" type="datetimeFigureOut">
              <a:rPr lang="nl-NL" smtClean="0"/>
              <a:pPr/>
              <a:t>28-12-2012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6E6E8-FFA6-468D-804F-3C0623FA4A6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C55E62E-FF12-48A1-B150-9DD4E90B163E}"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65540" name="Slide Number Placeholder 3"/>
          <p:cNvSpPr>
            <a:spLocks noGrp="1"/>
          </p:cNvSpPr>
          <p:nvPr>
            <p:ph type="sldNum" sz="quarter" idx="5"/>
          </p:nvPr>
        </p:nvSpPr>
        <p:spPr>
          <a:xfrm>
            <a:off x="6511896" y="8886754"/>
            <a:ext cx="346104" cy="25724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05821">
              <a:defRPr sz="1900" b="1">
                <a:solidFill>
                  <a:schemeClr val="accent1"/>
                </a:solidFill>
                <a:latin typeface="Arial" pitchFamily="34" charset="0"/>
              </a:defRPr>
            </a:lvl1pPr>
            <a:lvl2pPr marL="722188" indent="-277764" defTabSz="905821">
              <a:defRPr sz="1900" b="1">
                <a:solidFill>
                  <a:schemeClr val="accent1"/>
                </a:solidFill>
                <a:latin typeface="Arial" pitchFamily="34" charset="0"/>
              </a:defRPr>
            </a:lvl2pPr>
            <a:lvl3pPr marL="1111058" indent="-222212" defTabSz="905821">
              <a:defRPr sz="1900" b="1">
                <a:solidFill>
                  <a:schemeClr val="accent1"/>
                </a:solidFill>
                <a:latin typeface="Arial" pitchFamily="34" charset="0"/>
              </a:defRPr>
            </a:lvl3pPr>
            <a:lvl4pPr marL="1555481" indent="-222212" defTabSz="905821">
              <a:defRPr sz="1900" b="1">
                <a:solidFill>
                  <a:schemeClr val="accent1"/>
                </a:solidFill>
                <a:latin typeface="Arial" pitchFamily="34" charset="0"/>
              </a:defRPr>
            </a:lvl4pPr>
            <a:lvl5pPr marL="1999905" indent="-222212" defTabSz="905821">
              <a:defRPr sz="1900" b="1">
                <a:solidFill>
                  <a:schemeClr val="accent1"/>
                </a:solidFill>
                <a:latin typeface="Arial" pitchFamily="34" charset="0"/>
              </a:defRPr>
            </a:lvl5pPr>
            <a:lvl6pPr marL="2444328" indent="-222212" defTabSz="905821" eaLnBrk="0" fontAlgn="base" hangingPunct="0">
              <a:spcBef>
                <a:spcPct val="0"/>
              </a:spcBef>
              <a:spcAft>
                <a:spcPct val="0"/>
              </a:spcAft>
              <a:defRPr sz="1900" b="1">
                <a:solidFill>
                  <a:schemeClr val="accent1"/>
                </a:solidFill>
                <a:latin typeface="Arial" pitchFamily="34" charset="0"/>
              </a:defRPr>
            </a:lvl6pPr>
            <a:lvl7pPr marL="2888752" indent="-222212" defTabSz="905821" eaLnBrk="0" fontAlgn="base" hangingPunct="0">
              <a:spcBef>
                <a:spcPct val="0"/>
              </a:spcBef>
              <a:spcAft>
                <a:spcPct val="0"/>
              </a:spcAft>
              <a:defRPr sz="1900" b="1">
                <a:solidFill>
                  <a:schemeClr val="accent1"/>
                </a:solidFill>
                <a:latin typeface="Arial" pitchFamily="34" charset="0"/>
              </a:defRPr>
            </a:lvl7pPr>
            <a:lvl8pPr marL="3333175" indent="-222212" defTabSz="905821" eaLnBrk="0" fontAlgn="base" hangingPunct="0">
              <a:spcBef>
                <a:spcPct val="0"/>
              </a:spcBef>
              <a:spcAft>
                <a:spcPct val="0"/>
              </a:spcAft>
              <a:defRPr sz="1900" b="1">
                <a:solidFill>
                  <a:schemeClr val="accent1"/>
                </a:solidFill>
                <a:latin typeface="Arial" pitchFamily="34" charset="0"/>
              </a:defRPr>
            </a:lvl8pPr>
            <a:lvl9pPr marL="3777599" indent="-222212" defTabSz="905821" eaLnBrk="0" fontAlgn="base" hangingPunct="0">
              <a:spcBef>
                <a:spcPct val="0"/>
              </a:spcBef>
              <a:spcAft>
                <a:spcPct val="0"/>
              </a:spcAft>
              <a:defRPr sz="1900" b="1">
                <a:solidFill>
                  <a:schemeClr val="accent1"/>
                </a:solidFill>
                <a:latin typeface="Arial" pitchFamily="34" charset="0"/>
              </a:defRPr>
            </a:lvl9pPr>
          </a:lstStyle>
          <a:p>
            <a:fld id="{DB43B0EA-DF6E-46F2-8D5E-22BF83780ECA}" type="slidenum">
              <a:rPr lang="en-US" sz="1200" b="0">
                <a:solidFill>
                  <a:prstClr val="black"/>
                </a:solidFill>
                <a:latin typeface="Times New Roman" pitchFamily="18" charset="0"/>
              </a:rPr>
              <a:pPr/>
              <a:t>16</a:t>
            </a:fld>
            <a:endParaRPr lang="en-US" sz="1200" b="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bodyPr>
          <a:lstStyle/>
          <a:p>
            <a:pPr>
              <a:lnSpc>
                <a:spcPct val="110000"/>
              </a:lnSpc>
              <a:spcBef>
                <a:spcPct val="0"/>
              </a:spcBef>
              <a:spcAft>
                <a:spcPts val="594"/>
              </a:spcAft>
              <a:defRPr/>
            </a:pPr>
            <a:r>
              <a:rPr lang="en-US" sz="2100" u="sng" dirty="0"/>
              <a:t>CS6 Study Population</a:t>
            </a:r>
          </a:p>
          <a:p>
            <a:pPr>
              <a:lnSpc>
                <a:spcPct val="110000"/>
              </a:lnSpc>
              <a:spcBef>
                <a:spcPct val="0"/>
              </a:spcBef>
              <a:spcAft>
                <a:spcPts val="594"/>
              </a:spcAft>
              <a:defRPr/>
            </a:pPr>
            <a:endParaRPr lang="en-US" sz="2100" dirty="0"/>
          </a:p>
          <a:p>
            <a:pPr>
              <a:lnSpc>
                <a:spcPct val="110000"/>
              </a:lnSpc>
              <a:spcBef>
                <a:spcPct val="0"/>
              </a:spcBef>
              <a:spcAft>
                <a:spcPts val="594"/>
              </a:spcAft>
              <a:defRPr/>
            </a:pPr>
            <a:r>
              <a:rPr lang="en-US" sz="2100" dirty="0"/>
              <a:t>Patients with familial hypercholesterolemia or severe hypercholesterolemia</a:t>
            </a:r>
          </a:p>
          <a:p>
            <a:pPr lvl="1">
              <a:lnSpc>
                <a:spcPct val="110000"/>
              </a:lnSpc>
              <a:spcAft>
                <a:spcPts val="594"/>
              </a:spcAft>
              <a:defRPr/>
            </a:pPr>
            <a:r>
              <a:rPr lang="en-US" dirty="0" smtClean="0">
                <a:cs typeface="+mn-cs"/>
              </a:rPr>
              <a:t>On lipid-lowering therapy</a:t>
            </a:r>
          </a:p>
          <a:p>
            <a:pPr lvl="1">
              <a:lnSpc>
                <a:spcPct val="110000"/>
              </a:lnSpc>
              <a:spcAft>
                <a:spcPts val="594"/>
              </a:spcAft>
              <a:defRPr/>
            </a:pPr>
            <a:r>
              <a:rPr lang="en-US" dirty="0" smtClean="0">
                <a:cs typeface="+mn-cs"/>
              </a:rPr>
              <a:t>Completed dosing in Phase 3 index study </a:t>
            </a:r>
            <a:r>
              <a:rPr lang="en-US" dirty="0" smtClean="0">
                <a:solidFill>
                  <a:srgbClr val="FFFF00"/>
                </a:solidFill>
                <a:cs typeface="+mn-cs"/>
              </a:rPr>
              <a:t>*</a:t>
            </a:r>
          </a:p>
          <a:p>
            <a:pPr lvl="1">
              <a:lnSpc>
                <a:spcPct val="110000"/>
              </a:lnSpc>
              <a:spcAft>
                <a:spcPts val="594"/>
              </a:spcAft>
              <a:defRPr/>
            </a:pPr>
            <a:r>
              <a:rPr lang="en-US" dirty="0" smtClean="0">
                <a:cs typeface="+mn-cs"/>
              </a:rPr>
              <a:t>Had a satisfactory safety profile per Investigator judgment </a:t>
            </a:r>
          </a:p>
          <a:p>
            <a:pPr lvl="1">
              <a:lnSpc>
                <a:spcPct val="110000"/>
              </a:lnSpc>
              <a:spcAft>
                <a:spcPts val="594"/>
              </a:spcAft>
              <a:defRPr/>
            </a:pPr>
            <a:endParaRPr lang="en-US" sz="1600" dirty="0"/>
          </a:p>
          <a:p>
            <a:pPr>
              <a:lnSpc>
                <a:spcPct val="110000"/>
              </a:lnSpc>
              <a:spcAft>
                <a:spcPts val="594"/>
              </a:spcAft>
              <a:defRPr/>
            </a:pPr>
            <a:r>
              <a:rPr lang="en-US" sz="1700" dirty="0">
                <a:solidFill>
                  <a:srgbClr val="FFFF00"/>
                </a:solidFill>
              </a:rPr>
              <a:t>* </a:t>
            </a:r>
            <a:r>
              <a:rPr lang="en-US" sz="1700" dirty="0"/>
              <a:t>Phase 3 Index Studies</a:t>
            </a:r>
            <a:endParaRPr lang="en-US" dirty="0" smtClean="0">
              <a:cs typeface="+mn-cs"/>
            </a:endParaRPr>
          </a:p>
          <a:p>
            <a:pPr lvl="1">
              <a:lnSpc>
                <a:spcPct val="110000"/>
              </a:lnSpc>
              <a:spcAft>
                <a:spcPts val="594"/>
              </a:spcAft>
              <a:buFont typeface="Arial" charset="0"/>
              <a:buChar char="•"/>
              <a:defRPr/>
            </a:pPr>
            <a:r>
              <a:rPr lang="en-US" sz="1600" dirty="0"/>
              <a:t>ISIS 301012-CS5 (NCT00607373; </a:t>
            </a:r>
            <a:r>
              <a:rPr lang="en-US" sz="1600" dirty="0" err="1"/>
              <a:t>HoFH</a:t>
            </a:r>
            <a:r>
              <a:rPr lang="en-US" sz="1600" dirty="0"/>
              <a:t>)</a:t>
            </a:r>
          </a:p>
          <a:p>
            <a:pPr lvl="1">
              <a:lnSpc>
                <a:spcPct val="110000"/>
              </a:lnSpc>
              <a:spcAft>
                <a:spcPts val="594"/>
              </a:spcAft>
              <a:buFont typeface="Arial" charset="0"/>
              <a:buChar char="•"/>
              <a:defRPr/>
            </a:pPr>
            <a:r>
              <a:rPr lang="en-US" sz="1600" dirty="0"/>
              <a:t>MIPO3500108 (NCT00794664; severe </a:t>
            </a:r>
            <a:r>
              <a:rPr lang="en-US" sz="1600" dirty="0" err="1"/>
              <a:t>HeFH</a:t>
            </a:r>
            <a:r>
              <a:rPr lang="en-US" sz="1600" dirty="0"/>
              <a:t>)</a:t>
            </a:r>
          </a:p>
          <a:p>
            <a:pPr lvl="1">
              <a:lnSpc>
                <a:spcPct val="110000"/>
              </a:lnSpc>
              <a:spcAft>
                <a:spcPts val="594"/>
              </a:spcAft>
              <a:buFont typeface="Arial" charset="0"/>
              <a:buChar char="•"/>
              <a:defRPr/>
            </a:pPr>
            <a:r>
              <a:rPr lang="en-US" sz="1600" dirty="0"/>
              <a:t>ISIS 301012-CS7 (NCT00706849; </a:t>
            </a:r>
            <a:r>
              <a:rPr lang="en-US" sz="1600" dirty="0" err="1"/>
              <a:t>HeFH</a:t>
            </a:r>
            <a:r>
              <a:rPr lang="en-US" sz="1600" dirty="0"/>
              <a:t>)</a:t>
            </a:r>
          </a:p>
          <a:p>
            <a:pPr>
              <a:defRPr/>
            </a:pPr>
            <a:endParaRPr lang="en-US" dirty="0" smtClean="0">
              <a:cs typeface="+mn-cs"/>
            </a:endParaRPr>
          </a:p>
          <a:p>
            <a:pPr>
              <a:defRPr/>
            </a:pPr>
            <a:r>
              <a:rPr lang="en-US" dirty="0" smtClean="0">
                <a:cs typeface="+mn-cs"/>
              </a:rPr>
              <a:t>Two patients have rolled over from ISIS 301012-CS17 for 2 additional years of dosing.</a:t>
            </a:r>
          </a:p>
          <a:p>
            <a:pPr>
              <a:defRPr/>
            </a:pPr>
            <a:r>
              <a:rPr lang="en-US" dirty="0" smtClean="0">
                <a:cs typeface="+mn-cs"/>
              </a:rPr>
              <a:t>Data for these patients is not included in the current set of results (November ‘11 cut-off).</a:t>
            </a:r>
          </a:p>
          <a:p>
            <a:pPr>
              <a:defRPr/>
            </a:pPr>
            <a:endParaRPr lang="en-US" dirty="0" smtClean="0">
              <a:cs typeface="+mn-cs"/>
            </a:endParaRPr>
          </a:p>
          <a:p>
            <a:pPr>
              <a:defRPr/>
            </a:pPr>
            <a:endParaRPr lang="en-US" dirty="0" smtClean="0">
              <a:cs typeface="+mn-cs"/>
            </a:endParaRPr>
          </a:p>
          <a:p>
            <a:pPr>
              <a:defRPr/>
            </a:pPr>
            <a:r>
              <a:rPr lang="en-US" u="sng" dirty="0" smtClean="0">
                <a:cs typeface="+mn-cs"/>
              </a:rPr>
              <a:t># Eligible patients by index study</a:t>
            </a:r>
          </a:p>
          <a:p>
            <a:pPr>
              <a:defRPr/>
            </a:pPr>
            <a:endParaRPr lang="en-US" u="sng" dirty="0" smtClean="0">
              <a:cs typeface="+mn-cs"/>
            </a:endParaRPr>
          </a:p>
          <a:p>
            <a:pPr>
              <a:defRPr/>
            </a:pPr>
            <a:r>
              <a:rPr lang="en-US" dirty="0" smtClean="0">
                <a:cs typeface="+mn-cs"/>
              </a:rPr>
              <a:t>CS5 </a:t>
            </a:r>
            <a:r>
              <a:rPr lang="en-US" dirty="0" smtClean="0">
                <a:solidFill>
                  <a:schemeClr val="bg2"/>
                </a:solidFill>
                <a:cs typeface="+mn-cs"/>
              </a:rPr>
              <a:t>N = 38 (16 </a:t>
            </a:r>
            <a:r>
              <a:rPr lang="en-US" dirty="0" err="1" smtClean="0">
                <a:solidFill>
                  <a:schemeClr val="bg2"/>
                </a:solidFill>
                <a:cs typeface="+mn-cs"/>
              </a:rPr>
              <a:t>pbo</a:t>
            </a:r>
            <a:r>
              <a:rPr lang="en-US" dirty="0" smtClean="0">
                <a:solidFill>
                  <a:schemeClr val="bg2"/>
                </a:solidFill>
                <a:cs typeface="+mn-cs"/>
              </a:rPr>
              <a:t>; 22 </a:t>
            </a:r>
            <a:r>
              <a:rPr lang="en-US" dirty="0" err="1" smtClean="0">
                <a:solidFill>
                  <a:schemeClr val="bg2"/>
                </a:solidFill>
                <a:cs typeface="+mn-cs"/>
              </a:rPr>
              <a:t>mipo</a:t>
            </a:r>
            <a:r>
              <a:rPr lang="en-US" dirty="0" smtClean="0">
                <a:solidFill>
                  <a:schemeClr val="bg2"/>
                </a:solidFill>
                <a:cs typeface="+mn-cs"/>
              </a:rPr>
              <a:t>) ; 44 of 51 eligible, 86% enrolled/dosed</a:t>
            </a:r>
            <a:endParaRPr lang="en-US" dirty="0" smtClean="0">
              <a:cs typeface="+mn-cs"/>
            </a:endParaRPr>
          </a:p>
          <a:p>
            <a:pPr>
              <a:defRPr/>
            </a:pPr>
            <a:r>
              <a:rPr lang="en-US" dirty="0" smtClean="0">
                <a:cs typeface="+mn-cs"/>
              </a:rPr>
              <a:t>CS7 </a:t>
            </a:r>
            <a:r>
              <a:rPr lang="en-US" dirty="0" smtClean="0">
                <a:solidFill>
                  <a:srgbClr val="D6ECFF">
                    <a:lumMod val="90000"/>
                  </a:srgbClr>
                </a:solidFill>
                <a:cs typeface="+mn-cs"/>
              </a:rPr>
              <a:t>N = 94 (39 pbo;55 </a:t>
            </a:r>
            <a:r>
              <a:rPr lang="en-US" dirty="0" err="1" smtClean="0">
                <a:solidFill>
                  <a:srgbClr val="D6ECFF">
                    <a:lumMod val="90000"/>
                  </a:srgbClr>
                </a:solidFill>
                <a:cs typeface="+mn-cs"/>
              </a:rPr>
              <a:t>mipo</a:t>
            </a:r>
            <a:r>
              <a:rPr lang="en-US" dirty="0" smtClean="0">
                <a:solidFill>
                  <a:srgbClr val="D6ECFF">
                    <a:lumMod val="90000"/>
                  </a:srgbClr>
                </a:solidFill>
                <a:cs typeface="+mn-cs"/>
              </a:rPr>
              <a:t>) ; 114 of 124 eligible, 82% enrolled/dosed</a:t>
            </a:r>
          </a:p>
          <a:p>
            <a:pPr>
              <a:defRPr/>
            </a:pPr>
            <a:r>
              <a:rPr lang="en-US" dirty="0" smtClean="0">
                <a:solidFill>
                  <a:srgbClr val="D6ECFF">
                    <a:lumMod val="90000"/>
                  </a:srgbClr>
                </a:solidFill>
                <a:cs typeface="+mn-cs"/>
              </a:rPr>
              <a:t>MIPO35 N = </a:t>
            </a:r>
            <a:r>
              <a:rPr lang="en-US" dirty="0" smtClean="0">
                <a:solidFill>
                  <a:schemeClr val="bg2">
                    <a:lumMod val="75000"/>
                  </a:schemeClr>
                </a:solidFill>
                <a:cs typeface="+mn-cs"/>
              </a:rPr>
              <a:t>9 (3 pbo;6 </a:t>
            </a:r>
            <a:r>
              <a:rPr lang="en-US" dirty="0" err="1" smtClean="0">
                <a:solidFill>
                  <a:schemeClr val="bg2">
                    <a:lumMod val="75000"/>
                  </a:schemeClr>
                </a:solidFill>
                <a:cs typeface="+mn-cs"/>
              </a:rPr>
              <a:t>mipo</a:t>
            </a:r>
            <a:r>
              <a:rPr lang="en-US" dirty="0" smtClean="0">
                <a:solidFill>
                  <a:schemeClr val="bg2">
                    <a:lumMod val="75000"/>
                  </a:schemeClr>
                </a:solidFill>
                <a:cs typeface="+mn-cs"/>
              </a:rPr>
              <a:t>) 9 eligible, 100% enrolled/dosed</a:t>
            </a:r>
          </a:p>
          <a:p>
            <a:pPr>
              <a:defRPr/>
            </a:pPr>
            <a:r>
              <a:rPr lang="en-US" dirty="0" smtClean="0">
                <a:solidFill>
                  <a:schemeClr val="bg2">
                    <a:lumMod val="75000"/>
                  </a:schemeClr>
                </a:solidFill>
                <a:cs typeface="+mn-cs"/>
              </a:rPr>
              <a:t>Total  57 </a:t>
            </a:r>
            <a:r>
              <a:rPr lang="en-US" dirty="0" err="1" smtClean="0">
                <a:solidFill>
                  <a:schemeClr val="bg2">
                    <a:lumMod val="75000"/>
                  </a:schemeClr>
                </a:solidFill>
                <a:cs typeface="+mn-cs"/>
              </a:rPr>
              <a:t>pbo</a:t>
            </a:r>
            <a:r>
              <a:rPr lang="en-US" dirty="0" smtClean="0">
                <a:solidFill>
                  <a:schemeClr val="bg2">
                    <a:lumMod val="75000"/>
                  </a:schemeClr>
                </a:solidFill>
                <a:cs typeface="+mn-cs"/>
              </a:rPr>
              <a:t>; 84 </a:t>
            </a:r>
            <a:r>
              <a:rPr lang="en-US" dirty="0" err="1" smtClean="0">
                <a:solidFill>
                  <a:schemeClr val="bg2">
                    <a:lumMod val="75000"/>
                  </a:schemeClr>
                </a:solidFill>
                <a:cs typeface="+mn-cs"/>
              </a:rPr>
              <a:t>mipo</a:t>
            </a:r>
            <a:endParaRPr lang="en-US" dirty="0" smtClean="0">
              <a:solidFill>
                <a:schemeClr val="bg2">
                  <a:lumMod val="75000"/>
                </a:schemeClr>
              </a:solidFill>
              <a:cs typeface="+mn-cs"/>
            </a:endParaRPr>
          </a:p>
          <a:p>
            <a:pPr>
              <a:defRPr/>
            </a:pPr>
            <a:endParaRPr lang="en-US" dirty="0" smtClean="0">
              <a:solidFill>
                <a:schemeClr val="bg2">
                  <a:lumMod val="75000"/>
                </a:schemeClr>
              </a:solidFill>
              <a:cs typeface="+mn-cs"/>
            </a:endParaRPr>
          </a:p>
          <a:p>
            <a:pPr>
              <a:defRPr/>
            </a:pPr>
            <a:r>
              <a:rPr lang="en-US" dirty="0" smtClean="0">
                <a:solidFill>
                  <a:schemeClr val="bg2">
                    <a:lumMod val="75000"/>
                  </a:schemeClr>
                </a:solidFill>
                <a:cs typeface="+mn-cs"/>
              </a:rPr>
              <a:t>Total eligible 167</a:t>
            </a:r>
          </a:p>
          <a:p>
            <a:pPr>
              <a:defRPr/>
            </a:pPr>
            <a:r>
              <a:rPr lang="en-US" dirty="0" smtClean="0">
                <a:solidFill>
                  <a:schemeClr val="bg2">
                    <a:lumMod val="75000"/>
                  </a:schemeClr>
                </a:solidFill>
                <a:cs typeface="+mn-cs"/>
              </a:rPr>
              <a:t>84% enrolled/dosed</a:t>
            </a:r>
            <a:endParaRPr lang="en-US" dirty="0" smtClean="0">
              <a:cs typeface="+mn-cs"/>
            </a:endParaRPr>
          </a:p>
          <a:p>
            <a:pPr>
              <a:defRPr/>
            </a:pPr>
            <a:endParaRPr lang="en-US" dirty="0" smtClean="0">
              <a:cs typeface="+mn-cs"/>
            </a:endParaRPr>
          </a:p>
          <a:p>
            <a:pPr>
              <a:defRPr/>
            </a:pPr>
            <a:endParaRPr lang="en-US" dirty="0" smtClean="0">
              <a:cs typeface="+mn-cs"/>
            </a:endParaRPr>
          </a:p>
        </p:txBody>
      </p:sp>
      <p:sp>
        <p:nvSpPr>
          <p:cNvPr id="60419" name="Slide Number Placeholder 3"/>
          <p:cNvSpPr txBox="1">
            <a:spLocks noGrp="1"/>
          </p:cNvSpPr>
          <p:nvPr/>
        </p:nvSpPr>
        <p:spPr bwMode="auto">
          <a:xfrm>
            <a:off x="3884613" y="8684926"/>
            <a:ext cx="2971800" cy="457513"/>
          </a:xfrm>
          <a:prstGeom prst="rect">
            <a:avLst/>
          </a:prstGeom>
          <a:noFill/>
          <a:ln w="9525">
            <a:noFill/>
            <a:miter lim="800000"/>
            <a:headEnd/>
            <a:tailEnd/>
          </a:ln>
        </p:spPr>
        <p:txBody>
          <a:bodyPr lIns="91420" tIns="45712" rIns="91420" bIns="45712" anchor="b"/>
          <a:lstStyle/>
          <a:p>
            <a:pPr algn="r" defTabSz="913555" fontAlgn="base">
              <a:spcBef>
                <a:spcPct val="0"/>
              </a:spcBef>
              <a:spcAft>
                <a:spcPct val="0"/>
              </a:spcAft>
            </a:pPr>
            <a:fld id="{4DB007AC-1F69-4456-8308-18DA0CA54055}" type="slidenum">
              <a:rPr lang="en-US" sz="1200">
                <a:solidFill>
                  <a:prstClr val="black"/>
                </a:solidFill>
                <a:sym typeface="Gill Sans" charset="0"/>
              </a:rPr>
              <a:pPr algn="r" defTabSz="913555" fontAlgn="base">
                <a:spcBef>
                  <a:spcPct val="0"/>
                </a:spcBef>
                <a:spcAft>
                  <a:spcPct val="0"/>
                </a:spcAft>
              </a:pPr>
              <a:t>19</a:t>
            </a:fld>
            <a:endParaRPr lang="en-US" sz="1200">
              <a:solidFill>
                <a:prstClr val="black"/>
              </a:solidFill>
              <a:sym typeface="Gill San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endParaRPr>
          </a:p>
        </p:txBody>
      </p:sp>
      <p:sp>
        <p:nvSpPr>
          <p:cNvPr id="4" name="Slide Number Placeholder 3"/>
          <p:cNvSpPr>
            <a:spLocks noGrp="1"/>
          </p:cNvSpPr>
          <p:nvPr>
            <p:ph type="sldNum" sz="quarter" idx="5"/>
          </p:nvPr>
        </p:nvSpPr>
        <p:spPr/>
        <p:txBody>
          <a:bodyPr/>
          <a:lstStyle/>
          <a:p>
            <a:pPr>
              <a:defRPr/>
            </a:pPr>
            <a:fld id="{CAE83B22-DD7E-49A8-AFE6-911E27886322}"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endParaRPr>
          </a:p>
        </p:txBody>
      </p:sp>
      <p:sp>
        <p:nvSpPr>
          <p:cNvPr id="4" name="Slide Number Placeholder 3"/>
          <p:cNvSpPr>
            <a:spLocks noGrp="1"/>
          </p:cNvSpPr>
          <p:nvPr>
            <p:ph type="sldNum" sz="quarter" idx="5"/>
          </p:nvPr>
        </p:nvSpPr>
        <p:spPr/>
        <p:txBody>
          <a:bodyPr/>
          <a:lstStyle/>
          <a:p>
            <a:pPr>
              <a:defRPr/>
            </a:pPr>
            <a:fld id="{BBBD7FA3-E7B0-4D93-97FC-DE1D72A78391}"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000" smtClean="0">
                <a:ea typeface="ＭＳ Ｐゴシック"/>
                <a:cs typeface="ＭＳ Ｐゴシック"/>
              </a:rPr>
              <a:t>SAEs possibly-related to drug: 4 events/4 patients (2.8%); glomerulonephritis membranous, atrial fibrillation, biliary colic and appendicitis</a:t>
            </a:r>
          </a:p>
          <a:p>
            <a:pPr>
              <a:spcBef>
                <a:spcPct val="0"/>
              </a:spcBef>
            </a:pPr>
            <a:endParaRPr lang="en-US" sz="1000" smtClean="0">
              <a:ea typeface="ＭＳ Ｐゴシック"/>
              <a:cs typeface="ＭＳ Ｐゴシック"/>
            </a:endParaRPr>
          </a:p>
          <a:p>
            <a:pPr>
              <a:spcBef>
                <a:spcPct val="0"/>
              </a:spcBef>
            </a:pPr>
            <a:r>
              <a:rPr lang="en-US" sz="1000" smtClean="0">
                <a:ea typeface="ＭＳ Ｐゴシック"/>
                <a:cs typeface="ＭＳ Ｐゴシック"/>
              </a:rPr>
              <a:t>6 events/6 patients SAE unlikely related to drug</a:t>
            </a:r>
          </a:p>
          <a:p>
            <a:pPr>
              <a:spcBef>
                <a:spcPct val="0"/>
              </a:spcBef>
            </a:pPr>
            <a:r>
              <a:rPr lang="en-US" sz="1000" smtClean="0">
                <a:ea typeface="ＭＳ Ｐゴシック"/>
                <a:cs typeface="ＭＳ Ｐゴシック"/>
              </a:rPr>
              <a:t>45 events/27 patients SAEs not related to drug</a:t>
            </a:r>
          </a:p>
          <a:p>
            <a:pPr>
              <a:spcBef>
                <a:spcPct val="0"/>
              </a:spcBef>
            </a:pPr>
            <a:endParaRPr lang="en-US" sz="1000" smtClean="0">
              <a:ea typeface="ＭＳ Ｐゴシック"/>
              <a:cs typeface="ＭＳ Ｐゴシック"/>
            </a:endParaRPr>
          </a:p>
          <a:p>
            <a:pPr>
              <a:spcBef>
                <a:spcPct val="0"/>
              </a:spcBef>
            </a:pPr>
            <a:r>
              <a:rPr lang="en-US" sz="1000" smtClean="0">
                <a:ea typeface="ＭＳ Ｐゴシック"/>
                <a:cs typeface="ＭＳ Ｐゴシック"/>
              </a:rPr>
              <a:t>29 patients SAE event(s) not related or unlikely related</a:t>
            </a:r>
          </a:p>
          <a:p>
            <a:pPr>
              <a:spcBef>
                <a:spcPts val="588"/>
              </a:spcBef>
            </a:pPr>
            <a:endParaRPr lang="en-US" sz="1000"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rPr>
              <a:t>Plot includes data from a total of 89 patients who had a baseline measurement and at least one measurement during treatment.  </a:t>
            </a:r>
          </a:p>
          <a:p>
            <a:r>
              <a:rPr lang="en-US" smtClean="0">
                <a:ea typeface="ＭＳ Ｐゴシック"/>
              </a:rPr>
              <a:t>The change from baseline in % liver fat was statistically significant at all time points except Week 130 and Post-Treatment Week 24 as determined by the Wilcoxon Rank Sign test.</a:t>
            </a:r>
          </a:p>
          <a:p>
            <a:endParaRPr lang="en-US" smtClean="0">
              <a:ea typeface="ＭＳ Ｐゴシック"/>
            </a:endParaRPr>
          </a:p>
          <a:p>
            <a:r>
              <a:rPr lang="en-US" smtClean="0">
                <a:ea typeface="ＭＳ Ｐゴシック"/>
              </a:rPr>
              <a:t>In the box plots, the bottom and top edges of the box are the 25th and 75th percentiles. The center horizontal line is the 50th percentile (median). The blue dots are the means. The fences are at 1.5×interquartile range above the 75th percentile or below 25th percentile; Stars are the extreme values.  Percentage values represent the median.</a:t>
            </a:r>
          </a:p>
          <a:p>
            <a:endParaRPr lang="en-US" smtClean="0">
              <a:ea typeface="ＭＳ Ｐゴシック"/>
            </a:endParaRPr>
          </a:p>
        </p:txBody>
      </p:sp>
      <p:sp>
        <p:nvSpPr>
          <p:cNvPr id="77827" name="Slide Number Placeholder 3"/>
          <p:cNvSpPr>
            <a:spLocks noGrp="1"/>
          </p:cNvSpPr>
          <p:nvPr>
            <p:ph type="sldNum" sz="quarter" idx="5"/>
          </p:nvPr>
        </p:nvSpPr>
        <p:spPr>
          <a:noFill/>
        </p:spPr>
        <p:txBody>
          <a:bodyPr/>
          <a:lstStyle/>
          <a:p>
            <a:pPr defTabSz="922253"/>
            <a:fld id="{F4455F4E-D97C-41B3-A80C-CF2CDC6891F2}" type="slidenum">
              <a:rPr lang="en-US" smtClean="0">
                <a:solidFill>
                  <a:prstClr val="black"/>
                </a:solidFill>
              </a:rPr>
              <a:pPr defTabSz="922253"/>
              <a:t>25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266E6E8-FFA6-468D-804F-3C0623FA4A64}" type="slidenum">
              <a:rPr lang="nl-NL" smtClean="0"/>
              <a:pPr/>
              <a:t>26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CE3FD-AEE7-48D6-A222-434E3657DFBA}" type="slidenum">
              <a:rPr lang="en-US">
                <a:solidFill>
                  <a:srgbClr val="000000"/>
                </a:solidFill>
              </a:rPr>
              <a:pPr/>
              <a:t>27</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5783A224-0136-4398-8F17-E9533D8C04E1}" type="slidenum">
              <a:rPr lang="en-US" smtClean="0">
                <a:solidFill>
                  <a:prstClr val="black"/>
                </a:solidFill>
              </a:rPr>
              <a:pPr/>
              <a:t>28</a:t>
            </a:fld>
            <a:endParaRPr lang="en-US" dirty="0">
              <a:solidFill>
                <a:prstClr val="black"/>
              </a:solidFill>
            </a:endParaRPr>
          </a:p>
        </p:txBody>
      </p:sp>
      <p:sp>
        <p:nvSpPr>
          <p:cNvPr id="45058"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5" tIns="45672" rIns="91345" bIns="45672"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26610B4C-3B6D-40EA-A82F-725CDF64AAF8}" type="slidenum">
              <a:rPr lang="en-US" sz="1200">
                <a:solidFill>
                  <a:prstClr val="black"/>
                </a:solidFill>
                <a:cs typeface="Arial" pitchFamily="34" charset="0"/>
                <a:sym typeface="Gill Sans" charset="0"/>
              </a:rPr>
              <a:pPr algn="r" fontAlgn="base">
                <a:spcBef>
                  <a:spcPct val="0"/>
                </a:spcBef>
                <a:spcAft>
                  <a:spcPct val="0"/>
                </a:spcAft>
              </a:pPr>
              <a:t>28</a:t>
            </a:fld>
            <a:endParaRPr lang="en-US" sz="1200" dirty="0">
              <a:solidFill>
                <a:prstClr val="black"/>
              </a:solidFill>
              <a:cs typeface="Arial" pitchFamily="34" charset="0"/>
              <a:sym typeface="Gill Sans" charset="0"/>
            </a:endParaRPr>
          </a:p>
        </p:txBody>
      </p:sp>
      <p:sp>
        <p:nvSpPr>
          <p:cNvPr id="45059"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45" tIns="45672" rIns="91345" bIns="45672"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15556291-7F7F-4540-A234-5E9C4E1EA741}" type="slidenum">
              <a:rPr lang="en-US" sz="1200">
                <a:solidFill>
                  <a:prstClr val="black"/>
                </a:solidFill>
                <a:cs typeface="Arial" pitchFamily="34" charset="0"/>
                <a:sym typeface="Gill Sans" charset="0"/>
              </a:rPr>
              <a:pPr algn="r" fontAlgn="base">
                <a:spcBef>
                  <a:spcPct val="0"/>
                </a:spcBef>
                <a:spcAft>
                  <a:spcPct val="0"/>
                </a:spcAft>
              </a:pPr>
              <a:t>28</a:t>
            </a:fld>
            <a:endParaRPr lang="en-US" sz="1200" dirty="0">
              <a:solidFill>
                <a:prstClr val="black"/>
              </a:solidFill>
              <a:cs typeface="Arial" pitchFamily="34" charset="0"/>
              <a:sym typeface="Gill Sans" charset="0"/>
            </a:endParaRPr>
          </a:p>
        </p:txBody>
      </p:sp>
      <p:sp>
        <p:nvSpPr>
          <p:cNvPr id="45060" name="Rectangle 7"/>
          <p:cNvSpPr txBox="1">
            <a:spLocks noGrp="1" noChangeArrowheads="1"/>
          </p:cNvSpPr>
          <p:nvPr/>
        </p:nvSpPr>
        <p:spPr bwMode="auto">
          <a:xfrm>
            <a:off x="3884613" y="8686800"/>
            <a:ext cx="2971800" cy="455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33" tIns="46466" rIns="92933" bIns="46466" anchor="b"/>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fontAlgn="base">
              <a:spcBef>
                <a:spcPct val="0"/>
              </a:spcBef>
              <a:spcAft>
                <a:spcPct val="0"/>
              </a:spcAft>
              <a:defRPr>
                <a:solidFill>
                  <a:schemeClr val="tx1"/>
                </a:solidFill>
                <a:latin typeface="Arial" pitchFamily="34" charset="0"/>
              </a:defRPr>
            </a:lvl6pPr>
            <a:lvl7pPr marL="2971800" indent="-228600" defTabSz="930275" fontAlgn="base">
              <a:spcBef>
                <a:spcPct val="0"/>
              </a:spcBef>
              <a:spcAft>
                <a:spcPct val="0"/>
              </a:spcAft>
              <a:defRPr>
                <a:solidFill>
                  <a:schemeClr val="tx1"/>
                </a:solidFill>
                <a:latin typeface="Arial" pitchFamily="34" charset="0"/>
              </a:defRPr>
            </a:lvl7pPr>
            <a:lvl8pPr marL="3429000" indent="-228600" defTabSz="930275" fontAlgn="base">
              <a:spcBef>
                <a:spcPct val="0"/>
              </a:spcBef>
              <a:spcAft>
                <a:spcPct val="0"/>
              </a:spcAft>
              <a:defRPr>
                <a:solidFill>
                  <a:schemeClr val="tx1"/>
                </a:solidFill>
                <a:latin typeface="Arial" pitchFamily="34" charset="0"/>
              </a:defRPr>
            </a:lvl8pPr>
            <a:lvl9pPr marL="3886200" indent="-228600" defTabSz="930275"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9C2A137-FB96-48D2-91D4-79F6FDE3DE6B}" type="slidenum">
              <a:rPr lang="en-US" sz="1200">
                <a:solidFill>
                  <a:prstClr val="black"/>
                </a:solidFill>
                <a:cs typeface="Arial" pitchFamily="34" charset="0"/>
                <a:sym typeface="Gill Sans" charset="0"/>
              </a:rPr>
              <a:pPr algn="r" fontAlgn="base">
                <a:spcBef>
                  <a:spcPct val="0"/>
                </a:spcBef>
                <a:spcAft>
                  <a:spcPct val="0"/>
                </a:spcAft>
              </a:pPr>
              <a:t>28</a:t>
            </a:fld>
            <a:endParaRPr lang="en-US" sz="1200" dirty="0">
              <a:solidFill>
                <a:prstClr val="black"/>
              </a:solidFill>
              <a:cs typeface="Arial" pitchFamily="34" charset="0"/>
              <a:sym typeface="Gill Sans" charset="0"/>
            </a:endParaRPr>
          </a:p>
        </p:txBody>
      </p:sp>
      <p:sp>
        <p:nvSpPr>
          <p:cNvPr id="45061" name="Rectangle 7"/>
          <p:cNvSpPr txBox="1">
            <a:spLocks noGrp="1" noChangeArrowheads="1"/>
          </p:cNvSpPr>
          <p:nvPr/>
        </p:nvSpPr>
        <p:spPr bwMode="auto">
          <a:xfrm>
            <a:off x="3884613" y="8686800"/>
            <a:ext cx="2971800" cy="455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933" tIns="46466" rIns="92933" bIns="46466" anchor="b"/>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fontAlgn="base">
              <a:spcBef>
                <a:spcPct val="0"/>
              </a:spcBef>
              <a:spcAft>
                <a:spcPct val="0"/>
              </a:spcAft>
              <a:defRPr>
                <a:solidFill>
                  <a:schemeClr val="tx1"/>
                </a:solidFill>
                <a:latin typeface="Arial" pitchFamily="34" charset="0"/>
              </a:defRPr>
            </a:lvl6pPr>
            <a:lvl7pPr marL="2971800" indent="-228600" defTabSz="930275" fontAlgn="base">
              <a:spcBef>
                <a:spcPct val="0"/>
              </a:spcBef>
              <a:spcAft>
                <a:spcPct val="0"/>
              </a:spcAft>
              <a:defRPr>
                <a:solidFill>
                  <a:schemeClr val="tx1"/>
                </a:solidFill>
                <a:latin typeface="Arial" pitchFamily="34" charset="0"/>
              </a:defRPr>
            </a:lvl7pPr>
            <a:lvl8pPr marL="3429000" indent="-228600" defTabSz="930275" fontAlgn="base">
              <a:spcBef>
                <a:spcPct val="0"/>
              </a:spcBef>
              <a:spcAft>
                <a:spcPct val="0"/>
              </a:spcAft>
              <a:defRPr>
                <a:solidFill>
                  <a:schemeClr val="tx1"/>
                </a:solidFill>
                <a:latin typeface="Arial" pitchFamily="34" charset="0"/>
              </a:defRPr>
            </a:lvl8pPr>
            <a:lvl9pPr marL="3886200" indent="-228600" defTabSz="930275"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868C847E-A26A-457E-A850-665AF6370882}" type="slidenum">
              <a:rPr lang="en-US" sz="1200">
                <a:solidFill>
                  <a:prstClr val="black"/>
                </a:solidFill>
                <a:cs typeface="Arial" pitchFamily="34" charset="0"/>
                <a:sym typeface="Gill Sans" charset="0"/>
              </a:rPr>
              <a:pPr algn="r" fontAlgn="base">
                <a:spcBef>
                  <a:spcPct val="0"/>
                </a:spcBef>
                <a:spcAft>
                  <a:spcPct val="0"/>
                </a:spcAft>
              </a:pPr>
              <a:t>28</a:t>
            </a:fld>
            <a:endParaRPr lang="en-US" sz="1200" dirty="0">
              <a:solidFill>
                <a:prstClr val="black"/>
              </a:solidFill>
              <a:cs typeface="Arial" pitchFamily="34" charset="0"/>
              <a:sym typeface="Gill Sans" charset="0"/>
            </a:endParaRPr>
          </a:p>
        </p:txBody>
      </p:sp>
      <p:sp>
        <p:nvSpPr>
          <p:cNvPr id="10" name="Slide Image Placeholder 9"/>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898">
              <a:defRPr/>
            </a:pPr>
            <a:r>
              <a:rPr lang="en-US" dirty="0">
                <a:solidFill>
                  <a:srgbClr val="000000"/>
                </a:solidFill>
                <a:latin typeface="Arial" pitchFamily="34" charset="0"/>
                <a:cs typeface="Arial" pitchFamily="34" charset="0"/>
              </a:rPr>
              <a:t>Apo B provides the structural core of </a:t>
            </a:r>
            <a:r>
              <a:rPr lang="en-US" u="sng" dirty="0">
                <a:solidFill>
                  <a:srgbClr val="000000"/>
                </a:solidFill>
                <a:latin typeface="Arial" pitchFamily="34" charset="0"/>
                <a:cs typeface="Arial" pitchFamily="34" charset="0"/>
              </a:rPr>
              <a:t>all</a:t>
            </a:r>
            <a:r>
              <a:rPr lang="en-US" dirty="0">
                <a:solidFill>
                  <a:srgbClr val="000000"/>
                </a:solidFill>
                <a:latin typeface="Arial" pitchFamily="34" charset="0"/>
                <a:cs typeface="Arial" pitchFamily="34" charset="0"/>
              </a:rPr>
              <a:t> </a:t>
            </a:r>
            <a:r>
              <a:rPr lang="en-US" dirty="0" err="1">
                <a:solidFill>
                  <a:srgbClr val="000000"/>
                </a:solidFill>
                <a:latin typeface="Arial" pitchFamily="34" charset="0"/>
                <a:cs typeface="Arial" pitchFamily="34" charset="0"/>
              </a:rPr>
              <a:t>atherogenic</a:t>
            </a:r>
            <a:r>
              <a:rPr lang="en-US" dirty="0">
                <a:solidFill>
                  <a:srgbClr val="000000"/>
                </a:solidFill>
                <a:latin typeface="Arial" pitchFamily="34" charset="0"/>
                <a:cs typeface="Arial" pitchFamily="34" charset="0"/>
              </a:rPr>
              <a:t> lipoproteins: </a:t>
            </a:r>
            <a:r>
              <a:rPr lang="en-US" dirty="0" smtClean="0">
                <a:solidFill>
                  <a:srgbClr val="000000"/>
                </a:solidFill>
                <a:latin typeface="Arial" pitchFamily="34" charset="0"/>
                <a:cs typeface="Arial" pitchFamily="34" charset="0"/>
              </a:rPr>
              <a:t>very-low density lipoprotein (VLDL), intermediate-density lipoprotein, </a:t>
            </a:r>
            <a:r>
              <a:rPr lang="en-US" dirty="0">
                <a:solidFill>
                  <a:srgbClr val="000000"/>
                </a:solidFill>
                <a:latin typeface="Arial" pitchFamily="34" charset="0"/>
                <a:cs typeface="Arial" pitchFamily="34" charset="0"/>
              </a:rPr>
              <a:t>all forms of LDL, including </a:t>
            </a:r>
            <a:r>
              <a:rPr lang="en-US" dirty="0" smtClean="0">
                <a:solidFill>
                  <a:srgbClr val="000000"/>
                </a:solidFill>
                <a:latin typeface="Arial" pitchFamily="34" charset="0"/>
                <a:cs typeface="Arial" pitchFamily="34" charset="0"/>
              </a:rPr>
              <a:t>lipoprotein (a) (</a:t>
            </a:r>
            <a:r>
              <a:rPr lang="en-US" dirty="0" err="1" smtClean="0">
                <a:solidFill>
                  <a:srgbClr val="000000"/>
                </a:solidFill>
                <a:latin typeface="Arial" pitchFamily="34" charset="0"/>
                <a:cs typeface="Arial" pitchFamily="34" charset="0"/>
              </a:rPr>
              <a:t>Lp</a:t>
            </a:r>
            <a:r>
              <a:rPr lang="en-US" dirty="0" smtClean="0">
                <a:solidFill>
                  <a:srgbClr val="000000"/>
                </a:solidFill>
                <a:latin typeface="Arial" pitchFamily="34" charset="0"/>
                <a:cs typeface="Arial" pitchFamily="34" charset="0"/>
              </a:rPr>
              <a:t>[a]).</a:t>
            </a:r>
            <a:endParaRPr lang="en-US" dirty="0">
              <a:solidFill>
                <a:srgbClr val="00000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C55E62E-FF12-48A1-B150-9DD4E90B163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 xmlns:p14="http://schemas.microsoft.com/office/powerpoint/2010/main" val="359224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55E62E-FF12-48A1-B150-9DD4E90B163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592472" y="8871680"/>
            <a:ext cx="265528" cy="272320"/>
          </a:xfrm>
          <a:ln/>
        </p:spPr>
        <p:txBody>
          <a:bodyPr/>
          <a:lstStyle/>
          <a:p>
            <a:fld id="{01E0370B-4D09-4F74-9B44-7404A626437A}" type="slidenum">
              <a:rPr lang="en-US">
                <a:solidFill>
                  <a:prstClr val="black"/>
                </a:solidFill>
              </a:rPr>
              <a:pPr/>
              <a:t>6</a:t>
            </a:fld>
            <a:endParaRPr lang="en-US">
              <a:solidFill>
                <a:prstClr val="black"/>
              </a:solidFill>
            </a:endParaRPr>
          </a:p>
        </p:txBody>
      </p:sp>
      <p:sp>
        <p:nvSpPr>
          <p:cNvPr id="1556482" name="Rectangle 2"/>
          <p:cNvSpPr>
            <a:spLocks noGrp="1" noRot="1" noChangeAspect="1" noChangeArrowheads="1" noTextEdit="1"/>
          </p:cNvSpPr>
          <p:nvPr>
            <p:ph type="sldImg"/>
          </p:nvPr>
        </p:nvSpPr>
        <p:spPr>
          <a:ln/>
        </p:spPr>
      </p:sp>
      <p:sp>
        <p:nvSpPr>
          <p:cNvPr id="1556483" name="Rectangle 3"/>
          <p:cNvSpPr>
            <a:spLocks noGrp="1" noChangeArrowheads="1"/>
          </p:cNvSpPr>
          <p:nvPr>
            <p:ph type="body" idx="1"/>
          </p:nvPr>
        </p:nvSpPr>
        <p:spPr>
          <a:xfrm>
            <a:off x="913809" y="4342192"/>
            <a:ext cx="2487271" cy="27232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6592013" y="8886752"/>
            <a:ext cx="264386" cy="255787"/>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89390" tIns="44695" rIns="89390" bIns="44695"/>
          <a:lstStyle>
            <a:lvl1pPr defTabSz="905957">
              <a:defRPr sz="1900" b="1">
                <a:solidFill>
                  <a:schemeClr val="accent1"/>
                </a:solidFill>
                <a:latin typeface="Arial" pitchFamily="34" charset="0"/>
              </a:defRPr>
            </a:lvl1pPr>
            <a:lvl2pPr marL="722296" indent="-277806" defTabSz="905957">
              <a:defRPr sz="1900" b="1">
                <a:solidFill>
                  <a:schemeClr val="accent1"/>
                </a:solidFill>
                <a:latin typeface="Arial" pitchFamily="34" charset="0"/>
              </a:defRPr>
            </a:lvl2pPr>
            <a:lvl3pPr marL="1111225" indent="-222245" defTabSz="905957">
              <a:defRPr sz="1900" b="1">
                <a:solidFill>
                  <a:schemeClr val="accent1"/>
                </a:solidFill>
                <a:latin typeface="Arial" pitchFamily="34" charset="0"/>
              </a:defRPr>
            </a:lvl3pPr>
            <a:lvl4pPr marL="1555714" indent="-222245" defTabSz="905957">
              <a:defRPr sz="1900" b="1">
                <a:solidFill>
                  <a:schemeClr val="accent1"/>
                </a:solidFill>
                <a:latin typeface="Arial" pitchFamily="34" charset="0"/>
              </a:defRPr>
            </a:lvl4pPr>
            <a:lvl5pPr marL="2000204" indent="-222245" defTabSz="905957">
              <a:defRPr sz="1900" b="1">
                <a:solidFill>
                  <a:schemeClr val="accent1"/>
                </a:solidFill>
                <a:latin typeface="Arial" pitchFamily="34" charset="0"/>
              </a:defRPr>
            </a:lvl5pPr>
            <a:lvl6pPr marL="2444694" indent="-222245" defTabSz="905957" eaLnBrk="0" fontAlgn="base" hangingPunct="0">
              <a:spcBef>
                <a:spcPct val="0"/>
              </a:spcBef>
              <a:spcAft>
                <a:spcPct val="0"/>
              </a:spcAft>
              <a:defRPr sz="1900" b="1">
                <a:solidFill>
                  <a:schemeClr val="accent1"/>
                </a:solidFill>
                <a:latin typeface="Arial" pitchFamily="34" charset="0"/>
              </a:defRPr>
            </a:lvl6pPr>
            <a:lvl7pPr marL="2889184" indent="-222245" defTabSz="905957" eaLnBrk="0" fontAlgn="base" hangingPunct="0">
              <a:spcBef>
                <a:spcPct val="0"/>
              </a:spcBef>
              <a:spcAft>
                <a:spcPct val="0"/>
              </a:spcAft>
              <a:defRPr sz="1900" b="1">
                <a:solidFill>
                  <a:schemeClr val="accent1"/>
                </a:solidFill>
                <a:latin typeface="Arial" pitchFamily="34" charset="0"/>
              </a:defRPr>
            </a:lvl7pPr>
            <a:lvl8pPr marL="3333674" indent="-222245" defTabSz="905957" eaLnBrk="0" fontAlgn="base" hangingPunct="0">
              <a:spcBef>
                <a:spcPct val="0"/>
              </a:spcBef>
              <a:spcAft>
                <a:spcPct val="0"/>
              </a:spcAft>
              <a:defRPr sz="1900" b="1">
                <a:solidFill>
                  <a:schemeClr val="accent1"/>
                </a:solidFill>
                <a:latin typeface="Arial" pitchFamily="34" charset="0"/>
              </a:defRPr>
            </a:lvl8pPr>
            <a:lvl9pPr marL="3778164" indent="-222245" defTabSz="905957" eaLnBrk="0" fontAlgn="base" hangingPunct="0">
              <a:spcBef>
                <a:spcPct val="0"/>
              </a:spcBef>
              <a:spcAft>
                <a:spcPct val="0"/>
              </a:spcAft>
              <a:defRPr sz="1900" b="1">
                <a:solidFill>
                  <a:schemeClr val="accent1"/>
                </a:solidFill>
                <a:latin typeface="Arial" pitchFamily="34" charset="0"/>
              </a:defRPr>
            </a:lvl9pPr>
          </a:lstStyle>
          <a:p>
            <a:fld id="{E3C62698-2272-4DD2-8F32-337DD06FD4E0}" type="slidenum">
              <a:rPr lang="en-US" sz="1200" b="0">
                <a:solidFill>
                  <a:prstClr val="black"/>
                </a:solidFill>
                <a:latin typeface="Times New Roman" pitchFamily="18" charset="0"/>
              </a:rPr>
              <a:pPr/>
              <a:t>7</a:t>
            </a:fld>
            <a:endParaRPr lang="en-US" sz="1200" b="0">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xfrm>
            <a:off x="1384300" y="450850"/>
            <a:ext cx="4094163" cy="3071813"/>
          </a:xfrm>
          <a:ln/>
        </p:spPr>
      </p:sp>
      <p:sp>
        <p:nvSpPr>
          <p:cNvPr id="46084" name="Notes Placeholder 4"/>
          <p:cNvSpPr>
            <a:spLocks noGrp="1"/>
          </p:cNvSpPr>
          <p:nvPr/>
        </p:nvSpPr>
        <p:spPr bwMode="auto">
          <a:xfrm>
            <a:off x="685800" y="4343986"/>
            <a:ext cx="5486400" cy="4114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90" tIns="44695" rIns="89390" bIns="44695"/>
          <a:lstStyle/>
          <a:p>
            <a:pPr eaLnBrk="0" fontAlgn="base" hangingPunct="0">
              <a:spcBef>
                <a:spcPct val="30000"/>
              </a:spcBef>
              <a:spcAft>
                <a:spcPct val="0"/>
              </a:spcAft>
            </a:pPr>
            <a:endParaRPr lang="en-US" sz="1000" b="1">
              <a:solidFill>
                <a:srgbClr val="4F81BD"/>
              </a:solidFill>
              <a:latin typeface="Arial" pitchFamily="34" charset="0"/>
              <a:sym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all ASOs, mipomersen</a:t>
            </a:r>
            <a:r>
              <a:rPr lang="en-US" baseline="0" dirty="0" smtClean="0"/>
              <a:t> is metabolized by nucleases and the resulting fragments are excreted in urine (see Yu et al, 2007 and 2009).  </a:t>
            </a:r>
            <a:r>
              <a:rPr lang="en-US" baseline="0" dirty="0" err="1" smtClean="0"/>
              <a:t>Unmetabolized</a:t>
            </a:r>
            <a:r>
              <a:rPr lang="en-US" baseline="0" dirty="0" smtClean="0"/>
              <a:t>, 97% of mipomersen is bound to protein in human plasma, whereas a lower fraction (85%) of the endonuclease fragments (10-mers) is bound to protein.  In general, the shorter the oligonucleotide length, the lower the fraction bound to plasma proteins.  </a:t>
            </a:r>
            <a:r>
              <a:rPr lang="en-US" dirty="0" smtClean="0"/>
              <a:t>Because</a:t>
            </a:r>
            <a:r>
              <a:rPr lang="en-US" baseline="0" dirty="0" smtClean="0"/>
              <a:t> c</a:t>
            </a:r>
            <a:r>
              <a:rPr lang="en-US" dirty="0" smtClean="0"/>
              <a:t>ytochrome P450 is not involved in the metabolism</a:t>
            </a:r>
            <a:r>
              <a:rPr lang="en-US" baseline="0" dirty="0" smtClean="0"/>
              <a:t> of mipomersen (see Yu et al, 2009), the potential for interaction with other drugs is believed to be minimal.</a:t>
            </a:r>
            <a:endParaRPr lang="en-US" dirty="0"/>
          </a:p>
        </p:txBody>
      </p:sp>
      <p:sp>
        <p:nvSpPr>
          <p:cNvPr id="4" name="Slide Number Placeholder 3"/>
          <p:cNvSpPr>
            <a:spLocks noGrp="1"/>
          </p:cNvSpPr>
          <p:nvPr>
            <p:ph type="sldNum" sz="quarter" idx="10"/>
          </p:nvPr>
        </p:nvSpPr>
        <p:spPr/>
        <p:txBody>
          <a:bodyPr/>
          <a:lstStyle/>
          <a:p>
            <a:pPr>
              <a:defRPr/>
            </a:pPr>
            <a:fld id="{6577B6EF-443D-451A-B786-E73591949EB4}"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55E62E-FF12-48A1-B150-9DD4E90B163E}"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67F61-3822-443E-A581-7EA160DB2520}" type="slidenum">
              <a:rPr lang="en-US">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smtClean="0"/>
              <a:t>Apo B mRNA suppression correlated tightly with reduction in total cholesterol levels in HF-fed mice.  The 15% and 76% reductions in Apo B mRNA levels in 5 and 25 mg/kg treated mice corresponded with total cholesterol reductions of 8% and 46%, respectively.  Treatment with 50 mg/kg of murine-specific Apo B ASO lowered Apo B mRNA levels by 88% and levels of total cholesterol by 55%, effectively normalizing cholesterol to levels observed in chow-fed, saline-treated control mice, represented by the dashed white line (82 mg/dL).</a:t>
            </a:r>
          </a:p>
        </p:txBody>
      </p:sp>
      <p:sp>
        <p:nvSpPr>
          <p:cNvPr id="49156" name="Slide Number Placeholder 3"/>
          <p:cNvSpPr>
            <a:spLocks noGrp="1"/>
          </p:cNvSpPr>
          <p:nvPr>
            <p:ph type="sldNum" sz="quarter" idx="5"/>
          </p:nvPr>
        </p:nvSpPr>
        <p:spPr>
          <a:xfrm>
            <a:off x="6590410" y="8886753"/>
            <a:ext cx="267590" cy="25724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31777">
              <a:defRPr sz="2000" b="1">
                <a:solidFill>
                  <a:schemeClr val="accent1"/>
                </a:solidFill>
                <a:latin typeface="Arial" pitchFamily="34" charset="0"/>
              </a:defRPr>
            </a:lvl1pPr>
            <a:lvl2pPr marL="742881" indent="-285724" defTabSz="931777">
              <a:defRPr sz="2000" b="1">
                <a:solidFill>
                  <a:schemeClr val="accent1"/>
                </a:solidFill>
                <a:latin typeface="Arial" pitchFamily="34" charset="0"/>
              </a:defRPr>
            </a:lvl2pPr>
            <a:lvl3pPr marL="1142895" indent="-228579" defTabSz="931777">
              <a:defRPr sz="2000" b="1">
                <a:solidFill>
                  <a:schemeClr val="accent1"/>
                </a:solidFill>
                <a:latin typeface="Arial" pitchFamily="34" charset="0"/>
              </a:defRPr>
            </a:lvl3pPr>
            <a:lvl4pPr marL="1600053" indent="-228579" defTabSz="931777">
              <a:defRPr sz="2000" b="1">
                <a:solidFill>
                  <a:schemeClr val="accent1"/>
                </a:solidFill>
                <a:latin typeface="Arial" pitchFamily="34" charset="0"/>
              </a:defRPr>
            </a:lvl4pPr>
            <a:lvl5pPr marL="2057210" indent="-228579" defTabSz="931777">
              <a:defRPr sz="2000" b="1">
                <a:solidFill>
                  <a:schemeClr val="accent1"/>
                </a:solidFill>
                <a:latin typeface="Arial" pitchFamily="34" charset="0"/>
              </a:defRPr>
            </a:lvl5pPr>
            <a:lvl6pPr marL="2514368" indent="-228579" defTabSz="931777" eaLnBrk="0" fontAlgn="base" hangingPunct="0">
              <a:spcBef>
                <a:spcPct val="0"/>
              </a:spcBef>
              <a:spcAft>
                <a:spcPct val="0"/>
              </a:spcAft>
              <a:defRPr sz="2000" b="1">
                <a:solidFill>
                  <a:schemeClr val="accent1"/>
                </a:solidFill>
                <a:latin typeface="Arial" pitchFamily="34" charset="0"/>
              </a:defRPr>
            </a:lvl6pPr>
            <a:lvl7pPr marL="2971525" indent="-228579" defTabSz="931777" eaLnBrk="0" fontAlgn="base" hangingPunct="0">
              <a:spcBef>
                <a:spcPct val="0"/>
              </a:spcBef>
              <a:spcAft>
                <a:spcPct val="0"/>
              </a:spcAft>
              <a:defRPr sz="2000" b="1">
                <a:solidFill>
                  <a:schemeClr val="accent1"/>
                </a:solidFill>
                <a:latin typeface="Arial" pitchFamily="34" charset="0"/>
              </a:defRPr>
            </a:lvl7pPr>
            <a:lvl8pPr marL="3428684" indent="-228579" defTabSz="931777" eaLnBrk="0" fontAlgn="base" hangingPunct="0">
              <a:spcBef>
                <a:spcPct val="0"/>
              </a:spcBef>
              <a:spcAft>
                <a:spcPct val="0"/>
              </a:spcAft>
              <a:defRPr sz="2000" b="1">
                <a:solidFill>
                  <a:schemeClr val="accent1"/>
                </a:solidFill>
                <a:latin typeface="Arial" pitchFamily="34" charset="0"/>
              </a:defRPr>
            </a:lvl8pPr>
            <a:lvl9pPr marL="3885842" indent="-228579" defTabSz="931777" eaLnBrk="0" fontAlgn="base" hangingPunct="0">
              <a:spcBef>
                <a:spcPct val="0"/>
              </a:spcBef>
              <a:spcAft>
                <a:spcPct val="0"/>
              </a:spcAft>
              <a:defRPr sz="2000" b="1">
                <a:solidFill>
                  <a:schemeClr val="accent1"/>
                </a:solidFill>
                <a:latin typeface="Arial" pitchFamily="34" charset="0"/>
              </a:defRPr>
            </a:lvl9pPr>
          </a:lstStyle>
          <a:p>
            <a:fld id="{C89A65E1-97CA-4A79-B57B-8013A44328A6}" type="slidenum">
              <a:rPr lang="en-US" sz="1200" b="0">
                <a:solidFill>
                  <a:srgbClr val="000000"/>
                </a:solidFill>
                <a:latin typeface="Times New Roman" pitchFamily="18" charset="0"/>
              </a:rPr>
              <a:pPr/>
              <a:t>12</a:t>
            </a:fld>
            <a:endParaRPr lang="en-US" sz="1200" b="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lvl1pPr>
              <a:defRPr sz="4400"/>
            </a:lvl1pPr>
          </a:lstStyle>
          <a:p>
            <a:r>
              <a:rPr lang="nl-NL" sz="4000" b="1" spc="50" dirty="0" smtClean="0">
                <a:solidFill>
                  <a:srgbClr val="FFFF00"/>
                </a:solidFill>
              </a:rPr>
              <a:t>De gele tekst</a:t>
            </a:r>
            <a:endParaRPr lang="nl-NL" dirty="0"/>
          </a:p>
        </p:txBody>
      </p:sp>
      <p:sp>
        <p:nvSpPr>
          <p:cNvPr id="3" name="Subtitel 2"/>
          <p:cNvSpPr>
            <a:spLocks noGrp="1"/>
          </p:cNvSpPr>
          <p:nvPr>
            <p:ph type="subTitle" idx="1" hasCustomPrompt="1"/>
          </p:nvPr>
        </p:nvSpPr>
        <p:spPr>
          <a:xfrm>
            <a:off x="1371600" y="3886200"/>
            <a:ext cx="6400800" cy="1752600"/>
          </a:xfr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z="4000" i="1" spc="50" dirty="0" smtClean="0">
                <a:solidFill>
                  <a:schemeClr val="bg1"/>
                </a:solidFill>
              </a:rPr>
              <a:t>En de </a:t>
            </a:r>
            <a:r>
              <a:rPr lang="en-US" sz="4000" i="1" spc="50" dirty="0" err="1" smtClean="0">
                <a:solidFill>
                  <a:schemeClr val="bg1"/>
                </a:solidFill>
              </a:rPr>
              <a:t>witte</a:t>
            </a:r>
            <a:r>
              <a:rPr lang="en-US" sz="4000" i="1" spc="50" dirty="0" smtClean="0">
                <a:solidFill>
                  <a:schemeClr val="bg1"/>
                </a:solidFill>
              </a:rPr>
              <a:t> </a:t>
            </a:r>
            <a:r>
              <a:rPr lang="en-US" sz="4000" i="1" spc="50" dirty="0" err="1" smtClean="0">
                <a:solidFill>
                  <a:schemeClr val="bg1"/>
                </a:solidFill>
              </a:rPr>
              <a:t>tekst</a:t>
            </a:r>
            <a:endParaRPr lang="en-US" sz="4000" i="1" spc="50" dirty="0" smtClean="0">
              <a:solidFill>
                <a:schemeClr val="bg1"/>
              </a:solidFill>
            </a:endParaRPr>
          </a:p>
        </p:txBody>
      </p:sp>
      <p:sp>
        <p:nvSpPr>
          <p:cNvPr id="4" name="Tijdelijke aanduiding voor datum 3"/>
          <p:cNvSpPr>
            <a:spLocks noGrp="1"/>
          </p:cNvSpPr>
          <p:nvPr>
            <p:ph type="dt" sz="half" idx="10"/>
          </p:nvPr>
        </p:nvSpPr>
        <p:spPr/>
        <p:txBody>
          <a:bodyPr/>
          <a:lstStyle>
            <a:lvl1pPr>
              <a:defRPr/>
            </a:lvl1pPr>
          </a:lstStyle>
          <a:p>
            <a:fld id="{1EDBEC79-67A9-4E75-A57E-8C4E88205109}" type="datetime1">
              <a:rPr lang="nl-NL"/>
              <a:pPr/>
              <a:t>28-12-2012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en-US"/>
          </a:p>
        </p:txBody>
      </p:sp>
      <p:pic>
        <p:nvPicPr>
          <p:cNvPr id="7" name="Afbeelding 6"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rgbClr val="FFFF00"/>
                </a:solidFill>
              </a:defRPr>
            </a:lvl1pPr>
          </a:lstStyle>
          <a:p>
            <a:r>
              <a:rPr lang="nl-NL" dirty="0" smtClean="0"/>
              <a:t>Titelstijl van model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F97DF66-C9C9-4335-B5FA-C9B803DA0C49}" type="datetime1">
              <a:rPr lang="nl-NL"/>
              <a:pPr/>
              <a:t>28-12-2012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874BBC16-E3C7-4AA0-B5B5-B995CFFF70E3}" type="slidenum">
              <a:rPr lang="nl-NL"/>
              <a:pPr/>
              <a:t>‹nr.›</a:t>
            </a:fld>
            <a:endParaRPr lang="nl-NL"/>
          </a:p>
        </p:txBody>
      </p:sp>
      <p:pic>
        <p:nvPicPr>
          <p:cNvPr id="7" name="Afbeelding 6"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64E545AB-683C-4956-ACA8-6616B6AD5141}" type="datetime1">
              <a:rPr lang="nl-NL"/>
              <a:pPr/>
              <a:t>28-12-2012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7E759980-35AA-4C3B-BA9D-06B413E8E6E5}" type="slidenum">
              <a:rPr lang="nl-NL"/>
              <a:pPr/>
              <a:t>‹nr.›</a:t>
            </a:fld>
            <a:endParaRPr lang="nl-NL"/>
          </a:p>
        </p:txBody>
      </p:sp>
      <p:pic>
        <p:nvPicPr>
          <p:cNvPr id="7" name="Afbeelding 6"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153988" y="195916"/>
            <a:ext cx="8836025" cy="755650"/>
          </a:xfrm>
        </p:spPr>
        <p:txBody>
          <a:bodyPr/>
          <a:lstStyle>
            <a:lvl1pPr algn="l">
              <a:defRPr sz="4000">
                <a:solidFill>
                  <a:srgbClr val="FFFF00"/>
                </a:solidFill>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7544" y="604838"/>
            <a:ext cx="8508181" cy="384175"/>
          </a:xfrm>
        </p:spPr>
        <p:txBody>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1522413"/>
            <a:ext cx="4181475"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14875" y="1522413"/>
            <a:ext cx="4183063" cy="4537075"/>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1714183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48251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baseline="0">
                <a:solidFill>
                  <a:srgbClr val="FFF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fld id="{FAB86B49-8930-4176-8B07-FCFD5AB192F3}" type="datetime1">
              <a:rPr lang="nl-NL"/>
              <a:pPr/>
              <a:t>28-12-2012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en-US"/>
          </a:p>
        </p:txBody>
      </p:sp>
      <p:pic>
        <p:nvPicPr>
          <p:cNvPr id="7" name="Afbeelding 6"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fld id="{E821415C-8934-45B6-A578-26CB4893DDF4}" type="datetime1">
              <a:rPr lang="nl-NL"/>
              <a:pPr/>
              <a:t>28-12-2012</a:t>
            </a:fld>
            <a:endParaRPr lang="nl-NL"/>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endParaRPr lang="nl-NL" dirty="0"/>
          </a:p>
        </p:txBody>
      </p:sp>
      <p:pic>
        <p:nvPicPr>
          <p:cNvPr id="7" name="Afbeelding 6"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rgbClr val="FFF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A09B4E74-B586-45DB-A626-FC5E0C60BE5B}" type="datetime1">
              <a:rPr lang="nl-NL"/>
              <a:pPr/>
              <a:t>28-12-2012</a:t>
            </a:fld>
            <a:endParaRPr lang="nl-NL" dirty="0"/>
          </a:p>
        </p:txBody>
      </p:sp>
      <p:sp>
        <p:nvSpPr>
          <p:cNvPr id="6" name="Tijdelijke aanduiding voor voettekst 4"/>
          <p:cNvSpPr>
            <a:spLocks noGrp="1"/>
          </p:cNvSpPr>
          <p:nvPr>
            <p:ph type="ftr" sz="quarter" idx="11"/>
          </p:nvPr>
        </p:nvSpPr>
        <p:spPr/>
        <p:txBody>
          <a:bodyPr/>
          <a:lstStyle>
            <a:lvl1pPr>
              <a:defRPr/>
            </a:lvl1pPr>
          </a:lstStyle>
          <a:p>
            <a:endParaRPr lang="en-US"/>
          </a:p>
        </p:txBody>
      </p:sp>
      <p:sp>
        <p:nvSpPr>
          <p:cNvPr id="7" name="Tijdelijke aanduiding voor dianummer 5"/>
          <p:cNvSpPr>
            <a:spLocks noGrp="1"/>
          </p:cNvSpPr>
          <p:nvPr>
            <p:ph type="sldNum" sz="quarter" idx="12"/>
          </p:nvPr>
        </p:nvSpPr>
        <p:spPr/>
        <p:txBody>
          <a:bodyPr/>
          <a:lstStyle>
            <a:lvl1pPr>
              <a:defRPr/>
            </a:lvl1pPr>
          </a:lstStyle>
          <a:p>
            <a:endParaRPr lang="nl-NL" dirty="0"/>
          </a:p>
        </p:txBody>
      </p:sp>
      <p:pic>
        <p:nvPicPr>
          <p:cNvPr id="8" name="Afbeelding 7"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70D11638-C780-4FD8-8F05-72B70A5C8A34}" type="datetime1">
              <a:rPr lang="nl-NL"/>
              <a:pPr/>
              <a:t>28-12-2012</a:t>
            </a:fld>
            <a:endParaRPr lang="nl-NL"/>
          </a:p>
        </p:txBody>
      </p:sp>
      <p:sp>
        <p:nvSpPr>
          <p:cNvPr id="8" name="Tijdelijke aanduiding voor voettekst 4"/>
          <p:cNvSpPr>
            <a:spLocks noGrp="1"/>
          </p:cNvSpPr>
          <p:nvPr>
            <p:ph type="ftr" sz="quarter" idx="11"/>
          </p:nvPr>
        </p:nvSpPr>
        <p:spPr/>
        <p:txBody>
          <a:bodyPr/>
          <a:lstStyle>
            <a:lvl1pPr>
              <a:defRPr/>
            </a:lvl1pPr>
          </a:lstStyle>
          <a:p>
            <a:endParaRPr lang="en-US"/>
          </a:p>
        </p:txBody>
      </p:sp>
      <p:sp>
        <p:nvSpPr>
          <p:cNvPr id="9" name="Tijdelijke aanduiding voor dianummer 5"/>
          <p:cNvSpPr>
            <a:spLocks noGrp="1"/>
          </p:cNvSpPr>
          <p:nvPr>
            <p:ph type="sldNum" sz="quarter" idx="12"/>
          </p:nvPr>
        </p:nvSpPr>
        <p:spPr/>
        <p:txBody>
          <a:bodyPr/>
          <a:lstStyle>
            <a:lvl1pPr>
              <a:defRPr/>
            </a:lvl1pPr>
          </a:lstStyle>
          <a:p>
            <a:fld id="{B92F1FA9-57F9-4474-8321-102B398C0850}" type="slidenum">
              <a:rPr lang="nl-NL"/>
              <a:pPr/>
              <a:t>‹nr.›</a:t>
            </a:fld>
            <a:endParaRPr lang="nl-NL"/>
          </a:p>
        </p:txBody>
      </p:sp>
      <p:pic>
        <p:nvPicPr>
          <p:cNvPr id="10" name="Afbeelding 9"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baseline="0">
                <a:solidFill>
                  <a:srgbClr val="FFFF00"/>
                </a:solidFill>
              </a:defRPr>
            </a:lvl1pPr>
          </a:lstStyle>
          <a:p>
            <a:r>
              <a:rPr lang="nl-NL" dirty="0" smtClean="0"/>
              <a:t>Titelstijl van model bewerken</a:t>
            </a:r>
            <a:endParaRPr lang="nl-NL" dirty="0"/>
          </a:p>
        </p:txBody>
      </p:sp>
      <p:sp>
        <p:nvSpPr>
          <p:cNvPr id="3" name="Tijdelijke aanduiding voor datum 3"/>
          <p:cNvSpPr>
            <a:spLocks noGrp="1"/>
          </p:cNvSpPr>
          <p:nvPr>
            <p:ph type="dt" sz="half" idx="10"/>
          </p:nvPr>
        </p:nvSpPr>
        <p:spPr/>
        <p:txBody>
          <a:bodyPr/>
          <a:lstStyle>
            <a:lvl1pPr>
              <a:defRPr/>
            </a:lvl1pPr>
          </a:lstStyle>
          <a:p>
            <a:fld id="{334ACCD8-C934-4E0C-8B3C-4F4E34F5B967}" type="datetime1">
              <a:rPr lang="nl-NL"/>
              <a:pPr/>
              <a:t>28-12-2012</a:t>
            </a:fld>
            <a:endParaRPr lang="nl-NL"/>
          </a:p>
        </p:txBody>
      </p:sp>
      <p:sp>
        <p:nvSpPr>
          <p:cNvPr id="4" name="Tijdelijke aanduiding voor voettekst 4"/>
          <p:cNvSpPr>
            <a:spLocks noGrp="1"/>
          </p:cNvSpPr>
          <p:nvPr>
            <p:ph type="ftr" sz="quarter" idx="11"/>
          </p:nvPr>
        </p:nvSpPr>
        <p:spPr/>
        <p:txBody>
          <a:bodyPr/>
          <a:lstStyle>
            <a:lvl1pPr>
              <a:defRPr/>
            </a:lvl1pPr>
          </a:lstStyle>
          <a:p>
            <a:endParaRPr lang="en-US"/>
          </a:p>
        </p:txBody>
      </p:sp>
      <p:sp>
        <p:nvSpPr>
          <p:cNvPr id="5" name="Tijdelijke aanduiding voor dianummer 5"/>
          <p:cNvSpPr>
            <a:spLocks noGrp="1"/>
          </p:cNvSpPr>
          <p:nvPr>
            <p:ph type="sldNum" sz="quarter" idx="12"/>
          </p:nvPr>
        </p:nvSpPr>
        <p:spPr/>
        <p:txBody>
          <a:bodyPr/>
          <a:lstStyle>
            <a:lvl1pPr>
              <a:defRPr/>
            </a:lvl1pPr>
          </a:lstStyle>
          <a:p>
            <a:fld id="{253A2502-3E2F-4B72-BCD3-0F438D3A3FDA}" type="slidenum">
              <a:rPr lang="nl-NL"/>
              <a:pPr/>
              <a:t>‹nr.›</a:t>
            </a:fld>
            <a:endParaRPr lang="nl-NL"/>
          </a:p>
        </p:txBody>
      </p:sp>
      <p:pic>
        <p:nvPicPr>
          <p:cNvPr id="6" name="Afbeelding 5"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E0CBF491-6CA2-4CDE-9635-429009883E4E}" type="datetime1">
              <a:rPr lang="nl-NL"/>
              <a:pPr/>
              <a:t>28-12-2012</a:t>
            </a:fld>
            <a:endParaRPr lang="nl-NL"/>
          </a:p>
        </p:txBody>
      </p:sp>
      <p:sp>
        <p:nvSpPr>
          <p:cNvPr id="3" name="Tijdelijke aanduiding voor voettekst 4"/>
          <p:cNvSpPr>
            <a:spLocks noGrp="1"/>
          </p:cNvSpPr>
          <p:nvPr>
            <p:ph type="ftr" sz="quarter" idx="11"/>
          </p:nvPr>
        </p:nvSpPr>
        <p:spPr/>
        <p:txBody>
          <a:bodyPr/>
          <a:lstStyle>
            <a:lvl1pPr>
              <a:defRPr/>
            </a:lvl1pPr>
          </a:lstStyle>
          <a:p>
            <a:endParaRPr lang="en-US"/>
          </a:p>
        </p:txBody>
      </p:sp>
      <p:sp>
        <p:nvSpPr>
          <p:cNvPr id="4" name="Tijdelijke aanduiding voor dianummer 5"/>
          <p:cNvSpPr>
            <a:spLocks noGrp="1"/>
          </p:cNvSpPr>
          <p:nvPr>
            <p:ph type="sldNum" sz="quarter" idx="12"/>
          </p:nvPr>
        </p:nvSpPr>
        <p:spPr/>
        <p:txBody>
          <a:bodyPr/>
          <a:lstStyle>
            <a:lvl1pPr>
              <a:defRPr/>
            </a:lvl1pPr>
          </a:lstStyle>
          <a:p>
            <a:fld id="{3EF10787-18C6-4FC5-88C3-658C95315D08}" type="slidenum">
              <a:rPr lang="nl-NL"/>
              <a:pPr/>
              <a:t>‹nr.›</a:t>
            </a:fld>
            <a:endParaRPr lang="nl-NL"/>
          </a:p>
        </p:txBody>
      </p:sp>
      <p:pic>
        <p:nvPicPr>
          <p:cNvPr id="5" name="Afbeelding 4"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rgbClr val="FFF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fld id="{DC310F20-E26D-4E06-BB2C-04A206509EDB}" type="datetime1">
              <a:rPr lang="nl-NL"/>
              <a:pPr/>
              <a:t>28-12-2012</a:t>
            </a:fld>
            <a:endParaRPr lang="nl-NL"/>
          </a:p>
        </p:txBody>
      </p:sp>
      <p:sp>
        <p:nvSpPr>
          <p:cNvPr id="6" name="Tijdelijke aanduiding voor voettekst 4"/>
          <p:cNvSpPr>
            <a:spLocks noGrp="1"/>
          </p:cNvSpPr>
          <p:nvPr>
            <p:ph type="ftr" sz="quarter" idx="11"/>
          </p:nvPr>
        </p:nvSpPr>
        <p:spPr/>
        <p:txBody>
          <a:bodyPr/>
          <a:lstStyle>
            <a:lvl1pPr>
              <a:defRPr/>
            </a:lvl1pPr>
          </a:lstStyle>
          <a:p>
            <a:endParaRPr lang="en-US"/>
          </a:p>
        </p:txBody>
      </p:sp>
      <p:sp>
        <p:nvSpPr>
          <p:cNvPr id="7" name="Tijdelijke aanduiding voor dianummer 5"/>
          <p:cNvSpPr>
            <a:spLocks noGrp="1"/>
          </p:cNvSpPr>
          <p:nvPr>
            <p:ph type="sldNum" sz="quarter" idx="12"/>
          </p:nvPr>
        </p:nvSpPr>
        <p:spPr/>
        <p:txBody>
          <a:bodyPr/>
          <a:lstStyle>
            <a:lvl1pPr>
              <a:defRPr/>
            </a:lvl1pPr>
          </a:lstStyle>
          <a:p>
            <a:fld id="{ED9693DD-1153-45B9-8C3F-87D9C88058B8}" type="slidenum">
              <a:rPr lang="nl-NL"/>
              <a:pPr/>
              <a:t>‹nr.›</a:t>
            </a:fld>
            <a:endParaRPr lang="nl-NL"/>
          </a:p>
        </p:txBody>
      </p:sp>
      <p:pic>
        <p:nvPicPr>
          <p:cNvPr id="8" name="Afbeelding 7"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fld id="{4A400183-D8D7-4279-B00F-2E4BC83613B9}" type="datetime1">
              <a:rPr lang="nl-NL"/>
              <a:pPr/>
              <a:t>28-12-2012</a:t>
            </a:fld>
            <a:endParaRPr lang="nl-NL"/>
          </a:p>
        </p:txBody>
      </p:sp>
      <p:sp>
        <p:nvSpPr>
          <p:cNvPr id="6" name="Tijdelijke aanduiding voor voettekst 4"/>
          <p:cNvSpPr>
            <a:spLocks noGrp="1"/>
          </p:cNvSpPr>
          <p:nvPr>
            <p:ph type="ftr" sz="quarter" idx="11"/>
          </p:nvPr>
        </p:nvSpPr>
        <p:spPr/>
        <p:txBody>
          <a:bodyPr/>
          <a:lstStyle>
            <a:lvl1pPr>
              <a:defRPr/>
            </a:lvl1pPr>
          </a:lstStyle>
          <a:p>
            <a:endParaRPr lang="en-US"/>
          </a:p>
        </p:txBody>
      </p:sp>
      <p:sp>
        <p:nvSpPr>
          <p:cNvPr id="7" name="Tijdelijke aanduiding voor dianummer 5"/>
          <p:cNvSpPr>
            <a:spLocks noGrp="1"/>
          </p:cNvSpPr>
          <p:nvPr>
            <p:ph type="sldNum" sz="quarter" idx="12"/>
          </p:nvPr>
        </p:nvSpPr>
        <p:spPr/>
        <p:txBody>
          <a:bodyPr/>
          <a:lstStyle>
            <a:lvl1pPr>
              <a:defRPr/>
            </a:lvl1pPr>
          </a:lstStyle>
          <a:p>
            <a:fld id="{524F0D66-E2DD-4059-BA0B-B779A5E8EF0D}" type="slidenum">
              <a:rPr lang="nl-NL"/>
              <a:pPr/>
              <a:t>‹nr.›</a:t>
            </a:fld>
            <a:endParaRPr lang="nl-NL"/>
          </a:p>
        </p:txBody>
      </p:sp>
      <p:pic>
        <p:nvPicPr>
          <p:cNvPr id="8" name="Afbeelding 7" descr="CvG.nl.png"/>
          <p:cNvPicPr>
            <a:picLocks noChangeAspect="1"/>
          </p:cNvPicPr>
          <p:nvPr userDrawn="1"/>
        </p:nvPicPr>
        <p:blipFill>
          <a:blip r:embed="rId2" cstate="print"/>
          <a:stretch>
            <a:fillRect/>
          </a:stretch>
        </p:blipFill>
        <p:spPr>
          <a:xfrm>
            <a:off x="282204" y="6014912"/>
            <a:ext cx="2249334" cy="6012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z="4000" b="1" spc="50" dirty="0" smtClean="0">
                <a:solidFill>
                  <a:srgbClr val="FFFF00"/>
                </a:solidFill>
              </a:rPr>
              <a:t>De gele tekst</a:t>
            </a:r>
            <a:endParaRPr lang="nl-NL" dirty="0"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4000" i="1" spc="50" dirty="0" smtClean="0">
                <a:solidFill>
                  <a:schemeClr val="bg1"/>
                </a:solidFill>
              </a:rPr>
              <a:t>En de </a:t>
            </a:r>
            <a:r>
              <a:rPr lang="en-US" sz="4000" i="1" spc="50" dirty="0" err="1" smtClean="0">
                <a:solidFill>
                  <a:schemeClr val="bg1"/>
                </a:solidFill>
              </a:rPr>
              <a:t>witte</a:t>
            </a:r>
            <a:r>
              <a:rPr lang="en-US" sz="4000" i="1" spc="50" dirty="0" smtClean="0">
                <a:solidFill>
                  <a:schemeClr val="bg1"/>
                </a:solidFill>
              </a:rPr>
              <a:t> </a:t>
            </a:r>
            <a:r>
              <a:rPr lang="en-US" sz="4000" i="1" spc="50" dirty="0" err="1" smtClean="0">
                <a:solidFill>
                  <a:schemeClr val="bg1"/>
                </a:solidFill>
              </a:rPr>
              <a:t>tekst</a:t>
            </a:r>
            <a:endParaRPr lang="en-US" sz="4000" i="1" spc="50" dirty="0" smtClean="0">
              <a:solidFill>
                <a:schemeClr val="bg1"/>
              </a:solidFill>
            </a:endParaRPr>
          </a:p>
          <a:p>
            <a:pPr lvl="0"/>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A9999C47-799A-435D-A9FA-88FC9ED5CD6A}" type="datetime1">
              <a:rPr lang="nl-NL">
                <a:cs typeface="Arial" charset="0"/>
              </a:rPr>
              <a:pPr defTabSz="457200" fontAlgn="base">
                <a:spcBef>
                  <a:spcPct val="0"/>
                </a:spcBef>
                <a:spcAft>
                  <a:spcPct val="0"/>
                </a:spcAft>
              </a:pPr>
              <a:t>28-12-2012</a:t>
            </a:fld>
            <a:endParaRPr lang="nl-NL">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fontAlgn="base">
              <a:spcBef>
                <a:spcPct val="0"/>
              </a:spcBef>
              <a:spcAft>
                <a:spcPct val="0"/>
              </a:spcAft>
            </a:pPr>
            <a:endParaRPr lang="en-US">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b="1" i="1">
                <a:solidFill>
                  <a:srgbClr val="FFFF00"/>
                </a:solidFill>
                <a:latin typeface="Calibri" charset="0"/>
              </a:defRPr>
            </a:lvl1pPr>
          </a:lstStyle>
          <a:p>
            <a:pPr defTabSz="457200" fontAlgn="base">
              <a:spcBef>
                <a:spcPct val="0"/>
              </a:spcBef>
              <a:spcAft>
                <a:spcPct val="0"/>
              </a:spcAft>
            </a:pPr>
            <a:endParaRPr lang="nl-NL" dirty="0">
              <a:cs typeface="Arial" charset="0"/>
            </a:endParaRPr>
          </a:p>
        </p:txBody>
      </p:sp>
      <p:pic>
        <p:nvPicPr>
          <p:cNvPr id="7" name="Afbeelding 6" descr="CvG.nl.png"/>
          <p:cNvPicPr>
            <a:picLocks noChangeAspect="1"/>
          </p:cNvPicPr>
          <p:nvPr userDrawn="1"/>
        </p:nvPicPr>
        <p:blipFill>
          <a:blip r:embed="rId18" cstate="print"/>
          <a:stretch>
            <a:fillRect/>
          </a:stretch>
        </p:blipFill>
        <p:spPr>
          <a:xfrm>
            <a:off x="282204" y="6014912"/>
            <a:ext cx="2249334" cy="6012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baseline="0">
          <a:solidFill>
            <a:schemeClr val="bg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werkblad1.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werkblad2.xls"/><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5536" y="1196752"/>
            <a:ext cx="8136904" cy="3016210"/>
          </a:xfrm>
          <a:prstGeom prst="rect">
            <a:avLst/>
          </a:prstGeom>
        </p:spPr>
        <p:txBody>
          <a:bodyPr wrap="square">
            <a:spAutoFit/>
          </a:bodyPr>
          <a:lstStyle/>
          <a:p>
            <a:pPr algn="ctr">
              <a:spcBef>
                <a:spcPts val="800"/>
              </a:spcBef>
              <a:spcAft>
                <a:spcPts val="400"/>
              </a:spcAft>
            </a:pPr>
            <a:r>
              <a:rPr lang="en-US" sz="6000" b="1" dirty="0" smtClean="0">
                <a:solidFill>
                  <a:srgbClr val="FFFF00"/>
                </a:solidFill>
              </a:rPr>
              <a:t>Antisense and </a:t>
            </a:r>
            <a:endParaRPr lang="en-US" sz="6000" b="1" dirty="0" smtClean="0">
              <a:solidFill>
                <a:srgbClr val="FFFF00"/>
              </a:solidFill>
            </a:endParaRPr>
          </a:p>
          <a:p>
            <a:pPr algn="ctr">
              <a:spcBef>
                <a:spcPts val="800"/>
              </a:spcBef>
              <a:spcAft>
                <a:spcPts val="400"/>
              </a:spcAft>
            </a:pPr>
            <a:r>
              <a:rPr lang="en-US" sz="6000" b="1" dirty="0" smtClean="0">
                <a:solidFill>
                  <a:srgbClr val="FFFF00"/>
                </a:solidFill>
              </a:rPr>
              <a:t>Apo </a:t>
            </a:r>
            <a:r>
              <a:rPr lang="en-US" sz="6000" b="1" dirty="0" smtClean="0">
                <a:solidFill>
                  <a:srgbClr val="FFFF00"/>
                </a:solidFill>
              </a:rPr>
              <a:t>B Synthesis Inhibition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1784"/>
            <a:ext cx="8424936" cy="1143000"/>
          </a:xfrm>
        </p:spPr>
        <p:txBody>
          <a:bodyPr/>
          <a:lstStyle/>
          <a:p>
            <a:r>
              <a:rPr lang="en-US" sz="2800" b="1" dirty="0" smtClean="0"/>
              <a:t>Targeting Apo B Production Reduces Formation of VLDL and </a:t>
            </a:r>
            <a:r>
              <a:rPr lang="en-US" sz="2800" b="1" dirty="0" smtClean="0"/>
              <a:t>Other </a:t>
            </a:r>
            <a:r>
              <a:rPr lang="en-US" sz="2800" b="1" dirty="0" err="1" smtClean="0"/>
              <a:t>Atherogenic</a:t>
            </a:r>
            <a:r>
              <a:rPr lang="en-US" sz="2800" b="1" dirty="0" smtClean="0"/>
              <a:t> </a:t>
            </a:r>
            <a:r>
              <a:rPr lang="en-US" sz="2800" b="1" dirty="0" smtClean="0"/>
              <a:t>Lipoproteins</a:t>
            </a:r>
            <a:endParaRPr lang="en-US" sz="2800" b="1" dirty="0"/>
          </a:p>
        </p:txBody>
      </p:sp>
      <p:sp>
        <p:nvSpPr>
          <p:cNvPr id="5" name="Rectangle 4"/>
          <p:cNvSpPr/>
          <p:nvPr/>
        </p:nvSpPr>
        <p:spPr>
          <a:xfrm>
            <a:off x="895511" y="2123021"/>
            <a:ext cx="1597523" cy="1169551"/>
          </a:xfrm>
          <a:prstGeom prst="rect">
            <a:avLst/>
          </a:prstGeom>
        </p:spPr>
        <p:txBody>
          <a:bodyPr wrap="square" lIns="0" rIns="0">
            <a:spAutoFit/>
          </a:bodyPr>
          <a:lstStyle/>
          <a:p>
            <a:pPr fontAlgn="base">
              <a:spcBef>
                <a:spcPct val="0"/>
              </a:spcBef>
              <a:spcAft>
                <a:spcPct val="0"/>
              </a:spcAft>
            </a:pPr>
            <a:r>
              <a:rPr lang="en-US" sz="1400" b="1" dirty="0">
                <a:solidFill>
                  <a:prstClr val="white"/>
                </a:solidFill>
                <a:sym typeface="Gill Sans" charset="0"/>
              </a:rPr>
              <a:t>Normal </a:t>
            </a:r>
          </a:p>
          <a:p>
            <a:pPr fontAlgn="base">
              <a:spcBef>
                <a:spcPct val="0"/>
              </a:spcBef>
              <a:spcAft>
                <a:spcPct val="0"/>
              </a:spcAft>
            </a:pPr>
            <a:r>
              <a:rPr lang="en-US" sz="1400" b="1" dirty="0">
                <a:solidFill>
                  <a:prstClr val="white"/>
                </a:solidFill>
                <a:sym typeface="Gill Sans" charset="0"/>
              </a:rPr>
              <a:t>synthesis </a:t>
            </a:r>
            <a:br>
              <a:rPr lang="en-US" sz="1400" b="1" dirty="0">
                <a:solidFill>
                  <a:prstClr val="white"/>
                </a:solidFill>
                <a:sym typeface="Gill Sans" charset="0"/>
              </a:rPr>
            </a:br>
            <a:r>
              <a:rPr lang="en-US" sz="1400" b="1" dirty="0">
                <a:solidFill>
                  <a:prstClr val="white"/>
                </a:solidFill>
                <a:sym typeface="Gill Sans" charset="0"/>
              </a:rPr>
              <a:t>of Apo B–containing</a:t>
            </a:r>
          </a:p>
          <a:p>
            <a:pPr fontAlgn="base">
              <a:spcBef>
                <a:spcPct val="0"/>
              </a:spcBef>
              <a:spcAft>
                <a:spcPct val="0"/>
              </a:spcAft>
            </a:pPr>
            <a:r>
              <a:rPr lang="en-US" sz="1400" b="1" dirty="0">
                <a:solidFill>
                  <a:prstClr val="white"/>
                </a:solidFill>
                <a:sym typeface="Gill Sans" charset="0"/>
              </a:rPr>
              <a:t>particles</a:t>
            </a:r>
          </a:p>
        </p:txBody>
      </p:sp>
      <p:grpSp>
        <p:nvGrpSpPr>
          <p:cNvPr id="3" name="Group 61"/>
          <p:cNvGrpSpPr/>
          <p:nvPr/>
        </p:nvGrpSpPr>
        <p:grpSpPr>
          <a:xfrm>
            <a:off x="4303230" y="1718248"/>
            <a:ext cx="1389894" cy="1289177"/>
            <a:chOff x="4303230" y="2020270"/>
            <a:chExt cx="1389894" cy="1289177"/>
          </a:xfrm>
        </p:grpSpPr>
        <p:pic>
          <p:nvPicPr>
            <p:cNvPr id="7" name="Picture 11" descr="disease protein"/>
            <p:cNvPicPr>
              <a:picLocks noChangeAspect="1" noChangeArrowheads="1"/>
            </p:cNvPicPr>
            <p:nvPr/>
          </p:nvPicPr>
          <p:blipFill>
            <a:blip r:embed="rId3" cstate="email"/>
            <a:srcRect/>
            <a:stretch>
              <a:fillRect/>
            </a:stretch>
          </p:blipFill>
          <p:spPr bwMode="auto">
            <a:xfrm>
              <a:off x="4303230" y="2448945"/>
              <a:ext cx="1389894" cy="860502"/>
            </a:xfrm>
            <a:prstGeom prst="rect">
              <a:avLst/>
            </a:prstGeom>
            <a:noFill/>
            <a:ln w="9525">
              <a:noFill/>
              <a:miter lim="800000"/>
              <a:headEnd/>
              <a:tailEnd/>
            </a:ln>
          </p:spPr>
        </p:pic>
        <p:sp>
          <p:nvSpPr>
            <p:cNvPr id="19" name="Rectangle 18"/>
            <p:cNvSpPr/>
            <p:nvPr/>
          </p:nvSpPr>
          <p:spPr>
            <a:xfrm>
              <a:off x="4583457" y="2020270"/>
              <a:ext cx="602865" cy="307777"/>
            </a:xfrm>
            <a:prstGeom prst="rect">
              <a:avLst/>
            </a:prstGeom>
          </p:spPr>
          <p:txBody>
            <a:bodyPr wrap="square" lIns="0" rIns="0">
              <a:spAutoFit/>
            </a:bodyPr>
            <a:lstStyle/>
            <a:p>
              <a:pPr fontAlgn="base">
                <a:spcBef>
                  <a:spcPct val="0"/>
                </a:spcBef>
                <a:spcAft>
                  <a:spcPct val="0"/>
                </a:spcAft>
              </a:pPr>
              <a:r>
                <a:rPr lang="en-US" sz="1400" dirty="0">
                  <a:solidFill>
                    <a:prstClr val="white"/>
                  </a:solidFill>
                  <a:sym typeface="Gill Sans" charset="0"/>
                </a:rPr>
                <a:t>Apo B</a:t>
              </a:r>
            </a:p>
          </p:txBody>
        </p:sp>
      </p:grpSp>
      <p:sp>
        <p:nvSpPr>
          <p:cNvPr id="23" name="AutoShape 17"/>
          <p:cNvSpPr>
            <a:spLocks noChangeArrowheads="1"/>
          </p:cNvSpPr>
          <p:nvPr/>
        </p:nvSpPr>
        <p:spPr bwMode="auto">
          <a:xfrm>
            <a:off x="2863058" y="2398324"/>
            <a:ext cx="1196989" cy="382719"/>
          </a:xfrm>
          <a:prstGeom prst="rightArrow">
            <a:avLst>
              <a:gd name="adj1" fmla="val 36806"/>
              <a:gd name="adj2" fmla="val 75658"/>
            </a:avLst>
          </a:prstGeom>
          <a:gradFill rotWithShape="1">
            <a:gsLst>
              <a:gs pos="0">
                <a:schemeClr val="bg1"/>
              </a:gs>
              <a:gs pos="100000">
                <a:srgbClr val="70BCF0"/>
              </a:gs>
            </a:gsLst>
            <a:lin ang="0" scaled="1"/>
          </a:gra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grpSp>
        <p:nvGrpSpPr>
          <p:cNvPr id="4" name="Group 60"/>
          <p:cNvGrpSpPr/>
          <p:nvPr/>
        </p:nvGrpSpPr>
        <p:grpSpPr>
          <a:xfrm>
            <a:off x="2080617" y="1718248"/>
            <a:ext cx="1227004" cy="1670847"/>
            <a:chOff x="2080617" y="2020270"/>
            <a:chExt cx="1227004" cy="1670847"/>
          </a:xfrm>
        </p:grpSpPr>
        <p:pic>
          <p:nvPicPr>
            <p:cNvPr id="12" name="Picture 11" descr="DNA_Strand_Green.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80617" y="2202763"/>
              <a:ext cx="589043" cy="1488354"/>
            </a:xfrm>
            <a:prstGeom prst="rect">
              <a:avLst/>
            </a:prstGeom>
          </p:spPr>
        </p:pic>
        <p:sp>
          <p:nvSpPr>
            <p:cNvPr id="21" name="Rectangle 20"/>
            <p:cNvSpPr/>
            <p:nvPr/>
          </p:nvSpPr>
          <p:spPr>
            <a:xfrm>
              <a:off x="2704756" y="2020270"/>
              <a:ext cx="602865" cy="307777"/>
            </a:xfrm>
            <a:prstGeom prst="rect">
              <a:avLst/>
            </a:prstGeom>
          </p:spPr>
          <p:txBody>
            <a:bodyPr wrap="square" lIns="0" rIns="0">
              <a:spAutoFit/>
            </a:bodyPr>
            <a:lstStyle/>
            <a:p>
              <a:pPr fontAlgn="base">
                <a:spcBef>
                  <a:spcPct val="0"/>
                </a:spcBef>
                <a:spcAft>
                  <a:spcPct val="0"/>
                </a:spcAft>
              </a:pPr>
              <a:r>
                <a:rPr lang="en-US" sz="1400" dirty="0">
                  <a:solidFill>
                    <a:prstClr val="white"/>
                  </a:solidFill>
                  <a:sym typeface="Gill Sans" charset="0"/>
                </a:rPr>
                <a:t>mRNA</a:t>
              </a:r>
            </a:p>
          </p:txBody>
        </p:sp>
        <p:cxnSp>
          <p:nvCxnSpPr>
            <p:cNvPr id="24" name="Straight Connector 23"/>
            <p:cNvCxnSpPr/>
            <p:nvPr/>
          </p:nvCxnSpPr>
          <p:spPr>
            <a:xfrm flipV="1">
              <a:off x="2485471" y="2333612"/>
              <a:ext cx="496441" cy="20565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AutoShape 17"/>
          <p:cNvSpPr>
            <a:spLocks noChangeArrowheads="1"/>
          </p:cNvSpPr>
          <p:nvPr/>
        </p:nvSpPr>
        <p:spPr bwMode="auto">
          <a:xfrm>
            <a:off x="5880038" y="2398324"/>
            <a:ext cx="1196989" cy="382719"/>
          </a:xfrm>
          <a:prstGeom prst="rightArrow">
            <a:avLst>
              <a:gd name="adj1" fmla="val 36806"/>
              <a:gd name="adj2" fmla="val 75658"/>
            </a:avLst>
          </a:prstGeom>
          <a:gradFill rotWithShape="1">
            <a:gsLst>
              <a:gs pos="0">
                <a:schemeClr val="bg1"/>
              </a:gs>
              <a:gs pos="100000">
                <a:srgbClr val="70BCF0"/>
              </a:gs>
            </a:gsLst>
            <a:lin ang="0" scaled="1"/>
          </a:gra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grpSp>
        <p:nvGrpSpPr>
          <p:cNvPr id="8" name="Group 62"/>
          <p:cNvGrpSpPr/>
          <p:nvPr/>
        </p:nvGrpSpPr>
        <p:grpSpPr>
          <a:xfrm>
            <a:off x="7359968" y="1610526"/>
            <a:ext cx="1198537" cy="1611554"/>
            <a:chOff x="7359968" y="1912548"/>
            <a:chExt cx="1198537" cy="1611554"/>
          </a:xfrm>
        </p:grpSpPr>
        <p:sp>
          <p:nvSpPr>
            <p:cNvPr id="32" name="Rectangle 31"/>
            <p:cNvSpPr/>
            <p:nvPr/>
          </p:nvSpPr>
          <p:spPr>
            <a:xfrm>
              <a:off x="7414320" y="1912548"/>
              <a:ext cx="1118119" cy="523220"/>
            </a:xfrm>
            <a:prstGeom prst="rect">
              <a:avLst/>
            </a:prstGeom>
          </p:spPr>
          <p:txBody>
            <a:bodyPr wrap="square" lIns="0" rIns="0">
              <a:spAutoFit/>
            </a:bodyPr>
            <a:lstStyle/>
            <a:p>
              <a:pPr algn="ctr" fontAlgn="base">
                <a:spcBef>
                  <a:spcPct val="0"/>
                </a:spcBef>
                <a:spcAft>
                  <a:spcPct val="0"/>
                </a:spcAft>
              </a:pPr>
              <a:r>
                <a:rPr lang="en-US" sz="1400" dirty="0" err="1">
                  <a:solidFill>
                    <a:prstClr val="white"/>
                  </a:solidFill>
                  <a:sym typeface="Gill Sans" charset="0"/>
                </a:rPr>
                <a:t>Atherogenic</a:t>
              </a:r>
              <a:endParaRPr lang="en-US" sz="1400" dirty="0">
                <a:solidFill>
                  <a:prstClr val="white"/>
                </a:solidFill>
                <a:sym typeface="Gill Sans" charset="0"/>
              </a:endParaRPr>
            </a:p>
            <a:p>
              <a:pPr algn="ctr" fontAlgn="base">
                <a:spcBef>
                  <a:spcPct val="0"/>
                </a:spcBef>
                <a:spcAft>
                  <a:spcPct val="0"/>
                </a:spcAft>
              </a:pPr>
              <a:r>
                <a:rPr lang="en-US" sz="1400" dirty="0">
                  <a:solidFill>
                    <a:prstClr val="white"/>
                  </a:solidFill>
                  <a:sym typeface="Gill Sans" charset="0"/>
                </a:rPr>
                <a:t>particles</a:t>
              </a:r>
            </a:p>
          </p:txBody>
        </p:sp>
        <p:pic>
          <p:nvPicPr>
            <p:cNvPr id="38" name="Picture 22" descr="lipids and ApoBs"/>
            <p:cNvPicPr>
              <a:picLocks noChangeAspect="1" noChangeArrowheads="1"/>
            </p:cNvPicPr>
            <p:nvPr/>
          </p:nvPicPr>
          <p:blipFill>
            <a:blip r:embed="rId5" cstate="print">
              <a:extLst>
                <a:ext uri="{28A0092B-C50C-407E-A947-70E740481C1C}">
                  <a14:useLocalDpi xmlns="" xmlns:a14="http://schemas.microsoft.com/office/drawing/2010/main" val="0"/>
                </a:ext>
              </a:extLst>
            </a:blip>
            <a:srcRect l="52580" t="71053" r="34302" b="9108"/>
            <a:stretch>
              <a:fillRect/>
            </a:stretch>
          </p:blipFill>
          <p:spPr bwMode="auto">
            <a:xfrm>
              <a:off x="8202916" y="3278157"/>
              <a:ext cx="251614" cy="245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46"/>
            <p:cNvGrpSpPr/>
            <p:nvPr/>
          </p:nvGrpSpPr>
          <p:grpSpPr>
            <a:xfrm>
              <a:off x="7992450" y="2504497"/>
              <a:ext cx="460493" cy="357135"/>
              <a:chOff x="11487089" y="-1693431"/>
              <a:chExt cx="1676400" cy="1300130"/>
            </a:xfrm>
          </p:grpSpPr>
          <p:pic>
            <p:nvPicPr>
              <p:cNvPr id="48" name="Picture 8" descr="lipids and ApoBs"/>
              <p:cNvPicPr>
                <a:picLocks noChangeAspect="1" noChangeArrowheads="1"/>
              </p:cNvPicPr>
              <p:nvPr/>
            </p:nvPicPr>
            <p:blipFill>
              <a:blip r:embed="rId6" cstate="print">
                <a:extLst>
                  <a:ext uri="{28A0092B-C50C-407E-A947-70E740481C1C}">
                    <a14:useLocalDpi xmlns="" xmlns:a14="http://schemas.microsoft.com/office/drawing/2010/main" val="0"/>
                  </a:ext>
                </a:extLst>
              </a:blip>
              <a:srcRect l="87364" t="78264" r="3769" b="9285"/>
              <a:stretch>
                <a:fillRect/>
              </a:stretch>
            </p:blipFill>
            <p:spPr bwMode="auto">
              <a:xfrm>
                <a:off x="11868089" y="-1141013"/>
                <a:ext cx="82550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0" descr="ApoA"/>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487089" y="-1693431"/>
                <a:ext cx="16764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2" name="Picture 6" descr="lipids and ApoBs"/>
            <p:cNvPicPr>
              <a:picLocks noChangeAspect="1" noChangeArrowheads="1"/>
            </p:cNvPicPr>
            <p:nvPr/>
          </p:nvPicPr>
          <p:blipFill>
            <a:blip r:embed="rId8" cstate="print">
              <a:extLst>
                <a:ext uri="{28A0092B-C50C-407E-A947-70E740481C1C}">
                  <a14:useLocalDpi xmlns="" xmlns:a14="http://schemas.microsoft.com/office/drawing/2010/main" val="0"/>
                </a:ext>
              </a:extLst>
            </a:blip>
            <a:srcRect l="28529" t="3484" r="51669" b="66197"/>
            <a:stretch>
              <a:fillRect/>
            </a:stretch>
          </p:blipFill>
          <p:spPr bwMode="auto">
            <a:xfrm>
              <a:off x="7614209" y="2515680"/>
              <a:ext cx="397698" cy="39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57"/>
            <p:cNvGrpSpPr/>
            <p:nvPr/>
          </p:nvGrpSpPr>
          <p:grpSpPr>
            <a:xfrm>
              <a:off x="7359968" y="2675010"/>
              <a:ext cx="1198537" cy="774771"/>
              <a:chOff x="7359968" y="2675010"/>
              <a:chExt cx="1219975" cy="788629"/>
            </a:xfrm>
          </p:grpSpPr>
          <p:pic>
            <p:nvPicPr>
              <p:cNvPr id="35" name="Picture 6" descr="lipids and ApoBs"/>
              <p:cNvPicPr>
                <a:picLocks noChangeAspect="1" noChangeArrowheads="1"/>
              </p:cNvPicPr>
              <p:nvPr/>
            </p:nvPicPr>
            <p:blipFill>
              <a:blip r:embed="rId9" cstate="print">
                <a:extLst>
                  <a:ext uri="{28A0092B-C50C-407E-A947-70E740481C1C}">
                    <a14:useLocalDpi xmlns="" xmlns:a14="http://schemas.microsoft.com/office/drawing/2010/main" val="0"/>
                  </a:ext>
                </a:extLst>
              </a:blip>
              <a:srcRect l="28529" t="3484" r="51669" b="66197"/>
              <a:stretch>
                <a:fillRect/>
              </a:stretch>
            </p:blipFill>
            <p:spPr bwMode="auto">
              <a:xfrm>
                <a:off x="8043699" y="3069865"/>
                <a:ext cx="397698" cy="39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38"/>
              <p:cNvGrpSpPr/>
              <p:nvPr/>
            </p:nvGrpSpPr>
            <p:grpSpPr>
              <a:xfrm>
                <a:off x="7770776" y="3017118"/>
                <a:ext cx="460493" cy="357135"/>
                <a:chOff x="11487089" y="-1693431"/>
                <a:chExt cx="1676400" cy="1300130"/>
              </a:xfrm>
            </p:grpSpPr>
            <p:pic>
              <p:nvPicPr>
                <p:cNvPr id="34" name="Picture 8" descr="lipids and ApoBs"/>
                <p:cNvPicPr>
                  <a:picLocks noChangeAspect="1" noChangeArrowheads="1"/>
                </p:cNvPicPr>
                <p:nvPr/>
              </p:nvPicPr>
              <p:blipFill>
                <a:blip r:embed="rId10" cstate="print">
                  <a:extLst>
                    <a:ext uri="{28A0092B-C50C-407E-A947-70E740481C1C}">
                      <a14:useLocalDpi xmlns="" xmlns:a14="http://schemas.microsoft.com/office/drawing/2010/main" val="0"/>
                    </a:ext>
                  </a:extLst>
                </a:blip>
                <a:srcRect l="87364" t="78264" r="3769" b="9285"/>
                <a:stretch>
                  <a:fillRect/>
                </a:stretch>
              </p:blipFill>
              <p:spPr bwMode="auto">
                <a:xfrm>
                  <a:off x="11868089" y="-1141013"/>
                  <a:ext cx="82550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0" descr="ApoA"/>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1487089" y="-1693431"/>
                  <a:ext cx="16764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7" name="Picture 20" descr="lipids and ApoBs"/>
              <p:cNvPicPr>
                <a:picLocks noChangeAspect="1" noChangeArrowheads="1"/>
              </p:cNvPicPr>
              <p:nvPr/>
            </p:nvPicPr>
            <p:blipFill>
              <a:blip r:embed="rId12" cstate="print">
                <a:extLst>
                  <a:ext uri="{28A0092B-C50C-407E-A947-70E740481C1C}">
                    <a14:useLocalDpi xmlns="" xmlns:a14="http://schemas.microsoft.com/office/drawing/2010/main" val="0"/>
                  </a:ext>
                </a:extLst>
              </a:blip>
              <a:srcRect l="34258" t="61943" r="51671" b="14912"/>
              <a:stretch>
                <a:fillRect/>
              </a:stretch>
            </p:blipFill>
            <p:spPr bwMode="auto">
              <a:xfrm>
                <a:off x="7955713" y="2868974"/>
                <a:ext cx="269929" cy="286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6" descr="lipids and ApoBs"/>
              <p:cNvPicPr>
                <a:picLocks noChangeAspect="1" noChangeArrowheads="1"/>
              </p:cNvPicPr>
              <p:nvPr/>
            </p:nvPicPr>
            <p:blipFill>
              <a:blip r:embed="rId9" cstate="print">
                <a:extLst>
                  <a:ext uri="{28A0092B-C50C-407E-A947-70E740481C1C}">
                    <a14:useLocalDpi xmlns="" xmlns:a14="http://schemas.microsoft.com/office/drawing/2010/main" val="0"/>
                  </a:ext>
                </a:extLst>
              </a:blip>
              <a:srcRect l="28529" t="3484" r="51669" b="66197"/>
              <a:stretch>
                <a:fillRect/>
              </a:stretch>
            </p:blipFill>
            <p:spPr bwMode="auto">
              <a:xfrm>
                <a:off x="8182245" y="2875901"/>
                <a:ext cx="397698" cy="39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40"/>
              <p:cNvGrpSpPr/>
              <p:nvPr/>
            </p:nvGrpSpPr>
            <p:grpSpPr>
              <a:xfrm>
                <a:off x="7507539" y="2740026"/>
                <a:ext cx="460493" cy="357135"/>
                <a:chOff x="11487089" y="-1693431"/>
                <a:chExt cx="1676400" cy="1300130"/>
              </a:xfrm>
            </p:grpSpPr>
            <p:pic>
              <p:nvPicPr>
                <p:cNvPr id="42" name="Picture 8" descr="lipids and ApoBs"/>
                <p:cNvPicPr>
                  <a:picLocks noChangeAspect="1" noChangeArrowheads="1"/>
                </p:cNvPicPr>
                <p:nvPr/>
              </p:nvPicPr>
              <p:blipFill>
                <a:blip r:embed="rId10" cstate="print">
                  <a:extLst>
                    <a:ext uri="{28A0092B-C50C-407E-A947-70E740481C1C}">
                      <a14:useLocalDpi xmlns="" xmlns:a14="http://schemas.microsoft.com/office/drawing/2010/main" val="0"/>
                    </a:ext>
                  </a:extLst>
                </a:blip>
                <a:srcRect l="87364" t="78264" r="3769" b="9285"/>
                <a:stretch>
                  <a:fillRect/>
                </a:stretch>
              </p:blipFill>
              <p:spPr bwMode="auto">
                <a:xfrm>
                  <a:off x="11868089" y="-1141013"/>
                  <a:ext cx="82550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0" descr="ApoA"/>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1487089" y="-1693431"/>
                  <a:ext cx="16764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4" name="Picture 20" descr="lipids and ApoBs"/>
              <p:cNvPicPr>
                <a:picLocks noChangeAspect="1" noChangeArrowheads="1"/>
              </p:cNvPicPr>
              <p:nvPr/>
            </p:nvPicPr>
            <p:blipFill>
              <a:blip r:embed="rId12" cstate="print">
                <a:extLst>
                  <a:ext uri="{28A0092B-C50C-407E-A947-70E740481C1C}">
                    <a14:useLocalDpi xmlns="" xmlns:a14="http://schemas.microsoft.com/office/drawing/2010/main" val="0"/>
                  </a:ext>
                </a:extLst>
              </a:blip>
              <a:srcRect l="34258" t="61943" r="51671" b="14912"/>
              <a:stretch>
                <a:fillRect/>
              </a:stretch>
            </p:blipFill>
            <p:spPr bwMode="auto">
              <a:xfrm>
                <a:off x="7359968" y="2688865"/>
                <a:ext cx="269929" cy="286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lipids and ApoBs"/>
              <p:cNvPicPr>
                <a:picLocks noChangeAspect="1" noChangeArrowheads="1"/>
              </p:cNvPicPr>
              <p:nvPr/>
            </p:nvPicPr>
            <p:blipFill>
              <a:blip r:embed="rId13" cstate="print">
                <a:extLst>
                  <a:ext uri="{28A0092B-C50C-407E-A947-70E740481C1C}">
                    <a14:useLocalDpi xmlns="" xmlns:a14="http://schemas.microsoft.com/office/drawing/2010/main" val="0"/>
                  </a:ext>
                </a:extLst>
              </a:blip>
              <a:srcRect l="52580" t="71053" r="34302" b="9108"/>
              <a:stretch>
                <a:fillRect/>
              </a:stretch>
            </p:blipFill>
            <p:spPr bwMode="auto">
              <a:xfrm>
                <a:off x="7662589" y="3056484"/>
                <a:ext cx="251614" cy="245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6" descr="lipids and ApoBs"/>
              <p:cNvPicPr>
                <a:picLocks noChangeAspect="1" noChangeArrowheads="1"/>
              </p:cNvPicPr>
              <p:nvPr/>
            </p:nvPicPr>
            <p:blipFill>
              <a:blip r:embed="rId9" cstate="print">
                <a:extLst>
                  <a:ext uri="{28A0092B-C50C-407E-A947-70E740481C1C}">
                    <a14:useLocalDpi xmlns="" xmlns:a14="http://schemas.microsoft.com/office/drawing/2010/main" val="0"/>
                  </a:ext>
                </a:extLst>
              </a:blip>
              <a:srcRect l="28529" t="3484" r="51669" b="66197"/>
              <a:stretch>
                <a:fillRect/>
              </a:stretch>
            </p:blipFill>
            <p:spPr bwMode="auto">
              <a:xfrm>
                <a:off x="7406390" y="3000593"/>
                <a:ext cx="397698" cy="39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20" descr="lipids and ApoBs"/>
              <p:cNvPicPr>
                <a:picLocks noChangeAspect="1" noChangeArrowheads="1"/>
              </p:cNvPicPr>
              <p:nvPr/>
            </p:nvPicPr>
            <p:blipFill>
              <a:blip r:embed="rId12" cstate="print">
                <a:extLst>
                  <a:ext uri="{28A0092B-C50C-407E-A947-70E740481C1C}">
                    <a14:useLocalDpi xmlns="" xmlns:a14="http://schemas.microsoft.com/office/drawing/2010/main" val="0"/>
                  </a:ext>
                </a:extLst>
              </a:blip>
              <a:srcRect l="34258" t="61943" r="51671" b="14912"/>
              <a:stretch>
                <a:fillRect/>
              </a:stretch>
            </p:blipFill>
            <p:spPr bwMode="auto">
              <a:xfrm>
                <a:off x="8191240" y="2813556"/>
                <a:ext cx="269929" cy="286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22" descr="lipids and ApoBs"/>
              <p:cNvPicPr>
                <a:picLocks noChangeAspect="1" noChangeArrowheads="1"/>
              </p:cNvPicPr>
              <p:nvPr/>
            </p:nvPicPr>
            <p:blipFill>
              <a:blip r:embed="rId13" cstate="print">
                <a:extLst>
                  <a:ext uri="{28A0092B-C50C-407E-A947-70E740481C1C}">
                    <a14:useLocalDpi xmlns="" xmlns:a14="http://schemas.microsoft.com/office/drawing/2010/main" val="0"/>
                  </a:ext>
                </a:extLst>
              </a:blip>
              <a:srcRect l="52580" t="71053" r="34302" b="9108"/>
              <a:stretch>
                <a:fillRect/>
              </a:stretch>
            </p:blipFill>
            <p:spPr bwMode="auto">
              <a:xfrm>
                <a:off x="7399352" y="2848666"/>
                <a:ext cx="251614" cy="245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 name="Group 52"/>
              <p:cNvGrpSpPr/>
              <p:nvPr/>
            </p:nvGrpSpPr>
            <p:grpSpPr>
              <a:xfrm>
                <a:off x="7659939" y="2753882"/>
                <a:ext cx="460493" cy="357135"/>
                <a:chOff x="11487089" y="-1693431"/>
                <a:chExt cx="1676400" cy="1300130"/>
              </a:xfrm>
            </p:grpSpPr>
            <p:pic>
              <p:nvPicPr>
                <p:cNvPr id="54" name="Picture 8" descr="lipids and ApoBs"/>
                <p:cNvPicPr>
                  <a:picLocks noChangeAspect="1" noChangeArrowheads="1"/>
                </p:cNvPicPr>
                <p:nvPr/>
              </p:nvPicPr>
              <p:blipFill>
                <a:blip r:embed="rId10" cstate="print">
                  <a:extLst>
                    <a:ext uri="{28A0092B-C50C-407E-A947-70E740481C1C}">
                      <a14:useLocalDpi xmlns="" xmlns:a14="http://schemas.microsoft.com/office/drawing/2010/main" val="0"/>
                    </a:ext>
                  </a:extLst>
                </a:blip>
                <a:srcRect l="87364" t="78264" r="3769" b="9285"/>
                <a:stretch>
                  <a:fillRect/>
                </a:stretch>
              </p:blipFill>
              <p:spPr bwMode="auto">
                <a:xfrm>
                  <a:off x="11868089" y="-1141013"/>
                  <a:ext cx="825500"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10" descr="ApoA"/>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1487089" y="-1693431"/>
                  <a:ext cx="16764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56" name="Picture 20" descr="lipids and ApoBs"/>
              <p:cNvPicPr>
                <a:picLocks noChangeAspect="1" noChangeArrowheads="1"/>
              </p:cNvPicPr>
              <p:nvPr/>
            </p:nvPicPr>
            <p:blipFill>
              <a:blip r:embed="rId12" cstate="print">
                <a:extLst>
                  <a:ext uri="{28A0092B-C50C-407E-A947-70E740481C1C}">
                    <a14:useLocalDpi xmlns="" xmlns:a14="http://schemas.microsoft.com/office/drawing/2010/main" val="0"/>
                  </a:ext>
                </a:extLst>
              </a:blip>
              <a:srcRect l="34258" t="61943" r="51671" b="14912"/>
              <a:stretch>
                <a:fillRect/>
              </a:stretch>
            </p:blipFill>
            <p:spPr bwMode="auto">
              <a:xfrm>
                <a:off x="7941859" y="2675010"/>
                <a:ext cx="269929" cy="286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22" descr="lipids and ApoBs"/>
              <p:cNvPicPr>
                <a:picLocks noChangeAspect="1" noChangeArrowheads="1"/>
              </p:cNvPicPr>
              <p:nvPr/>
            </p:nvPicPr>
            <p:blipFill>
              <a:blip r:embed="rId13" cstate="print">
                <a:extLst>
                  <a:ext uri="{28A0092B-C50C-407E-A947-70E740481C1C}">
                    <a14:useLocalDpi xmlns="" xmlns:a14="http://schemas.microsoft.com/office/drawing/2010/main" val="0"/>
                  </a:ext>
                </a:extLst>
              </a:blip>
              <a:srcRect l="52580" t="71053" r="34302" b="9108"/>
              <a:stretch>
                <a:fillRect/>
              </a:stretch>
            </p:blipFill>
            <p:spPr bwMode="auto">
              <a:xfrm>
                <a:off x="7607170" y="2710120"/>
                <a:ext cx="251614" cy="245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6" name="Rectangle 5"/>
          <p:cNvSpPr/>
          <p:nvPr/>
        </p:nvSpPr>
        <p:spPr>
          <a:xfrm>
            <a:off x="895511" y="4128497"/>
            <a:ext cx="2245872" cy="954107"/>
          </a:xfrm>
          <a:prstGeom prst="rect">
            <a:avLst/>
          </a:prstGeom>
        </p:spPr>
        <p:txBody>
          <a:bodyPr wrap="square" lIns="0" rIns="0">
            <a:spAutoFit/>
          </a:bodyPr>
          <a:lstStyle/>
          <a:p>
            <a:pPr fontAlgn="base">
              <a:spcBef>
                <a:spcPct val="0"/>
              </a:spcBef>
              <a:spcAft>
                <a:spcPct val="0"/>
              </a:spcAft>
            </a:pPr>
            <a:r>
              <a:rPr lang="en-US" sz="1400" b="1" dirty="0" err="1">
                <a:solidFill>
                  <a:prstClr val="white"/>
                </a:solidFill>
                <a:sym typeface="Gill Sans" charset="0"/>
              </a:rPr>
              <a:t>Mipomersen</a:t>
            </a:r>
            <a:endParaRPr lang="en-US" sz="1400" b="1" dirty="0">
              <a:solidFill>
                <a:prstClr val="white"/>
              </a:solidFill>
              <a:sym typeface="Gill Sans" charset="0"/>
            </a:endParaRPr>
          </a:p>
          <a:p>
            <a:pPr fontAlgn="base">
              <a:spcBef>
                <a:spcPct val="0"/>
              </a:spcBef>
              <a:spcAft>
                <a:spcPct val="0"/>
              </a:spcAft>
            </a:pPr>
            <a:r>
              <a:rPr lang="en-US" sz="1400" b="1" dirty="0">
                <a:solidFill>
                  <a:prstClr val="white"/>
                </a:solidFill>
                <a:sym typeface="Gill Sans" charset="0"/>
              </a:rPr>
              <a:t>inhibits</a:t>
            </a:r>
          </a:p>
          <a:p>
            <a:pPr fontAlgn="base">
              <a:spcBef>
                <a:spcPct val="0"/>
              </a:spcBef>
              <a:spcAft>
                <a:spcPct val="0"/>
              </a:spcAft>
            </a:pPr>
            <a:r>
              <a:rPr lang="en-US" sz="1400" b="1" dirty="0">
                <a:solidFill>
                  <a:prstClr val="white"/>
                </a:solidFill>
                <a:sym typeface="Gill Sans" charset="0"/>
              </a:rPr>
              <a:t>Apo B</a:t>
            </a:r>
          </a:p>
          <a:p>
            <a:pPr fontAlgn="base">
              <a:spcBef>
                <a:spcPct val="0"/>
              </a:spcBef>
              <a:spcAft>
                <a:spcPct val="0"/>
              </a:spcAft>
            </a:pPr>
            <a:r>
              <a:rPr lang="en-US" sz="1400" b="1" dirty="0">
                <a:solidFill>
                  <a:prstClr val="white"/>
                </a:solidFill>
                <a:sym typeface="Gill Sans" charset="0"/>
              </a:rPr>
              <a:t>synthesis</a:t>
            </a:r>
          </a:p>
        </p:txBody>
      </p:sp>
      <p:grpSp>
        <p:nvGrpSpPr>
          <p:cNvPr id="17" name="Group 63"/>
          <p:cNvGrpSpPr/>
          <p:nvPr/>
        </p:nvGrpSpPr>
        <p:grpSpPr>
          <a:xfrm>
            <a:off x="3914698" y="3954389"/>
            <a:ext cx="1801833" cy="1885150"/>
            <a:chOff x="3914698" y="4256411"/>
            <a:chExt cx="1801833" cy="1885150"/>
          </a:xfrm>
        </p:grpSpPr>
        <p:pic>
          <p:nvPicPr>
            <p:cNvPr id="13" name="Picture 11" descr="disease protein"/>
            <p:cNvPicPr>
              <a:picLocks noChangeAspect="1" noChangeArrowheads="1"/>
            </p:cNvPicPr>
            <p:nvPr/>
          </p:nvPicPr>
          <p:blipFill>
            <a:blip r:embed="rId3" cstate="email"/>
            <a:srcRect/>
            <a:stretch>
              <a:fillRect/>
            </a:stretch>
          </p:blipFill>
          <p:spPr bwMode="auto">
            <a:xfrm>
              <a:off x="4355154" y="4470603"/>
              <a:ext cx="1286046" cy="796208"/>
            </a:xfrm>
            <a:prstGeom prst="rect">
              <a:avLst/>
            </a:prstGeom>
            <a:noFill/>
            <a:ln w="9525">
              <a:noFill/>
              <a:miter lim="800000"/>
              <a:headEnd/>
              <a:tailEnd/>
            </a:ln>
          </p:spPr>
        </p:pic>
        <p:sp>
          <p:nvSpPr>
            <p:cNvPr id="14" name="Multiply 13"/>
            <p:cNvSpPr/>
            <p:nvPr/>
          </p:nvSpPr>
          <p:spPr>
            <a:xfrm>
              <a:off x="4168745" y="4256411"/>
              <a:ext cx="1270449" cy="1270449"/>
            </a:xfrm>
            <a:prstGeom prst="mathMultiply">
              <a:avLst/>
            </a:prstGeom>
            <a:solidFill>
              <a:srgbClr val="FF0000">
                <a:alpha val="50196"/>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a:solidFill>
                  <a:prstClr val="white"/>
                </a:solidFill>
                <a:sym typeface="Gill Sans" charset="0"/>
              </a:endParaRPr>
            </a:p>
          </p:txBody>
        </p:sp>
        <p:sp>
          <p:nvSpPr>
            <p:cNvPr id="20" name="Rectangle 19"/>
            <p:cNvSpPr/>
            <p:nvPr/>
          </p:nvSpPr>
          <p:spPr>
            <a:xfrm>
              <a:off x="3914698" y="5618341"/>
              <a:ext cx="1801833" cy="523220"/>
            </a:xfrm>
            <a:prstGeom prst="rect">
              <a:avLst/>
            </a:prstGeom>
          </p:spPr>
          <p:txBody>
            <a:bodyPr wrap="square" lIns="0" rIns="0">
              <a:spAutoFit/>
            </a:bodyPr>
            <a:lstStyle/>
            <a:p>
              <a:pPr algn="ctr" fontAlgn="base">
                <a:spcBef>
                  <a:spcPct val="0"/>
                </a:spcBef>
                <a:spcAft>
                  <a:spcPct val="0"/>
                </a:spcAft>
              </a:pPr>
              <a:r>
                <a:rPr lang="en-US" sz="1400" dirty="0">
                  <a:solidFill>
                    <a:prstClr val="white"/>
                  </a:solidFill>
                  <a:sym typeface="Gill Sans" charset="0"/>
                </a:rPr>
                <a:t>Apo B synthesis inhibited</a:t>
              </a:r>
            </a:p>
          </p:txBody>
        </p:sp>
      </p:grpSp>
      <p:sp>
        <p:nvSpPr>
          <p:cNvPr id="28" name="AutoShape 17"/>
          <p:cNvSpPr>
            <a:spLocks noChangeArrowheads="1"/>
          </p:cNvSpPr>
          <p:nvPr/>
        </p:nvSpPr>
        <p:spPr bwMode="auto">
          <a:xfrm>
            <a:off x="2863058" y="4339064"/>
            <a:ext cx="1196989" cy="382719"/>
          </a:xfrm>
          <a:prstGeom prst="rightArrow">
            <a:avLst>
              <a:gd name="adj1" fmla="val 36806"/>
              <a:gd name="adj2" fmla="val 75658"/>
            </a:avLst>
          </a:prstGeom>
          <a:gradFill rotWithShape="1">
            <a:gsLst>
              <a:gs pos="0">
                <a:schemeClr val="bg1"/>
              </a:gs>
              <a:gs pos="100000">
                <a:srgbClr val="92D050"/>
              </a:gs>
            </a:gsLst>
            <a:lin ang="0" scaled="1"/>
          </a:gra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grpSp>
        <p:nvGrpSpPr>
          <p:cNvPr id="18" name="Group 64"/>
          <p:cNvGrpSpPr/>
          <p:nvPr/>
        </p:nvGrpSpPr>
        <p:grpSpPr>
          <a:xfrm>
            <a:off x="1494845" y="3323888"/>
            <a:ext cx="2284135" cy="2418133"/>
            <a:chOff x="1494845" y="3625910"/>
            <a:chExt cx="2284135" cy="2418133"/>
          </a:xfrm>
        </p:grpSpPr>
        <p:sp>
          <p:nvSpPr>
            <p:cNvPr id="22" name="Rectangle 21"/>
            <p:cNvSpPr/>
            <p:nvPr/>
          </p:nvSpPr>
          <p:spPr>
            <a:xfrm>
              <a:off x="2444462" y="5726063"/>
              <a:ext cx="1334518" cy="307777"/>
            </a:xfrm>
            <a:prstGeom prst="rect">
              <a:avLst/>
            </a:prstGeom>
          </p:spPr>
          <p:txBody>
            <a:bodyPr wrap="square" lIns="0" rIns="0">
              <a:spAutoFit/>
            </a:bodyPr>
            <a:lstStyle/>
            <a:p>
              <a:pPr fontAlgn="base">
                <a:spcBef>
                  <a:spcPct val="0"/>
                </a:spcBef>
                <a:spcAft>
                  <a:spcPct val="0"/>
                </a:spcAft>
              </a:pPr>
              <a:r>
                <a:rPr lang="en-US" sz="1400" dirty="0" err="1">
                  <a:solidFill>
                    <a:prstClr val="white"/>
                  </a:solidFill>
                  <a:latin typeface="Gill Sans" charset="0"/>
                  <a:sym typeface="Gill Sans" charset="0"/>
                </a:rPr>
                <a:t>Mipomersen</a:t>
              </a:r>
              <a:endParaRPr lang="en-US" sz="1400" dirty="0">
                <a:solidFill>
                  <a:prstClr val="white"/>
                </a:solidFill>
                <a:latin typeface="Gill Sans" charset="0"/>
                <a:sym typeface="Gill Sans" charset="0"/>
              </a:endParaRPr>
            </a:p>
          </p:txBody>
        </p:sp>
        <p:cxnSp>
          <p:nvCxnSpPr>
            <p:cNvPr id="26" name="Straight Connector 25"/>
            <p:cNvCxnSpPr/>
            <p:nvPr/>
          </p:nvCxnSpPr>
          <p:spPr>
            <a:xfrm flipH="1" flipV="1">
              <a:off x="2484255" y="5243639"/>
              <a:ext cx="195426" cy="54053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descr="DNA_Strand_combined_purple_green.png"/>
            <p:cNvPicPr>
              <a:picLocks noChangeAspect="1"/>
            </p:cNvPicPr>
            <p:nvPr/>
          </p:nvPicPr>
          <p:blipFill>
            <a:blip r:embed="rId14" cstate="print"/>
            <a:stretch>
              <a:fillRect/>
            </a:stretch>
          </p:blipFill>
          <p:spPr>
            <a:xfrm>
              <a:off x="1494845" y="3625910"/>
              <a:ext cx="1868557" cy="2418133"/>
            </a:xfrm>
            <a:prstGeom prst="rect">
              <a:avLst/>
            </a:prstGeom>
          </p:spPr>
        </p:pic>
      </p:grpSp>
    </p:spTree>
    <p:extLst>
      <p:ext uri="{BB962C8B-B14F-4D97-AF65-F5344CB8AC3E}">
        <p14:creationId xmlns="" xmlns:p14="http://schemas.microsoft.com/office/powerpoint/2010/main" val="334368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323528" y="-18256"/>
            <a:ext cx="8229600" cy="1143000"/>
          </a:xfrm>
        </p:spPr>
        <p:txBody>
          <a:bodyPr/>
          <a:lstStyle/>
          <a:p>
            <a:r>
              <a:rPr lang="en-US" sz="2400" b="1" dirty="0" smtClean="0"/>
              <a:t>The Development of </a:t>
            </a:r>
            <a:r>
              <a:rPr lang="en-US" sz="2400" b="1" dirty="0" err="1" smtClean="0"/>
              <a:t>Mipomersen</a:t>
            </a:r>
            <a:r>
              <a:rPr lang="en-US" sz="2400" b="1" dirty="0" smtClean="0"/>
              <a:t> Resulted From 30+ Years of Antisense Drug Discovery</a:t>
            </a:r>
          </a:p>
        </p:txBody>
      </p:sp>
      <p:sp>
        <p:nvSpPr>
          <p:cNvPr id="71682" name="Rectangle 80"/>
          <p:cNvSpPr>
            <a:spLocks noChangeArrowheads="1"/>
          </p:cNvSpPr>
          <p:nvPr/>
        </p:nvSpPr>
        <p:spPr bwMode="auto">
          <a:xfrm>
            <a:off x="753741" y="1126927"/>
            <a:ext cx="1582737" cy="1046162"/>
          </a:xfrm>
          <a:prstGeom prst="rect">
            <a:avLst/>
          </a:prstGeom>
          <a:noFill/>
          <a:ln w="9525">
            <a:noFill/>
            <a:miter lim="800000"/>
            <a:headEnd/>
            <a:tailEnd/>
          </a:ln>
        </p:spPr>
        <p:txBody>
          <a:bodyPr lIns="0" rIns="0">
            <a:spAutoFit/>
          </a:bodyPr>
          <a:lstStyle/>
          <a:p>
            <a:pPr algn="r" fontAlgn="base">
              <a:spcBef>
                <a:spcPct val="0"/>
              </a:spcBef>
              <a:spcAft>
                <a:spcPct val="0"/>
              </a:spcAft>
            </a:pPr>
            <a:r>
              <a:rPr lang="en-US" sz="1400" b="1">
                <a:solidFill>
                  <a:srgbClr val="FFFF00"/>
                </a:solidFill>
                <a:sym typeface="Gill Sans"/>
              </a:rPr>
              <a:t>1978 </a:t>
            </a:r>
          </a:p>
          <a:p>
            <a:pPr algn="r" fontAlgn="base">
              <a:spcBef>
                <a:spcPct val="0"/>
              </a:spcBef>
              <a:spcAft>
                <a:spcPct val="0"/>
              </a:spcAft>
            </a:pPr>
            <a:r>
              <a:rPr lang="en-US" sz="1200">
                <a:solidFill>
                  <a:srgbClr val="FFFFFF"/>
                </a:solidFill>
                <a:sym typeface="Gill Sans"/>
              </a:rPr>
              <a:t>Dr. Paul Zamecnik </a:t>
            </a:r>
            <a:br>
              <a:rPr lang="en-US" sz="1200">
                <a:solidFill>
                  <a:srgbClr val="FFFFFF"/>
                </a:solidFill>
                <a:sym typeface="Gill Sans"/>
              </a:rPr>
            </a:br>
            <a:r>
              <a:rPr lang="en-US" sz="1200">
                <a:solidFill>
                  <a:srgbClr val="FFFFFF"/>
                </a:solidFill>
                <a:sym typeface="Gill Sans"/>
              </a:rPr>
              <a:t>publishes first </a:t>
            </a:r>
            <a:br>
              <a:rPr lang="en-US" sz="1200">
                <a:solidFill>
                  <a:srgbClr val="FFFFFF"/>
                </a:solidFill>
                <a:sym typeface="Gill Sans"/>
              </a:rPr>
            </a:br>
            <a:r>
              <a:rPr lang="en-US" sz="1200">
                <a:solidFill>
                  <a:srgbClr val="FFFFFF"/>
                </a:solidFill>
                <a:sym typeface="Gill Sans"/>
              </a:rPr>
              <a:t>demonstration of </a:t>
            </a:r>
            <a:br>
              <a:rPr lang="en-US" sz="1200">
                <a:solidFill>
                  <a:srgbClr val="FFFFFF"/>
                </a:solidFill>
                <a:sym typeface="Gill Sans"/>
              </a:rPr>
            </a:br>
            <a:r>
              <a:rPr lang="en-US" sz="1200">
                <a:solidFill>
                  <a:srgbClr val="FFFFFF"/>
                </a:solidFill>
                <a:sym typeface="Gill Sans"/>
              </a:rPr>
              <a:t>antisense technology </a:t>
            </a:r>
          </a:p>
        </p:txBody>
      </p:sp>
      <p:cxnSp>
        <p:nvCxnSpPr>
          <p:cNvPr id="82" name="Elbow Connector 81"/>
          <p:cNvCxnSpPr/>
          <p:nvPr/>
        </p:nvCxnSpPr>
        <p:spPr>
          <a:xfrm rot="5400000">
            <a:off x="1184747" y="2002433"/>
            <a:ext cx="2081213" cy="434975"/>
          </a:xfrm>
          <a:prstGeom prst="bentConnector3">
            <a:avLst>
              <a:gd name="adj1" fmla="val 47611"/>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6200000" flipH="1">
            <a:off x="4150991" y="1593652"/>
            <a:ext cx="1836737" cy="1316037"/>
          </a:xfrm>
          <a:prstGeom prst="bentConnector3">
            <a:avLst>
              <a:gd name="adj1" fmla="val 55199"/>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685" name="Rectangle 83"/>
          <p:cNvSpPr>
            <a:spLocks noChangeArrowheads="1"/>
          </p:cNvSpPr>
          <p:nvPr/>
        </p:nvSpPr>
        <p:spPr bwMode="auto">
          <a:xfrm>
            <a:off x="4501828" y="1260277"/>
            <a:ext cx="1219200" cy="1046162"/>
          </a:xfrm>
          <a:prstGeom prst="rect">
            <a:avLst/>
          </a:prstGeom>
          <a:noFill/>
          <a:ln w="9525">
            <a:noFill/>
            <a:miter lim="800000"/>
            <a:headEnd/>
            <a:tailEnd/>
          </a:ln>
        </p:spPr>
        <p:txBody>
          <a:bodyPr lIns="0" rIns="0">
            <a:spAutoFit/>
          </a:bodyPr>
          <a:lstStyle/>
          <a:p>
            <a:pPr fontAlgn="base">
              <a:spcBef>
                <a:spcPct val="0"/>
              </a:spcBef>
              <a:spcAft>
                <a:spcPct val="0"/>
              </a:spcAft>
            </a:pPr>
            <a:r>
              <a:rPr lang="en-US" sz="1400" b="1">
                <a:solidFill>
                  <a:srgbClr val="FFFF00"/>
                </a:solidFill>
                <a:sym typeface="Gill Sans"/>
              </a:rPr>
              <a:t>1998</a:t>
            </a:r>
          </a:p>
          <a:p>
            <a:pPr fontAlgn="base">
              <a:spcBef>
                <a:spcPct val="0"/>
              </a:spcBef>
              <a:spcAft>
                <a:spcPct val="0"/>
              </a:spcAft>
            </a:pPr>
            <a:r>
              <a:rPr lang="en-US" sz="1200">
                <a:solidFill>
                  <a:srgbClr val="FFFFFF"/>
                </a:solidFill>
                <a:sym typeface="Gill Sans"/>
              </a:rPr>
              <a:t>Vitravene </a:t>
            </a:r>
            <a:br>
              <a:rPr lang="en-US" sz="1200">
                <a:solidFill>
                  <a:srgbClr val="FFFFFF"/>
                </a:solidFill>
                <a:sym typeface="Gill Sans"/>
              </a:rPr>
            </a:br>
            <a:r>
              <a:rPr lang="en-US" sz="1200">
                <a:solidFill>
                  <a:srgbClr val="FFFFFF"/>
                </a:solidFill>
                <a:sym typeface="Gill Sans"/>
              </a:rPr>
              <a:t>(fomiversen)</a:t>
            </a:r>
          </a:p>
          <a:p>
            <a:pPr fontAlgn="base">
              <a:spcBef>
                <a:spcPct val="0"/>
              </a:spcBef>
              <a:spcAft>
                <a:spcPct val="0"/>
              </a:spcAft>
            </a:pPr>
            <a:r>
              <a:rPr lang="en-US" sz="1200">
                <a:solidFill>
                  <a:srgbClr val="FFFFFF"/>
                </a:solidFill>
                <a:sym typeface="Gill Sans"/>
              </a:rPr>
              <a:t>FDA  approved </a:t>
            </a:r>
            <a:br>
              <a:rPr lang="en-US" sz="1200">
                <a:solidFill>
                  <a:srgbClr val="FFFFFF"/>
                </a:solidFill>
                <a:sym typeface="Gill Sans"/>
              </a:rPr>
            </a:br>
            <a:r>
              <a:rPr lang="en-US" sz="1200">
                <a:solidFill>
                  <a:srgbClr val="FFFFFF"/>
                </a:solidFill>
                <a:sym typeface="Gill Sans"/>
              </a:rPr>
              <a:t>for CMV</a:t>
            </a:r>
          </a:p>
        </p:txBody>
      </p:sp>
      <p:pic>
        <p:nvPicPr>
          <p:cNvPr id="71686" name="Picture 1" descr="Description: http://img.timeinc.net/time/images/magazine/990111/vitravene.jpg"/>
          <p:cNvPicPr>
            <a:picLocks noChangeAspect="1" noChangeArrowheads="1"/>
          </p:cNvPicPr>
          <p:nvPr/>
        </p:nvPicPr>
        <p:blipFill>
          <a:blip r:embed="rId3" cstate="print"/>
          <a:srcRect/>
          <a:stretch>
            <a:fillRect/>
          </a:stretch>
        </p:blipFill>
        <p:spPr bwMode="auto">
          <a:xfrm>
            <a:off x="3476303" y="1260277"/>
            <a:ext cx="801688" cy="1098550"/>
          </a:xfrm>
          <a:prstGeom prst="rect">
            <a:avLst/>
          </a:prstGeom>
          <a:noFill/>
          <a:ln w="9525">
            <a:noFill/>
            <a:miter lim="800000"/>
            <a:headEnd/>
            <a:tailEnd/>
          </a:ln>
        </p:spPr>
      </p:pic>
      <p:sp>
        <p:nvSpPr>
          <p:cNvPr id="71687" name="Rectangle 85"/>
          <p:cNvSpPr>
            <a:spLocks noChangeArrowheads="1"/>
          </p:cNvSpPr>
          <p:nvPr/>
        </p:nvSpPr>
        <p:spPr bwMode="auto">
          <a:xfrm>
            <a:off x="2850828" y="4176514"/>
            <a:ext cx="887413" cy="307975"/>
          </a:xfrm>
          <a:prstGeom prst="rect">
            <a:avLst/>
          </a:prstGeom>
          <a:noFill/>
          <a:ln w="9525">
            <a:noFill/>
            <a:miter lim="800000"/>
            <a:headEnd/>
            <a:tailEnd/>
          </a:ln>
        </p:spPr>
        <p:txBody>
          <a:bodyPr lIns="0" rIns="0">
            <a:spAutoFit/>
          </a:bodyPr>
          <a:lstStyle/>
          <a:p>
            <a:pPr algn="ctr" fontAlgn="base">
              <a:spcBef>
                <a:spcPct val="0"/>
              </a:spcBef>
              <a:spcAft>
                <a:spcPct val="0"/>
              </a:spcAft>
            </a:pPr>
            <a:r>
              <a:rPr lang="en-US" sz="1400" b="1">
                <a:solidFill>
                  <a:srgbClr val="FFFF00"/>
                </a:solidFill>
                <a:cs typeface="Arial" charset="0"/>
                <a:sym typeface="Gill Sans"/>
              </a:rPr>
              <a:t>1988</a:t>
            </a:r>
          </a:p>
        </p:txBody>
      </p:sp>
      <p:cxnSp>
        <p:nvCxnSpPr>
          <p:cNvPr id="87" name="Elbow Connector 86"/>
          <p:cNvCxnSpPr/>
          <p:nvPr/>
        </p:nvCxnSpPr>
        <p:spPr>
          <a:xfrm rot="5400000" flipH="1" flipV="1">
            <a:off x="3391371" y="3623271"/>
            <a:ext cx="436563" cy="635000"/>
          </a:xfrm>
          <a:prstGeom prst="bentConnector3">
            <a:avLst>
              <a:gd name="adj1" fmla="val 35531"/>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8" name="Picture 2"/>
          <p:cNvPicPr>
            <a:picLocks noChangeAspect="1" noChangeArrowheads="1"/>
          </p:cNvPicPr>
          <p:nvPr/>
        </p:nvPicPr>
        <p:blipFill>
          <a:blip r:embed="rId4" cstate="email">
            <a:extLst/>
          </a:blip>
          <a:srcRect/>
          <a:stretch>
            <a:fillRect/>
          </a:stretch>
        </p:blipFill>
        <p:spPr bwMode="auto">
          <a:xfrm>
            <a:off x="2112072" y="4485642"/>
            <a:ext cx="1682737" cy="577124"/>
          </a:xfrm>
          <a:prstGeom prst="roundRect">
            <a:avLst/>
          </a:prstGeom>
          <a:noFill/>
          <a:ln>
            <a:noFill/>
          </a:ln>
          <a:effectLst/>
          <a:extLst/>
        </p:spPr>
      </p:pic>
      <p:graphicFrame>
        <p:nvGraphicFramePr>
          <p:cNvPr id="89" name="Table 88"/>
          <p:cNvGraphicFramePr>
            <a:graphicFrameLocks noGrp="1"/>
          </p:cNvGraphicFramePr>
          <p:nvPr/>
        </p:nvGraphicFramePr>
        <p:xfrm>
          <a:off x="431478" y="3282752"/>
          <a:ext cx="8412480" cy="371202"/>
        </p:xfrm>
        <a:graphic>
          <a:graphicData uri="http://schemas.openxmlformats.org/drawingml/2006/table">
            <a:tbl>
              <a:tblPr firstRow="1" bandRow="1">
                <a:tableStyleId>{5C22544A-7EE6-4342-B048-85BDC9FD1C3A}</a:tableStyleId>
              </a:tblPr>
              <a:tblGrid>
                <a:gridCol w="1828800"/>
                <a:gridCol w="1828800"/>
                <a:gridCol w="1828800"/>
                <a:gridCol w="1828800"/>
                <a:gridCol w="1097280"/>
              </a:tblGrid>
              <a:tr h="371202">
                <a:tc>
                  <a:txBody>
                    <a:bodyPr/>
                    <a:lstStyle/>
                    <a:p>
                      <a:pPr algn="ctr"/>
                      <a:r>
                        <a:rPr lang="en-US" sz="1100" dirty="0" smtClean="0">
                          <a:solidFill>
                            <a:schemeClr val="tx1"/>
                          </a:solidFill>
                        </a:rPr>
                        <a:t>1970s</a:t>
                      </a:r>
                      <a:endParaRPr lang="en-US" sz="11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CCFD"/>
                    </a:solidFill>
                  </a:tcPr>
                </a:tc>
                <a:tc>
                  <a:txBody>
                    <a:bodyPr/>
                    <a:lstStyle/>
                    <a:p>
                      <a:pPr algn="ctr"/>
                      <a:r>
                        <a:rPr lang="en-US" sz="1100" dirty="0" smtClean="0">
                          <a:solidFill>
                            <a:schemeClr val="tx1"/>
                          </a:solidFill>
                        </a:rPr>
                        <a:t>1980s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E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1990s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CC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2000s</a:t>
                      </a:r>
                      <a:endParaRPr lang="en-US" sz="11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E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2010s</a:t>
                      </a:r>
                      <a:endParaRPr lang="en-US" sz="1100"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CCFF"/>
                    </a:solidFill>
                  </a:tcPr>
                </a:tc>
              </a:tr>
            </a:tbl>
          </a:graphicData>
        </a:graphic>
      </p:graphicFrame>
      <p:sp>
        <p:nvSpPr>
          <p:cNvPr id="93" name="Oval 92"/>
          <p:cNvSpPr/>
          <p:nvPr/>
        </p:nvSpPr>
        <p:spPr>
          <a:xfrm>
            <a:off x="1933325" y="3197464"/>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sp>
        <p:nvSpPr>
          <p:cNvPr id="94" name="Oval 93"/>
          <p:cNvSpPr/>
          <p:nvPr/>
        </p:nvSpPr>
        <p:spPr>
          <a:xfrm>
            <a:off x="3842728" y="3564816"/>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sp>
        <p:nvSpPr>
          <p:cNvPr id="95" name="Oval 94"/>
          <p:cNvSpPr/>
          <p:nvPr/>
        </p:nvSpPr>
        <p:spPr>
          <a:xfrm>
            <a:off x="5639216" y="3170564"/>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grpSp>
        <p:nvGrpSpPr>
          <p:cNvPr id="2" name="Group 163"/>
          <p:cNvGrpSpPr>
            <a:grpSpLocks/>
          </p:cNvGrpSpPr>
          <p:nvPr/>
        </p:nvGrpSpPr>
        <p:grpSpPr bwMode="auto">
          <a:xfrm>
            <a:off x="4127178" y="3549452"/>
            <a:ext cx="2232025" cy="1331912"/>
            <a:chOff x="4261449" y="4427939"/>
            <a:chExt cx="2231873" cy="1331417"/>
          </a:xfrm>
        </p:grpSpPr>
        <p:cxnSp>
          <p:nvCxnSpPr>
            <p:cNvPr id="96" name="Elbow Connector 95"/>
            <p:cNvCxnSpPr/>
            <p:nvPr/>
          </p:nvCxnSpPr>
          <p:spPr>
            <a:xfrm rot="5400000" flipH="1" flipV="1">
              <a:off x="5482334" y="4848374"/>
              <a:ext cx="1188595" cy="633370"/>
            </a:xfrm>
            <a:prstGeom prst="bentConnector3">
              <a:avLst>
                <a:gd name="adj1" fmla="val 71808"/>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41" name="Rectangle 96"/>
            <p:cNvSpPr>
              <a:spLocks noChangeArrowheads="1"/>
            </p:cNvSpPr>
            <p:nvPr/>
          </p:nvSpPr>
          <p:spPr bwMode="auto">
            <a:xfrm>
              <a:off x="4261449" y="4844352"/>
              <a:ext cx="1428019" cy="861774"/>
            </a:xfrm>
            <a:prstGeom prst="rect">
              <a:avLst/>
            </a:prstGeom>
            <a:noFill/>
            <a:ln w="9525">
              <a:noFill/>
              <a:miter lim="800000"/>
              <a:headEnd/>
              <a:tailEnd/>
            </a:ln>
          </p:spPr>
          <p:txBody>
            <a:bodyPr lIns="0" rIns="0">
              <a:spAutoFit/>
            </a:bodyPr>
            <a:lstStyle/>
            <a:p>
              <a:pPr algn="r" fontAlgn="base">
                <a:spcBef>
                  <a:spcPct val="0"/>
                </a:spcBef>
                <a:spcAft>
                  <a:spcPct val="0"/>
                </a:spcAft>
              </a:pPr>
              <a:r>
                <a:rPr lang="en-US" sz="1400" b="1">
                  <a:solidFill>
                    <a:srgbClr val="FFFF00"/>
                  </a:solidFill>
                  <a:sym typeface="Gill Sans"/>
                </a:rPr>
                <a:t>2002</a:t>
              </a:r>
            </a:p>
            <a:p>
              <a:pPr algn="r" fontAlgn="base">
                <a:spcBef>
                  <a:spcPct val="0"/>
                </a:spcBef>
                <a:spcAft>
                  <a:spcPct val="0"/>
                </a:spcAft>
              </a:pPr>
              <a:r>
                <a:rPr lang="en-US" sz="1200">
                  <a:solidFill>
                    <a:srgbClr val="FFFFFF"/>
                  </a:solidFill>
                  <a:sym typeface="Gill Sans"/>
                </a:rPr>
                <a:t>Chemical structure solved for Apo B</a:t>
              </a:r>
            </a:p>
            <a:p>
              <a:pPr algn="r" fontAlgn="base">
                <a:spcBef>
                  <a:spcPct val="0"/>
                </a:spcBef>
                <a:spcAft>
                  <a:spcPct val="0"/>
                </a:spcAft>
              </a:pPr>
              <a:r>
                <a:rPr lang="en-US" sz="1200">
                  <a:solidFill>
                    <a:srgbClr val="FFFFFF"/>
                  </a:solidFill>
                  <a:sym typeface="Gill Sans"/>
                </a:rPr>
                <a:t>“hot spot”</a:t>
              </a:r>
            </a:p>
          </p:txBody>
        </p:sp>
        <p:sp>
          <p:nvSpPr>
            <p:cNvPr id="98" name="Oval 97"/>
            <p:cNvSpPr/>
            <p:nvPr/>
          </p:nvSpPr>
          <p:spPr>
            <a:xfrm>
              <a:off x="6316701" y="4427939"/>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grpSp>
      <p:grpSp>
        <p:nvGrpSpPr>
          <p:cNvPr id="3" name="Group 164"/>
          <p:cNvGrpSpPr>
            <a:grpSpLocks/>
          </p:cNvGrpSpPr>
          <p:nvPr/>
        </p:nvGrpSpPr>
        <p:grpSpPr bwMode="auto">
          <a:xfrm>
            <a:off x="6373491" y="1112639"/>
            <a:ext cx="1912937" cy="2265363"/>
            <a:chOff x="6534220" y="1990073"/>
            <a:chExt cx="1913745" cy="2265280"/>
          </a:xfrm>
        </p:grpSpPr>
        <p:cxnSp>
          <p:nvCxnSpPr>
            <p:cNvPr id="99" name="Elbow Connector 98"/>
            <p:cNvCxnSpPr/>
            <p:nvPr/>
          </p:nvCxnSpPr>
          <p:spPr>
            <a:xfrm rot="5400000">
              <a:off x="5673931" y="2985330"/>
              <a:ext cx="2176382" cy="303340"/>
            </a:xfrm>
            <a:prstGeom prst="bentConnector3">
              <a:avLst>
                <a:gd name="adj1" fmla="val 26165"/>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36" name="Rectangle 99"/>
            <p:cNvSpPr>
              <a:spLocks noChangeArrowheads="1"/>
            </p:cNvSpPr>
            <p:nvPr/>
          </p:nvSpPr>
          <p:spPr bwMode="auto">
            <a:xfrm>
              <a:off x="7001302" y="1990073"/>
              <a:ext cx="1446663" cy="677108"/>
            </a:xfrm>
            <a:prstGeom prst="rect">
              <a:avLst/>
            </a:prstGeom>
            <a:noFill/>
            <a:ln w="9525">
              <a:noFill/>
              <a:miter lim="800000"/>
              <a:headEnd/>
              <a:tailEnd/>
            </a:ln>
          </p:spPr>
          <p:txBody>
            <a:bodyPr lIns="0" rIns="0">
              <a:spAutoFit/>
            </a:bodyPr>
            <a:lstStyle/>
            <a:p>
              <a:pPr fontAlgn="base">
                <a:spcBef>
                  <a:spcPct val="0"/>
                </a:spcBef>
                <a:spcAft>
                  <a:spcPct val="0"/>
                </a:spcAft>
              </a:pPr>
              <a:r>
                <a:rPr lang="en-US" sz="1400" b="1">
                  <a:solidFill>
                    <a:srgbClr val="FFFF00"/>
                  </a:solidFill>
                  <a:sym typeface="Gill Sans"/>
                </a:rPr>
                <a:t>2003</a:t>
              </a:r>
            </a:p>
            <a:p>
              <a:pPr fontAlgn="base">
                <a:spcBef>
                  <a:spcPct val="0"/>
                </a:spcBef>
                <a:spcAft>
                  <a:spcPct val="0"/>
                </a:spcAft>
              </a:pPr>
              <a:r>
                <a:rPr lang="en-US" sz="1200">
                  <a:solidFill>
                    <a:srgbClr val="FFFFFF"/>
                  </a:solidFill>
                  <a:sym typeface="Gill Sans"/>
                </a:rPr>
                <a:t>Mipomersen </a:t>
              </a:r>
            </a:p>
            <a:p>
              <a:pPr fontAlgn="base">
                <a:spcBef>
                  <a:spcPct val="0"/>
                </a:spcBef>
                <a:spcAft>
                  <a:spcPct val="0"/>
                </a:spcAft>
              </a:pPr>
              <a:r>
                <a:rPr lang="en-US" sz="1200">
                  <a:solidFill>
                    <a:srgbClr val="FFFFFF"/>
                  </a:solidFill>
                  <a:sym typeface="Gill Sans"/>
                </a:rPr>
                <a:t>sodium enters clinic</a:t>
              </a:r>
            </a:p>
          </p:txBody>
        </p:sp>
        <p:sp>
          <p:nvSpPr>
            <p:cNvPr id="101" name="Oval 100"/>
            <p:cNvSpPr/>
            <p:nvPr/>
          </p:nvSpPr>
          <p:spPr>
            <a:xfrm>
              <a:off x="6534220" y="4068028"/>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solidFill>
                  <a:prstClr val="white"/>
                </a:solidFill>
                <a:sym typeface="Gill Sans" charset="0"/>
              </a:endParaRPr>
            </a:p>
          </p:txBody>
        </p:sp>
      </p:grpSp>
      <p:grpSp>
        <p:nvGrpSpPr>
          <p:cNvPr id="4" name="Group 197"/>
          <p:cNvGrpSpPr>
            <a:grpSpLocks/>
          </p:cNvGrpSpPr>
          <p:nvPr/>
        </p:nvGrpSpPr>
        <p:grpSpPr bwMode="auto">
          <a:xfrm>
            <a:off x="7562528" y="3560564"/>
            <a:ext cx="942980" cy="1732094"/>
            <a:chOff x="7988928" y="4425104"/>
            <a:chExt cx="941702" cy="1107454"/>
          </a:xfrm>
        </p:grpSpPr>
        <p:sp>
          <p:nvSpPr>
            <p:cNvPr id="171" name="Oval 170"/>
            <p:cNvSpPr/>
            <p:nvPr/>
          </p:nvSpPr>
          <p:spPr>
            <a:xfrm>
              <a:off x="8392437" y="4425104"/>
              <a:ext cx="180387" cy="118756"/>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cxnSp>
          <p:nvCxnSpPr>
            <p:cNvPr id="172" name="Elbow Connector 171"/>
            <p:cNvCxnSpPr>
              <a:endCxn id="171" idx="4"/>
            </p:cNvCxnSpPr>
            <p:nvPr/>
          </p:nvCxnSpPr>
          <p:spPr>
            <a:xfrm rot="16200000" flipV="1">
              <a:off x="8426474" y="4600018"/>
              <a:ext cx="560314" cy="447999"/>
            </a:xfrm>
            <a:prstGeom prst="bentConnector3">
              <a:avLst>
                <a:gd name="adj1" fmla="val 50000"/>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34" name="Rectangle 173"/>
            <p:cNvSpPr>
              <a:spLocks noChangeArrowheads="1"/>
            </p:cNvSpPr>
            <p:nvPr/>
          </p:nvSpPr>
          <p:spPr bwMode="auto">
            <a:xfrm>
              <a:off x="7988928" y="4855450"/>
              <a:ext cx="873458" cy="677108"/>
            </a:xfrm>
            <a:prstGeom prst="rect">
              <a:avLst/>
            </a:prstGeom>
            <a:noFill/>
            <a:ln w="9525">
              <a:noFill/>
              <a:miter lim="800000"/>
              <a:headEnd/>
              <a:tailEnd/>
            </a:ln>
          </p:spPr>
          <p:txBody>
            <a:bodyPr lIns="0" rIns="0">
              <a:spAutoFit/>
            </a:bodyPr>
            <a:lstStyle/>
            <a:p>
              <a:pPr algn="r" fontAlgn="base">
                <a:spcBef>
                  <a:spcPct val="0"/>
                </a:spcBef>
                <a:spcAft>
                  <a:spcPct val="0"/>
                </a:spcAft>
              </a:pPr>
              <a:r>
                <a:rPr lang="en-US" sz="1400" b="1" dirty="0">
                  <a:solidFill>
                    <a:srgbClr val="FFFF00"/>
                  </a:solidFill>
                  <a:sym typeface="Gill Sans"/>
                </a:rPr>
                <a:t>2011</a:t>
              </a:r>
            </a:p>
            <a:p>
              <a:pPr algn="r" fontAlgn="base">
                <a:spcBef>
                  <a:spcPct val="0"/>
                </a:spcBef>
                <a:spcAft>
                  <a:spcPct val="0"/>
                </a:spcAft>
              </a:pPr>
              <a:r>
                <a:rPr lang="en-US" sz="1200" dirty="0">
                  <a:solidFill>
                    <a:srgbClr val="FFFFFF"/>
                  </a:solidFill>
                  <a:sym typeface="Gill Sans"/>
                </a:rPr>
                <a:t>EMA</a:t>
              </a:r>
            </a:p>
            <a:p>
              <a:pPr algn="r" fontAlgn="base">
                <a:spcBef>
                  <a:spcPct val="0"/>
                </a:spcBef>
                <a:spcAft>
                  <a:spcPct val="0"/>
                </a:spcAft>
              </a:pPr>
              <a:r>
                <a:rPr lang="en-US" sz="1200" dirty="0">
                  <a:solidFill>
                    <a:srgbClr val="FFFFFF"/>
                  </a:solidFill>
                  <a:sym typeface="Gill Sans"/>
                </a:rPr>
                <a:t>filing</a:t>
              </a:r>
            </a:p>
          </p:txBody>
        </p:sp>
      </p:grpSp>
      <p:grpSp>
        <p:nvGrpSpPr>
          <p:cNvPr id="5" name="Group 102"/>
          <p:cNvGrpSpPr>
            <a:grpSpLocks/>
          </p:cNvGrpSpPr>
          <p:nvPr/>
        </p:nvGrpSpPr>
        <p:grpSpPr bwMode="auto">
          <a:xfrm>
            <a:off x="7098978" y="1990527"/>
            <a:ext cx="2276475" cy="1387475"/>
            <a:chOff x="7703981" y="2840761"/>
            <a:chExt cx="2275704" cy="1388316"/>
          </a:xfrm>
        </p:grpSpPr>
        <p:cxnSp>
          <p:nvCxnSpPr>
            <p:cNvPr id="105" name="Elbow Connector 104"/>
            <p:cNvCxnSpPr/>
            <p:nvPr/>
          </p:nvCxnSpPr>
          <p:spPr>
            <a:xfrm rot="16200000" flipH="1">
              <a:off x="7207526" y="3416640"/>
              <a:ext cx="1121454" cy="128544"/>
            </a:xfrm>
            <a:prstGeom prst="bentConnector3">
              <a:avLst>
                <a:gd name="adj1" fmla="val 80424"/>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26" name="Rectangle 105"/>
            <p:cNvSpPr>
              <a:spLocks noChangeArrowheads="1"/>
            </p:cNvSpPr>
            <p:nvPr/>
          </p:nvSpPr>
          <p:spPr bwMode="auto">
            <a:xfrm>
              <a:off x="7842772" y="2840761"/>
              <a:ext cx="2136913" cy="492443"/>
            </a:xfrm>
            <a:prstGeom prst="rect">
              <a:avLst/>
            </a:prstGeom>
            <a:noFill/>
            <a:ln w="9525">
              <a:noFill/>
              <a:miter lim="800000"/>
              <a:headEnd/>
              <a:tailEnd/>
            </a:ln>
          </p:spPr>
          <p:txBody>
            <a:bodyPr lIns="0" rIns="0">
              <a:spAutoFit/>
            </a:bodyPr>
            <a:lstStyle/>
            <a:p>
              <a:pPr fontAlgn="base">
                <a:spcBef>
                  <a:spcPct val="0"/>
                </a:spcBef>
                <a:spcAft>
                  <a:spcPct val="0"/>
                </a:spcAft>
              </a:pPr>
              <a:r>
                <a:rPr lang="en-US" sz="1400" b="1">
                  <a:solidFill>
                    <a:srgbClr val="FFFF00"/>
                  </a:solidFill>
                  <a:sym typeface="Gill Sans"/>
                </a:rPr>
                <a:t>2007</a:t>
              </a:r>
            </a:p>
            <a:p>
              <a:pPr fontAlgn="base">
                <a:spcBef>
                  <a:spcPct val="0"/>
                </a:spcBef>
                <a:spcAft>
                  <a:spcPct val="0"/>
                </a:spcAft>
              </a:pPr>
              <a:r>
                <a:rPr lang="en-US" sz="1200">
                  <a:solidFill>
                    <a:srgbClr val="FFFFFF"/>
                  </a:solidFill>
                  <a:sym typeface="Gill Sans"/>
                </a:rPr>
                <a:t>Phase 3 begins</a:t>
              </a:r>
            </a:p>
          </p:txBody>
        </p:sp>
        <p:sp>
          <p:nvSpPr>
            <p:cNvPr id="107" name="Oval 106"/>
            <p:cNvSpPr/>
            <p:nvPr/>
          </p:nvSpPr>
          <p:spPr>
            <a:xfrm>
              <a:off x="7757246" y="4041752"/>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grpSp>
      <p:grpSp>
        <p:nvGrpSpPr>
          <p:cNvPr id="6" name="Group 112"/>
          <p:cNvGrpSpPr>
            <a:grpSpLocks/>
          </p:cNvGrpSpPr>
          <p:nvPr/>
        </p:nvGrpSpPr>
        <p:grpSpPr bwMode="auto">
          <a:xfrm>
            <a:off x="4247828" y="3558977"/>
            <a:ext cx="2767013" cy="2236787"/>
            <a:chOff x="4491982" y="4406275"/>
            <a:chExt cx="2767540" cy="2236777"/>
          </a:xfrm>
        </p:grpSpPr>
        <p:cxnSp>
          <p:nvCxnSpPr>
            <p:cNvPr id="114" name="Elbow Connector 113"/>
            <p:cNvCxnSpPr/>
            <p:nvPr/>
          </p:nvCxnSpPr>
          <p:spPr>
            <a:xfrm rot="5400000" flipH="1" flipV="1">
              <a:off x="6167230" y="4757034"/>
              <a:ext cx="1195382" cy="785963"/>
            </a:xfrm>
            <a:prstGeom prst="bentConnector3">
              <a:avLst>
                <a:gd name="adj1" fmla="val 50000"/>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21" name="Rectangle 114"/>
            <p:cNvSpPr>
              <a:spLocks noChangeArrowheads="1"/>
            </p:cNvSpPr>
            <p:nvPr/>
          </p:nvSpPr>
          <p:spPr bwMode="auto">
            <a:xfrm>
              <a:off x="4491982" y="5781278"/>
              <a:ext cx="2136913" cy="861774"/>
            </a:xfrm>
            <a:prstGeom prst="rect">
              <a:avLst/>
            </a:prstGeom>
            <a:noFill/>
            <a:ln w="9525">
              <a:noFill/>
              <a:miter lim="800000"/>
              <a:headEnd/>
              <a:tailEnd/>
            </a:ln>
          </p:spPr>
          <p:txBody>
            <a:bodyPr lIns="0" rIns="0">
              <a:spAutoFit/>
            </a:bodyPr>
            <a:lstStyle/>
            <a:p>
              <a:pPr algn="r" fontAlgn="base">
                <a:spcBef>
                  <a:spcPct val="0"/>
                </a:spcBef>
                <a:spcAft>
                  <a:spcPct val="0"/>
                </a:spcAft>
              </a:pPr>
              <a:r>
                <a:rPr lang="en-US" sz="1400" b="1">
                  <a:solidFill>
                    <a:srgbClr val="FFFF00"/>
                  </a:solidFill>
                  <a:sym typeface="Gill Sans"/>
                </a:rPr>
                <a:t>2005</a:t>
              </a:r>
            </a:p>
            <a:p>
              <a:pPr algn="r" fontAlgn="base">
                <a:spcBef>
                  <a:spcPct val="0"/>
                </a:spcBef>
                <a:spcAft>
                  <a:spcPct val="0"/>
                </a:spcAft>
              </a:pPr>
              <a:r>
                <a:rPr lang="en-US" sz="1200">
                  <a:solidFill>
                    <a:srgbClr val="FFFFFF"/>
                  </a:solidFill>
                  <a:sym typeface="Gill Sans"/>
                </a:rPr>
                <a:t>Phase 2 dose-ranging</a:t>
              </a:r>
            </a:p>
            <a:p>
              <a:pPr algn="r" fontAlgn="base">
                <a:spcBef>
                  <a:spcPct val="0"/>
                </a:spcBef>
                <a:spcAft>
                  <a:spcPct val="0"/>
                </a:spcAft>
              </a:pPr>
              <a:r>
                <a:rPr lang="en-US" sz="1200">
                  <a:solidFill>
                    <a:srgbClr val="FFFFFF"/>
                  </a:solidFill>
                  <a:sym typeface="Gill Sans"/>
                </a:rPr>
                <a:t>complete 200 mg </a:t>
              </a:r>
            </a:p>
            <a:p>
              <a:pPr algn="r" fontAlgn="base">
                <a:spcBef>
                  <a:spcPct val="0"/>
                </a:spcBef>
                <a:spcAft>
                  <a:spcPct val="0"/>
                </a:spcAft>
              </a:pPr>
              <a:r>
                <a:rPr lang="en-US" sz="1200">
                  <a:solidFill>
                    <a:srgbClr val="FFFFFF"/>
                  </a:solidFill>
                  <a:sym typeface="Gill Sans"/>
                </a:rPr>
                <a:t>selected</a:t>
              </a:r>
            </a:p>
          </p:txBody>
        </p:sp>
        <p:sp>
          <p:nvSpPr>
            <p:cNvPr id="116" name="Oval 115"/>
            <p:cNvSpPr/>
            <p:nvPr/>
          </p:nvSpPr>
          <p:spPr>
            <a:xfrm>
              <a:off x="7082901" y="4406275"/>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grpSp>
      <p:grpSp>
        <p:nvGrpSpPr>
          <p:cNvPr id="7" name="Group 116"/>
          <p:cNvGrpSpPr>
            <a:grpSpLocks/>
          </p:cNvGrpSpPr>
          <p:nvPr/>
        </p:nvGrpSpPr>
        <p:grpSpPr bwMode="auto">
          <a:xfrm>
            <a:off x="6771953" y="3568352"/>
            <a:ext cx="2044700" cy="2020888"/>
            <a:chOff x="7016251" y="4323209"/>
            <a:chExt cx="2044893" cy="2020987"/>
          </a:xfrm>
        </p:grpSpPr>
        <p:grpSp>
          <p:nvGrpSpPr>
            <p:cNvPr id="8" name="Group 109"/>
            <p:cNvGrpSpPr>
              <a:grpSpLocks/>
            </p:cNvGrpSpPr>
            <p:nvPr/>
          </p:nvGrpSpPr>
          <p:grpSpPr bwMode="auto">
            <a:xfrm>
              <a:off x="7140903" y="6024156"/>
              <a:ext cx="1920241" cy="320040"/>
              <a:chOff x="15998930" y="5751547"/>
              <a:chExt cx="3025678" cy="504279"/>
            </a:xfrm>
          </p:grpSpPr>
          <p:sp>
            <p:nvSpPr>
              <p:cNvPr id="71718" name="Rounded Rectangle 121"/>
              <p:cNvSpPr>
                <a:spLocks noChangeArrowheads="1"/>
              </p:cNvSpPr>
              <p:nvPr/>
            </p:nvSpPr>
            <p:spPr bwMode="auto">
              <a:xfrm>
                <a:off x="15998930" y="5751547"/>
                <a:ext cx="3025678" cy="504279"/>
              </a:xfrm>
              <a:prstGeom prst="roundRect">
                <a:avLst>
                  <a:gd name="adj" fmla="val 16667"/>
                </a:avLst>
              </a:prstGeom>
              <a:solidFill>
                <a:schemeClr val="bg1"/>
              </a:solidFill>
              <a:ln w="9525" algn="ctr">
                <a:noFill/>
                <a:round/>
                <a:headEnd/>
                <a:tailEnd/>
              </a:ln>
            </p:spPr>
            <p:txBody>
              <a:bodyPr wrap="none" anchor="ctr"/>
              <a:lstStyle/>
              <a:p>
                <a:pPr fontAlgn="base">
                  <a:spcBef>
                    <a:spcPct val="0"/>
                  </a:spcBef>
                  <a:spcAft>
                    <a:spcPct val="0"/>
                  </a:spcAft>
                </a:pPr>
                <a:endParaRPr lang="en-US" sz="1300">
                  <a:solidFill>
                    <a:srgbClr val="000066"/>
                  </a:solidFill>
                  <a:cs typeface="Arial" charset="0"/>
                  <a:sym typeface="Gill Sans"/>
                </a:endParaRPr>
              </a:p>
            </p:txBody>
          </p:sp>
          <p:pic>
            <p:nvPicPr>
              <p:cNvPr id="71719" name="Picture 122"/>
              <p:cNvPicPr>
                <a:picLocks noChangeAspect="1"/>
              </p:cNvPicPr>
              <p:nvPr/>
            </p:nvPicPr>
            <p:blipFill>
              <a:blip r:embed="rId5" cstate="print"/>
              <a:srcRect/>
              <a:stretch>
                <a:fillRect/>
              </a:stretch>
            </p:blipFill>
            <p:spPr bwMode="auto">
              <a:xfrm>
                <a:off x="16036927" y="5806143"/>
                <a:ext cx="2862233" cy="447772"/>
              </a:xfrm>
              <a:prstGeom prst="rect">
                <a:avLst/>
              </a:prstGeom>
              <a:noFill/>
              <a:ln w="9525">
                <a:noFill/>
                <a:miter lim="800000"/>
                <a:headEnd/>
                <a:tailEnd/>
              </a:ln>
            </p:spPr>
          </p:pic>
        </p:grpSp>
        <p:sp>
          <p:nvSpPr>
            <p:cNvPr id="119" name="Oval 118"/>
            <p:cNvSpPr/>
            <p:nvPr/>
          </p:nvSpPr>
          <p:spPr>
            <a:xfrm>
              <a:off x="8034374" y="4323209"/>
              <a:ext cx="176621" cy="187325"/>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cxnSp>
          <p:nvCxnSpPr>
            <p:cNvPr id="120" name="Elbow Connector 119"/>
            <p:cNvCxnSpPr>
              <a:endCxn id="119" idx="4"/>
            </p:cNvCxnSpPr>
            <p:nvPr/>
          </p:nvCxnSpPr>
          <p:spPr>
            <a:xfrm rot="5400000" flipH="1" flipV="1">
              <a:off x="6667009" y="4859785"/>
              <a:ext cx="1805076" cy="1106592"/>
            </a:xfrm>
            <a:prstGeom prst="bentConnector3">
              <a:avLst>
                <a:gd name="adj1" fmla="val 31855"/>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717" name="TextBox 120"/>
            <p:cNvSpPr txBox="1">
              <a:spLocks noChangeArrowheads="1"/>
            </p:cNvSpPr>
            <p:nvPr/>
          </p:nvSpPr>
          <p:spPr bwMode="auto">
            <a:xfrm>
              <a:off x="7174351" y="5750786"/>
              <a:ext cx="1416106" cy="307777"/>
            </a:xfrm>
            <a:prstGeom prst="rect">
              <a:avLst/>
            </a:prstGeom>
            <a:noFill/>
            <a:ln w="9525">
              <a:noFill/>
              <a:miter lim="800000"/>
              <a:headEnd/>
              <a:tailEnd/>
            </a:ln>
          </p:spPr>
          <p:txBody>
            <a:bodyPr>
              <a:spAutoFit/>
            </a:bodyPr>
            <a:lstStyle/>
            <a:p>
              <a:pPr fontAlgn="base">
                <a:spcBef>
                  <a:spcPct val="0"/>
                </a:spcBef>
                <a:spcAft>
                  <a:spcPct val="0"/>
                </a:spcAft>
              </a:pPr>
              <a:r>
                <a:rPr lang="en-US" sz="1400" b="1">
                  <a:solidFill>
                    <a:srgbClr val="FFFF00"/>
                  </a:solidFill>
                  <a:sym typeface="Gill Sans"/>
                </a:rPr>
                <a:t>2010</a:t>
              </a:r>
              <a:endParaRPr lang="en-US" sz="1400">
                <a:solidFill>
                  <a:srgbClr val="000000"/>
                </a:solidFill>
                <a:sym typeface="Gill Sans"/>
              </a:endParaRPr>
            </a:p>
          </p:txBody>
        </p:sp>
      </p:grpSp>
      <p:sp>
        <p:nvSpPr>
          <p:cNvPr id="71711" name="TextBox 128"/>
          <p:cNvSpPr txBox="1">
            <a:spLocks noChangeArrowheads="1"/>
          </p:cNvSpPr>
          <p:nvPr/>
        </p:nvSpPr>
        <p:spPr bwMode="auto">
          <a:xfrm>
            <a:off x="553716" y="5554464"/>
            <a:ext cx="1868487" cy="21590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800">
                <a:solidFill>
                  <a:srgbClr val="FFFFFF"/>
                </a:solidFill>
                <a:sym typeface="Gill Sans"/>
              </a:rPr>
              <a:t>EMA = European Medicines Agency.</a:t>
            </a:r>
            <a:endParaRPr lang="en-US" sz="4200">
              <a:solidFill>
                <a:srgbClr val="FFFFFF"/>
              </a:solidFill>
              <a:sym typeface="Gill Sans"/>
            </a:endParaRPr>
          </a:p>
        </p:txBody>
      </p:sp>
      <p:grpSp>
        <p:nvGrpSpPr>
          <p:cNvPr id="9" name="Group 42"/>
          <p:cNvGrpSpPr>
            <a:grpSpLocks/>
          </p:cNvGrpSpPr>
          <p:nvPr/>
        </p:nvGrpSpPr>
        <p:grpSpPr bwMode="auto">
          <a:xfrm>
            <a:off x="8147216" y="3549452"/>
            <a:ext cx="786908" cy="997119"/>
            <a:chOff x="8420635" y="4385465"/>
            <a:chExt cx="785842" cy="1464421"/>
          </a:xfrm>
        </p:grpSpPr>
        <p:sp>
          <p:nvSpPr>
            <p:cNvPr id="44" name="Oval 43"/>
            <p:cNvSpPr/>
            <p:nvPr/>
          </p:nvSpPr>
          <p:spPr>
            <a:xfrm>
              <a:off x="8420635" y="4385465"/>
              <a:ext cx="176621" cy="297683"/>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Gill Sans" charset="0"/>
              </a:endParaRPr>
            </a:p>
          </p:txBody>
        </p:sp>
        <p:cxnSp>
          <p:nvCxnSpPr>
            <p:cNvPr id="45" name="Elbow Connector 44"/>
            <p:cNvCxnSpPr>
              <a:endCxn id="44" idx="4"/>
            </p:cNvCxnSpPr>
            <p:nvPr/>
          </p:nvCxnSpPr>
          <p:spPr>
            <a:xfrm rot="10800000">
              <a:off x="8508947" y="4683149"/>
              <a:ext cx="421685" cy="421035"/>
            </a:xfrm>
            <a:prstGeom prst="bentConnector2">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Rectangle 173"/>
            <p:cNvSpPr>
              <a:spLocks noChangeArrowheads="1"/>
            </p:cNvSpPr>
            <p:nvPr/>
          </p:nvSpPr>
          <p:spPr bwMode="auto">
            <a:xfrm>
              <a:off x="8559653" y="4855450"/>
              <a:ext cx="646824" cy="994436"/>
            </a:xfrm>
            <a:prstGeom prst="rect">
              <a:avLst/>
            </a:prstGeom>
            <a:noFill/>
            <a:ln w="9525">
              <a:noFill/>
              <a:miter lim="800000"/>
              <a:headEnd/>
              <a:tailEnd/>
            </a:ln>
          </p:spPr>
          <p:txBody>
            <a:bodyPr wrap="square" lIns="0" rIns="0">
              <a:spAutoFit/>
            </a:bodyPr>
            <a:lstStyle/>
            <a:p>
              <a:pPr algn="r" fontAlgn="base">
                <a:spcBef>
                  <a:spcPct val="0"/>
                </a:spcBef>
                <a:spcAft>
                  <a:spcPct val="0"/>
                </a:spcAft>
              </a:pPr>
              <a:r>
                <a:rPr lang="en-US" sz="1400" b="1" dirty="0" smtClean="0">
                  <a:solidFill>
                    <a:srgbClr val="FFFF00"/>
                  </a:solidFill>
                  <a:sym typeface="Gill Sans"/>
                </a:rPr>
                <a:t>2012</a:t>
              </a:r>
              <a:endParaRPr lang="en-US" sz="1400" b="1" dirty="0">
                <a:solidFill>
                  <a:srgbClr val="FFFF00"/>
                </a:solidFill>
                <a:sym typeface="Gill Sans"/>
              </a:endParaRPr>
            </a:p>
            <a:p>
              <a:pPr algn="r" fontAlgn="base">
                <a:spcBef>
                  <a:spcPct val="0"/>
                </a:spcBef>
                <a:spcAft>
                  <a:spcPct val="0"/>
                </a:spcAft>
              </a:pPr>
              <a:r>
                <a:rPr lang="en-US" sz="1200" dirty="0" smtClean="0">
                  <a:solidFill>
                    <a:srgbClr val="FFFFFF"/>
                  </a:solidFill>
                  <a:sym typeface="Gill Sans"/>
                </a:rPr>
                <a:t>FDA</a:t>
              </a:r>
              <a:endParaRPr lang="en-US" sz="1200" dirty="0">
                <a:solidFill>
                  <a:srgbClr val="FFFFFF"/>
                </a:solidFill>
                <a:sym typeface="Gill Sans"/>
              </a:endParaRPr>
            </a:p>
            <a:p>
              <a:pPr algn="r" fontAlgn="base">
                <a:spcBef>
                  <a:spcPct val="0"/>
                </a:spcBef>
                <a:spcAft>
                  <a:spcPct val="0"/>
                </a:spcAft>
              </a:pPr>
              <a:r>
                <a:rPr lang="en-US" sz="1200" dirty="0">
                  <a:solidFill>
                    <a:srgbClr val="FFFFFF"/>
                  </a:solidFill>
                  <a:sym typeface="Gill Sans"/>
                </a:rPr>
                <a:t>filing</a:t>
              </a:r>
            </a:p>
          </p:txBody>
        </p:sp>
      </p:grpSp>
    </p:spTree>
    <p:extLst>
      <p:ext uri="{BB962C8B-B14F-4D97-AF65-F5344CB8AC3E}">
        <p14:creationId xmlns="" xmlns:p14="http://schemas.microsoft.com/office/powerpoint/2010/main" val="45554985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96064" cy="1143000"/>
          </a:xfrm>
        </p:spPr>
        <p:txBody>
          <a:bodyPr rtlCol="0">
            <a:noAutofit/>
          </a:bodyPr>
          <a:lstStyle/>
          <a:p>
            <a:pPr fontAlgn="auto">
              <a:spcAft>
                <a:spcPts val="0"/>
              </a:spcAft>
              <a:defRPr/>
            </a:pPr>
            <a:r>
              <a:rPr lang="en-US" sz="2800" b="1" dirty="0" smtClean="0"/>
              <a:t>Reductions </a:t>
            </a:r>
            <a:r>
              <a:rPr lang="en-US" sz="2800" b="1" dirty="0" smtClean="0"/>
              <a:t>in Total Cholesterol Correlate With Apo B mRNA in Liver  </a:t>
            </a:r>
            <a:r>
              <a:rPr lang="en-US" sz="2800" b="1" i="1" dirty="0" smtClean="0"/>
              <a:t>in vivo</a:t>
            </a:r>
            <a:endParaRPr lang="en-US" sz="2800" b="1" i="1" dirty="0"/>
          </a:p>
        </p:txBody>
      </p:sp>
      <p:sp>
        <p:nvSpPr>
          <p:cNvPr id="2052" name="Text Box 79"/>
          <p:cNvSpPr txBox="1">
            <a:spLocks noChangeArrowheads="1"/>
          </p:cNvSpPr>
          <p:nvPr/>
        </p:nvSpPr>
        <p:spPr bwMode="invGray">
          <a:xfrm>
            <a:off x="457944" y="1392982"/>
            <a:ext cx="70104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000" b="1">
                <a:solidFill>
                  <a:schemeClr val="accent1"/>
                </a:solidFill>
                <a:latin typeface="Arial" pitchFamily="34" charset="0"/>
              </a:defRPr>
            </a:lvl1pPr>
            <a:lvl2pPr marL="742950" indent="-285750">
              <a:defRPr sz="2000" b="1">
                <a:solidFill>
                  <a:schemeClr val="accent1"/>
                </a:solidFill>
                <a:latin typeface="Arial" pitchFamily="34" charset="0"/>
              </a:defRPr>
            </a:lvl2pPr>
            <a:lvl3pPr marL="1143000" indent="-228600">
              <a:defRPr sz="2000" b="1">
                <a:solidFill>
                  <a:schemeClr val="accent1"/>
                </a:solidFill>
                <a:latin typeface="Arial" pitchFamily="34" charset="0"/>
              </a:defRPr>
            </a:lvl3pPr>
            <a:lvl4pPr marL="1600200" indent="-228600">
              <a:defRPr sz="2000" b="1">
                <a:solidFill>
                  <a:schemeClr val="accent1"/>
                </a:solidFill>
                <a:latin typeface="Arial" pitchFamily="34" charset="0"/>
              </a:defRPr>
            </a:lvl4pPr>
            <a:lvl5pPr marL="2057400" indent="-228600">
              <a:defRPr sz="2000" b="1">
                <a:solidFill>
                  <a:schemeClr val="accent1"/>
                </a:solidFill>
                <a:latin typeface="Arial" pitchFamily="34" charset="0"/>
              </a:defRPr>
            </a:lvl5pPr>
            <a:lvl6pPr marL="2514600" indent="-228600" eaLnBrk="0" fontAlgn="base" hangingPunct="0">
              <a:spcBef>
                <a:spcPct val="0"/>
              </a:spcBef>
              <a:spcAft>
                <a:spcPct val="0"/>
              </a:spcAft>
              <a:defRPr sz="2000" b="1">
                <a:solidFill>
                  <a:schemeClr val="accent1"/>
                </a:solidFill>
                <a:latin typeface="Arial" pitchFamily="34" charset="0"/>
              </a:defRPr>
            </a:lvl6pPr>
            <a:lvl7pPr marL="2971800" indent="-228600" eaLnBrk="0" fontAlgn="base" hangingPunct="0">
              <a:spcBef>
                <a:spcPct val="0"/>
              </a:spcBef>
              <a:spcAft>
                <a:spcPct val="0"/>
              </a:spcAft>
              <a:defRPr sz="2000" b="1">
                <a:solidFill>
                  <a:schemeClr val="accent1"/>
                </a:solidFill>
                <a:latin typeface="Arial" pitchFamily="34" charset="0"/>
              </a:defRPr>
            </a:lvl7pPr>
            <a:lvl8pPr marL="3429000" indent="-228600" eaLnBrk="0" fontAlgn="base" hangingPunct="0">
              <a:spcBef>
                <a:spcPct val="0"/>
              </a:spcBef>
              <a:spcAft>
                <a:spcPct val="0"/>
              </a:spcAft>
              <a:defRPr sz="2000" b="1">
                <a:solidFill>
                  <a:schemeClr val="accent1"/>
                </a:solidFill>
                <a:latin typeface="Arial" pitchFamily="34" charset="0"/>
              </a:defRPr>
            </a:lvl8pPr>
            <a:lvl9pPr marL="3886200" indent="-228600" eaLnBrk="0" fontAlgn="base" hangingPunct="0">
              <a:spcBef>
                <a:spcPct val="0"/>
              </a:spcBef>
              <a:spcAft>
                <a:spcPct val="0"/>
              </a:spcAft>
              <a:defRPr sz="2000" b="1">
                <a:solidFill>
                  <a:schemeClr val="accent1"/>
                </a:solidFill>
                <a:latin typeface="Arial" pitchFamily="34" charset="0"/>
              </a:defRPr>
            </a:lvl9pPr>
          </a:lstStyle>
          <a:p>
            <a:pPr algn="ctr" fontAlgn="base">
              <a:spcBef>
                <a:spcPct val="0"/>
              </a:spcBef>
              <a:spcAft>
                <a:spcPct val="0"/>
              </a:spcAft>
            </a:pPr>
            <a:r>
              <a:rPr lang="en-US">
                <a:solidFill>
                  <a:srgbClr val="FFFFFF"/>
                </a:solidFill>
                <a:cs typeface="Arial" pitchFamily="34" charset="0"/>
                <a:sym typeface="Gill Sans" charset="0"/>
              </a:rPr>
              <a:t>Total cholesterol and Apo B mRNA levels in HF-fed mice (6 weeks of treatment)</a:t>
            </a:r>
          </a:p>
        </p:txBody>
      </p:sp>
      <p:graphicFrame>
        <p:nvGraphicFramePr>
          <p:cNvPr id="2050" name="Chart 10"/>
          <p:cNvGraphicFramePr>
            <a:graphicFrameLocks/>
          </p:cNvGraphicFramePr>
          <p:nvPr/>
        </p:nvGraphicFramePr>
        <p:xfrm>
          <a:off x="330944" y="1785094"/>
          <a:ext cx="7645400" cy="4368800"/>
        </p:xfrm>
        <a:graphic>
          <a:graphicData uri="http://schemas.openxmlformats.org/presentationml/2006/ole">
            <p:oleObj spid="_x0000_s2050" r:id="rId4" imgW="7645047" imgH="4371211" progId="Excel.Sheet.8">
              <p:embed/>
            </p:oleObj>
          </a:graphicData>
        </a:graphic>
      </p:graphicFrame>
      <p:sp>
        <p:nvSpPr>
          <p:cNvPr id="2053" name="Rectangle 13"/>
          <p:cNvSpPr>
            <a:spLocks noChangeArrowheads="1"/>
          </p:cNvSpPr>
          <p:nvPr/>
        </p:nvSpPr>
        <p:spPr bwMode="auto">
          <a:xfrm>
            <a:off x="7092280" y="5281389"/>
            <a:ext cx="1981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dirty="0">
                <a:solidFill>
                  <a:srgbClr val="FFFFFF"/>
                </a:solidFill>
                <a:latin typeface="Gill Sans" charset="0"/>
                <a:sym typeface="Gill Sans" charset="0"/>
              </a:rPr>
              <a:t>ISIS 147764</a:t>
            </a:r>
          </a:p>
          <a:p>
            <a:pPr algn="ctr" fontAlgn="base">
              <a:spcBef>
                <a:spcPct val="0"/>
              </a:spcBef>
              <a:spcAft>
                <a:spcPct val="0"/>
              </a:spcAft>
            </a:pPr>
            <a:r>
              <a:rPr lang="en-US" sz="1400" dirty="0">
                <a:solidFill>
                  <a:srgbClr val="FFFFFF"/>
                </a:solidFill>
                <a:latin typeface="Gill Sans" charset="0"/>
                <a:sym typeface="Gill Sans" charset="0"/>
              </a:rPr>
              <a:t>(</a:t>
            </a:r>
            <a:r>
              <a:rPr lang="en-US" sz="1400" dirty="0" err="1">
                <a:solidFill>
                  <a:srgbClr val="FFFFFF"/>
                </a:solidFill>
                <a:latin typeface="Gill Sans" charset="0"/>
                <a:sym typeface="Gill Sans" charset="0"/>
              </a:rPr>
              <a:t>murine</a:t>
            </a:r>
            <a:r>
              <a:rPr lang="en-US" sz="1400" dirty="0">
                <a:solidFill>
                  <a:srgbClr val="FFFFFF"/>
                </a:solidFill>
                <a:latin typeface="Gill Sans" charset="0"/>
                <a:sym typeface="Gill Sans" charset="0"/>
              </a:rPr>
              <a:t> Apo B ASO)</a:t>
            </a:r>
          </a:p>
        </p:txBody>
      </p:sp>
      <p:cxnSp>
        <p:nvCxnSpPr>
          <p:cNvPr id="18" name="Straight Connector 17"/>
          <p:cNvCxnSpPr/>
          <p:nvPr/>
        </p:nvCxnSpPr>
        <p:spPr>
          <a:xfrm>
            <a:off x="1448544" y="4248894"/>
            <a:ext cx="541020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grpSp>
        <p:nvGrpSpPr>
          <p:cNvPr id="3" name="Group 11"/>
          <p:cNvGrpSpPr>
            <a:grpSpLocks/>
          </p:cNvGrpSpPr>
          <p:nvPr/>
        </p:nvGrpSpPr>
        <p:grpSpPr bwMode="auto">
          <a:xfrm>
            <a:off x="4420344" y="2978894"/>
            <a:ext cx="2133600" cy="307975"/>
            <a:chOff x="5638800" y="2054423"/>
            <a:chExt cx="2133600" cy="307777"/>
          </a:xfrm>
        </p:grpSpPr>
        <p:cxnSp>
          <p:nvCxnSpPr>
            <p:cNvPr id="20" name="Straight Connector 19"/>
            <p:cNvCxnSpPr/>
            <p:nvPr/>
          </p:nvCxnSpPr>
          <p:spPr>
            <a:xfrm>
              <a:off x="5638800" y="2206725"/>
              <a:ext cx="304800" cy="3173"/>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4" name="Rectangle 23"/>
            <p:cNvSpPr/>
            <p:nvPr/>
          </p:nvSpPr>
          <p:spPr>
            <a:xfrm>
              <a:off x="5791200" y="2054423"/>
              <a:ext cx="1981200" cy="307777"/>
            </a:xfrm>
            <a:prstGeom prst="rect">
              <a:avLst/>
            </a:prstGeom>
            <a:noFill/>
            <a:ln>
              <a:noFill/>
              <a:prstDash val="dash"/>
            </a:ln>
          </p:spPr>
          <p:style>
            <a:lnRef idx="1">
              <a:schemeClr val="accent2"/>
            </a:lnRef>
            <a:fillRef idx="0">
              <a:schemeClr val="accent2"/>
            </a:fillRef>
            <a:effectRef idx="0">
              <a:schemeClr val="accent2"/>
            </a:effectRef>
            <a:fontRef idx="minor">
              <a:schemeClr val="tx1"/>
            </a:fontRef>
          </p:style>
          <p:txBody>
            <a:bodyPr>
              <a:spAutoFit/>
            </a:bodyPr>
            <a:lstStyle/>
            <a:p>
              <a:pPr algn="ctr" fontAlgn="base">
                <a:spcBef>
                  <a:spcPct val="0"/>
                </a:spcBef>
                <a:spcAft>
                  <a:spcPct val="0"/>
                </a:spcAft>
                <a:defRPr sz="1400" b="0" i="0" u="none" strike="noStrike" kern="1200" baseline="0">
                  <a:solidFill>
                    <a:prstClr val="white"/>
                  </a:solidFill>
                  <a:latin typeface="+mn-lt"/>
                  <a:ea typeface="+mn-ea"/>
                  <a:cs typeface="+mn-cs"/>
                </a:defRPr>
              </a:pPr>
              <a:r>
                <a:rPr lang="en-US" sz="1400" dirty="0">
                  <a:solidFill>
                    <a:prstClr val="white"/>
                  </a:solidFill>
                  <a:sym typeface="Gill Sans" charset="0"/>
                </a:rPr>
                <a:t>Normal cholesterol</a:t>
              </a:r>
            </a:p>
          </p:txBody>
        </p:sp>
      </p:grpSp>
      <p:sp>
        <p:nvSpPr>
          <p:cNvPr id="2057" name="TextBox 12"/>
          <p:cNvSpPr txBox="1">
            <a:spLocks noChangeArrowheads="1"/>
          </p:cNvSpPr>
          <p:nvPr/>
        </p:nvSpPr>
        <p:spPr bwMode="auto">
          <a:xfrm>
            <a:off x="5181600" y="6381328"/>
            <a:ext cx="39624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defRPr>
            </a:lvl1pPr>
            <a:lvl2pPr marL="742950" indent="-285750">
              <a:defRPr sz="2000" b="1">
                <a:solidFill>
                  <a:schemeClr val="accent1"/>
                </a:solidFill>
                <a:latin typeface="Arial" pitchFamily="34" charset="0"/>
              </a:defRPr>
            </a:lvl2pPr>
            <a:lvl3pPr marL="1143000" indent="-228600">
              <a:defRPr sz="2000" b="1">
                <a:solidFill>
                  <a:schemeClr val="accent1"/>
                </a:solidFill>
                <a:latin typeface="Arial" pitchFamily="34" charset="0"/>
              </a:defRPr>
            </a:lvl3pPr>
            <a:lvl4pPr marL="1600200" indent="-228600">
              <a:defRPr sz="2000" b="1">
                <a:solidFill>
                  <a:schemeClr val="accent1"/>
                </a:solidFill>
                <a:latin typeface="Arial" pitchFamily="34" charset="0"/>
              </a:defRPr>
            </a:lvl4pPr>
            <a:lvl5pPr marL="2057400" indent="-228600">
              <a:defRPr sz="2000" b="1">
                <a:solidFill>
                  <a:schemeClr val="accent1"/>
                </a:solidFill>
                <a:latin typeface="Arial" pitchFamily="34" charset="0"/>
              </a:defRPr>
            </a:lvl5pPr>
            <a:lvl6pPr marL="2514600" indent="-228600" eaLnBrk="0" fontAlgn="base" hangingPunct="0">
              <a:spcBef>
                <a:spcPct val="0"/>
              </a:spcBef>
              <a:spcAft>
                <a:spcPct val="0"/>
              </a:spcAft>
              <a:defRPr sz="2000" b="1">
                <a:solidFill>
                  <a:schemeClr val="accent1"/>
                </a:solidFill>
                <a:latin typeface="Arial" pitchFamily="34" charset="0"/>
              </a:defRPr>
            </a:lvl6pPr>
            <a:lvl7pPr marL="2971800" indent="-228600" eaLnBrk="0" fontAlgn="base" hangingPunct="0">
              <a:spcBef>
                <a:spcPct val="0"/>
              </a:spcBef>
              <a:spcAft>
                <a:spcPct val="0"/>
              </a:spcAft>
              <a:defRPr sz="2000" b="1">
                <a:solidFill>
                  <a:schemeClr val="accent1"/>
                </a:solidFill>
                <a:latin typeface="Arial" pitchFamily="34" charset="0"/>
              </a:defRPr>
            </a:lvl7pPr>
            <a:lvl8pPr marL="3429000" indent="-228600" eaLnBrk="0" fontAlgn="base" hangingPunct="0">
              <a:spcBef>
                <a:spcPct val="0"/>
              </a:spcBef>
              <a:spcAft>
                <a:spcPct val="0"/>
              </a:spcAft>
              <a:defRPr sz="2000" b="1">
                <a:solidFill>
                  <a:schemeClr val="accent1"/>
                </a:solidFill>
                <a:latin typeface="Arial" pitchFamily="34" charset="0"/>
              </a:defRPr>
            </a:lvl8pPr>
            <a:lvl9pPr marL="3886200" indent="-228600" eaLnBrk="0" fontAlgn="base" hangingPunct="0">
              <a:spcBef>
                <a:spcPct val="0"/>
              </a:spcBef>
              <a:spcAft>
                <a:spcPct val="0"/>
              </a:spcAft>
              <a:defRPr sz="2000" b="1">
                <a:solidFill>
                  <a:schemeClr val="accent1"/>
                </a:solidFill>
                <a:latin typeface="Arial" pitchFamily="34" charset="0"/>
              </a:defRPr>
            </a:lvl9pPr>
          </a:lstStyle>
          <a:p>
            <a:pPr algn="ctr" fontAlgn="base">
              <a:spcBef>
                <a:spcPct val="0"/>
              </a:spcBef>
              <a:spcAft>
                <a:spcPct val="0"/>
              </a:spcAft>
            </a:pPr>
            <a:r>
              <a:rPr lang="en-US" sz="1000" dirty="0">
                <a:solidFill>
                  <a:srgbClr val="FFFFFF"/>
                </a:solidFill>
                <a:sym typeface="Gill Sans" charset="0"/>
              </a:rPr>
              <a:t>Crooke RM, et al.  </a:t>
            </a:r>
            <a:r>
              <a:rPr lang="en-US" sz="1000" i="1" dirty="0">
                <a:solidFill>
                  <a:srgbClr val="FFFFFF"/>
                </a:solidFill>
                <a:sym typeface="Gill Sans" charset="0"/>
              </a:rPr>
              <a:t>J Lipid Res</a:t>
            </a:r>
            <a:r>
              <a:rPr lang="en-US" sz="1000" dirty="0">
                <a:solidFill>
                  <a:srgbClr val="FFFFFF"/>
                </a:solidFill>
                <a:sym typeface="Gill Sans" charset="0"/>
              </a:rPr>
              <a:t>.  2005;46:872-884.</a:t>
            </a:r>
          </a:p>
        </p:txBody>
      </p:sp>
    </p:spTree>
    <p:extLst>
      <p:ext uri="{BB962C8B-B14F-4D97-AF65-F5344CB8AC3E}">
        <p14:creationId xmlns="" xmlns:p14="http://schemas.microsoft.com/office/powerpoint/2010/main" val="3584894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p:cNvSpPr>
            <a:spLocks noGrp="1"/>
          </p:cNvSpPr>
          <p:nvPr>
            <p:ph type="title"/>
          </p:nvPr>
        </p:nvSpPr>
        <p:spPr>
          <a:xfrm>
            <a:off x="467544" y="125760"/>
            <a:ext cx="8229600" cy="1143000"/>
          </a:xfrm>
        </p:spPr>
        <p:txBody>
          <a:bodyPr/>
          <a:lstStyle/>
          <a:p>
            <a:pPr algn="l"/>
            <a:r>
              <a:rPr lang="en-US" sz="3200" b="1" dirty="0" smtClean="0">
                <a:solidFill>
                  <a:srgbClr val="FFFF00"/>
                </a:solidFill>
              </a:rPr>
              <a:t>Pharmacology Proof of Concept</a:t>
            </a:r>
            <a:br>
              <a:rPr lang="en-US" sz="3200" b="1" dirty="0" smtClean="0">
                <a:solidFill>
                  <a:srgbClr val="FFFF00"/>
                </a:solidFill>
              </a:rPr>
            </a:br>
            <a:r>
              <a:rPr lang="en-US" sz="1200" b="1" dirty="0" err="1" smtClean="0">
                <a:solidFill>
                  <a:schemeClr val="bg1"/>
                </a:solidFill>
              </a:rPr>
              <a:t>ApoB</a:t>
            </a:r>
            <a:r>
              <a:rPr lang="en-US" sz="1200" b="1" dirty="0" smtClean="0">
                <a:solidFill>
                  <a:schemeClr val="bg1"/>
                </a:solidFill>
              </a:rPr>
              <a:t> Inhibition Mitigates Atherosclerotic Lesion Development in </a:t>
            </a:r>
            <a:r>
              <a:rPr lang="en-US" sz="1200" b="1" dirty="0" err="1" smtClean="0">
                <a:solidFill>
                  <a:schemeClr val="bg1"/>
                </a:solidFill>
              </a:rPr>
              <a:t>LDLr</a:t>
            </a:r>
            <a:r>
              <a:rPr lang="en-US" sz="1200" b="1" dirty="0" smtClean="0">
                <a:solidFill>
                  <a:schemeClr val="bg1"/>
                </a:solidFill>
              </a:rPr>
              <a:t>-Deficient Mice</a:t>
            </a:r>
            <a:endParaRPr lang="en-US" sz="3200" b="1" dirty="0" smtClean="0">
              <a:solidFill>
                <a:schemeClr val="bg1"/>
              </a:solidFill>
            </a:endParaRPr>
          </a:p>
        </p:txBody>
      </p:sp>
      <p:sp>
        <p:nvSpPr>
          <p:cNvPr id="4104" name="Rectangle 27"/>
          <p:cNvSpPr>
            <a:spLocks noChangeArrowheads="1"/>
          </p:cNvSpPr>
          <p:nvPr/>
        </p:nvSpPr>
        <p:spPr bwMode="auto">
          <a:xfrm>
            <a:off x="4283968" y="6309320"/>
            <a:ext cx="45720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defTabSz="942975" fontAlgn="base">
              <a:spcBef>
                <a:spcPct val="0"/>
              </a:spcBef>
              <a:spcAft>
                <a:spcPct val="0"/>
              </a:spcAft>
            </a:pPr>
            <a:r>
              <a:rPr lang="en-US" sz="1000">
                <a:solidFill>
                  <a:schemeClr val="bg1"/>
                </a:solidFill>
                <a:latin typeface="Gill Sans" charset="0"/>
                <a:sym typeface="Gill Sans" charset="0"/>
              </a:rPr>
              <a:t>Mullick AE, et al. J Lipid Res. 2011;52:885-96. </a:t>
            </a:r>
          </a:p>
        </p:txBody>
      </p:sp>
      <p:sp>
        <p:nvSpPr>
          <p:cNvPr id="87" name="Rectangle 86"/>
          <p:cNvSpPr>
            <a:spLocks noChangeArrowheads="1"/>
          </p:cNvSpPr>
          <p:nvPr/>
        </p:nvSpPr>
        <p:spPr bwMode="auto">
          <a:xfrm>
            <a:off x="6370638" y="2072068"/>
            <a:ext cx="2133600" cy="2570163"/>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nchor="b"/>
          <a:lstStyle/>
          <a:p>
            <a:pPr>
              <a:defRPr/>
            </a:pPr>
            <a:endParaRPr lang="en-US" kern="0" smtClean="0">
              <a:solidFill>
                <a:sysClr val="windowText" lastClr="000000"/>
              </a:solidFill>
            </a:endParaRPr>
          </a:p>
        </p:txBody>
      </p:sp>
      <p:sp>
        <p:nvSpPr>
          <p:cNvPr id="88" name="Line 19"/>
          <p:cNvSpPr>
            <a:spLocks noChangeShapeType="1"/>
          </p:cNvSpPr>
          <p:nvPr/>
        </p:nvSpPr>
        <p:spPr bwMode="auto">
          <a:xfrm flipV="1">
            <a:off x="6361113" y="4643818"/>
            <a:ext cx="2151062" cy="0"/>
          </a:xfrm>
          <a:prstGeom prst="line">
            <a:avLst/>
          </a:prstGeom>
          <a:noFill/>
          <a:ln w="9525" cap="flat" cmpd="sng" algn="ctr">
            <a:solidFill>
              <a:srgbClr val="DADAAE">
                <a:shade val="95000"/>
                <a:satMod val="105000"/>
              </a:srgbClr>
            </a:solidFill>
            <a:prstDash val="solid"/>
            <a:headEnd/>
            <a:tailEnd/>
          </a:ln>
          <a:effectLst/>
        </p:spPr>
        <p:txBody>
          <a:bodyPr/>
          <a:lstStyle/>
          <a:p>
            <a:pPr>
              <a:defRPr/>
            </a:pPr>
            <a:endParaRPr lang="en-US" sz="1050" kern="0">
              <a:solidFill>
                <a:srgbClr val="FFFFCC"/>
              </a:solidFill>
            </a:endParaRPr>
          </a:p>
        </p:txBody>
      </p:sp>
      <p:sp>
        <p:nvSpPr>
          <p:cNvPr id="89" name="Line 20"/>
          <p:cNvSpPr>
            <a:spLocks noChangeShapeType="1"/>
          </p:cNvSpPr>
          <p:nvPr/>
        </p:nvSpPr>
        <p:spPr bwMode="auto">
          <a:xfrm flipV="1">
            <a:off x="6596063" y="4645406"/>
            <a:ext cx="0" cy="0"/>
          </a:xfrm>
          <a:prstGeom prst="line">
            <a:avLst/>
          </a:prstGeom>
          <a:noFill/>
          <a:ln w="3175">
            <a:solidFill>
              <a:srgbClr val="000000"/>
            </a:solidFill>
            <a:round/>
            <a:headEnd/>
            <a:tailEnd/>
          </a:ln>
        </p:spPr>
        <p:txBody>
          <a:bodyPr/>
          <a:lstStyle/>
          <a:p>
            <a:pPr>
              <a:defRPr/>
            </a:pPr>
            <a:endParaRPr lang="en-US" sz="1050" kern="0">
              <a:solidFill>
                <a:srgbClr val="FFFFCC"/>
              </a:solidFill>
            </a:endParaRPr>
          </a:p>
        </p:txBody>
      </p:sp>
      <p:sp>
        <p:nvSpPr>
          <p:cNvPr id="90" name="Line 21"/>
          <p:cNvSpPr>
            <a:spLocks noChangeShapeType="1"/>
          </p:cNvSpPr>
          <p:nvPr/>
        </p:nvSpPr>
        <p:spPr bwMode="auto">
          <a:xfrm flipV="1">
            <a:off x="7054850" y="4645406"/>
            <a:ext cx="0" cy="0"/>
          </a:xfrm>
          <a:prstGeom prst="line">
            <a:avLst/>
          </a:prstGeom>
          <a:noFill/>
          <a:ln w="3175">
            <a:solidFill>
              <a:srgbClr val="000000"/>
            </a:solidFill>
            <a:round/>
            <a:headEnd/>
            <a:tailEnd/>
          </a:ln>
        </p:spPr>
        <p:txBody>
          <a:bodyPr/>
          <a:lstStyle/>
          <a:p>
            <a:pPr>
              <a:defRPr/>
            </a:pPr>
            <a:endParaRPr lang="en-US" sz="1050" kern="0">
              <a:solidFill>
                <a:srgbClr val="FFFFCC"/>
              </a:solidFill>
            </a:endParaRPr>
          </a:p>
        </p:txBody>
      </p:sp>
      <p:sp>
        <p:nvSpPr>
          <p:cNvPr id="91" name="Line 22"/>
          <p:cNvSpPr>
            <a:spLocks noChangeShapeType="1"/>
          </p:cNvSpPr>
          <p:nvPr/>
        </p:nvSpPr>
        <p:spPr bwMode="auto">
          <a:xfrm flipV="1">
            <a:off x="7513638" y="4645406"/>
            <a:ext cx="0" cy="0"/>
          </a:xfrm>
          <a:prstGeom prst="line">
            <a:avLst/>
          </a:prstGeom>
          <a:noFill/>
          <a:ln w="3175">
            <a:solidFill>
              <a:srgbClr val="000000"/>
            </a:solidFill>
            <a:round/>
            <a:headEnd/>
            <a:tailEnd/>
          </a:ln>
        </p:spPr>
        <p:txBody>
          <a:bodyPr/>
          <a:lstStyle/>
          <a:p>
            <a:pPr>
              <a:defRPr/>
            </a:pPr>
            <a:endParaRPr lang="en-US" sz="1050" kern="0">
              <a:solidFill>
                <a:srgbClr val="FFFFCC"/>
              </a:solidFill>
            </a:endParaRPr>
          </a:p>
        </p:txBody>
      </p:sp>
      <p:sp>
        <p:nvSpPr>
          <p:cNvPr id="92" name="Line 23"/>
          <p:cNvSpPr>
            <a:spLocks noChangeShapeType="1"/>
          </p:cNvSpPr>
          <p:nvPr/>
        </p:nvSpPr>
        <p:spPr bwMode="auto">
          <a:xfrm flipV="1">
            <a:off x="7972425" y="4645406"/>
            <a:ext cx="0" cy="0"/>
          </a:xfrm>
          <a:prstGeom prst="line">
            <a:avLst/>
          </a:prstGeom>
          <a:noFill/>
          <a:ln w="3175">
            <a:solidFill>
              <a:srgbClr val="000000"/>
            </a:solidFill>
            <a:round/>
            <a:headEnd/>
            <a:tailEnd/>
          </a:ln>
        </p:spPr>
        <p:txBody>
          <a:bodyPr/>
          <a:lstStyle/>
          <a:p>
            <a:pPr>
              <a:defRPr/>
            </a:pPr>
            <a:endParaRPr lang="en-US" sz="1050" kern="0">
              <a:solidFill>
                <a:srgbClr val="FFFFCC"/>
              </a:solidFill>
            </a:endParaRPr>
          </a:p>
        </p:txBody>
      </p:sp>
      <p:sp>
        <p:nvSpPr>
          <p:cNvPr id="93" name="Line 24"/>
          <p:cNvSpPr>
            <a:spLocks noChangeShapeType="1"/>
          </p:cNvSpPr>
          <p:nvPr/>
        </p:nvSpPr>
        <p:spPr bwMode="auto">
          <a:xfrm flipV="1">
            <a:off x="8431213" y="4645406"/>
            <a:ext cx="0" cy="0"/>
          </a:xfrm>
          <a:prstGeom prst="line">
            <a:avLst/>
          </a:prstGeom>
          <a:noFill/>
          <a:ln w="3175">
            <a:solidFill>
              <a:srgbClr val="000000"/>
            </a:solidFill>
            <a:round/>
            <a:headEnd/>
            <a:tailEnd/>
          </a:ln>
        </p:spPr>
        <p:txBody>
          <a:bodyPr/>
          <a:lstStyle/>
          <a:p>
            <a:pPr>
              <a:defRPr/>
            </a:pPr>
            <a:endParaRPr lang="en-US" sz="1050" kern="0">
              <a:solidFill>
                <a:srgbClr val="FFFFCC"/>
              </a:solidFill>
            </a:endParaRPr>
          </a:p>
        </p:txBody>
      </p:sp>
      <p:sp>
        <p:nvSpPr>
          <p:cNvPr id="94" name="Rectangle 28"/>
          <p:cNvSpPr>
            <a:spLocks noChangeArrowheads="1"/>
          </p:cNvSpPr>
          <p:nvPr/>
        </p:nvSpPr>
        <p:spPr bwMode="auto">
          <a:xfrm rot="16200000">
            <a:off x="4645819" y="3114262"/>
            <a:ext cx="2147887"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Aortic Sinus Lesion Volume, mm</a:t>
            </a:r>
            <a:r>
              <a:rPr lang="en-US" sz="1050" kern="0" baseline="30000">
                <a:solidFill>
                  <a:srgbClr val="FFFFCC"/>
                </a:solidFill>
              </a:rPr>
              <a:t>3</a:t>
            </a:r>
          </a:p>
        </p:txBody>
      </p:sp>
      <p:sp>
        <p:nvSpPr>
          <p:cNvPr id="95" name="Line 30"/>
          <p:cNvSpPr>
            <a:spLocks noChangeShapeType="1"/>
          </p:cNvSpPr>
          <p:nvPr/>
        </p:nvSpPr>
        <p:spPr bwMode="auto">
          <a:xfrm flipV="1">
            <a:off x="6367463" y="2075243"/>
            <a:ext cx="0" cy="2570163"/>
          </a:xfrm>
          <a:prstGeom prst="line">
            <a:avLst/>
          </a:prstGeom>
          <a:noFill/>
          <a:ln w="9525" cap="flat" cmpd="sng" algn="ctr">
            <a:solidFill>
              <a:srgbClr val="DADAAE">
                <a:shade val="95000"/>
                <a:satMod val="105000"/>
              </a:srgbClr>
            </a:solidFill>
            <a:prstDash val="solid"/>
            <a:headEnd/>
            <a:tailEnd/>
          </a:ln>
          <a:effectLst/>
        </p:spPr>
        <p:txBody>
          <a:bodyPr/>
          <a:lstStyle/>
          <a:p>
            <a:pPr>
              <a:defRPr/>
            </a:pPr>
            <a:endParaRPr lang="en-US" sz="1050" kern="0">
              <a:solidFill>
                <a:srgbClr val="FFFFCC"/>
              </a:solidFill>
            </a:endParaRPr>
          </a:p>
        </p:txBody>
      </p:sp>
      <p:sp>
        <p:nvSpPr>
          <p:cNvPr id="96" name="Line 31"/>
          <p:cNvSpPr>
            <a:spLocks noChangeShapeType="1"/>
          </p:cNvSpPr>
          <p:nvPr/>
        </p:nvSpPr>
        <p:spPr bwMode="auto">
          <a:xfrm>
            <a:off x="6329363" y="4645406"/>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97" name="Line 32"/>
          <p:cNvSpPr>
            <a:spLocks noChangeShapeType="1"/>
          </p:cNvSpPr>
          <p:nvPr/>
        </p:nvSpPr>
        <p:spPr bwMode="auto">
          <a:xfrm>
            <a:off x="6329363" y="4278693"/>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98" name="Line 33"/>
          <p:cNvSpPr>
            <a:spLocks noChangeShapeType="1"/>
          </p:cNvSpPr>
          <p:nvPr/>
        </p:nvSpPr>
        <p:spPr bwMode="auto">
          <a:xfrm>
            <a:off x="6329363" y="3911981"/>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99" name="Line 34"/>
          <p:cNvSpPr>
            <a:spLocks noChangeShapeType="1"/>
          </p:cNvSpPr>
          <p:nvPr/>
        </p:nvSpPr>
        <p:spPr bwMode="auto">
          <a:xfrm>
            <a:off x="6329363" y="3545268"/>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100" name="Line 35"/>
          <p:cNvSpPr>
            <a:spLocks noChangeShapeType="1"/>
          </p:cNvSpPr>
          <p:nvPr/>
        </p:nvSpPr>
        <p:spPr bwMode="auto">
          <a:xfrm>
            <a:off x="6329363" y="3175381"/>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101" name="Line 36"/>
          <p:cNvSpPr>
            <a:spLocks noChangeShapeType="1"/>
          </p:cNvSpPr>
          <p:nvPr/>
        </p:nvSpPr>
        <p:spPr bwMode="auto">
          <a:xfrm>
            <a:off x="6329363" y="2808668"/>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102" name="Line 37"/>
          <p:cNvSpPr>
            <a:spLocks noChangeShapeType="1"/>
          </p:cNvSpPr>
          <p:nvPr/>
        </p:nvSpPr>
        <p:spPr bwMode="auto">
          <a:xfrm>
            <a:off x="6329363" y="2441956"/>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103" name="Line 38"/>
          <p:cNvSpPr>
            <a:spLocks noChangeShapeType="1"/>
          </p:cNvSpPr>
          <p:nvPr/>
        </p:nvSpPr>
        <p:spPr bwMode="auto">
          <a:xfrm>
            <a:off x="6329363" y="2075243"/>
            <a:ext cx="38100" cy="0"/>
          </a:xfrm>
          <a:prstGeom prst="line">
            <a:avLst/>
          </a:prstGeom>
          <a:noFill/>
          <a:ln w="4763">
            <a:solidFill>
              <a:srgbClr val="FFFFCC"/>
            </a:solidFill>
            <a:round/>
            <a:headEnd/>
            <a:tailEnd/>
          </a:ln>
        </p:spPr>
        <p:txBody>
          <a:bodyPr/>
          <a:lstStyle/>
          <a:p>
            <a:pPr>
              <a:defRPr/>
            </a:pPr>
            <a:endParaRPr lang="en-US" sz="1050" kern="0">
              <a:solidFill>
                <a:srgbClr val="FFFFCC"/>
              </a:solidFill>
            </a:endParaRPr>
          </a:p>
        </p:txBody>
      </p:sp>
      <p:sp>
        <p:nvSpPr>
          <p:cNvPr id="104" name="Rectangle 39"/>
          <p:cNvSpPr>
            <a:spLocks noChangeArrowheads="1"/>
          </p:cNvSpPr>
          <p:nvPr/>
        </p:nvSpPr>
        <p:spPr bwMode="auto">
          <a:xfrm>
            <a:off x="5981700" y="4566031"/>
            <a:ext cx="263525"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0.00</a:t>
            </a:r>
          </a:p>
        </p:txBody>
      </p:sp>
      <p:sp>
        <p:nvSpPr>
          <p:cNvPr id="105" name="Rectangle 40"/>
          <p:cNvSpPr>
            <a:spLocks noChangeArrowheads="1"/>
          </p:cNvSpPr>
          <p:nvPr/>
        </p:nvSpPr>
        <p:spPr bwMode="auto">
          <a:xfrm>
            <a:off x="5981700" y="4199318"/>
            <a:ext cx="263525"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0.05</a:t>
            </a:r>
          </a:p>
        </p:txBody>
      </p:sp>
      <p:sp>
        <p:nvSpPr>
          <p:cNvPr id="106" name="Rectangle 41"/>
          <p:cNvSpPr>
            <a:spLocks noChangeArrowheads="1"/>
          </p:cNvSpPr>
          <p:nvPr/>
        </p:nvSpPr>
        <p:spPr bwMode="auto">
          <a:xfrm>
            <a:off x="5981700" y="3832606"/>
            <a:ext cx="263525"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0.10</a:t>
            </a:r>
          </a:p>
        </p:txBody>
      </p:sp>
      <p:sp>
        <p:nvSpPr>
          <p:cNvPr id="107" name="Rectangle 42"/>
          <p:cNvSpPr>
            <a:spLocks noChangeArrowheads="1"/>
          </p:cNvSpPr>
          <p:nvPr/>
        </p:nvSpPr>
        <p:spPr bwMode="auto">
          <a:xfrm>
            <a:off x="5981700" y="3465893"/>
            <a:ext cx="263525"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0.15</a:t>
            </a:r>
          </a:p>
        </p:txBody>
      </p:sp>
      <p:sp>
        <p:nvSpPr>
          <p:cNvPr id="108" name="Rectangle 43"/>
          <p:cNvSpPr>
            <a:spLocks noChangeArrowheads="1"/>
          </p:cNvSpPr>
          <p:nvPr/>
        </p:nvSpPr>
        <p:spPr bwMode="auto">
          <a:xfrm>
            <a:off x="5981700" y="3099181"/>
            <a:ext cx="263525" cy="160337"/>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0.20</a:t>
            </a:r>
          </a:p>
        </p:txBody>
      </p:sp>
      <p:sp>
        <p:nvSpPr>
          <p:cNvPr id="109" name="Rectangle 44"/>
          <p:cNvSpPr>
            <a:spLocks noChangeArrowheads="1"/>
          </p:cNvSpPr>
          <p:nvPr/>
        </p:nvSpPr>
        <p:spPr bwMode="auto">
          <a:xfrm>
            <a:off x="5981700" y="2732468"/>
            <a:ext cx="263525" cy="160338"/>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0.25</a:t>
            </a:r>
          </a:p>
        </p:txBody>
      </p:sp>
      <p:sp>
        <p:nvSpPr>
          <p:cNvPr id="110" name="Rectangle 45"/>
          <p:cNvSpPr>
            <a:spLocks noChangeArrowheads="1"/>
          </p:cNvSpPr>
          <p:nvPr/>
        </p:nvSpPr>
        <p:spPr bwMode="auto">
          <a:xfrm>
            <a:off x="5981700" y="2362581"/>
            <a:ext cx="263525" cy="161925"/>
          </a:xfrm>
          <a:prstGeom prst="rect">
            <a:avLst/>
          </a:prstGeom>
          <a:noFill/>
          <a:ln w="9525">
            <a:noFill/>
            <a:miter lim="800000"/>
            <a:headEnd/>
            <a:tailEnd/>
          </a:ln>
        </p:spPr>
        <p:txBody>
          <a:bodyPr wrap="none" lIns="0" tIns="0" rIns="0" bIns="0">
            <a:spAutoFit/>
          </a:bodyPr>
          <a:lstStyle/>
          <a:p>
            <a:pPr>
              <a:defRPr/>
            </a:pPr>
            <a:r>
              <a:rPr lang="en-US" sz="1050" kern="0">
                <a:solidFill>
                  <a:srgbClr val="FFFFCC"/>
                </a:solidFill>
              </a:rPr>
              <a:t>0.30</a:t>
            </a:r>
          </a:p>
        </p:txBody>
      </p:sp>
      <p:sp>
        <p:nvSpPr>
          <p:cNvPr id="111" name="Rectangle 46"/>
          <p:cNvSpPr>
            <a:spLocks noChangeArrowheads="1"/>
          </p:cNvSpPr>
          <p:nvPr/>
        </p:nvSpPr>
        <p:spPr bwMode="auto">
          <a:xfrm>
            <a:off x="5981700" y="1995868"/>
            <a:ext cx="263525" cy="161925"/>
          </a:xfrm>
          <a:prstGeom prst="rect">
            <a:avLst/>
          </a:prstGeom>
          <a:noFill/>
          <a:ln w="9525">
            <a:noFill/>
            <a:miter lim="800000"/>
            <a:headEnd/>
            <a:tailEnd/>
          </a:ln>
        </p:spPr>
        <p:txBody>
          <a:bodyPr wrap="none" lIns="0" tIns="0" rIns="0" bIns="0">
            <a:spAutoFit/>
          </a:bodyPr>
          <a:lstStyle/>
          <a:p>
            <a:pPr>
              <a:defRPr/>
            </a:pPr>
            <a:r>
              <a:rPr lang="en-US" sz="1050" kern="0" dirty="0">
                <a:solidFill>
                  <a:srgbClr val="FFFFCC"/>
                </a:solidFill>
              </a:rPr>
              <a:t>0.35</a:t>
            </a:r>
          </a:p>
        </p:txBody>
      </p:sp>
      <p:sp>
        <p:nvSpPr>
          <p:cNvPr id="112" name="Freeform 47"/>
          <p:cNvSpPr>
            <a:spLocks/>
          </p:cNvSpPr>
          <p:nvPr/>
        </p:nvSpPr>
        <p:spPr bwMode="auto">
          <a:xfrm>
            <a:off x="6794500" y="3648456"/>
            <a:ext cx="65088"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13" name="Freeform 48"/>
          <p:cNvSpPr>
            <a:spLocks/>
          </p:cNvSpPr>
          <p:nvPr/>
        </p:nvSpPr>
        <p:spPr bwMode="auto">
          <a:xfrm>
            <a:off x="6794500" y="3640518"/>
            <a:ext cx="65088" cy="53975"/>
          </a:xfrm>
          <a:custGeom>
            <a:avLst/>
            <a:gdLst>
              <a:gd name="T0" fmla="*/ 31998 w 30"/>
              <a:gd name="T1" fmla="*/ 0 h 25"/>
              <a:gd name="T2" fmla="*/ 63996 w 30"/>
              <a:gd name="T3" fmla="*/ 53330 h 25"/>
              <a:gd name="T4" fmla="*/ 0 w 30"/>
              <a:gd name="T5" fmla="*/ 53330 h 25"/>
              <a:gd name="T6" fmla="*/ 31998 w 30"/>
              <a:gd name="T7" fmla="*/ 0 h 25"/>
              <a:gd name="T8" fmla="*/ 0 60000 65536"/>
              <a:gd name="T9" fmla="*/ 0 60000 65536"/>
              <a:gd name="T10" fmla="*/ 0 60000 65536"/>
              <a:gd name="T11" fmla="*/ 0 60000 65536"/>
              <a:gd name="T12" fmla="*/ 0 w 30"/>
              <a:gd name="T13" fmla="*/ 0 h 25"/>
              <a:gd name="T14" fmla="*/ 30 w 30"/>
              <a:gd name="T15" fmla="*/ 25 h 25"/>
            </a:gdLst>
            <a:ahLst/>
            <a:cxnLst>
              <a:cxn ang="T8">
                <a:pos x="T0" y="T1"/>
              </a:cxn>
              <a:cxn ang="T9">
                <a:pos x="T2" y="T3"/>
              </a:cxn>
              <a:cxn ang="T10">
                <a:pos x="T4" y="T5"/>
              </a:cxn>
              <a:cxn ang="T11">
                <a:pos x="T6" y="T7"/>
              </a:cxn>
            </a:cxnLst>
            <a:rect l="T12" t="T13" r="T14" b="T15"/>
            <a:pathLst>
              <a:path w="30" h="25">
                <a:moveTo>
                  <a:pt x="15" y="0"/>
                </a:moveTo>
                <a:lnTo>
                  <a:pt x="30" y="25"/>
                </a:lnTo>
                <a:lnTo>
                  <a:pt x="0" y="25"/>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4" name="Freeform 49"/>
          <p:cNvSpPr>
            <a:spLocks/>
          </p:cNvSpPr>
          <p:nvPr/>
        </p:nvSpPr>
        <p:spPr bwMode="auto">
          <a:xfrm>
            <a:off x="6794500" y="4016756"/>
            <a:ext cx="65088" cy="53975"/>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5" name="Freeform 50"/>
          <p:cNvSpPr>
            <a:spLocks/>
          </p:cNvSpPr>
          <p:nvPr/>
        </p:nvSpPr>
        <p:spPr bwMode="auto">
          <a:xfrm>
            <a:off x="6794500" y="3324606"/>
            <a:ext cx="65088" cy="53975"/>
          </a:xfrm>
          <a:custGeom>
            <a:avLst/>
            <a:gdLst>
              <a:gd name="T0" fmla="*/ 31998 w 30"/>
              <a:gd name="T1" fmla="*/ 0 h 25"/>
              <a:gd name="T2" fmla="*/ 63996 w 30"/>
              <a:gd name="T3" fmla="*/ 53330 h 25"/>
              <a:gd name="T4" fmla="*/ 0 w 30"/>
              <a:gd name="T5" fmla="*/ 53330 h 25"/>
              <a:gd name="T6" fmla="*/ 31998 w 30"/>
              <a:gd name="T7" fmla="*/ 0 h 25"/>
              <a:gd name="T8" fmla="*/ 0 60000 65536"/>
              <a:gd name="T9" fmla="*/ 0 60000 65536"/>
              <a:gd name="T10" fmla="*/ 0 60000 65536"/>
              <a:gd name="T11" fmla="*/ 0 60000 65536"/>
              <a:gd name="T12" fmla="*/ 0 w 30"/>
              <a:gd name="T13" fmla="*/ 0 h 25"/>
              <a:gd name="T14" fmla="*/ 30 w 30"/>
              <a:gd name="T15" fmla="*/ 25 h 25"/>
            </a:gdLst>
            <a:ahLst/>
            <a:cxnLst>
              <a:cxn ang="T8">
                <a:pos x="T0" y="T1"/>
              </a:cxn>
              <a:cxn ang="T9">
                <a:pos x="T2" y="T3"/>
              </a:cxn>
              <a:cxn ang="T10">
                <a:pos x="T4" y="T5"/>
              </a:cxn>
              <a:cxn ang="T11">
                <a:pos x="T6" y="T7"/>
              </a:cxn>
            </a:cxnLst>
            <a:rect l="T12" t="T13" r="T14" b="T15"/>
            <a:pathLst>
              <a:path w="30" h="25">
                <a:moveTo>
                  <a:pt x="15" y="0"/>
                </a:moveTo>
                <a:lnTo>
                  <a:pt x="30" y="25"/>
                </a:lnTo>
                <a:lnTo>
                  <a:pt x="0" y="25"/>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6" name="Freeform 51"/>
          <p:cNvSpPr>
            <a:spLocks/>
          </p:cNvSpPr>
          <p:nvPr/>
        </p:nvSpPr>
        <p:spPr bwMode="auto">
          <a:xfrm>
            <a:off x="7253288" y="4389818"/>
            <a:ext cx="63500" cy="52388"/>
          </a:xfrm>
          <a:custGeom>
            <a:avLst/>
            <a:gdLst>
              <a:gd name="T0" fmla="*/ 31998 w 30"/>
              <a:gd name="T1" fmla="*/ 0 h 25"/>
              <a:gd name="T2" fmla="*/ 63996 w 30"/>
              <a:gd name="T3" fmla="*/ 53330 h 25"/>
              <a:gd name="T4" fmla="*/ 0 w 30"/>
              <a:gd name="T5" fmla="*/ 53330 h 25"/>
              <a:gd name="T6" fmla="*/ 31998 w 30"/>
              <a:gd name="T7" fmla="*/ 0 h 25"/>
              <a:gd name="T8" fmla="*/ 0 60000 65536"/>
              <a:gd name="T9" fmla="*/ 0 60000 65536"/>
              <a:gd name="T10" fmla="*/ 0 60000 65536"/>
              <a:gd name="T11" fmla="*/ 0 60000 65536"/>
              <a:gd name="T12" fmla="*/ 0 w 30"/>
              <a:gd name="T13" fmla="*/ 0 h 25"/>
              <a:gd name="T14" fmla="*/ 30 w 30"/>
              <a:gd name="T15" fmla="*/ 25 h 25"/>
            </a:gdLst>
            <a:ahLst/>
            <a:cxnLst>
              <a:cxn ang="T8">
                <a:pos x="T0" y="T1"/>
              </a:cxn>
              <a:cxn ang="T9">
                <a:pos x="T2" y="T3"/>
              </a:cxn>
              <a:cxn ang="T10">
                <a:pos x="T4" y="T5"/>
              </a:cxn>
              <a:cxn ang="T11">
                <a:pos x="T6" y="T7"/>
              </a:cxn>
            </a:cxnLst>
            <a:rect l="T12" t="T13" r="T14" b="T15"/>
            <a:pathLst>
              <a:path w="30" h="25">
                <a:moveTo>
                  <a:pt x="15" y="0"/>
                </a:moveTo>
                <a:lnTo>
                  <a:pt x="30" y="25"/>
                </a:lnTo>
                <a:lnTo>
                  <a:pt x="0" y="25"/>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7" name="Freeform 52"/>
          <p:cNvSpPr>
            <a:spLocks/>
          </p:cNvSpPr>
          <p:nvPr/>
        </p:nvSpPr>
        <p:spPr bwMode="auto">
          <a:xfrm>
            <a:off x="7253288" y="4367593"/>
            <a:ext cx="63500" cy="55563"/>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8" name="Freeform 53"/>
          <p:cNvSpPr>
            <a:spLocks/>
          </p:cNvSpPr>
          <p:nvPr/>
        </p:nvSpPr>
        <p:spPr bwMode="auto">
          <a:xfrm>
            <a:off x="7253288" y="4466018"/>
            <a:ext cx="63500" cy="55563"/>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19" name="Freeform 54"/>
          <p:cNvSpPr>
            <a:spLocks/>
          </p:cNvSpPr>
          <p:nvPr/>
        </p:nvSpPr>
        <p:spPr bwMode="auto">
          <a:xfrm>
            <a:off x="7253288" y="4448556"/>
            <a:ext cx="63500"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20" name="Freeform 55"/>
          <p:cNvSpPr>
            <a:spLocks/>
          </p:cNvSpPr>
          <p:nvPr/>
        </p:nvSpPr>
        <p:spPr bwMode="auto">
          <a:xfrm>
            <a:off x="7712075" y="2380043"/>
            <a:ext cx="63500" cy="55563"/>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1" name="Freeform 56"/>
          <p:cNvSpPr>
            <a:spLocks/>
          </p:cNvSpPr>
          <p:nvPr/>
        </p:nvSpPr>
        <p:spPr bwMode="auto">
          <a:xfrm>
            <a:off x="7712075" y="2524506"/>
            <a:ext cx="63500"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2" name="Freeform 57"/>
          <p:cNvSpPr>
            <a:spLocks/>
          </p:cNvSpPr>
          <p:nvPr/>
        </p:nvSpPr>
        <p:spPr bwMode="auto">
          <a:xfrm>
            <a:off x="7712075" y="2754693"/>
            <a:ext cx="63500" cy="55563"/>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3" name="Freeform 58"/>
          <p:cNvSpPr>
            <a:spLocks/>
          </p:cNvSpPr>
          <p:nvPr/>
        </p:nvSpPr>
        <p:spPr bwMode="auto">
          <a:xfrm>
            <a:off x="7712075" y="2981706"/>
            <a:ext cx="63500"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4" name="Freeform 59"/>
          <p:cNvSpPr>
            <a:spLocks/>
          </p:cNvSpPr>
          <p:nvPr/>
        </p:nvSpPr>
        <p:spPr bwMode="auto">
          <a:xfrm>
            <a:off x="8170863" y="4377118"/>
            <a:ext cx="63500" cy="55563"/>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5" name="Freeform 60"/>
          <p:cNvSpPr>
            <a:spLocks/>
          </p:cNvSpPr>
          <p:nvPr/>
        </p:nvSpPr>
        <p:spPr bwMode="auto">
          <a:xfrm>
            <a:off x="8170863" y="4404106"/>
            <a:ext cx="63500"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6" name="Freeform 61"/>
          <p:cNvSpPr>
            <a:spLocks/>
          </p:cNvSpPr>
          <p:nvPr/>
        </p:nvSpPr>
        <p:spPr bwMode="auto">
          <a:xfrm>
            <a:off x="8170863" y="4410456"/>
            <a:ext cx="63500" cy="55562"/>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7" name="Freeform 62"/>
          <p:cNvSpPr>
            <a:spLocks/>
          </p:cNvSpPr>
          <p:nvPr/>
        </p:nvSpPr>
        <p:spPr bwMode="auto">
          <a:xfrm>
            <a:off x="8170863" y="4146931"/>
            <a:ext cx="63500" cy="53975"/>
          </a:xfrm>
          <a:custGeom>
            <a:avLst/>
            <a:gdLst>
              <a:gd name="T0" fmla="*/ 31998 w 30"/>
              <a:gd name="T1" fmla="*/ 0 h 26"/>
              <a:gd name="T2" fmla="*/ 63996 w 30"/>
              <a:gd name="T3" fmla="*/ 55464 h 26"/>
              <a:gd name="T4" fmla="*/ 0 w 30"/>
              <a:gd name="T5" fmla="*/ 55464 h 26"/>
              <a:gd name="T6" fmla="*/ 31998 w 30"/>
              <a:gd name="T7" fmla="*/ 0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15" y="0"/>
                </a:moveTo>
                <a:lnTo>
                  <a:pt x="30" y="26"/>
                </a:lnTo>
                <a:lnTo>
                  <a:pt x="0" y="26"/>
                </a:lnTo>
                <a:lnTo>
                  <a:pt x="15"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28" name="Line 63"/>
          <p:cNvSpPr>
            <a:spLocks noChangeShapeType="1"/>
          </p:cNvSpPr>
          <p:nvPr/>
        </p:nvSpPr>
        <p:spPr bwMode="auto">
          <a:xfrm flipV="1">
            <a:off x="6940550" y="3410331"/>
            <a:ext cx="0" cy="284162"/>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29" name="Line 64"/>
          <p:cNvSpPr>
            <a:spLocks noChangeShapeType="1"/>
          </p:cNvSpPr>
          <p:nvPr/>
        </p:nvSpPr>
        <p:spPr bwMode="auto">
          <a:xfrm>
            <a:off x="6904038" y="3410331"/>
            <a:ext cx="74612" cy="0"/>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0" name="Line 65"/>
          <p:cNvSpPr>
            <a:spLocks noChangeShapeType="1"/>
          </p:cNvSpPr>
          <p:nvPr/>
        </p:nvSpPr>
        <p:spPr bwMode="auto">
          <a:xfrm>
            <a:off x="6940550" y="3694493"/>
            <a:ext cx="0" cy="282575"/>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1" name="Line 66"/>
          <p:cNvSpPr>
            <a:spLocks noChangeShapeType="1"/>
          </p:cNvSpPr>
          <p:nvPr/>
        </p:nvSpPr>
        <p:spPr bwMode="auto">
          <a:xfrm>
            <a:off x="6904038" y="3977068"/>
            <a:ext cx="74612" cy="0"/>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2" name="Freeform 67"/>
          <p:cNvSpPr>
            <a:spLocks/>
          </p:cNvSpPr>
          <p:nvPr/>
        </p:nvSpPr>
        <p:spPr bwMode="auto">
          <a:xfrm>
            <a:off x="6892925" y="3638931"/>
            <a:ext cx="95250" cy="82550"/>
          </a:xfrm>
          <a:custGeom>
            <a:avLst/>
            <a:gdLst>
              <a:gd name="T0" fmla="*/ 46931 w 45"/>
              <a:gd name="T1" fmla="*/ 0 h 39"/>
              <a:gd name="T2" fmla="*/ 95995 w 45"/>
              <a:gd name="T3" fmla="*/ 83195 h 39"/>
              <a:gd name="T4" fmla="*/ 0 w 45"/>
              <a:gd name="T5" fmla="*/ 83195 h 39"/>
              <a:gd name="T6" fmla="*/ 46931 w 45"/>
              <a:gd name="T7" fmla="*/ 0 h 39"/>
              <a:gd name="T8" fmla="*/ 0 60000 65536"/>
              <a:gd name="T9" fmla="*/ 0 60000 65536"/>
              <a:gd name="T10" fmla="*/ 0 60000 65536"/>
              <a:gd name="T11" fmla="*/ 0 60000 65536"/>
              <a:gd name="T12" fmla="*/ 0 w 45"/>
              <a:gd name="T13" fmla="*/ 0 h 39"/>
              <a:gd name="T14" fmla="*/ 45 w 45"/>
              <a:gd name="T15" fmla="*/ 39 h 39"/>
            </a:gdLst>
            <a:ahLst/>
            <a:cxnLst>
              <a:cxn ang="T8">
                <a:pos x="T0" y="T1"/>
              </a:cxn>
              <a:cxn ang="T9">
                <a:pos x="T2" y="T3"/>
              </a:cxn>
              <a:cxn ang="T10">
                <a:pos x="T4" y="T5"/>
              </a:cxn>
              <a:cxn ang="T11">
                <a:pos x="T6" y="T7"/>
              </a:cxn>
            </a:cxnLst>
            <a:rect l="T12" t="T13" r="T14" b="T15"/>
            <a:pathLst>
              <a:path w="45" h="39">
                <a:moveTo>
                  <a:pt x="22" y="0"/>
                </a:moveTo>
                <a:lnTo>
                  <a:pt x="45" y="39"/>
                </a:lnTo>
                <a:lnTo>
                  <a:pt x="0" y="39"/>
                </a:lnTo>
                <a:lnTo>
                  <a:pt x="22"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33" name="Line 68"/>
          <p:cNvSpPr>
            <a:spLocks noChangeShapeType="1"/>
          </p:cNvSpPr>
          <p:nvPr/>
        </p:nvSpPr>
        <p:spPr bwMode="auto">
          <a:xfrm flipV="1">
            <a:off x="7400925" y="4405693"/>
            <a:ext cx="0" cy="49213"/>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4" name="Line 69"/>
          <p:cNvSpPr>
            <a:spLocks noChangeShapeType="1"/>
          </p:cNvSpPr>
          <p:nvPr/>
        </p:nvSpPr>
        <p:spPr bwMode="auto">
          <a:xfrm>
            <a:off x="7362825" y="4405693"/>
            <a:ext cx="74613" cy="0"/>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5" name="Line 70"/>
          <p:cNvSpPr>
            <a:spLocks noChangeShapeType="1"/>
          </p:cNvSpPr>
          <p:nvPr/>
        </p:nvSpPr>
        <p:spPr bwMode="auto">
          <a:xfrm>
            <a:off x="7400925" y="4454906"/>
            <a:ext cx="0" cy="47625"/>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6" name="Line 71"/>
          <p:cNvSpPr>
            <a:spLocks noChangeShapeType="1"/>
          </p:cNvSpPr>
          <p:nvPr/>
        </p:nvSpPr>
        <p:spPr bwMode="auto">
          <a:xfrm>
            <a:off x="7362825" y="4502531"/>
            <a:ext cx="74613" cy="0"/>
          </a:xfrm>
          <a:prstGeom prst="line">
            <a:avLst/>
          </a:prstGeom>
          <a:noFill/>
          <a:ln w="19050" cmpd="sng">
            <a:solidFill>
              <a:srgbClr val="33CC33"/>
            </a:solidFill>
            <a:round/>
            <a:headEnd/>
            <a:tailEnd/>
          </a:ln>
        </p:spPr>
        <p:txBody>
          <a:bodyPr/>
          <a:lstStyle/>
          <a:p>
            <a:pPr>
              <a:defRPr/>
            </a:pPr>
            <a:endParaRPr lang="en-US" sz="1050" kern="0">
              <a:solidFill>
                <a:srgbClr val="FFFFCC"/>
              </a:solidFill>
            </a:endParaRPr>
          </a:p>
        </p:txBody>
      </p:sp>
      <p:sp>
        <p:nvSpPr>
          <p:cNvPr id="137" name="Freeform 72"/>
          <p:cNvSpPr>
            <a:spLocks/>
          </p:cNvSpPr>
          <p:nvPr/>
        </p:nvSpPr>
        <p:spPr bwMode="auto">
          <a:xfrm>
            <a:off x="7351713" y="4399343"/>
            <a:ext cx="95250" cy="80963"/>
          </a:xfrm>
          <a:custGeom>
            <a:avLst/>
            <a:gdLst>
              <a:gd name="T0" fmla="*/ 49064 w 45"/>
              <a:gd name="T1" fmla="*/ 0 h 38"/>
              <a:gd name="T2" fmla="*/ 95995 w 45"/>
              <a:gd name="T3" fmla="*/ 81062 h 38"/>
              <a:gd name="T4" fmla="*/ 0 w 45"/>
              <a:gd name="T5" fmla="*/ 81062 h 38"/>
              <a:gd name="T6" fmla="*/ 49064 w 45"/>
              <a:gd name="T7" fmla="*/ 0 h 38"/>
              <a:gd name="T8" fmla="*/ 0 60000 65536"/>
              <a:gd name="T9" fmla="*/ 0 60000 65536"/>
              <a:gd name="T10" fmla="*/ 0 60000 65536"/>
              <a:gd name="T11" fmla="*/ 0 60000 65536"/>
              <a:gd name="T12" fmla="*/ 0 w 45"/>
              <a:gd name="T13" fmla="*/ 0 h 38"/>
              <a:gd name="T14" fmla="*/ 45 w 45"/>
              <a:gd name="T15" fmla="*/ 38 h 38"/>
            </a:gdLst>
            <a:ahLst/>
            <a:cxnLst>
              <a:cxn ang="T8">
                <a:pos x="T0" y="T1"/>
              </a:cxn>
              <a:cxn ang="T9">
                <a:pos x="T2" y="T3"/>
              </a:cxn>
              <a:cxn ang="T10">
                <a:pos x="T4" y="T5"/>
              </a:cxn>
              <a:cxn ang="T11">
                <a:pos x="T6" y="T7"/>
              </a:cxn>
            </a:cxnLst>
            <a:rect l="T12" t="T13" r="T14" b="T15"/>
            <a:pathLst>
              <a:path w="45" h="38">
                <a:moveTo>
                  <a:pt x="23" y="0"/>
                </a:moveTo>
                <a:lnTo>
                  <a:pt x="45" y="38"/>
                </a:lnTo>
                <a:lnTo>
                  <a:pt x="0" y="38"/>
                </a:lnTo>
                <a:lnTo>
                  <a:pt x="23" y="0"/>
                </a:lnTo>
                <a:close/>
              </a:path>
            </a:pathLst>
          </a:custGeom>
          <a:solidFill>
            <a:srgbClr val="33CC33"/>
          </a:solidFill>
          <a:ln w="19050" cmpd="sng">
            <a:solidFill>
              <a:srgbClr val="33CC33"/>
            </a:solidFill>
            <a:round/>
            <a:headEnd/>
            <a:tailEnd/>
          </a:ln>
        </p:spPr>
        <p:txBody>
          <a:bodyPr/>
          <a:lstStyle/>
          <a:p>
            <a:pPr>
              <a:defRPr/>
            </a:pPr>
            <a:endParaRPr lang="en-US" sz="1050" kern="0">
              <a:solidFill>
                <a:srgbClr val="FFFFCC"/>
              </a:solidFill>
            </a:endParaRPr>
          </a:p>
        </p:txBody>
      </p:sp>
      <p:sp>
        <p:nvSpPr>
          <p:cNvPr id="138" name="Line 73"/>
          <p:cNvSpPr>
            <a:spLocks noChangeShapeType="1"/>
          </p:cNvSpPr>
          <p:nvPr/>
        </p:nvSpPr>
        <p:spPr bwMode="auto">
          <a:xfrm flipV="1">
            <a:off x="7859713" y="2432431"/>
            <a:ext cx="0" cy="265112"/>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39" name="Line 74"/>
          <p:cNvSpPr>
            <a:spLocks noChangeShapeType="1"/>
          </p:cNvSpPr>
          <p:nvPr/>
        </p:nvSpPr>
        <p:spPr bwMode="auto">
          <a:xfrm>
            <a:off x="7821613" y="2432431"/>
            <a:ext cx="74612" cy="0"/>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0" name="Line 75"/>
          <p:cNvSpPr>
            <a:spLocks noChangeShapeType="1"/>
          </p:cNvSpPr>
          <p:nvPr/>
        </p:nvSpPr>
        <p:spPr bwMode="auto">
          <a:xfrm>
            <a:off x="7859713" y="2697543"/>
            <a:ext cx="0" cy="261938"/>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1" name="Line 76"/>
          <p:cNvSpPr>
            <a:spLocks noChangeShapeType="1"/>
          </p:cNvSpPr>
          <p:nvPr/>
        </p:nvSpPr>
        <p:spPr bwMode="auto">
          <a:xfrm>
            <a:off x="7821613" y="2959481"/>
            <a:ext cx="74612" cy="0"/>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2" name="Freeform 77"/>
          <p:cNvSpPr>
            <a:spLocks/>
          </p:cNvSpPr>
          <p:nvPr/>
        </p:nvSpPr>
        <p:spPr bwMode="auto">
          <a:xfrm>
            <a:off x="7810500" y="2641981"/>
            <a:ext cx="95250" cy="80962"/>
          </a:xfrm>
          <a:custGeom>
            <a:avLst/>
            <a:gdLst>
              <a:gd name="T0" fmla="*/ 49064 w 45"/>
              <a:gd name="T1" fmla="*/ 0 h 38"/>
              <a:gd name="T2" fmla="*/ 95995 w 45"/>
              <a:gd name="T3" fmla="*/ 81062 h 38"/>
              <a:gd name="T4" fmla="*/ 0 w 45"/>
              <a:gd name="T5" fmla="*/ 81062 h 38"/>
              <a:gd name="T6" fmla="*/ 49064 w 45"/>
              <a:gd name="T7" fmla="*/ 0 h 38"/>
              <a:gd name="T8" fmla="*/ 0 60000 65536"/>
              <a:gd name="T9" fmla="*/ 0 60000 65536"/>
              <a:gd name="T10" fmla="*/ 0 60000 65536"/>
              <a:gd name="T11" fmla="*/ 0 60000 65536"/>
              <a:gd name="T12" fmla="*/ 0 w 45"/>
              <a:gd name="T13" fmla="*/ 0 h 38"/>
              <a:gd name="T14" fmla="*/ 45 w 45"/>
              <a:gd name="T15" fmla="*/ 38 h 38"/>
            </a:gdLst>
            <a:ahLst/>
            <a:cxnLst>
              <a:cxn ang="T8">
                <a:pos x="T0" y="T1"/>
              </a:cxn>
              <a:cxn ang="T9">
                <a:pos x="T2" y="T3"/>
              </a:cxn>
              <a:cxn ang="T10">
                <a:pos x="T4" y="T5"/>
              </a:cxn>
              <a:cxn ang="T11">
                <a:pos x="T6" y="T7"/>
              </a:cxn>
            </a:cxnLst>
            <a:rect l="T12" t="T13" r="T14" b="T15"/>
            <a:pathLst>
              <a:path w="45" h="38">
                <a:moveTo>
                  <a:pt x="23" y="0"/>
                </a:moveTo>
                <a:lnTo>
                  <a:pt x="45" y="38"/>
                </a:lnTo>
                <a:lnTo>
                  <a:pt x="0" y="38"/>
                </a:lnTo>
                <a:lnTo>
                  <a:pt x="23"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3" name="Line 78"/>
          <p:cNvSpPr>
            <a:spLocks noChangeShapeType="1"/>
          </p:cNvSpPr>
          <p:nvPr/>
        </p:nvSpPr>
        <p:spPr bwMode="auto">
          <a:xfrm flipV="1">
            <a:off x="8318500" y="4243768"/>
            <a:ext cx="0" cy="128588"/>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4" name="Line 79"/>
          <p:cNvSpPr>
            <a:spLocks noChangeShapeType="1"/>
          </p:cNvSpPr>
          <p:nvPr/>
        </p:nvSpPr>
        <p:spPr bwMode="auto">
          <a:xfrm>
            <a:off x="8281988" y="4243768"/>
            <a:ext cx="73025" cy="0"/>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5" name="Line 80"/>
          <p:cNvSpPr>
            <a:spLocks noChangeShapeType="1"/>
          </p:cNvSpPr>
          <p:nvPr/>
        </p:nvSpPr>
        <p:spPr bwMode="auto">
          <a:xfrm>
            <a:off x="8318500" y="4372356"/>
            <a:ext cx="0" cy="125412"/>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6" name="Line 81"/>
          <p:cNvSpPr>
            <a:spLocks noChangeShapeType="1"/>
          </p:cNvSpPr>
          <p:nvPr/>
        </p:nvSpPr>
        <p:spPr bwMode="auto">
          <a:xfrm>
            <a:off x="8281988" y="4497768"/>
            <a:ext cx="73025" cy="0"/>
          </a:xfrm>
          <a:prstGeom prst="line">
            <a:avLst/>
          </a:prstGeom>
          <a:no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7" name="Freeform 82"/>
          <p:cNvSpPr>
            <a:spLocks/>
          </p:cNvSpPr>
          <p:nvPr/>
        </p:nvSpPr>
        <p:spPr bwMode="auto">
          <a:xfrm>
            <a:off x="8269288" y="4316793"/>
            <a:ext cx="95250" cy="80963"/>
          </a:xfrm>
          <a:custGeom>
            <a:avLst/>
            <a:gdLst>
              <a:gd name="T0" fmla="*/ 49064 w 45"/>
              <a:gd name="T1" fmla="*/ 0 h 38"/>
              <a:gd name="T2" fmla="*/ 95995 w 45"/>
              <a:gd name="T3" fmla="*/ 81062 h 38"/>
              <a:gd name="T4" fmla="*/ 0 w 45"/>
              <a:gd name="T5" fmla="*/ 81062 h 38"/>
              <a:gd name="T6" fmla="*/ 49064 w 45"/>
              <a:gd name="T7" fmla="*/ 0 h 38"/>
              <a:gd name="T8" fmla="*/ 0 60000 65536"/>
              <a:gd name="T9" fmla="*/ 0 60000 65536"/>
              <a:gd name="T10" fmla="*/ 0 60000 65536"/>
              <a:gd name="T11" fmla="*/ 0 60000 65536"/>
              <a:gd name="T12" fmla="*/ 0 w 45"/>
              <a:gd name="T13" fmla="*/ 0 h 38"/>
              <a:gd name="T14" fmla="*/ 45 w 45"/>
              <a:gd name="T15" fmla="*/ 38 h 38"/>
            </a:gdLst>
            <a:ahLst/>
            <a:cxnLst>
              <a:cxn ang="T8">
                <a:pos x="T0" y="T1"/>
              </a:cxn>
              <a:cxn ang="T9">
                <a:pos x="T2" y="T3"/>
              </a:cxn>
              <a:cxn ang="T10">
                <a:pos x="T4" y="T5"/>
              </a:cxn>
              <a:cxn ang="T11">
                <a:pos x="T6" y="T7"/>
              </a:cxn>
            </a:cxnLst>
            <a:rect l="T12" t="T13" r="T14" b="T15"/>
            <a:pathLst>
              <a:path w="45" h="38">
                <a:moveTo>
                  <a:pt x="23" y="0"/>
                </a:moveTo>
                <a:lnTo>
                  <a:pt x="45" y="38"/>
                </a:lnTo>
                <a:lnTo>
                  <a:pt x="0" y="38"/>
                </a:lnTo>
                <a:lnTo>
                  <a:pt x="23" y="0"/>
                </a:lnTo>
                <a:close/>
              </a:path>
            </a:pathLst>
          </a:custGeom>
          <a:solidFill>
            <a:srgbClr val="CC0066">
              <a:lumMod val="60000"/>
              <a:lumOff val="40000"/>
            </a:srgbClr>
          </a:solidFill>
          <a:ln w="19050" cmpd="sng">
            <a:solidFill>
              <a:srgbClr val="CC0066">
                <a:lumMod val="60000"/>
                <a:lumOff val="40000"/>
              </a:srgbClr>
            </a:solidFill>
            <a:round/>
            <a:headEnd/>
            <a:tailEnd/>
          </a:ln>
        </p:spPr>
        <p:txBody>
          <a:bodyPr/>
          <a:lstStyle/>
          <a:p>
            <a:pPr>
              <a:defRPr/>
            </a:pPr>
            <a:endParaRPr lang="en-US" sz="1050" kern="0">
              <a:solidFill>
                <a:srgbClr val="FFFFCC"/>
              </a:solidFill>
            </a:endParaRPr>
          </a:p>
        </p:txBody>
      </p:sp>
      <p:sp>
        <p:nvSpPr>
          <p:cNvPr id="148" name="Rectangle 87"/>
          <p:cNvSpPr>
            <a:spLocks noChangeArrowheads="1"/>
          </p:cNvSpPr>
          <p:nvPr/>
        </p:nvSpPr>
        <p:spPr bwMode="auto">
          <a:xfrm>
            <a:off x="6765925" y="4734306"/>
            <a:ext cx="293688"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kern="0" smtClean="0">
                <a:solidFill>
                  <a:srgbClr val="FFFFCC"/>
                </a:solidFill>
              </a:rPr>
              <a:t>saline</a:t>
            </a:r>
            <a:endParaRPr lang="en-US" kern="0" smtClean="0">
              <a:solidFill>
                <a:srgbClr val="FFFFCC"/>
              </a:solidFill>
            </a:endParaRPr>
          </a:p>
        </p:txBody>
      </p:sp>
      <p:sp>
        <p:nvSpPr>
          <p:cNvPr id="149" name="Rectangle 88"/>
          <p:cNvSpPr>
            <a:spLocks noChangeArrowheads="1"/>
          </p:cNvSpPr>
          <p:nvPr/>
        </p:nvSpPr>
        <p:spPr bwMode="auto">
          <a:xfrm>
            <a:off x="7212013" y="4734306"/>
            <a:ext cx="250825"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kern="0" smtClean="0">
                <a:solidFill>
                  <a:srgbClr val="FFFFCC"/>
                </a:solidFill>
              </a:rPr>
              <a:t> ASO</a:t>
            </a:r>
            <a:endParaRPr lang="en-US" kern="0" smtClean="0">
              <a:solidFill>
                <a:srgbClr val="FFFFCC"/>
              </a:solidFill>
            </a:endParaRPr>
          </a:p>
        </p:txBody>
      </p:sp>
      <p:sp>
        <p:nvSpPr>
          <p:cNvPr id="150" name="Rectangle 89"/>
          <p:cNvSpPr>
            <a:spLocks noChangeArrowheads="1"/>
          </p:cNvSpPr>
          <p:nvPr/>
        </p:nvSpPr>
        <p:spPr bwMode="auto">
          <a:xfrm>
            <a:off x="7700963" y="4734306"/>
            <a:ext cx="29368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kern="0" smtClean="0">
                <a:solidFill>
                  <a:srgbClr val="FFFFCC"/>
                </a:solidFill>
              </a:rPr>
              <a:t>saline</a:t>
            </a:r>
            <a:endParaRPr lang="en-US" kern="0" smtClean="0">
              <a:solidFill>
                <a:srgbClr val="FFFFCC"/>
              </a:solidFill>
            </a:endParaRPr>
          </a:p>
        </p:txBody>
      </p:sp>
      <p:sp>
        <p:nvSpPr>
          <p:cNvPr id="151" name="Rectangle 90"/>
          <p:cNvSpPr>
            <a:spLocks noChangeArrowheads="1"/>
          </p:cNvSpPr>
          <p:nvPr/>
        </p:nvSpPr>
        <p:spPr bwMode="auto">
          <a:xfrm>
            <a:off x="8191500" y="4734306"/>
            <a:ext cx="222250"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800" kern="0" smtClean="0">
                <a:solidFill>
                  <a:srgbClr val="FFFFCC"/>
                </a:solidFill>
              </a:rPr>
              <a:t>ASO</a:t>
            </a:r>
          </a:p>
        </p:txBody>
      </p:sp>
      <p:sp>
        <p:nvSpPr>
          <p:cNvPr id="152" name="Line 160"/>
          <p:cNvSpPr>
            <a:spLocks noChangeShapeType="1"/>
          </p:cNvSpPr>
          <p:nvPr/>
        </p:nvSpPr>
        <p:spPr bwMode="auto">
          <a:xfrm>
            <a:off x="7727950" y="4931156"/>
            <a:ext cx="677863" cy="0"/>
          </a:xfrm>
          <a:prstGeom prst="line">
            <a:avLst/>
          </a:prstGeom>
          <a:noFill/>
          <a:ln w="28575">
            <a:solidFill>
              <a:srgbClr val="FFFFCC">
                <a:lumMod val="75000"/>
              </a:srgbClr>
            </a:solidFill>
            <a:round/>
            <a:headEnd/>
            <a:tailEnd/>
          </a:ln>
        </p:spPr>
        <p:txBody>
          <a:bodyPr/>
          <a:lstStyle/>
          <a:p>
            <a:pPr>
              <a:defRPr/>
            </a:pPr>
            <a:endParaRPr lang="en-US" kern="0">
              <a:solidFill>
                <a:sysClr val="windowText" lastClr="000000"/>
              </a:solidFill>
            </a:endParaRPr>
          </a:p>
        </p:txBody>
      </p:sp>
      <p:sp>
        <p:nvSpPr>
          <p:cNvPr id="153" name="Text Box 161"/>
          <p:cNvSpPr txBox="1">
            <a:spLocks noChangeArrowheads="1"/>
          </p:cNvSpPr>
          <p:nvPr/>
        </p:nvSpPr>
        <p:spPr bwMode="auto">
          <a:xfrm>
            <a:off x="6818313" y="4943856"/>
            <a:ext cx="6143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lgn="ctr">
              <a:spcBef>
                <a:spcPct val="50000"/>
              </a:spcBef>
              <a:defRPr/>
            </a:pPr>
            <a:r>
              <a:rPr lang="en-US" sz="1200" kern="0" smtClean="0">
                <a:solidFill>
                  <a:srgbClr val="33CC33"/>
                </a:solidFill>
              </a:rPr>
              <a:t>HC</a:t>
            </a:r>
          </a:p>
        </p:txBody>
      </p:sp>
      <p:sp>
        <p:nvSpPr>
          <p:cNvPr id="154" name="Text Box 162"/>
          <p:cNvSpPr txBox="1">
            <a:spLocks noChangeArrowheads="1"/>
          </p:cNvSpPr>
          <p:nvPr/>
        </p:nvSpPr>
        <p:spPr bwMode="auto">
          <a:xfrm>
            <a:off x="7707313" y="4943856"/>
            <a:ext cx="717550" cy="276225"/>
          </a:xfrm>
          <a:prstGeom prst="rect">
            <a:avLst/>
          </a:prstGeom>
          <a:noFill/>
          <a:ln>
            <a:noFill/>
          </a:ln>
          <a:extLst/>
        </p:spPr>
        <p:txBody>
          <a:bodyPr>
            <a:spAutoFit/>
          </a:bodyPr>
          <a:lstStyle>
            <a:lvl1pPr>
              <a:defRPr sz="2000" b="1">
                <a:solidFill>
                  <a:schemeClr val="accent1"/>
                </a:solidFill>
                <a:latin typeface="Arial" charset="0"/>
                <a:ea typeface="ＭＳ Ｐゴシック" charset="0"/>
                <a:cs typeface="ＭＳ Ｐゴシック" charset="0"/>
              </a:defRPr>
            </a:lvl1pPr>
            <a:lvl2pPr marL="742950" indent="-285750">
              <a:defRPr sz="2000" b="1">
                <a:solidFill>
                  <a:schemeClr val="accent1"/>
                </a:solidFill>
                <a:latin typeface="Arial" charset="0"/>
                <a:ea typeface="ＭＳ Ｐゴシック" charset="0"/>
              </a:defRPr>
            </a:lvl2pPr>
            <a:lvl3pPr marL="1143000" indent="-228600">
              <a:defRPr sz="2000" b="1">
                <a:solidFill>
                  <a:schemeClr val="accent1"/>
                </a:solidFill>
                <a:latin typeface="Arial" charset="0"/>
                <a:ea typeface="ＭＳ Ｐゴシック" charset="0"/>
              </a:defRPr>
            </a:lvl3pPr>
            <a:lvl4pPr marL="1600200" indent="-228600">
              <a:defRPr sz="2000" b="1">
                <a:solidFill>
                  <a:schemeClr val="accent1"/>
                </a:solidFill>
                <a:latin typeface="Arial" charset="0"/>
                <a:ea typeface="ＭＳ Ｐゴシック" charset="0"/>
              </a:defRPr>
            </a:lvl4pPr>
            <a:lvl5pPr marL="2057400" indent="-228600">
              <a:defRPr sz="20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0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0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0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000" b="1">
                <a:solidFill>
                  <a:schemeClr val="accent1"/>
                </a:solidFill>
                <a:latin typeface="Arial" charset="0"/>
                <a:ea typeface="ＭＳ Ｐゴシック" charset="0"/>
              </a:defRPr>
            </a:lvl9pPr>
          </a:lstStyle>
          <a:p>
            <a:pPr algn="ctr">
              <a:spcBef>
                <a:spcPct val="50000"/>
              </a:spcBef>
              <a:defRPr/>
            </a:pPr>
            <a:r>
              <a:rPr lang="en-US" sz="1200" kern="0" dirty="0" smtClean="0">
                <a:solidFill>
                  <a:srgbClr val="CC0066">
                    <a:lumMod val="60000"/>
                    <a:lumOff val="40000"/>
                  </a:srgbClr>
                </a:solidFill>
              </a:rPr>
              <a:t>HFC</a:t>
            </a:r>
          </a:p>
        </p:txBody>
      </p:sp>
      <p:sp>
        <p:nvSpPr>
          <p:cNvPr id="155" name="TextBox 100"/>
          <p:cNvSpPr txBox="1">
            <a:spLocks noChangeArrowheads="1"/>
          </p:cNvSpPr>
          <p:nvPr/>
        </p:nvSpPr>
        <p:spPr bwMode="auto">
          <a:xfrm>
            <a:off x="6770688" y="5272468"/>
            <a:ext cx="7207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1600" kern="0" smtClean="0">
                <a:solidFill>
                  <a:srgbClr val="FFFF66"/>
                </a:solidFill>
              </a:rPr>
              <a:t>- 80%</a:t>
            </a:r>
          </a:p>
        </p:txBody>
      </p:sp>
      <p:sp>
        <p:nvSpPr>
          <p:cNvPr id="156" name="TextBox 102"/>
          <p:cNvSpPr txBox="1">
            <a:spLocks noChangeArrowheads="1"/>
          </p:cNvSpPr>
          <p:nvPr/>
        </p:nvSpPr>
        <p:spPr bwMode="auto">
          <a:xfrm>
            <a:off x="7750175" y="5272468"/>
            <a:ext cx="7223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1600" kern="0" smtClean="0">
                <a:solidFill>
                  <a:srgbClr val="FFFF66"/>
                </a:solidFill>
              </a:rPr>
              <a:t>- 86%</a:t>
            </a:r>
          </a:p>
        </p:txBody>
      </p:sp>
      <p:sp>
        <p:nvSpPr>
          <p:cNvPr id="157" name="TextBox 103"/>
          <p:cNvSpPr txBox="1">
            <a:spLocks noChangeArrowheads="1"/>
          </p:cNvSpPr>
          <p:nvPr/>
        </p:nvSpPr>
        <p:spPr bwMode="auto">
          <a:xfrm>
            <a:off x="5805488" y="5272468"/>
            <a:ext cx="865187"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1600" kern="0" smtClean="0">
                <a:solidFill>
                  <a:srgbClr val="FFFF66"/>
                </a:solidFill>
              </a:rPr>
              <a:t>%∆</a:t>
            </a:r>
          </a:p>
          <a:p>
            <a:pPr>
              <a:defRPr/>
            </a:pPr>
            <a:r>
              <a:rPr lang="en-US" sz="1100" kern="0" smtClean="0">
                <a:solidFill>
                  <a:srgbClr val="FFFF66"/>
                </a:solidFill>
              </a:rPr>
              <a:t>(</a:t>
            </a:r>
            <a:r>
              <a:rPr lang="en-US" sz="1100" i="1" kern="0" smtClean="0">
                <a:solidFill>
                  <a:srgbClr val="FFFF66"/>
                </a:solidFill>
              </a:rPr>
              <a:t>vs</a:t>
            </a:r>
            <a:r>
              <a:rPr lang="en-US" sz="1100" kern="0" smtClean="0">
                <a:solidFill>
                  <a:srgbClr val="FFFF66"/>
                </a:solidFill>
              </a:rPr>
              <a:t> saline) </a:t>
            </a:r>
          </a:p>
        </p:txBody>
      </p:sp>
      <p:sp>
        <p:nvSpPr>
          <p:cNvPr id="158" name="Line 160"/>
          <p:cNvSpPr>
            <a:spLocks noChangeShapeType="1"/>
          </p:cNvSpPr>
          <p:nvPr/>
        </p:nvSpPr>
        <p:spPr bwMode="auto">
          <a:xfrm>
            <a:off x="6781800" y="4931156"/>
            <a:ext cx="677863" cy="0"/>
          </a:xfrm>
          <a:prstGeom prst="line">
            <a:avLst/>
          </a:prstGeom>
          <a:noFill/>
          <a:ln w="28575">
            <a:solidFill>
              <a:srgbClr val="FFFFCC">
                <a:lumMod val="75000"/>
              </a:srgbClr>
            </a:solidFill>
            <a:round/>
            <a:headEnd/>
            <a:tailEnd/>
          </a:ln>
        </p:spPr>
        <p:txBody>
          <a:bodyPr/>
          <a:lstStyle/>
          <a:p>
            <a:pPr>
              <a:defRPr/>
            </a:pPr>
            <a:endParaRPr lang="en-US" kern="0">
              <a:solidFill>
                <a:sysClr val="windowText" lastClr="000000"/>
              </a:solidFill>
            </a:endParaRPr>
          </a:p>
        </p:txBody>
      </p:sp>
      <p:grpSp>
        <p:nvGrpSpPr>
          <p:cNvPr id="2" name="Group 24"/>
          <p:cNvGrpSpPr>
            <a:grpSpLocks/>
          </p:cNvGrpSpPr>
          <p:nvPr/>
        </p:nvGrpSpPr>
        <p:grpSpPr bwMode="auto">
          <a:xfrm>
            <a:off x="1066800" y="1460881"/>
            <a:ext cx="4057650" cy="4497387"/>
            <a:chOff x="38100" y="1358900"/>
            <a:chExt cx="4057651" cy="4498181"/>
          </a:xfrm>
        </p:grpSpPr>
        <p:sp>
          <p:nvSpPr>
            <p:cNvPr id="172" name="Rectangle 19"/>
            <p:cNvSpPr>
              <a:spLocks noChangeArrowheads="1"/>
            </p:cNvSpPr>
            <p:nvPr/>
          </p:nvSpPr>
          <p:spPr bwMode="auto">
            <a:xfrm>
              <a:off x="38100" y="1512914"/>
              <a:ext cx="4057651" cy="4088535"/>
            </a:xfrm>
            <a:prstGeom prst="rect">
              <a:avLst/>
            </a:prstGeom>
            <a:solidFill>
              <a:srgbClr val="000000"/>
            </a:solidFill>
            <a:ln>
              <a:noFill/>
            </a:ln>
            <a:effectLst>
              <a:outerShdw blurRad="63500" sx="102000" sy="102000" algn="ctr" rotWithShape="0">
                <a:srgbClr val="000000">
                  <a:alpha val="39999"/>
                </a:srgbClr>
              </a:outerShdw>
            </a:effectLst>
            <a:extLst/>
          </p:spPr>
          <p:txBody>
            <a:bodyPr wrap="none" anchor="ctr"/>
            <a:lstStyle/>
            <a:p>
              <a:pPr>
                <a:defRPr/>
              </a:pPr>
              <a:endParaRPr lang="en-US" kern="0" dirty="0">
                <a:solidFill>
                  <a:srgbClr val="000000"/>
                </a:solidFill>
              </a:endParaRPr>
            </a:p>
          </p:txBody>
        </p:sp>
        <p:sp>
          <p:nvSpPr>
            <p:cNvPr id="173" name="Text Box 20"/>
            <p:cNvSpPr txBox="1">
              <a:spLocks noChangeArrowheads="1"/>
            </p:cNvSpPr>
            <p:nvPr/>
          </p:nvSpPr>
          <p:spPr bwMode="auto">
            <a:xfrm>
              <a:off x="758826" y="1454150"/>
              <a:ext cx="10525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lgn="ctr">
                <a:spcBef>
                  <a:spcPct val="50000"/>
                </a:spcBef>
                <a:defRPr/>
              </a:pPr>
              <a:r>
                <a:rPr lang="en-US" sz="1200" kern="0" smtClean="0">
                  <a:solidFill>
                    <a:srgbClr val="FFFFCC"/>
                  </a:solidFill>
                </a:rPr>
                <a:t>Saline</a:t>
              </a:r>
            </a:p>
          </p:txBody>
        </p:sp>
        <p:sp>
          <p:nvSpPr>
            <p:cNvPr id="174" name="Text Box 21"/>
            <p:cNvSpPr txBox="1">
              <a:spLocks noChangeArrowheads="1"/>
            </p:cNvSpPr>
            <p:nvPr/>
          </p:nvSpPr>
          <p:spPr bwMode="auto">
            <a:xfrm>
              <a:off x="2505076" y="1454150"/>
              <a:ext cx="13350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lgn="ctr">
                <a:spcBef>
                  <a:spcPct val="50000"/>
                </a:spcBef>
                <a:defRPr/>
              </a:pPr>
              <a:r>
                <a:rPr lang="en-US" sz="1200" kern="0" smtClean="0">
                  <a:solidFill>
                    <a:srgbClr val="FFFFCC"/>
                  </a:solidFill>
                </a:rPr>
                <a:t>ApoB ASO</a:t>
              </a:r>
            </a:p>
          </p:txBody>
        </p:sp>
        <p:sp>
          <p:nvSpPr>
            <p:cNvPr id="175" name="Text Box 22"/>
            <p:cNvSpPr txBox="1">
              <a:spLocks noChangeArrowheads="1"/>
            </p:cNvSpPr>
            <p:nvPr/>
          </p:nvSpPr>
          <p:spPr bwMode="auto">
            <a:xfrm rot="-5400000">
              <a:off x="-1066800" y="2506663"/>
              <a:ext cx="257016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lgn="ctr">
                <a:spcBef>
                  <a:spcPct val="50000"/>
                </a:spcBef>
                <a:defRPr/>
              </a:pPr>
              <a:r>
                <a:rPr lang="en-US" sz="1200" kern="0" smtClean="0">
                  <a:solidFill>
                    <a:srgbClr val="FFFFCC"/>
                  </a:solidFill>
                </a:rPr>
                <a:t>High Cholesterol</a:t>
              </a:r>
            </a:p>
          </p:txBody>
        </p:sp>
        <p:sp>
          <p:nvSpPr>
            <p:cNvPr id="176" name="Text Box 23"/>
            <p:cNvSpPr txBox="1">
              <a:spLocks noChangeArrowheads="1"/>
            </p:cNvSpPr>
            <p:nvPr/>
          </p:nvSpPr>
          <p:spPr bwMode="auto">
            <a:xfrm rot="-5400000">
              <a:off x="-1065212" y="4435475"/>
              <a:ext cx="25685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lgn="ctr">
                <a:spcBef>
                  <a:spcPct val="50000"/>
                </a:spcBef>
                <a:defRPr/>
              </a:pPr>
              <a:r>
                <a:rPr lang="en-US" sz="1200" kern="0" smtClean="0">
                  <a:solidFill>
                    <a:srgbClr val="FFFFCC"/>
                  </a:solidFill>
                </a:rPr>
                <a:t>High-Fat Cholesterol</a:t>
              </a:r>
            </a:p>
          </p:txBody>
        </p:sp>
        <p:graphicFrame>
          <p:nvGraphicFramePr>
            <p:cNvPr id="177" name="Object 2"/>
            <p:cNvGraphicFramePr>
              <a:graphicFrameLocks noChangeAspect="1"/>
            </p:cNvGraphicFramePr>
            <p:nvPr/>
          </p:nvGraphicFramePr>
          <p:xfrm>
            <a:off x="2251076" y="3621088"/>
            <a:ext cx="1841500" cy="1873250"/>
          </p:xfrm>
          <a:graphic>
            <a:graphicData uri="http://schemas.openxmlformats.org/presentationml/2006/ole">
              <p:oleObj spid="_x0000_s3074" name="Image" r:id="rId3" imgW="3657607" imgH="3657607" progId="">
                <p:embed/>
              </p:oleObj>
            </a:graphicData>
          </a:graphic>
        </p:graphicFrame>
        <p:graphicFrame>
          <p:nvGraphicFramePr>
            <p:cNvPr id="178" name="Object 3"/>
            <p:cNvGraphicFramePr>
              <a:graphicFrameLocks noChangeAspect="1"/>
            </p:cNvGraphicFramePr>
            <p:nvPr/>
          </p:nvGraphicFramePr>
          <p:xfrm>
            <a:off x="363538" y="1704975"/>
            <a:ext cx="1824038" cy="1854200"/>
          </p:xfrm>
          <a:graphic>
            <a:graphicData uri="http://schemas.openxmlformats.org/presentationml/2006/ole">
              <p:oleObj spid="_x0000_s3075" name="Image" r:id="rId4" imgW="3657607" imgH="3657607" progId="">
                <p:embed/>
              </p:oleObj>
            </a:graphicData>
          </a:graphic>
        </p:graphicFrame>
        <p:graphicFrame>
          <p:nvGraphicFramePr>
            <p:cNvPr id="179" name="Object 4"/>
            <p:cNvGraphicFramePr>
              <a:graphicFrameLocks noChangeAspect="1"/>
            </p:cNvGraphicFramePr>
            <p:nvPr/>
          </p:nvGraphicFramePr>
          <p:xfrm>
            <a:off x="2259013" y="1697038"/>
            <a:ext cx="1836738" cy="1865313"/>
          </p:xfrm>
          <a:graphic>
            <a:graphicData uri="http://schemas.openxmlformats.org/presentationml/2006/ole">
              <p:oleObj spid="_x0000_s3076" name="Image" r:id="rId5" imgW="3657607" imgH="3657607" progId="">
                <p:embed/>
              </p:oleObj>
            </a:graphicData>
          </a:graphic>
        </p:graphicFrame>
        <p:graphicFrame>
          <p:nvGraphicFramePr>
            <p:cNvPr id="180" name="Object 5"/>
            <p:cNvGraphicFramePr>
              <a:graphicFrameLocks noChangeAspect="1"/>
            </p:cNvGraphicFramePr>
            <p:nvPr/>
          </p:nvGraphicFramePr>
          <p:xfrm>
            <a:off x="355601" y="3616325"/>
            <a:ext cx="1828800" cy="1885950"/>
          </p:xfrm>
          <a:graphic>
            <a:graphicData uri="http://schemas.openxmlformats.org/presentationml/2006/ole">
              <p:oleObj spid="_x0000_s3077" name="Image" r:id="rId6" imgW="3657607" imgH="3813056" progId="">
                <p:embed/>
              </p:oleObj>
            </a:graphicData>
          </a:graphic>
        </p:graphicFrame>
      </p:grpSp>
      <p:sp>
        <p:nvSpPr>
          <p:cNvPr id="181" name="TextBox 97"/>
          <p:cNvSpPr txBox="1">
            <a:spLocks noChangeArrowheads="1"/>
          </p:cNvSpPr>
          <p:nvPr/>
        </p:nvSpPr>
        <p:spPr bwMode="auto">
          <a:xfrm rot="16200000">
            <a:off x="473869" y="3403187"/>
            <a:ext cx="6683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kern="0" smtClean="0">
                <a:solidFill>
                  <a:srgbClr val="FFFFCC"/>
                </a:solidFill>
              </a:rPr>
              <a:t>Diet</a:t>
            </a:r>
          </a:p>
        </p:txBody>
      </p:sp>
      <p:sp>
        <p:nvSpPr>
          <p:cNvPr id="182" name="TextBox 98"/>
          <p:cNvSpPr txBox="1">
            <a:spLocks noChangeArrowheads="1"/>
          </p:cNvSpPr>
          <p:nvPr/>
        </p:nvSpPr>
        <p:spPr bwMode="auto">
          <a:xfrm>
            <a:off x="2628900" y="1168781"/>
            <a:ext cx="1409700" cy="400050"/>
          </a:xfrm>
          <a:prstGeom prst="rect">
            <a:avLst/>
          </a:prstGeom>
          <a:noFill/>
          <a:ln w="9525">
            <a:noFill/>
            <a:miter lim="800000"/>
            <a:headEnd/>
            <a:tailEnd/>
          </a:ln>
        </p:spPr>
        <p:txBody>
          <a:bodyPr wrap="none">
            <a:spAutoFit/>
          </a:bodyPr>
          <a:lstStyle/>
          <a:p>
            <a:pPr>
              <a:defRPr/>
            </a:pPr>
            <a:r>
              <a:rPr lang="en-US" dirty="0">
                <a:solidFill>
                  <a:srgbClr val="FFFFCC"/>
                </a:solidFill>
              </a:rPr>
              <a:t>Treatment</a:t>
            </a:r>
          </a:p>
        </p:txBody>
      </p:sp>
    </p:spTree>
    <p:extLst>
      <p:ext uri="{BB962C8B-B14F-4D97-AF65-F5344CB8AC3E}">
        <p14:creationId xmlns="" xmlns:p14="http://schemas.microsoft.com/office/powerpoint/2010/main" val="41530924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251520" y="-27384"/>
            <a:ext cx="8229600" cy="1143000"/>
          </a:xfrm>
        </p:spPr>
        <p:txBody>
          <a:bodyPr/>
          <a:lstStyle/>
          <a:p>
            <a:pPr algn="l"/>
            <a:r>
              <a:rPr lang="en-US" sz="2400" b="1" dirty="0" smtClean="0">
                <a:solidFill>
                  <a:srgbClr val="FFFF00"/>
                </a:solidFill>
              </a:rPr>
              <a:t>Phase 2: Hypercholesterolemia, </a:t>
            </a:r>
            <a:r>
              <a:rPr lang="en-US" sz="2400" b="1" dirty="0" err="1" smtClean="0">
                <a:solidFill>
                  <a:srgbClr val="FFFF00"/>
                </a:solidFill>
              </a:rPr>
              <a:t>Monotherapy</a:t>
            </a:r>
            <a:r>
              <a:rPr lang="en-US" sz="2400" b="1" dirty="0" smtClean="0">
                <a:solidFill>
                  <a:srgbClr val="FFFF00"/>
                </a:solidFill>
              </a:rPr>
              <a:t> </a:t>
            </a:r>
            <a:r>
              <a:rPr lang="en-US" sz="1400" b="1" dirty="0" smtClean="0">
                <a:solidFill>
                  <a:srgbClr val="FFFF00"/>
                </a:solidFill>
              </a:rPr>
              <a:t/>
            </a:r>
            <a:br>
              <a:rPr lang="en-US" sz="1400" b="1" dirty="0" smtClean="0">
                <a:solidFill>
                  <a:srgbClr val="FFFF00"/>
                </a:solidFill>
              </a:rPr>
            </a:br>
            <a:r>
              <a:rPr lang="en-US" sz="1400" b="1" dirty="0" smtClean="0">
                <a:solidFill>
                  <a:schemeClr val="bg1"/>
                </a:solidFill>
              </a:rPr>
              <a:t>Dose-dependent Reduction of LDL-C</a:t>
            </a:r>
            <a:endParaRPr lang="en-US" sz="2800" b="1" dirty="0" smtClean="0">
              <a:solidFill>
                <a:schemeClr val="bg1"/>
              </a:solidFill>
            </a:endParaRPr>
          </a:p>
        </p:txBody>
      </p:sp>
      <p:sp>
        <p:nvSpPr>
          <p:cNvPr id="76" name="Rectangle 4"/>
          <p:cNvSpPr>
            <a:spLocks noChangeArrowheads="1"/>
          </p:cNvSpPr>
          <p:nvPr/>
        </p:nvSpPr>
        <p:spPr bwMode="auto">
          <a:xfrm>
            <a:off x="1590675" y="2002160"/>
            <a:ext cx="6791325" cy="3227388"/>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nchor="b"/>
          <a:lstStyle/>
          <a:p>
            <a:pPr>
              <a:defRPr/>
            </a:pPr>
            <a:endParaRPr lang="en-US" kern="0" smtClean="0">
              <a:solidFill>
                <a:sysClr val="windowText" lastClr="000000"/>
              </a:solidFill>
            </a:endParaRPr>
          </a:p>
        </p:txBody>
      </p:sp>
      <p:sp>
        <p:nvSpPr>
          <p:cNvPr id="77" name="Text Box 484"/>
          <p:cNvSpPr txBox="1">
            <a:spLocks noChangeArrowheads="1"/>
          </p:cNvSpPr>
          <p:nvPr/>
        </p:nvSpPr>
        <p:spPr bwMode="invGray">
          <a:xfrm>
            <a:off x="4876800" y="6237312"/>
            <a:ext cx="4267200" cy="271463"/>
          </a:xfrm>
          <a:prstGeom prst="rect">
            <a:avLst/>
          </a:prstGeom>
          <a:noFill/>
          <a:ln w="9525">
            <a:noFill/>
            <a:miter lim="800000"/>
            <a:headEnd/>
            <a:tailEnd/>
          </a:ln>
          <a:effectLst/>
        </p:spPr>
        <p:txBody>
          <a:bodyPr lIns="85934" tIns="42967" rIns="85934" bIns="42967">
            <a:spAutoFit/>
          </a:bodyPr>
          <a:lstStyle/>
          <a:p>
            <a:pPr algn="r">
              <a:defRPr/>
            </a:pPr>
            <a:r>
              <a:rPr lang="en-US" sz="1200" kern="0" dirty="0">
                <a:solidFill>
                  <a:schemeClr val="bg1"/>
                </a:solidFill>
              </a:rPr>
              <a:t>Akdim F, et al. </a:t>
            </a:r>
            <a:r>
              <a:rPr lang="en-US" sz="1200" i="1" kern="0" dirty="0">
                <a:solidFill>
                  <a:schemeClr val="bg1"/>
                </a:solidFill>
              </a:rPr>
              <a:t>Eur Heart J. </a:t>
            </a:r>
            <a:r>
              <a:rPr lang="en-US" sz="1200" kern="0" dirty="0" smtClean="0">
                <a:solidFill>
                  <a:schemeClr val="bg1"/>
                </a:solidFill>
              </a:rPr>
              <a:t>2011</a:t>
            </a:r>
            <a:endParaRPr lang="en-US" sz="1200" i="1" kern="0" dirty="0">
              <a:solidFill>
                <a:schemeClr val="bg1"/>
              </a:solidFill>
            </a:endParaRPr>
          </a:p>
        </p:txBody>
      </p:sp>
      <p:sp>
        <p:nvSpPr>
          <p:cNvPr id="78" name="Rectangle 77"/>
          <p:cNvSpPr/>
          <p:nvPr/>
        </p:nvSpPr>
        <p:spPr>
          <a:xfrm>
            <a:off x="1600200" y="2003748"/>
            <a:ext cx="3200400" cy="3225800"/>
          </a:xfrm>
          <a:prstGeom prst="rect">
            <a:avLst/>
          </a:prstGeom>
          <a:solidFill>
            <a:srgbClr val="CCFFCC">
              <a:alpha val="40000"/>
            </a:srgbClr>
          </a:solidFill>
          <a:ln w="25400" cap="flat" cmpd="sng" algn="ctr">
            <a:noFill/>
            <a:prstDash val="solid"/>
          </a:ln>
          <a:effectLst/>
        </p:spPr>
        <p:txBody>
          <a:bodyPr anchor="ctr"/>
          <a:lstStyle/>
          <a:p>
            <a:pPr algn="ctr">
              <a:defRPr/>
            </a:pPr>
            <a:endParaRPr lang="en-US" kern="0" dirty="0">
              <a:solidFill>
                <a:srgbClr val="FFFFCC"/>
              </a:solidFill>
            </a:endParaRPr>
          </a:p>
        </p:txBody>
      </p:sp>
      <p:graphicFrame>
        <p:nvGraphicFramePr>
          <p:cNvPr id="79" name="Content Placeholder 32"/>
          <p:cNvGraphicFramePr>
            <a:graphicFrameLocks/>
          </p:cNvGraphicFramePr>
          <p:nvPr/>
        </p:nvGraphicFramePr>
        <p:xfrm>
          <a:off x="406400" y="1214760"/>
          <a:ext cx="8331200" cy="4597400"/>
        </p:xfrm>
        <a:graphic>
          <a:graphicData uri="http://schemas.openxmlformats.org/presentationml/2006/ole">
            <p:oleObj spid="_x0000_s4098" r:id="rId3" imgW="8326448" imgH="4596004" progId="Excel.Sheet.8">
              <p:embed/>
            </p:oleObj>
          </a:graphicData>
        </a:graphic>
      </p:graphicFrame>
      <p:sp>
        <p:nvSpPr>
          <p:cNvPr id="80" name="TextBox 15"/>
          <p:cNvSpPr txBox="1">
            <a:spLocks noChangeArrowheads="1"/>
          </p:cNvSpPr>
          <p:nvPr/>
        </p:nvSpPr>
        <p:spPr bwMode="auto">
          <a:xfrm>
            <a:off x="1828800" y="1573535"/>
            <a:ext cx="61515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fontAlgn="t">
              <a:defRPr/>
            </a:pPr>
            <a:r>
              <a:rPr lang="en-US" sz="1200" kern="0" smtClean="0">
                <a:solidFill>
                  <a:srgbClr val="FFFFCC"/>
                </a:solidFill>
              </a:rPr>
              <a:t>(n = 10)            (n = 8)             (n = 8)             (n = 8)               (n = 8)               (n = 8)</a:t>
            </a:r>
          </a:p>
        </p:txBody>
      </p:sp>
      <p:cxnSp>
        <p:nvCxnSpPr>
          <p:cNvPr id="81" name="Straight Connector 80"/>
          <p:cNvCxnSpPr/>
          <p:nvPr/>
        </p:nvCxnSpPr>
        <p:spPr>
          <a:xfrm>
            <a:off x="1574800" y="2648273"/>
            <a:ext cx="6705600" cy="0"/>
          </a:xfrm>
          <a:prstGeom prst="line">
            <a:avLst/>
          </a:prstGeom>
          <a:noFill/>
          <a:ln w="19050" cap="flat" cmpd="sng" algn="ctr">
            <a:solidFill>
              <a:srgbClr val="FFFFCC"/>
            </a:solidFill>
            <a:prstDash val="dash"/>
          </a:ln>
          <a:effectLst/>
        </p:spPr>
      </p:cxnSp>
      <p:sp>
        <p:nvSpPr>
          <p:cNvPr id="82" name="TextBox 18"/>
          <p:cNvSpPr txBox="1">
            <a:spLocks noChangeArrowheads="1"/>
          </p:cNvSpPr>
          <p:nvPr/>
        </p:nvSpPr>
        <p:spPr bwMode="auto">
          <a:xfrm>
            <a:off x="3995936" y="5517232"/>
            <a:ext cx="5699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1600" kern="0" dirty="0" smtClean="0">
                <a:solidFill>
                  <a:srgbClr val="FFFFCC"/>
                </a:solidFill>
              </a:rPr>
              <a:t>Day</a:t>
            </a:r>
          </a:p>
        </p:txBody>
      </p:sp>
      <p:sp>
        <p:nvSpPr>
          <p:cNvPr id="83" name="TextBox 20"/>
          <p:cNvSpPr txBox="1">
            <a:spLocks noChangeArrowheads="1"/>
          </p:cNvSpPr>
          <p:nvPr/>
        </p:nvSpPr>
        <p:spPr bwMode="auto">
          <a:xfrm>
            <a:off x="1600200" y="4924748"/>
            <a:ext cx="1828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1200" i="1" kern="0" smtClean="0">
                <a:solidFill>
                  <a:srgbClr val="000000"/>
                </a:solidFill>
              </a:rPr>
              <a:t>Treatment period</a:t>
            </a:r>
          </a:p>
        </p:txBody>
      </p:sp>
      <p:sp>
        <p:nvSpPr>
          <p:cNvPr id="84" name="TextBox 11"/>
          <p:cNvSpPr txBox="1">
            <a:spLocks noChangeArrowheads="1"/>
          </p:cNvSpPr>
          <p:nvPr/>
        </p:nvSpPr>
        <p:spPr bwMode="auto">
          <a:xfrm>
            <a:off x="4932040" y="1052736"/>
            <a:ext cx="27162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kern="0" dirty="0" smtClean="0">
                <a:solidFill>
                  <a:srgbClr val="FF9933"/>
                </a:solidFill>
              </a:rPr>
              <a:t>Once Weekly Dosing</a:t>
            </a:r>
          </a:p>
        </p:txBody>
      </p:sp>
    </p:spTree>
    <p:extLst>
      <p:ext uri="{BB962C8B-B14F-4D97-AF65-F5344CB8AC3E}">
        <p14:creationId xmlns="" xmlns:p14="http://schemas.microsoft.com/office/powerpoint/2010/main" val="153825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752"/>
            <a:ext cx="8892480" cy="1143000"/>
          </a:xfrm>
        </p:spPr>
        <p:txBody>
          <a:bodyPr>
            <a:noAutofit/>
          </a:bodyPr>
          <a:lstStyle/>
          <a:p>
            <a:pPr algn="l"/>
            <a:r>
              <a:rPr lang="en-US" sz="2800" b="1" dirty="0" smtClean="0">
                <a:solidFill>
                  <a:srgbClr val="FFFF00"/>
                </a:solidFill>
              </a:rPr>
              <a:t>Mipomersen Significantly Reduced LDL-C in </a:t>
            </a:r>
            <a:r>
              <a:rPr lang="en-US" sz="2600" b="1" dirty="0" err="1" smtClean="0">
                <a:solidFill>
                  <a:srgbClr val="FFFF00"/>
                </a:solidFill>
              </a:rPr>
              <a:t>Statin</a:t>
            </a:r>
            <a:r>
              <a:rPr lang="en-US" sz="2600" b="1" dirty="0" smtClean="0">
                <a:solidFill>
                  <a:srgbClr val="FFFF00"/>
                </a:solidFill>
              </a:rPr>
              <a:t>-Intolerant</a:t>
            </a:r>
            <a:r>
              <a:rPr lang="en-US" sz="2400" b="1" dirty="0" smtClean="0">
                <a:solidFill>
                  <a:srgbClr val="FFFF00"/>
                </a:solidFill>
              </a:rPr>
              <a:t> Patients (approx. half were FH)</a:t>
            </a:r>
            <a:endParaRPr lang="en-US" sz="2400" b="1" dirty="0">
              <a:solidFill>
                <a:srgbClr val="FFFF00"/>
              </a:solidFill>
            </a:endParaRPr>
          </a:p>
        </p:txBody>
      </p:sp>
      <p:sp>
        <p:nvSpPr>
          <p:cNvPr id="4" name="Rectangle 5"/>
          <p:cNvSpPr>
            <a:spLocks noChangeArrowheads="1"/>
          </p:cNvSpPr>
          <p:nvPr/>
        </p:nvSpPr>
        <p:spPr bwMode="auto">
          <a:xfrm>
            <a:off x="395536" y="4581128"/>
            <a:ext cx="5410200" cy="254000"/>
          </a:xfrm>
          <a:prstGeom prst="rect">
            <a:avLst/>
          </a:prstGeom>
          <a:noFill/>
          <a:ln>
            <a:noFill/>
          </a:ln>
          <a:extLst/>
        </p:spPr>
        <p:txBody>
          <a:bodyPr>
            <a:spAutoFit/>
          </a:bodyPr>
          <a:lstStyle/>
          <a:p>
            <a:pPr algn="ctr" eaLnBrk="0" fontAlgn="base" hangingPunct="0">
              <a:spcBef>
                <a:spcPct val="0"/>
              </a:spcBef>
              <a:spcAft>
                <a:spcPct val="0"/>
              </a:spcAft>
              <a:defRPr/>
            </a:pPr>
            <a:r>
              <a:rPr lang="en-US" sz="1050" b="1" dirty="0">
                <a:solidFill>
                  <a:srgbClr val="FFFFCC"/>
                </a:solidFill>
                <a:latin typeface="Gill Sans" charset="0"/>
                <a:sym typeface="Gill Sans" charset="0"/>
              </a:rPr>
              <a:t>CI, confidence interval; PET, primary efficacy time point, 2 weeks after final dose.</a:t>
            </a:r>
          </a:p>
        </p:txBody>
      </p:sp>
      <p:sp>
        <p:nvSpPr>
          <p:cNvPr id="5" name="TextBox 10"/>
          <p:cNvSpPr txBox="1">
            <a:spLocks noChangeArrowheads="1"/>
          </p:cNvSpPr>
          <p:nvPr/>
        </p:nvSpPr>
        <p:spPr bwMode="auto">
          <a:xfrm>
            <a:off x="4939256" y="6381328"/>
            <a:ext cx="3542958" cy="27699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dirty="0">
                <a:solidFill>
                  <a:schemeClr val="bg1"/>
                </a:solidFill>
                <a:sym typeface="Gill Sans"/>
              </a:rPr>
              <a:t>M. </a:t>
            </a:r>
            <a:r>
              <a:rPr lang="en-US" sz="1200" b="1" dirty="0" err="1">
                <a:solidFill>
                  <a:schemeClr val="bg1"/>
                </a:solidFill>
                <a:sym typeface="Gill Sans"/>
              </a:rPr>
              <a:t>Visser</a:t>
            </a:r>
            <a:r>
              <a:rPr lang="en-US" sz="1200" b="1" dirty="0">
                <a:solidFill>
                  <a:schemeClr val="bg1"/>
                </a:solidFill>
                <a:sym typeface="Gill Sans"/>
              </a:rPr>
              <a:t>, </a:t>
            </a:r>
            <a:r>
              <a:rPr lang="en-US" sz="1200" b="1" dirty="0" err="1">
                <a:solidFill>
                  <a:schemeClr val="bg1"/>
                </a:solidFill>
                <a:sym typeface="Gill Sans"/>
              </a:rPr>
              <a:t>E.S.Stroes</a:t>
            </a:r>
            <a:r>
              <a:rPr lang="en-US" sz="1200" b="1" dirty="0">
                <a:solidFill>
                  <a:schemeClr val="bg1"/>
                </a:solidFill>
                <a:sym typeface="Gill Sans"/>
              </a:rPr>
              <a:t>, et.al., AHA: 2011</a:t>
            </a:r>
          </a:p>
        </p:txBody>
      </p:sp>
      <p:graphicFrame>
        <p:nvGraphicFramePr>
          <p:cNvPr id="7" name="Table 6"/>
          <p:cNvGraphicFramePr>
            <a:graphicFrameLocks noGrp="1"/>
          </p:cNvGraphicFramePr>
          <p:nvPr/>
        </p:nvGraphicFramePr>
        <p:xfrm>
          <a:off x="323529" y="4791828"/>
          <a:ext cx="5616623" cy="1013436"/>
        </p:xfrm>
        <a:graphic>
          <a:graphicData uri="http://schemas.openxmlformats.org/drawingml/2006/table">
            <a:tbl>
              <a:tblPr>
                <a:tableStyleId>{18603FDC-E32A-4AB5-989C-0864C3EAD2B8}</a:tableStyleId>
              </a:tblPr>
              <a:tblGrid>
                <a:gridCol w="1911445"/>
                <a:gridCol w="1605612"/>
                <a:gridCol w="2099566"/>
              </a:tblGrid>
              <a:tr h="240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LDL-C (mg/dL)</a:t>
                      </a:r>
                      <a:endParaRPr kumimoji="0" lang="en-US" sz="1100" b="1" i="0" u="none" strike="noStrike" cap="none" normalizeH="0" baseline="0" dirty="0" smtClean="0">
                        <a:ln>
                          <a:noFill/>
                        </a:ln>
                        <a:solidFill>
                          <a:schemeClr val="tx1"/>
                        </a:solidFill>
                        <a:effectLst/>
                        <a:latin typeface="Arial" charset="0"/>
                        <a:ea typeface="ＭＳ Ｐゴシック" pitchFamily="34" charset="-128"/>
                      </a:endParaRPr>
                    </a:p>
                  </a:txBody>
                  <a:tcPr marT="45717" marB="45717" anchor="b" horzOverflow="overflow">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Placebo (N = 12)</a:t>
                      </a:r>
                      <a:endParaRPr kumimoji="0" lang="en-US" sz="11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T="45717" marB="45717" anchor="b" horzOverflow="overflow">
                    <a:lnL>
                      <a:noFill/>
                    </a:lnL>
                    <a:lnR>
                      <a:noFill/>
                    </a:lnR>
                    <a:lnT w="9525" cap="flat" cmpd="sng" algn="ctr">
                      <a:noFill/>
                      <a:prstDash val="solid"/>
                    </a:lnT>
                    <a:lnB>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smtClean="0">
                          <a:ln>
                            <a:noFill/>
                          </a:ln>
                          <a:effectLst/>
                        </a:rPr>
                        <a:t>Mipomersen (N = 21)</a:t>
                      </a:r>
                      <a:endParaRPr kumimoji="0" lang="en-US" sz="11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endParaRPr>
                    </a:p>
                  </a:txBody>
                  <a:tcPr marT="45717" marB="45717" anchor="b" horzOverflow="overflow">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solidFill>
                      <a:schemeClr val="accent2"/>
                    </a:solidFill>
                  </a:tcPr>
                </a:tc>
              </a:tr>
              <a:tr h="233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Baseline, mean (SD)</a:t>
                      </a:r>
                      <a:endParaRPr kumimoji="0" lang="en-US" sz="105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w="9525" cap="flat" cmpd="sng" algn="ctr">
                      <a:noFill/>
                      <a:prstDash val="solid"/>
                    </a:lnL>
                    <a:lnR>
                      <a:noFill/>
                    </a:lnR>
                    <a:lnT>
                      <a:noFill/>
                    </a:lnT>
                    <a:lnB>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244 (66)</a:t>
                      </a:r>
                      <a:endParaRPr kumimoji="0" lang="en-US" sz="105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a:noFill/>
                    </a:lnL>
                    <a:lnR>
                      <a:noFill/>
                    </a:lnR>
                    <a:lnT>
                      <a:noFill/>
                    </a:lnT>
                    <a:lnB>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242 (91)</a:t>
                      </a:r>
                      <a:endParaRPr kumimoji="0" lang="en-US" sz="105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a:noFill/>
                    </a:lnL>
                    <a:lnR w="9525" cap="flat" cmpd="sng" algn="ctr">
                      <a:noFill/>
                      <a:prstDash val="solid"/>
                    </a:lnR>
                    <a:lnT>
                      <a:noFill/>
                    </a:lnT>
                    <a:lnB>
                      <a:noFill/>
                    </a:lnB>
                    <a:lnTlToBr w="12700" cmpd="sng">
                      <a:noFill/>
                      <a:prstDash val="solid"/>
                    </a:lnTlToBr>
                    <a:lnBlToTr w="12700" cmpd="sng">
                      <a:noFill/>
                      <a:prstDash val="solid"/>
                    </a:lnBlToTr>
                    <a:solidFill>
                      <a:schemeClr val="accent2"/>
                    </a:solidFill>
                  </a:tcPr>
                </a:tc>
              </a:tr>
              <a:tr h="233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PET, mean (SD)</a:t>
                      </a:r>
                      <a:endParaRPr kumimoji="0" lang="en-US" sz="1050" b="0" i="0" u="none" strike="noStrike" cap="none" normalizeH="0" baseline="0" dirty="0" smtClean="0">
                        <a:ln>
                          <a:noFill/>
                        </a:ln>
                        <a:solidFill>
                          <a:schemeClr val="bg1"/>
                        </a:solidFill>
                        <a:effectLst/>
                        <a:latin typeface="Arial" charset="0"/>
                        <a:ea typeface="ＭＳ Ｐゴシック" pitchFamily="34" charset="-128"/>
                      </a:endParaRPr>
                    </a:p>
                  </a:txBody>
                  <a:tcPr marT="45717" marB="45717" horzOverflow="overflow">
                    <a:lnL w="9525" cap="flat" cmpd="sng" algn="ctr">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236 (53)</a:t>
                      </a:r>
                      <a:endParaRPr kumimoji="0" lang="en-US" sz="105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128 (74)</a:t>
                      </a:r>
                      <a:endParaRPr kumimoji="0" lang="en-US" sz="105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a:noFill/>
                    </a:lnL>
                    <a:lnR w="9525" cap="flat" cmpd="sng" algn="ctr">
                      <a:noFill/>
                      <a:prstDash val="soli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33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Absolute change, mean</a:t>
                      </a:r>
                      <a:endParaRPr kumimoji="0" lang="en-US" sz="1050" b="0" i="0" u="none" strike="noStrike" cap="none" normalizeH="0" baseline="0" dirty="0" smtClean="0">
                        <a:ln>
                          <a:noFill/>
                        </a:ln>
                        <a:solidFill>
                          <a:schemeClr val="bg1"/>
                        </a:solidFill>
                        <a:effectLst/>
                        <a:latin typeface="Arial" charset="0"/>
                        <a:ea typeface="ＭＳ Ｐゴシック" pitchFamily="34" charset="-128"/>
                      </a:endParaRPr>
                    </a:p>
                  </a:txBody>
                  <a:tcPr marT="45717" marB="45717" horzOverflow="overflow">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-7</a:t>
                      </a:r>
                      <a:endParaRPr kumimoji="0" lang="en-US" sz="105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marL="1588" marR="0" lvl="0" indent="-1588" algn="ctr" defTabSz="914400" rtl="0" eaLnBrk="1" fontAlgn="base" latinLnBrk="0" hangingPunct="1">
                        <a:lnSpc>
                          <a:spcPct val="100000"/>
                        </a:lnSpc>
                        <a:spcBef>
                          <a:spcPct val="0"/>
                        </a:spcBef>
                        <a:spcAft>
                          <a:spcPct val="0"/>
                        </a:spcAft>
                        <a:buClrTx/>
                        <a:buSzTx/>
                        <a:buFontTx/>
                        <a:buNone/>
                        <a:tabLst/>
                      </a:pPr>
                      <a:r>
                        <a:rPr kumimoji="0" lang="en-US" sz="1050" u="none" strike="noStrike" cap="none" normalizeH="0" baseline="0" dirty="0" smtClean="0">
                          <a:ln>
                            <a:noFill/>
                          </a:ln>
                          <a:effectLst/>
                        </a:rPr>
                        <a:t>-114</a:t>
                      </a:r>
                      <a:endParaRPr kumimoji="0" lang="en-US" sz="105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marT="45717" marB="45717" anchor="ctr" horzOverflow="overflow">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2"/>
                    </a:solidFill>
                  </a:tcPr>
                </a:tc>
              </a:tr>
            </a:tbl>
          </a:graphicData>
        </a:graphic>
      </p:graphicFrame>
      <p:pic>
        <p:nvPicPr>
          <p:cNvPr id="3" name="Picture 2" descr="chart1.png"/>
          <p:cNvPicPr>
            <a:picLocks noChangeAspect="1"/>
          </p:cNvPicPr>
          <p:nvPr/>
        </p:nvPicPr>
        <p:blipFill>
          <a:blip r:embed="rId2" cstate="print"/>
          <a:stretch>
            <a:fillRect/>
          </a:stretch>
        </p:blipFill>
        <p:spPr>
          <a:xfrm>
            <a:off x="971600" y="1066594"/>
            <a:ext cx="6932120" cy="3586542"/>
          </a:xfrm>
          <a:prstGeom prst="rect">
            <a:avLst/>
          </a:prstGeom>
        </p:spPr>
      </p:pic>
    </p:spTree>
    <p:extLst>
      <p:ext uri="{BB962C8B-B14F-4D97-AF65-F5344CB8AC3E}">
        <p14:creationId xmlns="" xmlns:p14="http://schemas.microsoft.com/office/powerpoint/2010/main" val="225377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8640"/>
            <a:ext cx="8229600" cy="1143000"/>
          </a:xfrm>
        </p:spPr>
        <p:txBody>
          <a:bodyPr/>
          <a:lstStyle/>
          <a:p>
            <a:r>
              <a:rPr lang="en-US" sz="3200" b="1" dirty="0" smtClean="0"/>
              <a:t>Mipomersen Pharmacokinetic and </a:t>
            </a:r>
            <a:r>
              <a:rPr lang="en-US" sz="3200" b="1" dirty="0" err="1" smtClean="0"/>
              <a:t>Pharmacodynamic</a:t>
            </a:r>
            <a:r>
              <a:rPr lang="en-US" sz="3200" b="1" dirty="0" smtClean="0"/>
              <a:t> Properties  </a:t>
            </a:r>
            <a:endParaRPr lang="en-US" sz="3200" b="1" dirty="0"/>
          </a:p>
        </p:txBody>
      </p:sp>
      <p:sp>
        <p:nvSpPr>
          <p:cNvPr id="36866" name="Content Placeholder 2"/>
          <p:cNvSpPr>
            <a:spLocks noGrp="1"/>
          </p:cNvSpPr>
          <p:nvPr>
            <p:ph idx="1"/>
          </p:nvPr>
        </p:nvSpPr>
        <p:spPr>
          <a:xfrm>
            <a:off x="762000" y="1340768"/>
            <a:ext cx="8229600" cy="4953000"/>
          </a:xfrm>
        </p:spPr>
        <p:txBody>
          <a:bodyPr>
            <a:normAutofit/>
          </a:bodyPr>
          <a:lstStyle/>
          <a:p>
            <a:pPr>
              <a:spcBef>
                <a:spcPts val="600"/>
              </a:spcBef>
              <a:spcAft>
                <a:spcPts val="600"/>
              </a:spcAft>
            </a:pPr>
            <a:r>
              <a:rPr lang="en-US" sz="2000" dirty="0" smtClean="0"/>
              <a:t>Elimination Half-Life (t</a:t>
            </a:r>
            <a:r>
              <a:rPr lang="en-US" sz="2000" baseline="-25000" dirty="0" smtClean="0"/>
              <a:t>1/2</a:t>
            </a:r>
            <a:r>
              <a:rPr lang="en-US" sz="2000" dirty="0" smtClean="0"/>
              <a:t>) = 1-2 months </a:t>
            </a:r>
          </a:p>
          <a:p>
            <a:pPr>
              <a:spcBef>
                <a:spcPts val="600"/>
              </a:spcBef>
              <a:spcAft>
                <a:spcPts val="600"/>
              </a:spcAft>
            </a:pPr>
            <a:r>
              <a:rPr lang="en-US" sz="2000" dirty="0" smtClean="0"/>
              <a:t>Metabolism</a:t>
            </a:r>
          </a:p>
          <a:p>
            <a:pPr lvl="1"/>
            <a:r>
              <a:rPr lang="en-US" sz="1800" b="0" dirty="0"/>
              <a:t>Mipomersen is metabolized in tissues by endonucleases </a:t>
            </a:r>
            <a:endParaRPr lang="en-US" sz="1800" b="0" dirty="0" smtClean="0"/>
          </a:p>
          <a:p>
            <a:pPr lvl="1"/>
            <a:r>
              <a:rPr lang="en-US" sz="1800" b="0" dirty="0"/>
              <a:t>Primarily excreted in the urine</a:t>
            </a:r>
          </a:p>
          <a:p>
            <a:pPr lvl="1"/>
            <a:r>
              <a:rPr lang="en-US" sz="1800" b="0" dirty="0" smtClean="0"/>
              <a:t>No CYP450 induction or inhibition, not a substrate</a:t>
            </a:r>
          </a:p>
          <a:p>
            <a:pPr lvl="1"/>
            <a:r>
              <a:rPr lang="en-US" sz="1800" b="0" dirty="0"/>
              <a:t>No P-glycoprotein inhibition; not expected to be a substrate</a:t>
            </a:r>
            <a:endParaRPr lang="en-US" sz="1600" b="0" dirty="0"/>
          </a:p>
          <a:p>
            <a:pPr lvl="1"/>
            <a:r>
              <a:rPr lang="en-US" sz="1800" b="0" dirty="0" smtClean="0"/>
              <a:t>No protein binding interaction with statins</a:t>
            </a:r>
          </a:p>
          <a:p>
            <a:pPr>
              <a:spcBef>
                <a:spcPts val="600"/>
              </a:spcBef>
              <a:spcAft>
                <a:spcPts val="600"/>
              </a:spcAft>
            </a:pPr>
            <a:r>
              <a:rPr lang="en-US" sz="2000" dirty="0" smtClean="0"/>
              <a:t>Drug-Drug Interactions</a:t>
            </a:r>
          </a:p>
          <a:p>
            <a:pPr lvl="1">
              <a:spcBef>
                <a:spcPts val="600"/>
              </a:spcBef>
              <a:spcAft>
                <a:spcPts val="600"/>
              </a:spcAft>
            </a:pPr>
            <a:r>
              <a:rPr lang="en-US" sz="1800" b="0" dirty="0" smtClean="0"/>
              <a:t>No effect </a:t>
            </a:r>
            <a:r>
              <a:rPr lang="en-US" sz="1800" b="0" dirty="0"/>
              <a:t>on mipomersen pharmacokinetics when administered concurrently with lipid-lowering agents, </a:t>
            </a:r>
            <a:r>
              <a:rPr lang="el-GR" sz="1800" b="0" dirty="0"/>
              <a:t>β</a:t>
            </a:r>
            <a:r>
              <a:rPr lang="en-US" sz="1800" b="0" dirty="0"/>
              <a:t>-blockers, ACE inhibitors, or platelet aggregation inhibitors</a:t>
            </a:r>
          </a:p>
          <a:p>
            <a:pPr>
              <a:spcBef>
                <a:spcPts val="600"/>
              </a:spcBef>
              <a:spcAft>
                <a:spcPts val="600"/>
              </a:spcAft>
            </a:pPr>
            <a:r>
              <a:rPr lang="en-US" sz="2000" dirty="0" smtClean="0"/>
              <a:t>No </a:t>
            </a:r>
            <a:r>
              <a:rPr lang="en-US" sz="2000" dirty="0" err="1" smtClean="0"/>
              <a:t>QTc</a:t>
            </a:r>
            <a:r>
              <a:rPr lang="en-US" sz="2000" dirty="0" smtClean="0"/>
              <a:t> changes in dedicated electrocardiographic study</a:t>
            </a:r>
          </a:p>
        </p:txBody>
      </p:sp>
      <p:sp>
        <p:nvSpPr>
          <p:cNvPr id="2" name="TextBox 1"/>
          <p:cNvSpPr txBox="1"/>
          <p:nvPr/>
        </p:nvSpPr>
        <p:spPr>
          <a:xfrm>
            <a:off x="2843808" y="6237312"/>
            <a:ext cx="5864773" cy="253916"/>
          </a:xfrm>
          <a:prstGeom prst="rect">
            <a:avLst/>
          </a:prstGeom>
          <a:noFill/>
        </p:spPr>
        <p:txBody>
          <a:bodyPr wrap="square" rtlCol="0">
            <a:spAutoFit/>
          </a:bodyPr>
          <a:lstStyle/>
          <a:p>
            <a:pPr algn="r" fontAlgn="base">
              <a:spcBef>
                <a:spcPct val="0"/>
              </a:spcBef>
              <a:spcAft>
                <a:spcPct val="0"/>
              </a:spcAft>
            </a:pPr>
            <a:r>
              <a:rPr lang="en-US" sz="1050" dirty="0">
                <a:solidFill>
                  <a:prstClr val="white"/>
                </a:solidFill>
                <a:latin typeface="Gill Sans" charset="0"/>
                <a:sym typeface="Gill Sans" charset="0"/>
              </a:rPr>
              <a:t>Yu, R. Z., T. W. Kim, et al. Drug </a:t>
            </a:r>
            <a:r>
              <a:rPr lang="en-US" sz="1050" dirty="0" err="1">
                <a:solidFill>
                  <a:prstClr val="white"/>
                </a:solidFill>
                <a:latin typeface="Gill Sans" charset="0"/>
                <a:sym typeface="Gill Sans" charset="0"/>
              </a:rPr>
              <a:t>Metab</a:t>
            </a:r>
            <a:r>
              <a:rPr lang="en-US" sz="1050" dirty="0">
                <a:solidFill>
                  <a:prstClr val="white"/>
                </a:solidFill>
                <a:latin typeface="Gill Sans" charset="0"/>
                <a:sym typeface="Gill Sans" charset="0"/>
              </a:rPr>
              <a:t> Dispos,2007.</a:t>
            </a:r>
            <a:r>
              <a:rPr lang="en-US" sz="1050" b="1" dirty="0">
                <a:solidFill>
                  <a:prstClr val="white"/>
                </a:solidFill>
                <a:latin typeface="Gill Sans" charset="0"/>
                <a:sym typeface="Gill Sans" charset="0"/>
              </a:rPr>
              <a:t>35</a:t>
            </a:r>
            <a:r>
              <a:rPr lang="en-US" sz="1050" dirty="0">
                <a:solidFill>
                  <a:prstClr val="white"/>
                </a:solidFill>
                <a:latin typeface="Gill Sans" charset="0"/>
                <a:sym typeface="Gill Sans" charset="0"/>
              </a:rPr>
              <a:t>(3):460-8.</a:t>
            </a:r>
          </a:p>
        </p:txBody>
      </p:sp>
    </p:spTree>
    <p:extLst>
      <p:ext uri="{BB962C8B-B14F-4D97-AF65-F5344CB8AC3E}">
        <p14:creationId xmlns="" xmlns:p14="http://schemas.microsoft.com/office/powerpoint/2010/main" val="4275793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z="3600" b="1" dirty="0">
                <a:latin typeface="Calibri" pitchFamily="34" charset="0"/>
                <a:sym typeface="Gill Sans"/>
              </a:rPr>
              <a:t>Mipomersen</a:t>
            </a:r>
            <a:br>
              <a:rPr lang="en-US" sz="3600" b="1" dirty="0">
                <a:latin typeface="Calibri" pitchFamily="34" charset="0"/>
                <a:sym typeface="Gill Sans"/>
              </a:rPr>
            </a:br>
            <a:r>
              <a:rPr lang="en-US" sz="2800" b="1" dirty="0">
                <a:solidFill>
                  <a:prstClr val="white"/>
                </a:solidFill>
                <a:latin typeface="Calibri" pitchFamily="34" charset="0"/>
                <a:sym typeface="Gill Sans"/>
              </a:rPr>
              <a:t>Summary of Phase 3 Clinical </a:t>
            </a:r>
            <a:r>
              <a:rPr lang="en-US" sz="2800" b="1" dirty="0" smtClean="0">
                <a:solidFill>
                  <a:prstClr val="white"/>
                </a:solidFill>
                <a:latin typeface="Calibri" pitchFamily="34" charset="0"/>
                <a:sym typeface="Gill Sans"/>
              </a:rPr>
              <a:t>Studies</a:t>
            </a:r>
            <a:endParaRPr lang="en-US" sz="2800" b="1" dirty="0">
              <a:latin typeface="Calibri" pitchFamily="34" charset="0"/>
            </a:endParaRPr>
          </a:p>
        </p:txBody>
      </p:sp>
      <p:sp>
        <p:nvSpPr>
          <p:cNvPr id="3" name="Content Placeholder 2"/>
          <p:cNvSpPr>
            <a:spLocks noGrp="1"/>
          </p:cNvSpPr>
          <p:nvPr>
            <p:ph idx="1"/>
          </p:nvPr>
        </p:nvSpPr>
        <p:spPr>
          <a:xfrm>
            <a:off x="683568" y="1196752"/>
            <a:ext cx="8229600" cy="4953000"/>
          </a:xfrm>
        </p:spPr>
        <p:txBody>
          <a:bodyPr>
            <a:normAutofit/>
          </a:bodyPr>
          <a:lstStyle/>
          <a:p>
            <a:r>
              <a:rPr lang="en-US" sz="1800" dirty="0" smtClean="0"/>
              <a:t>Mipomersen led to reductions in all </a:t>
            </a:r>
            <a:r>
              <a:rPr lang="en-US" sz="1800" dirty="0" err="1" smtClean="0"/>
              <a:t>apoB</a:t>
            </a:r>
            <a:r>
              <a:rPr lang="en-US" sz="1800" dirty="0" smtClean="0"/>
              <a:t>-containing </a:t>
            </a:r>
            <a:r>
              <a:rPr lang="en-US" sz="1800" dirty="0" err="1" smtClean="0"/>
              <a:t>atherogenic</a:t>
            </a:r>
            <a:r>
              <a:rPr lang="en-US" sz="1800" dirty="0" smtClean="0"/>
              <a:t> lipids measured when added to maximally tolerated lipid lowering therapy and diet</a:t>
            </a:r>
          </a:p>
          <a:p>
            <a:pPr lvl="1"/>
            <a:r>
              <a:rPr lang="en-US" sz="1400" dirty="0"/>
              <a:t>Average LDL-C reduction &gt; 100 mg/</a:t>
            </a:r>
            <a:r>
              <a:rPr lang="en-US" sz="1400" dirty="0" err="1"/>
              <a:t>dL</a:t>
            </a:r>
            <a:r>
              <a:rPr lang="en-US" sz="1400" dirty="0"/>
              <a:t> in severe </a:t>
            </a:r>
            <a:r>
              <a:rPr lang="en-US" sz="1400" dirty="0" err="1"/>
              <a:t>HeFH</a:t>
            </a:r>
            <a:r>
              <a:rPr lang="en-US" sz="1400" dirty="0"/>
              <a:t> and </a:t>
            </a:r>
            <a:r>
              <a:rPr lang="en-US" sz="1400" dirty="0" err="1"/>
              <a:t>HoFH</a:t>
            </a:r>
            <a:r>
              <a:rPr lang="en-US" sz="1400" dirty="0"/>
              <a:t> </a:t>
            </a:r>
            <a:r>
              <a:rPr lang="en-US" sz="1400" dirty="0" smtClean="0"/>
              <a:t>populations</a:t>
            </a:r>
          </a:p>
          <a:p>
            <a:pPr lvl="1"/>
            <a:r>
              <a:rPr lang="en-US" sz="1400" dirty="0"/>
              <a:t>Increase or no change in HDL-C (+2 to +</a:t>
            </a:r>
            <a:r>
              <a:rPr lang="en-US" sz="1400" dirty="0" smtClean="0"/>
              <a:t>19%)</a:t>
            </a:r>
          </a:p>
          <a:p>
            <a:r>
              <a:rPr lang="en-US" sz="1800" dirty="0"/>
              <a:t>Frequently observed on-treatment adverse events were injection site reactions and flu-like </a:t>
            </a:r>
            <a:r>
              <a:rPr lang="en-US" sz="1800" dirty="0" smtClean="0"/>
              <a:t>symptoms</a:t>
            </a:r>
            <a:endParaRPr lang="en-US" sz="2400" dirty="0" smtClean="0"/>
          </a:p>
          <a:p>
            <a:pPr lvl="1"/>
            <a:r>
              <a:rPr lang="en-US" sz="1400" dirty="0"/>
              <a:t>On average, TEAEs were mild to moderate in severity</a:t>
            </a:r>
          </a:p>
          <a:p>
            <a:r>
              <a:rPr lang="en-US" sz="1800" dirty="0"/>
              <a:t>Elevations in liver transaminases (ALT, AST) also occurred </a:t>
            </a:r>
            <a:r>
              <a:rPr lang="en-US" sz="1800" dirty="0" smtClean="0"/>
              <a:t>commonly</a:t>
            </a:r>
          </a:p>
          <a:p>
            <a:pPr lvl="1"/>
            <a:r>
              <a:rPr lang="en-US" sz="1400" dirty="0"/>
              <a:t>No effect on liver synthetic function, i.e. total bilirubin, albumin, and PT</a:t>
            </a:r>
          </a:p>
          <a:p>
            <a:r>
              <a:rPr lang="en-US" sz="1800" dirty="0"/>
              <a:t>Modest median increase in hepatic fat was observed in mipomersen treated </a:t>
            </a:r>
            <a:r>
              <a:rPr lang="en-US" sz="1800" dirty="0" smtClean="0"/>
              <a:t>patients</a:t>
            </a:r>
          </a:p>
          <a:p>
            <a:pPr lvl="1"/>
            <a:r>
              <a:rPr lang="en-US" sz="1400" dirty="0"/>
              <a:t>No adverse clinical </a:t>
            </a:r>
            <a:r>
              <a:rPr lang="en-US" sz="1400" dirty="0" err="1"/>
              <a:t>sequelae</a:t>
            </a:r>
            <a:r>
              <a:rPr lang="en-US" sz="1400" dirty="0"/>
              <a:t> associated with the liver fat changes were identified</a:t>
            </a:r>
          </a:p>
          <a:p>
            <a:r>
              <a:rPr lang="en-US" sz="1800" dirty="0"/>
              <a:t>Overall safety and efficacy consistent across all patient populations </a:t>
            </a:r>
            <a:r>
              <a:rPr lang="en-US" sz="1800" dirty="0" smtClean="0"/>
              <a:t>studied</a:t>
            </a:r>
            <a:endParaRPr lang="en-US" sz="2400" dirty="0" smtClean="0"/>
          </a:p>
        </p:txBody>
      </p:sp>
    </p:spTree>
    <p:extLst>
      <p:ext uri="{BB962C8B-B14F-4D97-AF65-F5344CB8AC3E}">
        <p14:creationId xmlns="" xmlns:p14="http://schemas.microsoft.com/office/powerpoint/2010/main" val="55089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470025"/>
          </a:xfrm>
        </p:spPr>
        <p:txBody>
          <a:bodyPr/>
          <a:lstStyle/>
          <a:p>
            <a:r>
              <a:rPr lang="en-US" dirty="0" smtClean="0">
                <a:solidFill>
                  <a:srgbClr val="FFFF00"/>
                </a:solidFill>
              </a:rPr>
              <a:t>Phase 3 Extension Study</a:t>
            </a:r>
            <a:endParaRPr lang="en-US" dirty="0">
              <a:solidFill>
                <a:srgbClr val="FFFF00"/>
              </a:solidFill>
            </a:endParaRPr>
          </a:p>
        </p:txBody>
      </p:sp>
      <p:sp>
        <p:nvSpPr>
          <p:cNvPr id="3" name="Subtitle 2"/>
          <p:cNvSpPr>
            <a:spLocks noGrp="1"/>
          </p:cNvSpPr>
          <p:nvPr>
            <p:ph type="subTitle" idx="1"/>
          </p:nvPr>
        </p:nvSpPr>
        <p:spPr>
          <a:xfrm>
            <a:off x="1331640" y="3068960"/>
            <a:ext cx="6400800" cy="1752600"/>
          </a:xfrm>
        </p:spPr>
        <p:txBody>
          <a:bodyPr/>
          <a:lstStyle/>
          <a:p>
            <a:r>
              <a:rPr lang="de-DE" sz="1600" b="0" dirty="0">
                <a:solidFill>
                  <a:schemeClr val="bg1"/>
                </a:solidFill>
              </a:rPr>
              <a:t>Raul Santos (Brazil), Bart Duell, Cara East, John Guyton, Patrick Moriarty, Joanne Donovan, Robert </a:t>
            </a:r>
            <a:r>
              <a:rPr lang="de-DE" sz="1600" b="0" dirty="0" smtClean="0">
                <a:solidFill>
                  <a:schemeClr val="bg1"/>
                </a:solidFill>
              </a:rPr>
              <a:t>Mittleman. Long-term safety and efficacy of mipomersen in patients with familial hypercholesterolemia not controlled by maximally tolerated lipid lowering therapy. Abstract 790</a:t>
            </a:r>
            <a:r>
              <a:rPr lang="en-US" sz="1600" b="0" dirty="0" smtClean="0">
                <a:solidFill>
                  <a:schemeClr val="bg1"/>
                </a:solidFill>
              </a:rPr>
              <a:t>. IAS </a:t>
            </a:r>
            <a:r>
              <a:rPr lang="en-US" sz="1600" b="0" dirty="0">
                <a:solidFill>
                  <a:schemeClr val="bg1"/>
                </a:solidFill>
              </a:rPr>
              <a:t>Sydney 25-29 March 2012</a:t>
            </a:r>
          </a:p>
        </p:txBody>
      </p:sp>
    </p:spTree>
    <p:extLst>
      <p:ext uri="{BB962C8B-B14F-4D97-AF65-F5344CB8AC3E}">
        <p14:creationId xmlns="" xmlns:p14="http://schemas.microsoft.com/office/powerpoint/2010/main" val="2066930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idx="4294967295"/>
          </p:nvPr>
        </p:nvSpPr>
        <p:spPr>
          <a:xfrm>
            <a:off x="457200" y="-18256"/>
            <a:ext cx="8229600" cy="1143000"/>
          </a:xfrm>
        </p:spPr>
        <p:txBody>
          <a:bodyPr/>
          <a:lstStyle/>
          <a:p>
            <a:pPr algn="l" eaLnBrk="1" hangingPunct="1"/>
            <a:r>
              <a:rPr lang="en-US" sz="3200" b="1" dirty="0" smtClean="0">
                <a:solidFill>
                  <a:srgbClr val="FFFF00"/>
                </a:solidFill>
                <a:ea typeface="ＭＳ Ｐゴシック"/>
              </a:rPr>
              <a:t>Phase 3 Extension Study</a:t>
            </a:r>
            <a:r>
              <a:rPr lang="en-US" sz="4000" b="1" dirty="0" smtClean="0">
                <a:solidFill>
                  <a:srgbClr val="FFFF00"/>
                </a:solidFill>
                <a:ea typeface="ＭＳ Ｐゴシック"/>
              </a:rPr>
              <a:t/>
            </a:r>
            <a:br>
              <a:rPr lang="en-US" sz="4000" b="1" dirty="0" smtClean="0">
                <a:solidFill>
                  <a:srgbClr val="FFFF00"/>
                </a:solidFill>
                <a:ea typeface="ＭＳ Ｐゴシック"/>
              </a:rPr>
            </a:br>
            <a:r>
              <a:rPr lang="en-US" sz="2000" b="1" dirty="0" smtClean="0">
                <a:solidFill>
                  <a:srgbClr val="FFFF00"/>
                </a:solidFill>
                <a:ea typeface="ＭＳ Ｐゴシック"/>
              </a:rPr>
              <a:t>Study Design</a:t>
            </a:r>
            <a:endParaRPr lang="en-US" sz="4000" b="1" dirty="0" smtClean="0">
              <a:solidFill>
                <a:srgbClr val="FFFF00"/>
              </a:solidFill>
              <a:ea typeface="ＭＳ Ｐゴシック"/>
            </a:endParaRPr>
          </a:p>
        </p:txBody>
      </p:sp>
      <p:sp>
        <p:nvSpPr>
          <p:cNvPr id="59394" name="Content Placeholder 37"/>
          <p:cNvSpPr>
            <a:spLocks noGrp="1"/>
          </p:cNvSpPr>
          <p:nvPr>
            <p:ph idx="4294967295"/>
          </p:nvPr>
        </p:nvSpPr>
        <p:spPr>
          <a:xfrm>
            <a:off x="838200" y="1064768"/>
            <a:ext cx="7848600" cy="1752600"/>
          </a:xfrm>
        </p:spPr>
        <p:txBody>
          <a:bodyPr/>
          <a:lstStyle/>
          <a:p>
            <a:pPr eaLnBrk="1" hangingPunct="1">
              <a:lnSpc>
                <a:spcPct val="114000"/>
              </a:lnSpc>
              <a:spcBef>
                <a:spcPct val="0"/>
              </a:spcBef>
              <a:spcAft>
                <a:spcPct val="0"/>
              </a:spcAft>
            </a:pPr>
            <a:r>
              <a:rPr lang="en-US" sz="1600" dirty="0" smtClean="0">
                <a:ea typeface="ＭＳ Ｐゴシック"/>
              </a:rPr>
              <a:t>Multi-center, phase 3 open-label extension study at 33 sites in 7 countries</a:t>
            </a:r>
          </a:p>
          <a:p>
            <a:pPr eaLnBrk="1" hangingPunct="1">
              <a:lnSpc>
                <a:spcPct val="114000"/>
              </a:lnSpc>
              <a:spcBef>
                <a:spcPct val="0"/>
              </a:spcBef>
              <a:spcAft>
                <a:spcPct val="0"/>
              </a:spcAft>
            </a:pPr>
            <a:r>
              <a:rPr lang="en-US" sz="1600" dirty="0" smtClean="0">
                <a:ea typeface="ＭＳ Ｐゴシック"/>
              </a:rPr>
              <a:t>200 mg </a:t>
            </a:r>
            <a:r>
              <a:rPr lang="en-US" sz="1600" dirty="0" err="1" smtClean="0">
                <a:ea typeface="ＭＳ Ｐゴシック"/>
              </a:rPr>
              <a:t>mipomersen</a:t>
            </a:r>
            <a:r>
              <a:rPr lang="en-US" sz="1600" dirty="0" smtClean="0">
                <a:ea typeface="ＭＳ Ｐゴシック"/>
              </a:rPr>
              <a:t> weekly SC injection for up to 4 years</a:t>
            </a:r>
          </a:p>
          <a:p>
            <a:pPr eaLnBrk="1" hangingPunct="1">
              <a:lnSpc>
                <a:spcPct val="114000"/>
              </a:lnSpc>
              <a:spcBef>
                <a:spcPct val="0"/>
              </a:spcBef>
              <a:spcAft>
                <a:spcPct val="0"/>
              </a:spcAft>
            </a:pPr>
            <a:r>
              <a:rPr lang="en-US" sz="1600" dirty="0" smtClean="0">
                <a:ea typeface="ＭＳ Ｐゴシック"/>
              </a:rPr>
              <a:t>Assessments include safety parameters, liver MRI, lipid parameters</a:t>
            </a:r>
          </a:p>
          <a:p>
            <a:pPr eaLnBrk="1" hangingPunct="1">
              <a:lnSpc>
                <a:spcPct val="114000"/>
              </a:lnSpc>
              <a:spcBef>
                <a:spcPct val="0"/>
              </a:spcBef>
              <a:spcAft>
                <a:spcPct val="0"/>
              </a:spcAft>
            </a:pPr>
            <a:r>
              <a:rPr lang="en-US" sz="1600" dirty="0" smtClean="0">
                <a:ea typeface="ＭＳ Ｐゴシック"/>
              </a:rPr>
              <a:t>Index study data is included for patients who initiated OLE &lt;6-mo from last dose of </a:t>
            </a:r>
            <a:r>
              <a:rPr lang="en-US" sz="1600" dirty="0" err="1" smtClean="0">
                <a:ea typeface="ＭＳ Ｐゴシック"/>
              </a:rPr>
              <a:t>mipomersen</a:t>
            </a:r>
            <a:r>
              <a:rPr lang="en-US" sz="1600" dirty="0" smtClean="0">
                <a:ea typeface="ＭＳ Ｐゴシック"/>
              </a:rPr>
              <a:t> in the index study</a:t>
            </a:r>
          </a:p>
        </p:txBody>
      </p:sp>
      <p:sp>
        <p:nvSpPr>
          <p:cNvPr id="45" name="TextBox 44"/>
          <p:cNvSpPr txBox="1"/>
          <p:nvPr/>
        </p:nvSpPr>
        <p:spPr>
          <a:xfrm>
            <a:off x="4139952" y="5085184"/>
            <a:ext cx="4968552" cy="738664"/>
          </a:xfrm>
          <a:prstGeom prst="rect">
            <a:avLst/>
          </a:prstGeom>
          <a:noFill/>
        </p:spPr>
        <p:txBody>
          <a:bodyPr wrap="square">
            <a:spAutoFit/>
          </a:bodyPr>
          <a:lstStyle/>
          <a:p>
            <a:pPr marL="112713" indent="-112713" fontAlgn="base">
              <a:spcBef>
                <a:spcPct val="0"/>
              </a:spcBef>
              <a:spcAft>
                <a:spcPct val="0"/>
              </a:spcAft>
              <a:defRPr/>
            </a:pPr>
            <a:r>
              <a:rPr lang="en-US" sz="1050" dirty="0">
                <a:solidFill>
                  <a:prstClr val="white"/>
                </a:solidFill>
                <a:ea typeface="ＭＳ Ｐゴシック" pitchFamily="34" charset="-128"/>
                <a:sym typeface="Gill Sans" charset="0"/>
              </a:rPr>
              <a:t>* n, represents number of patients enrolled from the index study.  Value in parenthesis is the percent of eligible patients enrolled.</a:t>
            </a:r>
          </a:p>
          <a:p>
            <a:pPr fontAlgn="base">
              <a:spcBef>
                <a:spcPct val="0"/>
              </a:spcBef>
              <a:spcAft>
                <a:spcPct val="0"/>
              </a:spcAft>
              <a:defRPr/>
            </a:pPr>
            <a:r>
              <a:rPr lang="en-US" sz="1050" baseline="30000" dirty="0">
                <a:solidFill>
                  <a:prstClr val="white"/>
                </a:solidFill>
                <a:ea typeface="ＭＳ Ｐゴシック" pitchFamily="34" charset="-128"/>
                <a:sym typeface="Gill Sans" charset="0"/>
              </a:rPr>
              <a:t>†  </a:t>
            </a:r>
            <a:r>
              <a:rPr lang="en-US" sz="1050" dirty="0">
                <a:solidFill>
                  <a:prstClr val="white"/>
                </a:solidFill>
                <a:ea typeface="ＭＳ Ｐゴシック" pitchFamily="34" charset="-128"/>
                <a:sym typeface="Gill Sans" charset="0"/>
              </a:rPr>
              <a:t>Eight of 26 sites that participated in the index study were open for the extension study.</a:t>
            </a:r>
          </a:p>
        </p:txBody>
      </p:sp>
      <p:grpSp>
        <p:nvGrpSpPr>
          <p:cNvPr id="2" name="Group 34"/>
          <p:cNvGrpSpPr>
            <a:grpSpLocks/>
          </p:cNvGrpSpPr>
          <p:nvPr/>
        </p:nvGrpSpPr>
        <p:grpSpPr bwMode="auto">
          <a:xfrm>
            <a:off x="1087438" y="2760218"/>
            <a:ext cx="7391400" cy="2871789"/>
            <a:chOff x="914400" y="3284538"/>
            <a:chExt cx="7391400" cy="2872422"/>
          </a:xfrm>
        </p:grpSpPr>
        <p:cxnSp>
          <p:nvCxnSpPr>
            <p:cNvPr id="48" name="Elbow Connector 47"/>
            <p:cNvCxnSpPr>
              <a:endCxn id="68" idx="1"/>
            </p:cNvCxnSpPr>
            <p:nvPr/>
          </p:nvCxnSpPr>
          <p:spPr>
            <a:xfrm flipV="1">
              <a:off x="2630487" y="4729482"/>
              <a:ext cx="1084263" cy="1108319"/>
            </a:xfrm>
            <a:prstGeom prst="bentConnector3">
              <a:avLst>
                <a:gd name="adj1" fmla="val 72015"/>
              </a:avLst>
            </a:prstGeom>
            <a:ln w="571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14400" y="3457435"/>
              <a:ext cx="1097280" cy="640080"/>
            </a:xfrm>
            <a:prstGeom prst="rect">
              <a:avLst/>
            </a:prstGeom>
            <a:solidFill>
              <a:srgbClr val="0066FF"/>
            </a:solidFill>
            <a:ln>
              <a:solidFill>
                <a:schemeClr val="bg2">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err="1">
                  <a:solidFill>
                    <a:prstClr val="white"/>
                  </a:solidFill>
                  <a:sym typeface="Gill Sans" charset="0"/>
                </a:rPr>
                <a:t>HoFH</a:t>
              </a:r>
              <a:endParaRPr lang="en-US" dirty="0">
                <a:solidFill>
                  <a:prstClr val="white"/>
                </a:solidFill>
                <a:sym typeface="Gill Sans" charset="0"/>
              </a:endParaRPr>
            </a:p>
          </p:txBody>
        </p:sp>
        <p:sp>
          <p:nvSpPr>
            <p:cNvPr id="61" name="Rectangle 60"/>
            <p:cNvSpPr/>
            <p:nvPr/>
          </p:nvSpPr>
          <p:spPr>
            <a:xfrm>
              <a:off x="1186512" y="4409915"/>
              <a:ext cx="1097280" cy="640080"/>
            </a:xfrm>
            <a:prstGeom prst="rect">
              <a:avLst/>
            </a:prstGeom>
            <a:solidFill>
              <a:srgbClr val="0066FF"/>
            </a:solidFill>
            <a:ln>
              <a:solidFill>
                <a:schemeClr val="bg2">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prstClr val="white"/>
                  </a:solidFill>
                  <a:sym typeface="Gill Sans" charset="0"/>
                </a:rPr>
                <a:t>Severe</a:t>
              </a:r>
            </a:p>
            <a:p>
              <a:pPr algn="ctr" fontAlgn="base">
                <a:spcBef>
                  <a:spcPct val="0"/>
                </a:spcBef>
                <a:spcAft>
                  <a:spcPct val="0"/>
                </a:spcAft>
                <a:defRPr/>
              </a:pPr>
              <a:r>
                <a:rPr lang="en-US" dirty="0" err="1">
                  <a:solidFill>
                    <a:prstClr val="white"/>
                  </a:solidFill>
                  <a:sym typeface="Gill Sans" charset="0"/>
                </a:rPr>
                <a:t>HeFH</a:t>
              </a:r>
              <a:endParaRPr lang="en-US" dirty="0">
                <a:solidFill>
                  <a:prstClr val="white"/>
                </a:solidFill>
                <a:sym typeface="Gill Sans" charset="0"/>
              </a:endParaRPr>
            </a:p>
          </p:txBody>
        </p:sp>
        <p:sp>
          <p:nvSpPr>
            <p:cNvPr id="63" name="Rectangle 62"/>
            <p:cNvSpPr/>
            <p:nvPr/>
          </p:nvSpPr>
          <p:spPr>
            <a:xfrm>
              <a:off x="1533940" y="5516880"/>
              <a:ext cx="1097280" cy="640080"/>
            </a:xfrm>
            <a:prstGeom prst="rect">
              <a:avLst/>
            </a:prstGeom>
            <a:solidFill>
              <a:srgbClr val="0066FF"/>
            </a:solidFill>
            <a:ln>
              <a:solidFill>
                <a:schemeClr val="bg2">
                  <a:lumMod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err="1">
                  <a:solidFill>
                    <a:prstClr val="white"/>
                  </a:solidFill>
                  <a:sym typeface="Gill Sans" charset="0"/>
                </a:rPr>
                <a:t>HeFH</a:t>
              </a:r>
              <a:endParaRPr lang="en-US" dirty="0">
                <a:solidFill>
                  <a:prstClr val="white"/>
                </a:solidFill>
                <a:sym typeface="Gill Sans" charset="0"/>
              </a:endParaRPr>
            </a:p>
          </p:txBody>
        </p:sp>
        <p:cxnSp>
          <p:nvCxnSpPr>
            <p:cNvPr id="64" name="Straight Connector 63"/>
            <p:cNvCxnSpPr>
              <a:endCxn id="68" idx="1"/>
            </p:cNvCxnSpPr>
            <p:nvPr/>
          </p:nvCxnSpPr>
          <p:spPr>
            <a:xfrm flipV="1">
              <a:off x="2284412" y="4729482"/>
              <a:ext cx="1430338" cy="0"/>
            </a:xfrm>
            <a:prstGeom prst="line">
              <a:avLst/>
            </a:prstGeom>
            <a:ln w="57150">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68" idx="1"/>
            </p:cNvCxnSpPr>
            <p:nvPr/>
          </p:nvCxnSpPr>
          <p:spPr>
            <a:xfrm>
              <a:off x="2011362" y="3597346"/>
              <a:ext cx="1703388" cy="1132137"/>
            </a:xfrm>
            <a:prstGeom prst="bentConnector3">
              <a:avLst>
                <a:gd name="adj1" fmla="val 52853"/>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9411" name="TextBox 65"/>
            <p:cNvSpPr txBox="1">
              <a:spLocks noChangeArrowheads="1"/>
            </p:cNvSpPr>
            <p:nvPr/>
          </p:nvSpPr>
          <p:spPr bwMode="auto">
            <a:xfrm>
              <a:off x="2006600" y="3284538"/>
              <a:ext cx="728084" cy="620820"/>
            </a:xfrm>
            <a:prstGeom prst="rect">
              <a:avLst/>
            </a:prstGeom>
            <a:noFill/>
            <a:ln w="9525">
              <a:noFill/>
              <a:miter lim="800000"/>
              <a:headEnd/>
              <a:tailEnd/>
            </a:ln>
          </p:spPr>
          <p:txBody>
            <a:bodyPr wrap="none">
              <a:spAutoFit/>
            </a:bodyPr>
            <a:lstStyle/>
            <a:p>
              <a:pPr fontAlgn="base">
                <a:spcBef>
                  <a:spcPct val="0"/>
                </a:spcBef>
                <a:spcAft>
                  <a:spcPts val="1000"/>
                </a:spcAft>
              </a:pPr>
              <a:r>
                <a:rPr lang="en-US" sz="1300" b="1" dirty="0">
                  <a:solidFill>
                    <a:prstClr val="white"/>
                  </a:solidFill>
                  <a:sym typeface="Gill Sans" charset="0"/>
                </a:rPr>
                <a:t>n = 38*</a:t>
              </a:r>
            </a:p>
            <a:p>
              <a:pPr fontAlgn="base">
                <a:spcBef>
                  <a:spcPct val="0"/>
                </a:spcBef>
                <a:spcAft>
                  <a:spcPct val="0"/>
                </a:spcAft>
              </a:pPr>
              <a:r>
                <a:rPr lang="en-US" sz="1300" b="1" dirty="0">
                  <a:solidFill>
                    <a:prstClr val="white"/>
                  </a:solidFill>
                  <a:sym typeface="Gill Sans" charset="0"/>
                </a:rPr>
                <a:t>(86%)</a:t>
              </a:r>
            </a:p>
          </p:txBody>
        </p:sp>
        <p:sp>
          <p:nvSpPr>
            <p:cNvPr id="67" name="5-Point Star 66"/>
            <p:cNvSpPr/>
            <p:nvPr/>
          </p:nvSpPr>
          <p:spPr>
            <a:xfrm>
              <a:off x="6392862" y="4437318"/>
              <a:ext cx="136525" cy="136555"/>
            </a:xfrm>
            <a:prstGeom prst="star5">
              <a:avLst/>
            </a:prstGeom>
            <a:solidFill>
              <a:srgbClr val="FFFF00"/>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u="sng">
                <a:solidFill>
                  <a:prstClr val="white"/>
                </a:solidFill>
                <a:sym typeface="Gill Sans" charset="0"/>
              </a:endParaRPr>
            </a:p>
          </p:txBody>
        </p:sp>
        <p:sp>
          <p:nvSpPr>
            <p:cNvPr id="68" name="Rectangle 67"/>
            <p:cNvSpPr/>
            <p:nvPr/>
          </p:nvSpPr>
          <p:spPr>
            <a:xfrm>
              <a:off x="3714750" y="4710428"/>
              <a:ext cx="2743200" cy="36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u="sng">
                <a:solidFill>
                  <a:prstClr val="white"/>
                </a:solidFill>
                <a:sym typeface="Gill Sans" charset="0"/>
              </a:endParaRPr>
            </a:p>
          </p:txBody>
        </p:sp>
        <p:cxnSp>
          <p:nvCxnSpPr>
            <p:cNvPr id="69" name="Straight Connector 68"/>
            <p:cNvCxnSpPr/>
            <p:nvPr/>
          </p:nvCxnSpPr>
          <p:spPr>
            <a:xfrm flipV="1">
              <a:off x="3713162" y="4589751"/>
              <a:ext cx="0" cy="27469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408487" y="4635800"/>
              <a:ext cx="0" cy="1826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094287" y="4635800"/>
              <a:ext cx="0" cy="1826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781675" y="4635800"/>
              <a:ext cx="0" cy="1826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3" name="5-Point Star 72"/>
            <p:cNvSpPr/>
            <p:nvPr/>
          </p:nvSpPr>
          <p:spPr>
            <a:xfrm>
              <a:off x="5029200" y="4437318"/>
              <a:ext cx="136525" cy="136555"/>
            </a:xfrm>
            <a:prstGeom prst="star5">
              <a:avLst/>
            </a:prstGeom>
            <a:solidFill>
              <a:srgbClr val="FFFF00"/>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u="sng">
                <a:solidFill>
                  <a:prstClr val="white"/>
                </a:solidFill>
                <a:sym typeface="Gill Sans" charset="0"/>
              </a:endParaRPr>
            </a:p>
          </p:txBody>
        </p:sp>
        <p:cxnSp>
          <p:nvCxnSpPr>
            <p:cNvPr id="74" name="Straight Connector 73"/>
            <p:cNvCxnSpPr/>
            <p:nvPr/>
          </p:nvCxnSpPr>
          <p:spPr>
            <a:xfrm flipV="1">
              <a:off x="6467475" y="4635800"/>
              <a:ext cx="0" cy="18260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420" name="TextBox 74"/>
            <p:cNvSpPr txBox="1">
              <a:spLocks noChangeArrowheads="1"/>
            </p:cNvSpPr>
            <p:nvPr/>
          </p:nvSpPr>
          <p:spPr bwMode="auto">
            <a:xfrm>
              <a:off x="4867275" y="4049713"/>
              <a:ext cx="482600" cy="3079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a:solidFill>
                    <a:prstClr val="white"/>
                  </a:solidFill>
                  <a:sym typeface="Gill Sans" charset="0"/>
                </a:rPr>
                <a:t>1 yr</a:t>
              </a:r>
            </a:p>
          </p:txBody>
        </p:sp>
        <p:sp>
          <p:nvSpPr>
            <p:cNvPr id="59421" name="TextBox 75"/>
            <p:cNvSpPr txBox="1">
              <a:spLocks noChangeArrowheads="1"/>
            </p:cNvSpPr>
            <p:nvPr/>
          </p:nvSpPr>
          <p:spPr bwMode="auto">
            <a:xfrm>
              <a:off x="6181725" y="4049713"/>
              <a:ext cx="573088" cy="3079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a:solidFill>
                    <a:prstClr val="white"/>
                  </a:solidFill>
                  <a:sym typeface="Gill Sans" charset="0"/>
                </a:rPr>
                <a:t>2 yrs</a:t>
              </a:r>
            </a:p>
          </p:txBody>
        </p:sp>
        <p:cxnSp>
          <p:nvCxnSpPr>
            <p:cNvPr id="77" name="Straight Arrow Connector 76"/>
            <p:cNvCxnSpPr/>
            <p:nvPr/>
          </p:nvCxnSpPr>
          <p:spPr>
            <a:xfrm>
              <a:off x="6477000" y="4735834"/>
              <a:ext cx="1828800" cy="0"/>
            </a:xfrm>
            <a:prstGeom prst="straightConnector1">
              <a:avLst/>
            </a:prstGeom>
            <a:ln w="63500">
              <a:solidFill>
                <a:schemeClr val="bg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9423" name="TextBox 77"/>
            <p:cNvSpPr txBox="1">
              <a:spLocks noChangeArrowheads="1"/>
            </p:cNvSpPr>
            <p:nvPr/>
          </p:nvSpPr>
          <p:spPr bwMode="auto">
            <a:xfrm>
              <a:off x="3433763" y="4343400"/>
              <a:ext cx="717550" cy="600075"/>
            </a:xfrm>
            <a:prstGeom prst="rect">
              <a:avLst/>
            </a:prstGeom>
            <a:noFill/>
            <a:ln w="9525">
              <a:noFill/>
              <a:miter lim="800000"/>
              <a:headEnd/>
              <a:tailEnd/>
            </a:ln>
          </p:spPr>
          <p:txBody>
            <a:bodyPr wrap="none">
              <a:spAutoFit/>
            </a:bodyPr>
            <a:lstStyle/>
            <a:p>
              <a:pPr fontAlgn="base">
                <a:spcBef>
                  <a:spcPct val="0"/>
                </a:spcBef>
                <a:spcAft>
                  <a:spcPts val="600"/>
                </a:spcAft>
              </a:pPr>
              <a:r>
                <a:rPr lang="en-US" sz="1400" b="1">
                  <a:solidFill>
                    <a:prstClr val="white"/>
                  </a:solidFill>
                  <a:sym typeface="Gill Sans" charset="0"/>
                </a:rPr>
                <a:t>N=141</a:t>
              </a:r>
            </a:p>
            <a:p>
              <a:pPr fontAlgn="base">
                <a:spcBef>
                  <a:spcPct val="0"/>
                </a:spcBef>
                <a:spcAft>
                  <a:spcPct val="0"/>
                </a:spcAft>
              </a:pPr>
              <a:endParaRPr lang="en-US" sz="1400" b="1">
                <a:solidFill>
                  <a:prstClr val="white"/>
                </a:solidFill>
                <a:sym typeface="Gill Sans" charset="0"/>
              </a:endParaRPr>
            </a:p>
          </p:txBody>
        </p:sp>
        <p:grpSp>
          <p:nvGrpSpPr>
            <p:cNvPr id="3" name="Group 34"/>
            <p:cNvGrpSpPr>
              <a:grpSpLocks/>
            </p:cNvGrpSpPr>
            <p:nvPr/>
          </p:nvGrpSpPr>
          <p:grpSpPr bwMode="auto">
            <a:xfrm>
              <a:off x="5094288" y="4876800"/>
              <a:ext cx="639762" cy="568325"/>
              <a:chOff x="4941570" y="4400550"/>
              <a:chExt cx="640080" cy="568810"/>
            </a:xfrm>
          </p:grpSpPr>
          <p:sp>
            <p:nvSpPr>
              <p:cNvPr id="59431" name="TextBox 90"/>
              <p:cNvSpPr txBox="1">
                <a:spLocks noChangeArrowheads="1"/>
              </p:cNvSpPr>
              <p:nvPr/>
            </p:nvSpPr>
            <p:spPr bwMode="auto">
              <a:xfrm>
                <a:off x="4988080" y="4400550"/>
                <a:ext cx="553357" cy="568810"/>
              </a:xfrm>
              <a:prstGeom prst="rect">
                <a:avLst/>
              </a:prstGeom>
              <a:noFill/>
              <a:ln w="9525">
                <a:noFill/>
                <a:miter lim="800000"/>
                <a:headEnd/>
                <a:tailEnd/>
              </a:ln>
            </p:spPr>
            <p:txBody>
              <a:bodyPr wrap="none">
                <a:spAutoFit/>
              </a:bodyPr>
              <a:lstStyle/>
              <a:p>
                <a:pPr algn="ctr" fontAlgn="base">
                  <a:lnSpc>
                    <a:spcPct val="150000"/>
                  </a:lnSpc>
                  <a:spcBef>
                    <a:spcPct val="0"/>
                  </a:spcBef>
                  <a:spcAft>
                    <a:spcPct val="0"/>
                  </a:spcAft>
                </a:pPr>
                <a:r>
                  <a:rPr lang="en-US" sz="1100">
                    <a:solidFill>
                      <a:prstClr val="white"/>
                    </a:solidFill>
                    <a:sym typeface="Gill Sans" charset="0"/>
                  </a:rPr>
                  <a:t>24 wk</a:t>
                </a:r>
              </a:p>
              <a:p>
                <a:pPr algn="ctr" fontAlgn="base">
                  <a:lnSpc>
                    <a:spcPct val="150000"/>
                  </a:lnSpc>
                  <a:spcBef>
                    <a:spcPct val="0"/>
                  </a:spcBef>
                  <a:spcAft>
                    <a:spcPct val="0"/>
                  </a:spcAft>
                </a:pPr>
                <a:r>
                  <a:rPr lang="en-US" sz="1100">
                    <a:solidFill>
                      <a:prstClr val="white"/>
                    </a:solidFill>
                    <a:sym typeface="Gill Sans" charset="0"/>
                  </a:rPr>
                  <a:t>f/u</a:t>
                </a:r>
              </a:p>
            </p:txBody>
          </p:sp>
          <p:cxnSp>
            <p:nvCxnSpPr>
              <p:cNvPr id="92" name="Straight Arrow Connector 91"/>
              <p:cNvCxnSpPr/>
              <p:nvPr/>
            </p:nvCxnSpPr>
            <p:spPr>
              <a:xfrm>
                <a:off x="4941569" y="4725101"/>
                <a:ext cx="640081" cy="0"/>
              </a:xfrm>
              <a:prstGeom prst="straightConnector1">
                <a:avLst/>
              </a:prstGeom>
              <a:ln w="28575" cap="rnd">
                <a:solidFill>
                  <a:schemeClr val="bg1">
                    <a:lumMod val="50000"/>
                  </a:schemeClr>
                </a:solidFill>
                <a:tailEnd type="diamond" w="lg"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943158" y="4439044"/>
                <a:ext cx="0" cy="28287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6465888" y="4876800"/>
              <a:ext cx="639762" cy="568325"/>
              <a:chOff x="4941570" y="4400550"/>
              <a:chExt cx="640080" cy="568810"/>
            </a:xfrm>
          </p:grpSpPr>
          <p:sp>
            <p:nvSpPr>
              <p:cNvPr id="59428" name="TextBox 86"/>
              <p:cNvSpPr txBox="1">
                <a:spLocks noChangeArrowheads="1"/>
              </p:cNvSpPr>
              <p:nvPr/>
            </p:nvSpPr>
            <p:spPr bwMode="auto">
              <a:xfrm>
                <a:off x="4988080" y="4400550"/>
                <a:ext cx="553357" cy="568810"/>
              </a:xfrm>
              <a:prstGeom prst="rect">
                <a:avLst/>
              </a:prstGeom>
              <a:noFill/>
              <a:ln w="9525">
                <a:noFill/>
                <a:miter lim="800000"/>
                <a:headEnd/>
                <a:tailEnd/>
              </a:ln>
            </p:spPr>
            <p:txBody>
              <a:bodyPr wrap="none">
                <a:spAutoFit/>
              </a:bodyPr>
              <a:lstStyle/>
              <a:p>
                <a:pPr algn="ctr" fontAlgn="base">
                  <a:lnSpc>
                    <a:spcPct val="150000"/>
                  </a:lnSpc>
                  <a:spcBef>
                    <a:spcPct val="0"/>
                  </a:spcBef>
                  <a:spcAft>
                    <a:spcPct val="0"/>
                  </a:spcAft>
                </a:pPr>
                <a:r>
                  <a:rPr lang="en-US" sz="1100">
                    <a:solidFill>
                      <a:prstClr val="white"/>
                    </a:solidFill>
                    <a:sym typeface="Gill Sans" charset="0"/>
                  </a:rPr>
                  <a:t>24 wk</a:t>
                </a:r>
              </a:p>
              <a:p>
                <a:pPr algn="ctr" fontAlgn="base">
                  <a:lnSpc>
                    <a:spcPct val="150000"/>
                  </a:lnSpc>
                  <a:spcBef>
                    <a:spcPct val="0"/>
                  </a:spcBef>
                  <a:spcAft>
                    <a:spcPct val="0"/>
                  </a:spcAft>
                </a:pPr>
                <a:r>
                  <a:rPr lang="en-US" sz="1100">
                    <a:solidFill>
                      <a:prstClr val="white"/>
                    </a:solidFill>
                    <a:sym typeface="Gill Sans" charset="0"/>
                  </a:rPr>
                  <a:t>f/u</a:t>
                </a:r>
              </a:p>
            </p:txBody>
          </p:sp>
          <p:cxnSp>
            <p:nvCxnSpPr>
              <p:cNvPr id="89" name="Straight Arrow Connector 88"/>
              <p:cNvCxnSpPr/>
              <p:nvPr/>
            </p:nvCxnSpPr>
            <p:spPr>
              <a:xfrm>
                <a:off x="4941569" y="4725101"/>
                <a:ext cx="640081" cy="0"/>
              </a:xfrm>
              <a:prstGeom prst="straightConnector1">
                <a:avLst/>
              </a:prstGeom>
              <a:ln w="28575" cap="rnd">
                <a:solidFill>
                  <a:schemeClr val="bg1">
                    <a:lumMod val="50000"/>
                  </a:schemeClr>
                </a:solidFill>
                <a:tailEnd type="diamond" w="lg"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943158" y="4439044"/>
                <a:ext cx="0" cy="28287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426" name="Rectangle 83"/>
            <p:cNvSpPr>
              <a:spLocks noChangeArrowheads="1"/>
            </p:cNvSpPr>
            <p:nvPr/>
          </p:nvSpPr>
          <p:spPr bwMode="auto">
            <a:xfrm>
              <a:off x="2283883" y="4427538"/>
              <a:ext cx="723275" cy="620820"/>
            </a:xfrm>
            <a:prstGeom prst="rect">
              <a:avLst/>
            </a:prstGeom>
            <a:noFill/>
            <a:ln w="9525">
              <a:noFill/>
              <a:miter lim="800000"/>
              <a:headEnd/>
              <a:tailEnd/>
            </a:ln>
          </p:spPr>
          <p:txBody>
            <a:bodyPr wrap="none">
              <a:spAutoFit/>
            </a:bodyPr>
            <a:lstStyle/>
            <a:p>
              <a:pPr fontAlgn="base">
                <a:spcBef>
                  <a:spcPct val="0"/>
                </a:spcBef>
                <a:spcAft>
                  <a:spcPts val="1000"/>
                </a:spcAft>
              </a:pPr>
              <a:r>
                <a:rPr lang="en-US" sz="1300" b="1" dirty="0">
                  <a:solidFill>
                    <a:srgbClr val="D6ECFF"/>
                  </a:solidFill>
                  <a:sym typeface="Gill Sans" charset="0"/>
                </a:rPr>
                <a:t>n = 9</a:t>
              </a:r>
              <a:r>
                <a:rPr lang="en-US" sz="1300" b="1" dirty="0">
                  <a:solidFill>
                    <a:prstClr val="white"/>
                  </a:solidFill>
                  <a:sym typeface="Gill Sans" charset="0"/>
                </a:rPr>
                <a:t>*</a:t>
              </a:r>
            </a:p>
            <a:p>
              <a:pPr fontAlgn="base">
                <a:spcBef>
                  <a:spcPct val="0"/>
                </a:spcBef>
                <a:spcAft>
                  <a:spcPct val="0"/>
                </a:spcAft>
              </a:pPr>
              <a:r>
                <a:rPr lang="en-US" sz="1300" b="1" dirty="0">
                  <a:solidFill>
                    <a:srgbClr val="D6ECFF"/>
                  </a:solidFill>
                  <a:sym typeface="Gill Sans" charset="0"/>
                </a:rPr>
                <a:t>(100%)</a:t>
              </a:r>
              <a:endParaRPr lang="en-US" sz="1300" u="sng" dirty="0">
                <a:solidFill>
                  <a:prstClr val="white"/>
                </a:solidFill>
                <a:sym typeface="Gill Sans" charset="0"/>
              </a:endParaRPr>
            </a:p>
          </p:txBody>
        </p:sp>
        <p:sp>
          <p:nvSpPr>
            <p:cNvPr id="85" name="Rectangle 84"/>
            <p:cNvSpPr/>
            <p:nvPr/>
          </p:nvSpPr>
          <p:spPr>
            <a:xfrm>
              <a:off x="2679700" y="5532934"/>
              <a:ext cx="728084" cy="620820"/>
            </a:xfrm>
            <a:prstGeom prst="rect">
              <a:avLst/>
            </a:prstGeom>
          </p:spPr>
          <p:txBody>
            <a:bodyPr wrap="none">
              <a:spAutoFit/>
            </a:bodyPr>
            <a:lstStyle/>
            <a:p>
              <a:pPr fontAlgn="base">
                <a:spcBef>
                  <a:spcPts val="1000"/>
                </a:spcBef>
                <a:spcAft>
                  <a:spcPct val="0"/>
                </a:spcAft>
                <a:defRPr/>
              </a:pPr>
              <a:r>
                <a:rPr lang="en-US" sz="1300" b="1" dirty="0">
                  <a:solidFill>
                    <a:srgbClr val="D6ECFF">
                      <a:lumMod val="90000"/>
                    </a:srgbClr>
                  </a:solidFill>
                  <a:ea typeface="ＭＳ Ｐゴシック" pitchFamily="34" charset="-128"/>
                  <a:sym typeface="Gill Sans" charset="0"/>
                </a:rPr>
                <a:t>n = 94</a:t>
              </a:r>
              <a:r>
                <a:rPr lang="en-US" sz="1300" b="1" dirty="0">
                  <a:solidFill>
                    <a:prstClr val="white"/>
                  </a:solidFill>
                  <a:ea typeface="ＭＳ Ｐゴシック" pitchFamily="34" charset="-128"/>
                  <a:sym typeface="Gill Sans" charset="0"/>
                </a:rPr>
                <a:t>*</a:t>
              </a:r>
              <a:endParaRPr lang="en-US" sz="1300" b="1" baseline="30000" dirty="0">
                <a:solidFill>
                  <a:prstClr val="white"/>
                </a:solidFill>
                <a:ea typeface="ＭＳ Ｐゴシック" pitchFamily="34" charset="-128"/>
                <a:sym typeface="Gill Sans" charset="0"/>
              </a:endParaRPr>
            </a:p>
            <a:p>
              <a:pPr fontAlgn="base">
                <a:spcBef>
                  <a:spcPts val="1000"/>
                </a:spcBef>
                <a:spcAft>
                  <a:spcPct val="0"/>
                </a:spcAft>
                <a:defRPr/>
              </a:pPr>
              <a:r>
                <a:rPr lang="en-US" sz="1300" b="1" dirty="0">
                  <a:solidFill>
                    <a:srgbClr val="D6ECFF">
                      <a:lumMod val="90000"/>
                    </a:srgbClr>
                  </a:solidFill>
                  <a:ea typeface="ＭＳ Ｐゴシック" pitchFamily="34" charset="-128"/>
                  <a:sym typeface="Gill Sans" charset="0"/>
                </a:rPr>
                <a:t>(82%)</a:t>
              </a:r>
              <a:endParaRPr lang="en-US" sz="1300" u="sng" dirty="0">
                <a:solidFill>
                  <a:prstClr val="white"/>
                </a:solidFill>
                <a:ea typeface="ＭＳ Ｐゴシック" pitchFamily="34" charset="-128"/>
                <a:sym typeface="Gill Sans" charset="0"/>
              </a:endParaRPr>
            </a:p>
          </p:txBody>
        </p:sp>
      </p:grpSp>
      <p:sp>
        <p:nvSpPr>
          <p:cNvPr id="36" name="Rectangle 35"/>
          <p:cNvSpPr/>
          <p:nvPr/>
        </p:nvSpPr>
        <p:spPr>
          <a:xfrm>
            <a:off x="1117600" y="3734943"/>
            <a:ext cx="260350" cy="338138"/>
          </a:xfrm>
          <a:prstGeom prst="rect">
            <a:avLst/>
          </a:prstGeom>
        </p:spPr>
        <p:txBody>
          <a:bodyPr wrap="none">
            <a:spAutoFit/>
          </a:bodyPr>
          <a:lstStyle/>
          <a:p>
            <a:pPr fontAlgn="base">
              <a:spcBef>
                <a:spcPct val="0"/>
              </a:spcBef>
              <a:spcAft>
                <a:spcPct val="0"/>
              </a:spcAft>
              <a:defRPr/>
            </a:pPr>
            <a:r>
              <a:rPr lang="en-US" sz="1600" b="1" baseline="30000" dirty="0">
                <a:solidFill>
                  <a:prstClr val="white"/>
                </a:solidFill>
                <a:ea typeface="ＭＳ Ｐゴシック" pitchFamily="34" charset="-128"/>
                <a:sym typeface="Gill Sans" charset="0"/>
              </a:rPr>
              <a:t>†</a:t>
            </a:r>
            <a:endParaRPr lang="en-US" sz="3200" u="sng" dirty="0">
              <a:solidFill>
                <a:prstClr val="black"/>
              </a:solidFill>
              <a:sym typeface="Gill Sans" charset="0"/>
            </a:endParaRPr>
          </a:p>
        </p:txBody>
      </p:sp>
      <p:sp>
        <p:nvSpPr>
          <p:cNvPr id="38" name="TextBox 37"/>
          <p:cNvSpPr txBox="1"/>
          <p:nvPr/>
        </p:nvSpPr>
        <p:spPr>
          <a:xfrm>
            <a:off x="3707904" y="6093296"/>
            <a:ext cx="5241112" cy="600164"/>
          </a:xfrm>
          <a:prstGeom prst="rect">
            <a:avLst/>
          </a:prstGeom>
          <a:noFill/>
        </p:spPr>
        <p:txBody>
          <a:bodyPr wrap="square" rtlCol="0">
            <a:spAutoFit/>
          </a:bodyPr>
          <a:lstStyle/>
          <a:p>
            <a:pPr algn="r">
              <a:defRPr/>
            </a:pPr>
            <a:r>
              <a:rPr lang="en-US" sz="1100" kern="0" dirty="0">
                <a:solidFill>
                  <a:srgbClr val="FFC000">
                    <a:lumMod val="20000"/>
                    <a:lumOff val="80000"/>
                  </a:srgbClr>
                </a:solidFill>
                <a:latin typeface="Gill Sans" charset="0"/>
                <a:sym typeface="Gill Sans" charset="0"/>
              </a:rPr>
              <a:t>Presented at the 16</a:t>
            </a:r>
            <a:r>
              <a:rPr lang="en-US" sz="1100" kern="0" baseline="30000" dirty="0">
                <a:solidFill>
                  <a:srgbClr val="FFC000">
                    <a:lumMod val="20000"/>
                    <a:lumOff val="80000"/>
                  </a:srgbClr>
                </a:solidFill>
                <a:latin typeface="Gill Sans" charset="0"/>
                <a:sym typeface="Gill Sans" charset="0"/>
              </a:rPr>
              <a:t>th</a:t>
            </a:r>
            <a:r>
              <a:rPr lang="en-US" sz="1100" kern="0" dirty="0">
                <a:solidFill>
                  <a:srgbClr val="FFC000">
                    <a:lumMod val="20000"/>
                    <a:lumOff val="80000"/>
                  </a:srgbClr>
                </a:solidFill>
                <a:latin typeface="Gill Sans" charset="0"/>
                <a:sym typeface="Gill Sans" charset="0"/>
              </a:rPr>
              <a:t> International Symposium on Atherosclerosis; Sydney, Australia, 2012</a:t>
            </a:r>
          </a:p>
          <a:p>
            <a:pPr>
              <a:defRPr/>
            </a:pPr>
            <a:endParaRPr lang="en-US" sz="1100" kern="0" dirty="0">
              <a:solidFill>
                <a:srgbClr val="FFC000">
                  <a:lumMod val="20000"/>
                  <a:lumOff val="80000"/>
                </a:srgbClr>
              </a:solidFill>
              <a:latin typeface="Gill Sans" charset="0"/>
              <a:sym typeface="Gill Sans" charset="0"/>
            </a:endParaRPr>
          </a:p>
        </p:txBody>
      </p:sp>
    </p:spTree>
    <p:extLst>
      <p:ext uri="{BB962C8B-B14F-4D97-AF65-F5344CB8AC3E}">
        <p14:creationId xmlns="" xmlns:p14="http://schemas.microsoft.com/office/powerpoint/2010/main" val="154599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Content</a:t>
            </a:r>
            <a:endParaRPr lang="en-US" b="1" dirty="0"/>
          </a:p>
        </p:txBody>
      </p:sp>
      <p:sp>
        <p:nvSpPr>
          <p:cNvPr id="4" name="Content Placeholder 3"/>
          <p:cNvSpPr>
            <a:spLocks noGrp="1"/>
          </p:cNvSpPr>
          <p:nvPr>
            <p:ph idx="1"/>
          </p:nvPr>
        </p:nvSpPr>
        <p:spPr>
          <a:xfrm>
            <a:off x="611560" y="1700808"/>
            <a:ext cx="8229600" cy="3466600"/>
          </a:xfrm>
        </p:spPr>
        <p:txBody>
          <a:bodyPr/>
          <a:lstStyle/>
          <a:p>
            <a:pPr>
              <a:spcBef>
                <a:spcPts val="800"/>
              </a:spcBef>
              <a:spcAft>
                <a:spcPts val="400"/>
              </a:spcAft>
            </a:pPr>
            <a:r>
              <a:rPr lang="en-US" sz="2800" b="1" dirty="0" smtClean="0"/>
              <a:t>Antisense and Apo B Synthesis Inhibition </a:t>
            </a:r>
          </a:p>
          <a:p>
            <a:pPr>
              <a:spcBef>
                <a:spcPts val="800"/>
              </a:spcBef>
              <a:spcAft>
                <a:spcPts val="400"/>
              </a:spcAft>
            </a:pPr>
            <a:r>
              <a:rPr lang="en-US" sz="2400" b="1" dirty="0" err="1" smtClean="0"/>
              <a:t>Mipomersen</a:t>
            </a:r>
            <a:r>
              <a:rPr lang="en-US" sz="2400" b="1" dirty="0" smtClean="0"/>
              <a:t>: Clinical Results</a:t>
            </a:r>
          </a:p>
          <a:p>
            <a:pPr lvl="1">
              <a:spcBef>
                <a:spcPts val="800"/>
              </a:spcBef>
              <a:spcAft>
                <a:spcPts val="400"/>
              </a:spcAft>
            </a:pPr>
            <a:r>
              <a:rPr lang="en-US" sz="2000" b="1" dirty="0" smtClean="0"/>
              <a:t>Phase 3 Clinical Program </a:t>
            </a:r>
          </a:p>
          <a:p>
            <a:pPr lvl="1">
              <a:spcBef>
                <a:spcPts val="800"/>
              </a:spcBef>
              <a:spcAft>
                <a:spcPts val="400"/>
              </a:spcAft>
            </a:pPr>
            <a:r>
              <a:rPr lang="en-US" sz="2000" b="1" dirty="0" smtClean="0"/>
              <a:t>Extension Study </a:t>
            </a:r>
          </a:p>
          <a:p>
            <a:pPr lvl="1">
              <a:spcBef>
                <a:spcPts val="800"/>
              </a:spcBef>
              <a:spcAft>
                <a:spcPts val="400"/>
              </a:spcAft>
            </a:pPr>
            <a:r>
              <a:rPr lang="en-US" sz="2000" dirty="0"/>
              <a:t>Future </a:t>
            </a:r>
            <a:r>
              <a:rPr lang="en-US" sz="2000" dirty="0" smtClean="0"/>
              <a:t>Development</a:t>
            </a:r>
            <a:endParaRPr lang="en-US" sz="2000" b="1" dirty="0" smtClean="0"/>
          </a:p>
          <a:p>
            <a:pPr>
              <a:spcBef>
                <a:spcPts val="800"/>
              </a:spcBef>
              <a:spcAft>
                <a:spcPts val="400"/>
              </a:spcAft>
            </a:pPr>
            <a:r>
              <a:rPr lang="en-US" sz="2400" b="1" dirty="0" smtClean="0"/>
              <a:t>Additional Emerging Therapies</a:t>
            </a:r>
          </a:p>
        </p:txBody>
      </p:sp>
    </p:spTree>
    <p:extLst>
      <p:ext uri="{BB962C8B-B14F-4D97-AF65-F5344CB8AC3E}">
        <p14:creationId xmlns="" xmlns:p14="http://schemas.microsoft.com/office/powerpoint/2010/main" val="38588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a:xfrm>
            <a:off x="457200" y="53752"/>
            <a:ext cx="8229600" cy="1143000"/>
          </a:xfrm>
        </p:spPr>
        <p:txBody>
          <a:bodyPr/>
          <a:lstStyle/>
          <a:p>
            <a:pPr algn="l"/>
            <a:r>
              <a:rPr lang="en-US" sz="3600" b="1" dirty="0" smtClean="0">
                <a:solidFill>
                  <a:srgbClr val="FFFF00"/>
                </a:solidFill>
                <a:ea typeface="ＭＳ Ｐゴシック"/>
              </a:rPr>
              <a:t>Phase 3 Extension Study</a:t>
            </a:r>
            <a:r>
              <a:rPr lang="en-US" dirty="0" smtClean="0">
                <a:ea typeface="ＭＳ Ｐゴシック"/>
              </a:rPr>
              <a:t/>
            </a:r>
            <a:br>
              <a:rPr lang="en-US" dirty="0" smtClean="0">
                <a:ea typeface="ＭＳ Ｐゴシック"/>
              </a:rPr>
            </a:br>
            <a:r>
              <a:rPr lang="en-US" sz="1800" dirty="0" smtClean="0">
                <a:solidFill>
                  <a:schemeClr val="bg1"/>
                </a:solidFill>
                <a:ea typeface="ＭＳ Ｐゴシック"/>
              </a:rPr>
              <a:t>Sustained Reduction of </a:t>
            </a:r>
            <a:r>
              <a:rPr lang="en-US" sz="1800" dirty="0" err="1" smtClean="0">
                <a:solidFill>
                  <a:schemeClr val="bg1"/>
                </a:solidFill>
                <a:ea typeface="ＭＳ Ｐゴシック"/>
              </a:rPr>
              <a:t>Atherogenic</a:t>
            </a:r>
            <a:r>
              <a:rPr lang="en-US" sz="1800" dirty="0" smtClean="0">
                <a:solidFill>
                  <a:schemeClr val="bg1"/>
                </a:solidFill>
                <a:ea typeface="ＭＳ Ｐゴシック"/>
              </a:rPr>
              <a:t> Lipoprotein on top of Max Tolerated Lipid Lowering Therapy</a:t>
            </a:r>
            <a:endParaRPr lang="en-US" sz="2000" dirty="0" smtClean="0">
              <a:solidFill>
                <a:schemeClr val="bg1"/>
              </a:solidFill>
              <a:ea typeface="ＭＳ Ｐゴシック"/>
            </a:endParaRPr>
          </a:p>
        </p:txBody>
      </p:sp>
      <p:graphicFrame>
        <p:nvGraphicFramePr>
          <p:cNvPr id="5" name="Table 4"/>
          <p:cNvGraphicFramePr>
            <a:graphicFrameLocks noGrp="1"/>
          </p:cNvGraphicFramePr>
          <p:nvPr>
            <p:extLst>
              <p:ext uri="{D42A27DB-BD31-4B8C-83A1-F6EECF244321}">
                <p14:modId xmlns="" xmlns:p14="http://schemas.microsoft.com/office/powerpoint/2010/main" val="1161101340"/>
              </p:ext>
            </p:extLst>
          </p:nvPr>
        </p:nvGraphicFramePr>
        <p:xfrm>
          <a:off x="914400" y="1154162"/>
          <a:ext cx="7391400" cy="4157380"/>
        </p:xfrm>
        <a:graphic>
          <a:graphicData uri="http://schemas.openxmlformats.org/drawingml/2006/table">
            <a:tbl>
              <a:tblPr firstRow="1" bandRow="1">
                <a:tableStyleId>{5C22544A-7EE6-4342-B048-85BDC9FD1C3A}</a:tableStyleId>
              </a:tblPr>
              <a:tblGrid>
                <a:gridCol w="1371600"/>
                <a:gridCol w="1219200"/>
                <a:gridCol w="1200150"/>
                <a:gridCol w="1200150"/>
                <a:gridCol w="1200150"/>
                <a:gridCol w="1200150"/>
              </a:tblGrid>
              <a:tr h="548561">
                <a:tc>
                  <a:txBody>
                    <a:bodyPr/>
                    <a:lstStyle/>
                    <a:p>
                      <a:endParaRPr lang="en-US" sz="1600" dirty="0"/>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600" dirty="0" smtClean="0"/>
                        <a:t>%</a:t>
                      </a:r>
                      <a:r>
                        <a:rPr lang="en-US" sz="1600" baseline="0" dirty="0" smtClean="0"/>
                        <a:t> Change from Baseline</a:t>
                      </a:r>
                      <a:endParaRPr lang="en-US" sz="1600" dirty="0">
                        <a:solidFill>
                          <a:schemeClr val="tx1"/>
                        </a:solidFill>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solidFill>
                      <a:schemeClr val="accent1">
                        <a:lumMod val="75000"/>
                      </a:schemeClr>
                    </a:solidFill>
                  </a:tcPr>
                </a:tc>
                <a:tc hMerge="1">
                  <a:txBody>
                    <a:bodyPr/>
                    <a:lstStyle/>
                    <a:p>
                      <a:endParaRPr lang="en-US" dirty="0"/>
                    </a:p>
                  </a:txBody>
                  <a:tcPr>
                    <a:solidFill>
                      <a:schemeClr val="accent1">
                        <a:lumMod val="75000"/>
                      </a:schemeClr>
                    </a:solidFill>
                  </a:tcPr>
                </a:tc>
                <a:tc hMerge="1">
                  <a:txBody>
                    <a:bodyPr/>
                    <a:lstStyle/>
                    <a:p>
                      <a:endParaRPr lang="en-US" dirty="0"/>
                    </a:p>
                  </a:txBody>
                  <a:tcPr>
                    <a:solidFill>
                      <a:schemeClr val="accent1">
                        <a:lumMod val="75000"/>
                      </a:schemeClr>
                    </a:solidFill>
                  </a:tcPr>
                </a:tc>
              </a:tr>
              <a:tr h="670639">
                <a:tc>
                  <a:txBody>
                    <a:bodyPr/>
                    <a:lstStyle/>
                    <a:p>
                      <a:r>
                        <a:rPr lang="en-US" sz="1600" dirty="0" smtClean="0">
                          <a:solidFill>
                            <a:schemeClr val="bg1"/>
                          </a:solidFill>
                        </a:rPr>
                        <a:t>Lipoprotein</a:t>
                      </a:r>
                    </a:p>
                    <a:p>
                      <a:r>
                        <a:rPr lang="en-US" sz="1200" dirty="0" smtClean="0">
                          <a:solidFill>
                            <a:schemeClr val="bg1"/>
                          </a:solidFill>
                        </a:rPr>
                        <a:t>Mean (95%CI)</a:t>
                      </a:r>
                      <a:endParaRPr lang="en-US" sz="1200" dirty="0">
                        <a:solidFill>
                          <a:schemeClr val="bg1"/>
                        </a:solidFill>
                      </a:endParaRPr>
                    </a:p>
                  </a:txBody>
                  <a:tcPr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en-US" sz="1600" dirty="0" smtClean="0">
                          <a:solidFill>
                            <a:schemeClr val="bg1"/>
                          </a:solidFill>
                        </a:rPr>
                        <a:t>Baseline</a:t>
                      </a:r>
                    </a:p>
                    <a:p>
                      <a:r>
                        <a:rPr lang="en-US" sz="1200" dirty="0" smtClean="0">
                          <a:solidFill>
                            <a:schemeClr val="bg1"/>
                          </a:solidFill>
                        </a:rPr>
                        <a:t>(N=141)</a:t>
                      </a:r>
                      <a:endParaRPr lang="en-US" sz="1200" dirty="0">
                        <a:solidFill>
                          <a:schemeClr val="bg1"/>
                        </a:solidFill>
                      </a:endParaRPr>
                    </a:p>
                  </a:txBody>
                  <a:tcPr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dirty="0" smtClean="0">
                          <a:solidFill>
                            <a:schemeClr val="bg1"/>
                          </a:solidFill>
                        </a:rPr>
                        <a:t>Wk</a:t>
                      </a:r>
                      <a:r>
                        <a:rPr lang="en-US" sz="1600" baseline="0" dirty="0" smtClean="0">
                          <a:solidFill>
                            <a:schemeClr val="bg1"/>
                          </a:solidFill>
                        </a:rPr>
                        <a:t> 26</a:t>
                      </a:r>
                    </a:p>
                    <a:p>
                      <a:pPr algn="ctr"/>
                      <a:r>
                        <a:rPr lang="en-US" sz="1200" baseline="0" dirty="0" smtClean="0">
                          <a:solidFill>
                            <a:schemeClr val="bg1"/>
                          </a:solidFill>
                        </a:rPr>
                        <a:t>(n = 130)</a:t>
                      </a:r>
                      <a:endParaRPr lang="en-US" sz="1200" b="1"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dirty="0" smtClean="0">
                          <a:solidFill>
                            <a:schemeClr val="bg1"/>
                          </a:solidFill>
                        </a:rPr>
                        <a:t>Wk 52</a:t>
                      </a:r>
                    </a:p>
                    <a:p>
                      <a:pPr algn="ctr"/>
                      <a:r>
                        <a:rPr lang="en-US" sz="1200" dirty="0" smtClean="0">
                          <a:solidFill>
                            <a:schemeClr val="bg1"/>
                          </a:solidFill>
                        </a:rPr>
                        <a:t>(n = 111)</a:t>
                      </a:r>
                      <a:endParaRPr lang="en-US" sz="1200" b="1"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dirty="0" smtClean="0">
                          <a:solidFill>
                            <a:schemeClr val="bg1"/>
                          </a:solidFill>
                        </a:rPr>
                        <a:t>Wk 76</a:t>
                      </a:r>
                    </a:p>
                    <a:p>
                      <a:pPr algn="ctr"/>
                      <a:r>
                        <a:rPr lang="en-US" sz="1200" dirty="0" smtClean="0">
                          <a:solidFill>
                            <a:schemeClr val="bg1"/>
                          </a:solidFill>
                        </a:rPr>
                        <a:t>(n = 66)</a:t>
                      </a:r>
                      <a:endParaRPr lang="en-US" sz="1200" b="1"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dirty="0" smtClean="0">
                          <a:solidFill>
                            <a:schemeClr val="bg1"/>
                          </a:solidFill>
                        </a:rPr>
                        <a:t>Wk</a:t>
                      </a:r>
                      <a:r>
                        <a:rPr lang="en-US" sz="1600" baseline="0" dirty="0" smtClean="0">
                          <a:solidFill>
                            <a:schemeClr val="bg1"/>
                          </a:solidFill>
                        </a:rPr>
                        <a:t> </a:t>
                      </a:r>
                      <a:r>
                        <a:rPr lang="en-US" sz="1600" dirty="0" smtClean="0">
                          <a:solidFill>
                            <a:schemeClr val="bg1"/>
                          </a:solidFill>
                        </a:rPr>
                        <a:t>104</a:t>
                      </a:r>
                    </a:p>
                    <a:p>
                      <a:pPr algn="ctr"/>
                      <a:r>
                        <a:rPr lang="en-US" sz="1200" dirty="0" smtClean="0">
                          <a:solidFill>
                            <a:schemeClr val="bg1"/>
                          </a:solidFill>
                        </a:rPr>
                        <a:t>(n = 53)</a:t>
                      </a:r>
                      <a:endParaRPr lang="en-US" sz="1600" b="1"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r>
              <a:tr h="587636">
                <a:tc>
                  <a:txBody>
                    <a:bodyPr/>
                    <a:lstStyle/>
                    <a:p>
                      <a:r>
                        <a:rPr lang="en-US" sz="1400" dirty="0" smtClean="0"/>
                        <a:t>LDL-C</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233 (147)</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-28</a:t>
                      </a:r>
                      <a:r>
                        <a:rPr lang="en-US" sz="1400" baseline="30000" dirty="0" smtClean="0"/>
                        <a:t>‡</a:t>
                      </a:r>
                    </a:p>
                    <a:p>
                      <a:pPr algn="ctr"/>
                      <a:r>
                        <a:rPr lang="en-US" sz="1400" baseline="0" dirty="0" smtClean="0"/>
                        <a:t>(-32, -25)</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-27</a:t>
                      </a:r>
                      <a:r>
                        <a:rPr lang="en-US" sz="1400" baseline="30000" dirty="0" smtClean="0"/>
                        <a:t>‡</a:t>
                      </a:r>
                      <a:endParaRPr lang="en-U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(-31, -23)</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-27</a:t>
                      </a:r>
                      <a:r>
                        <a:rPr lang="en-US" sz="1400" baseline="30000" dirty="0" smtClean="0"/>
                        <a:t>‡</a:t>
                      </a:r>
                      <a:endParaRPr lang="en-U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(-33, -22)</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-28</a:t>
                      </a:r>
                      <a:r>
                        <a:rPr lang="en-US" sz="1400" baseline="30000" dirty="0" smtClean="0"/>
                        <a:t>‡</a:t>
                      </a:r>
                      <a:endParaRPr lang="en-U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(-35, -22)</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636">
                <a:tc>
                  <a:txBody>
                    <a:bodyPr/>
                    <a:lstStyle/>
                    <a:p>
                      <a:r>
                        <a:rPr lang="en-US" sz="1400" dirty="0" smtClean="0"/>
                        <a:t>Non-HDL-C</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256</a:t>
                      </a:r>
                      <a:r>
                        <a:rPr lang="en-US" sz="1400" baseline="0" dirty="0" smtClean="0"/>
                        <a:t> </a:t>
                      </a:r>
                      <a:r>
                        <a:rPr lang="en-US" sz="1400" dirty="0" smtClean="0"/>
                        <a:t>(151)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-27</a:t>
                      </a:r>
                      <a:r>
                        <a:rPr lang="en-US" sz="1400" baseline="30000" dirty="0" smtClean="0"/>
                        <a:t>‡</a:t>
                      </a:r>
                      <a:endParaRPr lang="en-U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(-30, -24)</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-25</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(-29, -21)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-25</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(-30, -20)</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-27</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(-33, -21)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Apo 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175 (81)</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-29</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(-32, -26)</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-28</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(-32, -24)</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-30</a:t>
                      </a:r>
                      <a:r>
                        <a:rPr lang="en-US" sz="1400" baseline="30000" dirty="0" smtClean="0"/>
                        <a:t>‡</a:t>
                      </a:r>
                      <a:endParaRPr lang="en-US" sz="14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(-35, -26)</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-31</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(-37, -26)</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636">
                <a:tc>
                  <a:txBody>
                    <a:bodyPr/>
                    <a:lstStyle/>
                    <a:p>
                      <a:r>
                        <a:rPr lang="en-US" sz="1400" dirty="0" err="1" smtClean="0"/>
                        <a:t>Lp</a:t>
                      </a:r>
                      <a:r>
                        <a:rPr lang="en-US" sz="1400" dirty="0" smtClean="0"/>
                        <a:t>(a)</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smtClean="0"/>
                        <a:t>61 (55)</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-21</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(-25, -17)</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-16</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(-23, -10)</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-17</a:t>
                      </a:r>
                      <a:r>
                        <a:rPr lang="en-US" sz="1400" baseline="30000" dirty="0" smtClean="0"/>
                        <a:t>‡</a:t>
                      </a: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(-24, -10)</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-14</a:t>
                      </a:r>
                      <a:r>
                        <a:rPr lang="en-US" sz="1400" baseline="300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(-22, -5)</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87636">
                <a:tc>
                  <a:txBody>
                    <a:bodyPr/>
                    <a:lstStyle/>
                    <a:p>
                      <a:r>
                        <a:rPr lang="en-US" sz="1400" b="0" dirty="0" smtClean="0">
                          <a:solidFill>
                            <a:schemeClr val="tx1"/>
                          </a:solidFill>
                        </a:rPr>
                        <a:t>HDL-C</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0" dirty="0" smtClean="0">
                          <a:solidFill>
                            <a:schemeClr val="tx1"/>
                          </a:solidFill>
                        </a:rPr>
                        <a:t>46 (14)</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+6</a:t>
                      </a:r>
                      <a:r>
                        <a:rPr lang="en-US" sz="1400" b="0" baseline="30000" dirty="0" smtClean="0">
                          <a:solidFill>
                            <a:schemeClr val="tx1"/>
                          </a:solidFill>
                        </a:rPr>
                        <a:t>†</a:t>
                      </a:r>
                      <a:endParaRPr lang="en-US" sz="14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(3, 10)</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dirty="0" smtClean="0">
                          <a:solidFill>
                            <a:schemeClr val="tx1"/>
                          </a:solidFill>
                        </a:rPr>
                        <a:t>+6*</a:t>
                      </a:r>
                    </a:p>
                    <a:p>
                      <a:pPr algn="ctr"/>
                      <a:r>
                        <a:rPr lang="en-US" sz="1400" b="0" dirty="0" smtClean="0">
                          <a:solidFill>
                            <a:schemeClr val="tx1"/>
                          </a:solidFill>
                        </a:rPr>
                        <a:t>(2, 10)</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0" dirty="0" smtClean="0">
                          <a:solidFill>
                            <a:schemeClr val="tx1"/>
                          </a:solidFill>
                        </a:rPr>
                        <a:t>+3</a:t>
                      </a:r>
                    </a:p>
                    <a:p>
                      <a:pPr algn="ctr"/>
                      <a:r>
                        <a:rPr lang="en-US" sz="1400" b="0" dirty="0" smtClean="0">
                          <a:solidFill>
                            <a:schemeClr val="tx1"/>
                          </a:solidFill>
                        </a:rPr>
                        <a:t>(</a:t>
                      </a:r>
                      <a:r>
                        <a:rPr lang="en-US" sz="1400" b="0" kern="1200" dirty="0" smtClean="0">
                          <a:solidFill>
                            <a:schemeClr val="tx1"/>
                          </a:solidFill>
                          <a:latin typeface="+mn-lt"/>
                          <a:ea typeface="+mn-ea"/>
                          <a:cs typeface="+mn-cs"/>
                        </a:rPr>
                        <a:t>-1, 8</a:t>
                      </a:r>
                      <a:r>
                        <a:rPr lang="en-US" sz="1400" b="0" dirty="0" smtClean="0">
                          <a:solidFill>
                            <a:schemeClr val="tx1"/>
                          </a:solidFill>
                        </a:rPr>
                        <a:t>)</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+10</a:t>
                      </a:r>
                      <a:r>
                        <a:rPr lang="en-US" sz="1400" b="0" baseline="30000" dirty="0" smtClean="0">
                          <a:solidFill>
                            <a:schemeClr val="tx1"/>
                          </a:solidFill>
                        </a:rPr>
                        <a:t>†</a:t>
                      </a:r>
                      <a:endParaRPr lang="en-US" sz="1400" b="0"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rPr>
                        <a:t>(3, 17)</a:t>
                      </a:r>
                      <a:endParaRPr lang="en-US" sz="14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6604" name="TextBox 5"/>
          <p:cNvSpPr txBox="1">
            <a:spLocks noChangeArrowheads="1"/>
          </p:cNvSpPr>
          <p:nvPr/>
        </p:nvSpPr>
        <p:spPr bwMode="auto">
          <a:xfrm>
            <a:off x="850900" y="5345162"/>
            <a:ext cx="7531100" cy="461963"/>
          </a:xfrm>
          <a:prstGeom prst="rect">
            <a:avLst/>
          </a:prstGeom>
          <a:noFill/>
          <a:ln w="9525">
            <a:noFill/>
            <a:miter lim="800000"/>
            <a:headEnd/>
            <a:tailEnd/>
          </a:ln>
        </p:spPr>
        <p:txBody>
          <a:bodyPr>
            <a:spAutoFit/>
          </a:bodyPr>
          <a:lstStyle/>
          <a:p>
            <a:pPr marL="114300" indent="-114300" algn="ctr" fontAlgn="base">
              <a:spcBef>
                <a:spcPct val="0"/>
              </a:spcBef>
              <a:spcAft>
                <a:spcPct val="0"/>
              </a:spcAft>
            </a:pPr>
            <a:r>
              <a:rPr lang="en-US" sz="1200">
                <a:solidFill>
                  <a:prstClr val="white"/>
                </a:solidFill>
                <a:latin typeface="Gill Sans" charset="0"/>
                <a:sym typeface="Gill Sans" charset="0"/>
              </a:rPr>
              <a:t>Baseline values are the mean (SD) in mg/dL.  P-values were determined by the Wilcoxon Rank Sign test.  </a:t>
            </a:r>
          </a:p>
          <a:p>
            <a:pPr marL="114300" indent="-114300" algn="ctr" fontAlgn="base">
              <a:spcBef>
                <a:spcPct val="0"/>
              </a:spcBef>
              <a:spcAft>
                <a:spcPct val="0"/>
              </a:spcAft>
            </a:pPr>
            <a:r>
              <a:rPr lang="en-US" sz="1200">
                <a:solidFill>
                  <a:prstClr val="white"/>
                </a:solidFill>
                <a:latin typeface="Gill Sans" charset="0"/>
                <a:sym typeface="Gill Sans" charset="0"/>
              </a:rPr>
              <a:t>* p-value &lt;0.05, † p-value &lt;0.01, ‡ p-value &lt;0.001. </a:t>
            </a:r>
          </a:p>
        </p:txBody>
      </p:sp>
      <p:sp>
        <p:nvSpPr>
          <p:cNvPr id="7" name="TextBox 6"/>
          <p:cNvSpPr txBox="1"/>
          <p:nvPr/>
        </p:nvSpPr>
        <p:spPr>
          <a:xfrm>
            <a:off x="3203848" y="6237312"/>
            <a:ext cx="5817176" cy="430887"/>
          </a:xfrm>
          <a:prstGeom prst="rect">
            <a:avLst/>
          </a:prstGeom>
          <a:noFill/>
        </p:spPr>
        <p:txBody>
          <a:bodyPr wrap="square" rtlCol="0">
            <a:spAutoFit/>
          </a:bodyPr>
          <a:lstStyle/>
          <a:p>
            <a:pPr algn="r">
              <a:defRPr/>
            </a:pPr>
            <a:r>
              <a:rPr lang="en-US" sz="1100" kern="0" dirty="0">
                <a:solidFill>
                  <a:srgbClr val="FFC000">
                    <a:lumMod val="20000"/>
                    <a:lumOff val="80000"/>
                  </a:srgbClr>
                </a:solidFill>
                <a:latin typeface="Gill Sans" charset="0"/>
                <a:sym typeface="Gill Sans" charset="0"/>
              </a:rPr>
              <a:t>Presented at the 16</a:t>
            </a:r>
            <a:r>
              <a:rPr lang="en-US" sz="1100" kern="0" baseline="30000" dirty="0">
                <a:solidFill>
                  <a:srgbClr val="FFC000">
                    <a:lumMod val="20000"/>
                    <a:lumOff val="80000"/>
                  </a:srgbClr>
                </a:solidFill>
                <a:latin typeface="Gill Sans" charset="0"/>
                <a:sym typeface="Gill Sans" charset="0"/>
              </a:rPr>
              <a:t>th</a:t>
            </a:r>
            <a:r>
              <a:rPr lang="en-US" sz="1100" kern="0" dirty="0">
                <a:solidFill>
                  <a:srgbClr val="FFC000">
                    <a:lumMod val="20000"/>
                    <a:lumOff val="80000"/>
                  </a:srgbClr>
                </a:solidFill>
                <a:latin typeface="Gill Sans" charset="0"/>
                <a:sym typeface="Gill Sans" charset="0"/>
              </a:rPr>
              <a:t> International Symposium on Atherosclerosis; Sydney, Australia, 2012</a:t>
            </a:r>
          </a:p>
          <a:p>
            <a:pPr algn="r">
              <a:defRPr/>
            </a:pPr>
            <a:endParaRPr lang="en-US" sz="1100" kern="0" dirty="0">
              <a:solidFill>
                <a:srgbClr val="FFC000">
                  <a:lumMod val="20000"/>
                  <a:lumOff val="80000"/>
                </a:srgbClr>
              </a:solidFill>
              <a:latin typeface="Gill Sans" charset="0"/>
              <a:sym typeface="Gill Sans" charset="0"/>
            </a:endParaRPr>
          </a:p>
        </p:txBody>
      </p:sp>
    </p:spTree>
    <p:extLst>
      <p:ext uri="{BB962C8B-B14F-4D97-AF65-F5344CB8AC3E}">
        <p14:creationId xmlns="" xmlns:p14="http://schemas.microsoft.com/office/powerpoint/2010/main" val="98270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157"/>
          <p:cNvSpPr>
            <a:spLocks noChangeShapeType="1"/>
          </p:cNvSpPr>
          <p:nvPr/>
        </p:nvSpPr>
        <p:spPr bwMode="auto">
          <a:xfrm>
            <a:off x="1998663" y="171901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14" name="Line 158"/>
          <p:cNvSpPr>
            <a:spLocks noChangeShapeType="1"/>
          </p:cNvSpPr>
          <p:nvPr/>
        </p:nvSpPr>
        <p:spPr bwMode="auto">
          <a:xfrm flipV="1">
            <a:off x="1930400" y="1753940"/>
            <a:ext cx="138113"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15" name="Line 159"/>
          <p:cNvSpPr>
            <a:spLocks noChangeShapeType="1"/>
          </p:cNvSpPr>
          <p:nvPr/>
        </p:nvSpPr>
        <p:spPr bwMode="auto">
          <a:xfrm flipH="1" flipV="1">
            <a:off x="1930400" y="1753940"/>
            <a:ext cx="138113"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247" name="Oval 246"/>
          <p:cNvSpPr/>
          <p:nvPr/>
        </p:nvSpPr>
        <p:spPr>
          <a:xfrm>
            <a:off x="1928813" y="1722190"/>
            <a:ext cx="136525" cy="138112"/>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44" name="Oval 243"/>
          <p:cNvSpPr/>
          <p:nvPr/>
        </p:nvSpPr>
        <p:spPr>
          <a:xfrm>
            <a:off x="3484563" y="3876427"/>
            <a:ext cx="138112"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45" name="Oval 244"/>
          <p:cNvSpPr/>
          <p:nvPr/>
        </p:nvSpPr>
        <p:spPr>
          <a:xfrm>
            <a:off x="3489325" y="4160590"/>
            <a:ext cx="136525" cy="138112"/>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46" name="Oval 245"/>
          <p:cNvSpPr/>
          <p:nvPr/>
        </p:nvSpPr>
        <p:spPr>
          <a:xfrm>
            <a:off x="3489325" y="4462215"/>
            <a:ext cx="136525"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38" name="Oval 237"/>
          <p:cNvSpPr/>
          <p:nvPr/>
        </p:nvSpPr>
        <p:spPr>
          <a:xfrm>
            <a:off x="5037138" y="3681165"/>
            <a:ext cx="138112" cy="138112"/>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39" name="Oval 238"/>
          <p:cNvSpPr/>
          <p:nvPr/>
        </p:nvSpPr>
        <p:spPr>
          <a:xfrm>
            <a:off x="5038725" y="4043115"/>
            <a:ext cx="138113"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40" name="Oval 239"/>
          <p:cNvSpPr/>
          <p:nvPr/>
        </p:nvSpPr>
        <p:spPr>
          <a:xfrm>
            <a:off x="5038725" y="4413002"/>
            <a:ext cx="138113"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32" name="Oval 231"/>
          <p:cNvSpPr/>
          <p:nvPr/>
        </p:nvSpPr>
        <p:spPr>
          <a:xfrm>
            <a:off x="6592888" y="3582740"/>
            <a:ext cx="136525"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33" name="Oval 232"/>
          <p:cNvSpPr/>
          <p:nvPr/>
        </p:nvSpPr>
        <p:spPr>
          <a:xfrm>
            <a:off x="6589713" y="4071690"/>
            <a:ext cx="138112"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34" name="Oval 233"/>
          <p:cNvSpPr/>
          <p:nvPr/>
        </p:nvSpPr>
        <p:spPr>
          <a:xfrm>
            <a:off x="6592888" y="4557465"/>
            <a:ext cx="136525"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64526" name="Title 1"/>
          <p:cNvSpPr>
            <a:spLocks noGrp="1"/>
          </p:cNvSpPr>
          <p:nvPr>
            <p:ph type="title"/>
          </p:nvPr>
        </p:nvSpPr>
        <p:spPr>
          <a:xfrm>
            <a:off x="539552" y="269776"/>
            <a:ext cx="8153400" cy="1143000"/>
          </a:xfrm>
        </p:spPr>
        <p:txBody>
          <a:bodyPr/>
          <a:lstStyle/>
          <a:p>
            <a:pPr algn="l"/>
            <a:r>
              <a:rPr lang="en-US" sz="3600" b="1" dirty="0" smtClean="0">
                <a:solidFill>
                  <a:srgbClr val="FFFF00"/>
                </a:solidFill>
                <a:ea typeface="ＭＳ Ｐゴシック"/>
              </a:rPr>
              <a:t>Phase 3 Extension Study</a:t>
            </a:r>
            <a:r>
              <a:rPr lang="en-US" dirty="0" smtClean="0">
                <a:ea typeface="ＭＳ Ｐゴシック"/>
              </a:rPr>
              <a:t/>
            </a:r>
            <a:br>
              <a:rPr lang="en-US" dirty="0" smtClean="0">
                <a:ea typeface="ＭＳ Ｐゴシック"/>
              </a:rPr>
            </a:br>
            <a:r>
              <a:rPr lang="en-US" sz="1800" dirty="0" smtClean="0">
                <a:solidFill>
                  <a:schemeClr val="bg1"/>
                </a:solidFill>
                <a:ea typeface="ＭＳ Ｐゴシック"/>
              </a:rPr>
              <a:t>Sustained Reduction in LDL-C, Apo B &amp; </a:t>
            </a:r>
            <a:r>
              <a:rPr lang="en-US" sz="1800" dirty="0" err="1" smtClean="0">
                <a:solidFill>
                  <a:schemeClr val="bg1"/>
                </a:solidFill>
                <a:ea typeface="ＭＳ Ｐゴシック"/>
              </a:rPr>
              <a:t>Lp</a:t>
            </a:r>
            <a:r>
              <a:rPr lang="en-US" sz="1800" dirty="0" smtClean="0">
                <a:solidFill>
                  <a:schemeClr val="bg1"/>
                </a:solidFill>
                <a:ea typeface="ＭＳ Ｐゴシック"/>
              </a:rPr>
              <a:t>(a) with Long-term Treatment on top of Max Tolerated Lipid Lowering Therapy</a:t>
            </a:r>
            <a:endParaRPr lang="en-US" sz="2000" dirty="0" smtClean="0">
              <a:ea typeface="ＭＳ Ｐゴシック"/>
            </a:endParaRPr>
          </a:p>
        </p:txBody>
      </p:sp>
      <p:sp>
        <p:nvSpPr>
          <p:cNvPr id="64528" name="Line 5"/>
          <p:cNvSpPr>
            <a:spLocks noChangeShapeType="1"/>
          </p:cNvSpPr>
          <p:nvPr/>
        </p:nvSpPr>
        <p:spPr bwMode="auto">
          <a:xfrm flipH="1">
            <a:off x="1603375" y="5232152"/>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29" name="Line 6"/>
          <p:cNvSpPr>
            <a:spLocks noChangeShapeType="1"/>
          </p:cNvSpPr>
          <p:nvPr/>
        </p:nvSpPr>
        <p:spPr bwMode="auto">
          <a:xfrm flipH="1">
            <a:off x="1603375" y="4801940"/>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0" name="Line 7"/>
          <p:cNvSpPr>
            <a:spLocks noChangeShapeType="1"/>
          </p:cNvSpPr>
          <p:nvPr/>
        </p:nvSpPr>
        <p:spPr bwMode="auto">
          <a:xfrm flipH="1">
            <a:off x="1603375" y="4366965"/>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1" name="Line 8"/>
          <p:cNvSpPr>
            <a:spLocks noChangeShapeType="1"/>
          </p:cNvSpPr>
          <p:nvPr/>
        </p:nvSpPr>
        <p:spPr bwMode="auto">
          <a:xfrm flipH="1">
            <a:off x="1603375" y="3936752"/>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2" name="Line 9"/>
          <p:cNvSpPr>
            <a:spLocks noChangeShapeType="1"/>
          </p:cNvSpPr>
          <p:nvPr/>
        </p:nvSpPr>
        <p:spPr bwMode="auto">
          <a:xfrm flipH="1">
            <a:off x="1603375" y="3508127"/>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3" name="Line 10"/>
          <p:cNvSpPr>
            <a:spLocks noChangeShapeType="1"/>
          </p:cNvSpPr>
          <p:nvPr/>
        </p:nvSpPr>
        <p:spPr bwMode="auto">
          <a:xfrm flipH="1">
            <a:off x="1603375" y="3077915"/>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4" name="Line 11"/>
          <p:cNvSpPr>
            <a:spLocks noChangeShapeType="1"/>
          </p:cNvSpPr>
          <p:nvPr/>
        </p:nvSpPr>
        <p:spPr bwMode="auto">
          <a:xfrm flipH="1">
            <a:off x="1603375" y="2647702"/>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5" name="Line 12"/>
          <p:cNvSpPr>
            <a:spLocks noChangeShapeType="1"/>
          </p:cNvSpPr>
          <p:nvPr/>
        </p:nvSpPr>
        <p:spPr bwMode="auto">
          <a:xfrm flipH="1">
            <a:off x="1603375" y="2217490"/>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6" name="Line 13"/>
          <p:cNvSpPr>
            <a:spLocks noChangeShapeType="1"/>
          </p:cNvSpPr>
          <p:nvPr/>
        </p:nvSpPr>
        <p:spPr bwMode="auto">
          <a:xfrm flipH="1">
            <a:off x="1603375" y="1787277"/>
            <a:ext cx="460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37" name="Rectangle 14"/>
          <p:cNvSpPr>
            <a:spLocks noChangeArrowheads="1"/>
          </p:cNvSpPr>
          <p:nvPr/>
        </p:nvSpPr>
        <p:spPr bwMode="auto">
          <a:xfrm>
            <a:off x="1287463" y="5148015"/>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-40</a:t>
            </a:r>
            <a:endParaRPr lang="en-US" sz="3200">
              <a:solidFill>
                <a:prstClr val="white"/>
              </a:solidFill>
              <a:latin typeface="Gill Sans" charset="0"/>
              <a:sym typeface="Gill Sans" charset="0"/>
            </a:endParaRPr>
          </a:p>
        </p:txBody>
      </p:sp>
      <p:sp>
        <p:nvSpPr>
          <p:cNvPr id="64538" name="Rectangle 15"/>
          <p:cNvSpPr>
            <a:spLocks noChangeArrowheads="1"/>
          </p:cNvSpPr>
          <p:nvPr/>
        </p:nvSpPr>
        <p:spPr bwMode="auto">
          <a:xfrm>
            <a:off x="1287463" y="4720977"/>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-35</a:t>
            </a:r>
            <a:endParaRPr lang="en-US" sz="3200">
              <a:solidFill>
                <a:prstClr val="white"/>
              </a:solidFill>
              <a:latin typeface="Gill Sans" charset="0"/>
              <a:sym typeface="Gill Sans" charset="0"/>
            </a:endParaRPr>
          </a:p>
        </p:txBody>
      </p:sp>
      <p:sp>
        <p:nvSpPr>
          <p:cNvPr id="64539" name="Rectangle 16"/>
          <p:cNvSpPr>
            <a:spLocks noChangeArrowheads="1"/>
          </p:cNvSpPr>
          <p:nvPr/>
        </p:nvSpPr>
        <p:spPr bwMode="auto">
          <a:xfrm>
            <a:off x="1287463" y="4290765"/>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-30</a:t>
            </a:r>
            <a:endParaRPr lang="en-US" sz="3200">
              <a:solidFill>
                <a:prstClr val="white"/>
              </a:solidFill>
              <a:latin typeface="Gill Sans" charset="0"/>
              <a:sym typeface="Gill Sans" charset="0"/>
            </a:endParaRPr>
          </a:p>
        </p:txBody>
      </p:sp>
      <p:sp>
        <p:nvSpPr>
          <p:cNvPr id="64540" name="Rectangle 17"/>
          <p:cNvSpPr>
            <a:spLocks noChangeArrowheads="1"/>
          </p:cNvSpPr>
          <p:nvPr/>
        </p:nvSpPr>
        <p:spPr bwMode="auto">
          <a:xfrm>
            <a:off x="1287463" y="3860552"/>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-25</a:t>
            </a:r>
            <a:endParaRPr lang="en-US" sz="3200">
              <a:solidFill>
                <a:prstClr val="white"/>
              </a:solidFill>
              <a:latin typeface="Gill Sans" charset="0"/>
              <a:sym typeface="Gill Sans" charset="0"/>
            </a:endParaRPr>
          </a:p>
        </p:txBody>
      </p:sp>
      <p:sp>
        <p:nvSpPr>
          <p:cNvPr id="64541" name="Rectangle 18"/>
          <p:cNvSpPr>
            <a:spLocks noChangeArrowheads="1"/>
          </p:cNvSpPr>
          <p:nvPr/>
        </p:nvSpPr>
        <p:spPr bwMode="auto">
          <a:xfrm>
            <a:off x="1287463" y="3430340"/>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-20</a:t>
            </a:r>
            <a:endParaRPr lang="en-US" sz="3200">
              <a:solidFill>
                <a:prstClr val="white"/>
              </a:solidFill>
              <a:latin typeface="Gill Sans" charset="0"/>
              <a:sym typeface="Gill Sans" charset="0"/>
            </a:endParaRPr>
          </a:p>
        </p:txBody>
      </p:sp>
      <p:sp>
        <p:nvSpPr>
          <p:cNvPr id="64542" name="Rectangle 19"/>
          <p:cNvSpPr>
            <a:spLocks noChangeArrowheads="1"/>
          </p:cNvSpPr>
          <p:nvPr/>
        </p:nvSpPr>
        <p:spPr bwMode="auto">
          <a:xfrm>
            <a:off x="1287463" y="2998540"/>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-15</a:t>
            </a:r>
            <a:endParaRPr lang="en-US" sz="3200">
              <a:solidFill>
                <a:prstClr val="white"/>
              </a:solidFill>
              <a:latin typeface="Gill Sans" charset="0"/>
              <a:sym typeface="Gill Sans" charset="0"/>
            </a:endParaRPr>
          </a:p>
        </p:txBody>
      </p:sp>
      <p:sp>
        <p:nvSpPr>
          <p:cNvPr id="64543" name="Rectangle 20"/>
          <p:cNvSpPr>
            <a:spLocks noChangeArrowheads="1"/>
          </p:cNvSpPr>
          <p:nvPr/>
        </p:nvSpPr>
        <p:spPr bwMode="auto">
          <a:xfrm>
            <a:off x="1287463" y="2568327"/>
            <a:ext cx="25876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-10</a:t>
            </a:r>
            <a:endParaRPr lang="en-US" sz="3200">
              <a:solidFill>
                <a:prstClr val="white"/>
              </a:solidFill>
              <a:latin typeface="Gill Sans" charset="0"/>
              <a:sym typeface="Gill Sans" charset="0"/>
            </a:endParaRPr>
          </a:p>
        </p:txBody>
      </p:sp>
      <p:sp>
        <p:nvSpPr>
          <p:cNvPr id="64544" name="Rectangle 21"/>
          <p:cNvSpPr>
            <a:spLocks noChangeArrowheads="1"/>
          </p:cNvSpPr>
          <p:nvPr/>
        </p:nvSpPr>
        <p:spPr bwMode="auto">
          <a:xfrm>
            <a:off x="1387475" y="2138115"/>
            <a:ext cx="158750"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-5</a:t>
            </a:r>
            <a:endParaRPr lang="en-US" sz="3200">
              <a:solidFill>
                <a:prstClr val="white"/>
              </a:solidFill>
              <a:latin typeface="Gill Sans" charset="0"/>
              <a:sym typeface="Gill Sans" charset="0"/>
            </a:endParaRPr>
          </a:p>
        </p:txBody>
      </p:sp>
      <p:sp>
        <p:nvSpPr>
          <p:cNvPr id="64545" name="Rectangle 22"/>
          <p:cNvSpPr>
            <a:spLocks noChangeArrowheads="1"/>
          </p:cNvSpPr>
          <p:nvPr/>
        </p:nvSpPr>
        <p:spPr bwMode="auto">
          <a:xfrm>
            <a:off x="1446213" y="1703140"/>
            <a:ext cx="100012" cy="21590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0</a:t>
            </a:r>
            <a:endParaRPr lang="en-US" sz="3200">
              <a:solidFill>
                <a:prstClr val="white"/>
              </a:solidFill>
              <a:latin typeface="Gill Sans" charset="0"/>
              <a:sym typeface="Gill Sans" charset="0"/>
            </a:endParaRPr>
          </a:p>
        </p:txBody>
      </p:sp>
      <p:sp>
        <p:nvSpPr>
          <p:cNvPr id="64546" name="Rectangle 23"/>
          <p:cNvSpPr>
            <a:spLocks noChangeArrowheads="1"/>
          </p:cNvSpPr>
          <p:nvPr/>
        </p:nvSpPr>
        <p:spPr bwMode="auto">
          <a:xfrm>
            <a:off x="4795838" y="5590927"/>
            <a:ext cx="531812" cy="24606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600" b="1">
                <a:solidFill>
                  <a:prstClr val="white"/>
                </a:solidFill>
                <a:latin typeface="Gill Sans" charset="0"/>
                <a:sym typeface="Gill Sans" charset="0"/>
              </a:rPr>
              <a:t>Week</a:t>
            </a:r>
            <a:endParaRPr lang="en-US" sz="1600">
              <a:solidFill>
                <a:prstClr val="white"/>
              </a:solidFill>
              <a:latin typeface="Gill Sans" charset="0"/>
              <a:sym typeface="Gill Sans" charset="0"/>
            </a:endParaRPr>
          </a:p>
        </p:txBody>
      </p:sp>
      <p:sp>
        <p:nvSpPr>
          <p:cNvPr id="64547" name="Rectangle 24"/>
          <p:cNvSpPr>
            <a:spLocks noChangeArrowheads="1"/>
          </p:cNvSpPr>
          <p:nvPr/>
        </p:nvSpPr>
        <p:spPr bwMode="auto">
          <a:xfrm>
            <a:off x="1846263" y="5336927"/>
            <a:ext cx="46990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BSLN</a:t>
            </a:r>
          </a:p>
        </p:txBody>
      </p:sp>
      <p:sp>
        <p:nvSpPr>
          <p:cNvPr id="64548" name="Rectangle 25"/>
          <p:cNvSpPr>
            <a:spLocks noChangeArrowheads="1"/>
          </p:cNvSpPr>
          <p:nvPr/>
        </p:nvSpPr>
        <p:spPr bwMode="auto">
          <a:xfrm>
            <a:off x="3478213" y="5336927"/>
            <a:ext cx="198437"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26</a:t>
            </a:r>
          </a:p>
        </p:txBody>
      </p:sp>
      <p:sp>
        <p:nvSpPr>
          <p:cNvPr id="64549" name="Rectangle 26"/>
          <p:cNvSpPr>
            <a:spLocks noChangeArrowheads="1"/>
          </p:cNvSpPr>
          <p:nvPr/>
        </p:nvSpPr>
        <p:spPr bwMode="auto">
          <a:xfrm>
            <a:off x="5033963" y="5336927"/>
            <a:ext cx="198437"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52</a:t>
            </a:r>
          </a:p>
        </p:txBody>
      </p:sp>
      <p:sp>
        <p:nvSpPr>
          <p:cNvPr id="64550" name="Rectangle 27"/>
          <p:cNvSpPr>
            <a:spLocks noChangeArrowheads="1"/>
          </p:cNvSpPr>
          <p:nvPr/>
        </p:nvSpPr>
        <p:spPr bwMode="auto">
          <a:xfrm>
            <a:off x="6578600" y="5336927"/>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76</a:t>
            </a:r>
          </a:p>
        </p:txBody>
      </p:sp>
      <p:sp>
        <p:nvSpPr>
          <p:cNvPr id="64551" name="Rectangle 28"/>
          <p:cNvSpPr>
            <a:spLocks noChangeArrowheads="1"/>
          </p:cNvSpPr>
          <p:nvPr/>
        </p:nvSpPr>
        <p:spPr bwMode="auto">
          <a:xfrm>
            <a:off x="8091488" y="5336927"/>
            <a:ext cx="29845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104</a:t>
            </a:r>
          </a:p>
        </p:txBody>
      </p:sp>
      <p:sp>
        <p:nvSpPr>
          <p:cNvPr id="64552" name="Rectangle 29"/>
          <p:cNvSpPr>
            <a:spLocks noChangeArrowheads="1"/>
          </p:cNvSpPr>
          <p:nvPr/>
        </p:nvSpPr>
        <p:spPr bwMode="auto">
          <a:xfrm>
            <a:off x="3455988" y="5092452"/>
            <a:ext cx="296862"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srgbClr val="808080"/>
                </a:solidFill>
                <a:latin typeface="Gill Sans" charset="0"/>
                <a:sym typeface="Gill Sans" charset="0"/>
              </a:rPr>
              <a:t>130</a:t>
            </a:r>
            <a:endParaRPr lang="en-US" sz="1400">
              <a:solidFill>
                <a:srgbClr val="000000"/>
              </a:solidFill>
              <a:latin typeface="Gill Sans" charset="0"/>
              <a:sym typeface="Gill Sans" charset="0"/>
            </a:endParaRPr>
          </a:p>
        </p:txBody>
      </p:sp>
      <p:sp>
        <p:nvSpPr>
          <p:cNvPr id="64553" name="Rectangle 30"/>
          <p:cNvSpPr>
            <a:spLocks noChangeArrowheads="1"/>
          </p:cNvSpPr>
          <p:nvPr/>
        </p:nvSpPr>
        <p:spPr bwMode="auto">
          <a:xfrm>
            <a:off x="5024438" y="5092452"/>
            <a:ext cx="271462"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srgbClr val="808080"/>
                </a:solidFill>
                <a:latin typeface="Gill Sans" charset="0"/>
                <a:sym typeface="Gill Sans" charset="0"/>
              </a:rPr>
              <a:t>111</a:t>
            </a:r>
            <a:endParaRPr lang="en-US" sz="1400">
              <a:solidFill>
                <a:srgbClr val="000000"/>
              </a:solidFill>
              <a:latin typeface="Gill Sans" charset="0"/>
              <a:sym typeface="Gill Sans" charset="0"/>
            </a:endParaRPr>
          </a:p>
        </p:txBody>
      </p:sp>
      <p:sp>
        <p:nvSpPr>
          <p:cNvPr id="64554" name="Rectangle 31"/>
          <p:cNvSpPr>
            <a:spLocks noChangeArrowheads="1"/>
          </p:cNvSpPr>
          <p:nvPr/>
        </p:nvSpPr>
        <p:spPr bwMode="auto">
          <a:xfrm>
            <a:off x="6605588" y="5092452"/>
            <a:ext cx="198437"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srgbClr val="808080"/>
                </a:solidFill>
                <a:latin typeface="Gill Sans" charset="0"/>
                <a:sym typeface="Gill Sans" charset="0"/>
              </a:rPr>
              <a:t>66</a:t>
            </a:r>
            <a:endParaRPr lang="en-US" sz="1400">
              <a:solidFill>
                <a:srgbClr val="000000"/>
              </a:solidFill>
              <a:latin typeface="Gill Sans" charset="0"/>
              <a:sym typeface="Gill Sans" charset="0"/>
            </a:endParaRPr>
          </a:p>
        </p:txBody>
      </p:sp>
      <p:sp>
        <p:nvSpPr>
          <p:cNvPr id="64555" name="Rectangle 32"/>
          <p:cNvSpPr>
            <a:spLocks noChangeArrowheads="1"/>
          </p:cNvSpPr>
          <p:nvPr/>
        </p:nvSpPr>
        <p:spPr bwMode="auto">
          <a:xfrm>
            <a:off x="8166100" y="5092452"/>
            <a:ext cx="200025"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srgbClr val="808080"/>
                </a:solidFill>
                <a:latin typeface="Gill Sans" charset="0"/>
                <a:sym typeface="Gill Sans" charset="0"/>
              </a:rPr>
              <a:t>53</a:t>
            </a:r>
            <a:endParaRPr lang="en-US" sz="1400">
              <a:solidFill>
                <a:srgbClr val="000000"/>
              </a:solidFill>
              <a:latin typeface="Gill Sans" charset="0"/>
              <a:sym typeface="Gill Sans" charset="0"/>
            </a:endParaRPr>
          </a:p>
        </p:txBody>
      </p:sp>
      <p:sp>
        <p:nvSpPr>
          <p:cNvPr id="64556" name="Rectangle 33"/>
          <p:cNvSpPr>
            <a:spLocks noChangeArrowheads="1"/>
          </p:cNvSpPr>
          <p:nvPr/>
        </p:nvSpPr>
        <p:spPr bwMode="auto">
          <a:xfrm>
            <a:off x="4249738" y="1688852"/>
            <a:ext cx="519112" cy="21431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LDL-C</a:t>
            </a:r>
            <a:endParaRPr lang="en-US" sz="3200">
              <a:solidFill>
                <a:prstClr val="white"/>
              </a:solidFill>
              <a:latin typeface="Gill Sans" charset="0"/>
              <a:sym typeface="Gill Sans" charset="0"/>
            </a:endParaRPr>
          </a:p>
        </p:txBody>
      </p:sp>
      <p:sp>
        <p:nvSpPr>
          <p:cNvPr id="64557" name="Rectangle 34"/>
          <p:cNvSpPr>
            <a:spLocks noChangeArrowheads="1"/>
          </p:cNvSpPr>
          <p:nvPr/>
        </p:nvSpPr>
        <p:spPr bwMode="auto">
          <a:xfrm>
            <a:off x="5140325" y="1688852"/>
            <a:ext cx="419100" cy="21431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apoB</a:t>
            </a:r>
            <a:endParaRPr lang="en-US" sz="3200">
              <a:solidFill>
                <a:prstClr val="white"/>
              </a:solidFill>
              <a:latin typeface="Gill Sans" charset="0"/>
              <a:sym typeface="Gill Sans" charset="0"/>
            </a:endParaRPr>
          </a:p>
        </p:txBody>
      </p:sp>
      <p:sp>
        <p:nvSpPr>
          <p:cNvPr id="64558" name="Rectangle 35"/>
          <p:cNvSpPr>
            <a:spLocks noChangeArrowheads="1"/>
          </p:cNvSpPr>
          <p:nvPr/>
        </p:nvSpPr>
        <p:spPr bwMode="auto">
          <a:xfrm>
            <a:off x="5937250" y="1688852"/>
            <a:ext cx="416781" cy="21544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dirty="0">
                <a:solidFill>
                  <a:prstClr val="white"/>
                </a:solidFill>
                <a:latin typeface="Gill Sans" charset="0"/>
                <a:sym typeface="Gill Sans" charset="0"/>
              </a:rPr>
              <a:t>Lp(a)</a:t>
            </a:r>
            <a:endParaRPr lang="en-US" sz="3200" dirty="0">
              <a:solidFill>
                <a:prstClr val="white"/>
              </a:solidFill>
              <a:latin typeface="Gill Sans" charset="0"/>
              <a:sym typeface="Gill Sans" charset="0"/>
            </a:endParaRPr>
          </a:p>
        </p:txBody>
      </p:sp>
      <p:sp>
        <p:nvSpPr>
          <p:cNvPr id="64559" name="Freeform 36"/>
          <p:cNvSpPr>
            <a:spLocks/>
          </p:cNvSpPr>
          <p:nvPr/>
        </p:nvSpPr>
        <p:spPr bwMode="auto">
          <a:xfrm>
            <a:off x="39862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68044515 w 43"/>
              <a:gd name="T11" fmla="*/ 7561314 h 47"/>
              <a:gd name="T12" fmla="*/ 60483310 w 43"/>
              <a:gd name="T13" fmla="*/ 0 h 47"/>
              <a:gd name="T14" fmla="*/ 42843133 w 43"/>
              <a:gd name="T15" fmla="*/ 7561314 h 47"/>
              <a:gd name="T16" fmla="*/ 27722312 w 43"/>
              <a:gd name="T17" fmla="*/ 7561314 h 47"/>
              <a:gd name="T18" fmla="*/ 20161101 w 43"/>
              <a:gd name="T19" fmla="*/ 17642006 h 47"/>
              <a:gd name="T20" fmla="*/ 12601481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2601481 w 43"/>
              <a:gd name="T35" fmla="*/ 93247194 h 47"/>
              <a:gd name="T36" fmla="*/ 20161101 w 43"/>
              <a:gd name="T37" fmla="*/ 100806918 h 47"/>
              <a:gd name="T38" fmla="*/ 27722312 w 43"/>
              <a:gd name="T39" fmla="*/ 108368253 h 47"/>
              <a:gd name="T40" fmla="*/ 42843133 w 43"/>
              <a:gd name="T41" fmla="*/ 108368253 h 47"/>
              <a:gd name="T42" fmla="*/ 60483310 w 43"/>
              <a:gd name="T43" fmla="*/ 118448942 h 47"/>
              <a:gd name="T44" fmla="*/ 68044515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7" y="3"/>
                </a:lnTo>
                <a:lnTo>
                  <a:pt x="24" y="0"/>
                </a:lnTo>
                <a:lnTo>
                  <a:pt x="17" y="3"/>
                </a:lnTo>
                <a:lnTo>
                  <a:pt x="11" y="3"/>
                </a:lnTo>
                <a:lnTo>
                  <a:pt x="8" y="7"/>
                </a:lnTo>
                <a:lnTo>
                  <a:pt x="5" y="10"/>
                </a:lnTo>
                <a:lnTo>
                  <a:pt x="3" y="13"/>
                </a:lnTo>
                <a:lnTo>
                  <a:pt x="3" y="15"/>
                </a:lnTo>
                <a:lnTo>
                  <a:pt x="0" y="18"/>
                </a:lnTo>
                <a:lnTo>
                  <a:pt x="0" y="27"/>
                </a:lnTo>
                <a:lnTo>
                  <a:pt x="3" y="31"/>
                </a:lnTo>
                <a:lnTo>
                  <a:pt x="3" y="34"/>
                </a:lnTo>
                <a:lnTo>
                  <a:pt x="5" y="37"/>
                </a:lnTo>
                <a:lnTo>
                  <a:pt x="8" y="40"/>
                </a:lnTo>
                <a:lnTo>
                  <a:pt x="11" y="43"/>
                </a:lnTo>
                <a:lnTo>
                  <a:pt x="17" y="43"/>
                </a:lnTo>
                <a:lnTo>
                  <a:pt x="24" y="47"/>
                </a:lnTo>
                <a:lnTo>
                  <a:pt x="27" y="43"/>
                </a:lnTo>
                <a:lnTo>
                  <a:pt x="33" y="43"/>
                </a:lnTo>
                <a:lnTo>
                  <a:pt x="37" y="40"/>
                </a:lnTo>
                <a:lnTo>
                  <a:pt x="40" y="37"/>
                </a:lnTo>
                <a:lnTo>
                  <a:pt x="43" y="34"/>
                </a:lnTo>
                <a:lnTo>
                  <a:pt x="43" y="27"/>
                </a:lnTo>
                <a:lnTo>
                  <a:pt x="43" y="21"/>
                </a:lnTo>
                <a:close/>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0" name="Freeform 37"/>
          <p:cNvSpPr>
            <a:spLocks/>
          </p:cNvSpPr>
          <p:nvPr/>
        </p:nvSpPr>
        <p:spPr bwMode="auto">
          <a:xfrm>
            <a:off x="39862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68044515 w 43"/>
              <a:gd name="T11" fmla="*/ 7561314 h 47"/>
              <a:gd name="T12" fmla="*/ 60483310 w 43"/>
              <a:gd name="T13" fmla="*/ 0 h 47"/>
              <a:gd name="T14" fmla="*/ 42843133 w 43"/>
              <a:gd name="T15" fmla="*/ 7561314 h 47"/>
              <a:gd name="T16" fmla="*/ 27722312 w 43"/>
              <a:gd name="T17" fmla="*/ 7561314 h 47"/>
              <a:gd name="T18" fmla="*/ 20161101 w 43"/>
              <a:gd name="T19" fmla="*/ 17642006 h 47"/>
              <a:gd name="T20" fmla="*/ 12601481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2601481 w 43"/>
              <a:gd name="T35" fmla="*/ 93247194 h 47"/>
              <a:gd name="T36" fmla="*/ 20161101 w 43"/>
              <a:gd name="T37" fmla="*/ 100806918 h 47"/>
              <a:gd name="T38" fmla="*/ 27722312 w 43"/>
              <a:gd name="T39" fmla="*/ 108368253 h 47"/>
              <a:gd name="T40" fmla="*/ 42843133 w 43"/>
              <a:gd name="T41" fmla="*/ 108368253 h 47"/>
              <a:gd name="T42" fmla="*/ 60483310 w 43"/>
              <a:gd name="T43" fmla="*/ 118448942 h 47"/>
              <a:gd name="T44" fmla="*/ 68044515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7" y="3"/>
                </a:lnTo>
                <a:lnTo>
                  <a:pt x="24" y="0"/>
                </a:lnTo>
                <a:lnTo>
                  <a:pt x="17" y="3"/>
                </a:lnTo>
                <a:lnTo>
                  <a:pt x="11" y="3"/>
                </a:lnTo>
                <a:lnTo>
                  <a:pt x="8" y="7"/>
                </a:lnTo>
                <a:lnTo>
                  <a:pt x="5" y="10"/>
                </a:lnTo>
                <a:lnTo>
                  <a:pt x="3" y="13"/>
                </a:lnTo>
                <a:lnTo>
                  <a:pt x="3" y="15"/>
                </a:lnTo>
                <a:lnTo>
                  <a:pt x="0" y="18"/>
                </a:lnTo>
                <a:lnTo>
                  <a:pt x="0" y="27"/>
                </a:lnTo>
                <a:lnTo>
                  <a:pt x="3" y="31"/>
                </a:lnTo>
                <a:lnTo>
                  <a:pt x="3" y="34"/>
                </a:lnTo>
                <a:lnTo>
                  <a:pt x="5" y="37"/>
                </a:lnTo>
                <a:lnTo>
                  <a:pt x="8" y="40"/>
                </a:lnTo>
                <a:lnTo>
                  <a:pt x="11" y="43"/>
                </a:lnTo>
                <a:lnTo>
                  <a:pt x="17" y="43"/>
                </a:lnTo>
                <a:lnTo>
                  <a:pt x="24" y="47"/>
                </a:lnTo>
                <a:lnTo>
                  <a:pt x="27" y="43"/>
                </a:lnTo>
                <a:lnTo>
                  <a:pt x="33" y="43"/>
                </a:lnTo>
                <a:lnTo>
                  <a:pt x="37" y="40"/>
                </a:lnTo>
                <a:lnTo>
                  <a:pt x="40" y="37"/>
                </a:lnTo>
                <a:lnTo>
                  <a:pt x="43" y="34"/>
                </a:lnTo>
                <a:lnTo>
                  <a:pt x="43" y="27"/>
                </a:lnTo>
                <a:lnTo>
                  <a:pt x="43" y="21"/>
                </a:lnTo>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1" name="Freeform 38"/>
          <p:cNvSpPr>
            <a:spLocks/>
          </p:cNvSpPr>
          <p:nvPr/>
        </p:nvSpPr>
        <p:spPr bwMode="auto">
          <a:xfrm>
            <a:off x="39862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68044515 w 43"/>
              <a:gd name="T11" fmla="*/ 7561314 h 47"/>
              <a:gd name="T12" fmla="*/ 60483310 w 43"/>
              <a:gd name="T13" fmla="*/ 0 h 47"/>
              <a:gd name="T14" fmla="*/ 42843133 w 43"/>
              <a:gd name="T15" fmla="*/ 7561314 h 47"/>
              <a:gd name="T16" fmla="*/ 27722312 w 43"/>
              <a:gd name="T17" fmla="*/ 7561314 h 47"/>
              <a:gd name="T18" fmla="*/ 20161101 w 43"/>
              <a:gd name="T19" fmla="*/ 17642006 h 47"/>
              <a:gd name="T20" fmla="*/ 12601481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2601481 w 43"/>
              <a:gd name="T35" fmla="*/ 93247194 h 47"/>
              <a:gd name="T36" fmla="*/ 20161101 w 43"/>
              <a:gd name="T37" fmla="*/ 100806918 h 47"/>
              <a:gd name="T38" fmla="*/ 27722312 w 43"/>
              <a:gd name="T39" fmla="*/ 108368253 h 47"/>
              <a:gd name="T40" fmla="*/ 42843133 w 43"/>
              <a:gd name="T41" fmla="*/ 108368253 h 47"/>
              <a:gd name="T42" fmla="*/ 60483310 w 43"/>
              <a:gd name="T43" fmla="*/ 118448942 h 47"/>
              <a:gd name="T44" fmla="*/ 68044515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7" y="3"/>
                </a:lnTo>
                <a:lnTo>
                  <a:pt x="24" y="0"/>
                </a:lnTo>
                <a:lnTo>
                  <a:pt x="17" y="3"/>
                </a:lnTo>
                <a:lnTo>
                  <a:pt x="11" y="3"/>
                </a:lnTo>
                <a:lnTo>
                  <a:pt x="8" y="7"/>
                </a:lnTo>
                <a:lnTo>
                  <a:pt x="5" y="10"/>
                </a:lnTo>
                <a:lnTo>
                  <a:pt x="3" y="13"/>
                </a:lnTo>
                <a:lnTo>
                  <a:pt x="3" y="15"/>
                </a:lnTo>
                <a:lnTo>
                  <a:pt x="0" y="18"/>
                </a:lnTo>
                <a:lnTo>
                  <a:pt x="0" y="27"/>
                </a:lnTo>
                <a:lnTo>
                  <a:pt x="3" y="31"/>
                </a:lnTo>
                <a:lnTo>
                  <a:pt x="3" y="34"/>
                </a:lnTo>
                <a:lnTo>
                  <a:pt x="5" y="37"/>
                </a:lnTo>
                <a:lnTo>
                  <a:pt x="8" y="40"/>
                </a:lnTo>
                <a:lnTo>
                  <a:pt x="11" y="43"/>
                </a:lnTo>
                <a:lnTo>
                  <a:pt x="17" y="43"/>
                </a:lnTo>
                <a:lnTo>
                  <a:pt x="24" y="47"/>
                </a:lnTo>
                <a:lnTo>
                  <a:pt x="27" y="43"/>
                </a:lnTo>
                <a:lnTo>
                  <a:pt x="33" y="43"/>
                </a:lnTo>
                <a:lnTo>
                  <a:pt x="37" y="40"/>
                </a:lnTo>
                <a:lnTo>
                  <a:pt x="40" y="37"/>
                </a:lnTo>
                <a:lnTo>
                  <a:pt x="43" y="34"/>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2" name="Freeform 39"/>
          <p:cNvSpPr>
            <a:spLocks/>
          </p:cNvSpPr>
          <p:nvPr/>
        </p:nvSpPr>
        <p:spPr bwMode="auto">
          <a:xfrm>
            <a:off x="39862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68044515 w 43"/>
              <a:gd name="T11" fmla="*/ 7561314 h 47"/>
              <a:gd name="T12" fmla="*/ 60483310 w 43"/>
              <a:gd name="T13" fmla="*/ 0 h 47"/>
              <a:gd name="T14" fmla="*/ 42843133 w 43"/>
              <a:gd name="T15" fmla="*/ 7561314 h 47"/>
              <a:gd name="T16" fmla="*/ 27722312 w 43"/>
              <a:gd name="T17" fmla="*/ 7561314 h 47"/>
              <a:gd name="T18" fmla="*/ 20161101 w 43"/>
              <a:gd name="T19" fmla="*/ 17642006 h 47"/>
              <a:gd name="T20" fmla="*/ 12601481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2601481 w 43"/>
              <a:gd name="T35" fmla="*/ 93247194 h 47"/>
              <a:gd name="T36" fmla="*/ 20161101 w 43"/>
              <a:gd name="T37" fmla="*/ 100806918 h 47"/>
              <a:gd name="T38" fmla="*/ 27722312 w 43"/>
              <a:gd name="T39" fmla="*/ 108368253 h 47"/>
              <a:gd name="T40" fmla="*/ 42843133 w 43"/>
              <a:gd name="T41" fmla="*/ 108368253 h 47"/>
              <a:gd name="T42" fmla="*/ 60483310 w 43"/>
              <a:gd name="T43" fmla="*/ 118448942 h 47"/>
              <a:gd name="T44" fmla="*/ 68044515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7" y="3"/>
                </a:lnTo>
                <a:lnTo>
                  <a:pt x="24" y="0"/>
                </a:lnTo>
                <a:lnTo>
                  <a:pt x="17" y="3"/>
                </a:lnTo>
                <a:lnTo>
                  <a:pt x="11" y="3"/>
                </a:lnTo>
                <a:lnTo>
                  <a:pt x="8" y="7"/>
                </a:lnTo>
                <a:lnTo>
                  <a:pt x="5" y="10"/>
                </a:lnTo>
                <a:lnTo>
                  <a:pt x="3" y="13"/>
                </a:lnTo>
                <a:lnTo>
                  <a:pt x="3" y="15"/>
                </a:lnTo>
                <a:lnTo>
                  <a:pt x="0" y="18"/>
                </a:lnTo>
                <a:lnTo>
                  <a:pt x="0" y="27"/>
                </a:lnTo>
                <a:lnTo>
                  <a:pt x="3" y="31"/>
                </a:lnTo>
                <a:lnTo>
                  <a:pt x="3" y="34"/>
                </a:lnTo>
                <a:lnTo>
                  <a:pt x="5" y="37"/>
                </a:lnTo>
                <a:lnTo>
                  <a:pt x="8" y="40"/>
                </a:lnTo>
                <a:lnTo>
                  <a:pt x="11" y="43"/>
                </a:lnTo>
                <a:lnTo>
                  <a:pt x="17" y="43"/>
                </a:lnTo>
                <a:lnTo>
                  <a:pt x="24" y="47"/>
                </a:lnTo>
                <a:lnTo>
                  <a:pt x="27" y="43"/>
                </a:lnTo>
                <a:lnTo>
                  <a:pt x="33" y="43"/>
                </a:lnTo>
                <a:lnTo>
                  <a:pt x="37" y="40"/>
                </a:lnTo>
                <a:lnTo>
                  <a:pt x="40" y="37"/>
                </a:lnTo>
                <a:lnTo>
                  <a:pt x="43" y="34"/>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3" name="Freeform 40"/>
          <p:cNvSpPr>
            <a:spLocks/>
          </p:cNvSpPr>
          <p:nvPr/>
        </p:nvSpPr>
        <p:spPr bwMode="auto">
          <a:xfrm>
            <a:off x="40624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73084789 w 43"/>
              <a:gd name="T11" fmla="*/ 7561314 h 47"/>
              <a:gd name="T12" fmla="*/ 63004241 w 43"/>
              <a:gd name="T13" fmla="*/ 0 h 47"/>
              <a:gd name="T14" fmla="*/ 47883407 w 43"/>
              <a:gd name="T15" fmla="*/ 7561314 h 47"/>
              <a:gd name="T16" fmla="*/ 32762586 w 43"/>
              <a:gd name="T17" fmla="*/ 7561314 h 47"/>
              <a:gd name="T18" fmla="*/ 22682032 w 43"/>
              <a:gd name="T19" fmla="*/ 17642006 h 47"/>
              <a:gd name="T20" fmla="*/ 15120828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5120828 w 43"/>
              <a:gd name="T35" fmla="*/ 93247194 h 47"/>
              <a:gd name="T36" fmla="*/ 22682032 w 43"/>
              <a:gd name="T37" fmla="*/ 100806918 h 47"/>
              <a:gd name="T38" fmla="*/ 32762586 w 43"/>
              <a:gd name="T39" fmla="*/ 108368253 h 47"/>
              <a:gd name="T40" fmla="*/ 47883407 w 43"/>
              <a:gd name="T41" fmla="*/ 108368253 h 47"/>
              <a:gd name="T42" fmla="*/ 63004241 w 43"/>
              <a:gd name="T43" fmla="*/ 118448942 h 47"/>
              <a:gd name="T44" fmla="*/ 73084789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9" y="3"/>
                </a:lnTo>
                <a:lnTo>
                  <a:pt x="25" y="0"/>
                </a:lnTo>
                <a:lnTo>
                  <a:pt x="19" y="3"/>
                </a:lnTo>
                <a:lnTo>
                  <a:pt x="13" y="3"/>
                </a:lnTo>
                <a:lnTo>
                  <a:pt x="9" y="7"/>
                </a:lnTo>
                <a:lnTo>
                  <a:pt x="6" y="10"/>
                </a:lnTo>
                <a:lnTo>
                  <a:pt x="3" y="13"/>
                </a:lnTo>
                <a:lnTo>
                  <a:pt x="3" y="15"/>
                </a:lnTo>
                <a:lnTo>
                  <a:pt x="0" y="18"/>
                </a:lnTo>
                <a:lnTo>
                  <a:pt x="0" y="27"/>
                </a:lnTo>
                <a:lnTo>
                  <a:pt x="3" y="31"/>
                </a:lnTo>
                <a:lnTo>
                  <a:pt x="3" y="34"/>
                </a:lnTo>
                <a:lnTo>
                  <a:pt x="6" y="37"/>
                </a:lnTo>
                <a:lnTo>
                  <a:pt x="9" y="40"/>
                </a:lnTo>
                <a:lnTo>
                  <a:pt x="13" y="43"/>
                </a:lnTo>
                <a:lnTo>
                  <a:pt x="19" y="43"/>
                </a:lnTo>
                <a:lnTo>
                  <a:pt x="25" y="47"/>
                </a:lnTo>
                <a:lnTo>
                  <a:pt x="29" y="43"/>
                </a:lnTo>
                <a:lnTo>
                  <a:pt x="33" y="43"/>
                </a:lnTo>
                <a:lnTo>
                  <a:pt x="37" y="40"/>
                </a:lnTo>
                <a:lnTo>
                  <a:pt x="40" y="37"/>
                </a:lnTo>
                <a:lnTo>
                  <a:pt x="43" y="34"/>
                </a:lnTo>
                <a:lnTo>
                  <a:pt x="43" y="27"/>
                </a:lnTo>
                <a:lnTo>
                  <a:pt x="43" y="21"/>
                </a:lnTo>
                <a:close/>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4" name="Freeform 41"/>
          <p:cNvSpPr>
            <a:spLocks/>
          </p:cNvSpPr>
          <p:nvPr/>
        </p:nvSpPr>
        <p:spPr bwMode="auto">
          <a:xfrm>
            <a:off x="40624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73084789 w 43"/>
              <a:gd name="T11" fmla="*/ 7561314 h 47"/>
              <a:gd name="T12" fmla="*/ 63004241 w 43"/>
              <a:gd name="T13" fmla="*/ 0 h 47"/>
              <a:gd name="T14" fmla="*/ 47883407 w 43"/>
              <a:gd name="T15" fmla="*/ 7561314 h 47"/>
              <a:gd name="T16" fmla="*/ 32762586 w 43"/>
              <a:gd name="T17" fmla="*/ 7561314 h 47"/>
              <a:gd name="T18" fmla="*/ 22682032 w 43"/>
              <a:gd name="T19" fmla="*/ 17642006 h 47"/>
              <a:gd name="T20" fmla="*/ 15120828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5120828 w 43"/>
              <a:gd name="T35" fmla="*/ 93247194 h 47"/>
              <a:gd name="T36" fmla="*/ 22682032 w 43"/>
              <a:gd name="T37" fmla="*/ 100806918 h 47"/>
              <a:gd name="T38" fmla="*/ 32762586 w 43"/>
              <a:gd name="T39" fmla="*/ 108368253 h 47"/>
              <a:gd name="T40" fmla="*/ 47883407 w 43"/>
              <a:gd name="T41" fmla="*/ 108368253 h 47"/>
              <a:gd name="T42" fmla="*/ 63004241 w 43"/>
              <a:gd name="T43" fmla="*/ 118448942 h 47"/>
              <a:gd name="T44" fmla="*/ 73084789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9" y="3"/>
                </a:lnTo>
                <a:lnTo>
                  <a:pt x="25" y="0"/>
                </a:lnTo>
                <a:lnTo>
                  <a:pt x="19" y="3"/>
                </a:lnTo>
                <a:lnTo>
                  <a:pt x="13" y="3"/>
                </a:lnTo>
                <a:lnTo>
                  <a:pt x="9" y="7"/>
                </a:lnTo>
                <a:lnTo>
                  <a:pt x="6" y="10"/>
                </a:lnTo>
                <a:lnTo>
                  <a:pt x="3" y="13"/>
                </a:lnTo>
                <a:lnTo>
                  <a:pt x="3" y="15"/>
                </a:lnTo>
                <a:lnTo>
                  <a:pt x="0" y="18"/>
                </a:lnTo>
                <a:lnTo>
                  <a:pt x="0" y="27"/>
                </a:lnTo>
                <a:lnTo>
                  <a:pt x="3" y="31"/>
                </a:lnTo>
                <a:lnTo>
                  <a:pt x="3" y="34"/>
                </a:lnTo>
                <a:lnTo>
                  <a:pt x="6" y="37"/>
                </a:lnTo>
                <a:lnTo>
                  <a:pt x="9" y="40"/>
                </a:lnTo>
                <a:lnTo>
                  <a:pt x="13" y="43"/>
                </a:lnTo>
                <a:lnTo>
                  <a:pt x="19" y="43"/>
                </a:lnTo>
                <a:lnTo>
                  <a:pt x="25" y="47"/>
                </a:lnTo>
                <a:lnTo>
                  <a:pt x="29" y="43"/>
                </a:lnTo>
                <a:lnTo>
                  <a:pt x="33" y="43"/>
                </a:lnTo>
                <a:lnTo>
                  <a:pt x="37" y="40"/>
                </a:lnTo>
                <a:lnTo>
                  <a:pt x="40" y="37"/>
                </a:lnTo>
                <a:lnTo>
                  <a:pt x="43" y="34"/>
                </a:lnTo>
                <a:lnTo>
                  <a:pt x="43" y="27"/>
                </a:lnTo>
                <a:lnTo>
                  <a:pt x="43" y="21"/>
                </a:lnTo>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5" name="Freeform 42"/>
          <p:cNvSpPr>
            <a:spLocks/>
          </p:cNvSpPr>
          <p:nvPr/>
        </p:nvSpPr>
        <p:spPr bwMode="auto">
          <a:xfrm>
            <a:off x="40624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73084789 w 43"/>
              <a:gd name="T11" fmla="*/ 7561314 h 47"/>
              <a:gd name="T12" fmla="*/ 63004241 w 43"/>
              <a:gd name="T13" fmla="*/ 0 h 47"/>
              <a:gd name="T14" fmla="*/ 47883407 w 43"/>
              <a:gd name="T15" fmla="*/ 7561314 h 47"/>
              <a:gd name="T16" fmla="*/ 32762586 w 43"/>
              <a:gd name="T17" fmla="*/ 7561314 h 47"/>
              <a:gd name="T18" fmla="*/ 22682032 w 43"/>
              <a:gd name="T19" fmla="*/ 17642006 h 47"/>
              <a:gd name="T20" fmla="*/ 15120828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5120828 w 43"/>
              <a:gd name="T35" fmla="*/ 93247194 h 47"/>
              <a:gd name="T36" fmla="*/ 22682032 w 43"/>
              <a:gd name="T37" fmla="*/ 100806918 h 47"/>
              <a:gd name="T38" fmla="*/ 32762586 w 43"/>
              <a:gd name="T39" fmla="*/ 108368253 h 47"/>
              <a:gd name="T40" fmla="*/ 47883407 w 43"/>
              <a:gd name="T41" fmla="*/ 108368253 h 47"/>
              <a:gd name="T42" fmla="*/ 63004241 w 43"/>
              <a:gd name="T43" fmla="*/ 118448942 h 47"/>
              <a:gd name="T44" fmla="*/ 73084789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9" y="3"/>
                </a:lnTo>
                <a:lnTo>
                  <a:pt x="25" y="0"/>
                </a:lnTo>
                <a:lnTo>
                  <a:pt x="19" y="3"/>
                </a:lnTo>
                <a:lnTo>
                  <a:pt x="13" y="3"/>
                </a:lnTo>
                <a:lnTo>
                  <a:pt x="9" y="7"/>
                </a:lnTo>
                <a:lnTo>
                  <a:pt x="6" y="10"/>
                </a:lnTo>
                <a:lnTo>
                  <a:pt x="3" y="13"/>
                </a:lnTo>
                <a:lnTo>
                  <a:pt x="3" y="15"/>
                </a:lnTo>
                <a:lnTo>
                  <a:pt x="0" y="18"/>
                </a:lnTo>
                <a:lnTo>
                  <a:pt x="0" y="27"/>
                </a:lnTo>
                <a:lnTo>
                  <a:pt x="3" y="31"/>
                </a:lnTo>
                <a:lnTo>
                  <a:pt x="3" y="34"/>
                </a:lnTo>
                <a:lnTo>
                  <a:pt x="6" y="37"/>
                </a:lnTo>
                <a:lnTo>
                  <a:pt x="9" y="40"/>
                </a:lnTo>
                <a:lnTo>
                  <a:pt x="13" y="43"/>
                </a:lnTo>
                <a:lnTo>
                  <a:pt x="19" y="43"/>
                </a:lnTo>
                <a:lnTo>
                  <a:pt x="25" y="47"/>
                </a:lnTo>
                <a:lnTo>
                  <a:pt x="29" y="43"/>
                </a:lnTo>
                <a:lnTo>
                  <a:pt x="33" y="43"/>
                </a:lnTo>
                <a:lnTo>
                  <a:pt x="37" y="40"/>
                </a:lnTo>
                <a:lnTo>
                  <a:pt x="40" y="37"/>
                </a:lnTo>
                <a:lnTo>
                  <a:pt x="43" y="34"/>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6" name="Freeform 43"/>
          <p:cNvSpPr>
            <a:spLocks/>
          </p:cNvSpPr>
          <p:nvPr/>
        </p:nvSpPr>
        <p:spPr bwMode="auto">
          <a:xfrm>
            <a:off x="4062413" y="1758702"/>
            <a:ext cx="68262" cy="74613"/>
          </a:xfrm>
          <a:custGeom>
            <a:avLst/>
            <a:gdLst>
              <a:gd name="T0" fmla="*/ 108366730 w 43"/>
              <a:gd name="T1" fmla="*/ 52924437 h 47"/>
              <a:gd name="T2" fmla="*/ 108366730 w 43"/>
              <a:gd name="T3" fmla="*/ 32763046 h 47"/>
              <a:gd name="T4" fmla="*/ 100805501 w 43"/>
              <a:gd name="T5" fmla="*/ 25201729 h 47"/>
              <a:gd name="T6" fmla="*/ 93245884 w 43"/>
              <a:gd name="T7" fmla="*/ 17642006 h 47"/>
              <a:gd name="T8" fmla="*/ 83165336 w 43"/>
              <a:gd name="T9" fmla="*/ 7561314 h 47"/>
              <a:gd name="T10" fmla="*/ 73084789 w 43"/>
              <a:gd name="T11" fmla="*/ 7561314 h 47"/>
              <a:gd name="T12" fmla="*/ 63004241 w 43"/>
              <a:gd name="T13" fmla="*/ 0 h 47"/>
              <a:gd name="T14" fmla="*/ 47883407 w 43"/>
              <a:gd name="T15" fmla="*/ 7561314 h 47"/>
              <a:gd name="T16" fmla="*/ 32762586 w 43"/>
              <a:gd name="T17" fmla="*/ 7561314 h 47"/>
              <a:gd name="T18" fmla="*/ 22682032 w 43"/>
              <a:gd name="T19" fmla="*/ 17642006 h 47"/>
              <a:gd name="T20" fmla="*/ 15120828 w 43"/>
              <a:gd name="T21" fmla="*/ 25201729 h 47"/>
              <a:gd name="T22" fmla="*/ 7561208 w 43"/>
              <a:gd name="T23" fmla="*/ 32763046 h 47"/>
              <a:gd name="T24" fmla="*/ 7561208 w 43"/>
              <a:gd name="T25" fmla="*/ 37803391 h 47"/>
              <a:gd name="T26" fmla="*/ 0 w 43"/>
              <a:gd name="T27" fmla="*/ 45363114 h 47"/>
              <a:gd name="T28" fmla="*/ 0 w 43"/>
              <a:gd name="T29" fmla="*/ 68045471 h 47"/>
              <a:gd name="T30" fmla="*/ 7561208 w 43"/>
              <a:gd name="T31" fmla="*/ 78126160 h 47"/>
              <a:gd name="T32" fmla="*/ 7561208 w 43"/>
              <a:gd name="T33" fmla="*/ 85685884 h 47"/>
              <a:gd name="T34" fmla="*/ 15120828 w 43"/>
              <a:gd name="T35" fmla="*/ 93247194 h 47"/>
              <a:gd name="T36" fmla="*/ 22682032 w 43"/>
              <a:gd name="T37" fmla="*/ 100806918 h 47"/>
              <a:gd name="T38" fmla="*/ 32762586 w 43"/>
              <a:gd name="T39" fmla="*/ 108368253 h 47"/>
              <a:gd name="T40" fmla="*/ 47883407 w 43"/>
              <a:gd name="T41" fmla="*/ 108368253 h 47"/>
              <a:gd name="T42" fmla="*/ 63004241 w 43"/>
              <a:gd name="T43" fmla="*/ 118448942 h 47"/>
              <a:gd name="T44" fmla="*/ 73084789 w 43"/>
              <a:gd name="T45" fmla="*/ 108368253 h 47"/>
              <a:gd name="T46" fmla="*/ 83165336 w 43"/>
              <a:gd name="T47" fmla="*/ 108368253 h 47"/>
              <a:gd name="T48" fmla="*/ 93245884 w 43"/>
              <a:gd name="T49" fmla="*/ 100806918 h 47"/>
              <a:gd name="T50" fmla="*/ 100805501 w 43"/>
              <a:gd name="T51" fmla="*/ 93247194 h 47"/>
              <a:gd name="T52" fmla="*/ 108366730 w 43"/>
              <a:gd name="T53" fmla="*/ 85685884 h 47"/>
              <a:gd name="T54" fmla="*/ 108366730 w 43"/>
              <a:gd name="T55" fmla="*/ 68045471 h 47"/>
              <a:gd name="T56" fmla="*/ 108366730 w 43"/>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7"/>
              <a:gd name="T89" fmla="*/ 43 w 43"/>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7">
                <a:moveTo>
                  <a:pt x="43" y="21"/>
                </a:moveTo>
                <a:lnTo>
                  <a:pt x="43" y="13"/>
                </a:lnTo>
                <a:lnTo>
                  <a:pt x="40" y="10"/>
                </a:lnTo>
                <a:lnTo>
                  <a:pt x="37" y="7"/>
                </a:lnTo>
                <a:lnTo>
                  <a:pt x="33" y="3"/>
                </a:lnTo>
                <a:lnTo>
                  <a:pt x="29" y="3"/>
                </a:lnTo>
                <a:lnTo>
                  <a:pt x="25" y="0"/>
                </a:lnTo>
                <a:lnTo>
                  <a:pt x="19" y="3"/>
                </a:lnTo>
                <a:lnTo>
                  <a:pt x="13" y="3"/>
                </a:lnTo>
                <a:lnTo>
                  <a:pt x="9" y="7"/>
                </a:lnTo>
                <a:lnTo>
                  <a:pt x="6" y="10"/>
                </a:lnTo>
                <a:lnTo>
                  <a:pt x="3" y="13"/>
                </a:lnTo>
                <a:lnTo>
                  <a:pt x="3" y="15"/>
                </a:lnTo>
                <a:lnTo>
                  <a:pt x="0" y="18"/>
                </a:lnTo>
                <a:lnTo>
                  <a:pt x="0" y="27"/>
                </a:lnTo>
                <a:lnTo>
                  <a:pt x="3" y="31"/>
                </a:lnTo>
                <a:lnTo>
                  <a:pt x="3" y="34"/>
                </a:lnTo>
                <a:lnTo>
                  <a:pt x="6" y="37"/>
                </a:lnTo>
                <a:lnTo>
                  <a:pt x="9" y="40"/>
                </a:lnTo>
                <a:lnTo>
                  <a:pt x="13" y="43"/>
                </a:lnTo>
                <a:lnTo>
                  <a:pt x="19" y="43"/>
                </a:lnTo>
                <a:lnTo>
                  <a:pt x="25" y="47"/>
                </a:lnTo>
                <a:lnTo>
                  <a:pt x="29" y="43"/>
                </a:lnTo>
                <a:lnTo>
                  <a:pt x="33" y="43"/>
                </a:lnTo>
                <a:lnTo>
                  <a:pt x="37" y="40"/>
                </a:lnTo>
                <a:lnTo>
                  <a:pt x="40" y="37"/>
                </a:lnTo>
                <a:lnTo>
                  <a:pt x="43" y="34"/>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7" name="Freeform 44"/>
          <p:cNvSpPr>
            <a:spLocks/>
          </p:cNvSpPr>
          <p:nvPr/>
        </p:nvSpPr>
        <p:spPr bwMode="auto">
          <a:xfrm>
            <a:off x="4140200" y="1758702"/>
            <a:ext cx="69850" cy="74613"/>
          </a:xfrm>
          <a:custGeom>
            <a:avLst/>
            <a:gdLst>
              <a:gd name="T0" fmla="*/ 110886886 w 44"/>
              <a:gd name="T1" fmla="*/ 52924437 h 47"/>
              <a:gd name="T2" fmla="*/ 110886886 w 44"/>
              <a:gd name="T3" fmla="*/ 32763046 h 47"/>
              <a:gd name="T4" fmla="*/ 100806240 w 44"/>
              <a:gd name="T5" fmla="*/ 25201729 h 47"/>
              <a:gd name="T6" fmla="*/ 93246567 w 44"/>
              <a:gd name="T7" fmla="*/ 17642006 h 47"/>
              <a:gd name="T8" fmla="*/ 85685308 w 44"/>
              <a:gd name="T9" fmla="*/ 7561314 h 47"/>
              <a:gd name="T10" fmla="*/ 70564375 w 44"/>
              <a:gd name="T11" fmla="*/ 7561314 h 47"/>
              <a:gd name="T12" fmla="*/ 60483754 w 44"/>
              <a:gd name="T13" fmla="*/ 0 h 47"/>
              <a:gd name="T14" fmla="*/ 50403120 w 44"/>
              <a:gd name="T15" fmla="*/ 7561314 h 47"/>
              <a:gd name="T16" fmla="*/ 32761239 w 44"/>
              <a:gd name="T17" fmla="*/ 7561314 h 47"/>
              <a:gd name="T18" fmla="*/ 25201560 w 44"/>
              <a:gd name="T19" fmla="*/ 17642006 h 47"/>
              <a:gd name="T20" fmla="*/ 17640300 w 44"/>
              <a:gd name="T21" fmla="*/ 25201729 h 47"/>
              <a:gd name="T22" fmla="*/ 10080625 w 44"/>
              <a:gd name="T23" fmla="*/ 32763046 h 47"/>
              <a:gd name="T24" fmla="*/ 10080625 w 44"/>
              <a:gd name="T25" fmla="*/ 37803391 h 47"/>
              <a:gd name="T26" fmla="*/ 0 w 44"/>
              <a:gd name="T27" fmla="*/ 45363114 h 47"/>
              <a:gd name="T28" fmla="*/ 0 w 44"/>
              <a:gd name="T29" fmla="*/ 68045471 h 47"/>
              <a:gd name="T30" fmla="*/ 10080625 w 44"/>
              <a:gd name="T31" fmla="*/ 78126160 h 47"/>
              <a:gd name="T32" fmla="*/ 10080625 w 44"/>
              <a:gd name="T33" fmla="*/ 85685884 h 47"/>
              <a:gd name="T34" fmla="*/ 17640300 w 44"/>
              <a:gd name="T35" fmla="*/ 93247194 h 47"/>
              <a:gd name="T36" fmla="*/ 25201560 w 44"/>
              <a:gd name="T37" fmla="*/ 100806918 h 47"/>
              <a:gd name="T38" fmla="*/ 32761239 w 44"/>
              <a:gd name="T39" fmla="*/ 108368253 h 47"/>
              <a:gd name="T40" fmla="*/ 50403120 w 44"/>
              <a:gd name="T41" fmla="*/ 108368253 h 47"/>
              <a:gd name="T42" fmla="*/ 60483754 w 44"/>
              <a:gd name="T43" fmla="*/ 118448942 h 47"/>
              <a:gd name="T44" fmla="*/ 70564375 w 44"/>
              <a:gd name="T45" fmla="*/ 108368253 h 47"/>
              <a:gd name="T46" fmla="*/ 85685308 w 44"/>
              <a:gd name="T47" fmla="*/ 108368253 h 47"/>
              <a:gd name="T48" fmla="*/ 93246567 w 44"/>
              <a:gd name="T49" fmla="*/ 100806918 h 47"/>
              <a:gd name="T50" fmla="*/ 100806240 w 44"/>
              <a:gd name="T51" fmla="*/ 93247194 h 47"/>
              <a:gd name="T52" fmla="*/ 110886886 w 44"/>
              <a:gd name="T53" fmla="*/ 85685884 h 47"/>
              <a:gd name="T54" fmla="*/ 110886886 w 44"/>
              <a:gd name="T55" fmla="*/ 68045471 h 47"/>
              <a:gd name="T56" fmla="*/ 110886886 w 44"/>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47"/>
              <a:gd name="T89" fmla="*/ 44 w 44"/>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47">
                <a:moveTo>
                  <a:pt x="44" y="21"/>
                </a:moveTo>
                <a:lnTo>
                  <a:pt x="44" y="13"/>
                </a:lnTo>
                <a:lnTo>
                  <a:pt x="40" y="10"/>
                </a:lnTo>
                <a:lnTo>
                  <a:pt x="37" y="7"/>
                </a:lnTo>
                <a:lnTo>
                  <a:pt x="34" y="3"/>
                </a:lnTo>
                <a:lnTo>
                  <a:pt x="28" y="3"/>
                </a:lnTo>
                <a:lnTo>
                  <a:pt x="24" y="0"/>
                </a:lnTo>
                <a:lnTo>
                  <a:pt x="20" y="3"/>
                </a:lnTo>
                <a:lnTo>
                  <a:pt x="13" y="3"/>
                </a:lnTo>
                <a:lnTo>
                  <a:pt x="10" y="7"/>
                </a:lnTo>
                <a:lnTo>
                  <a:pt x="7" y="10"/>
                </a:lnTo>
                <a:lnTo>
                  <a:pt x="4" y="13"/>
                </a:lnTo>
                <a:lnTo>
                  <a:pt x="4" y="15"/>
                </a:lnTo>
                <a:lnTo>
                  <a:pt x="0" y="18"/>
                </a:lnTo>
                <a:lnTo>
                  <a:pt x="0" y="27"/>
                </a:lnTo>
                <a:lnTo>
                  <a:pt x="4" y="31"/>
                </a:lnTo>
                <a:lnTo>
                  <a:pt x="4" y="34"/>
                </a:lnTo>
                <a:lnTo>
                  <a:pt x="7" y="37"/>
                </a:lnTo>
                <a:lnTo>
                  <a:pt x="10" y="40"/>
                </a:lnTo>
                <a:lnTo>
                  <a:pt x="13" y="43"/>
                </a:lnTo>
                <a:lnTo>
                  <a:pt x="20" y="43"/>
                </a:lnTo>
                <a:lnTo>
                  <a:pt x="24" y="47"/>
                </a:lnTo>
                <a:lnTo>
                  <a:pt x="28" y="43"/>
                </a:lnTo>
                <a:lnTo>
                  <a:pt x="34" y="43"/>
                </a:lnTo>
                <a:lnTo>
                  <a:pt x="37" y="40"/>
                </a:lnTo>
                <a:lnTo>
                  <a:pt x="40" y="37"/>
                </a:lnTo>
                <a:lnTo>
                  <a:pt x="44" y="34"/>
                </a:lnTo>
                <a:lnTo>
                  <a:pt x="44" y="27"/>
                </a:lnTo>
                <a:lnTo>
                  <a:pt x="44" y="21"/>
                </a:lnTo>
                <a:close/>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8" name="Freeform 45"/>
          <p:cNvSpPr>
            <a:spLocks/>
          </p:cNvSpPr>
          <p:nvPr/>
        </p:nvSpPr>
        <p:spPr bwMode="auto">
          <a:xfrm>
            <a:off x="4140200" y="1758702"/>
            <a:ext cx="69850" cy="74613"/>
          </a:xfrm>
          <a:custGeom>
            <a:avLst/>
            <a:gdLst>
              <a:gd name="T0" fmla="*/ 110886886 w 44"/>
              <a:gd name="T1" fmla="*/ 52924437 h 47"/>
              <a:gd name="T2" fmla="*/ 110886886 w 44"/>
              <a:gd name="T3" fmla="*/ 32763046 h 47"/>
              <a:gd name="T4" fmla="*/ 100806240 w 44"/>
              <a:gd name="T5" fmla="*/ 25201729 h 47"/>
              <a:gd name="T6" fmla="*/ 93246567 w 44"/>
              <a:gd name="T7" fmla="*/ 17642006 h 47"/>
              <a:gd name="T8" fmla="*/ 85685308 w 44"/>
              <a:gd name="T9" fmla="*/ 7561314 h 47"/>
              <a:gd name="T10" fmla="*/ 70564375 w 44"/>
              <a:gd name="T11" fmla="*/ 7561314 h 47"/>
              <a:gd name="T12" fmla="*/ 60483754 w 44"/>
              <a:gd name="T13" fmla="*/ 0 h 47"/>
              <a:gd name="T14" fmla="*/ 50403120 w 44"/>
              <a:gd name="T15" fmla="*/ 7561314 h 47"/>
              <a:gd name="T16" fmla="*/ 32761239 w 44"/>
              <a:gd name="T17" fmla="*/ 7561314 h 47"/>
              <a:gd name="T18" fmla="*/ 25201560 w 44"/>
              <a:gd name="T19" fmla="*/ 17642006 h 47"/>
              <a:gd name="T20" fmla="*/ 17640300 w 44"/>
              <a:gd name="T21" fmla="*/ 25201729 h 47"/>
              <a:gd name="T22" fmla="*/ 10080625 w 44"/>
              <a:gd name="T23" fmla="*/ 32763046 h 47"/>
              <a:gd name="T24" fmla="*/ 10080625 w 44"/>
              <a:gd name="T25" fmla="*/ 37803391 h 47"/>
              <a:gd name="T26" fmla="*/ 0 w 44"/>
              <a:gd name="T27" fmla="*/ 45363114 h 47"/>
              <a:gd name="T28" fmla="*/ 0 w 44"/>
              <a:gd name="T29" fmla="*/ 68045471 h 47"/>
              <a:gd name="T30" fmla="*/ 10080625 w 44"/>
              <a:gd name="T31" fmla="*/ 78126160 h 47"/>
              <a:gd name="T32" fmla="*/ 10080625 w 44"/>
              <a:gd name="T33" fmla="*/ 85685884 h 47"/>
              <a:gd name="T34" fmla="*/ 17640300 w 44"/>
              <a:gd name="T35" fmla="*/ 93247194 h 47"/>
              <a:gd name="T36" fmla="*/ 25201560 w 44"/>
              <a:gd name="T37" fmla="*/ 100806918 h 47"/>
              <a:gd name="T38" fmla="*/ 32761239 w 44"/>
              <a:gd name="T39" fmla="*/ 108368253 h 47"/>
              <a:gd name="T40" fmla="*/ 50403120 w 44"/>
              <a:gd name="T41" fmla="*/ 108368253 h 47"/>
              <a:gd name="T42" fmla="*/ 60483754 w 44"/>
              <a:gd name="T43" fmla="*/ 118448942 h 47"/>
              <a:gd name="T44" fmla="*/ 70564375 w 44"/>
              <a:gd name="T45" fmla="*/ 108368253 h 47"/>
              <a:gd name="T46" fmla="*/ 85685308 w 44"/>
              <a:gd name="T47" fmla="*/ 108368253 h 47"/>
              <a:gd name="T48" fmla="*/ 93246567 w 44"/>
              <a:gd name="T49" fmla="*/ 100806918 h 47"/>
              <a:gd name="T50" fmla="*/ 100806240 w 44"/>
              <a:gd name="T51" fmla="*/ 93247194 h 47"/>
              <a:gd name="T52" fmla="*/ 110886886 w 44"/>
              <a:gd name="T53" fmla="*/ 85685884 h 47"/>
              <a:gd name="T54" fmla="*/ 110886886 w 44"/>
              <a:gd name="T55" fmla="*/ 68045471 h 47"/>
              <a:gd name="T56" fmla="*/ 110886886 w 44"/>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47"/>
              <a:gd name="T89" fmla="*/ 44 w 44"/>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47">
                <a:moveTo>
                  <a:pt x="44" y="21"/>
                </a:moveTo>
                <a:lnTo>
                  <a:pt x="44" y="13"/>
                </a:lnTo>
                <a:lnTo>
                  <a:pt x="40" y="10"/>
                </a:lnTo>
                <a:lnTo>
                  <a:pt x="37" y="7"/>
                </a:lnTo>
                <a:lnTo>
                  <a:pt x="34" y="3"/>
                </a:lnTo>
                <a:lnTo>
                  <a:pt x="28" y="3"/>
                </a:lnTo>
                <a:lnTo>
                  <a:pt x="24" y="0"/>
                </a:lnTo>
                <a:lnTo>
                  <a:pt x="20" y="3"/>
                </a:lnTo>
                <a:lnTo>
                  <a:pt x="13" y="3"/>
                </a:lnTo>
                <a:lnTo>
                  <a:pt x="10" y="7"/>
                </a:lnTo>
                <a:lnTo>
                  <a:pt x="7" y="10"/>
                </a:lnTo>
                <a:lnTo>
                  <a:pt x="4" y="13"/>
                </a:lnTo>
                <a:lnTo>
                  <a:pt x="4" y="15"/>
                </a:lnTo>
                <a:lnTo>
                  <a:pt x="0" y="18"/>
                </a:lnTo>
                <a:lnTo>
                  <a:pt x="0" y="27"/>
                </a:lnTo>
                <a:lnTo>
                  <a:pt x="4" y="31"/>
                </a:lnTo>
                <a:lnTo>
                  <a:pt x="4" y="34"/>
                </a:lnTo>
                <a:lnTo>
                  <a:pt x="7" y="37"/>
                </a:lnTo>
                <a:lnTo>
                  <a:pt x="10" y="40"/>
                </a:lnTo>
                <a:lnTo>
                  <a:pt x="13" y="43"/>
                </a:lnTo>
                <a:lnTo>
                  <a:pt x="20" y="43"/>
                </a:lnTo>
                <a:lnTo>
                  <a:pt x="24" y="47"/>
                </a:lnTo>
                <a:lnTo>
                  <a:pt x="28" y="43"/>
                </a:lnTo>
                <a:lnTo>
                  <a:pt x="34" y="43"/>
                </a:lnTo>
                <a:lnTo>
                  <a:pt x="37" y="40"/>
                </a:lnTo>
                <a:lnTo>
                  <a:pt x="40" y="37"/>
                </a:lnTo>
                <a:lnTo>
                  <a:pt x="44" y="34"/>
                </a:lnTo>
                <a:lnTo>
                  <a:pt x="44" y="27"/>
                </a:lnTo>
                <a:lnTo>
                  <a:pt x="44" y="21"/>
                </a:lnTo>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69" name="Freeform 46"/>
          <p:cNvSpPr>
            <a:spLocks/>
          </p:cNvSpPr>
          <p:nvPr/>
        </p:nvSpPr>
        <p:spPr bwMode="auto">
          <a:xfrm>
            <a:off x="4140200" y="1758702"/>
            <a:ext cx="69850" cy="74613"/>
          </a:xfrm>
          <a:custGeom>
            <a:avLst/>
            <a:gdLst>
              <a:gd name="T0" fmla="*/ 110886886 w 44"/>
              <a:gd name="T1" fmla="*/ 52924437 h 47"/>
              <a:gd name="T2" fmla="*/ 110886886 w 44"/>
              <a:gd name="T3" fmla="*/ 32763046 h 47"/>
              <a:gd name="T4" fmla="*/ 100806240 w 44"/>
              <a:gd name="T5" fmla="*/ 25201729 h 47"/>
              <a:gd name="T6" fmla="*/ 93246567 w 44"/>
              <a:gd name="T7" fmla="*/ 17642006 h 47"/>
              <a:gd name="T8" fmla="*/ 85685308 w 44"/>
              <a:gd name="T9" fmla="*/ 7561314 h 47"/>
              <a:gd name="T10" fmla="*/ 70564375 w 44"/>
              <a:gd name="T11" fmla="*/ 7561314 h 47"/>
              <a:gd name="T12" fmla="*/ 60483754 w 44"/>
              <a:gd name="T13" fmla="*/ 0 h 47"/>
              <a:gd name="T14" fmla="*/ 50403120 w 44"/>
              <a:gd name="T15" fmla="*/ 7561314 h 47"/>
              <a:gd name="T16" fmla="*/ 32761239 w 44"/>
              <a:gd name="T17" fmla="*/ 7561314 h 47"/>
              <a:gd name="T18" fmla="*/ 25201560 w 44"/>
              <a:gd name="T19" fmla="*/ 17642006 h 47"/>
              <a:gd name="T20" fmla="*/ 17640300 w 44"/>
              <a:gd name="T21" fmla="*/ 25201729 h 47"/>
              <a:gd name="T22" fmla="*/ 10080625 w 44"/>
              <a:gd name="T23" fmla="*/ 32763046 h 47"/>
              <a:gd name="T24" fmla="*/ 10080625 w 44"/>
              <a:gd name="T25" fmla="*/ 37803391 h 47"/>
              <a:gd name="T26" fmla="*/ 0 w 44"/>
              <a:gd name="T27" fmla="*/ 45363114 h 47"/>
              <a:gd name="T28" fmla="*/ 0 w 44"/>
              <a:gd name="T29" fmla="*/ 68045471 h 47"/>
              <a:gd name="T30" fmla="*/ 10080625 w 44"/>
              <a:gd name="T31" fmla="*/ 78126160 h 47"/>
              <a:gd name="T32" fmla="*/ 10080625 w 44"/>
              <a:gd name="T33" fmla="*/ 85685884 h 47"/>
              <a:gd name="T34" fmla="*/ 17640300 w 44"/>
              <a:gd name="T35" fmla="*/ 93247194 h 47"/>
              <a:gd name="T36" fmla="*/ 25201560 w 44"/>
              <a:gd name="T37" fmla="*/ 100806918 h 47"/>
              <a:gd name="T38" fmla="*/ 32761239 w 44"/>
              <a:gd name="T39" fmla="*/ 108368253 h 47"/>
              <a:gd name="T40" fmla="*/ 50403120 w 44"/>
              <a:gd name="T41" fmla="*/ 108368253 h 47"/>
              <a:gd name="T42" fmla="*/ 60483754 w 44"/>
              <a:gd name="T43" fmla="*/ 118448942 h 47"/>
              <a:gd name="T44" fmla="*/ 70564375 w 44"/>
              <a:gd name="T45" fmla="*/ 108368253 h 47"/>
              <a:gd name="T46" fmla="*/ 85685308 w 44"/>
              <a:gd name="T47" fmla="*/ 108368253 h 47"/>
              <a:gd name="T48" fmla="*/ 93246567 w 44"/>
              <a:gd name="T49" fmla="*/ 100806918 h 47"/>
              <a:gd name="T50" fmla="*/ 100806240 w 44"/>
              <a:gd name="T51" fmla="*/ 93247194 h 47"/>
              <a:gd name="T52" fmla="*/ 110886886 w 44"/>
              <a:gd name="T53" fmla="*/ 85685884 h 47"/>
              <a:gd name="T54" fmla="*/ 110886886 w 44"/>
              <a:gd name="T55" fmla="*/ 68045471 h 47"/>
              <a:gd name="T56" fmla="*/ 110886886 w 44"/>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47"/>
              <a:gd name="T89" fmla="*/ 44 w 44"/>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47">
                <a:moveTo>
                  <a:pt x="44" y="21"/>
                </a:moveTo>
                <a:lnTo>
                  <a:pt x="44" y="13"/>
                </a:lnTo>
                <a:lnTo>
                  <a:pt x="40" y="10"/>
                </a:lnTo>
                <a:lnTo>
                  <a:pt x="37" y="7"/>
                </a:lnTo>
                <a:lnTo>
                  <a:pt x="34" y="3"/>
                </a:lnTo>
                <a:lnTo>
                  <a:pt x="28" y="3"/>
                </a:lnTo>
                <a:lnTo>
                  <a:pt x="24" y="0"/>
                </a:lnTo>
                <a:lnTo>
                  <a:pt x="20" y="3"/>
                </a:lnTo>
                <a:lnTo>
                  <a:pt x="13" y="3"/>
                </a:lnTo>
                <a:lnTo>
                  <a:pt x="10" y="7"/>
                </a:lnTo>
                <a:lnTo>
                  <a:pt x="7" y="10"/>
                </a:lnTo>
                <a:lnTo>
                  <a:pt x="4" y="13"/>
                </a:lnTo>
                <a:lnTo>
                  <a:pt x="4" y="15"/>
                </a:lnTo>
                <a:lnTo>
                  <a:pt x="0" y="18"/>
                </a:lnTo>
                <a:lnTo>
                  <a:pt x="0" y="27"/>
                </a:lnTo>
                <a:lnTo>
                  <a:pt x="4" y="31"/>
                </a:lnTo>
                <a:lnTo>
                  <a:pt x="4" y="34"/>
                </a:lnTo>
                <a:lnTo>
                  <a:pt x="7" y="37"/>
                </a:lnTo>
                <a:lnTo>
                  <a:pt x="10" y="40"/>
                </a:lnTo>
                <a:lnTo>
                  <a:pt x="13" y="43"/>
                </a:lnTo>
                <a:lnTo>
                  <a:pt x="20" y="43"/>
                </a:lnTo>
                <a:lnTo>
                  <a:pt x="24" y="47"/>
                </a:lnTo>
                <a:lnTo>
                  <a:pt x="28" y="43"/>
                </a:lnTo>
                <a:lnTo>
                  <a:pt x="34" y="43"/>
                </a:lnTo>
                <a:lnTo>
                  <a:pt x="37" y="40"/>
                </a:lnTo>
                <a:lnTo>
                  <a:pt x="40" y="37"/>
                </a:lnTo>
                <a:lnTo>
                  <a:pt x="44" y="34"/>
                </a:lnTo>
                <a:lnTo>
                  <a:pt x="44" y="27"/>
                </a:lnTo>
                <a:lnTo>
                  <a:pt x="44"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0" name="Freeform 47"/>
          <p:cNvSpPr>
            <a:spLocks/>
          </p:cNvSpPr>
          <p:nvPr/>
        </p:nvSpPr>
        <p:spPr bwMode="auto">
          <a:xfrm>
            <a:off x="4140200" y="1758702"/>
            <a:ext cx="69850" cy="74613"/>
          </a:xfrm>
          <a:custGeom>
            <a:avLst/>
            <a:gdLst>
              <a:gd name="T0" fmla="*/ 110886886 w 44"/>
              <a:gd name="T1" fmla="*/ 52924437 h 47"/>
              <a:gd name="T2" fmla="*/ 110886886 w 44"/>
              <a:gd name="T3" fmla="*/ 32763046 h 47"/>
              <a:gd name="T4" fmla="*/ 100806240 w 44"/>
              <a:gd name="T5" fmla="*/ 25201729 h 47"/>
              <a:gd name="T6" fmla="*/ 93246567 w 44"/>
              <a:gd name="T7" fmla="*/ 17642006 h 47"/>
              <a:gd name="T8" fmla="*/ 85685308 w 44"/>
              <a:gd name="T9" fmla="*/ 7561314 h 47"/>
              <a:gd name="T10" fmla="*/ 70564375 w 44"/>
              <a:gd name="T11" fmla="*/ 7561314 h 47"/>
              <a:gd name="T12" fmla="*/ 60483754 w 44"/>
              <a:gd name="T13" fmla="*/ 0 h 47"/>
              <a:gd name="T14" fmla="*/ 50403120 w 44"/>
              <a:gd name="T15" fmla="*/ 7561314 h 47"/>
              <a:gd name="T16" fmla="*/ 32761239 w 44"/>
              <a:gd name="T17" fmla="*/ 7561314 h 47"/>
              <a:gd name="T18" fmla="*/ 25201560 w 44"/>
              <a:gd name="T19" fmla="*/ 17642006 h 47"/>
              <a:gd name="T20" fmla="*/ 17640300 w 44"/>
              <a:gd name="T21" fmla="*/ 25201729 h 47"/>
              <a:gd name="T22" fmla="*/ 10080625 w 44"/>
              <a:gd name="T23" fmla="*/ 32763046 h 47"/>
              <a:gd name="T24" fmla="*/ 10080625 w 44"/>
              <a:gd name="T25" fmla="*/ 37803391 h 47"/>
              <a:gd name="T26" fmla="*/ 0 w 44"/>
              <a:gd name="T27" fmla="*/ 45363114 h 47"/>
              <a:gd name="T28" fmla="*/ 0 w 44"/>
              <a:gd name="T29" fmla="*/ 68045471 h 47"/>
              <a:gd name="T30" fmla="*/ 10080625 w 44"/>
              <a:gd name="T31" fmla="*/ 78126160 h 47"/>
              <a:gd name="T32" fmla="*/ 10080625 w 44"/>
              <a:gd name="T33" fmla="*/ 85685884 h 47"/>
              <a:gd name="T34" fmla="*/ 17640300 w 44"/>
              <a:gd name="T35" fmla="*/ 93247194 h 47"/>
              <a:gd name="T36" fmla="*/ 25201560 w 44"/>
              <a:gd name="T37" fmla="*/ 100806918 h 47"/>
              <a:gd name="T38" fmla="*/ 32761239 w 44"/>
              <a:gd name="T39" fmla="*/ 108368253 h 47"/>
              <a:gd name="T40" fmla="*/ 50403120 w 44"/>
              <a:gd name="T41" fmla="*/ 108368253 h 47"/>
              <a:gd name="T42" fmla="*/ 60483754 w 44"/>
              <a:gd name="T43" fmla="*/ 118448942 h 47"/>
              <a:gd name="T44" fmla="*/ 70564375 w 44"/>
              <a:gd name="T45" fmla="*/ 108368253 h 47"/>
              <a:gd name="T46" fmla="*/ 85685308 w 44"/>
              <a:gd name="T47" fmla="*/ 108368253 h 47"/>
              <a:gd name="T48" fmla="*/ 93246567 w 44"/>
              <a:gd name="T49" fmla="*/ 100806918 h 47"/>
              <a:gd name="T50" fmla="*/ 100806240 w 44"/>
              <a:gd name="T51" fmla="*/ 93247194 h 47"/>
              <a:gd name="T52" fmla="*/ 110886886 w 44"/>
              <a:gd name="T53" fmla="*/ 85685884 h 47"/>
              <a:gd name="T54" fmla="*/ 110886886 w 44"/>
              <a:gd name="T55" fmla="*/ 68045471 h 47"/>
              <a:gd name="T56" fmla="*/ 110886886 w 44"/>
              <a:gd name="T57" fmla="*/ 52924437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47"/>
              <a:gd name="T89" fmla="*/ 44 w 44"/>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47">
                <a:moveTo>
                  <a:pt x="44" y="21"/>
                </a:moveTo>
                <a:lnTo>
                  <a:pt x="44" y="13"/>
                </a:lnTo>
                <a:lnTo>
                  <a:pt x="40" y="10"/>
                </a:lnTo>
                <a:lnTo>
                  <a:pt x="37" y="7"/>
                </a:lnTo>
                <a:lnTo>
                  <a:pt x="34" y="3"/>
                </a:lnTo>
                <a:lnTo>
                  <a:pt x="28" y="3"/>
                </a:lnTo>
                <a:lnTo>
                  <a:pt x="24" y="0"/>
                </a:lnTo>
                <a:lnTo>
                  <a:pt x="20" y="3"/>
                </a:lnTo>
                <a:lnTo>
                  <a:pt x="13" y="3"/>
                </a:lnTo>
                <a:lnTo>
                  <a:pt x="10" y="7"/>
                </a:lnTo>
                <a:lnTo>
                  <a:pt x="7" y="10"/>
                </a:lnTo>
                <a:lnTo>
                  <a:pt x="4" y="13"/>
                </a:lnTo>
                <a:lnTo>
                  <a:pt x="4" y="15"/>
                </a:lnTo>
                <a:lnTo>
                  <a:pt x="0" y="18"/>
                </a:lnTo>
                <a:lnTo>
                  <a:pt x="0" y="27"/>
                </a:lnTo>
                <a:lnTo>
                  <a:pt x="4" y="31"/>
                </a:lnTo>
                <a:lnTo>
                  <a:pt x="4" y="34"/>
                </a:lnTo>
                <a:lnTo>
                  <a:pt x="7" y="37"/>
                </a:lnTo>
                <a:lnTo>
                  <a:pt x="10" y="40"/>
                </a:lnTo>
                <a:lnTo>
                  <a:pt x="13" y="43"/>
                </a:lnTo>
                <a:lnTo>
                  <a:pt x="20" y="43"/>
                </a:lnTo>
                <a:lnTo>
                  <a:pt x="24" y="47"/>
                </a:lnTo>
                <a:lnTo>
                  <a:pt x="28" y="43"/>
                </a:lnTo>
                <a:lnTo>
                  <a:pt x="34" y="43"/>
                </a:lnTo>
                <a:lnTo>
                  <a:pt x="37" y="40"/>
                </a:lnTo>
                <a:lnTo>
                  <a:pt x="40" y="37"/>
                </a:lnTo>
                <a:lnTo>
                  <a:pt x="44" y="34"/>
                </a:lnTo>
                <a:lnTo>
                  <a:pt x="44" y="27"/>
                </a:lnTo>
                <a:lnTo>
                  <a:pt x="44"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1" name="Line 48"/>
          <p:cNvSpPr>
            <a:spLocks noChangeShapeType="1"/>
          </p:cNvSpPr>
          <p:nvPr/>
        </p:nvSpPr>
        <p:spPr bwMode="auto">
          <a:xfrm>
            <a:off x="4003675" y="1795215"/>
            <a:ext cx="195263" cy="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2" name="Line 49"/>
          <p:cNvSpPr>
            <a:spLocks noChangeShapeType="1"/>
          </p:cNvSpPr>
          <p:nvPr/>
        </p:nvSpPr>
        <p:spPr bwMode="auto">
          <a:xfrm>
            <a:off x="4906963" y="1758702"/>
            <a:ext cx="0" cy="7461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3" name="Line 50"/>
          <p:cNvSpPr>
            <a:spLocks noChangeShapeType="1"/>
          </p:cNvSpPr>
          <p:nvPr/>
        </p:nvSpPr>
        <p:spPr bwMode="auto">
          <a:xfrm flipV="1">
            <a:off x="4870450" y="1779340"/>
            <a:ext cx="69850"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4" name="Line 51"/>
          <p:cNvSpPr>
            <a:spLocks noChangeShapeType="1"/>
          </p:cNvSpPr>
          <p:nvPr/>
        </p:nvSpPr>
        <p:spPr bwMode="auto">
          <a:xfrm flipH="1" flipV="1">
            <a:off x="4870450" y="1779340"/>
            <a:ext cx="69850"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5" name="Line 52"/>
          <p:cNvSpPr>
            <a:spLocks noChangeShapeType="1"/>
          </p:cNvSpPr>
          <p:nvPr/>
        </p:nvSpPr>
        <p:spPr bwMode="auto">
          <a:xfrm>
            <a:off x="4983163" y="1758702"/>
            <a:ext cx="0" cy="7461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6" name="Line 53"/>
          <p:cNvSpPr>
            <a:spLocks noChangeShapeType="1"/>
          </p:cNvSpPr>
          <p:nvPr/>
        </p:nvSpPr>
        <p:spPr bwMode="auto">
          <a:xfrm flipV="1">
            <a:off x="4949825" y="1779340"/>
            <a:ext cx="68263"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7" name="Line 54"/>
          <p:cNvSpPr>
            <a:spLocks noChangeShapeType="1"/>
          </p:cNvSpPr>
          <p:nvPr/>
        </p:nvSpPr>
        <p:spPr bwMode="auto">
          <a:xfrm flipH="1" flipV="1">
            <a:off x="4949825" y="1779340"/>
            <a:ext cx="68263"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8" name="Line 55"/>
          <p:cNvSpPr>
            <a:spLocks noChangeShapeType="1"/>
          </p:cNvSpPr>
          <p:nvPr/>
        </p:nvSpPr>
        <p:spPr bwMode="auto">
          <a:xfrm>
            <a:off x="5062538" y="1758702"/>
            <a:ext cx="0" cy="7461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79" name="Line 56"/>
          <p:cNvSpPr>
            <a:spLocks noChangeShapeType="1"/>
          </p:cNvSpPr>
          <p:nvPr/>
        </p:nvSpPr>
        <p:spPr bwMode="auto">
          <a:xfrm flipV="1">
            <a:off x="5029200" y="1779340"/>
            <a:ext cx="68263"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0" name="Line 57"/>
          <p:cNvSpPr>
            <a:spLocks noChangeShapeType="1"/>
          </p:cNvSpPr>
          <p:nvPr/>
        </p:nvSpPr>
        <p:spPr bwMode="auto">
          <a:xfrm flipH="1" flipV="1">
            <a:off x="5029200" y="1779340"/>
            <a:ext cx="68263" cy="3333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1" name="Line 58"/>
          <p:cNvSpPr>
            <a:spLocks noChangeShapeType="1"/>
          </p:cNvSpPr>
          <p:nvPr/>
        </p:nvSpPr>
        <p:spPr bwMode="auto">
          <a:xfrm>
            <a:off x="4886325" y="1795215"/>
            <a:ext cx="195263" cy="0"/>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2" name="Freeform 59"/>
          <p:cNvSpPr>
            <a:spLocks/>
          </p:cNvSpPr>
          <p:nvPr/>
        </p:nvSpPr>
        <p:spPr bwMode="auto">
          <a:xfrm>
            <a:off x="5675313" y="1758702"/>
            <a:ext cx="68262" cy="74613"/>
          </a:xfrm>
          <a:custGeom>
            <a:avLst/>
            <a:gdLst>
              <a:gd name="T0" fmla="*/ 52923693 w 43"/>
              <a:gd name="T1" fmla="*/ 0 h 47"/>
              <a:gd name="T2" fmla="*/ 108366730 w 43"/>
              <a:gd name="T3" fmla="*/ 118448942 h 47"/>
              <a:gd name="T4" fmla="*/ 0 w 43"/>
              <a:gd name="T5" fmla="*/ 118448942 h 47"/>
              <a:gd name="T6" fmla="*/ 52923693 w 43"/>
              <a:gd name="T7" fmla="*/ 0 h 47"/>
              <a:gd name="T8" fmla="*/ 0 60000 65536"/>
              <a:gd name="T9" fmla="*/ 0 60000 65536"/>
              <a:gd name="T10" fmla="*/ 0 60000 65536"/>
              <a:gd name="T11" fmla="*/ 0 60000 65536"/>
              <a:gd name="T12" fmla="*/ 0 w 43"/>
              <a:gd name="T13" fmla="*/ 0 h 47"/>
              <a:gd name="T14" fmla="*/ 43 w 43"/>
              <a:gd name="T15" fmla="*/ 47 h 47"/>
            </a:gdLst>
            <a:ahLst/>
            <a:cxnLst>
              <a:cxn ang="T8">
                <a:pos x="T0" y="T1"/>
              </a:cxn>
              <a:cxn ang="T9">
                <a:pos x="T2" y="T3"/>
              </a:cxn>
              <a:cxn ang="T10">
                <a:pos x="T4" y="T5"/>
              </a:cxn>
              <a:cxn ang="T11">
                <a:pos x="T6" y="T7"/>
              </a:cxn>
            </a:cxnLst>
            <a:rect l="T12" t="T13" r="T14" b="T15"/>
            <a:pathLst>
              <a:path w="43" h="47">
                <a:moveTo>
                  <a:pt x="21" y="0"/>
                </a:moveTo>
                <a:lnTo>
                  <a:pt x="43" y="47"/>
                </a:lnTo>
                <a:lnTo>
                  <a:pt x="0" y="47"/>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3" name="Freeform 60"/>
          <p:cNvSpPr>
            <a:spLocks/>
          </p:cNvSpPr>
          <p:nvPr/>
        </p:nvSpPr>
        <p:spPr bwMode="auto">
          <a:xfrm>
            <a:off x="5753100" y="1758702"/>
            <a:ext cx="66675" cy="74613"/>
          </a:xfrm>
          <a:custGeom>
            <a:avLst/>
            <a:gdLst>
              <a:gd name="T0" fmla="*/ 52924081 w 42"/>
              <a:gd name="T1" fmla="*/ 0 h 47"/>
              <a:gd name="T2" fmla="*/ 105846574 w 42"/>
              <a:gd name="T3" fmla="*/ 118448942 h 47"/>
              <a:gd name="T4" fmla="*/ 0 w 42"/>
              <a:gd name="T5" fmla="*/ 118448942 h 47"/>
              <a:gd name="T6" fmla="*/ 52924081 w 42"/>
              <a:gd name="T7" fmla="*/ 0 h 47"/>
              <a:gd name="T8" fmla="*/ 0 60000 65536"/>
              <a:gd name="T9" fmla="*/ 0 60000 65536"/>
              <a:gd name="T10" fmla="*/ 0 60000 65536"/>
              <a:gd name="T11" fmla="*/ 0 60000 65536"/>
              <a:gd name="T12" fmla="*/ 0 w 42"/>
              <a:gd name="T13" fmla="*/ 0 h 47"/>
              <a:gd name="T14" fmla="*/ 42 w 42"/>
              <a:gd name="T15" fmla="*/ 47 h 47"/>
            </a:gdLst>
            <a:ahLst/>
            <a:cxnLst>
              <a:cxn ang="T8">
                <a:pos x="T0" y="T1"/>
              </a:cxn>
              <a:cxn ang="T9">
                <a:pos x="T2" y="T3"/>
              </a:cxn>
              <a:cxn ang="T10">
                <a:pos x="T4" y="T5"/>
              </a:cxn>
              <a:cxn ang="T11">
                <a:pos x="T6" y="T7"/>
              </a:cxn>
            </a:cxnLst>
            <a:rect l="T12" t="T13" r="T14" b="T15"/>
            <a:pathLst>
              <a:path w="42" h="47">
                <a:moveTo>
                  <a:pt x="21" y="0"/>
                </a:moveTo>
                <a:lnTo>
                  <a:pt x="42" y="47"/>
                </a:lnTo>
                <a:lnTo>
                  <a:pt x="0" y="47"/>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4" name="Freeform 61"/>
          <p:cNvSpPr>
            <a:spLocks/>
          </p:cNvSpPr>
          <p:nvPr/>
        </p:nvSpPr>
        <p:spPr bwMode="auto">
          <a:xfrm>
            <a:off x="5829300" y="1758702"/>
            <a:ext cx="69850" cy="74613"/>
          </a:xfrm>
          <a:custGeom>
            <a:avLst/>
            <a:gdLst>
              <a:gd name="T0" fmla="*/ 57962805 w 44"/>
              <a:gd name="T1" fmla="*/ 0 h 47"/>
              <a:gd name="T2" fmla="*/ 110886886 w 44"/>
              <a:gd name="T3" fmla="*/ 118448942 h 47"/>
              <a:gd name="T4" fmla="*/ 0 w 44"/>
              <a:gd name="T5" fmla="*/ 118448942 h 47"/>
              <a:gd name="T6" fmla="*/ 57962805 w 44"/>
              <a:gd name="T7" fmla="*/ 0 h 47"/>
              <a:gd name="T8" fmla="*/ 0 60000 65536"/>
              <a:gd name="T9" fmla="*/ 0 60000 65536"/>
              <a:gd name="T10" fmla="*/ 0 60000 65536"/>
              <a:gd name="T11" fmla="*/ 0 60000 65536"/>
              <a:gd name="T12" fmla="*/ 0 w 44"/>
              <a:gd name="T13" fmla="*/ 0 h 47"/>
              <a:gd name="T14" fmla="*/ 44 w 44"/>
              <a:gd name="T15" fmla="*/ 47 h 47"/>
            </a:gdLst>
            <a:ahLst/>
            <a:cxnLst>
              <a:cxn ang="T8">
                <a:pos x="T0" y="T1"/>
              </a:cxn>
              <a:cxn ang="T9">
                <a:pos x="T2" y="T3"/>
              </a:cxn>
              <a:cxn ang="T10">
                <a:pos x="T4" y="T5"/>
              </a:cxn>
              <a:cxn ang="T11">
                <a:pos x="T6" y="T7"/>
              </a:cxn>
            </a:cxnLst>
            <a:rect l="T12" t="T13" r="T14" b="T15"/>
            <a:pathLst>
              <a:path w="44" h="47">
                <a:moveTo>
                  <a:pt x="23" y="0"/>
                </a:moveTo>
                <a:lnTo>
                  <a:pt x="44" y="47"/>
                </a:lnTo>
                <a:lnTo>
                  <a:pt x="0" y="47"/>
                </a:lnTo>
                <a:lnTo>
                  <a:pt x="23"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5" name="Line 62"/>
          <p:cNvSpPr>
            <a:spLocks noChangeShapeType="1"/>
          </p:cNvSpPr>
          <p:nvPr/>
        </p:nvSpPr>
        <p:spPr bwMode="auto">
          <a:xfrm>
            <a:off x="5689600" y="1795215"/>
            <a:ext cx="193675" cy="0"/>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6" name="Freeform 63"/>
          <p:cNvSpPr>
            <a:spLocks/>
          </p:cNvSpPr>
          <p:nvPr/>
        </p:nvSpPr>
        <p:spPr bwMode="auto">
          <a:xfrm>
            <a:off x="1970088" y="1753940"/>
            <a:ext cx="68262" cy="68262"/>
          </a:xfrm>
          <a:custGeom>
            <a:avLst/>
            <a:gdLst>
              <a:gd name="T0" fmla="*/ 108366730 w 43"/>
              <a:gd name="T1" fmla="*/ 52923693 h 43"/>
              <a:gd name="T2" fmla="*/ 108366730 w 43"/>
              <a:gd name="T3" fmla="*/ 40322203 h 43"/>
              <a:gd name="T4" fmla="*/ 100805501 w 43"/>
              <a:gd name="T5" fmla="*/ 32762586 h 43"/>
              <a:gd name="T6" fmla="*/ 90724953 w 43"/>
              <a:gd name="T7" fmla="*/ 25201375 h 43"/>
              <a:gd name="T8" fmla="*/ 90724953 w 43"/>
              <a:gd name="T9" fmla="*/ 15120828 h 43"/>
              <a:gd name="T10" fmla="*/ 83165336 w 43"/>
              <a:gd name="T11" fmla="*/ 7561208 h 43"/>
              <a:gd name="T12" fmla="*/ 68044515 w 43"/>
              <a:gd name="T13" fmla="*/ 7561208 h 43"/>
              <a:gd name="T14" fmla="*/ 60483310 w 43"/>
              <a:gd name="T15" fmla="*/ 0 h 43"/>
              <a:gd name="T16" fmla="*/ 35281929 w 43"/>
              <a:gd name="T17" fmla="*/ 0 h 43"/>
              <a:gd name="T18" fmla="*/ 27722312 w 43"/>
              <a:gd name="T19" fmla="*/ 7561208 h 43"/>
              <a:gd name="T20" fmla="*/ 20161101 w 43"/>
              <a:gd name="T21" fmla="*/ 7561208 h 43"/>
              <a:gd name="T22" fmla="*/ 15120828 w 43"/>
              <a:gd name="T23" fmla="*/ 15120828 h 43"/>
              <a:gd name="T24" fmla="*/ 7561208 w 43"/>
              <a:gd name="T25" fmla="*/ 25201375 h 43"/>
              <a:gd name="T26" fmla="*/ 7561208 w 43"/>
              <a:gd name="T27" fmla="*/ 32762586 h 43"/>
              <a:gd name="T28" fmla="*/ 0 w 43"/>
              <a:gd name="T29" fmla="*/ 40322203 h 43"/>
              <a:gd name="T30" fmla="*/ 0 w 43"/>
              <a:gd name="T31" fmla="*/ 75604132 h 43"/>
              <a:gd name="T32" fmla="*/ 7561208 w 43"/>
              <a:gd name="T33" fmla="*/ 85684679 h 43"/>
              <a:gd name="T34" fmla="*/ 7561208 w 43"/>
              <a:gd name="T35" fmla="*/ 93245884 h 43"/>
              <a:gd name="T36" fmla="*/ 15120828 w 43"/>
              <a:gd name="T37" fmla="*/ 100805501 h 43"/>
              <a:gd name="T38" fmla="*/ 20161101 w 43"/>
              <a:gd name="T39" fmla="*/ 100805501 h 43"/>
              <a:gd name="T40" fmla="*/ 27722312 w 43"/>
              <a:gd name="T41" fmla="*/ 108366730 h 43"/>
              <a:gd name="T42" fmla="*/ 68044515 w 43"/>
              <a:gd name="T43" fmla="*/ 108366730 h 43"/>
              <a:gd name="T44" fmla="*/ 83165336 w 43"/>
              <a:gd name="T45" fmla="*/ 100805501 h 43"/>
              <a:gd name="T46" fmla="*/ 90724953 w 43"/>
              <a:gd name="T47" fmla="*/ 100805501 h 43"/>
              <a:gd name="T48" fmla="*/ 90724953 w 43"/>
              <a:gd name="T49" fmla="*/ 93245884 h 43"/>
              <a:gd name="T50" fmla="*/ 100805501 w 43"/>
              <a:gd name="T51" fmla="*/ 85684679 h 43"/>
              <a:gd name="T52" fmla="*/ 108366730 w 43"/>
              <a:gd name="T53" fmla="*/ 75604132 h 43"/>
              <a:gd name="T54" fmla="*/ 108366730 w 43"/>
              <a:gd name="T55" fmla="*/ 68044515 h 43"/>
              <a:gd name="T56" fmla="*/ 108366730 w 43"/>
              <a:gd name="T57" fmla="*/ 5292369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3"/>
              <a:gd name="T89" fmla="*/ 43 w 43"/>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3">
                <a:moveTo>
                  <a:pt x="43" y="21"/>
                </a:moveTo>
                <a:lnTo>
                  <a:pt x="43" y="16"/>
                </a:lnTo>
                <a:lnTo>
                  <a:pt x="40" y="13"/>
                </a:lnTo>
                <a:lnTo>
                  <a:pt x="36" y="10"/>
                </a:lnTo>
                <a:lnTo>
                  <a:pt x="36" y="6"/>
                </a:lnTo>
                <a:lnTo>
                  <a:pt x="33" y="3"/>
                </a:lnTo>
                <a:lnTo>
                  <a:pt x="27" y="3"/>
                </a:lnTo>
                <a:lnTo>
                  <a:pt x="24" y="0"/>
                </a:lnTo>
                <a:lnTo>
                  <a:pt x="14" y="0"/>
                </a:lnTo>
                <a:lnTo>
                  <a:pt x="11" y="3"/>
                </a:lnTo>
                <a:lnTo>
                  <a:pt x="8" y="3"/>
                </a:lnTo>
                <a:lnTo>
                  <a:pt x="6" y="6"/>
                </a:lnTo>
                <a:lnTo>
                  <a:pt x="3" y="10"/>
                </a:lnTo>
                <a:lnTo>
                  <a:pt x="3" y="13"/>
                </a:lnTo>
                <a:lnTo>
                  <a:pt x="0" y="16"/>
                </a:lnTo>
                <a:lnTo>
                  <a:pt x="0" y="30"/>
                </a:lnTo>
                <a:lnTo>
                  <a:pt x="3" y="34"/>
                </a:lnTo>
                <a:lnTo>
                  <a:pt x="3" y="37"/>
                </a:lnTo>
                <a:lnTo>
                  <a:pt x="6" y="40"/>
                </a:lnTo>
                <a:lnTo>
                  <a:pt x="8" y="40"/>
                </a:lnTo>
                <a:lnTo>
                  <a:pt x="11" y="43"/>
                </a:lnTo>
                <a:lnTo>
                  <a:pt x="27" y="43"/>
                </a:lnTo>
                <a:lnTo>
                  <a:pt x="33" y="40"/>
                </a:lnTo>
                <a:lnTo>
                  <a:pt x="36" y="40"/>
                </a:lnTo>
                <a:lnTo>
                  <a:pt x="36" y="37"/>
                </a:lnTo>
                <a:lnTo>
                  <a:pt x="40" y="34"/>
                </a:lnTo>
                <a:lnTo>
                  <a:pt x="43" y="30"/>
                </a:lnTo>
                <a:lnTo>
                  <a:pt x="43" y="27"/>
                </a:lnTo>
                <a:lnTo>
                  <a:pt x="43" y="21"/>
                </a:lnTo>
                <a:close/>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7" name="Freeform 64"/>
          <p:cNvSpPr>
            <a:spLocks/>
          </p:cNvSpPr>
          <p:nvPr/>
        </p:nvSpPr>
        <p:spPr bwMode="auto">
          <a:xfrm>
            <a:off x="1970088" y="1753940"/>
            <a:ext cx="68262" cy="68262"/>
          </a:xfrm>
          <a:custGeom>
            <a:avLst/>
            <a:gdLst>
              <a:gd name="T0" fmla="*/ 108366730 w 43"/>
              <a:gd name="T1" fmla="*/ 52923693 h 43"/>
              <a:gd name="T2" fmla="*/ 108366730 w 43"/>
              <a:gd name="T3" fmla="*/ 40322203 h 43"/>
              <a:gd name="T4" fmla="*/ 100805501 w 43"/>
              <a:gd name="T5" fmla="*/ 32762586 h 43"/>
              <a:gd name="T6" fmla="*/ 90724953 w 43"/>
              <a:gd name="T7" fmla="*/ 25201375 h 43"/>
              <a:gd name="T8" fmla="*/ 90724953 w 43"/>
              <a:gd name="T9" fmla="*/ 15120828 h 43"/>
              <a:gd name="T10" fmla="*/ 83165336 w 43"/>
              <a:gd name="T11" fmla="*/ 7561208 h 43"/>
              <a:gd name="T12" fmla="*/ 68044515 w 43"/>
              <a:gd name="T13" fmla="*/ 7561208 h 43"/>
              <a:gd name="T14" fmla="*/ 60483310 w 43"/>
              <a:gd name="T15" fmla="*/ 0 h 43"/>
              <a:gd name="T16" fmla="*/ 35281929 w 43"/>
              <a:gd name="T17" fmla="*/ 0 h 43"/>
              <a:gd name="T18" fmla="*/ 27722312 w 43"/>
              <a:gd name="T19" fmla="*/ 7561208 h 43"/>
              <a:gd name="T20" fmla="*/ 20161101 w 43"/>
              <a:gd name="T21" fmla="*/ 7561208 h 43"/>
              <a:gd name="T22" fmla="*/ 15120828 w 43"/>
              <a:gd name="T23" fmla="*/ 15120828 h 43"/>
              <a:gd name="T24" fmla="*/ 7561208 w 43"/>
              <a:gd name="T25" fmla="*/ 25201375 h 43"/>
              <a:gd name="T26" fmla="*/ 7561208 w 43"/>
              <a:gd name="T27" fmla="*/ 32762586 h 43"/>
              <a:gd name="T28" fmla="*/ 0 w 43"/>
              <a:gd name="T29" fmla="*/ 40322203 h 43"/>
              <a:gd name="T30" fmla="*/ 0 w 43"/>
              <a:gd name="T31" fmla="*/ 75604132 h 43"/>
              <a:gd name="T32" fmla="*/ 7561208 w 43"/>
              <a:gd name="T33" fmla="*/ 85684679 h 43"/>
              <a:gd name="T34" fmla="*/ 7561208 w 43"/>
              <a:gd name="T35" fmla="*/ 93245884 h 43"/>
              <a:gd name="T36" fmla="*/ 15120828 w 43"/>
              <a:gd name="T37" fmla="*/ 100805501 h 43"/>
              <a:gd name="T38" fmla="*/ 20161101 w 43"/>
              <a:gd name="T39" fmla="*/ 100805501 h 43"/>
              <a:gd name="T40" fmla="*/ 27722312 w 43"/>
              <a:gd name="T41" fmla="*/ 108366730 h 43"/>
              <a:gd name="T42" fmla="*/ 68044515 w 43"/>
              <a:gd name="T43" fmla="*/ 108366730 h 43"/>
              <a:gd name="T44" fmla="*/ 83165336 w 43"/>
              <a:gd name="T45" fmla="*/ 100805501 h 43"/>
              <a:gd name="T46" fmla="*/ 90724953 w 43"/>
              <a:gd name="T47" fmla="*/ 100805501 h 43"/>
              <a:gd name="T48" fmla="*/ 90724953 w 43"/>
              <a:gd name="T49" fmla="*/ 93245884 h 43"/>
              <a:gd name="T50" fmla="*/ 100805501 w 43"/>
              <a:gd name="T51" fmla="*/ 85684679 h 43"/>
              <a:gd name="T52" fmla="*/ 108366730 w 43"/>
              <a:gd name="T53" fmla="*/ 75604132 h 43"/>
              <a:gd name="T54" fmla="*/ 108366730 w 43"/>
              <a:gd name="T55" fmla="*/ 68044515 h 43"/>
              <a:gd name="T56" fmla="*/ 108366730 w 43"/>
              <a:gd name="T57" fmla="*/ 5292369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3"/>
              <a:gd name="T89" fmla="*/ 43 w 43"/>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3">
                <a:moveTo>
                  <a:pt x="43" y="21"/>
                </a:moveTo>
                <a:lnTo>
                  <a:pt x="43" y="16"/>
                </a:lnTo>
                <a:lnTo>
                  <a:pt x="40" y="13"/>
                </a:lnTo>
                <a:lnTo>
                  <a:pt x="36" y="10"/>
                </a:lnTo>
                <a:lnTo>
                  <a:pt x="36" y="6"/>
                </a:lnTo>
                <a:lnTo>
                  <a:pt x="33" y="3"/>
                </a:lnTo>
                <a:lnTo>
                  <a:pt x="27" y="3"/>
                </a:lnTo>
                <a:lnTo>
                  <a:pt x="24" y="0"/>
                </a:lnTo>
                <a:lnTo>
                  <a:pt x="14" y="0"/>
                </a:lnTo>
                <a:lnTo>
                  <a:pt x="11" y="3"/>
                </a:lnTo>
                <a:lnTo>
                  <a:pt x="8" y="3"/>
                </a:lnTo>
                <a:lnTo>
                  <a:pt x="6" y="6"/>
                </a:lnTo>
                <a:lnTo>
                  <a:pt x="3" y="10"/>
                </a:lnTo>
                <a:lnTo>
                  <a:pt x="3" y="13"/>
                </a:lnTo>
                <a:lnTo>
                  <a:pt x="0" y="16"/>
                </a:lnTo>
                <a:lnTo>
                  <a:pt x="0" y="30"/>
                </a:lnTo>
                <a:lnTo>
                  <a:pt x="3" y="34"/>
                </a:lnTo>
                <a:lnTo>
                  <a:pt x="3" y="37"/>
                </a:lnTo>
                <a:lnTo>
                  <a:pt x="6" y="40"/>
                </a:lnTo>
                <a:lnTo>
                  <a:pt x="8" y="40"/>
                </a:lnTo>
                <a:lnTo>
                  <a:pt x="11" y="43"/>
                </a:lnTo>
                <a:lnTo>
                  <a:pt x="27" y="43"/>
                </a:lnTo>
                <a:lnTo>
                  <a:pt x="33" y="40"/>
                </a:lnTo>
                <a:lnTo>
                  <a:pt x="36" y="40"/>
                </a:lnTo>
                <a:lnTo>
                  <a:pt x="36" y="37"/>
                </a:lnTo>
                <a:lnTo>
                  <a:pt x="40" y="34"/>
                </a:lnTo>
                <a:lnTo>
                  <a:pt x="43" y="30"/>
                </a:lnTo>
                <a:lnTo>
                  <a:pt x="43" y="27"/>
                </a:lnTo>
                <a:lnTo>
                  <a:pt x="43" y="21"/>
                </a:lnTo>
              </a:path>
            </a:pathLst>
          </a:custGeom>
          <a:solidFill>
            <a:srgbClr val="00FFFF"/>
          </a:solidFill>
          <a:ln w="9525">
            <a:noFill/>
            <a:round/>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8" name="Freeform 65"/>
          <p:cNvSpPr>
            <a:spLocks/>
          </p:cNvSpPr>
          <p:nvPr/>
        </p:nvSpPr>
        <p:spPr bwMode="auto">
          <a:xfrm>
            <a:off x="1970088" y="1753940"/>
            <a:ext cx="68262" cy="68262"/>
          </a:xfrm>
          <a:custGeom>
            <a:avLst/>
            <a:gdLst>
              <a:gd name="T0" fmla="*/ 108366730 w 43"/>
              <a:gd name="T1" fmla="*/ 52923693 h 43"/>
              <a:gd name="T2" fmla="*/ 108366730 w 43"/>
              <a:gd name="T3" fmla="*/ 40322203 h 43"/>
              <a:gd name="T4" fmla="*/ 100805501 w 43"/>
              <a:gd name="T5" fmla="*/ 32762586 h 43"/>
              <a:gd name="T6" fmla="*/ 90724953 w 43"/>
              <a:gd name="T7" fmla="*/ 25201375 h 43"/>
              <a:gd name="T8" fmla="*/ 90724953 w 43"/>
              <a:gd name="T9" fmla="*/ 15120828 h 43"/>
              <a:gd name="T10" fmla="*/ 83165336 w 43"/>
              <a:gd name="T11" fmla="*/ 7561208 h 43"/>
              <a:gd name="T12" fmla="*/ 68044515 w 43"/>
              <a:gd name="T13" fmla="*/ 7561208 h 43"/>
              <a:gd name="T14" fmla="*/ 60483310 w 43"/>
              <a:gd name="T15" fmla="*/ 0 h 43"/>
              <a:gd name="T16" fmla="*/ 35281929 w 43"/>
              <a:gd name="T17" fmla="*/ 0 h 43"/>
              <a:gd name="T18" fmla="*/ 27722312 w 43"/>
              <a:gd name="T19" fmla="*/ 7561208 h 43"/>
              <a:gd name="T20" fmla="*/ 20161101 w 43"/>
              <a:gd name="T21" fmla="*/ 7561208 h 43"/>
              <a:gd name="T22" fmla="*/ 15120828 w 43"/>
              <a:gd name="T23" fmla="*/ 15120828 h 43"/>
              <a:gd name="T24" fmla="*/ 7561208 w 43"/>
              <a:gd name="T25" fmla="*/ 25201375 h 43"/>
              <a:gd name="T26" fmla="*/ 7561208 w 43"/>
              <a:gd name="T27" fmla="*/ 32762586 h 43"/>
              <a:gd name="T28" fmla="*/ 0 w 43"/>
              <a:gd name="T29" fmla="*/ 40322203 h 43"/>
              <a:gd name="T30" fmla="*/ 0 w 43"/>
              <a:gd name="T31" fmla="*/ 75604132 h 43"/>
              <a:gd name="T32" fmla="*/ 7561208 w 43"/>
              <a:gd name="T33" fmla="*/ 85684679 h 43"/>
              <a:gd name="T34" fmla="*/ 7561208 w 43"/>
              <a:gd name="T35" fmla="*/ 93245884 h 43"/>
              <a:gd name="T36" fmla="*/ 15120828 w 43"/>
              <a:gd name="T37" fmla="*/ 100805501 h 43"/>
              <a:gd name="T38" fmla="*/ 20161101 w 43"/>
              <a:gd name="T39" fmla="*/ 100805501 h 43"/>
              <a:gd name="T40" fmla="*/ 27722312 w 43"/>
              <a:gd name="T41" fmla="*/ 108366730 h 43"/>
              <a:gd name="T42" fmla="*/ 68044515 w 43"/>
              <a:gd name="T43" fmla="*/ 108366730 h 43"/>
              <a:gd name="T44" fmla="*/ 83165336 w 43"/>
              <a:gd name="T45" fmla="*/ 100805501 h 43"/>
              <a:gd name="T46" fmla="*/ 90724953 w 43"/>
              <a:gd name="T47" fmla="*/ 100805501 h 43"/>
              <a:gd name="T48" fmla="*/ 90724953 w 43"/>
              <a:gd name="T49" fmla="*/ 93245884 h 43"/>
              <a:gd name="T50" fmla="*/ 100805501 w 43"/>
              <a:gd name="T51" fmla="*/ 85684679 h 43"/>
              <a:gd name="T52" fmla="*/ 108366730 w 43"/>
              <a:gd name="T53" fmla="*/ 75604132 h 43"/>
              <a:gd name="T54" fmla="*/ 108366730 w 43"/>
              <a:gd name="T55" fmla="*/ 68044515 h 43"/>
              <a:gd name="T56" fmla="*/ 108366730 w 43"/>
              <a:gd name="T57" fmla="*/ 5292369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3"/>
              <a:gd name="T89" fmla="*/ 43 w 43"/>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3">
                <a:moveTo>
                  <a:pt x="43" y="21"/>
                </a:moveTo>
                <a:lnTo>
                  <a:pt x="43" y="16"/>
                </a:lnTo>
                <a:lnTo>
                  <a:pt x="40" y="13"/>
                </a:lnTo>
                <a:lnTo>
                  <a:pt x="36" y="10"/>
                </a:lnTo>
                <a:lnTo>
                  <a:pt x="36" y="6"/>
                </a:lnTo>
                <a:lnTo>
                  <a:pt x="33" y="3"/>
                </a:lnTo>
                <a:lnTo>
                  <a:pt x="27" y="3"/>
                </a:lnTo>
                <a:lnTo>
                  <a:pt x="24" y="0"/>
                </a:lnTo>
                <a:lnTo>
                  <a:pt x="14" y="0"/>
                </a:lnTo>
                <a:lnTo>
                  <a:pt x="11" y="3"/>
                </a:lnTo>
                <a:lnTo>
                  <a:pt x="8" y="3"/>
                </a:lnTo>
                <a:lnTo>
                  <a:pt x="6" y="6"/>
                </a:lnTo>
                <a:lnTo>
                  <a:pt x="3" y="10"/>
                </a:lnTo>
                <a:lnTo>
                  <a:pt x="3" y="13"/>
                </a:lnTo>
                <a:lnTo>
                  <a:pt x="0" y="16"/>
                </a:lnTo>
                <a:lnTo>
                  <a:pt x="0" y="30"/>
                </a:lnTo>
                <a:lnTo>
                  <a:pt x="3" y="34"/>
                </a:lnTo>
                <a:lnTo>
                  <a:pt x="3" y="37"/>
                </a:lnTo>
                <a:lnTo>
                  <a:pt x="6" y="40"/>
                </a:lnTo>
                <a:lnTo>
                  <a:pt x="8" y="40"/>
                </a:lnTo>
                <a:lnTo>
                  <a:pt x="11" y="43"/>
                </a:lnTo>
                <a:lnTo>
                  <a:pt x="27" y="43"/>
                </a:lnTo>
                <a:lnTo>
                  <a:pt x="33" y="40"/>
                </a:lnTo>
                <a:lnTo>
                  <a:pt x="36" y="40"/>
                </a:lnTo>
                <a:lnTo>
                  <a:pt x="36" y="37"/>
                </a:lnTo>
                <a:lnTo>
                  <a:pt x="40" y="34"/>
                </a:lnTo>
                <a:lnTo>
                  <a:pt x="43" y="30"/>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89" name="Freeform 66"/>
          <p:cNvSpPr>
            <a:spLocks/>
          </p:cNvSpPr>
          <p:nvPr/>
        </p:nvSpPr>
        <p:spPr bwMode="auto">
          <a:xfrm>
            <a:off x="1970088" y="1753940"/>
            <a:ext cx="68262" cy="68262"/>
          </a:xfrm>
          <a:custGeom>
            <a:avLst/>
            <a:gdLst>
              <a:gd name="T0" fmla="*/ 108366730 w 43"/>
              <a:gd name="T1" fmla="*/ 52923693 h 43"/>
              <a:gd name="T2" fmla="*/ 108366730 w 43"/>
              <a:gd name="T3" fmla="*/ 40322203 h 43"/>
              <a:gd name="T4" fmla="*/ 100805501 w 43"/>
              <a:gd name="T5" fmla="*/ 32762586 h 43"/>
              <a:gd name="T6" fmla="*/ 90724953 w 43"/>
              <a:gd name="T7" fmla="*/ 25201375 h 43"/>
              <a:gd name="T8" fmla="*/ 90724953 w 43"/>
              <a:gd name="T9" fmla="*/ 15120828 h 43"/>
              <a:gd name="T10" fmla="*/ 83165336 w 43"/>
              <a:gd name="T11" fmla="*/ 7561208 h 43"/>
              <a:gd name="T12" fmla="*/ 68044515 w 43"/>
              <a:gd name="T13" fmla="*/ 7561208 h 43"/>
              <a:gd name="T14" fmla="*/ 60483310 w 43"/>
              <a:gd name="T15" fmla="*/ 0 h 43"/>
              <a:gd name="T16" fmla="*/ 35281929 w 43"/>
              <a:gd name="T17" fmla="*/ 0 h 43"/>
              <a:gd name="T18" fmla="*/ 27722312 w 43"/>
              <a:gd name="T19" fmla="*/ 7561208 h 43"/>
              <a:gd name="T20" fmla="*/ 20161101 w 43"/>
              <a:gd name="T21" fmla="*/ 7561208 h 43"/>
              <a:gd name="T22" fmla="*/ 15120828 w 43"/>
              <a:gd name="T23" fmla="*/ 15120828 h 43"/>
              <a:gd name="T24" fmla="*/ 7561208 w 43"/>
              <a:gd name="T25" fmla="*/ 25201375 h 43"/>
              <a:gd name="T26" fmla="*/ 7561208 w 43"/>
              <a:gd name="T27" fmla="*/ 32762586 h 43"/>
              <a:gd name="T28" fmla="*/ 0 w 43"/>
              <a:gd name="T29" fmla="*/ 40322203 h 43"/>
              <a:gd name="T30" fmla="*/ 0 w 43"/>
              <a:gd name="T31" fmla="*/ 75604132 h 43"/>
              <a:gd name="T32" fmla="*/ 7561208 w 43"/>
              <a:gd name="T33" fmla="*/ 85684679 h 43"/>
              <a:gd name="T34" fmla="*/ 7561208 w 43"/>
              <a:gd name="T35" fmla="*/ 93245884 h 43"/>
              <a:gd name="T36" fmla="*/ 15120828 w 43"/>
              <a:gd name="T37" fmla="*/ 100805501 h 43"/>
              <a:gd name="T38" fmla="*/ 20161101 w 43"/>
              <a:gd name="T39" fmla="*/ 100805501 h 43"/>
              <a:gd name="T40" fmla="*/ 27722312 w 43"/>
              <a:gd name="T41" fmla="*/ 108366730 h 43"/>
              <a:gd name="T42" fmla="*/ 68044515 w 43"/>
              <a:gd name="T43" fmla="*/ 108366730 h 43"/>
              <a:gd name="T44" fmla="*/ 83165336 w 43"/>
              <a:gd name="T45" fmla="*/ 100805501 h 43"/>
              <a:gd name="T46" fmla="*/ 90724953 w 43"/>
              <a:gd name="T47" fmla="*/ 100805501 h 43"/>
              <a:gd name="T48" fmla="*/ 90724953 w 43"/>
              <a:gd name="T49" fmla="*/ 93245884 h 43"/>
              <a:gd name="T50" fmla="*/ 100805501 w 43"/>
              <a:gd name="T51" fmla="*/ 85684679 h 43"/>
              <a:gd name="T52" fmla="*/ 108366730 w 43"/>
              <a:gd name="T53" fmla="*/ 75604132 h 43"/>
              <a:gd name="T54" fmla="*/ 108366730 w 43"/>
              <a:gd name="T55" fmla="*/ 68044515 h 43"/>
              <a:gd name="T56" fmla="*/ 108366730 w 43"/>
              <a:gd name="T57" fmla="*/ 52923693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43"/>
              <a:gd name="T89" fmla="*/ 43 w 43"/>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43">
                <a:moveTo>
                  <a:pt x="43" y="21"/>
                </a:moveTo>
                <a:lnTo>
                  <a:pt x="43" y="16"/>
                </a:lnTo>
                <a:lnTo>
                  <a:pt x="40" y="13"/>
                </a:lnTo>
                <a:lnTo>
                  <a:pt x="36" y="10"/>
                </a:lnTo>
                <a:lnTo>
                  <a:pt x="36" y="6"/>
                </a:lnTo>
                <a:lnTo>
                  <a:pt x="33" y="3"/>
                </a:lnTo>
                <a:lnTo>
                  <a:pt x="27" y="3"/>
                </a:lnTo>
                <a:lnTo>
                  <a:pt x="24" y="0"/>
                </a:lnTo>
                <a:lnTo>
                  <a:pt x="14" y="0"/>
                </a:lnTo>
                <a:lnTo>
                  <a:pt x="11" y="3"/>
                </a:lnTo>
                <a:lnTo>
                  <a:pt x="8" y="3"/>
                </a:lnTo>
                <a:lnTo>
                  <a:pt x="6" y="6"/>
                </a:lnTo>
                <a:lnTo>
                  <a:pt x="3" y="10"/>
                </a:lnTo>
                <a:lnTo>
                  <a:pt x="3" y="13"/>
                </a:lnTo>
                <a:lnTo>
                  <a:pt x="0" y="16"/>
                </a:lnTo>
                <a:lnTo>
                  <a:pt x="0" y="30"/>
                </a:lnTo>
                <a:lnTo>
                  <a:pt x="3" y="34"/>
                </a:lnTo>
                <a:lnTo>
                  <a:pt x="3" y="37"/>
                </a:lnTo>
                <a:lnTo>
                  <a:pt x="6" y="40"/>
                </a:lnTo>
                <a:lnTo>
                  <a:pt x="8" y="40"/>
                </a:lnTo>
                <a:lnTo>
                  <a:pt x="11" y="43"/>
                </a:lnTo>
                <a:lnTo>
                  <a:pt x="27" y="43"/>
                </a:lnTo>
                <a:lnTo>
                  <a:pt x="33" y="40"/>
                </a:lnTo>
                <a:lnTo>
                  <a:pt x="36" y="40"/>
                </a:lnTo>
                <a:lnTo>
                  <a:pt x="36" y="37"/>
                </a:lnTo>
                <a:lnTo>
                  <a:pt x="40" y="34"/>
                </a:lnTo>
                <a:lnTo>
                  <a:pt x="43" y="30"/>
                </a:lnTo>
                <a:lnTo>
                  <a:pt x="43" y="27"/>
                </a:lnTo>
                <a:lnTo>
                  <a:pt x="43" y="21"/>
                </a:lnTo>
              </a:path>
            </a:pathLst>
          </a:custGeom>
          <a:solidFill>
            <a:srgbClr val="00FFFF"/>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0" name="Line 115"/>
          <p:cNvSpPr>
            <a:spLocks noChangeShapeType="1"/>
          </p:cNvSpPr>
          <p:nvPr/>
        </p:nvSpPr>
        <p:spPr bwMode="auto">
          <a:xfrm>
            <a:off x="2001838" y="1787277"/>
            <a:ext cx="6350" cy="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1" name="Line 116"/>
          <p:cNvSpPr>
            <a:spLocks noChangeShapeType="1"/>
          </p:cNvSpPr>
          <p:nvPr/>
        </p:nvSpPr>
        <p:spPr bwMode="auto">
          <a:xfrm flipV="1">
            <a:off x="3556000" y="3943102"/>
            <a:ext cx="0" cy="59055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2" name="Line 117"/>
          <p:cNvSpPr>
            <a:spLocks noChangeShapeType="1"/>
          </p:cNvSpPr>
          <p:nvPr/>
        </p:nvSpPr>
        <p:spPr bwMode="auto">
          <a:xfrm>
            <a:off x="2001838" y="1787277"/>
            <a:ext cx="1554162" cy="2452688"/>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3" name="Line 118"/>
          <p:cNvSpPr>
            <a:spLocks noChangeShapeType="1"/>
          </p:cNvSpPr>
          <p:nvPr/>
        </p:nvSpPr>
        <p:spPr bwMode="auto">
          <a:xfrm flipV="1">
            <a:off x="5111750" y="3751015"/>
            <a:ext cx="0" cy="72390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4" name="Line 119"/>
          <p:cNvSpPr>
            <a:spLocks noChangeShapeType="1"/>
          </p:cNvSpPr>
          <p:nvPr/>
        </p:nvSpPr>
        <p:spPr bwMode="auto">
          <a:xfrm flipV="1">
            <a:off x="3556000" y="4112965"/>
            <a:ext cx="1555750" cy="12700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5" name="Line 120"/>
          <p:cNvSpPr>
            <a:spLocks noChangeShapeType="1"/>
          </p:cNvSpPr>
          <p:nvPr/>
        </p:nvSpPr>
        <p:spPr bwMode="auto">
          <a:xfrm flipV="1">
            <a:off x="6665913" y="3649415"/>
            <a:ext cx="0" cy="982662"/>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6" name="Line 121"/>
          <p:cNvSpPr>
            <a:spLocks noChangeShapeType="1"/>
          </p:cNvSpPr>
          <p:nvPr/>
        </p:nvSpPr>
        <p:spPr bwMode="auto">
          <a:xfrm>
            <a:off x="5111750" y="4112965"/>
            <a:ext cx="1554163" cy="2540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7" name="Line 122"/>
          <p:cNvSpPr>
            <a:spLocks noChangeShapeType="1"/>
          </p:cNvSpPr>
          <p:nvPr/>
        </p:nvSpPr>
        <p:spPr bwMode="auto">
          <a:xfrm flipV="1">
            <a:off x="8216900" y="3682752"/>
            <a:ext cx="0" cy="1092200"/>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8" name="Line 123"/>
          <p:cNvSpPr>
            <a:spLocks noChangeShapeType="1"/>
          </p:cNvSpPr>
          <p:nvPr/>
        </p:nvSpPr>
        <p:spPr bwMode="auto">
          <a:xfrm>
            <a:off x="6665913" y="4138365"/>
            <a:ext cx="1550987" cy="87312"/>
          </a:xfrm>
          <a:prstGeom prst="line">
            <a:avLst/>
          </a:prstGeom>
          <a:noFill/>
          <a:ln w="25400">
            <a:solidFill>
              <a:srgbClr val="00FFFF"/>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599" name="Line 124"/>
          <p:cNvSpPr>
            <a:spLocks noChangeShapeType="1"/>
          </p:cNvSpPr>
          <p:nvPr/>
        </p:nvSpPr>
        <p:spPr bwMode="auto">
          <a:xfrm>
            <a:off x="2001838" y="1753940"/>
            <a:ext cx="0"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0" name="Line 125"/>
          <p:cNvSpPr>
            <a:spLocks noChangeShapeType="1"/>
          </p:cNvSpPr>
          <p:nvPr/>
        </p:nvSpPr>
        <p:spPr bwMode="auto">
          <a:xfrm flipV="1">
            <a:off x="1970088" y="1774577"/>
            <a:ext cx="68262" cy="33338"/>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1" name="Line 126"/>
          <p:cNvSpPr>
            <a:spLocks noChangeShapeType="1"/>
          </p:cNvSpPr>
          <p:nvPr/>
        </p:nvSpPr>
        <p:spPr bwMode="auto">
          <a:xfrm flipH="1" flipV="1">
            <a:off x="1970088" y="1774577"/>
            <a:ext cx="68262" cy="33338"/>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2" name="Line 157"/>
          <p:cNvSpPr>
            <a:spLocks noChangeShapeType="1"/>
          </p:cNvSpPr>
          <p:nvPr/>
        </p:nvSpPr>
        <p:spPr bwMode="auto">
          <a:xfrm>
            <a:off x="8218488" y="486861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3" name="Line 158"/>
          <p:cNvSpPr>
            <a:spLocks noChangeShapeType="1"/>
          </p:cNvSpPr>
          <p:nvPr/>
        </p:nvSpPr>
        <p:spPr bwMode="auto">
          <a:xfrm flipV="1">
            <a:off x="8150225" y="490354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4" name="Line 159"/>
          <p:cNvSpPr>
            <a:spLocks noChangeShapeType="1"/>
          </p:cNvSpPr>
          <p:nvPr/>
        </p:nvSpPr>
        <p:spPr bwMode="auto">
          <a:xfrm flipH="1" flipV="1">
            <a:off x="8150225" y="490354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5" name="Line 163"/>
          <p:cNvSpPr>
            <a:spLocks noChangeShapeType="1"/>
          </p:cNvSpPr>
          <p:nvPr/>
        </p:nvSpPr>
        <p:spPr bwMode="auto">
          <a:xfrm>
            <a:off x="2001838" y="1787277"/>
            <a:ext cx="6350" cy="0"/>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6" name="Line 164"/>
          <p:cNvSpPr>
            <a:spLocks noChangeShapeType="1"/>
          </p:cNvSpPr>
          <p:nvPr/>
        </p:nvSpPr>
        <p:spPr bwMode="auto">
          <a:xfrm flipV="1">
            <a:off x="3556000" y="4011365"/>
            <a:ext cx="0" cy="53181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7" name="Line 165"/>
          <p:cNvSpPr>
            <a:spLocks noChangeShapeType="1"/>
          </p:cNvSpPr>
          <p:nvPr/>
        </p:nvSpPr>
        <p:spPr bwMode="auto">
          <a:xfrm>
            <a:off x="2001838" y="1787277"/>
            <a:ext cx="1554162" cy="249396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8" name="Line 166"/>
          <p:cNvSpPr>
            <a:spLocks noChangeShapeType="1"/>
          </p:cNvSpPr>
          <p:nvPr/>
        </p:nvSpPr>
        <p:spPr bwMode="auto">
          <a:xfrm flipV="1">
            <a:off x="5111750" y="3873252"/>
            <a:ext cx="0" cy="66516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09" name="Line 167"/>
          <p:cNvSpPr>
            <a:spLocks noChangeShapeType="1"/>
          </p:cNvSpPr>
          <p:nvPr/>
        </p:nvSpPr>
        <p:spPr bwMode="auto">
          <a:xfrm flipV="1">
            <a:off x="3556000" y="4206627"/>
            <a:ext cx="1555750" cy="7461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0" name="Line 168"/>
          <p:cNvSpPr>
            <a:spLocks noChangeShapeType="1"/>
          </p:cNvSpPr>
          <p:nvPr/>
        </p:nvSpPr>
        <p:spPr bwMode="auto">
          <a:xfrm flipV="1">
            <a:off x="6665913" y="4020890"/>
            <a:ext cx="0" cy="7540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1" name="Line 169"/>
          <p:cNvSpPr>
            <a:spLocks noChangeShapeType="1"/>
          </p:cNvSpPr>
          <p:nvPr/>
        </p:nvSpPr>
        <p:spPr bwMode="auto">
          <a:xfrm>
            <a:off x="5111750" y="4206627"/>
            <a:ext cx="1554163" cy="192088"/>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2" name="Line 171"/>
          <p:cNvSpPr>
            <a:spLocks noChangeShapeType="1"/>
          </p:cNvSpPr>
          <p:nvPr/>
        </p:nvSpPr>
        <p:spPr bwMode="auto">
          <a:xfrm>
            <a:off x="6665913" y="4398715"/>
            <a:ext cx="1550987" cy="95250"/>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3" name="Freeform 172"/>
          <p:cNvSpPr>
            <a:spLocks/>
          </p:cNvSpPr>
          <p:nvPr/>
        </p:nvSpPr>
        <p:spPr bwMode="auto">
          <a:xfrm>
            <a:off x="1970088" y="1753940"/>
            <a:ext cx="68262" cy="68262"/>
          </a:xfrm>
          <a:custGeom>
            <a:avLst/>
            <a:gdLst>
              <a:gd name="T0" fmla="*/ 50402750 w 43"/>
              <a:gd name="T1" fmla="*/ 0 h 43"/>
              <a:gd name="T2" fmla="*/ 108366730 w 43"/>
              <a:gd name="T3" fmla="*/ 108366730 h 43"/>
              <a:gd name="T4" fmla="*/ 0 w 43"/>
              <a:gd name="T5" fmla="*/ 108366730 h 43"/>
              <a:gd name="T6" fmla="*/ 50402750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0" y="0"/>
                </a:moveTo>
                <a:lnTo>
                  <a:pt x="43" y="43"/>
                </a:lnTo>
                <a:lnTo>
                  <a:pt x="0" y="43"/>
                </a:lnTo>
                <a:lnTo>
                  <a:pt x="20"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4" name="Freeform 182"/>
          <p:cNvSpPr>
            <a:spLocks/>
          </p:cNvSpPr>
          <p:nvPr/>
        </p:nvSpPr>
        <p:spPr bwMode="auto">
          <a:xfrm>
            <a:off x="8150225" y="2893765"/>
            <a:ext cx="136525" cy="136525"/>
          </a:xfrm>
          <a:custGeom>
            <a:avLst/>
            <a:gdLst>
              <a:gd name="T0" fmla="*/ 212677399 w 43"/>
              <a:gd name="T1" fmla="*/ 0 h 43"/>
              <a:gd name="T2" fmla="*/ 435483044 w 43"/>
              <a:gd name="T3" fmla="*/ 435483044 h 43"/>
              <a:gd name="T4" fmla="*/ 0 w 43"/>
              <a:gd name="T5" fmla="*/ 435483044 h 43"/>
              <a:gd name="T6" fmla="*/ 212677399 w 43"/>
              <a:gd name="T7" fmla="*/ 0 h 43"/>
              <a:gd name="T8" fmla="*/ 0 60000 65536"/>
              <a:gd name="T9" fmla="*/ 0 60000 65536"/>
              <a:gd name="T10" fmla="*/ 0 60000 65536"/>
              <a:gd name="T11" fmla="*/ 0 60000 65536"/>
              <a:gd name="T12" fmla="*/ 0 w 43"/>
              <a:gd name="T13" fmla="*/ 0 h 43"/>
              <a:gd name="T14" fmla="*/ 43 w 43"/>
              <a:gd name="T15" fmla="*/ 43 h 43"/>
            </a:gdLst>
            <a:ahLst/>
            <a:cxnLst>
              <a:cxn ang="T8">
                <a:pos x="T0" y="T1"/>
              </a:cxn>
              <a:cxn ang="T9">
                <a:pos x="T2" y="T3"/>
              </a:cxn>
              <a:cxn ang="T10">
                <a:pos x="T4" y="T5"/>
              </a:cxn>
              <a:cxn ang="T11">
                <a:pos x="T6" y="T7"/>
              </a:cxn>
            </a:cxnLst>
            <a:rect l="T12" t="T13" r="T14" b="T15"/>
            <a:pathLst>
              <a:path w="43" h="43">
                <a:moveTo>
                  <a:pt x="21" y="0"/>
                </a:moveTo>
                <a:lnTo>
                  <a:pt x="43" y="43"/>
                </a:lnTo>
                <a:lnTo>
                  <a:pt x="0" y="43"/>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5" name="Freeform 184"/>
          <p:cNvSpPr>
            <a:spLocks noChangeAspect="1"/>
          </p:cNvSpPr>
          <p:nvPr/>
        </p:nvSpPr>
        <p:spPr bwMode="auto">
          <a:xfrm>
            <a:off x="8153400" y="2169865"/>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6" name="Line 185"/>
          <p:cNvSpPr>
            <a:spLocks noChangeShapeType="1"/>
          </p:cNvSpPr>
          <p:nvPr/>
        </p:nvSpPr>
        <p:spPr bwMode="auto">
          <a:xfrm>
            <a:off x="2001838" y="1787277"/>
            <a:ext cx="63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7" name="Line 186"/>
          <p:cNvSpPr>
            <a:spLocks noChangeShapeType="1"/>
          </p:cNvSpPr>
          <p:nvPr/>
        </p:nvSpPr>
        <p:spPr bwMode="auto">
          <a:xfrm flipV="1">
            <a:off x="3556000" y="3263652"/>
            <a:ext cx="0" cy="714375"/>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8" name="Line 187"/>
          <p:cNvSpPr>
            <a:spLocks noChangeShapeType="1"/>
          </p:cNvSpPr>
          <p:nvPr/>
        </p:nvSpPr>
        <p:spPr bwMode="auto">
          <a:xfrm>
            <a:off x="2001838" y="1787277"/>
            <a:ext cx="1554162" cy="1831975"/>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19" name="Line 188"/>
          <p:cNvSpPr>
            <a:spLocks noChangeShapeType="1"/>
          </p:cNvSpPr>
          <p:nvPr/>
        </p:nvSpPr>
        <p:spPr bwMode="auto">
          <a:xfrm flipV="1">
            <a:off x="5111750" y="2623890"/>
            <a:ext cx="0" cy="1147762"/>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0" name="Line 189"/>
          <p:cNvSpPr>
            <a:spLocks noChangeShapeType="1"/>
          </p:cNvSpPr>
          <p:nvPr/>
        </p:nvSpPr>
        <p:spPr bwMode="auto">
          <a:xfrm flipV="1">
            <a:off x="3556000" y="3193802"/>
            <a:ext cx="1555750" cy="425450"/>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1" name="Line 190"/>
          <p:cNvSpPr>
            <a:spLocks noChangeShapeType="1"/>
          </p:cNvSpPr>
          <p:nvPr/>
        </p:nvSpPr>
        <p:spPr bwMode="auto">
          <a:xfrm flipV="1">
            <a:off x="6665913" y="2657227"/>
            <a:ext cx="0" cy="1206500"/>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2" name="Line 191"/>
          <p:cNvSpPr>
            <a:spLocks noChangeShapeType="1"/>
          </p:cNvSpPr>
          <p:nvPr/>
        </p:nvSpPr>
        <p:spPr bwMode="auto">
          <a:xfrm>
            <a:off x="5111750" y="3193802"/>
            <a:ext cx="1554163" cy="69850"/>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3" name="Line 192"/>
          <p:cNvSpPr>
            <a:spLocks noChangeShapeType="1"/>
          </p:cNvSpPr>
          <p:nvPr/>
        </p:nvSpPr>
        <p:spPr bwMode="auto">
          <a:xfrm flipV="1">
            <a:off x="8216900" y="2222252"/>
            <a:ext cx="0" cy="1481138"/>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4" name="Line 193"/>
          <p:cNvSpPr>
            <a:spLocks noChangeShapeType="1"/>
          </p:cNvSpPr>
          <p:nvPr/>
        </p:nvSpPr>
        <p:spPr bwMode="auto">
          <a:xfrm flipV="1">
            <a:off x="6665913" y="2965202"/>
            <a:ext cx="1550987" cy="298450"/>
          </a:xfrm>
          <a:prstGeom prst="line">
            <a:avLst/>
          </a:prstGeom>
          <a:noFill/>
          <a:ln w="25400">
            <a:solidFill>
              <a:srgbClr val="89CC4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5" name="Line 194"/>
          <p:cNvSpPr>
            <a:spLocks noChangeShapeType="1"/>
          </p:cNvSpPr>
          <p:nvPr/>
        </p:nvSpPr>
        <p:spPr bwMode="auto">
          <a:xfrm flipH="1">
            <a:off x="1662113" y="5321052"/>
            <a:ext cx="6799262"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6" name="Line 195"/>
          <p:cNvSpPr>
            <a:spLocks noChangeShapeType="1"/>
          </p:cNvSpPr>
          <p:nvPr/>
        </p:nvSpPr>
        <p:spPr bwMode="auto">
          <a:xfrm flipV="1">
            <a:off x="1662113" y="1706315"/>
            <a:ext cx="0" cy="3617912"/>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27" name="Rectangle 196"/>
          <p:cNvSpPr>
            <a:spLocks noChangeArrowheads="1"/>
          </p:cNvSpPr>
          <p:nvPr/>
        </p:nvSpPr>
        <p:spPr bwMode="auto">
          <a:xfrm rot="-5400000">
            <a:off x="-323850" y="3401765"/>
            <a:ext cx="2689225" cy="24765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600" b="1">
                <a:solidFill>
                  <a:prstClr val="white"/>
                </a:solidFill>
                <a:latin typeface="Gill Sans" charset="0"/>
                <a:sym typeface="Gill Sans" charset="0"/>
              </a:rPr>
              <a:t>Mean % Change (+/-95% CI)</a:t>
            </a:r>
            <a:endParaRPr lang="en-US" sz="1200">
              <a:solidFill>
                <a:prstClr val="white"/>
              </a:solidFill>
              <a:latin typeface="Gill Sans" charset="0"/>
              <a:sym typeface="Gill Sans" charset="0"/>
            </a:endParaRPr>
          </a:p>
        </p:txBody>
      </p:sp>
      <p:sp>
        <p:nvSpPr>
          <p:cNvPr id="64628" name="Rectangle 197"/>
          <p:cNvSpPr>
            <a:spLocks noChangeArrowheads="1"/>
          </p:cNvSpPr>
          <p:nvPr/>
        </p:nvSpPr>
        <p:spPr bwMode="auto">
          <a:xfrm>
            <a:off x="1787525" y="5092452"/>
            <a:ext cx="50165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srgbClr val="808080"/>
                </a:solidFill>
                <a:latin typeface="Gill Sans" charset="0"/>
                <a:sym typeface="Gill Sans" charset="0"/>
              </a:rPr>
              <a:t>n=141</a:t>
            </a:r>
            <a:endParaRPr lang="en-US" sz="1400">
              <a:solidFill>
                <a:srgbClr val="000000"/>
              </a:solidFill>
              <a:latin typeface="Gill Sans" charset="0"/>
              <a:sym typeface="Gill Sans" charset="0"/>
            </a:endParaRPr>
          </a:p>
        </p:txBody>
      </p:sp>
      <p:sp>
        <p:nvSpPr>
          <p:cNvPr id="64629" name="Freeform 184"/>
          <p:cNvSpPr>
            <a:spLocks noChangeAspect="1"/>
          </p:cNvSpPr>
          <p:nvPr/>
        </p:nvSpPr>
        <p:spPr bwMode="auto">
          <a:xfrm>
            <a:off x="6597650" y="2588965"/>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0" name="Freeform 184"/>
          <p:cNvSpPr>
            <a:spLocks noChangeAspect="1"/>
          </p:cNvSpPr>
          <p:nvPr/>
        </p:nvSpPr>
        <p:spPr bwMode="auto">
          <a:xfrm>
            <a:off x="6599238" y="3192215"/>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1" name="Freeform 184"/>
          <p:cNvSpPr>
            <a:spLocks noChangeAspect="1"/>
          </p:cNvSpPr>
          <p:nvPr/>
        </p:nvSpPr>
        <p:spPr bwMode="auto">
          <a:xfrm>
            <a:off x="6600825" y="3778002"/>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2" name="Freeform 184"/>
          <p:cNvSpPr>
            <a:spLocks noChangeAspect="1"/>
          </p:cNvSpPr>
          <p:nvPr/>
        </p:nvSpPr>
        <p:spPr bwMode="auto">
          <a:xfrm>
            <a:off x="5040313" y="2539752"/>
            <a:ext cx="134937" cy="136525"/>
          </a:xfrm>
          <a:custGeom>
            <a:avLst/>
            <a:gdLst>
              <a:gd name="T0" fmla="*/ 205427437 w 43"/>
              <a:gd name="T1" fmla="*/ 0 h 44"/>
              <a:gd name="T2" fmla="*/ 420636333 w 43"/>
              <a:gd name="T3" fmla="*/ 425585705 h 44"/>
              <a:gd name="T4" fmla="*/ 0 w 43"/>
              <a:gd name="T5" fmla="*/ 425585705 h 44"/>
              <a:gd name="T6" fmla="*/ 205427437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3" name="Freeform 184"/>
          <p:cNvSpPr>
            <a:spLocks noChangeAspect="1"/>
          </p:cNvSpPr>
          <p:nvPr/>
        </p:nvSpPr>
        <p:spPr bwMode="auto">
          <a:xfrm>
            <a:off x="5040313" y="3117602"/>
            <a:ext cx="134937" cy="138113"/>
          </a:xfrm>
          <a:custGeom>
            <a:avLst/>
            <a:gdLst>
              <a:gd name="T0" fmla="*/ 205427437 w 43"/>
              <a:gd name="T1" fmla="*/ 0 h 44"/>
              <a:gd name="T2" fmla="*/ 420636333 w 43"/>
              <a:gd name="T3" fmla="*/ 430535935 h 44"/>
              <a:gd name="T4" fmla="*/ 0 w 43"/>
              <a:gd name="T5" fmla="*/ 430535935 h 44"/>
              <a:gd name="T6" fmla="*/ 205427437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4" name="Freeform 184"/>
          <p:cNvSpPr>
            <a:spLocks noChangeAspect="1"/>
          </p:cNvSpPr>
          <p:nvPr/>
        </p:nvSpPr>
        <p:spPr bwMode="auto">
          <a:xfrm>
            <a:off x="5040313" y="3681165"/>
            <a:ext cx="134937" cy="138112"/>
          </a:xfrm>
          <a:custGeom>
            <a:avLst/>
            <a:gdLst>
              <a:gd name="T0" fmla="*/ 205427437 w 43"/>
              <a:gd name="T1" fmla="*/ 0 h 44"/>
              <a:gd name="T2" fmla="*/ 420636333 w 43"/>
              <a:gd name="T3" fmla="*/ 430532818 h 44"/>
              <a:gd name="T4" fmla="*/ 0 w 43"/>
              <a:gd name="T5" fmla="*/ 430532818 h 44"/>
              <a:gd name="T6" fmla="*/ 205427437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5" name="Freeform 184"/>
          <p:cNvSpPr>
            <a:spLocks noChangeAspect="1"/>
          </p:cNvSpPr>
          <p:nvPr/>
        </p:nvSpPr>
        <p:spPr bwMode="auto">
          <a:xfrm>
            <a:off x="3487738" y="3187452"/>
            <a:ext cx="134937" cy="136525"/>
          </a:xfrm>
          <a:custGeom>
            <a:avLst/>
            <a:gdLst>
              <a:gd name="T0" fmla="*/ 205427437 w 43"/>
              <a:gd name="T1" fmla="*/ 0 h 44"/>
              <a:gd name="T2" fmla="*/ 420636333 w 43"/>
              <a:gd name="T3" fmla="*/ 425585705 h 44"/>
              <a:gd name="T4" fmla="*/ 0 w 43"/>
              <a:gd name="T5" fmla="*/ 425585705 h 44"/>
              <a:gd name="T6" fmla="*/ 205427437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6" name="Freeform 184"/>
          <p:cNvSpPr>
            <a:spLocks noChangeAspect="1"/>
          </p:cNvSpPr>
          <p:nvPr/>
        </p:nvSpPr>
        <p:spPr bwMode="auto">
          <a:xfrm>
            <a:off x="3487738" y="3539877"/>
            <a:ext cx="134937" cy="138113"/>
          </a:xfrm>
          <a:custGeom>
            <a:avLst/>
            <a:gdLst>
              <a:gd name="T0" fmla="*/ 205427437 w 43"/>
              <a:gd name="T1" fmla="*/ 0 h 44"/>
              <a:gd name="T2" fmla="*/ 420636333 w 43"/>
              <a:gd name="T3" fmla="*/ 430535935 h 44"/>
              <a:gd name="T4" fmla="*/ 0 w 43"/>
              <a:gd name="T5" fmla="*/ 430535935 h 44"/>
              <a:gd name="T6" fmla="*/ 205427437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37" name="Freeform 184"/>
          <p:cNvSpPr>
            <a:spLocks noChangeAspect="1"/>
          </p:cNvSpPr>
          <p:nvPr/>
        </p:nvSpPr>
        <p:spPr bwMode="auto">
          <a:xfrm>
            <a:off x="1938338" y="1706315"/>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224" name="Oval 223"/>
          <p:cNvSpPr/>
          <p:nvPr/>
        </p:nvSpPr>
        <p:spPr>
          <a:xfrm>
            <a:off x="8148638" y="3639890"/>
            <a:ext cx="136525" cy="136525"/>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64639" name="Freeform 183"/>
          <p:cNvSpPr>
            <a:spLocks/>
          </p:cNvSpPr>
          <p:nvPr/>
        </p:nvSpPr>
        <p:spPr bwMode="auto">
          <a:xfrm>
            <a:off x="8153400" y="3663702"/>
            <a:ext cx="136525" cy="136525"/>
          </a:xfrm>
          <a:custGeom>
            <a:avLst/>
            <a:gdLst>
              <a:gd name="T0" fmla="*/ 212677399 w 43"/>
              <a:gd name="T1" fmla="*/ 0 h 42"/>
              <a:gd name="T2" fmla="*/ 435483044 w 43"/>
              <a:gd name="T3" fmla="*/ 445851684 h 42"/>
              <a:gd name="T4" fmla="*/ 0 w 43"/>
              <a:gd name="T5" fmla="*/ 445851684 h 42"/>
              <a:gd name="T6" fmla="*/ 212677399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21" y="0"/>
                </a:moveTo>
                <a:lnTo>
                  <a:pt x="43" y="42"/>
                </a:lnTo>
                <a:lnTo>
                  <a:pt x="0" y="42"/>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226" name="Oval 225"/>
          <p:cNvSpPr/>
          <p:nvPr/>
        </p:nvSpPr>
        <p:spPr>
          <a:xfrm>
            <a:off x="8148638" y="4160590"/>
            <a:ext cx="136525" cy="138112"/>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228" name="Oval 227"/>
          <p:cNvSpPr/>
          <p:nvPr/>
        </p:nvSpPr>
        <p:spPr>
          <a:xfrm>
            <a:off x="8151813" y="4693990"/>
            <a:ext cx="136525" cy="138112"/>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prstClr val="white"/>
              </a:solidFill>
              <a:sym typeface="Gill Sans" charset="0"/>
            </a:endParaRPr>
          </a:p>
        </p:txBody>
      </p:sp>
      <p:sp>
        <p:nvSpPr>
          <p:cNvPr id="64642" name="Line 170"/>
          <p:cNvSpPr>
            <a:spLocks noChangeShapeType="1"/>
          </p:cNvSpPr>
          <p:nvPr/>
        </p:nvSpPr>
        <p:spPr bwMode="auto">
          <a:xfrm flipV="1">
            <a:off x="8216900" y="4020890"/>
            <a:ext cx="0" cy="941387"/>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3" name="Line 157"/>
          <p:cNvSpPr>
            <a:spLocks noChangeShapeType="1"/>
          </p:cNvSpPr>
          <p:nvPr/>
        </p:nvSpPr>
        <p:spPr bwMode="auto">
          <a:xfrm>
            <a:off x="8220075" y="4427290"/>
            <a:ext cx="0" cy="13811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4" name="Line 158"/>
          <p:cNvSpPr>
            <a:spLocks noChangeShapeType="1"/>
          </p:cNvSpPr>
          <p:nvPr/>
        </p:nvSpPr>
        <p:spPr bwMode="auto">
          <a:xfrm flipV="1">
            <a:off x="8151813" y="446221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5" name="Line 159"/>
          <p:cNvSpPr>
            <a:spLocks noChangeShapeType="1"/>
          </p:cNvSpPr>
          <p:nvPr/>
        </p:nvSpPr>
        <p:spPr bwMode="auto">
          <a:xfrm flipH="1" flipV="1">
            <a:off x="8151813" y="446221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6" name="Line 157"/>
          <p:cNvSpPr>
            <a:spLocks noChangeShapeType="1"/>
          </p:cNvSpPr>
          <p:nvPr/>
        </p:nvSpPr>
        <p:spPr bwMode="auto">
          <a:xfrm>
            <a:off x="8220075" y="3951040"/>
            <a:ext cx="0" cy="13811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7" name="Line 158"/>
          <p:cNvSpPr>
            <a:spLocks noChangeShapeType="1"/>
          </p:cNvSpPr>
          <p:nvPr/>
        </p:nvSpPr>
        <p:spPr bwMode="auto">
          <a:xfrm flipV="1">
            <a:off x="8151813" y="398596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8" name="Line 159"/>
          <p:cNvSpPr>
            <a:spLocks noChangeShapeType="1"/>
          </p:cNvSpPr>
          <p:nvPr/>
        </p:nvSpPr>
        <p:spPr bwMode="auto">
          <a:xfrm flipH="1" flipV="1">
            <a:off x="8151813" y="398596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49" name="Line 157"/>
          <p:cNvSpPr>
            <a:spLocks noChangeShapeType="1"/>
          </p:cNvSpPr>
          <p:nvPr/>
        </p:nvSpPr>
        <p:spPr bwMode="auto">
          <a:xfrm>
            <a:off x="6665913" y="3957390"/>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0" name="Line 158"/>
          <p:cNvSpPr>
            <a:spLocks noChangeShapeType="1"/>
          </p:cNvSpPr>
          <p:nvPr/>
        </p:nvSpPr>
        <p:spPr bwMode="auto">
          <a:xfrm flipV="1">
            <a:off x="6597650" y="3992315"/>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1" name="Line 159"/>
          <p:cNvSpPr>
            <a:spLocks noChangeShapeType="1"/>
          </p:cNvSpPr>
          <p:nvPr/>
        </p:nvSpPr>
        <p:spPr bwMode="auto">
          <a:xfrm flipH="1" flipV="1">
            <a:off x="6597650" y="3992315"/>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2" name="Line 157"/>
          <p:cNvSpPr>
            <a:spLocks noChangeShapeType="1"/>
          </p:cNvSpPr>
          <p:nvPr/>
        </p:nvSpPr>
        <p:spPr bwMode="auto">
          <a:xfrm>
            <a:off x="6665913" y="4330452"/>
            <a:ext cx="0" cy="13811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3" name="Line 158"/>
          <p:cNvSpPr>
            <a:spLocks noChangeShapeType="1"/>
          </p:cNvSpPr>
          <p:nvPr/>
        </p:nvSpPr>
        <p:spPr bwMode="auto">
          <a:xfrm flipV="1">
            <a:off x="6597650" y="4365377"/>
            <a:ext cx="136525" cy="6826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4" name="Line 159"/>
          <p:cNvSpPr>
            <a:spLocks noChangeShapeType="1"/>
          </p:cNvSpPr>
          <p:nvPr/>
        </p:nvSpPr>
        <p:spPr bwMode="auto">
          <a:xfrm flipH="1" flipV="1">
            <a:off x="6597650" y="4365377"/>
            <a:ext cx="136525" cy="68263"/>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5" name="Line 157"/>
          <p:cNvSpPr>
            <a:spLocks noChangeShapeType="1"/>
          </p:cNvSpPr>
          <p:nvPr/>
        </p:nvSpPr>
        <p:spPr bwMode="auto">
          <a:xfrm>
            <a:off x="6665913" y="470986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6" name="Line 158"/>
          <p:cNvSpPr>
            <a:spLocks noChangeShapeType="1"/>
          </p:cNvSpPr>
          <p:nvPr/>
        </p:nvSpPr>
        <p:spPr bwMode="auto">
          <a:xfrm flipV="1">
            <a:off x="6597650" y="47447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7" name="Line 159"/>
          <p:cNvSpPr>
            <a:spLocks noChangeShapeType="1"/>
          </p:cNvSpPr>
          <p:nvPr/>
        </p:nvSpPr>
        <p:spPr bwMode="auto">
          <a:xfrm flipH="1" flipV="1">
            <a:off x="6597650" y="47447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8" name="Line 157"/>
          <p:cNvSpPr>
            <a:spLocks noChangeShapeType="1"/>
          </p:cNvSpPr>
          <p:nvPr/>
        </p:nvSpPr>
        <p:spPr bwMode="auto">
          <a:xfrm>
            <a:off x="5111750" y="3811340"/>
            <a:ext cx="0" cy="13811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59" name="Line 158"/>
          <p:cNvSpPr>
            <a:spLocks noChangeShapeType="1"/>
          </p:cNvSpPr>
          <p:nvPr/>
        </p:nvSpPr>
        <p:spPr bwMode="auto">
          <a:xfrm flipV="1">
            <a:off x="5043488" y="384626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0" name="Line 159"/>
          <p:cNvSpPr>
            <a:spLocks noChangeShapeType="1"/>
          </p:cNvSpPr>
          <p:nvPr/>
        </p:nvSpPr>
        <p:spPr bwMode="auto">
          <a:xfrm flipH="1" flipV="1">
            <a:off x="5043488" y="3846265"/>
            <a:ext cx="136525" cy="6826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1" name="Line 157"/>
          <p:cNvSpPr>
            <a:spLocks noChangeShapeType="1"/>
          </p:cNvSpPr>
          <p:nvPr/>
        </p:nvSpPr>
        <p:spPr bwMode="auto">
          <a:xfrm>
            <a:off x="5111750" y="413836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2" name="Line 158"/>
          <p:cNvSpPr>
            <a:spLocks noChangeShapeType="1"/>
          </p:cNvSpPr>
          <p:nvPr/>
        </p:nvSpPr>
        <p:spPr bwMode="auto">
          <a:xfrm flipV="1">
            <a:off x="5043488" y="41732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3" name="Line 159"/>
          <p:cNvSpPr>
            <a:spLocks noChangeShapeType="1"/>
          </p:cNvSpPr>
          <p:nvPr/>
        </p:nvSpPr>
        <p:spPr bwMode="auto">
          <a:xfrm flipH="1" flipV="1">
            <a:off x="5043488" y="41732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4" name="Line 157"/>
          <p:cNvSpPr>
            <a:spLocks noChangeShapeType="1"/>
          </p:cNvSpPr>
          <p:nvPr/>
        </p:nvSpPr>
        <p:spPr bwMode="auto">
          <a:xfrm>
            <a:off x="5111750" y="4476502"/>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5" name="Line 158"/>
          <p:cNvSpPr>
            <a:spLocks noChangeShapeType="1"/>
          </p:cNvSpPr>
          <p:nvPr/>
        </p:nvSpPr>
        <p:spPr bwMode="auto">
          <a:xfrm flipV="1">
            <a:off x="5043488" y="4511427"/>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6" name="Line 159"/>
          <p:cNvSpPr>
            <a:spLocks noChangeShapeType="1"/>
          </p:cNvSpPr>
          <p:nvPr/>
        </p:nvSpPr>
        <p:spPr bwMode="auto">
          <a:xfrm flipH="1" flipV="1">
            <a:off x="5043488" y="4511427"/>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7" name="Line 157"/>
          <p:cNvSpPr>
            <a:spLocks noChangeShapeType="1"/>
          </p:cNvSpPr>
          <p:nvPr/>
        </p:nvSpPr>
        <p:spPr bwMode="auto">
          <a:xfrm>
            <a:off x="3559175" y="447491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8" name="Line 158"/>
          <p:cNvSpPr>
            <a:spLocks noChangeShapeType="1"/>
          </p:cNvSpPr>
          <p:nvPr/>
        </p:nvSpPr>
        <p:spPr bwMode="auto">
          <a:xfrm flipV="1">
            <a:off x="3490913" y="450984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69" name="Line 159"/>
          <p:cNvSpPr>
            <a:spLocks noChangeShapeType="1"/>
          </p:cNvSpPr>
          <p:nvPr/>
        </p:nvSpPr>
        <p:spPr bwMode="auto">
          <a:xfrm flipH="1" flipV="1">
            <a:off x="3490913" y="450984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0" name="Line 157"/>
          <p:cNvSpPr>
            <a:spLocks noChangeShapeType="1"/>
          </p:cNvSpPr>
          <p:nvPr/>
        </p:nvSpPr>
        <p:spPr bwMode="auto">
          <a:xfrm>
            <a:off x="3554413" y="4205040"/>
            <a:ext cx="0" cy="138112"/>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1" name="Line 158"/>
          <p:cNvSpPr>
            <a:spLocks noChangeShapeType="1"/>
          </p:cNvSpPr>
          <p:nvPr/>
        </p:nvSpPr>
        <p:spPr bwMode="auto">
          <a:xfrm flipV="1">
            <a:off x="3486150" y="4239965"/>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2" name="Line 159"/>
          <p:cNvSpPr>
            <a:spLocks noChangeShapeType="1"/>
          </p:cNvSpPr>
          <p:nvPr/>
        </p:nvSpPr>
        <p:spPr bwMode="auto">
          <a:xfrm flipH="1" flipV="1">
            <a:off x="3486150" y="4239965"/>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3" name="Line 157"/>
          <p:cNvSpPr>
            <a:spLocks noChangeShapeType="1"/>
          </p:cNvSpPr>
          <p:nvPr/>
        </p:nvSpPr>
        <p:spPr bwMode="auto">
          <a:xfrm>
            <a:off x="3554413" y="3947865"/>
            <a:ext cx="0" cy="13652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4" name="Line 158"/>
          <p:cNvSpPr>
            <a:spLocks noChangeShapeType="1"/>
          </p:cNvSpPr>
          <p:nvPr/>
        </p:nvSpPr>
        <p:spPr bwMode="auto">
          <a:xfrm flipV="1">
            <a:off x="3486150" y="39827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5" name="Line 159"/>
          <p:cNvSpPr>
            <a:spLocks noChangeShapeType="1"/>
          </p:cNvSpPr>
          <p:nvPr/>
        </p:nvSpPr>
        <p:spPr bwMode="auto">
          <a:xfrm flipH="1" flipV="1">
            <a:off x="3486150" y="3982790"/>
            <a:ext cx="136525" cy="66675"/>
          </a:xfrm>
          <a:prstGeom prst="line">
            <a:avLst/>
          </a:prstGeom>
          <a:noFill/>
          <a:ln w="25400">
            <a:solidFill>
              <a:srgbClr val="FFFF00"/>
            </a:solid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64676" name="Freeform 184"/>
          <p:cNvSpPr>
            <a:spLocks noChangeAspect="1"/>
          </p:cNvSpPr>
          <p:nvPr/>
        </p:nvSpPr>
        <p:spPr bwMode="auto">
          <a:xfrm>
            <a:off x="3489325" y="3892302"/>
            <a:ext cx="133350" cy="136525"/>
          </a:xfrm>
          <a:custGeom>
            <a:avLst/>
            <a:gdLst>
              <a:gd name="T0" fmla="*/ 203011396 w 43"/>
              <a:gd name="T1" fmla="*/ 0 h 44"/>
              <a:gd name="T2" fmla="*/ 415689210 w 43"/>
              <a:gd name="T3" fmla="*/ 425585705 h 44"/>
              <a:gd name="T4" fmla="*/ 0 w 43"/>
              <a:gd name="T5" fmla="*/ 425585705 h 44"/>
              <a:gd name="T6" fmla="*/ 203011396 w 43"/>
              <a:gd name="T7" fmla="*/ 0 h 44"/>
              <a:gd name="T8" fmla="*/ 0 60000 65536"/>
              <a:gd name="T9" fmla="*/ 0 60000 65536"/>
              <a:gd name="T10" fmla="*/ 0 60000 65536"/>
              <a:gd name="T11" fmla="*/ 0 60000 65536"/>
              <a:gd name="T12" fmla="*/ 0 w 43"/>
              <a:gd name="T13" fmla="*/ 0 h 44"/>
              <a:gd name="T14" fmla="*/ 43 w 43"/>
              <a:gd name="T15" fmla="*/ 44 h 44"/>
            </a:gdLst>
            <a:ahLst/>
            <a:cxnLst>
              <a:cxn ang="T8">
                <a:pos x="T0" y="T1"/>
              </a:cxn>
              <a:cxn ang="T9">
                <a:pos x="T2" y="T3"/>
              </a:cxn>
              <a:cxn ang="T10">
                <a:pos x="T4" y="T5"/>
              </a:cxn>
              <a:cxn ang="T11">
                <a:pos x="T6" y="T7"/>
              </a:cxn>
            </a:cxnLst>
            <a:rect l="T12" t="T13" r="T14" b="T15"/>
            <a:pathLst>
              <a:path w="43" h="44">
                <a:moveTo>
                  <a:pt x="21" y="0"/>
                </a:moveTo>
                <a:lnTo>
                  <a:pt x="43" y="44"/>
                </a:lnTo>
                <a:lnTo>
                  <a:pt x="0" y="44"/>
                </a:lnTo>
                <a:lnTo>
                  <a:pt x="21" y="0"/>
                </a:lnTo>
              </a:path>
            </a:pathLst>
          </a:custGeom>
          <a:solidFill>
            <a:srgbClr val="89CC40"/>
          </a:solidFill>
          <a:ln w="25400" cap="flat">
            <a:noFill/>
            <a:prstDash val="solid"/>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167" name="TextBox 166"/>
          <p:cNvSpPr txBox="1"/>
          <p:nvPr/>
        </p:nvSpPr>
        <p:spPr>
          <a:xfrm>
            <a:off x="4139952" y="6165304"/>
            <a:ext cx="5004048" cy="600164"/>
          </a:xfrm>
          <a:prstGeom prst="rect">
            <a:avLst/>
          </a:prstGeom>
          <a:noFill/>
        </p:spPr>
        <p:txBody>
          <a:bodyPr wrap="square" rtlCol="0">
            <a:spAutoFit/>
          </a:bodyPr>
          <a:lstStyle/>
          <a:p>
            <a:pPr algn="r" fontAlgn="base">
              <a:spcBef>
                <a:spcPct val="0"/>
              </a:spcBef>
              <a:spcAft>
                <a:spcPct val="0"/>
              </a:spcAft>
            </a:pPr>
            <a:r>
              <a:rPr lang="en-US" sz="1100" dirty="0">
                <a:solidFill>
                  <a:schemeClr val="bg1"/>
                </a:solidFill>
                <a:latin typeface="Gill Sans" charset="0"/>
                <a:sym typeface="Gill Sans" charset="0"/>
              </a:rPr>
              <a:t>Presented at the 16</a:t>
            </a:r>
            <a:r>
              <a:rPr lang="en-US" sz="1100" baseline="30000" dirty="0">
                <a:solidFill>
                  <a:schemeClr val="bg1"/>
                </a:solidFill>
                <a:latin typeface="Gill Sans" charset="0"/>
                <a:sym typeface="Gill Sans" charset="0"/>
              </a:rPr>
              <a:t>th</a:t>
            </a:r>
            <a:r>
              <a:rPr lang="en-US" sz="1100" dirty="0">
                <a:solidFill>
                  <a:schemeClr val="bg1"/>
                </a:solidFill>
                <a:latin typeface="Gill Sans" charset="0"/>
                <a:sym typeface="Gill Sans" charset="0"/>
              </a:rPr>
              <a:t> International Symposium on Atherosclerosis; Sydney, Australia, 2012</a:t>
            </a:r>
          </a:p>
          <a:p>
            <a:pPr algn="r" fontAlgn="base">
              <a:spcBef>
                <a:spcPct val="0"/>
              </a:spcBef>
              <a:spcAft>
                <a:spcPct val="0"/>
              </a:spcAft>
            </a:pPr>
            <a:endParaRPr lang="en-US" sz="1100" dirty="0">
              <a:solidFill>
                <a:schemeClr val="bg1"/>
              </a:solidFill>
              <a:latin typeface="Gill Sans" charset="0"/>
              <a:sym typeface="Gill Sans" charset="0"/>
            </a:endParaRPr>
          </a:p>
        </p:txBody>
      </p:sp>
    </p:spTree>
    <p:extLst>
      <p:ext uri="{BB962C8B-B14F-4D97-AF65-F5344CB8AC3E}">
        <p14:creationId xmlns="" xmlns:p14="http://schemas.microsoft.com/office/powerpoint/2010/main" val="3009673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idx="4294967295"/>
          </p:nvPr>
        </p:nvSpPr>
        <p:spPr>
          <a:xfrm>
            <a:off x="539552" y="-90264"/>
            <a:ext cx="8229600" cy="1143000"/>
          </a:xfrm>
        </p:spPr>
        <p:txBody>
          <a:bodyPr/>
          <a:lstStyle/>
          <a:p>
            <a:pPr algn="l"/>
            <a:r>
              <a:rPr lang="en-US" sz="3600" b="1" dirty="0" smtClean="0">
                <a:solidFill>
                  <a:srgbClr val="FFFF00"/>
                </a:solidFill>
                <a:ea typeface="ＭＳ Ｐゴシック"/>
              </a:rPr>
              <a:t>Phase 3 Extension Study</a:t>
            </a:r>
            <a:r>
              <a:rPr lang="en-US" dirty="0" smtClean="0">
                <a:ea typeface="ＭＳ Ｐゴシック"/>
              </a:rPr>
              <a:t/>
            </a:r>
            <a:br>
              <a:rPr lang="en-US" dirty="0" smtClean="0">
                <a:ea typeface="ＭＳ Ｐゴシック"/>
              </a:rPr>
            </a:br>
            <a:r>
              <a:rPr lang="en-US" sz="2400" dirty="0" smtClean="0">
                <a:solidFill>
                  <a:schemeClr val="bg1"/>
                </a:solidFill>
                <a:ea typeface="ＭＳ Ｐゴシック"/>
              </a:rPr>
              <a:t>Safety Data</a:t>
            </a:r>
            <a:endParaRPr lang="en-US" dirty="0" smtClean="0">
              <a:solidFill>
                <a:schemeClr val="bg1"/>
              </a:solidFill>
              <a:ea typeface="ＭＳ Ｐゴシック"/>
            </a:endParaRPr>
          </a:p>
        </p:txBody>
      </p:sp>
      <p:graphicFrame>
        <p:nvGraphicFramePr>
          <p:cNvPr id="117763" name="Group 3"/>
          <p:cNvGraphicFramePr>
            <a:graphicFrameLocks noGrp="1"/>
          </p:cNvGraphicFramePr>
          <p:nvPr>
            <p:extLst>
              <p:ext uri="{D42A27DB-BD31-4B8C-83A1-F6EECF244321}">
                <p14:modId xmlns="" xmlns:p14="http://schemas.microsoft.com/office/powerpoint/2010/main" val="1074335828"/>
              </p:ext>
            </p:extLst>
          </p:nvPr>
        </p:nvGraphicFramePr>
        <p:xfrm>
          <a:off x="1252339" y="980728"/>
          <a:ext cx="7162800" cy="4907280"/>
        </p:xfrm>
        <a:graphic>
          <a:graphicData uri="http://schemas.openxmlformats.org/drawingml/2006/table">
            <a:tbl>
              <a:tblPr/>
              <a:tblGrid>
                <a:gridCol w="5410200"/>
                <a:gridCol w="1752600"/>
              </a:tblGrid>
              <a:tr h="3143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On-treatment AEs, n (%)</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cell3D prstMaterial="dkEdge">
                      <a:bevel/>
                      <a:lightRig rig="flood" dir="t"/>
                    </a:cell3D>
                    <a:solidFill>
                      <a:schemeClr val="accent1">
                        <a:lumMod val="75000"/>
                      </a:schemeClr>
                    </a:solidFill>
                  </a:tcPr>
                </a:tc>
                <a:tc hMerge="1">
                  <a:txBody>
                    <a:bodyPr/>
                    <a:lstStyle/>
                    <a:p>
                      <a:endParaRPr lang="en-US"/>
                    </a:p>
                  </a:txBody>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Serious AEs </a:t>
                      </a:r>
                      <a:r>
                        <a:rPr kumimoji="0" lang="en-US" sz="16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a</a:t>
                      </a:r>
                      <a:endPar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33 (23)</a:t>
                      </a:r>
                    </a:p>
                  </a:txBody>
                  <a:tcPr anchor="ctr" horzOverflow="overflow">
                    <a:lnL>
                      <a:noFill/>
                    </a:lnL>
                    <a:lnR>
                      <a:noFill/>
                    </a:lnR>
                    <a:lnT>
                      <a:noFill/>
                    </a:lnT>
                    <a:lnB>
                      <a:noFill/>
                    </a:lnB>
                    <a:lnTlToBr>
                      <a:noFill/>
                    </a:lnTlToBr>
                    <a:lnBlToTr>
                      <a:noFill/>
                    </a:lnBlToTr>
                    <a:noFill/>
                  </a:tcPr>
                </a:tc>
              </a:tr>
              <a:tr h="312738">
                <a:tc>
                  <a:txBody>
                    <a:bodyPr/>
                    <a:lstStyle/>
                    <a:p>
                      <a:pPr marL="288925"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SAEs not related or unlikely related in 29 patients </a:t>
                      </a:r>
                    </a:p>
                  </a:txBody>
                  <a:tcPr horzOverflow="overflow">
                    <a:lnL>
                      <a:noFill/>
                    </a:lnL>
                    <a:lnR>
                      <a:noFill/>
                    </a:lnR>
                    <a:lnT>
                      <a:noFill/>
                    </a:lnT>
                    <a:lnB>
                      <a:noFill/>
                    </a:lnB>
                    <a:lnTlToBr>
                      <a:noFill/>
                    </a:lnTlToBr>
                    <a:lnBlToTr>
                      <a:noFill/>
                    </a:lnBlToTr>
                    <a:noFill/>
                  </a:tcPr>
                </a:tc>
                <a:tc>
                  <a:txBody>
                    <a:bodyPr/>
                    <a:lstStyle/>
                    <a:p>
                      <a:endParaRPr lang="en-US" sz="1600" dirty="0"/>
                    </a:p>
                  </a:txBody>
                  <a:tcPr anchor="ctr" horzOverflow="overflow">
                    <a:lnL>
                      <a:noFill/>
                    </a:lnL>
                    <a:lnR>
                      <a:noFill/>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AEs leading to Treatment Discontinuation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62 (44)</a:t>
                      </a:r>
                    </a:p>
                  </a:txBody>
                  <a:tcPr anchor="ctr" horzOverflow="overflow">
                    <a:lnL>
                      <a:noFill/>
                    </a:lnL>
                    <a:lnR>
                      <a:noFill/>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Arial" charset="0"/>
                          <a:ea typeface="ＭＳ Ｐゴシック" pitchFamily="34" charset="-128"/>
                          <a:cs typeface="Times New Roman" pitchFamily="18" charset="0"/>
                        </a:rPr>
                        <a:t>  </a:t>
                      </a: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AEs leading to Dose Adjustment </a:t>
                      </a:r>
                      <a:r>
                        <a:rPr kumimoji="0" lang="en-US" sz="16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b</a:t>
                      </a:r>
                      <a:endPar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42 (30)</a:t>
                      </a:r>
                    </a:p>
                  </a:txBody>
                  <a:tcPr anchor="ctr" horzOverflow="overflow">
                    <a:lnL>
                      <a:noFill/>
                    </a:lnL>
                    <a:lnR>
                      <a:noFill/>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Injection site reactions </a:t>
                      </a:r>
                      <a:r>
                        <a:rPr kumimoji="0" lang="en-US" sz="16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138 (98)</a:t>
                      </a:r>
                    </a:p>
                  </a:txBody>
                  <a:tcPr horzOverflow="overflow">
                    <a:lnL>
                      <a:noFill/>
                    </a:lnL>
                    <a:lnR>
                      <a:noFill/>
                    </a:lnR>
                    <a:lnT>
                      <a:noFill/>
                    </a:lnT>
                    <a:lnB>
                      <a:noFill/>
                    </a:lnB>
                    <a:lnTlToBr>
                      <a:noFill/>
                    </a:lnTlToBr>
                    <a:lnBlToTr>
                      <a:noFill/>
                    </a:lnBlToTr>
                    <a:noFill/>
                  </a:tcPr>
                </a:tc>
              </a:tr>
              <a:tr h="312738">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Median incidence per injection of 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horzOverflow="overflow">
                    <a:lnL>
                      <a:noFill/>
                    </a:lnL>
                    <a:lnR>
                      <a:noFill/>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Flu-like symptoms</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92 (65)</a:t>
                      </a:r>
                    </a:p>
                  </a:txBody>
                  <a:tcPr horzOverflow="overflow">
                    <a:lnL>
                      <a:noFill/>
                    </a:lnL>
                    <a:lnR>
                      <a:noFill/>
                    </a:lnR>
                    <a:lnT>
                      <a:noFill/>
                    </a:lnT>
                    <a:lnB>
                      <a:noFill/>
                    </a:lnB>
                    <a:lnTlToBr>
                      <a:noFill/>
                    </a:lnTlToBr>
                    <a:lnBlToTr>
                      <a:noFill/>
                    </a:lnBlToTr>
                    <a:noFill/>
                  </a:tcPr>
                </a:tc>
              </a:tr>
              <a:tr h="312738">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Median incidence per injection of 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endParaRPr>
                    </a:p>
                  </a:txBody>
                  <a:tcPr horzOverflow="overflow">
                    <a:lnL>
                      <a:noFill/>
                    </a:lnL>
                    <a:lnR>
                      <a:noFill/>
                    </a:lnR>
                    <a:lnT>
                      <a:noFill/>
                    </a:lnT>
                    <a:lnB>
                      <a:noFill/>
                    </a:lnB>
                    <a:lnTlToBr>
                      <a:noFill/>
                    </a:lnTlToBr>
                    <a:lnBlToTr>
                      <a:noFill/>
                    </a:lnBlToTr>
                    <a:noFill/>
                  </a:tcPr>
                </a:tc>
              </a:tr>
              <a:tr h="3143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ea typeface="ＭＳ Ｐゴシック" pitchFamily="34" charset="-128"/>
                          <a:cs typeface="Times New Roman" pitchFamily="18" charset="0"/>
                        </a:rPr>
                        <a:t>Alanine</a:t>
                      </a:r>
                      <a:r>
                        <a:rPr kumimoji="0" lang="en-US" sz="160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a:t>
                      </a:r>
                      <a:r>
                        <a:rPr kumimoji="0" lang="en-US" sz="1600" b="1" i="0" u="none" strike="noStrike" cap="none" normalizeH="0" baseline="0" dirty="0" err="1" smtClean="0">
                          <a:ln>
                            <a:noFill/>
                          </a:ln>
                          <a:solidFill>
                            <a:schemeClr val="bg1"/>
                          </a:solidFill>
                          <a:effectLst/>
                          <a:latin typeface="Arial" charset="0"/>
                          <a:ea typeface="ＭＳ Ｐゴシック" pitchFamily="34" charset="-128"/>
                          <a:cs typeface="Times New Roman" pitchFamily="18" charset="0"/>
                        </a:rPr>
                        <a:t>Aminotransferase</a:t>
                      </a:r>
                      <a:r>
                        <a:rPr kumimoji="0" lang="en-US" sz="160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a:t>
                      </a:r>
                      <a:r>
                        <a:rPr kumimoji="0" lang="en-US" sz="1600" b="1" i="0" u="none" strike="noStrike" cap="none" normalizeH="0" baseline="0" dirty="0" err="1" smtClean="0">
                          <a:ln>
                            <a:noFill/>
                          </a:ln>
                          <a:solidFill>
                            <a:schemeClr val="bg1"/>
                          </a:solidFill>
                          <a:effectLst/>
                          <a:latin typeface="Arial" charset="0"/>
                          <a:ea typeface="ＭＳ Ｐゴシック" pitchFamily="34" charset="-128"/>
                          <a:cs typeface="Times New Roman" pitchFamily="18" charset="0"/>
                        </a:rPr>
                        <a:t>Levels,</a:t>
                      </a:r>
                      <a:r>
                        <a:rPr kumimoji="0" lang="en-US" sz="1600" b="1" i="0" u="none" strike="noStrike" cap="none" normalizeH="0" baseline="30000" dirty="0" err="1" smtClean="0">
                          <a:ln>
                            <a:noFill/>
                          </a:ln>
                          <a:solidFill>
                            <a:schemeClr val="bg1"/>
                          </a:solidFill>
                          <a:effectLst/>
                          <a:latin typeface="Arial" charset="0"/>
                          <a:ea typeface="ＭＳ Ｐゴシック" pitchFamily="34" charset="-128"/>
                          <a:cs typeface="Times New Roman" pitchFamily="18" charset="0"/>
                        </a:rPr>
                        <a:t>d</a:t>
                      </a:r>
                      <a:r>
                        <a:rPr kumimoji="0" lang="en-US" sz="1600" b="1"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n (%)</a:t>
                      </a:r>
                      <a:endParaRPr kumimoji="0" lang="en-US" sz="1600" b="1"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endParaRPr>
                    </a:p>
                  </a:txBody>
                  <a:tcPr horzOverflow="overflow">
                    <a:lnL>
                      <a:noFill/>
                    </a:lnL>
                    <a:lnR>
                      <a:noFill/>
                    </a:lnR>
                    <a:lnT>
                      <a:noFill/>
                    </a:lnT>
                    <a:lnB>
                      <a:noFill/>
                    </a:lnB>
                    <a:lnTlToBr>
                      <a:noFill/>
                    </a:lnTlToBr>
                    <a:lnBlToTr>
                      <a:noFill/>
                    </a:lnBlToTr>
                    <a:cell3D prstMaterial="dkEdge">
                      <a:bevel/>
                      <a:lightRig rig="flood" dir="t"/>
                    </a:cell3D>
                    <a:solidFill>
                      <a:schemeClr val="accent1">
                        <a:lumMod val="75000"/>
                      </a:schemeClr>
                    </a:solidFill>
                  </a:tcPr>
                </a:tc>
                <a:tc hMerge="1">
                  <a:txBody>
                    <a:bodyPr/>
                    <a:lstStyle/>
                    <a:p>
                      <a:endParaRPr lang="en-US"/>
                    </a:p>
                  </a:txBody>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 3 x ULN, two consecutive results ≥7 days apart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18 (13)</a:t>
                      </a:r>
                    </a:p>
                  </a:txBody>
                  <a:tcPr horzOverflow="overflow">
                    <a:lnL>
                      <a:noFill/>
                    </a:lnL>
                    <a:lnR>
                      <a:noFill/>
                    </a:lnR>
                    <a:lnT>
                      <a:noFill/>
                    </a:lnT>
                    <a:lnB>
                      <a:noFill/>
                    </a:lnB>
                    <a:lnTlToBr>
                      <a:noFill/>
                    </a:lnTlToBr>
                    <a:lnBlToTr>
                      <a:noFill/>
                    </a:lnBlToTr>
                    <a:noFill/>
                  </a:tcPr>
                </a:tc>
              </a:tr>
              <a:tr h="0">
                <a:tc>
                  <a:txBody>
                    <a:bodyPr/>
                    <a:lstStyle/>
                    <a:p>
                      <a:endParaRPr lang="en-US" sz="600" dirty="0"/>
                    </a:p>
                  </a:txBody>
                  <a:tcPr horzOverflow="overflow">
                    <a:lnL>
                      <a:noFill/>
                    </a:lnL>
                    <a:lnR>
                      <a:noFill/>
                    </a:lnR>
                    <a:lnT>
                      <a:noFill/>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endParaRPr lang="en-US" sz="800" dirty="0"/>
                    </a:p>
                  </a:txBody>
                  <a:tcPr horzOverflow="overflow">
                    <a:lnL>
                      <a:noFill/>
                    </a:lnL>
                    <a:lnR>
                      <a:noFill/>
                    </a:lnR>
                    <a:lnT>
                      <a:noFill/>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658813">
                <a:tc gridSpan="2">
                  <a:txBody>
                    <a:bodyPr/>
                    <a:lstStyle/>
                    <a:p>
                      <a:pPr marL="117475" marR="0" lvl="0" indent="-1174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a </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SAEs included 1 death considered not related to drug</a:t>
                      </a:r>
                    </a:p>
                    <a:p>
                      <a:pPr marL="117475" marR="0" lvl="0" indent="-1174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b </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Dose interruption or dose decrease</a:t>
                      </a:r>
                    </a:p>
                    <a:p>
                      <a:pPr marL="117475" marR="0" lvl="0" indent="-1174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c </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Generally self limiting and mild to moderate in severity</a:t>
                      </a:r>
                    </a:p>
                    <a:p>
                      <a:pPr marL="117475" marR="0" lvl="0" indent="-1174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chemeClr val="bg1"/>
                          </a:solidFill>
                          <a:effectLst/>
                          <a:latin typeface="Arial" charset="0"/>
                          <a:ea typeface="ＭＳ Ｐゴシック" pitchFamily="34" charset="-128"/>
                          <a:cs typeface="Times New Roman" pitchFamily="18" charset="0"/>
                        </a:rPr>
                        <a:t>d </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No increases in ALT ≥3x ULN with concomitant increases in total </a:t>
                      </a:r>
                      <a:r>
                        <a:rPr kumimoji="0" lang="en-US" sz="1200" b="0" i="0" u="none" strike="noStrike" cap="none" normalizeH="0" baseline="0" dirty="0" err="1" smtClean="0">
                          <a:ln>
                            <a:noFill/>
                          </a:ln>
                          <a:solidFill>
                            <a:schemeClr val="bg1"/>
                          </a:solidFill>
                          <a:effectLst/>
                          <a:latin typeface="Arial" charset="0"/>
                          <a:ea typeface="ＭＳ Ｐゴシック" pitchFamily="34" charset="-128"/>
                          <a:cs typeface="Times New Roman" pitchFamily="18" charset="0"/>
                        </a:rPr>
                        <a:t>bilirubin</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≥2x ULN during the treatment period. No </a:t>
                      </a:r>
                      <a:r>
                        <a:rPr kumimoji="0" lang="en-US" sz="1200" b="0" i="0" u="none" strike="noStrike" cap="none" normalizeH="0" baseline="0" dirty="0" err="1" smtClean="0">
                          <a:ln>
                            <a:noFill/>
                          </a:ln>
                          <a:solidFill>
                            <a:schemeClr val="bg1"/>
                          </a:solidFill>
                          <a:effectLst/>
                          <a:latin typeface="Arial" charset="0"/>
                          <a:ea typeface="ＭＳ Ｐゴシック" pitchFamily="34" charset="-128"/>
                          <a:cs typeface="Times New Roman" pitchFamily="18" charset="0"/>
                        </a:rPr>
                        <a:t>Hy’s</a:t>
                      </a:r>
                      <a:r>
                        <a:rPr kumimoji="0" lang="en-US" sz="1200" b="0" i="0" u="none" strike="noStrike" cap="none" normalizeH="0" baseline="0" dirty="0" smtClean="0">
                          <a:ln>
                            <a:noFill/>
                          </a:ln>
                          <a:solidFill>
                            <a:schemeClr val="bg1"/>
                          </a:solidFill>
                          <a:effectLst/>
                          <a:latin typeface="Arial" charset="0"/>
                          <a:ea typeface="ＭＳ Ｐゴシック" pitchFamily="34" charset="-128"/>
                          <a:cs typeface="Times New Roman" pitchFamily="18" charset="0"/>
                        </a:rPr>
                        <a:t> law.</a:t>
                      </a:r>
                      <a:r>
                        <a:rPr kumimoji="0" lang="en-US" sz="1600" b="0" i="0" u="none" strike="noStrike" cap="none" normalizeH="0" baseline="30000" dirty="0" smtClean="0">
                          <a:ln>
                            <a:noFill/>
                          </a:ln>
                          <a:solidFill>
                            <a:schemeClr val="bg1"/>
                          </a:solidFill>
                          <a:effectLst/>
                          <a:latin typeface="Arial" pitchFamily="34" charset="0"/>
                          <a:ea typeface="ＭＳ Ｐゴシック" pitchFamily="34" charset="-128"/>
                          <a:cs typeface="Arial" pitchFamily="34" charset="0"/>
                        </a:rPr>
                        <a:t>  </a:t>
                      </a:r>
                    </a:p>
                  </a:txBody>
                  <a:tcPr horzOverflow="overflow">
                    <a:lnL>
                      <a:noFill/>
                    </a:lnL>
                    <a:lnR>
                      <a:noFill/>
                    </a:lnR>
                    <a:lnT w="12700" cap="flat" cmpd="sng" algn="ctr">
                      <a:solidFill>
                        <a:schemeClr val="accent1">
                          <a:lumMod val="75000"/>
                        </a:schemeClr>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bl>
          </a:graphicData>
        </a:graphic>
      </p:graphicFrame>
      <p:sp>
        <p:nvSpPr>
          <p:cNvPr id="5" name="TextBox 4"/>
          <p:cNvSpPr txBox="1"/>
          <p:nvPr/>
        </p:nvSpPr>
        <p:spPr>
          <a:xfrm>
            <a:off x="2987824" y="6021288"/>
            <a:ext cx="5815856" cy="430212"/>
          </a:xfrm>
          <a:prstGeom prst="rect">
            <a:avLst/>
          </a:prstGeom>
          <a:noFill/>
        </p:spPr>
        <p:txBody>
          <a:bodyPr wrap="square">
            <a:spAutoFit/>
          </a:bodyPr>
          <a:lstStyle/>
          <a:p>
            <a:pPr algn="r">
              <a:defRPr/>
            </a:pPr>
            <a:r>
              <a:rPr lang="en-US" sz="1100" kern="0" dirty="0">
                <a:solidFill>
                  <a:srgbClr val="FFC000">
                    <a:lumMod val="20000"/>
                    <a:lumOff val="80000"/>
                  </a:srgbClr>
                </a:solidFill>
                <a:latin typeface="Gill Sans" charset="0"/>
                <a:sym typeface="Gill Sans" charset="0"/>
              </a:rPr>
              <a:t>Presented at the 16</a:t>
            </a:r>
            <a:r>
              <a:rPr lang="en-US" sz="1100" kern="0" baseline="30000" dirty="0">
                <a:solidFill>
                  <a:srgbClr val="FFC000">
                    <a:lumMod val="20000"/>
                    <a:lumOff val="80000"/>
                  </a:srgbClr>
                </a:solidFill>
                <a:latin typeface="Gill Sans" charset="0"/>
                <a:sym typeface="Gill Sans" charset="0"/>
              </a:rPr>
              <a:t>th</a:t>
            </a:r>
            <a:r>
              <a:rPr lang="en-US" sz="1100" kern="0" dirty="0">
                <a:solidFill>
                  <a:srgbClr val="FFC000">
                    <a:lumMod val="20000"/>
                    <a:lumOff val="80000"/>
                  </a:srgbClr>
                </a:solidFill>
                <a:latin typeface="Gill Sans" charset="0"/>
                <a:sym typeface="Gill Sans" charset="0"/>
              </a:rPr>
              <a:t> International Symposium on Atherosclerosis; Sydney, Australia, 2012</a:t>
            </a:r>
          </a:p>
          <a:p>
            <a:pPr algn="r">
              <a:defRPr/>
            </a:pPr>
            <a:endParaRPr lang="en-US" sz="1100" kern="0" dirty="0">
              <a:solidFill>
                <a:srgbClr val="FFC000">
                  <a:lumMod val="20000"/>
                  <a:lumOff val="80000"/>
                </a:srgbClr>
              </a:solidFill>
              <a:latin typeface="Gill Sans" charset="0"/>
              <a:sym typeface="Gill Sans" charset="0"/>
            </a:endParaRPr>
          </a:p>
        </p:txBody>
      </p:sp>
    </p:spTree>
    <p:extLst>
      <p:ext uri="{BB962C8B-B14F-4D97-AF65-F5344CB8AC3E}">
        <p14:creationId xmlns="" xmlns:p14="http://schemas.microsoft.com/office/powerpoint/2010/main" val="369097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18" y="-18256"/>
            <a:ext cx="8229600" cy="1143000"/>
          </a:xfrm>
        </p:spPr>
        <p:txBody>
          <a:bodyPr/>
          <a:lstStyle/>
          <a:p>
            <a:pPr algn="l"/>
            <a:r>
              <a:rPr lang="en-US" sz="3200" b="1" dirty="0" smtClean="0">
                <a:solidFill>
                  <a:srgbClr val="FFFF00"/>
                </a:solidFill>
              </a:rPr>
              <a:t>Phase 3 Extension Study</a:t>
            </a:r>
            <a:r>
              <a:rPr lang="en-US" sz="2400" dirty="0" smtClean="0"/>
              <a:t/>
            </a:r>
            <a:br>
              <a:rPr lang="en-US" sz="2400" dirty="0" smtClean="0"/>
            </a:br>
            <a:r>
              <a:rPr lang="en-US" sz="1400" dirty="0" smtClean="0">
                <a:solidFill>
                  <a:schemeClr val="bg1"/>
                </a:solidFill>
              </a:rPr>
              <a:t>Patients completing 2 yrs of treatment:  </a:t>
            </a:r>
            <a:r>
              <a:rPr lang="en-US" sz="1400" dirty="0" smtClean="0">
                <a:solidFill>
                  <a:prstClr val="white"/>
                </a:solidFill>
              </a:rPr>
              <a:t>6-Month Incidence of ISR, FLS and ALT Events</a:t>
            </a:r>
            <a:endParaRPr lang="en-US" sz="2400" dirty="0"/>
          </a:p>
        </p:txBody>
      </p:sp>
      <p:sp>
        <p:nvSpPr>
          <p:cNvPr id="18" name="Freeform 15"/>
          <p:cNvSpPr>
            <a:spLocks/>
          </p:cNvSpPr>
          <p:nvPr/>
        </p:nvSpPr>
        <p:spPr bwMode="auto">
          <a:xfrm>
            <a:off x="1372368" y="1430933"/>
            <a:ext cx="395288" cy="3503612"/>
          </a:xfrm>
          <a:custGeom>
            <a:avLst/>
            <a:gdLst>
              <a:gd name="T0" fmla="*/ 0 w 249"/>
              <a:gd name="T1" fmla="*/ 2207 h 2207"/>
              <a:gd name="T2" fmla="*/ 249 w 249"/>
              <a:gd name="T3" fmla="*/ 2207 h 2207"/>
              <a:gd name="T4" fmla="*/ 249 w 249"/>
              <a:gd name="T5" fmla="*/ 0 h 2207"/>
              <a:gd name="T6" fmla="*/ 0 w 249"/>
              <a:gd name="T7" fmla="*/ 0 h 2207"/>
              <a:gd name="T8" fmla="*/ 0 w 249"/>
              <a:gd name="T9" fmla="*/ 2207 h 2207"/>
              <a:gd name="T10" fmla="*/ 0 w 249"/>
              <a:gd name="T11" fmla="*/ 2204 h 2207"/>
              <a:gd name="T12" fmla="*/ 0 w 249"/>
              <a:gd name="T13" fmla="*/ 2207 h 2207"/>
            </a:gdLst>
            <a:ahLst/>
            <a:cxnLst>
              <a:cxn ang="0">
                <a:pos x="T0" y="T1"/>
              </a:cxn>
              <a:cxn ang="0">
                <a:pos x="T2" y="T3"/>
              </a:cxn>
              <a:cxn ang="0">
                <a:pos x="T4" y="T5"/>
              </a:cxn>
              <a:cxn ang="0">
                <a:pos x="T6" y="T7"/>
              </a:cxn>
              <a:cxn ang="0">
                <a:pos x="T8" y="T9"/>
              </a:cxn>
              <a:cxn ang="0">
                <a:pos x="T10" y="T11"/>
              </a:cxn>
              <a:cxn ang="0">
                <a:pos x="T12" y="T13"/>
              </a:cxn>
            </a:cxnLst>
            <a:rect l="0" t="0" r="r" b="b"/>
            <a:pathLst>
              <a:path w="249" h="2207">
                <a:moveTo>
                  <a:pt x="0" y="2207"/>
                </a:moveTo>
                <a:lnTo>
                  <a:pt x="249" y="2207"/>
                </a:lnTo>
                <a:lnTo>
                  <a:pt x="249" y="0"/>
                </a:lnTo>
                <a:lnTo>
                  <a:pt x="0" y="0"/>
                </a:lnTo>
                <a:lnTo>
                  <a:pt x="0" y="2207"/>
                </a:lnTo>
                <a:lnTo>
                  <a:pt x="0" y="2204"/>
                </a:lnTo>
                <a:lnTo>
                  <a:pt x="0" y="220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20" name="Freeform 17"/>
          <p:cNvSpPr>
            <a:spLocks/>
          </p:cNvSpPr>
          <p:nvPr/>
        </p:nvSpPr>
        <p:spPr bwMode="auto">
          <a:xfrm>
            <a:off x="1767656" y="3904258"/>
            <a:ext cx="392113" cy="1030287"/>
          </a:xfrm>
          <a:custGeom>
            <a:avLst/>
            <a:gdLst>
              <a:gd name="T0" fmla="*/ 0 w 247"/>
              <a:gd name="T1" fmla="*/ 649 h 649"/>
              <a:gd name="T2" fmla="*/ 247 w 247"/>
              <a:gd name="T3" fmla="*/ 649 h 649"/>
              <a:gd name="T4" fmla="*/ 247 w 247"/>
              <a:gd name="T5" fmla="*/ 0 h 649"/>
              <a:gd name="T6" fmla="*/ 0 w 247"/>
              <a:gd name="T7" fmla="*/ 0 h 649"/>
              <a:gd name="T8" fmla="*/ 0 w 247"/>
              <a:gd name="T9" fmla="*/ 649 h 649"/>
              <a:gd name="T10" fmla="*/ 0 w 247"/>
              <a:gd name="T11" fmla="*/ 646 h 649"/>
              <a:gd name="T12" fmla="*/ 0 w 247"/>
              <a:gd name="T13" fmla="*/ 649 h 649"/>
            </a:gdLst>
            <a:ahLst/>
            <a:cxnLst>
              <a:cxn ang="0">
                <a:pos x="T0" y="T1"/>
              </a:cxn>
              <a:cxn ang="0">
                <a:pos x="T2" y="T3"/>
              </a:cxn>
              <a:cxn ang="0">
                <a:pos x="T4" y="T5"/>
              </a:cxn>
              <a:cxn ang="0">
                <a:pos x="T6" y="T7"/>
              </a:cxn>
              <a:cxn ang="0">
                <a:pos x="T8" y="T9"/>
              </a:cxn>
              <a:cxn ang="0">
                <a:pos x="T10" y="T11"/>
              </a:cxn>
              <a:cxn ang="0">
                <a:pos x="T12" y="T13"/>
              </a:cxn>
            </a:cxnLst>
            <a:rect l="0" t="0" r="r" b="b"/>
            <a:pathLst>
              <a:path w="247" h="649">
                <a:moveTo>
                  <a:pt x="0" y="649"/>
                </a:moveTo>
                <a:lnTo>
                  <a:pt x="247" y="649"/>
                </a:lnTo>
                <a:lnTo>
                  <a:pt x="247" y="0"/>
                </a:lnTo>
                <a:lnTo>
                  <a:pt x="0" y="0"/>
                </a:lnTo>
                <a:lnTo>
                  <a:pt x="0" y="649"/>
                </a:lnTo>
                <a:lnTo>
                  <a:pt x="0" y="646"/>
                </a:lnTo>
                <a:lnTo>
                  <a:pt x="0" y="64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22" name="Freeform 19"/>
          <p:cNvSpPr>
            <a:spLocks/>
          </p:cNvSpPr>
          <p:nvPr/>
        </p:nvSpPr>
        <p:spPr bwMode="auto">
          <a:xfrm>
            <a:off x="2158976" y="4780558"/>
            <a:ext cx="400050" cy="153987"/>
          </a:xfrm>
          <a:custGeom>
            <a:avLst/>
            <a:gdLst>
              <a:gd name="T0" fmla="*/ 0 w 252"/>
              <a:gd name="T1" fmla="*/ 97 h 97"/>
              <a:gd name="T2" fmla="*/ 252 w 252"/>
              <a:gd name="T3" fmla="*/ 97 h 97"/>
              <a:gd name="T4" fmla="*/ 252 w 252"/>
              <a:gd name="T5" fmla="*/ 0 h 97"/>
              <a:gd name="T6" fmla="*/ 0 w 252"/>
              <a:gd name="T7" fmla="*/ 0 h 97"/>
              <a:gd name="T8" fmla="*/ 0 w 252"/>
              <a:gd name="T9" fmla="*/ 97 h 97"/>
              <a:gd name="T10" fmla="*/ 0 w 252"/>
              <a:gd name="T11" fmla="*/ 94 h 97"/>
              <a:gd name="T12" fmla="*/ 0 w 25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52" h="97">
                <a:moveTo>
                  <a:pt x="0" y="97"/>
                </a:moveTo>
                <a:lnTo>
                  <a:pt x="252" y="97"/>
                </a:lnTo>
                <a:lnTo>
                  <a:pt x="252" y="0"/>
                </a:lnTo>
                <a:lnTo>
                  <a:pt x="0" y="0"/>
                </a:lnTo>
                <a:lnTo>
                  <a:pt x="0" y="97"/>
                </a:lnTo>
                <a:lnTo>
                  <a:pt x="0" y="94"/>
                </a:lnTo>
                <a:lnTo>
                  <a:pt x="0" y="97"/>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prstClr val="black"/>
              </a:solidFill>
              <a:ea typeface="ＭＳ Ｐゴシック"/>
            </a:endParaRPr>
          </a:p>
        </p:txBody>
      </p:sp>
      <p:sp>
        <p:nvSpPr>
          <p:cNvPr id="24" name="Freeform 21"/>
          <p:cNvSpPr>
            <a:spLocks/>
          </p:cNvSpPr>
          <p:nvPr/>
        </p:nvSpPr>
        <p:spPr bwMode="auto">
          <a:xfrm>
            <a:off x="2726506" y="1353145"/>
            <a:ext cx="400050" cy="3581400"/>
          </a:xfrm>
          <a:custGeom>
            <a:avLst/>
            <a:gdLst>
              <a:gd name="T0" fmla="*/ 0 w 252"/>
              <a:gd name="T1" fmla="*/ 2256 h 2256"/>
              <a:gd name="T2" fmla="*/ 252 w 252"/>
              <a:gd name="T3" fmla="*/ 2256 h 2256"/>
              <a:gd name="T4" fmla="*/ 252 w 252"/>
              <a:gd name="T5" fmla="*/ 0 h 2256"/>
              <a:gd name="T6" fmla="*/ 0 w 252"/>
              <a:gd name="T7" fmla="*/ 0 h 2256"/>
              <a:gd name="T8" fmla="*/ 0 w 252"/>
              <a:gd name="T9" fmla="*/ 2256 h 2256"/>
              <a:gd name="T10" fmla="*/ 0 w 252"/>
              <a:gd name="T11" fmla="*/ 2253 h 2256"/>
              <a:gd name="T12" fmla="*/ 0 w 252"/>
              <a:gd name="T13" fmla="*/ 2256 h 2256"/>
            </a:gdLst>
            <a:ahLst/>
            <a:cxnLst>
              <a:cxn ang="0">
                <a:pos x="T0" y="T1"/>
              </a:cxn>
              <a:cxn ang="0">
                <a:pos x="T2" y="T3"/>
              </a:cxn>
              <a:cxn ang="0">
                <a:pos x="T4" y="T5"/>
              </a:cxn>
              <a:cxn ang="0">
                <a:pos x="T6" y="T7"/>
              </a:cxn>
              <a:cxn ang="0">
                <a:pos x="T8" y="T9"/>
              </a:cxn>
              <a:cxn ang="0">
                <a:pos x="T10" y="T11"/>
              </a:cxn>
              <a:cxn ang="0">
                <a:pos x="T12" y="T13"/>
              </a:cxn>
            </a:cxnLst>
            <a:rect l="0" t="0" r="r" b="b"/>
            <a:pathLst>
              <a:path w="252" h="2256">
                <a:moveTo>
                  <a:pt x="0" y="2256"/>
                </a:moveTo>
                <a:lnTo>
                  <a:pt x="252" y="2256"/>
                </a:lnTo>
                <a:lnTo>
                  <a:pt x="252" y="0"/>
                </a:lnTo>
                <a:lnTo>
                  <a:pt x="0" y="0"/>
                </a:lnTo>
                <a:lnTo>
                  <a:pt x="0" y="2256"/>
                </a:lnTo>
                <a:lnTo>
                  <a:pt x="0" y="2253"/>
                </a:lnTo>
                <a:lnTo>
                  <a:pt x="0" y="2256"/>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26" name="Freeform 23"/>
          <p:cNvSpPr>
            <a:spLocks/>
          </p:cNvSpPr>
          <p:nvPr/>
        </p:nvSpPr>
        <p:spPr bwMode="auto">
          <a:xfrm>
            <a:off x="3124969" y="4378920"/>
            <a:ext cx="395288" cy="555625"/>
          </a:xfrm>
          <a:custGeom>
            <a:avLst/>
            <a:gdLst>
              <a:gd name="T0" fmla="*/ 0 w 249"/>
              <a:gd name="T1" fmla="*/ 350 h 350"/>
              <a:gd name="T2" fmla="*/ 249 w 249"/>
              <a:gd name="T3" fmla="*/ 350 h 350"/>
              <a:gd name="T4" fmla="*/ 249 w 249"/>
              <a:gd name="T5" fmla="*/ 0 h 350"/>
              <a:gd name="T6" fmla="*/ 0 w 249"/>
              <a:gd name="T7" fmla="*/ 0 h 350"/>
              <a:gd name="T8" fmla="*/ 0 w 249"/>
              <a:gd name="T9" fmla="*/ 350 h 350"/>
              <a:gd name="T10" fmla="*/ 0 w 249"/>
              <a:gd name="T11" fmla="*/ 347 h 350"/>
              <a:gd name="T12" fmla="*/ 0 w 249"/>
              <a:gd name="T13" fmla="*/ 350 h 350"/>
            </a:gdLst>
            <a:ahLst/>
            <a:cxnLst>
              <a:cxn ang="0">
                <a:pos x="T0" y="T1"/>
              </a:cxn>
              <a:cxn ang="0">
                <a:pos x="T2" y="T3"/>
              </a:cxn>
              <a:cxn ang="0">
                <a:pos x="T4" y="T5"/>
              </a:cxn>
              <a:cxn ang="0">
                <a:pos x="T6" y="T7"/>
              </a:cxn>
              <a:cxn ang="0">
                <a:pos x="T8" y="T9"/>
              </a:cxn>
              <a:cxn ang="0">
                <a:pos x="T10" y="T11"/>
              </a:cxn>
              <a:cxn ang="0">
                <a:pos x="T12" y="T13"/>
              </a:cxn>
            </a:cxnLst>
            <a:rect l="0" t="0" r="r" b="b"/>
            <a:pathLst>
              <a:path w="249" h="350">
                <a:moveTo>
                  <a:pt x="0" y="350"/>
                </a:moveTo>
                <a:lnTo>
                  <a:pt x="249" y="350"/>
                </a:lnTo>
                <a:lnTo>
                  <a:pt x="249" y="0"/>
                </a:lnTo>
                <a:lnTo>
                  <a:pt x="0" y="0"/>
                </a:lnTo>
                <a:lnTo>
                  <a:pt x="0" y="350"/>
                </a:lnTo>
                <a:lnTo>
                  <a:pt x="0" y="347"/>
                </a:lnTo>
                <a:lnTo>
                  <a:pt x="0" y="35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28" name="Freeform 25"/>
          <p:cNvSpPr>
            <a:spLocks/>
          </p:cNvSpPr>
          <p:nvPr/>
        </p:nvSpPr>
        <p:spPr bwMode="auto">
          <a:xfrm>
            <a:off x="3520257" y="4780558"/>
            <a:ext cx="395288" cy="153987"/>
          </a:xfrm>
          <a:custGeom>
            <a:avLst/>
            <a:gdLst>
              <a:gd name="T0" fmla="*/ 0 w 249"/>
              <a:gd name="T1" fmla="*/ 97 h 97"/>
              <a:gd name="T2" fmla="*/ 249 w 249"/>
              <a:gd name="T3" fmla="*/ 97 h 97"/>
              <a:gd name="T4" fmla="*/ 249 w 249"/>
              <a:gd name="T5" fmla="*/ 0 h 97"/>
              <a:gd name="T6" fmla="*/ 0 w 249"/>
              <a:gd name="T7" fmla="*/ 0 h 97"/>
              <a:gd name="T8" fmla="*/ 0 w 249"/>
              <a:gd name="T9" fmla="*/ 97 h 97"/>
              <a:gd name="T10" fmla="*/ 0 w 249"/>
              <a:gd name="T11" fmla="*/ 94 h 97"/>
              <a:gd name="T12" fmla="*/ 0 w 249"/>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49" h="97">
                <a:moveTo>
                  <a:pt x="0" y="97"/>
                </a:moveTo>
                <a:lnTo>
                  <a:pt x="249" y="97"/>
                </a:lnTo>
                <a:lnTo>
                  <a:pt x="249" y="0"/>
                </a:lnTo>
                <a:lnTo>
                  <a:pt x="0" y="0"/>
                </a:lnTo>
                <a:lnTo>
                  <a:pt x="0" y="97"/>
                </a:lnTo>
                <a:lnTo>
                  <a:pt x="0" y="94"/>
                </a:lnTo>
                <a:lnTo>
                  <a:pt x="0" y="97"/>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prstClr val="black"/>
              </a:solidFill>
              <a:ea typeface="ＭＳ Ｐゴシック"/>
            </a:endParaRPr>
          </a:p>
        </p:txBody>
      </p:sp>
      <p:sp>
        <p:nvSpPr>
          <p:cNvPr id="30" name="Freeform 27"/>
          <p:cNvSpPr>
            <a:spLocks/>
          </p:cNvSpPr>
          <p:nvPr/>
        </p:nvSpPr>
        <p:spPr bwMode="auto">
          <a:xfrm>
            <a:off x="4085406" y="2707283"/>
            <a:ext cx="398463" cy="2227262"/>
          </a:xfrm>
          <a:custGeom>
            <a:avLst/>
            <a:gdLst>
              <a:gd name="T0" fmla="*/ 0 w 251"/>
              <a:gd name="T1" fmla="*/ 1403 h 1403"/>
              <a:gd name="T2" fmla="*/ 251 w 251"/>
              <a:gd name="T3" fmla="*/ 1403 h 1403"/>
              <a:gd name="T4" fmla="*/ 251 w 251"/>
              <a:gd name="T5" fmla="*/ 0 h 1403"/>
              <a:gd name="T6" fmla="*/ 0 w 251"/>
              <a:gd name="T7" fmla="*/ 0 h 1403"/>
              <a:gd name="T8" fmla="*/ 0 w 251"/>
              <a:gd name="T9" fmla="*/ 1403 h 1403"/>
              <a:gd name="T10" fmla="*/ 0 w 251"/>
              <a:gd name="T11" fmla="*/ 1400 h 1403"/>
              <a:gd name="T12" fmla="*/ 0 w 251"/>
              <a:gd name="T13" fmla="*/ 1403 h 1403"/>
            </a:gdLst>
            <a:ahLst/>
            <a:cxnLst>
              <a:cxn ang="0">
                <a:pos x="T0" y="T1"/>
              </a:cxn>
              <a:cxn ang="0">
                <a:pos x="T2" y="T3"/>
              </a:cxn>
              <a:cxn ang="0">
                <a:pos x="T4" y="T5"/>
              </a:cxn>
              <a:cxn ang="0">
                <a:pos x="T6" y="T7"/>
              </a:cxn>
              <a:cxn ang="0">
                <a:pos x="T8" y="T9"/>
              </a:cxn>
              <a:cxn ang="0">
                <a:pos x="T10" y="T11"/>
              </a:cxn>
              <a:cxn ang="0">
                <a:pos x="T12" y="T13"/>
              </a:cxn>
            </a:cxnLst>
            <a:rect l="0" t="0" r="r" b="b"/>
            <a:pathLst>
              <a:path w="251" h="1403">
                <a:moveTo>
                  <a:pt x="0" y="1403"/>
                </a:moveTo>
                <a:lnTo>
                  <a:pt x="251" y="1403"/>
                </a:lnTo>
                <a:lnTo>
                  <a:pt x="251" y="0"/>
                </a:lnTo>
                <a:lnTo>
                  <a:pt x="0" y="0"/>
                </a:lnTo>
                <a:lnTo>
                  <a:pt x="0" y="1403"/>
                </a:lnTo>
                <a:lnTo>
                  <a:pt x="0" y="1400"/>
                </a:lnTo>
                <a:lnTo>
                  <a:pt x="0" y="140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32" name="Freeform 29"/>
          <p:cNvSpPr>
            <a:spLocks/>
          </p:cNvSpPr>
          <p:nvPr/>
        </p:nvSpPr>
        <p:spPr bwMode="auto">
          <a:xfrm>
            <a:off x="4483869" y="3978870"/>
            <a:ext cx="395288" cy="955675"/>
          </a:xfrm>
          <a:custGeom>
            <a:avLst/>
            <a:gdLst>
              <a:gd name="T0" fmla="*/ 0 w 249"/>
              <a:gd name="T1" fmla="*/ 602 h 602"/>
              <a:gd name="T2" fmla="*/ 249 w 249"/>
              <a:gd name="T3" fmla="*/ 602 h 602"/>
              <a:gd name="T4" fmla="*/ 249 w 249"/>
              <a:gd name="T5" fmla="*/ 0 h 602"/>
              <a:gd name="T6" fmla="*/ 0 w 249"/>
              <a:gd name="T7" fmla="*/ 0 h 602"/>
              <a:gd name="T8" fmla="*/ 0 w 249"/>
              <a:gd name="T9" fmla="*/ 602 h 602"/>
              <a:gd name="T10" fmla="*/ 0 w 249"/>
              <a:gd name="T11" fmla="*/ 599 h 602"/>
              <a:gd name="T12" fmla="*/ 0 w 249"/>
              <a:gd name="T13" fmla="*/ 602 h 602"/>
            </a:gdLst>
            <a:ahLst/>
            <a:cxnLst>
              <a:cxn ang="0">
                <a:pos x="T0" y="T1"/>
              </a:cxn>
              <a:cxn ang="0">
                <a:pos x="T2" y="T3"/>
              </a:cxn>
              <a:cxn ang="0">
                <a:pos x="T4" y="T5"/>
              </a:cxn>
              <a:cxn ang="0">
                <a:pos x="T6" y="T7"/>
              </a:cxn>
              <a:cxn ang="0">
                <a:pos x="T8" y="T9"/>
              </a:cxn>
              <a:cxn ang="0">
                <a:pos x="T10" y="T11"/>
              </a:cxn>
              <a:cxn ang="0">
                <a:pos x="T12" y="T13"/>
              </a:cxn>
            </a:cxnLst>
            <a:rect l="0" t="0" r="r" b="b"/>
            <a:pathLst>
              <a:path w="249" h="602">
                <a:moveTo>
                  <a:pt x="0" y="602"/>
                </a:moveTo>
                <a:lnTo>
                  <a:pt x="249" y="602"/>
                </a:lnTo>
                <a:lnTo>
                  <a:pt x="249" y="0"/>
                </a:lnTo>
                <a:lnTo>
                  <a:pt x="0" y="0"/>
                </a:lnTo>
                <a:lnTo>
                  <a:pt x="0" y="602"/>
                </a:lnTo>
                <a:lnTo>
                  <a:pt x="0" y="599"/>
                </a:lnTo>
                <a:lnTo>
                  <a:pt x="0" y="60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34" name="Freeform 31"/>
          <p:cNvSpPr>
            <a:spLocks/>
          </p:cNvSpPr>
          <p:nvPr/>
        </p:nvSpPr>
        <p:spPr bwMode="auto">
          <a:xfrm>
            <a:off x="4879157" y="4858345"/>
            <a:ext cx="395288" cy="76200"/>
          </a:xfrm>
          <a:custGeom>
            <a:avLst/>
            <a:gdLst>
              <a:gd name="T0" fmla="*/ 0 w 249"/>
              <a:gd name="T1" fmla="*/ 48 h 48"/>
              <a:gd name="T2" fmla="*/ 249 w 249"/>
              <a:gd name="T3" fmla="*/ 48 h 48"/>
              <a:gd name="T4" fmla="*/ 249 w 249"/>
              <a:gd name="T5" fmla="*/ 0 h 48"/>
              <a:gd name="T6" fmla="*/ 0 w 249"/>
              <a:gd name="T7" fmla="*/ 0 h 48"/>
              <a:gd name="T8" fmla="*/ 0 w 249"/>
              <a:gd name="T9" fmla="*/ 48 h 48"/>
              <a:gd name="T10" fmla="*/ 0 w 249"/>
              <a:gd name="T11" fmla="*/ 45 h 48"/>
              <a:gd name="T12" fmla="*/ 0 w 24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49" h="48">
                <a:moveTo>
                  <a:pt x="0" y="48"/>
                </a:moveTo>
                <a:lnTo>
                  <a:pt x="249" y="48"/>
                </a:lnTo>
                <a:lnTo>
                  <a:pt x="249" y="0"/>
                </a:lnTo>
                <a:lnTo>
                  <a:pt x="0" y="0"/>
                </a:lnTo>
                <a:lnTo>
                  <a:pt x="0" y="48"/>
                </a:lnTo>
                <a:lnTo>
                  <a:pt x="0" y="45"/>
                </a:lnTo>
                <a:lnTo>
                  <a:pt x="0" y="48"/>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2400">
              <a:solidFill>
                <a:prstClr val="black"/>
              </a:solidFill>
              <a:ea typeface="ＭＳ Ｐゴシック"/>
            </a:endParaRPr>
          </a:p>
        </p:txBody>
      </p:sp>
      <p:sp>
        <p:nvSpPr>
          <p:cNvPr id="36" name="Freeform 33"/>
          <p:cNvSpPr>
            <a:spLocks/>
          </p:cNvSpPr>
          <p:nvPr/>
        </p:nvSpPr>
        <p:spPr bwMode="auto">
          <a:xfrm>
            <a:off x="5441131" y="3024783"/>
            <a:ext cx="395288" cy="1909762"/>
          </a:xfrm>
          <a:custGeom>
            <a:avLst/>
            <a:gdLst>
              <a:gd name="T0" fmla="*/ 0 w 249"/>
              <a:gd name="T1" fmla="*/ 1203 h 1203"/>
              <a:gd name="T2" fmla="*/ 249 w 249"/>
              <a:gd name="T3" fmla="*/ 1203 h 1203"/>
              <a:gd name="T4" fmla="*/ 249 w 249"/>
              <a:gd name="T5" fmla="*/ 0 h 1203"/>
              <a:gd name="T6" fmla="*/ 0 w 249"/>
              <a:gd name="T7" fmla="*/ 0 h 1203"/>
              <a:gd name="T8" fmla="*/ 0 w 249"/>
              <a:gd name="T9" fmla="*/ 1203 h 1203"/>
              <a:gd name="T10" fmla="*/ 0 w 249"/>
              <a:gd name="T11" fmla="*/ 1200 h 1203"/>
              <a:gd name="T12" fmla="*/ 0 w 249"/>
              <a:gd name="T13" fmla="*/ 1203 h 1203"/>
            </a:gdLst>
            <a:ahLst/>
            <a:cxnLst>
              <a:cxn ang="0">
                <a:pos x="T0" y="T1"/>
              </a:cxn>
              <a:cxn ang="0">
                <a:pos x="T2" y="T3"/>
              </a:cxn>
              <a:cxn ang="0">
                <a:pos x="T4" y="T5"/>
              </a:cxn>
              <a:cxn ang="0">
                <a:pos x="T6" y="T7"/>
              </a:cxn>
              <a:cxn ang="0">
                <a:pos x="T8" y="T9"/>
              </a:cxn>
              <a:cxn ang="0">
                <a:pos x="T10" y="T11"/>
              </a:cxn>
              <a:cxn ang="0">
                <a:pos x="T12" y="T13"/>
              </a:cxn>
            </a:cxnLst>
            <a:rect l="0" t="0" r="r" b="b"/>
            <a:pathLst>
              <a:path w="249" h="1203">
                <a:moveTo>
                  <a:pt x="0" y="1203"/>
                </a:moveTo>
                <a:lnTo>
                  <a:pt x="249" y="1203"/>
                </a:lnTo>
                <a:lnTo>
                  <a:pt x="249" y="0"/>
                </a:lnTo>
                <a:lnTo>
                  <a:pt x="0" y="0"/>
                </a:lnTo>
                <a:lnTo>
                  <a:pt x="0" y="1203"/>
                </a:lnTo>
                <a:lnTo>
                  <a:pt x="0" y="1200"/>
                </a:lnTo>
                <a:lnTo>
                  <a:pt x="0" y="1203"/>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38" name="Freeform 35"/>
          <p:cNvSpPr>
            <a:spLocks/>
          </p:cNvSpPr>
          <p:nvPr/>
        </p:nvSpPr>
        <p:spPr bwMode="auto">
          <a:xfrm>
            <a:off x="5835625" y="3821708"/>
            <a:ext cx="400050" cy="1112837"/>
          </a:xfrm>
          <a:custGeom>
            <a:avLst/>
            <a:gdLst>
              <a:gd name="T0" fmla="*/ 0 w 252"/>
              <a:gd name="T1" fmla="*/ 701 h 701"/>
              <a:gd name="T2" fmla="*/ 252 w 252"/>
              <a:gd name="T3" fmla="*/ 701 h 701"/>
              <a:gd name="T4" fmla="*/ 252 w 252"/>
              <a:gd name="T5" fmla="*/ 0 h 701"/>
              <a:gd name="T6" fmla="*/ 0 w 252"/>
              <a:gd name="T7" fmla="*/ 0 h 701"/>
              <a:gd name="T8" fmla="*/ 0 w 252"/>
              <a:gd name="T9" fmla="*/ 701 h 701"/>
              <a:gd name="T10" fmla="*/ 0 w 252"/>
              <a:gd name="T11" fmla="*/ 698 h 701"/>
              <a:gd name="T12" fmla="*/ 0 w 252"/>
              <a:gd name="T13" fmla="*/ 701 h 701"/>
            </a:gdLst>
            <a:ahLst/>
            <a:cxnLst>
              <a:cxn ang="0">
                <a:pos x="T0" y="T1"/>
              </a:cxn>
              <a:cxn ang="0">
                <a:pos x="T2" y="T3"/>
              </a:cxn>
              <a:cxn ang="0">
                <a:pos x="T4" y="T5"/>
              </a:cxn>
              <a:cxn ang="0">
                <a:pos x="T6" y="T7"/>
              </a:cxn>
              <a:cxn ang="0">
                <a:pos x="T8" y="T9"/>
              </a:cxn>
              <a:cxn ang="0">
                <a:pos x="T10" y="T11"/>
              </a:cxn>
              <a:cxn ang="0">
                <a:pos x="T12" y="T13"/>
              </a:cxn>
            </a:cxnLst>
            <a:rect l="0" t="0" r="r" b="b"/>
            <a:pathLst>
              <a:path w="252" h="701">
                <a:moveTo>
                  <a:pt x="0" y="701"/>
                </a:moveTo>
                <a:lnTo>
                  <a:pt x="252" y="701"/>
                </a:lnTo>
                <a:lnTo>
                  <a:pt x="252" y="0"/>
                </a:lnTo>
                <a:lnTo>
                  <a:pt x="0" y="0"/>
                </a:lnTo>
                <a:lnTo>
                  <a:pt x="0" y="701"/>
                </a:lnTo>
                <a:lnTo>
                  <a:pt x="0" y="698"/>
                </a:lnTo>
                <a:lnTo>
                  <a:pt x="0" y="70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40" name="Freeform 37"/>
          <p:cNvSpPr>
            <a:spLocks/>
          </p:cNvSpPr>
          <p:nvPr/>
        </p:nvSpPr>
        <p:spPr bwMode="auto">
          <a:xfrm>
            <a:off x="6235676" y="4858345"/>
            <a:ext cx="395288" cy="76200"/>
          </a:xfrm>
          <a:custGeom>
            <a:avLst/>
            <a:gdLst>
              <a:gd name="T0" fmla="*/ 0 w 249"/>
              <a:gd name="T1" fmla="*/ 48 h 48"/>
              <a:gd name="T2" fmla="*/ 249 w 249"/>
              <a:gd name="T3" fmla="*/ 48 h 48"/>
              <a:gd name="T4" fmla="*/ 249 w 249"/>
              <a:gd name="T5" fmla="*/ 0 h 48"/>
              <a:gd name="T6" fmla="*/ 0 w 249"/>
              <a:gd name="T7" fmla="*/ 0 h 48"/>
              <a:gd name="T8" fmla="*/ 0 w 249"/>
              <a:gd name="T9" fmla="*/ 48 h 48"/>
              <a:gd name="T10" fmla="*/ 0 w 249"/>
              <a:gd name="T11" fmla="*/ 45 h 48"/>
              <a:gd name="T12" fmla="*/ 0 w 24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249" h="48">
                <a:moveTo>
                  <a:pt x="0" y="48"/>
                </a:moveTo>
                <a:lnTo>
                  <a:pt x="249" y="48"/>
                </a:lnTo>
                <a:lnTo>
                  <a:pt x="249" y="0"/>
                </a:lnTo>
                <a:lnTo>
                  <a:pt x="0" y="0"/>
                </a:lnTo>
                <a:lnTo>
                  <a:pt x="0" y="48"/>
                </a:lnTo>
                <a:lnTo>
                  <a:pt x="0" y="45"/>
                </a:lnTo>
                <a:lnTo>
                  <a:pt x="0" y="48"/>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sz="2400">
              <a:solidFill>
                <a:prstClr val="black"/>
              </a:solidFill>
              <a:ea typeface="ＭＳ Ｐゴシック"/>
            </a:endParaRPr>
          </a:p>
        </p:txBody>
      </p:sp>
      <p:sp>
        <p:nvSpPr>
          <p:cNvPr id="42" name="Freeform 39"/>
          <p:cNvSpPr>
            <a:spLocks/>
          </p:cNvSpPr>
          <p:nvPr/>
        </p:nvSpPr>
        <p:spPr bwMode="auto">
          <a:xfrm>
            <a:off x="6801618" y="3666133"/>
            <a:ext cx="395288" cy="1268412"/>
          </a:xfrm>
          <a:custGeom>
            <a:avLst/>
            <a:gdLst>
              <a:gd name="T0" fmla="*/ 0 w 249"/>
              <a:gd name="T1" fmla="*/ 799 h 799"/>
              <a:gd name="T2" fmla="*/ 249 w 249"/>
              <a:gd name="T3" fmla="*/ 799 h 799"/>
              <a:gd name="T4" fmla="*/ 249 w 249"/>
              <a:gd name="T5" fmla="*/ 0 h 799"/>
              <a:gd name="T6" fmla="*/ 0 w 249"/>
              <a:gd name="T7" fmla="*/ 0 h 799"/>
              <a:gd name="T8" fmla="*/ 0 w 249"/>
              <a:gd name="T9" fmla="*/ 799 h 799"/>
              <a:gd name="T10" fmla="*/ 0 w 249"/>
              <a:gd name="T11" fmla="*/ 796 h 799"/>
              <a:gd name="T12" fmla="*/ 0 w 249"/>
              <a:gd name="T13" fmla="*/ 799 h 799"/>
            </a:gdLst>
            <a:ahLst/>
            <a:cxnLst>
              <a:cxn ang="0">
                <a:pos x="T0" y="T1"/>
              </a:cxn>
              <a:cxn ang="0">
                <a:pos x="T2" y="T3"/>
              </a:cxn>
              <a:cxn ang="0">
                <a:pos x="T4" y="T5"/>
              </a:cxn>
              <a:cxn ang="0">
                <a:pos x="T6" y="T7"/>
              </a:cxn>
              <a:cxn ang="0">
                <a:pos x="T8" y="T9"/>
              </a:cxn>
              <a:cxn ang="0">
                <a:pos x="T10" y="T11"/>
              </a:cxn>
              <a:cxn ang="0">
                <a:pos x="T12" y="T13"/>
              </a:cxn>
            </a:cxnLst>
            <a:rect l="0" t="0" r="r" b="b"/>
            <a:pathLst>
              <a:path w="249" h="799">
                <a:moveTo>
                  <a:pt x="0" y="799"/>
                </a:moveTo>
                <a:lnTo>
                  <a:pt x="249" y="799"/>
                </a:lnTo>
                <a:lnTo>
                  <a:pt x="249" y="0"/>
                </a:lnTo>
                <a:lnTo>
                  <a:pt x="0" y="0"/>
                </a:lnTo>
                <a:lnTo>
                  <a:pt x="0" y="799"/>
                </a:lnTo>
                <a:lnTo>
                  <a:pt x="0" y="796"/>
                </a:lnTo>
                <a:lnTo>
                  <a:pt x="0" y="799"/>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44" name="Freeform 41"/>
          <p:cNvSpPr>
            <a:spLocks/>
          </p:cNvSpPr>
          <p:nvPr/>
        </p:nvSpPr>
        <p:spPr bwMode="auto">
          <a:xfrm>
            <a:off x="7196906" y="3923308"/>
            <a:ext cx="400050" cy="1011237"/>
          </a:xfrm>
          <a:custGeom>
            <a:avLst/>
            <a:gdLst>
              <a:gd name="T0" fmla="*/ 0 w 252"/>
              <a:gd name="T1" fmla="*/ 637 h 637"/>
              <a:gd name="T2" fmla="*/ 252 w 252"/>
              <a:gd name="T3" fmla="*/ 637 h 637"/>
              <a:gd name="T4" fmla="*/ 252 w 252"/>
              <a:gd name="T5" fmla="*/ 0 h 637"/>
              <a:gd name="T6" fmla="*/ 0 w 252"/>
              <a:gd name="T7" fmla="*/ 0 h 637"/>
              <a:gd name="T8" fmla="*/ 0 w 252"/>
              <a:gd name="T9" fmla="*/ 637 h 637"/>
              <a:gd name="T10" fmla="*/ 0 w 252"/>
              <a:gd name="T11" fmla="*/ 634 h 637"/>
              <a:gd name="T12" fmla="*/ 0 w 252"/>
              <a:gd name="T13" fmla="*/ 637 h 637"/>
            </a:gdLst>
            <a:ahLst/>
            <a:cxnLst>
              <a:cxn ang="0">
                <a:pos x="T0" y="T1"/>
              </a:cxn>
              <a:cxn ang="0">
                <a:pos x="T2" y="T3"/>
              </a:cxn>
              <a:cxn ang="0">
                <a:pos x="T4" y="T5"/>
              </a:cxn>
              <a:cxn ang="0">
                <a:pos x="T6" y="T7"/>
              </a:cxn>
              <a:cxn ang="0">
                <a:pos x="T8" y="T9"/>
              </a:cxn>
              <a:cxn ang="0">
                <a:pos x="T10" y="T11"/>
              </a:cxn>
              <a:cxn ang="0">
                <a:pos x="T12" y="T13"/>
              </a:cxn>
            </a:cxnLst>
            <a:rect l="0" t="0" r="r" b="b"/>
            <a:pathLst>
              <a:path w="252" h="637">
                <a:moveTo>
                  <a:pt x="0" y="637"/>
                </a:moveTo>
                <a:lnTo>
                  <a:pt x="252" y="637"/>
                </a:lnTo>
                <a:lnTo>
                  <a:pt x="252" y="0"/>
                </a:lnTo>
                <a:lnTo>
                  <a:pt x="0" y="0"/>
                </a:lnTo>
                <a:lnTo>
                  <a:pt x="0" y="637"/>
                </a:lnTo>
                <a:lnTo>
                  <a:pt x="0" y="634"/>
                </a:lnTo>
                <a:lnTo>
                  <a:pt x="0" y="637"/>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u="sng">
              <a:solidFill>
                <a:prstClr val="black"/>
              </a:solidFill>
              <a:ea typeface="ＭＳ Ｐゴシック"/>
            </a:endParaRPr>
          </a:p>
        </p:txBody>
      </p:sp>
      <p:sp>
        <p:nvSpPr>
          <p:cNvPr id="66" name="Freeform 5"/>
          <p:cNvSpPr>
            <a:spLocks noEditPoints="1"/>
          </p:cNvSpPr>
          <p:nvPr/>
        </p:nvSpPr>
        <p:spPr bwMode="auto">
          <a:xfrm>
            <a:off x="1199330" y="1210254"/>
            <a:ext cx="44450" cy="3715780"/>
          </a:xfrm>
          <a:custGeom>
            <a:avLst/>
            <a:gdLst>
              <a:gd name="T0" fmla="*/ 119544340 w 17"/>
              <a:gd name="T1" fmla="*/ 2147483647 h 2341"/>
              <a:gd name="T2" fmla="*/ 0 w 17"/>
              <a:gd name="T3" fmla="*/ 2147483647 h 2341"/>
              <a:gd name="T4" fmla="*/ 119544340 w 17"/>
              <a:gd name="T5" fmla="*/ 2147483647 h 2341"/>
              <a:gd name="T6" fmla="*/ 0 w 17"/>
              <a:gd name="T7" fmla="*/ 2147483647 h 2341"/>
              <a:gd name="T8" fmla="*/ 119544340 w 17"/>
              <a:gd name="T9" fmla="*/ 2147483647 h 2341"/>
              <a:gd name="T10" fmla="*/ 0 w 17"/>
              <a:gd name="T11" fmla="*/ 2147483647 h 2341"/>
              <a:gd name="T12" fmla="*/ 119544340 w 17"/>
              <a:gd name="T13" fmla="*/ 2147483647 h 2341"/>
              <a:gd name="T14" fmla="*/ 0 w 17"/>
              <a:gd name="T15" fmla="*/ 2147483647 h 2341"/>
              <a:gd name="T16" fmla="*/ 119544340 w 17"/>
              <a:gd name="T17" fmla="*/ 2147483647 h 2341"/>
              <a:gd name="T18" fmla="*/ 0 w 17"/>
              <a:gd name="T19" fmla="*/ 2147483647 h 2341"/>
              <a:gd name="T20" fmla="*/ 119544340 w 17"/>
              <a:gd name="T21" fmla="*/ 2147483647 h 2341"/>
              <a:gd name="T22" fmla="*/ 0 w 17"/>
              <a:gd name="T23" fmla="*/ 2147483647 h 2341"/>
              <a:gd name="T24" fmla="*/ 119544340 w 17"/>
              <a:gd name="T25" fmla="*/ 1963202751 h 2341"/>
              <a:gd name="T26" fmla="*/ 0 w 17"/>
              <a:gd name="T27" fmla="*/ 1963202751 h 2341"/>
              <a:gd name="T28" fmla="*/ 119544340 w 17"/>
              <a:gd name="T29" fmla="*/ 1307961915 h 2341"/>
              <a:gd name="T30" fmla="*/ 0 w 17"/>
              <a:gd name="T31" fmla="*/ 1307961915 h 2341"/>
              <a:gd name="T32" fmla="*/ 119544340 w 17"/>
              <a:gd name="T33" fmla="*/ 657761588 h 2341"/>
              <a:gd name="T34" fmla="*/ 0 w 17"/>
              <a:gd name="T35" fmla="*/ 657761588 h 2341"/>
              <a:gd name="T36" fmla="*/ 119544340 w 17"/>
              <a:gd name="T37" fmla="*/ 0 h 2341"/>
              <a:gd name="T38" fmla="*/ 0 w 17"/>
              <a:gd name="T39" fmla="*/ 0 h 23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341"/>
              <a:gd name="T62" fmla="*/ 17 w 17"/>
              <a:gd name="T63" fmla="*/ 2341 h 23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341">
                <a:moveTo>
                  <a:pt x="17" y="2341"/>
                </a:moveTo>
                <a:lnTo>
                  <a:pt x="0" y="2341"/>
                </a:lnTo>
                <a:moveTo>
                  <a:pt x="17" y="2081"/>
                </a:moveTo>
                <a:lnTo>
                  <a:pt x="0" y="2081"/>
                </a:lnTo>
                <a:moveTo>
                  <a:pt x="17" y="1820"/>
                </a:moveTo>
                <a:lnTo>
                  <a:pt x="0" y="1820"/>
                </a:lnTo>
                <a:moveTo>
                  <a:pt x="17" y="1559"/>
                </a:moveTo>
                <a:lnTo>
                  <a:pt x="0" y="1559"/>
                </a:lnTo>
                <a:moveTo>
                  <a:pt x="17" y="1301"/>
                </a:moveTo>
                <a:lnTo>
                  <a:pt x="0" y="1301"/>
                </a:lnTo>
                <a:moveTo>
                  <a:pt x="17" y="1041"/>
                </a:moveTo>
                <a:lnTo>
                  <a:pt x="0" y="1041"/>
                </a:lnTo>
                <a:moveTo>
                  <a:pt x="17" y="779"/>
                </a:moveTo>
                <a:lnTo>
                  <a:pt x="0" y="779"/>
                </a:lnTo>
                <a:moveTo>
                  <a:pt x="17" y="519"/>
                </a:moveTo>
                <a:lnTo>
                  <a:pt x="0" y="519"/>
                </a:lnTo>
                <a:moveTo>
                  <a:pt x="17" y="261"/>
                </a:moveTo>
                <a:lnTo>
                  <a:pt x="0" y="261"/>
                </a:lnTo>
                <a:moveTo>
                  <a:pt x="17" y="0"/>
                </a:moveTo>
                <a:lnTo>
                  <a:pt x="0" y="0"/>
                </a:lnTo>
              </a:path>
            </a:pathLst>
          </a:custGeom>
          <a:noFill/>
          <a:ln w="25400" cap="rnd">
            <a:solidFill>
              <a:schemeClr val="bg1"/>
            </a:solidFill>
            <a:prstDash val="solid"/>
            <a:round/>
            <a:headEnd/>
            <a:tailEnd/>
          </a:ln>
        </p:spPr>
        <p:txBody>
          <a:bodyPr/>
          <a:lstStyle/>
          <a:p>
            <a:pPr algn="r" fontAlgn="base">
              <a:spcBef>
                <a:spcPct val="0"/>
              </a:spcBef>
              <a:spcAft>
                <a:spcPct val="0"/>
              </a:spcAft>
            </a:pPr>
            <a:endParaRPr lang="en-US" sz="2400" u="sng">
              <a:solidFill>
                <a:prstClr val="black"/>
              </a:solidFill>
              <a:ea typeface="ＭＳ Ｐゴシック"/>
            </a:endParaRPr>
          </a:p>
        </p:txBody>
      </p:sp>
      <p:sp>
        <p:nvSpPr>
          <p:cNvPr id="67" name="Line 6"/>
          <p:cNvSpPr>
            <a:spLocks noChangeShapeType="1"/>
          </p:cNvSpPr>
          <p:nvPr/>
        </p:nvSpPr>
        <p:spPr bwMode="auto">
          <a:xfrm flipH="1">
            <a:off x="1256480" y="4926034"/>
            <a:ext cx="6816726" cy="0"/>
          </a:xfrm>
          <a:prstGeom prst="line">
            <a:avLst/>
          </a:prstGeom>
          <a:noFill/>
          <a:ln w="25400">
            <a:solidFill>
              <a:schemeClr val="bg1"/>
            </a:solidFill>
            <a:round/>
            <a:headEnd/>
            <a:tailEnd/>
          </a:ln>
        </p:spPr>
        <p:txBody>
          <a:bodyPr/>
          <a:lstStyle/>
          <a:p>
            <a:pPr fontAlgn="base">
              <a:spcBef>
                <a:spcPct val="0"/>
              </a:spcBef>
              <a:spcAft>
                <a:spcPct val="0"/>
              </a:spcAft>
            </a:pPr>
            <a:endParaRPr lang="en-US" sz="2400">
              <a:solidFill>
                <a:prstClr val="black"/>
              </a:solidFill>
              <a:ea typeface="ＭＳ Ｐゴシック"/>
            </a:endParaRPr>
          </a:p>
        </p:txBody>
      </p:sp>
      <p:sp>
        <p:nvSpPr>
          <p:cNvPr id="68" name="Line 7"/>
          <p:cNvSpPr>
            <a:spLocks noChangeShapeType="1"/>
          </p:cNvSpPr>
          <p:nvPr/>
        </p:nvSpPr>
        <p:spPr bwMode="auto">
          <a:xfrm flipV="1">
            <a:off x="1256480" y="1210254"/>
            <a:ext cx="0" cy="3715780"/>
          </a:xfrm>
          <a:prstGeom prst="line">
            <a:avLst/>
          </a:prstGeom>
          <a:noFill/>
          <a:ln w="25400">
            <a:solidFill>
              <a:schemeClr val="bg1"/>
            </a:solidFill>
            <a:round/>
            <a:headEnd/>
            <a:tailEnd/>
          </a:ln>
        </p:spPr>
        <p:txBody>
          <a:bodyPr/>
          <a:lstStyle/>
          <a:p>
            <a:pPr algn="r" fontAlgn="base">
              <a:spcBef>
                <a:spcPct val="0"/>
              </a:spcBef>
              <a:spcAft>
                <a:spcPct val="0"/>
              </a:spcAft>
            </a:pPr>
            <a:endParaRPr lang="en-US" sz="2400" u="sng">
              <a:solidFill>
                <a:prstClr val="black"/>
              </a:solidFill>
              <a:ea typeface="ＭＳ Ｐゴシック"/>
            </a:endParaRPr>
          </a:p>
        </p:txBody>
      </p:sp>
      <p:sp>
        <p:nvSpPr>
          <p:cNvPr id="74" name="Rectangle 71"/>
          <p:cNvSpPr>
            <a:spLocks noChangeArrowheads="1"/>
          </p:cNvSpPr>
          <p:nvPr/>
        </p:nvSpPr>
        <p:spPr bwMode="auto">
          <a:xfrm rot="16200000">
            <a:off x="-144357" y="2925273"/>
            <a:ext cx="1755511" cy="24606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600" b="1">
                <a:solidFill>
                  <a:prstClr val="white"/>
                </a:solidFill>
                <a:ea typeface="ＭＳ Ｐゴシック"/>
              </a:rPr>
              <a:t>AE Frequency (%)</a:t>
            </a:r>
            <a:endParaRPr lang="en-US" sz="1200">
              <a:solidFill>
                <a:prstClr val="white"/>
              </a:solidFill>
              <a:ea typeface="ＭＳ Ｐゴシック"/>
            </a:endParaRPr>
          </a:p>
        </p:txBody>
      </p:sp>
      <p:sp>
        <p:nvSpPr>
          <p:cNvPr id="75" name="Rectangle 72"/>
          <p:cNvSpPr>
            <a:spLocks noChangeArrowheads="1"/>
          </p:cNvSpPr>
          <p:nvPr/>
        </p:nvSpPr>
        <p:spPr bwMode="auto">
          <a:xfrm>
            <a:off x="1069155" y="4821275"/>
            <a:ext cx="98425"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dirty="0">
                <a:solidFill>
                  <a:prstClr val="white"/>
                </a:solidFill>
                <a:ea typeface="ＭＳ Ｐゴシック"/>
              </a:rPr>
              <a:t>0</a:t>
            </a:r>
            <a:endParaRPr lang="en-US" sz="3200" dirty="0">
              <a:solidFill>
                <a:prstClr val="white"/>
              </a:solidFill>
              <a:ea typeface="ＭＳ Ｐゴシック"/>
            </a:endParaRPr>
          </a:p>
        </p:txBody>
      </p:sp>
      <p:sp>
        <p:nvSpPr>
          <p:cNvPr id="76" name="Rectangle 73"/>
          <p:cNvSpPr>
            <a:spLocks noChangeArrowheads="1"/>
          </p:cNvSpPr>
          <p:nvPr/>
        </p:nvSpPr>
        <p:spPr bwMode="auto">
          <a:xfrm>
            <a:off x="969143" y="4408587"/>
            <a:ext cx="198437"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10</a:t>
            </a:r>
            <a:endParaRPr lang="en-US" sz="3200">
              <a:solidFill>
                <a:prstClr val="white"/>
              </a:solidFill>
              <a:ea typeface="ＭＳ Ｐゴシック"/>
            </a:endParaRPr>
          </a:p>
        </p:txBody>
      </p:sp>
      <p:sp>
        <p:nvSpPr>
          <p:cNvPr id="77" name="Rectangle 74"/>
          <p:cNvSpPr>
            <a:spLocks noChangeArrowheads="1"/>
          </p:cNvSpPr>
          <p:nvPr/>
        </p:nvSpPr>
        <p:spPr bwMode="auto">
          <a:xfrm>
            <a:off x="969143" y="3992724"/>
            <a:ext cx="198437"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20</a:t>
            </a:r>
            <a:endParaRPr lang="en-US" sz="3200">
              <a:solidFill>
                <a:prstClr val="white"/>
              </a:solidFill>
              <a:ea typeface="ＭＳ Ｐゴシック"/>
            </a:endParaRPr>
          </a:p>
        </p:txBody>
      </p:sp>
      <p:sp>
        <p:nvSpPr>
          <p:cNvPr id="78" name="Rectangle 75"/>
          <p:cNvSpPr>
            <a:spLocks noChangeArrowheads="1"/>
          </p:cNvSpPr>
          <p:nvPr/>
        </p:nvSpPr>
        <p:spPr bwMode="auto">
          <a:xfrm>
            <a:off x="969143" y="3576862"/>
            <a:ext cx="198437"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30</a:t>
            </a:r>
            <a:endParaRPr lang="en-US" sz="3200">
              <a:solidFill>
                <a:prstClr val="white"/>
              </a:solidFill>
              <a:ea typeface="ＭＳ Ｐゴシック"/>
            </a:endParaRPr>
          </a:p>
        </p:txBody>
      </p:sp>
      <p:sp>
        <p:nvSpPr>
          <p:cNvPr id="79" name="Rectangle 76"/>
          <p:cNvSpPr>
            <a:spLocks noChangeArrowheads="1"/>
          </p:cNvSpPr>
          <p:nvPr/>
        </p:nvSpPr>
        <p:spPr bwMode="auto">
          <a:xfrm>
            <a:off x="969143" y="3172110"/>
            <a:ext cx="198437" cy="21428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40</a:t>
            </a:r>
            <a:endParaRPr lang="en-US" sz="3200">
              <a:solidFill>
                <a:prstClr val="white"/>
              </a:solidFill>
              <a:ea typeface="ＭＳ Ｐゴシック"/>
            </a:endParaRPr>
          </a:p>
        </p:txBody>
      </p:sp>
      <p:sp>
        <p:nvSpPr>
          <p:cNvPr id="80" name="Rectangle 77"/>
          <p:cNvSpPr>
            <a:spLocks noChangeArrowheads="1"/>
          </p:cNvSpPr>
          <p:nvPr/>
        </p:nvSpPr>
        <p:spPr bwMode="auto">
          <a:xfrm>
            <a:off x="969143" y="2756247"/>
            <a:ext cx="198437" cy="21428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50</a:t>
            </a:r>
            <a:endParaRPr lang="en-US" sz="3200">
              <a:solidFill>
                <a:prstClr val="white"/>
              </a:solidFill>
              <a:ea typeface="ＭＳ Ｐゴシック"/>
            </a:endParaRPr>
          </a:p>
        </p:txBody>
      </p:sp>
      <p:sp>
        <p:nvSpPr>
          <p:cNvPr id="81" name="Rectangle 78"/>
          <p:cNvSpPr>
            <a:spLocks noChangeArrowheads="1"/>
          </p:cNvSpPr>
          <p:nvPr/>
        </p:nvSpPr>
        <p:spPr bwMode="auto">
          <a:xfrm>
            <a:off x="969143" y="2338798"/>
            <a:ext cx="198437"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60</a:t>
            </a:r>
            <a:endParaRPr lang="en-US" sz="3200">
              <a:solidFill>
                <a:prstClr val="white"/>
              </a:solidFill>
              <a:ea typeface="ＭＳ Ｐゴシック"/>
            </a:endParaRPr>
          </a:p>
        </p:txBody>
      </p:sp>
      <p:sp>
        <p:nvSpPr>
          <p:cNvPr id="82" name="Rectangle 79"/>
          <p:cNvSpPr>
            <a:spLocks noChangeArrowheads="1"/>
          </p:cNvSpPr>
          <p:nvPr/>
        </p:nvSpPr>
        <p:spPr bwMode="auto">
          <a:xfrm>
            <a:off x="969143" y="1926110"/>
            <a:ext cx="198437" cy="214280"/>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70</a:t>
            </a:r>
            <a:endParaRPr lang="en-US" sz="3200">
              <a:solidFill>
                <a:prstClr val="white"/>
              </a:solidFill>
              <a:ea typeface="ＭＳ Ｐゴシック"/>
            </a:endParaRPr>
          </a:p>
        </p:txBody>
      </p:sp>
      <p:sp>
        <p:nvSpPr>
          <p:cNvPr id="83" name="Rectangle 80"/>
          <p:cNvSpPr>
            <a:spLocks noChangeArrowheads="1"/>
          </p:cNvSpPr>
          <p:nvPr/>
        </p:nvSpPr>
        <p:spPr bwMode="auto">
          <a:xfrm>
            <a:off x="969143" y="1521358"/>
            <a:ext cx="198437" cy="21428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80</a:t>
            </a:r>
            <a:endParaRPr lang="en-US" sz="3200">
              <a:solidFill>
                <a:prstClr val="white"/>
              </a:solidFill>
              <a:ea typeface="ＭＳ Ｐゴシック"/>
            </a:endParaRPr>
          </a:p>
        </p:txBody>
      </p:sp>
      <p:sp>
        <p:nvSpPr>
          <p:cNvPr id="84" name="Rectangle 81"/>
          <p:cNvSpPr>
            <a:spLocks noChangeArrowheads="1"/>
          </p:cNvSpPr>
          <p:nvPr/>
        </p:nvSpPr>
        <p:spPr bwMode="auto">
          <a:xfrm>
            <a:off x="969143" y="1105495"/>
            <a:ext cx="198437" cy="214281"/>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ea typeface="ＭＳ Ｐゴシック"/>
              </a:rPr>
              <a:t>90</a:t>
            </a:r>
            <a:endParaRPr lang="en-US" sz="3200">
              <a:solidFill>
                <a:prstClr val="white"/>
              </a:solidFill>
              <a:ea typeface="ＭＳ Ｐゴシック"/>
            </a:endParaRPr>
          </a:p>
        </p:txBody>
      </p:sp>
      <p:grpSp>
        <p:nvGrpSpPr>
          <p:cNvPr id="3" name="Group 72"/>
          <p:cNvGrpSpPr>
            <a:grpSpLocks/>
          </p:cNvGrpSpPr>
          <p:nvPr/>
        </p:nvGrpSpPr>
        <p:grpSpPr bwMode="auto">
          <a:xfrm>
            <a:off x="5747518" y="1212636"/>
            <a:ext cx="1521614" cy="779670"/>
            <a:chOff x="6578321" y="2104337"/>
            <a:chExt cx="1071712" cy="609953"/>
          </a:xfrm>
        </p:grpSpPr>
        <p:sp>
          <p:nvSpPr>
            <p:cNvPr id="101" name="Rectangle 36"/>
            <p:cNvSpPr>
              <a:spLocks noChangeArrowheads="1"/>
            </p:cNvSpPr>
            <p:nvPr/>
          </p:nvSpPr>
          <p:spPr bwMode="auto">
            <a:xfrm>
              <a:off x="6763572" y="2104337"/>
              <a:ext cx="235642"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prstClr val="white"/>
                  </a:solidFill>
                  <a:ea typeface="ＭＳ Ｐゴシック"/>
                </a:rPr>
                <a:t>ISR</a:t>
              </a:r>
              <a:endParaRPr lang="en-US" sz="3600" b="1">
                <a:solidFill>
                  <a:prstClr val="white"/>
                </a:solidFill>
                <a:ea typeface="ＭＳ Ｐゴシック"/>
              </a:endParaRPr>
            </a:p>
          </p:txBody>
        </p:sp>
        <p:sp>
          <p:nvSpPr>
            <p:cNvPr id="102" name="Rectangle 37"/>
            <p:cNvSpPr>
              <a:spLocks noChangeArrowheads="1"/>
            </p:cNvSpPr>
            <p:nvPr/>
          </p:nvSpPr>
          <p:spPr bwMode="auto">
            <a:xfrm>
              <a:off x="6763572" y="2324675"/>
              <a:ext cx="267702"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prstClr val="white"/>
                  </a:solidFill>
                  <a:ea typeface="ＭＳ Ｐゴシック"/>
                </a:rPr>
                <a:t>FLS</a:t>
              </a:r>
              <a:endParaRPr lang="en-US" sz="3600" b="1">
                <a:solidFill>
                  <a:prstClr val="white"/>
                </a:solidFill>
                <a:ea typeface="ＭＳ Ｐゴシック"/>
              </a:endParaRPr>
            </a:p>
          </p:txBody>
        </p:sp>
        <p:sp>
          <p:nvSpPr>
            <p:cNvPr id="103" name="Rectangle 38"/>
            <p:cNvSpPr>
              <a:spLocks noChangeArrowheads="1"/>
            </p:cNvSpPr>
            <p:nvPr/>
          </p:nvSpPr>
          <p:spPr bwMode="auto">
            <a:xfrm>
              <a:off x="6763572" y="2545013"/>
              <a:ext cx="886461" cy="16927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100" b="1">
                  <a:solidFill>
                    <a:prstClr val="white"/>
                  </a:solidFill>
                  <a:ea typeface="ＭＳ Ｐゴシック"/>
                </a:rPr>
                <a:t>ALT Increase</a:t>
              </a:r>
              <a:endParaRPr lang="en-US" sz="3600" b="1">
                <a:solidFill>
                  <a:prstClr val="white"/>
                </a:solidFill>
                <a:ea typeface="ＭＳ Ｐゴシック"/>
              </a:endParaRPr>
            </a:p>
          </p:txBody>
        </p:sp>
        <p:sp>
          <p:nvSpPr>
            <p:cNvPr id="104" name="Freeform 8"/>
            <p:cNvSpPr>
              <a:spLocks/>
            </p:cNvSpPr>
            <p:nvPr/>
          </p:nvSpPr>
          <p:spPr bwMode="auto">
            <a:xfrm>
              <a:off x="6578321" y="2132238"/>
              <a:ext cx="91440" cy="91440"/>
            </a:xfrm>
            <a:custGeom>
              <a:avLst/>
              <a:gdLst>
                <a:gd name="T0" fmla="*/ 0 w 248"/>
                <a:gd name="T1" fmla="*/ 145160998 h 2289"/>
                <a:gd name="T2" fmla="*/ 145161010 w 248"/>
                <a:gd name="T3" fmla="*/ 145160998 h 2289"/>
                <a:gd name="T4" fmla="*/ 145161010 w 248"/>
                <a:gd name="T5" fmla="*/ 0 h 2289"/>
                <a:gd name="T6" fmla="*/ 0 w 248"/>
                <a:gd name="T7" fmla="*/ 0 h 2289"/>
                <a:gd name="T8" fmla="*/ 0 w 248"/>
                <a:gd name="T9" fmla="*/ 145160998 h 2289"/>
                <a:gd name="T10" fmla="*/ 0 w 248"/>
                <a:gd name="T11" fmla="*/ 144907331 h 2289"/>
                <a:gd name="T12" fmla="*/ 0 w 248"/>
                <a:gd name="T13" fmla="*/ 145160998 h 2289"/>
                <a:gd name="T14" fmla="*/ 0 60000 65536"/>
                <a:gd name="T15" fmla="*/ 0 60000 65536"/>
                <a:gd name="T16" fmla="*/ 0 60000 65536"/>
                <a:gd name="T17" fmla="*/ 0 60000 65536"/>
                <a:gd name="T18" fmla="*/ 0 60000 65536"/>
                <a:gd name="T19" fmla="*/ 0 60000 65536"/>
                <a:gd name="T20" fmla="*/ 0 60000 65536"/>
                <a:gd name="T21" fmla="*/ 0 w 248"/>
                <a:gd name="T22" fmla="*/ 0 h 2289"/>
                <a:gd name="T23" fmla="*/ 248 w 248"/>
                <a:gd name="T24" fmla="*/ 2289 h 2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2289">
                  <a:moveTo>
                    <a:pt x="0" y="2289"/>
                  </a:moveTo>
                  <a:lnTo>
                    <a:pt x="248" y="2289"/>
                  </a:lnTo>
                  <a:lnTo>
                    <a:pt x="248" y="0"/>
                  </a:lnTo>
                  <a:lnTo>
                    <a:pt x="0" y="0"/>
                  </a:lnTo>
                  <a:lnTo>
                    <a:pt x="0" y="2289"/>
                  </a:lnTo>
                  <a:lnTo>
                    <a:pt x="0" y="2285"/>
                  </a:lnTo>
                  <a:lnTo>
                    <a:pt x="0" y="2289"/>
                  </a:lnTo>
                  <a:close/>
                </a:path>
              </a:pathLst>
            </a:custGeom>
            <a:solidFill>
              <a:srgbClr val="00B050"/>
            </a:solidFill>
            <a:ln w="9525">
              <a:noFill/>
              <a:round/>
              <a:headEnd/>
              <a:tailEnd/>
            </a:ln>
          </p:spPr>
          <p:txBody>
            <a:bodyPr/>
            <a:lstStyle/>
            <a:p>
              <a:pPr fontAlgn="base">
                <a:spcBef>
                  <a:spcPct val="0"/>
                </a:spcBef>
                <a:spcAft>
                  <a:spcPct val="0"/>
                </a:spcAft>
              </a:pPr>
              <a:endParaRPr lang="en-US" sz="2400">
                <a:solidFill>
                  <a:prstClr val="black"/>
                </a:solidFill>
                <a:ea typeface="ＭＳ Ｐゴシック"/>
              </a:endParaRPr>
            </a:p>
          </p:txBody>
        </p:sp>
        <p:sp>
          <p:nvSpPr>
            <p:cNvPr id="105" name="Freeform 8"/>
            <p:cNvSpPr>
              <a:spLocks/>
            </p:cNvSpPr>
            <p:nvPr/>
          </p:nvSpPr>
          <p:spPr bwMode="auto">
            <a:xfrm>
              <a:off x="6577682" y="2352888"/>
              <a:ext cx="92075" cy="90501"/>
            </a:xfrm>
            <a:custGeom>
              <a:avLst/>
              <a:gdLst>
                <a:gd name="T0" fmla="*/ 0 w 248"/>
                <a:gd name="T1" fmla="*/ 3633788 h 2289"/>
                <a:gd name="T2" fmla="*/ 393700 w 248"/>
                <a:gd name="T3" fmla="*/ 3633788 h 2289"/>
                <a:gd name="T4" fmla="*/ 393700 w 248"/>
                <a:gd name="T5" fmla="*/ 0 h 2289"/>
                <a:gd name="T6" fmla="*/ 0 w 248"/>
                <a:gd name="T7" fmla="*/ 0 h 2289"/>
                <a:gd name="T8" fmla="*/ 0 w 248"/>
                <a:gd name="T9" fmla="*/ 3633788 h 2289"/>
                <a:gd name="T10" fmla="*/ 0 w 248"/>
                <a:gd name="T11" fmla="*/ 3627438 h 2289"/>
                <a:gd name="T12" fmla="*/ 0 w 248"/>
                <a:gd name="T13" fmla="*/ 3633788 h 2289"/>
                <a:gd name="T14" fmla="*/ 0 60000 65536"/>
                <a:gd name="T15" fmla="*/ 0 60000 65536"/>
                <a:gd name="T16" fmla="*/ 0 60000 65536"/>
                <a:gd name="T17" fmla="*/ 0 60000 65536"/>
                <a:gd name="T18" fmla="*/ 0 60000 65536"/>
                <a:gd name="T19" fmla="*/ 0 60000 65536"/>
                <a:gd name="T20" fmla="*/ 0 60000 65536"/>
                <a:gd name="T21" fmla="*/ 0 w 248"/>
                <a:gd name="T22" fmla="*/ 0 h 2289"/>
                <a:gd name="T23" fmla="*/ 248 w 248"/>
                <a:gd name="T24" fmla="*/ 2289 h 2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2289">
                  <a:moveTo>
                    <a:pt x="0" y="2289"/>
                  </a:moveTo>
                  <a:lnTo>
                    <a:pt x="248" y="2289"/>
                  </a:lnTo>
                  <a:lnTo>
                    <a:pt x="248" y="0"/>
                  </a:lnTo>
                  <a:lnTo>
                    <a:pt x="0" y="0"/>
                  </a:lnTo>
                  <a:lnTo>
                    <a:pt x="0" y="2289"/>
                  </a:lnTo>
                  <a:lnTo>
                    <a:pt x="0" y="2285"/>
                  </a:lnTo>
                  <a:lnTo>
                    <a:pt x="0" y="2289"/>
                  </a:lnTo>
                  <a:close/>
                </a:path>
              </a:pathLst>
            </a:custGeom>
            <a:solidFill>
              <a:srgbClr val="33CAFF"/>
            </a:solidFill>
            <a:ln w="9525">
              <a:noFill/>
              <a:round/>
              <a:headEnd/>
              <a:tailEnd/>
            </a:ln>
          </p:spPr>
          <p:txBody>
            <a:bodyPr/>
            <a:lstStyle/>
            <a:p>
              <a:pPr fontAlgn="base">
                <a:spcBef>
                  <a:spcPct val="0"/>
                </a:spcBef>
                <a:spcAft>
                  <a:spcPct val="0"/>
                </a:spcAft>
                <a:defRPr/>
              </a:pPr>
              <a:endParaRPr lang="en-US" sz="2400">
                <a:solidFill>
                  <a:prstClr val="black"/>
                </a:solidFill>
                <a:ea typeface="ＭＳ Ｐゴシック"/>
              </a:endParaRPr>
            </a:p>
          </p:txBody>
        </p:sp>
        <p:sp>
          <p:nvSpPr>
            <p:cNvPr id="106" name="Freeform 8"/>
            <p:cNvSpPr>
              <a:spLocks/>
            </p:cNvSpPr>
            <p:nvPr/>
          </p:nvSpPr>
          <p:spPr bwMode="auto">
            <a:xfrm>
              <a:off x="6578321" y="2572914"/>
              <a:ext cx="91440" cy="91440"/>
            </a:xfrm>
            <a:custGeom>
              <a:avLst/>
              <a:gdLst>
                <a:gd name="T0" fmla="*/ 0 w 248"/>
                <a:gd name="T1" fmla="*/ 145160998 h 2289"/>
                <a:gd name="T2" fmla="*/ 145161010 w 248"/>
                <a:gd name="T3" fmla="*/ 145160998 h 2289"/>
                <a:gd name="T4" fmla="*/ 145161010 w 248"/>
                <a:gd name="T5" fmla="*/ 0 h 2289"/>
                <a:gd name="T6" fmla="*/ 0 w 248"/>
                <a:gd name="T7" fmla="*/ 0 h 2289"/>
                <a:gd name="T8" fmla="*/ 0 w 248"/>
                <a:gd name="T9" fmla="*/ 145160998 h 2289"/>
                <a:gd name="T10" fmla="*/ 0 w 248"/>
                <a:gd name="T11" fmla="*/ 144907331 h 2289"/>
                <a:gd name="T12" fmla="*/ 0 w 248"/>
                <a:gd name="T13" fmla="*/ 145160998 h 2289"/>
                <a:gd name="T14" fmla="*/ 0 60000 65536"/>
                <a:gd name="T15" fmla="*/ 0 60000 65536"/>
                <a:gd name="T16" fmla="*/ 0 60000 65536"/>
                <a:gd name="T17" fmla="*/ 0 60000 65536"/>
                <a:gd name="T18" fmla="*/ 0 60000 65536"/>
                <a:gd name="T19" fmla="*/ 0 60000 65536"/>
                <a:gd name="T20" fmla="*/ 0 60000 65536"/>
                <a:gd name="T21" fmla="*/ 0 w 248"/>
                <a:gd name="T22" fmla="*/ 0 h 2289"/>
                <a:gd name="T23" fmla="*/ 248 w 248"/>
                <a:gd name="T24" fmla="*/ 2289 h 22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2289">
                  <a:moveTo>
                    <a:pt x="0" y="2289"/>
                  </a:moveTo>
                  <a:lnTo>
                    <a:pt x="248" y="2289"/>
                  </a:lnTo>
                  <a:lnTo>
                    <a:pt x="248" y="0"/>
                  </a:lnTo>
                  <a:lnTo>
                    <a:pt x="0" y="0"/>
                  </a:lnTo>
                  <a:lnTo>
                    <a:pt x="0" y="2289"/>
                  </a:lnTo>
                  <a:lnTo>
                    <a:pt x="0" y="2285"/>
                  </a:lnTo>
                  <a:lnTo>
                    <a:pt x="0" y="2289"/>
                  </a:lnTo>
                  <a:close/>
                </a:path>
              </a:pathLst>
            </a:custGeom>
            <a:solidFill>
              <a:srgbClr val="FFFF00"/>
            </a:solidFill>
            <a:ln w="9525">
              <a:noFill/>
              <a:round/>
              <a:headEnd/>
              <a:tailEnd/>
            </a:ln>
          </p:spPr>
          <p:txBody>
            <a:bodyPr/>
            <a:lstStyle/>
            <a:p>
              <a:pPr fontAlgn="base">
                <a:spcBef>
                  <a:spcPct val="0"/>
                </a:spcBef>
                <a:spcAft>
                  <a:spcPct val="0"/>
                </a:spcAft>
              </a:pPr>
              <a:endParaRPr lang="en-US" sz="2400">
                <a:solidFill>
                  <a:prstClr val="black"/>
                </a:solidFill>
                <a:ea typeface="ＭＳ Ｐゴシック"/>
              </a:endParaRPr>
            </a:p>
          </p:txBody>
        </p:sp>
      </p:grpSp>
      <p:sp>
        <p:nvSpPr>
          <p:cNvPr id="107" name="Rectangle 66"/>
          <p:cNvSpPr>
            <a:spLocks noChangeArrowheads="1"/>
          </p:cNvSpPr>
          <p:nvPr/>
        </p:nvSpPr>
        <p:spPr bwMode="auto">
          <a:xfrm>
            <a:off x="1637481" y="5018683"/>
            <a:ext cx="625475" cy="361950"/>
          </a:xfrm>
          <a:prstGeom prst="rect">
            <a:avLst/>
          </a:prstGeom>
          <a:noFill/>
          <a:ln w="9525">
            <a:noFill/>
            <a:miter lim="800000"/>
            <a:headEnd/>
            <a:tailEnd/>
          </a:ln>
        </p:spPr>
        <p:txBody>
          <a:bodyPr lIns="0" tIns="0" rIns="0" bIns="0">
            <a:spAutoFit/>
          </a:bodyPr>
          <a:lstStyle/>
          <a:p>
            <a:pPr algn="ctr" fontAlgn="base">
              <a:spcBef>
                <a:spcPct val="0"/>
              </a:spcBef>
              <a:spcAft>
                <a:spcPts val="300"/>
              </a:spcAft>
              <a:defRPr/>
            </a:pPr>
            <a:r>
              <a:rPr lang="en-US" sz="1100" b="1" dirty="0">
                <a:solidFill>
                  <a:prstClr val="white"/>
                </a:solidFill>
                <a:ea typeface="ＭＳ Ｐゴシック"/>
              </a:rPr>
              <a:t>≤ 26 wk</a:t>
            </a:r>
          </a:p>
          <a:p>
            <a:pPr algn="ctr" fontAlgn="base">
              <a:spcBef>
                <a:spcPct val="0"/>
              </a:spcBef>
              <a:spcAft>
                <a:spcPts val="300"/>
              </a:spcAft>
              <a:defRPr/>
            </a:pPr>
            <a:r>
              <a:rPr lang="en-US" sz="1000" b="1" dirty="0">
                <a:solidFill>
                  <a:prstClr val="white">
                    <a:lumMod val="75000"/>
                  </a:prstClr>
                </a:solidFill>
                <a:ea typeface="ＭＳ Ｐゴシック"/>
              </a:rPr>
              <a:t>(</a:t>
            </a:r>
            <a:r>
              <a:rPr lang="en-US" sz="1000" b="1" dirty="0" smtClean="0">
                <a:solidFill>
                  <a:prstClr val="white">
                    <a:lumMod val="75000"/>
                  </a:prstClr>
                </a:solidFill>
                <a:ea typeface="ＭＳ Ｐゴシック"/>
              </a:rPr>
              <a:t>N=52)</a:t>
            </a:r>
            <a:endParaRPr lang="en-US" sz="2400" dirty="0">
              <a:solidFill>
                <a:prstClr val="white">
                  <a:lumMod val="75000"/>
                </a:prstClr>
              </a:solidFill>
              <a:ea typeface="ＭＳ Ｐゴシック"/>
            </a:endParaRPr>
          </a:p>
        </p:txBody>
      </p:sp>
      <p:sp>
        <p:nvSpPr>
          <p:cNvPr id="108" name="Rectangle 67"/>
          <p:cNvSpPr>
            <a:spLocks noChangeArrowheads="1"/>
          </p:cNvSpPr>
          <p:nvPr/>
        </p:nvSpPr>
        <p:spPr bwMode="auto">
          <a:xfrm>
            <a:off x="2888431" y="5018683"/>
            <a:ext cx="817562" cy="361950"/>
          </a:xfrm>
          <a:prstGeom prst="rect">
            <a:avLst/>
          </a:prstGeom>
          <a:noFill/>
          <a:ln w="9525">
            <a:noFill/>
            <a:miter lim="800000"/>
            <a:headEnd/>
            <a:tailEnd/>
          </a:ln>
        </p:spPr>
        <p:txBody>
          <a:bodyPr lIns="0" tIns="0" rIns="0" bIns="0">
            <a:spAutoFit/>
          </a:bodyPr>
          <a:lstStyle/>
          <a:p>
            <a:pPr algn="ctr" fontAlgn="base">
              <a:spcBef>
                <a:spcPct val="0"/>
              </a:spcBef>
              <a:spcAft>
                <a:spcPts val="300"/>
              </a:spcAft>
              <a:defRPr/>
            </a:pPr>
            <a:r>
              <a:rPr lang="en-US" sz="1100" b="1" dirty="0">
                <a:solidFill>
                  <a:prstClr val="white"/>
                </a:solidFill>
                <a:ea typeface="ＭＳ Ｐゴシック"/>
              </a:rPr>
              <a:t>26-52 wk</a:t>
            </a:r>
          </a:p>
          <a:p>
            <a:pPr algn="ctr" fontAlgn="base">
              <a:spcBef>
                <a:spcPct val="0"/>
              </a:spcBef>
              <a:spcAft>
                <a:spcPts val="300"/>
              </a:spcAft>
              <a:defRPr/>
            </a:pPr>
            <a:r>
              <a:rPr lang="en-US" sz="1000" b="1" dirty="0">
                <a:solidFill>
                  <a:prstClr val="white">
                    <a:lumMod val="75000"/>
                  </a:prstClr>
                </a:solidFill>
                <a:ea typeface="ＭＳ Ｐゴシック"/>
              </a:rPr>
              <a:t>(</a:t>
            </a:r>
            <a:r>
              <a:rPr lang="en-US" sz="1000" b="1" dirty="0" smtClean="0">
                <a:solidFill>
                  <a:prstClr val="white">
                    <a:lumMod val="75000"/>
                  </a:prstClr>
                </a:solidFill>
                <a:ea typeface="ＭＳ Ｐゴシック"/>
              </a:rPr>
              <a:t>N=52)</a:t>
            </a:r>
            <a:endParaRPr lang="en-US" sz="2400" dirty="0">
              <a:solidFill>
                <a:prstClr val="white">
                  <a:lumMod val="75000"/>
                </a:prstClr>
              </a:solidFill>
              <a:ea typeface="ＭＳ Ｐゴシック"/>
            </a:endParaRPr>
          </a:p>
        </p:txBody>
      </p:sp>
      <p:sp>
        <p:nvSpPr>
          <p:cNvPr id="109" name="Rectangle 68"/>
          <p:cNvSpPr>
            <a:spLocks noChangeArrowheads="1"/>
          </p:cNvSpPr>
          <p:nvPr/>
        </p:nvSpPr>
        <p:spPr bwMode="auto">
          <a:xfrm>
            <a:off x="4198118" y="5018683"/>
            <a:ext cx="896938" cy="361950"/>
          </a:xfrm>
          <a:prstGeom prst="rect">
            <a:avLst/>
          </a:prstGeom>
          <a:noFill/>
          <a:ln w="9525">
            <a:noFill/>
            <a:miter lim="800000"/>
            <a:headEnd/>
            <a:tailEnd/>
          </a:ln>
        </p:spPr>
        <p:txBody>
          <a:bodyPr lIns="0" tIns="0" rIns="0" bIns="0">
            <a:spAutoFit/>
          </a:bodyPr>
          <a:lstStyle/>
          <a:p>
            <a:pPr algn="ctr" fontAlgn="base">
              <a:spcBef>
                <a:spcPct val="0"/>
              </a:spcBef>
              <a:spcAft>
                <a:spcPts val="300"/>
              </a:spcAft>
              <a:defRPr/>
            </a:pPr>
            <a:r>
              <a:rPr lang="en-US" sz="1100" b="1" dirty="0">
                <a:solidFill>
                  <a:prstClr val="white"/>
                </a:solidFill>
                <a:ea typeface="ＭＳ Ｐゴシック"/>
              </a:rPr>
              <a:t>52-76 wk</a:t>
            </a:r>
          </a:p>
          <a:p>
            <a:pPr algn="ctr" fontAlgn="base">
              <a:spcBef>
                <a:spcPct val="0"/>
              </a:spcBef>
              <a:spcAft>
                <a:spcPts val="300"/>
              </a:spcAft>
              <a:defRPr/>
            </a:pPr>
            <a:r>
              <a:rPr lang="en-US" sz="1000" b="1" dirty="0">
                <a:solidFill>
                  <a:prstClr val="white">
                    <a:lumMod val="75000"/>
                  </a:prstClr>
                </a:solidFill>
                <a:ea typeface="ＭＳ Ｐゴシック"/>
              </a:rPr>
              <a:t>(</a:t>
            </a:r>
            <a:r>
              <a:rPr lang="en-US" sz="1000" b="1" dirty="0" smtClean="0">
                <a:solidFill>
                  <a:prstClr val="white">
                    <a:lumMod val="75000"/>
                  </a:prstClr>
                </a:solidFill>
                <a:ea typeface="ＭＳ Ｐゴシック"/>
              </a:rPr>
              <a:t>N=52)</a:t>
            </a:r>
            <a:endParaRPr lang="en-US" sz="2400" dirty="0">
              <a:solidFill>
                <a:prstClr val="white">
                  <a:lumMod val="75000"/>
                </a:prstClr>
              </a:solidFill>
              <a:ea typeface="ＭＳ Ｐゴシック"/>
            </a:endParaRPr>
          </a:p>
        </p:txBody>
      </p:sp>
      <p:sp>
        <p:nvSpPr>
          <p:cNvPr id="110" name="Rectangle 69"/>
          <p:cNvSpPr>
            <a:spLocks noChangeArrowheads="1"/>
          </p:cNvSpPr>
          <p:nvPr/>
        </p:nvSpPr>
        <p:spPr bwMode="auto">
          <a:xfrm>
            <a:off x="5557018" y="5018683"/>
            <a:ext cx="892175" cy="361950"/>
          </a:xfrm>
          <a:prstGeom prst="rect">
            <a:avLst/>
          </a:prstGeom>
          <a:noFill/>
          <a:ln w="9525">
            <a:noFill/>
            <a:miter lim="800000"/>
            <a:headEnd/>
            <a:tailEnd/>
          </a:ln>
        </p:spPr>
        <p:txBody>
          <a:bodyPr lIns="0" tIns="0" rIns="0" bIns="0">
            <a:spAutoFit/>
          </a:bodyPr>
          <a:lstStyle/>
          <a:p>
            <a:pPr algn="ctr" fontAlgn="base">
              <a:spcBef>
                <a:spcPct val="0"/>
              </a:spcBef>
              <a:spcAft>
                <a:spcPts val="300"/>
              </a:spcAft>
              <a:defRPr/>
            </a:pPr>
            <a:r>
              <a:rPr lang="en-US" sz="1100" b="1" dirty="0">
                <a:solidFill>
                  <a:prstClr val="white"/>
                </a:solidFill>
                <a:ea typeface="ＭＳ Ｐゴシック"/>
              </a:rPr>
              <a:t>76-104 wk</a:t>
            </a:r>
          </a:p>
          <a:p>
            <a:pPr algn="ctr" fontAlgn="base">
              <a:spcBef>
                <a:spcPct val="0"/>
              </a:spcBef>
              <a:spcAft>
                <a:spcPts val="300"/>
              </a:spcAft>
              <a:defRPr/>
            </a:pPr>
            <a:r>
              <a:rPr lang="en-US" sz="1000" b="1" dirty="0">
                <a:solidFill>
                  <a:prstClr val="white">
                    <a:lumMod val="75000"/>
                  </a:prstClr>
                </a:solidFill>
                <a:ea typeface="ＭＳ Ｐゴシック"/>
              </a:rPr>
              <a:t>(</a:t>
            </a:r>
            <a:r>
              <a:rPr lang="en-US" sz="1000" b="1" dirty="0" smtClean="0">
                <a:solidFill>
                  <a:prstClr val="white">
                    <a:lumMod val="75000"/>
                  </a:prstClr>
                </a:solidFill>
                <a:ea typeface="ＭＳ Ｐゴシック"/>
              </a:rPr>
              <a:t>N=52)</a:t>
            </a:r>
            <a:endParaRPr lang="en-US" sz="2400" dirty="0">
              <a:solidFill>
                <a:prstClr val="white">
                  <a:lumMod val="75000"/>
                </a:prstClr>
              </a:solidFill>
              <a:ea typeface="ＭＳ Ｐゴシック"/>
            </a:endParaRPr>
          </a:p>
        </p:txBody>
      </p:sp>
      <p:sp>
        <p:nvSpPr>
          <p:cNvPr id="111" name="Rectangle 70"/>
          <p:cNvSpPr>
            <a:spLocks noChangeArrowheads="1"/>
          </p:cNvSpPr>
          <p:nvPr/>
        </p:nvSpPr>
        <p:spPr bwMode="auto">
          <a:xfrm>
            <a:off x="6812731" y="5018683"/>
            <a:ext cx="1157287" cy="361950"/>
          </a:xfrm>
          <a:prstGeom prst="rect">
            <a:avLst/>
          </a:prstGeom>
          <a:noFill/>
          <a:ln w="9525">
            <a:noFill/>
            <a:miter lim="800000"/>
            <a:headEnd/>
            <a:tailEnd/>
          </a:ln>
        </p:spPr>
        <p:txBody>
          <a:bodyPr lIns="0" tIns="0" rIns="0" bIns="0">
            <a:spAutoFit/>
          </a:bodyPr>
          <a:lstStyle/>
          <a:p>
            <a:pPr algn="ctr" fontAlgn="base">
              <a:spcBef>
                <a:spcPct val="0"/>
              </a:spcBef>
              <a:spcAft>
                <a:spcPts val="300"/>
              </a:spcAft>
              <a:defRPr/>
            </a:pPr>
            <a:r>
              <a:rPr lang="en-US" sz="1100" b="1" dirty="0">
                <a:solidFill>
                  <a:prstClr val="white"/>
                </a:solidFill>
                <a:ea typeface="ＭＳ Ｐゴシック"/>
              </a:rPr>
              <a:t>104-130 wk</a:t>
            </a:r>
          </a:p>
          <a:p>
            <a:pPr algn="ctr" fontAlgn="base">
              <a:spcBef>
                <a:spcPct val="0"/>
              </a:spcBef>
              <a:spcAft>
                <a:spcPts val="300"/>
              </a:spcAft>
              <a:defRPr/>
            </a:pPr>
            <a:r>
              <a:rPr lang="en-US" sz="1000" b="1" dirty="0">
                <a:solidFill>
                  <a:prstClr val="white">
                    <a:lumMod val="75000"/>
                  </a:prstClr>
                </a:solidFill>
                <a:ea typeface="ＭＳ Ｐゴシック"/>
              </a:rPr>
              <a:t>(N=49)</a:t>
            </a:r>
            <a:endParaRPr lang="en-US" sz="2400" dirty="0">
              <a:solidFill>
                <a:prstClr val="white">
                  <a:lumMod val="75000"/>
                </a:prstClr>
              </a:solidFill>
              <a:ea typeface="ＭＳ Ｐゴシック"/>
            </a:endParaRPr>
          </a:p>
        </p:txBody>
      </p:sp>
      <p:sp>
        <p:nvSpPr>
          <p:cNvPr id="45" name="TextBox 74"/>
          <p:cNvSpPr txBox="1">
            <a:spLocks noChangeArrowheads="1"/>
          </p:cNvSpPr>
          <p:nvPr/>
        </p:nvSpPr>
        <p:spPr bwMode="auto">
          <a:xfrm>
            <a:off x="291281" y="5502870"/>
            <a:ext cx="8576387"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800" dirty="0">
                <a:solidFill>
                  <a:prstClr val="white"/>
                </a:solidFill>
                <a:ea typeface="ＭＳ Ｐゴシック"/>
              </a:rPr>
              <a:t>ISR denotes injection site reaction and includes the related preferred </a:t>
            </a:r>
            <a:r>
              <a:rPr lang="en-US" sz="800" dirty="0" err="1">
                <a:solidFill>
                  <a:prstClr val="white"/>
                </a:solidFill>
                <a:ea typeface="ＭＳ Ｐゴシック"/>
              </a:rPr>
              <a:t>MedDRA</a:t>
            </a:r>
            <a:r>
              <a:rPr lang="en-US" sz="800" dirty="0">
                <a:solidFill>
                  <a:prstClr val="white"/>
                </a:solidFill>
                <a:ea typeface="ＭＳ Ｐゴシック"/>
              </a:rPr>
              <a:t> terms, e.g.  erythema, pain, </a:t>
            </a:r>
            <a:r>
              <a:rPr lang="en-US" sz="800" dirty="0" err="1">
                <a:solidFill>
                  <a:prstClr val="white"/>
                </a:solidFill>
                <a:ea typeface="ＭＳ Ｐゴシック"/>
              </a:rPr>
              <a:t>haematoma</a:t>
            </a:r>
            <a:r>
              <a:rPr lang="en-US" sz="800" dirty="0">
                <a:solidFill>
                  <a:prstClr val="white"/>
                </a:solidFill>
                <a:ea typeface="ＭＳ Ｐゴシック"/>
              </a:rPr>
              <a:t>, </a:t>
            </a:r>
            <a:r>
              <a:rPr lang="en-US" sz="800" dirty="0" err="1">
                <a:solidFill>
                  <a:prstClr val="white"/>
                </a:solidFill>
                <a:ea typeface="ＭＳ Ｐゴシック"/>
              </a:rPr>
              <a:t>discolouration</a:t>
            </a:r>
            <a:r>
              <a:rPr lang="en-US" sz="800" dirty="0">
                <a:solidFill>
                  <a:prstClr val="white"/>
                </a:solidFill>
                <a:ea typeface="ＭＳ Ｐゴシック"/>
              </a:rPr>
              <a:t>, </a:t>
            </a:r>
            <a:r>
              <a:rPr lang="en-US" sz="800" dirty="0" err="1">
                <a:solidFill>
                  <a:prstClr val="white"/>
                </a:solidFill>
                <a:ea typeface="ＭＳ Ｐゴシック"/>
              </a:rPr>
              <a:t>pruritis</a:t>
            </a:r>
            <a:r>
              <a:rPr lang="en-US" sz="800" dirty="0">
                <a:solidFill>
                  <a:prstClr val="white"/>
                </a:solidFill>
                <a:ea typeface="ＭＳ Ｐゴシック"/>
              </a:rPr>
              <a:t> and swelling.</a:t>
            </a:r>
          </a:p>
          <a:p>
            <a:pPr fontAlgn="base">
              <a:spcBef>
                <a:spcPct val="0"/>
              </a:spcBef>
              <a:spcAft>
                <a:spcPct val="0"/>
              </a:spcAft>
            </a:pPr>
            <a:r>
              <a:rPr lang="en-US" sz="800" dirty="0">
                <a:solidFill>
                  <a:prstClr val="white"/>
                </a:solidFill>
                <a:ea typeface="ＭＳ Ｐゴシック"/>
              </a:rPr>
              <a:t>FLS denotes flu-like symptoms and includes the following preferred </a:t>
            </a:r>
            <a:r>
              <a:rPr lang="en-US" sz="800" dirty="0" err="1">
                <a:solidFill>
                  <a:prstClr val="white"/>
                </a:solidFill>
                <a:ea typeface="ＭＳ Ｐゴシック"/>
              </a:rPr>
              <a:t>MedDRA</a:t>
            </a:r>
            <a:r>
              <a:rPr lang="en-US" sz="800" dirty="0">
                <a:solidFill>
                  <a:prstClr val="white"/>
                </a:solidFill>
                <a:ea typeface="ＭＳ Ｐゴシック"/>
              </a:rPr>
              <a:t> terms: chills, fatigue, influenza-like illness, malaise, pyrexia, arthralgia and myalgia.</a:t>
            </a:r>
          </a:p>
        </p:txBody>
      </p:sp>
      <p:sp>
        <p:nvSpPr>
          <p:cNvPr id="47" name="TextBox 46"/>
          <p:cNvSpPr txBox="1"/>
          <p:nvPr/>
        </p:nvSpPr>
        <p:spPr>
          <a:xfrm>
            <a:off x="2915816" y="6093296"/>
            <a:ext cx="6033200" cy="600164"/>
          </a:xfrm>
          <a:prstGeom prst="rect">
            <a:avLst/>
          </a:prstGeom>
          <a:noFill/>
        </p:spPr>
        <p:txBody>
          <a:bodyPr wrap="square" rtlCol="0">
            <a:spAutoFit/>
          </a:bodyPr>
          <a:lstStyle/>
          <a:p>
            <a:pPr>
              <a:defRPr/>
            </a:pPr>
            <a:r>
              <a:rPr lang="en-US" sz="1100" kern="0" dirty="0">
                <a:solidFill>
                  <a:prstClr val="white"/>
                </a:solidFill>
              </a:rPr>
              <a:t>Presented at the 16</a:t>
            </a:r>
            <a:r>
              <a:rPr lang="en-US" sz="1100" kern="0" baseline="30000" dirty="0">
                <a:solidFill>
                  <a:prstClr val="white"/>
                </a:solidFill>
              </a:rPr>
              <a:t>th</a:t>
            </a:r>
            <a:r>
              <a:rPr lang="en-US" sz="1100" kern="0" dirty="0">
                <a:solidFill>
                  <a:prstClr val="white"/>
                </a:solidFill>
              </a:rPr>
              <a:t> International Symposium on Atherosclerosis; Sydney, Australia, 2012</a:t>
            </a:r>
          </a:p>
          <a:p>
            <a:pPr>
              <a:defRPr/>
            </a:pPr>
            <a:endParaRPr lang="en-US" sz="1100" kern="0" dirty="0" smtClean="0">
              <a:solidFill>
                <a:prstClr val="white"/>
              </a:solidFill>
            </a:endParaRPr>
          </a:p>
        </p:txBody>
      </p:sp>
    </p:spTree>
    <p:extLst>
      <p:ext uri="{BB962C8B-B14F-4D97-AF65-F5344CB8AC3E}">
        <p14:creationId xmlns="" xmlns:p14="http://schemas.microsoft.com/office/powerpoint/2010/main" val="1243836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1560" y="197768"/>
            <a:ext cx="7770440" cy="1143000"/>
          </a:xfrm>
        </p:spPr>
        <p:txBody>
          <a:bodyPr/>
          <a:lstStyle/>
          <a:p>
            <a:pPr algn="l"/>
            <a:r>
              <a:rPr lang="en-US" sz="3200" b="1" dirty="0" smtClean="0">
                <a:solidFill>
                  <a:srgbClr val="FFFF00"/>
                </a:solidFill>
                <a:ea typeface="ＭＳ Ｐゴシック"/>
              </a:rPr>
              <a:t>Phase 3 Extension Study</a:t>
            </a:r>
            <a:br>
              <a:rPr lang="en-US" sz="3200" b="1" dirty="0" smtClean="0">
                <a:solidFill>
                  <a:srgbClr val="FFFF00"/>
                </a:solidFill>
                <a:ea typeface="ＭＳ Ｐゴシック"/>
              </a:rPr>
            </a:br>
            <a:r>
              <a:rPr lang="en-US" sz="1600" b="1" dirty="0" smtClean="0">
                <a:solidFill>
                  <a:schemeClr val="bg1"/>
                </a:solidFill>
                <a:ea typeface="ＭＳ Ｐゴシック"/>
              </a:rPr>
              <a:t>Increase in Median ALT Level Stabilizes with Extended Dosing</a:t>
            </a:r>
            <a:endParaRPr lang="en-US" sz="3200" b="1" dirty="0" smtClean="0">
              <a:solidFill>
                <a:schemeClr val="bg1"/>
              </a:solidFill>
              <a:ea typeface="ＭＳ Ｐゴシック"/>
            </a:endParaRPr>
          </a:p>
        </p:txBody>
      </p:sp>
      <p:grpSp>
        <p:nvGrpSpPr>
          <p:cNvPr id="2" name="Group 365"/>
          <p:cNvGrpSpPr>
            <a:grpSpLocks/>
          </p:cNvGrpSpPr>
          <p:nvPr/>
        </p:nvGrpSpPr>
        <p:grpSpPr bwMode="auto">
          <a:xfrm>
            <a:off x="852488" y="1395909"/>
            <a:ext cx="7573962" cy="4103688"/>
            <a:chOff x="852227" y="1940347"/>
            <a:chExt cx="7574868" cy="4103472"/>
          </a:xfrm>
        </p:grpSpPr>
        <p:grpSp>
          <p:nvGrpSpPr>
            <p:cNvPr id="3" name="Group 387"/>
            <p:cNvGrpSpPr>
              <a:grpSpLocks/>
            </p:cNvGrpSpPr>
            <p:nvPr/>
          </p:nvGrpSpPr>
          <p:grpSpPr bwMode="auto">
            <a:xfrm>
              <a:off x="852227" y="1940347"/>
              <a:ext cx="7574868" cy="3779382"/>
              <a:chOff x="1039515" y="2171700"/>
              <a:chExt cx="7574868" cy="3779382"/>
            </a:xfrm>
          </p:grpSpPr>
          <p:cxnSp>
            <p:nvCxnSpPr>
              <p:cNvPr id="389" name="Straight Connector 388"/>
              <p:cNvCxnSpPr/>
              <p:nvPr/>
            </p:nvCxnSpPr>
            <p:spPr>
              <a:xfrm>
                <a:off x="1779378" y="4509965"/>
                <a:ext cx="6385689" cy="0"/>
              </a:xfrm>
              <a:prstGeom prst="line">
                <a:avLst/>
              </a:prstGeom>
              <a:ln w="317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4786" name="Line 215"/>
              <p:cNvSpPr>
                <a:spLocks noChangeShapeType="1"/>
              </p:cNvSpPr>
              <p:nvPr/>
            </p:nvSpPr>
            <p:spPr bwMode="auto">
              <a:xfrm flipV="1">
                <a:off x="1955800" y="4646613"/>
                <a:ext cx="0" cy="296862"/>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87" name="Line 216"/>
              <p:cNvSpPr>
                <a:spLocks noChangeShapeType="1"/>
              </p:cNvSpPr>
              <p:nvPr/>
            </p:nvSpPr>
            <p:spPr bwMode="auto">
              <a:xfrm flipV="1">
                <a:off x="2111375" y="4552950"/>
                <a:ext cx="0" cy="39052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88" name="Line 217"/>
              <p:cNvSpPr>
                <a:spLocks noChangeShapeType="1"/>
              </p:cNvSpPr>
              <p:nvPr/>
            </p:nvSpPr>
            <p:spPr bwMode="auto">
              <a:xfrm flipV="1">
                <a:off x="2260600" y="4467225"/>
                <a:ext cx="0" cy="427038"/>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89" name="Line 218"/>
              <p:cNvSpPr>
                <a:spLocks noChangeShapeType="1"/>
              </p:cNvSpPr>
              <p:nvPr/>
            </p:nvSpPr>
            <p:spPr bwMode="auto">
              <a:xfrm flipV="1">
                <a:off x="2413000" y="4238625"/>
                <a:ext cx="0" cy="61277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0" name="Line 219"/>
              <p:cNvSpPr>
                <a:spLocks noChangeShapeType="1"/>
              </p:cNvSpPr>
              <p:nvPr/>
            </p:nvSpPr>
            <p:spPr bwMode="auto">
              <a:xfrm flipV="1">
                <a:off x="2563813" y="4124325"/>
                <a:ext cx="0" cy="681038"/>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1" name="Line 220"/>
              <p:cNvSpPr>
                <a:spLocks noChangeShapeType="1"/>
              </p:cNvSpPr>
              <p:nvPr/>
            </p:nvSpPr>
            <p:spPr bwMode="auto">
              <a:xfrm flipV="1">
                <a:off x="2713038" y="3941763"/>
                <a:ext cx="0" cy="79533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2" name="Line 221"/>
              <p:cNvSpPr>
                <a:spLocks noChangeShapeType="1"/>
              </p:cNvSpPr>
              <p:nvPr/>
            </p:nvSpPr>
            <p:spPr bwMode="auto">
              <a:xfrm flipV="1">
                <a:off x="2903538" y="3759200"/>
                <a:ext cx="0" cy="998538"/>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3" name="Line 222"/>
              <p:cNvSpPr>
                <a:spLocks noChangeShapeType="1"/>
              </p:cNvSpPr>
              <p:nvPr/>
            </p:nvSpPr>
            <p:spPr bwMode="auto">
              <a:xfrm flipV="1">
                <a:off x="3132138" y="3922713"/>
                <a:ext cx="0" cy="86042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4" name="Line 223"/>
              <p:cNvSpPr>
                <a:spLocks noChangeShapeType="1"/>
              </p:cNvSpPr>
              <p:nvPr/>
            </p:nvSpPr>
            <p:spPr bwMode="auto">
              <a:xfrm flipV="1">
                <a:off x="3400425" y="3805238"/>
                <a:ext cx="0" cy="798512"/>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5" name="Line 224"/>
              <p:cNvSpPr>
                <a:spLocks noChangeShapeType="1"/>
              </p:cNvSpPr>
              <p:nvPr/>
            </p:nvSpPr>
            <p:spPr bwMode="auto">
              <a:xfrm flipV="1">
                <a:off x="3622675" y="3829050"/>
                <a:ext cx="0" cy="86042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6" name="Line 225"/>
              <p:cNvSpPr>
                <a:spLocks noChangeShapeType="1"/>
              </p:cNvSpPr>
              <p:nvPr/>
            </p:nvSpPr>
            <p:spPr bwMode="auto">
              <a:xfrm flipV="1">
                <a:off x="3890963" y="3852863"/>
                <a:ext cx="0" cy="81915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7" name="Line 226"/>
              <p:cNvSpPr>
                <a:spLocks noChangeShapeType="1"/>
              </p:cNvSpPr>
              <p:nvPr/>
            </p:nvSpPr>
            <p:spPr bwMode="auto">
              <a:xfrm flipV="1">
                <a:off x="4119563" y="3990975"/>
                <a:ext cx="0" cy="72390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8" name="Line 227"/>
              <p:cNvSpPr>
                <a:spLocks noChangeShapeType="1"/>
              </p:cNvSpPr>
              <p:nvPr/>
            </p:nvSpPr>
            <p:spPr bwMode="auto">
              <a:xfrm flipV="1">
                <a:off x="4348163" y="4008438"/>
                <a:ext cx="0" cy="70643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799" name="Line 228"/>
              <p:cNvSpPr>
                <a:spLocks noChangeShapeType="1"/>
              </p:cNvSpPr>
              <p:nvPr/>
            </p:nvSpPr>
            <p:spPr bwMode="auto">
              <a:xfrm flipV="1">
                <a:off x="4570413" y="4059238"/>
                <a:ext cx="0" cy="665162"/>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0" name="Line 229"/>
              <p:cNvSpPr>
                <a:spLocks noChangeShapeType="1"/>
              </p:cNvSpPr>
              <p:nvPr/>
            </p:nvSpPr>
            <p:spPr bwMode="auto">
              <a:xfrm flipV="1">
                <a:off x="4800600" y="3965575"/>
                <a:ext cx="0" cy="655638"/>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1" name="Line 230"/>
              <p:cNvSpPr>
                <a:spLocks noChangeShapeType="1"/>
              </p:cNvSpPr>
              <p:nvPr/>
            </p:nvSpPr>
            <p:spPr bwMode="auto">
              <a:xfrm flipV="1">
                <a:off x="5067300" y="3965575"/>
                <a:ext cx="0" cy="77152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2" name="Line 231"/>
              <p:cNvSpPr>
                <a:spLocks noChangeShapeType="1"/>
              </p:cNvSpPr>
              <p:nvPr/>
            </p:nvSpPr>
            <p:spPr bwMode="auto">
              <a:xfrm flipV="1">
                <a:off x="5330825" y="3965575"/>
                <a:ext cx="0" cy="74930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3" name="Line 232"/>
              <p:cNvSpPr>
                <a:spLocks noChangeShapeType="1"/>
              </p:cNvSpPr>
              <p:nvPr/>
            </p:nvSpPr>
            <p:spPr bwMode="auto">
              <a:xfrm flipV="1">
                <a:off x="5599113" y="4144963"/>
                <a:ext cx="0" cy="544512"/>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4" name="Line 233"/>
              <p:cNvSpPr>
                <a:spLocks noChangeShapeType="1"/>
              </p:cNvSpPr>
              <p:nvPr/>
            </p:nvSpPr>
            <p:spPr bwMode="auto">
              <a:xfrm flipV="1">
                <a:off x="5864225" y="4170363"/>
                <a:ext cx="0" cy="63500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5" name="Line 234"/>
              <p:cNvSpPr>
                <a:spLocks noChangeShapeType="1"/>
              </p:cNvSpPr>
              <p:nvPr/>
            </p:nvSpPr>
            <p:spPr bwMode="auto">
              <a:xfrm flipV="1">
                <a:off x="6089650" y="4349750"/>
                <a:ext cx="0" cy="398463"/>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6" name="Line 235"/>
              <p:cNvSpPr>
                <a:spLocks noChangeShapeType="1"/>
              </p:cNvSpPr>
              <p:nvPr/>
            </p:nvSpPr>
            <p:spPr bwMode="auto">
              <a:xfrm flipV="1">
                <a:off x="6318250" y="4043363"/>
                <a:ext cx="0" cy="68103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7" name="Line 236"/>
              <p:cNvSpPr>
                <a:spLocks noChangeShapeType="1"/>
              </p:cNvSpPr>
              <p:nvPr/>
            </p:nvSpPr>
            <p:spPr bwMode="auto">
              <a:xfrm flipV="1">
                <a:off x="6583363" y="4418013"/>
                <a:ext cx="0" cy="47625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8" name="Line 237"/>
              <p:cNvSpPr>
                <a:spLocks noChangeShapeType="1"/>
              </p:cNvSpPr>
              <p:nvPr/>
            </p:nvSpPr>
            <p:spPr bwMode="auto">
              <a:xfrm flipV="1">
                <a:off x="6846888" y="4306888"/>
                <a:ext cx="0" cy="587375"/>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09" name="Line 238"/>
              <p:cNvSpPr>
                <a:spLocks noChangeShapeType="1"/>
              </p:cNvSpPr>
              <p:nvPr/>
            </p:nvSpPr>
            <p:spPr bwMode="auto">
              <a:xfrm flipV="1">
                <a:off x="7153275" y="4373563"/>
                <a:ext cx="0" cy="57943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0" name="Line 239"/>
              <p:cNvSpPr>
                <a:spLocks noChangeShapeType="1"/>
              </p:cNvSpPr>
              <p:nvPr/>
            </p:nvSpPr>
            <p:spPr bwMode="auto">
              <a:xfrm flipV="1">
                <a:off x="7493000" y="4281488"/>
                <a:ext cx="0" cy="730250"/>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1" name="Line 240"/>
              <p:cNvSpPr>
                <a:spLocks noChangeShapeType="1"/>
              </p:cNvSpPr>
              <p:nvPr/>
            </p:nvSpPr>
            <p:spPr bwMode="auto">
              <a:xfrm flipV="1">
                <a:off x="7835900" y="4510088"/>
                <a:ext cx="0" cy="43338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2" name="Line 241"/>
              <p:cNvSpPr>
                <a:spLocks noChangeShapeType="1"/>
              </p:cNvSpPr>
              <p:nvPr/>
            </p:nvSpPr>
            <p:spPr bwMode="auto">
              <a:xfrm flipV="1">
                <a:off x="8135938" y="4170363"/>
                <a:ext cx="0" cy="382587"/>
              </a:xfrm>
              <a:prstGeom prst="line">
                <a:avLst/>
              </a:prstGeom>
              <a:noFill/>
              <a:ln w="25400">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3" name="Line 372"/>
              <p:cNvSpPr>
                <a:spLocks noChangeShapeType="1"/>
              </p:cNvSpPr>
              <p:nvPr/>
            </p:nvSpPr>
            <p:spPr bwMode="auto">
              <a:xfrm>
                <a:off x="1773238" y="2171700"/>
                <a:ext cx="0" cy="3135313"/>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4" name="Line 373"/>
              <p:cNvSpPr>
                <a:spLocks noChangeShapeType="1"/>
              </p:cNvSpPr>
              <p:nvPr/>
            </p:nvSpPr>
            <p:spPr bwMode="auto">
              <a:xfrm flipH="1">
                <a:off x="1720850" y="5216525"/>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5" name="Line 374"/>
              <p:cNvSpPr>
                <a:spLocks noChangeShapeType="1"/>
              </p:cNvSpPr>
              <p:nvPr/>
            </p:nvSpPr>
            <p:spPr bwMode="auto">
              <a:xfrm flipH="1">
                <a:off x="1720850" y="498633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6" name="Line 375"/>
              <p:cNvSpPr>
                <a:spLocks noChangeShapeType="1"/>
              </p:cNvSpPr>
              <p:nvPr/>
            </p:nvSpPr>
            <p:spPr bwMode="auto">
              <a:xfrm flipH="1">
                <a:off x="1720850" y="475773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7" name="Line 376"/>
              <p:cNvSpPr>
                <a:spLocks noChangeShapeType="1"/>
              </p:cNvSpPr>
              <p:nvPr/>
            </p:nvSpPr>
            <p:spPr bwMode="auto">
              <a:xfrm flipH="1">
                <a:off x="1720850" y="453548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8" name="Line 377"/>
              <p:cNvSpPr>
                <a:spLocks noChangeShapeType="1"/>
              </p:cNvSpPr>
              <p:nvPr/>
            </p:nvSpPr>
            <p:spPr bwMode="auto">
              <a:xfrm flipH="1">
                <a:off x="1720850" y="430688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19" name="Line 378"/>
              <p:cNvSpPr>
                <a:spLocks noChangeShapeType="1"/>
              </p:cNvSpPr>
              <p:nvPr/>
            </p:nvSpPr>
            <p:spPr bwMode="auto">
              <a:xfrm flipH="1">
                <a:off x="1720850" y="4076700"/>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0" name="Line 379"/>
              <p:cNvSpPr>
                <a:spLocks noChangeShapeType="1"/>
              </p:cNvSpPr>
              <p:nvPr/>
            </p:nvSpPr>
            <p:spPr bwMode="auto">
              <a:xfrm flipH="1">
                <a:off x="1720850" y="3852863"/>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1" name="Line 380"/>
              <p:cNvSpPr>
                <a:spLocks noChangeShapeType="1"/>
              </p:cNvSpPr>
              <p:nvPr/>
            </p:nvSpPr>
            <p:spPr bwMode="auto">
              <a:xfrm flipH="1">
                <a:off x="1720850" y="3625850"/>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2" name="Line 381"/>
              <p:cNvSpPr>
                <a:spLocks noChangeShapeType="1"/>
              </p:cNvSpPr>
              <p:nvPr/>
            </p:nvSpPr>
            <p:spPr bwMode="auto">
              <a:xfrm flipH="1">
                <a:off x="1720850" y="3400425"/>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3" name="Line 382"/>
              <p:cNvSpPr>
                <a:spLocks noChangeShapeType="1"/>
              </p:cNvSpPr>
              <p:nvPr/>
            </p:nvSpPr>
            <p:spPr bwMode="auto">
              <a:xfrm flipH="1">
                <a:off x="1720850" y="3171825"/>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4" name="Line 383"/>
              <p:cNvSpPr>
                <a:spLocks noChangeShapeType="1"/>
              </p:cNvSpPr>
              <p:nvPr/>
            </p:nvSpPr>
            <p:spPr bwMode="auto">
              <a:xfrm flipH="1">
                <a:off x="1720850" y="2944813"/>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5" name="Line 384"/>
              <p:cNvSpPr>
                <a:spLocks noChangeShapeType="1"/>
              </p:cNvSpPr>
              <p:nvPr/>
            </p:nvSpPr>
            <p:spPr bwMode="auto">
              <a:xfrm flipH="1">
                <a:off x="1720850" y="2720975"/>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6" name="Line 385"/>
              <p:cNvSpPr>
                <a:spLocks noChangeShapeType="1"/>
              </p:cNvSpPr>
              <p:nvPr/>
            </p:nvSpPr>
            <p:spPr bwMode="auto">
              <a:xfrm flipH="1">
                <a:off x="1720850" y="249078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7" name="Line 386"/>
              <p:cNvSpPr>
                <a:spLocks noChangeShapeType="1"/>
              </p:cNvSpPr>
              <p:nvPr/>
            </p:nvSpPr>
            <p:spPr bwMode="auto">
              <a:xfrm flipH="1">
                <a:off x="1720850" y="2262188"/>
                <a:ext cx="50800"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28" name="Rectangle 388"/>
              <p:cNvSpPr>
                <a:spLocks noChangeArrowheads="1"/>
              </p:cNvSpPr>
              <p:nvPr/>
            </p:nvSpPr>
            <p:spPr bwMode="auto">
              <a:xfrm>
                <a:off x="1514358" y="4908550"/>
                <a:ext cx="176330"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 20</a:t>
                </a:r>
                <a:endParaRPr lang="en-US" sz="2400">
                  <a:solidFill>
                    <a:prstClr val="white"/>
                  </a:solidFill>
                  <a:latin typeface="Gill Sans" charset="0"/>
                  <a:sym typeface="Gill Sans" charset="0"/>
                </a:endParaRPr>
              </a:p>
            </p:txBody>
          </p:sp>
          <p:sp>
            <p:nvSpPr>
              <p:cNvPr id="74829" name="Rectangle 390"/>
              <p:cNvSpPr>
                <a:spLocks noChangeArrowheads="1"/>
              </p:cNvSpPr>
              <p:nvPr/>
            </p:nvSpPr>
            <p:spPr bwMode="auto">
              <a:xfrm>
                <a:off x="1514358" y="4457700"/>
                <a:ext cx="176330"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 40</a:t>
                </a:r>
                <a:endParaRPr lang="en-US" sz="2400">
                  <a:solidFill>
                    <a:prstClr val="white"/>
                  </a:solidFill>
                  <a:latin typeface="Gill Sans" charset="0"/>
                  <a:sym typeface="Gill Sans" charset="0"/>
                </a:endParaRPr>
              </a:p>
            </p:txBody>
          </p:sp>
          <p:sp>
            <p:nvSpPr>
              <p:cNvPr id="74830" name="Rectangle 392"/>
              <p:cNvSpPr>
                <a:spLocks noChangeArrowheads="1"/>
              </p:cNvSpPr>
              <p:nvPr/>
            </p:nvSpPr>
            <p:spPr bwMode="auto">
              <a:xfrm>
                <a:off x="1514358" y="4003675"/>
                <a:ext cx="176330"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 60</a:t>
                </a:r>
                <a:endParaRPr lang="en-US" sz="2400">
                  <a:solidFill>
                    <a:prstClr val="white"/>
                  </a:solidFill>
                  <a:latin typeface="Gill Sans" charset="0"/>
                  <a:sym typeface="Gill Sans" charset="0"/>
                </a:endParaRPr>
              </a:p>
            </p:txBody>
          </p:sp>
          <p:sp>
            <p:nvSpPr>
              <p:cNvPr id="74831" name="Rectangle 394"/>
              <p:cNvSpPr>
                <a:spLocks noChangeArrowheads="1"/>
              </p:cNvSpPr>
              <p:nvPr/>
            </p:nvSpPr>
            <p:spPr bwMode="auto">
              <a:xfrm>
                <a:off x="1514358" y="3552825"/>
                <a:ext cx="176330"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 80</a:t>
                </a:r>
                <a:endParaRPr lang="en-US" sz="2400">
                  <a:solidFill>
                    <a:prstClr val="white"/>
                  </a:solidFill>
                  <a:latin typeface="Gill Sans" charset="0"/>
                  <a:sym typeface="Gill Sans" charset="0"/>
                </a:endParaRPr>
              </a:p>
            </p:txBody>
          </p:sp>
          <p:sp>
            <p:nvSpPr>
              <p:cNvPr id="74832" name="Rectangle 396"/>
              <p:cNvSpPr>
                <a:spLocks noChangeArrowheads="1"/>
              </p:cNvSpPr>
              <p:nvPr/>
            </p:nvSpPr>
            <p:spPr bwMode="auto">
              <a:xfrm>
                <a:off x="1479092" y="3095625"/>
                <a:ext cx="211596"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100</a:t>
                </a:r>
                <a:endParaRPr lang="en-US" sz="2400">
                  <a:solidFill>
                    <a:prstClr val="white"/>
                  </a:solidFill>
                  <a:latin typeface="Gill Sans" charset="0"/>
                  <a:sym typeface="Gill Sans" charset="0"/>
                </a:endParaRPr>
              </a:p>
            </p:txBody>
          </p:sp>
          <p:sp>
            <p:nvSpPr>
              <p:cNvPr id="74833" name="Rectangle 398"/>
              <p:cNvSpPr>
                <a:spLocks noChangeArrowheads="1"/>
              </p:cNvSpPr>
              <p:nvPr/>
            </p:nvSpPr>
            <p:spPr bwMode="auto">
              <a:xfrm>
                <a:off x="1479092" y="2644775"/>
                <a:ext cx="211596"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120</a:t>
                </a:r>
                <a:endParaRPr lang="en-US" sz="2400">
                  <a:solidFill>
                    <a:prstClr val="white"/>
                  </a:solidFill>
                  <a:latin typeface="Gill Sans" charset="0"/>
                  <a:sym typeface="Gill Sans" charset="0"/>
                </a:endParaRPr>
              </a:p>
            </p:txBody>
          </p:sp>
          <p:sp>
            <p:nvSpPr>
              <p:cNvPr id="74834" name="Rectangle 400"/>
              <p:cNvSpPr>
                <a:spLocks noChangeArrowheads="1"/>
              </p:cNvSpPr>
              <p:nvPr/>
            </p:nvSpPr>
            <p:spPr bwMode="auto">
              <a:xfrm>
                <a:off x="1479092" y="2190750"/>
                <a:ext cx="211596" cy="153888"/>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000">
                    <a:solidFill>
                      <a:prstClr val="white"/>
                    </a:solidFill>
                    <a:latin typeface="Gill Sans" charset="0"/>
                    <a:sym typeface="Gill Sans" charset="0"/>
                  </a:rPr>
                  <a:t>140</a:t>
                </a:r>
                <a:endParaRPr lang="en-US" sz="2400">
                  <a:solidFill>
                    <a:prstClr val="white"/>
                  </a:solidFill>
                  <a:latin typeface="Gill Sans" charset="0"/>
                  <a:sym typeface="Gill Sans" charset="0"/>
                </a:endParaRPr>
              </a:p>
            </p:txBody>
          </p:sp>
          <p:sp>
            <p:nvSpPr>
              <p:cNvPr id="74835" name="Line 401"/>
              <p:cNvSpPr>
                <a:spLocks noChangeShapeType="1"/>
              </p:cNvSpPr>
              <p:nvPr/>
            </p:nvSpPr>
            <p:spPr bwMode="auto">
              <a:xfrm flipH="1">
                <a:off x="1773238" y="5307013"/>
                <a:ext cx="6507162" cy="0"/>
              </a:xfrm>
              <a:prstGeom prst="line">
                <a:avLst/>
              </a:prstGeom>
              <a:noFill/>
              <a:ln w="25400">
                <a:solidFill>
                  <a:schemeClr val="bg1"/>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36" name="Rectangle 402"/>
              <p:cNvSpPr>
                <a:spLocks noChangeArrowheads="1"/>
              </p:cNvSpPr>
              <p:nvPr/>
            </p:nvSpPr>
            <p:spPr bwMode="auto">
              <a:xfrm>
                <a:off x="4201367" y="5735638"/>
                <a:ext cx="1644553" cy="21544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b="1">
                    <a:solidFill>
                      <a:prstClr val="white"/>
                    </a:solidFill>
                    <a:latin typeface="Gill Sans" charset="0"/>
                    <a:sym typeface="Gill Sans" charset="0"/>
                  </a:rPr>
                  <a:t>Time Point (Weeks)</a:t>
                </a:r>
                <a:endParaRPr lang="en-US" sz="2400">
                  <a:solidFill>
                    <a:prstClr val="white"/>
                  </a:solidFill>
                  <a:latin typeface="Gill Sans" charset="0"/>
                  <a:sym typeface="Gill Sans" charset="0"/>
                </a:endParaRPr>
              </a:p>
            </p:txBody>
          </p:sp>
          <p:sp>
            <p:nvSpPr>
              <p:cNvPr id="74837" name="Rectangle 403"/>
              <p:cNvSpPr>
                <a:spLocks noChangeArrowheads="1"/>
              </p:cNvSpPr>
              <p:nvPr/>
            </p:nvSpPr>
            <p:spPr bwMode="auto">
              <a:xfrm>
                <a:off x="192563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38" name="Rectangle 404"/>
              <p:cNvSpPr>
                <a:spLocks noChangeArrowheads="1"/>
              </p:cNvSpPr>
              <p:nvPr/>
            </p:nvSpPr>
            <p:spPr bwMode="auto">
              <a:xfrm>
                <a:off x="2074863"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5</a:t>
                </a:r>
                <a:endParaRPr lang="en-US" sz="4200">
                  <a:solidFill>
                    <a:prstClr val="white"/>
                  </a:solidFill>
                  <a:latin typeface="Gill Sans" charset="0"/>
                  <a:sym typeface="Gill Sans" charset="0"/>
                </a:endParaRPr>
              </a:p>
            </p:txBody>
          </p:sp>
          <p:sp>
            <p:nvSpPr>
              <p:cNvPr id="74839" name="Rectangle 405"/>
              <p:cNvSpPr>
                <a:spLocks noChangeArrowheads="1"/>
              </p:cNvSpPr>
              <p:nvPr/>
            </p:nvSpPr>
            <p:spPr bwMode="auto">
              <a:xfrm>
                <a:off x="2227263"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9</a:t>
                </a:r>
                <a:endParaRPr lang="en-US" sz="4200">
                  <a:solidFill>
                    <a:prstClr val="white"/>
                  </a:solidFill>
                  <a:latin typeface="Gill Sans" charset="0"/>
                  <a:sym typeface="Gill Sans" charset="0"/>
                </a:endParaRPr>
              </a:p>
            </p:txBody>
          </p:sp>
          <p:sp>
            <p:nvSpPr>
              <p:cNvPr id="74840" name="Rectangle 406"/>
              <p:cNvSpPr>
                <a:spLocks noChangeArrowheads="1"/>
              </p:cNvSpPr>
              <p:nvPr/>
            </p:nvSpPr>
            <p:spPr bwMode="auto">
              <a:xfrm>
                <a:off x="237648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41" name="Rectangle 407"/>
              <p:cNvSpPr>
                <a:spLocks noChangeArrowheads="1"/>
              </p:cNvSpPr>
              <p:nvPr/>
            </p:nvSpPr>
            <p:spPr bwMode="auto">
              <a:xfrm>
                <a:off x="237648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42" name="Rectangle 408"/>
              <p:cNvSpPr>
                <a:spLocks noChangeArrowheads="1"/>
              </p:cNvSpPr>
              <p:nvPr/>
            </p:nvSpPr>
            <p:spPr bwMode="auto">
              <a:xfrm>
                <a:off x="253365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43" name="Rectangle 409"/>
              <p:cNvSpPr>
                <a:spLocks noChangeArrowheads="1"/>
              </p:cNvSpPr>
              <p:nvPr/>
            </p:nvSpPr>
            <p:spPr bwMode="auto">
              <a:xfrm>
                <a:off x="253365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7</a:t>
                </a:r>
                <a:endParaRPr lang="en-US" sz="4200">
                  <a:solidFill>
                    <a:prstClr val="white"/>
                  </a:solidFill>
                  <a:latin typeface="Gill Sans" charset="0"/>
                  <a:sym typeface="Gill Sans" charset="0"/>
                </a:endParaRPr>
              </a:p>
            </p:txBody>
          </p:sp>
          <p:sp>
            <p:nvSpPr>
              <p:cNvPr id="74844" name="Rectangle 410"/>
              <p:cNvSpPr>
                <a:spLocks noChangeArrowheads="1"/>
              </p:cNvSpPr>
              <p:nvPr/>
            </p:nvSpPr>
            <p:spPr bwMode="auto">
              <a:xfrm>
                <a:off x="26828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2</a:t>
                </a:r>
                <a:endParaRPr lang="en-US" sz="4200">
                  <a:solidFill>
                    <a:prstClr val="white"/>
                  </a:solidFill>
                  <a:latin typeface="Gill Sans" charset="0"/>
                  <a:sym typeface="Gill Sans" charset="0"/>
                </a:endParaRPr>
              </a:p>
            </p:txBody>
          </p:sp>
          <p:sp>
            <p:nvSpPr>
              <p:cNvPr id="74845" name="Rectangle 411"/>
              <p:cNvSpPr>
                <a:spLocks noChangeArrowheads="1"/>
              </p:cNvSpPr>
              <p:nvPr/>
            </p:nvSpPr>
            <p:spPr bwMode="auto">
              <a:xfrm>
                <a:off x="26828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46" name="Rectangle 412"/>
              <p:cNvSpPr>
                <a:spLocks noChangeArrowheads="1"/>
              </p:cNvSpPr>
              <p:nvPr/>
            </p:nvSpPr>
            <p:spPr bwMode="auto">
              <a:xfrm>
                <a:off x="28733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2</a:t>
                </a:r>
                <a:endParaRPr lang="en-US" sz="4200">
                  <a:solidFill>
                    <a:prstClr val="white"/>
                  </a:solidFill>
                  <a:latin typeface="Gill Sans" charset="0"/>
                  <a:sym typeface="Gill Sans" charset="0"/>
                </a:endParaRPr>
              </a:p>
            </p:txBody>
          </p:sp>
          <p:sp>
            <p:nvSpPr>
              <p:cNvPr id="74847" name="Rectangle 413"/>
              <p:cNvSpPr>
                <a:spLocks noChangeArrowheads="1"/>
              </p:cNvSpPr>
              <p:nvPr/>
            </p:nvSpPr>
            <p:spPr bwMode="auto">
              <a:xfrm>
                <a:off x="28733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48" name="Rectangle 414"/>
              <p:cNvSpPr>
                <a:spLocks noChangeArrowheads="1"/>
              </p:cNvSpPr>
              <p:nvPr/>
            </p:nvSpPr>
            <p:spPr bwMode="auto">
              <a:xfrm>
                <a:off x="31019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49" name="Rectangle 416"/>
              <p:cNvSpPr>
                <a:spLocks noChangeArrowheads="1"/>
              </p:cNvSpPr>
              <p:nvPr/>
            </p:nvSpPr>
            <p:spPr bwMode="auto">
              <a:xfrm>
                <a:off x="31019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2</a:t>
                </a:r>
                <a:endParaRPr lang="en-US" sz="4200">
                  <a:solidFill>
                    <a:prstClr val="white"/>
                  </a:solidFill>
                  <a:latin typeface="Gill Sans" charset="0"/>
                  <a:sym typeface="Gill Sans" charset="0"/>
                </a:endParaRPr>
              </a:p>
            </p:txBody>
          </p:sp>
          <p:sp>
            <p:nvSpPr>
              <p:cNvPr id="74850" name="Rectangle 417"/>
              <p:cNvSpPr>
                <a:spLocks noChangeArrowheads="1"/>
              </p:cNvSpPr>
              <p:nvPr/>
            </p:nvSpPr>
            <p:spPr bwMode="auto">
              <a:xfrm>
                <a:off x="3363913"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51" name="Rectangle 418"/>
              <p:cNvSpPr>
                <a:spLocks noChangeArrowheads="1"/>
              </p:cNvSpPr>
              <p:nvPr/>
            </p:nvSpPr>
            <p:spPr bwMode="auto">
              <a:xfrm>
                <a:off x="3363913"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9</a:t>
                </a:r>
                <a:endParaRPr lang="en-US" sz="4200">
                  <a:solidFill>
                    <a:prstClr val="white"/>
                  </a:solidFill>
                  <a:latin typeface="Gill Sans" charset="0"/>
                  <a:sym typeface="Gill Sans" charset="0"/>
                </a:endParaRPr>
              </a:p>
            </p:txBody>
          </p:sp>
          <p:sp>
            <p:nvSpPr>
              <p:cNvPr id="74852" name="Rectangle 419"/>
              <p:cNvSpPr>
                <a:spLocks noChangeArrowheads="1"/>
              </p:cNvSpPr>
              <p:nvPr/>
            </p:nvSpPr>
            <p:spPr bwMode="auto">
              <a:xfrm>
                <a:off x="3592513"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4</a:t>
                </a:r>
                <a:endParaRPr lang="en-US" sz="4200">
                  <a:solidFill>
                    <a:prstClr val="white"/>
                  </a:solidFill>
                  <a:latin typeface="Gill Sans" charset="0"/>
                  <a:sym typeface="Gill Sans" charset="0"/>
                </a:endParaRPr>
              </a:p>
            </p:txBody>
          </p:sp>
          <p:sp>
            <p:nvSpPr>
              <p:cNvPr id="74853" name="Rectangle 420"/>
              <p:cNvSpPr>
                <a:spLocks noChangeArrowheads="1"/>
              </p:cNvSpPr>
              <p:nvPr/>
            </p:nvSpPr>
            <p:spPr bwMode="auto">
              <a:xfrm>
                <a:off x="3592513"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5</a:t>
                </a:r>
                <a:endParaRPr lang="en-US" sz="4200">
                  <a:solidFill>
                    <a:prstClr val="white"/>
                  </a:solidFill>
                  <a:latin typeface="Gill Sans" charset="0"/>
                  <a:sym typeface="Gill Sans" charset="0"/>
                </a:endParaRPr>
              </a:p>
            </p:txBody>
          </p:sp>
          <p:sp>
            <p:nvSpPr>
              <p:cNvPr id="74854" name="Rectangle 421"/>
              <p:cNvSpPr>
                <a:spLocks noChangeArrowheads="1"/>
              </p:cNvSpPr>
              <p:nvPr/>
            </p:nvSpPr>
            <p:spPr bwMode="auto">
              <a:xfrm>
                <a:off x="386080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5</a:t>
                </a:r>
                <a:endParaRPr lang="en-US" sz="4200">
                  <a:solidFill>
                    <a:prstClr val="white"/>
                  </a:solidFill>
                  <a:latin typeface="Gill Sans" charset="0"/>
                  <a:sym typeface="Gill Sans" charset="0"/>
                </a:endParaRPr>
              </a:p>
            </p:txBody>
          </p:sp>
          <p:sp>
            <p:nvSpPr>
              <p:cNvPr id="74855" name="Rectangle 422"/>
              <p:cNvSpPr>
                <a:spLocks noChangeArrowheads="1"/>
              </p:cNvSpPr>
              <p:nvPr/>
            </p:nvSpPr>
            <p:spPr bwMode="auto">
              <a:xfrm>
                <a:off x="386080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2</a:t>
                </a:r>
                <a:endParaRPr lang="en-US" sz="4200">
                  <a:solidFill>
                    <a:prstClr val="white"/>
                  </a:solidFill>
                  <a:latin typeface="Gill Sans" charset="0"/>
                  <a:sym typeface="Gill Sans" charset="0"/>
                </a:endParaRPr>
              </a:p>
            </p:txBody>
          </p:sp>
          <p:sp>
            <p:nvSpPr>
              <p:cNvPr id="74856" name="Rectangle 423"/>
              <p:cNvSpPr>
                <a:spLocks noChangeArrowheads="1"/>
              </p:cNvSpPr>
              <p:nvPr/>
            </p:nvSpPr>
            <p:spPr bwMode="auto">
              <a:xfrm>
                <a:off x="408463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5</a:t>
                </a:r>
                <a:endParaRPr lang="en-US" sz="4200">
                  <a:solidFill>
                    <a:prstClr val="white"/>
                  </a:solidFill>
                  <a:latin typeface="Gill Sans" charset="0"/>
                  <a:sym typeface="Gill Sans" charset="0"/>
                </a:endParaRPr>
              </a:p>
            </p:txBody>
          </p:sp>
          <p:sp>
            <p:nvSpPr>
              <p:cNvPr id="74857" name="Rectangle 424"/>
              <p:cNvSpPr>
                <a:spLocks noChangeArrowheads="1"/>
              </p:cNvSpPr>
              <p:nvPr/>
            </p:nvSpPr>
            <p:spPr bwMode="auto">
              <a:xfrm>
                <a:off x="408463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8</a:t>
                </a:r>
                <a:endParaRPr lang="en-US" sz="4200">
                  <a:solidFill>
                    <a:prstClr val="white"/>
                  </a:solidFill>
                  <a:latin typeface="Gill Sans" charset="0"/>
                  <a:sym typeface="Gill Sans" charset="0"/>
                </a:endParaRPr>
              </a:p>
            </p:txBody>
          </p:sp>
          <p:sp>
            <p:nvSpPr>
              <p:cNvPr id="74858" name="Rectangle 425"/>
              <p:cNvSpPr>
                <a:spLocks noChangeArrowheads="1"/>
              </p:cNvSpPr>
              <p:nvPr/>
            </p:nvSpPr>
            <p:spPr bwMode="auto">
              <a:xfrm>
                <a:off x="431165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59" name="Rectangle 426"/>
              <p:cNvSpPr>
                <a:spLocks noChangeArrowheads="1"/>
              </p:cNvSpPr>
              <p:nvPr/>
            </p:nvSpPr>
            <p:spPr bwMode="auto">
              <a:xfrm>
                <a:off x="431165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4</a:t>
                </a:r>
                <a:endParaRPr lang="en-US" sz="4200">
                  <a:solidFill>
                    <a:prstClr val="white"/>
                  </a:solidFill>
                  <a:latin typeface="Gill Sans" charset="0"/>
                  <a:sym typeface="Gill Sans" charset="0"/>
                </a:endParaRPr>
              </a:p>
            </p:txBody>
          </p:sp>
          <p:sp>
            <p:nvSpPr>
              <p:cNvPr id="74860" name="Rectangle 427"/>
              <p:cNvSpPr>
                <a:spLocks noChangeArrowheads="1"/>
              </p:cNvSpPr>
              <p:nvPr/>
            </p:nvSpPr>
            <p:spPr bwMode="auto">
              <a:xfrm>
                <a:off x="454025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7</a:t>
                </a:r>
                <a:endParaRPr lang="en-US" sz="4200">
                  <a:solidFill>
                    <a:prstClr val="white"/>
                  </a:solidFill>
                  <a:latin typeface="Gill Sans" charset="0"/>
                  <a:sym typeface="Gill Sans" charset="0"/>
                </a:endParaRPr>
              </a:p>
            </p:txBody>
          </p:sp>
          <p:sp>
            <p:nvSpPr>
              <p:cNvPr id="74861" name="Rectangle 428"/>
              <p:cNvSpPr>
                <a:spLocks noChangeArrowheads="1"/>
              </p:cNvSpPr>
              <p:nvPr/>
            </p:nvSpPr>
            <p:spPr bwMode="auto">
              <a:xfrm>
                <a:off x="454025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0</a:t>
                </a:r>
                <a:endParaRPr lang="en-US" sz="4200">
                  <a:solidFill>
                    <a:prstClr val="white"/>
                  </a:solidFill>
                  <a:latin typeface="Gill Sans" charset="0"/>
                  <a:sym typeface="Gill Sans" charset="0"/>
                </a:endParaRPr>
              </a:p>
            </p:txBody>
          </p:sp>
          <p:sp>
            <p:nvSpPr>
              <p:cNvPr id="74862" name="Rectangle 429"/>
              <p:cNvSpPr>
                <a:spLocks noChangeArrowheads="1"/>
              </p:cNvSpPr>
              <p:nvPr/>
            </p:nvSpPr>
            <p:spPr bwMode="auto">
              <a:xfrm>
                <a:off x="477043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7</a:t>
                </a:r>
                <a:endParaRPr lang="en-US" sz="4200">
                  <a:solidFill>
                    <a:prstClr val="white"/>
                  </a:solidFill>
                  <a:latin typeface="Gill Sans" charset="0"/>
                  <a:sym typeface="Gill Sans" charset="0"/>
                </a:endParaRPr>
              </a:p>
            </p:txBody>
          </p:sp>
          <p:sp>
            <p:nvSpPr>
              <p:cNvPr id="74863" name="Rectangle 430"/>
              <p:cNvSpPr>
                <a:spLocks noChangeArrowheads="1"/>
              </p:cNvSpPr>
              <p:nvPr/>
            </p:nvSpPr>
            <p:spPr bwMode="auto">
              <a:xfrm>
                <a:off x="477043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64" name="Rectangle 431"/>
              <p:cNvSpPr>
                <a:spLocks noChangeArrowheads="1"/>
              </p:cNvSpPr>
              <p:nvPr/>
            </p:nvSpPr>
            <p:spPr bwMode="auto">
              <a:xfrm>
                <a:off x="503078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8</a:t>
                </a:r>
                <a:endParaRPr lang="en-US" sz="4200">
                  <a:solidFill>
                    <a:prstClr val="white"/>
                  </a:solidFill>
                  <a:latin typeface="Gill Sans" charset="0"/>
                  <a:sym typeface="Gill Sans" charset="0"/>
                </a:endParaRPr>
              </a:p>
            </p:txBody>
          </p:sp>
          <p:sp>
            <p:nvSpPr>
              <p:cNvPr id="74865" name="Rectangle 432"/>
              <p:cNvSpPr>
                <a:spLocks noChangeArrowheads="1"/>
              </p:cNvSpPr>
              <p:nvPr/>
            </p:nvSpPr>
            <p:spPr bwMode="auto">
              <a:xfrm>
                <a:off x="503078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66" name="Rectangle 433"/>
              <p:cNvSpPr>
                <a:spLocks noChangeArrowheads="1"/>
              </p:cNvSpPr>
              <p:nvPr/>
            </p:nvSpPr>
            <p:spPr bwMode="auto">
              <a:xfrm>
                <a:off x="52990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9</a:t>
                </a:r>
                <a:endParaRPr lang="en-US" sz="4200">
                  <a:solidFill>
                    <a:prstClr val="white"/>
                  </a:solidFill>
                  <a:latin typeface="Gill Sans" charset="0"/>
                  <a:sym typeface="Gill Sans" charset="0"/>
                </a:endParaRPr>
              </a:p>
            </p:txBody>
          </p:sp>
          <p:sp>
            <p:nvSpPr>
              <p:cNvPr id="74867" name="Rectangle 434"/>
              <p:cNvSpPr>
                <a:spLocks noChangeArrowheads="1"/>
              </p:cNvSpPr>
              <p:nvPr/>
            </p:nvSpPr>
            <p:spPr bwMode="auto">
              <a:xfrm>
                <a:off x="52990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0</a:t>
                </a:r>
                <a:endParaRPr lang="en-US" sz="4200">
                  <a:solidFill>
                    <a:prstClr val="white"/>
                  </a:solidFill>
                  <a:latin typeface="Gill Sans" charset="0"/>
                  <a:sym typeface="Gill Sans" charset="0"/>
                </a:endParaRPr>
              </a:p>
            </p:txBody>
          </p:sp>
          <p:sp>
            <p:nvSpPr>
              <p:cNvPr id="74868" name="Rectangle 435"/>
              <p:cNvSpPr>
                <a:spLocks noChangeArrowheads="1"/>
              </p:cNvSpPr>
              <p:nvPr/>
            </p:nvSpPr>
            <p:spPr bwMode="auto">
              <a:xfrm>
                <a:off x="556260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9</a:t>
                </a:r>
                <a:endParaRPr lang="en-US" sz="4200">
                  <a:solidFill>
                    <a:prstClr val="white"/>
                  </a:solidFill>
                  <a:latin typeface="Gill Sans" charset="0"/>
                  <a:sym typeface="Gill Sans" charset="0"/>
                </a:endParaRPr>
              </a:p>
            </p:txBody>
          </p:sp>
          <p:sp>
            <p:nvSpPr>
              <p:cNvPr id="74869" name="Rectangle 436"/>
              <p:cNvSpPr>
                <a:spLocks noChangeArrowheads="1"/>
              </p:cNvSpPr>
              <p:nvPr/>
            </p:nvSpPr>
            <p:spPr bwMode="auto">
              <a:xfrm>
                <a:off x="556260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7</a:t>
                </a:r>
                <a:endParaRPr lang="en-US" sz="4200">
                  <a:solidFill>
                    <a:prstClr val="white"/>
                  </a:solidFill>
                  <a:latin typeface="Gill Sans" charset="0"/>
                  <a:sym typeface="Gill Sans" charset="0"/>
                </a:endParaRPr>
              </a:p>
            </p:txBody>
          </p:sp>
          <p:sp>
            <p:nvSpPr>
              <p:cNvPr id="74870" name="Rectangle 437"/>
              <p:cNvSpPr>
                <a:spLocks noChangeArrowheads="1"/>
              </p:cNvSpPr>
              <p:nvPr/>
            </p:nvSpPr>
            <p:spPr bwMode="auto">
              <a:xfrm>
                <a:off x="582930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71" name="Rectangle 438"/>
              <p:cNvSpPr>
                <a:spLocks noChangeArrowheads="1"/>
              </p:cNvSpPr>
              <p:nvPr/>
            </p:nvSpPr>
            <p:spPr bwMode="auto">
              <a:xfrm>
                <a:off x="582930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0</a:t>
                </a:r>
                <a:endParaRPr lang="en-US" sz="4200">
                  <a:solidFill>
                    <a:prstClr val="white"/>
                  </a:solidFill>
                  <a:latin typeface="Gill Sans" charset="0"/>
                  <a:sym typeface="Gill Sans" charset="0"/>
                </a:endParaRPr>
              </a:p>
            </p:txBody>
          </p:sp>
          <p:sp>
            <p:nvSpPr>
              <p:cNvPr id="74872" name="Rectangle 439"/>
              <p:cNvSpPr>
                <a:spLocks noChangeArrowheads="1"/>
              </p:cNvSpPr>
              <p:nvPr/>
            </p:nvSpPr>
            <p:spPr bwMode="auto">
              <a:xfrm>
                <a:off x="5829300"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4</a:t>
                </a:r>
                <a:endParaRPr lang="en-US" sz="4200">
                  <a:solidFill>
                    <a:prstClr val="white"/>
                  </a:solidFill>
                  <a:latin typeface="Gill Sans" charset="0"/>
                  <a:sym typeface="Gill Sans" charset="0"/>
                </a:endParaRPr>
              </a:p>
            </p:txBody>
          </p:sp>
          <p:sp>
            <p:nvSpPr>
              <p:cNvPr id="74873" name="Rectangle 440"/>
              <p:cNvSpPr>
                <a:spLocks noChangeArrowheads="1"/>
              </p:cNvSpPr>
              <p:nvPr/>
            </p:nvSpPr>
            <p:spPr bwMode="auto">
              <a:xfrm>
                <a:off x="605948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74" name="Rectangle 441"/>
              <p:cNvSpPr>
                <a:spLocks noChangeArrowheads="1"/>
              </p:cNvSpPr>
              <p:nvPr/>
            </p:nvSpPr>
            <p:spPr bwMode="auto">
              <a:xfrm>
                <a:off x="605948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75" name="Rectangle 442"/>
              <p:cNvSpPr>
                <a:spLocks noChangeArrowheads="1"/>
              </p:cNvSpPr>
              <p:nvPr/>
            </p:nvSpPr>
            <p:spPr bwMode="auto">
              <a:xfrm>
                <a:off x="6059488"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0</a:t>
                </a:r>
                <a:endParaRPr lang="en-US" sz="4200">
                  <a:solidFill>
                    <a:prstClr val="white"/>
                  </a:solidFill>
                  <a:latin typeface="Gill Sans" charset="0"/>
                  <a:sym typeface="Gill Sans" charset="0"/>
                </a:endParaRPr>
              </a:p>
            </p:txBody>
          </p:sp>
          <p:sp>
            <p:nvSpPr>
              <p:cNvPr id="74876" name="Rectangle 443"/>
              <p:cNvSpPr>
                <a:spLocks noChangeArrowheads="1"/>
              </p:cNvSpPr>
              <p:nvPr/>
            </p:nvSpPr>
            <p:spPr bwMode="auto">
              <a:xfrm>
                <a:off x="628808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77" name="Rectangle 444"/>
              <p:cNvSpPr>
                <a:spLocks noChangeArrowheads="1"/>
              </p:cNvSpPr>
              <p:nvPr/>
            </p:nvSpPr>
            <p:spPr bwMode="auto">
              <a:xfrm>
                <a:off x="628808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78" name="Rectangle 445"/>
              <p:cNvSpPr>
                <a:spLocks noChangeArrowheads="1"/>
              </p:cNvSpPr>
              <p:nvPr/>
            </p:nvSpPr>
            <p:spPr bwMode="auto">
              <a:xfrm>
                <a:off x="6288088"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79" name="Rectangle 446"/>
              <p:cNvSpPr>
                <a:spLocks noChangeArrowheads="1"/>
              </p:cNvSpPr>
              <p:nvPr/>
            </p:nvSpPr>
            <p:spPr bwMode="auto">
              <a:xfrm>
                <a:off x="6548438"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80" name="Rectangle 447"/>
              <p:cNvSpPr>
                <a:spLocks noChangeArrowheads="1"/>
              </p:cNvSpPr>
              <p:nvPr/>
            </p:nvSpPr>
            <p:spPr bwMode="auto">
              <a:xfrm>
                <a:off x="6548438"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2</a:t>
                </a:r>
                <a:endParaRPr lang="en-US" sz="4200">
                  <a:solidFill>
                    <a:prstClr val="white"/>
                  </a:solidFill>
                  <a:latin typeface="Gill Sans" charset="0"/>
                  <a:sym typeface="Gill Sans" charset="0"/>
                </a:endParaRPr>
              </a:p>
            </p:txBody>
          </p:sp>
          <p:sp>
            <p:nvSpPr>
              <p:cNvPr id="74881" name="Rectangle 448"/>
              <p:cNvSpPr>
                <a:spLocks noChangeArrowheads="1"/>
              </p:cNvSpPr>
              <p:nvPr/>
            </p:nvSpPr>
            <p:spPr bwMode="auto">
              <a:xfrm>
                <a:off x="6548438"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82" name="Rectangle 449"/>
              <p:cNvSpPr>
                <a:spLocks noChangeArrowheads="1"/>
              </p:cNvSpPr>
              <p:nvPr/>
            </p:nvSpPr>
            <p:spPr bwMode="auto">
              <a:xfrm>
                <a:off x="681672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83" name="Rectangle 450"/>
              <p:cNvSpPr>
                <a:spLocks noChangeArrowheads="1"/>
              </p:cNvSpPr>
              <p:nvPr/>
            </p:nvSpPr>
            <p:spPr bwMode="auto">
              <a:xfrm>
                <a:off x="681672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84" name="Rectangle 451"/>
              <p:cNvSpPr>
                <a:spLocks noChangeArrowheads="1"/>
              </p:cNvSpPr>
              <p:nvPr/>
            </p:nvSpPr>
            <p:spPr bwMode="auto">
              <a:xfrm>
                <a:off x="6816725"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0</a:t>
                </a:r>
                <a:endParaRPr lang="en-US" sz="4200">
                  <a:solidFill>
                    <a:prstClr val="white"/>
                  </a:solidFill>
                  <a:latin typeface="Gill Sans" charset="0"/>
                  <a:sym typeface="Gill Sans" charset="0"/>
                </a:endParaRPr>
              </a:p>
            </p:txBody>
          </p:sp>
          <p:sp>
            <p:nvSpPr>
              <p:cNvPr id="74885" name="Rectangle 452"/>
              <p:cNvSpPr>
                <a:spLocks noChangeArrowheads="1"/>
              </p:cNvSpPr>
              <p:nvPr/>
            </p:nvSpPr>
            <p:spPr bwMode="auto">
              <a:xfrm>
                <a:off x="711835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86" name="Rectangle 453"/>
              <p:cNvSpPr>
                <a:spLocks noChangeArrowheads="1"/>
              </p:cNvSpPr>
              <p:nvPr/>
            </p:nvSpPr>
            <p:spPr bwMode="auto">
              <a:xfrm>
                <a:off x="711835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3</a:t>
                </a:r>
                <a:endParaRPr lang="en-US" sz="4200">
                  <a:solidFill>
                    <a:prstClr val="white"/>
                  </a:solidFill>
                  <a:latin typeface="Gill Sans" charset="0"/>
                  <a:sym typeface="Gill Sans" charset="0"/>
                </a:endParaRPr>
              </a:p>
            </p:txBody>
          </p:sp>
          <p:sp>
            <p:nvSpPr>
              <p:cNvPr id="74887" name="Rectangle 454"/>
              <p:cNvSpPr>
                <a:spLocks noChangeArrowheads="1"/>
              </p:cNvSpPr>
              <p:nvPr/>
            </p:nvSpPr>
            <p:spPr bwMode="auto">
              <a:xfrm>
                <a:off x="7118350"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8</a:t>
                </a:r>
                <a:endParaRPr lang="en-US" sz="4200">
                  <a:solidFill>
                    <a:prstClr val="white"/>
                  </a:solidFill>
                  <a:latin typeface="Gill Sans" charset="0"/>
                  <a:sym typeface="Gill Sans" charset="0"/>
                </a:endParaRPr>
              </a:p>
            </p:txBody>
          </p:sp>
          <p:sp>
            <p:nvSpPr>
              <p:cNvPr id="74888" name="Rectangle 455"/>
              <p:cNvSpPr>
                <a:spLocks noChangeArrowheads="1"/>
              </p:cNvSpPr>
              <p:nvPr/>
            </p:nvSpPr>
            <p:spPr bwMode="auto">
              <a:xfrm>
                <a:off x="74580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89" name="Rectangle 456"/>
              <p:cNvSpPr>
                <a:spLocks noChangeArrowheads="1"/>
              </p:cNvSpPr>
              <p:nvPr/>
            </p:nvSpPr>
            <p:spPr bwMode="auto">
              <a:xfrm>
                <a:off x="74580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4</a:t>
                </a:r>
                <a:endParaRPr lang="en-US" sz="4200">
                  <a:solidFill>
                    <a:prstClr val="white"/>
                  </a:solidFill>
                  <a:latin typeface="Gill Sans" charset="0"/>
                  <a:sym typeface="Gill Sans" charset="0"/>
                </a:endParaRPr>
              </a:p>
            </p:txBody>
          </p:sp>
          <p:sp>
            <p:nvSpPr>
              <p:cNvPr id="74890" name="Rectangle 457"/>
              <p:cNvSpPr>
                <a:spLocks noChangeArrowheads="1"/>
              </p:cNvSpPr>
              <p:nvPr/>
            </p:nvSpPr>
            <p:spPr bwMode="auto">
              <a:xfrm>
                <a:off x="7458075"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7</a:t>
                </a:r>
                <a:endParaRPr lang="en-US" sz="4200">
                  <a:solidFill>
                    <a:prstClr val="white"/>
                  </a:solidFill>
                  <a:latin typeface="Gill Sans" charset="0"/>
                  <a:sym typeface="Gill Sans" charset="0"/>
                </a:endParaRPr>
              </a:p>
            </p:txBody>
          </p:sp>
          <p:sp>
            <p:nvSpPr>
              <p:cNvPr id="74891" name="Rectangle 458"/>
              <p:cNvSpPr>
                <a:spLocks noChangeArrowheads="1"/>
              </p:cNvSpPr>
              <p:nvPr/>
            </p:nvSpPr>
            <p:spPr bwMode="auto">
              <a:xfrm>
                <a:off x="7804150"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92" name="Rectangle 459"/>
              <p:cNvSpPr>
                <a:spLocks noChangeArrowheads="1"/>
              </p:cNvSpPr>
              <p:nvPr/>
            </p:nvSpPr>
            <p:spPr bwMode="auto">
              <a:xfrm>
                <a:off x="7804150"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5</a:t>
                </a:r>
                <a:endParaRPr lang="en-US" sz="4200">
                  <a:solidFill>
                    <a:prstClr val="white"/>
                  </a:solidFill>
                  <a:latin typeface="Gill Sans" charset="0"/>
                  <a:sym typeface="Gill Sans" charset="0"/>
                </a:endParaRPr>
              </a:p>
            </p:txBody>
          </p:sp>
          <p:sp>
            <p:nvSpPr>
              <p:cNvPr id="74893" name="Rectangle 460"/>
              <p:cNvSpPr>
                <a:spLocks noChangeArrowheads="1"/>
              </p:cNvSpPr>
              <p:nvPr/>
            </p:nvSpPr>
            <p:spPr bwMode="auto">
              <a:xfrm>
                <a:off x="7804150"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94" name="Rectangle 461"/>
              <p:cNvSpPr>
                <a:spLocks noChangeArrowheads="1"/>
              </p:cNvSpPr>
              <p:nvPr/>
            </p:nvSpPr>
            <p:spPr bwMode="auto">
              <a:xfrm>
                <a:off x="8105775" y="5354638"/>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1</a:t>
                </a:r>
                <a:endParaRPr lang="en-US" sz="4200">
                  <a:solidFill>
                    <a:prstClr val="white"/>
                  </a:solidFill>
                  <a:latin typeface="Gill Sans" charset="0"/>
                  <a:sym typeface="Gill Sans" charset="0"/>
                </a:endParaRPr>
              </a:p>
            </p:txBody>
          </p:sp>
          <p:sp>
            <p:nvSpPr>
              <p:cNvPr id="74895" name="Rectangle 462"/>
              <p:cNvSpPr>
                <a:spLocks noChangeArrowheads="1"/>
              </p:cNvSpPr>
              <p:nvPr/>
            </p:nvSpPr>
            <p:spPr bwMode="auto">
              <a:xfrm>
                <a:off x="8105775" y="5454650"/>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6</a:t>
                </a:r>
                <a:endParaRPr lang="en-US" sz="4200">
                  <a:solidFill>
                    <a:prstClr val="white"/>
                  </a:solidFill>
                  <a:latin typeface="Gill Sans" charset="0"/>
                  <a:sym typeface="Gill Sans" charset="0"/>
                </a:endParaRPr>
              </a:p>
            </p:txBody>
          </p:sp>
          <p:sp>
            <p:nvSpPr>
              <p:cNvPr id="74896" name="Rectangle 463"/>
              <p:cNvSpPr>
                <a:spLocks noChangeArrowheads="1"/>
              </p:cNvSpPr>
              <p:nvPr/>
            </p:nvSpPr>
            <p:spPr bwMode="auto">
              <a:xfrm>
                <a:off x="8105775" y="5559425"/>
                <a:ext cx="57150" cy="1238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800">
                    <a:solidFill>
                      <a:prstClr val="white"/>
                    </a:solidFill>
                    <a:latin typeface="Gill Sans" charset="0"/>
                    <a:sym typeface="Gill Sans" charset="0"/>
                  </a:rPr>
                  <a:t>4</a:t>
                </a:r>
                <a:endParaRPr lang="en-US" sz="4200">
                  <a:solidFill>
                    <a:prstClr val="white"/>
                  </a:solidFill>
                  <a:latin typeface="Gill Sans" charset="0"/>
                  <a:sym typeface="Gill Sans" charset="0"/>
                </a:endParaRPr>
              </a:p>
            </p:txBody>
          </p:sp>
          <p:sp>
            <p:nvSpPr>
              <p:cNvPr id="74897" name="Freeform 464"/>
              <p:cNvSpPr>
                <a:spLocks/>
              </p:cNvSpPr>
              <p:nvPr/>
            </p:nvSpPr>
            <p:spPr bwMode="auto">
              <a:xfrm>
                <a:off x="1930400" y="4800600"/>
                <a:ext cx="49213" cy="53975"/>
              </a:xfrm>
              <a:custGeom>
                <a:avLst/>
                <a:gdLst>
                  <a:gd name="T0" fmla="*/ 78126437 w 31"/>
                  <a:gd name="T1" fmla="*/ 40322494 h 34"/>
                  <a:gd name="T2" fmla="*/ 78126437 w 31"/>
                  <a:gd name="T3" fmla="*/ 25201557 h 34"/>
                  <a:gd name="T4" fmla="*/ 68045712 w 31"/>
                  <a:gd name="T5" fmla="*/ 17640298 h 34"/>
                  <a:gd name="T6" fmla="*/ 60484374 w 31"/>
                  <a:gd name="T7" fmla="*/ 17640298 h 34"/>
                  <a:gd name="T8" fmla="*/ 60484374 w 31"/>
                  <a:gd name="T9" fmla="*/ 7559675 h 34"/>
                  <a:gd name="T10" fmla="*/ 45363275 w 31"/>
                  <a:gd name="T11" fmla="*/ 7559675 h 34"/>
                  <a:gd name="T12" fmla="*/ 40322912 w 31"/>
                  <a:gd name="T13" fmla="*/ 0 h 34"/>
                  <a:gd name="T14" fmla="*/ 32763162 w 31"/>
                  <a:gd name="T15" fmla="*/ 7559675 h 34"/>
                  <a:gd name="T16" fmla="*/ 17642069 w 31"/>
                  <a:gd name="T17" fmla="*/ 7559675 h 34"/>
                  <a:gd name="T18" fmla="*/ 17642069 w 31"/>
                  <a:gd name="T19" fmla="*/ 17640298 h 34"/>
                  <a:gd name="T20" fmla="*/ 10080728 w 31"/>
                  <a:gd name="T21" fmla="*/ 17640298 h 34"/>
                  <a:gd name="T22" fmla="*/ 10080728 w 31"/>
                  <a:gd name="T23" fmla="*/ 25201557 h 34"/>
                  <a:gd name="T24" fmla="*/ 0 w 31"/>
                  <a:gd name="T25" fmla="*/ 32761235 h 34"/>
                  <a:gd name="T26" fmla="*/ 0 w 31"/>
                  <a:gd name="T27" fmla="*/ 65524058 h 34"/>
                  <a:gd name="T28" fmla="*/ 10080728 w 31"/>
                  <a:gd name="T29" fmla="*/ 65524058 h 34"/>
                  <a:gd name="T30" fmla="*/ 10080728 w 31"/>
                  <a:gd name="T31" fmla="*/ 73083730 h 34"/>
                  <a:gd name="T32" fmla="*/ 17642069 w 31"/>
                  <a:gd name="T33" fmla="*/ 80644989 h 34"/>
                  <a:gd name="T34" fmla="*/ 25201819 w 31"/>
                  <a:gd name="T35" fmla="*/ 80644989 h 34"/>
                  <a:gd name="T36" fmla="*/ 32763162 w 31"/>
                  <a:gd name="T37" fmla="*/ 85685299 h 34"/>
                  <a:gd name="T38" fmla="*/ 45363275 w 31"/>
                  <a:gd name="T39" fmla="*/ 85685299 h 34"/>
                  <a:gd name="T40" fmla="*/ 52924624 w 31"/>
                  <a:gd name="T41" fmla="*/ 80644989 h 34"/>
                  <a:gd name="T42" fmla="*/ 60484374 w 31"/>
                  <a:gd name="T43" fmla="*/ 80644989 h 34"/>
                  <a:gd name="T44" fmla="*/ 68045712 w 31"/>
                  <a:gd name="T45" fmla="*/ 73083730 h 34"/>
                  <a:gd name="T46" fmla="*/ 78126437 w 31"/>
                  <a:gd name="T47" fmla="*/ 65524058 h 34"/>
                  <a:gd name="T48" fmla="*/ 78126437 w 31"/>
                  <a:gd name="T49" fmla="*/ 57962799 h 34"/>
                  <a:gd name="T50" fmla="*/ 78126437 w 31"/>
                  <a:gd name="T51" fmla="*/ 40322494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34"/>
                  <a:gd name="T80" fmla="*/ 31 w 3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34">
                    <a:moveTo>
                      <a:pt x="31" y="16"/>
                    </a:moveTo>
                    <a:lnTo>
                      <a:pt x="31" y="10"/>
                    </a:lnTo>
                    <a:lnTo>
                      <a:pt x="27" y="7"/>
                    </a:lnTo>
                    <a:lnTo>
                      <a:pt x="24" y="7"/>
                    </a:lnTo>
                    <a:lnTo>
                      <a:pt x="24" y="3"/>
                    </a:lnTo>
                    <a:lnTo>
                      <a:pt x="18" y="3"/>
                    </a:lnTo>
                    <a:lnTo>
                      <a:pt x="16" y="0"/>
                    </a:lnTo>
                    <a:lnTo>
                      <a:pt x="13" y="3"/>
                    </a:lnTo>
                    <a:lnTo>
                      <a:pt x="7" y="3"/>
                    </a:lnTo>
                    <a:lnTo>
                      <a:pt x="7" y="7"/>
                    </a:lnTo>
                    <a:lnTo>
                      <a:pt x="4" y="7"/>
                    </a:lnTo>
                    <a:lnTo>
                      <a:pt x="4" y="10"/>
                    </a:lnTo>
                    <a:lnTo>
                      <a:pt x="0" y="13"/>
                    </a:lnTo>
                    <a:lnTo>
                      <a:pt x="0" y="26"/>
                    </a:lnTo>
                    <a:lnTo>
                      <a:pt x="4" y="26"/>
                    </a:lnTo>
                    <a:lnTo>
                      <a:pt x="4" y="29"/>
                    </a:lnTo>
                    <a:lnTo>
                      <a:pt x="7" y="32"/>
                    </a:lnTo>
                    <a:lnTo>
                      <a:pt x="10" y="32"/>
                    </a:lnTo>
                    <a:lnTo>
                      <a:pt x="13" y="34"/>
                    </a:lnTo>
                    <a:lnTo>
                      <a:pt x="18" y="34"/>
                    </a:lnTo>
                    <a:lnTo>
                      <a:pt x="21" y="32"/>
                    </a:lnTo>
                    <a:lnTo>
                      <a:pt x="24" y="32"/>
                    </a:lnTo>
                    <a:lnTo>
                      <a:pt x="27" y="29"/>
                    </a:lnTo>
                    <a:lnTo>
                      <a:pt x="31" y="26"/>
                    </a:lnTo>
                    <a:lnTo>
                      <a:pt x="31" y="23"/>
                    </a:lnTo>
                    <a:lnTo>
                      <a:pt x="31"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98" name="Freeform 465"/>
              <p:cNvSpPr>
                <a:spLocks/>
              </p:cNvSpPr>
              <p:nvPr/>
            </p:nvSpPr>
            <p:spPr bwMode="auto">
              <a:xfrm>
                <a:off x="1930400" y="4800600"/>
                <a:ext cx="49213" cy="53975"/>
              </a:xfrm>
              <a:custGeom>
                <a:avLst/>
                <a:gdLst>
                  <a:gd name="T0" fmla="*/ 78126437 w 31"/>
                  <a:gd name="T1" fmla="*/ 40322494 h 34"/>
                  <a:gd name="T2" fmla="*/ 78126437 w 31"/>
                  <a:gd name="T3" fmla="*/ 25201557 h 34"/>
                  <a:gd name="T4" fmla="*/ 68045712 w 31"/>
                  <a:gd name="T5" fmla="*/ 17640298 h 34"/>
                  <a:gd name="T6" fmla="*/ 60484374 w 31"/>
                  <a:gd name="T7" fmla="*/ 17640298 h 34"/>
                  <a:gd name="T8" fmla="*/ 60484374 w 31"/>
                  <a:gd name="T9" fmla="*/ 7559675 h 34"/>
                  <a:gd name="T10" fmla="*/ 45363275 w 31"/>
                  <a:gd name="T11" fmla="*/ 7559675 h 34"/>
                  <a:gd name="T12" fmla="*/ 40322912 w 31"/>
                  <a:gd name="T13" fmla="*/ 0 h 34"/>
                  <a:gd name="T14" fmla="*/ 32763162 w 31"/>
                  <a:gd name="T15" fmla="*/ 7559675 h 34"/>
                  <a:gd name="T16" fmla="*/ 17642069 w 31"/>
                  <a:gd name="T17" fmla="*/ 7559675 h 34"/>
                  <a:gd name="T18" fmla="*/ 17642069 w 31"/>
                  <a:gd name="T19" fmla="*/ 17640298 h 34"/>
                  <a:gd name="T20" fmla="*/ 10080728 w 31"/>
                  <a:gd name="T21" fmla="*/ 17640298 h 34"/>
                  <a:gd name="T22" fmla="*/ 10080728 w 31"/>
                  <a:gd name="T23" fmla="*/ 25201557 h 34"/>
                  <a:gd name="T24" fmla="*/ 0 w 31"/>
                  <a:gd name="T25" fmla="*/ 32761235 h 34"/>
                  <a:gd name="T26" fmla="*/ 0 w 31"/>
                  <a:gd name="T27" fmla="*/ 65524058 h 34"/>
                  <a:gd name="T28" fmla="*/ 10080728 w 31"/>
                  <a:gd name="T29" fmla="*/ 65524058 h 34"/>
                  <a:gd name="T30" fmla="*/ 10080728 w 31"/>
                  <a:gd name="T31" fmla="*/ 73083730 h 34"/>
                  <a:gd name="T32" fmla="*/ 17642069 w 31"/>
                  <a:gd name="T33" fmla="*/ 80644989 h 34"/>
                  <a:gd name="T34" fmla="*/ 25201819 w 31"/>
                  <a:gd name="T35" fmla="*/ 80644989 h 34"/>
                  <a:gd name="T36" fmla="*/ 32763162 w 31"/>
                  <a:gd name="T37" fmla="*/ 85685299 h 34"/>
                  <a:gd name="T38" fmla="*/ 45363275 w 31"/>
                  <a:gd name="T39" fmla="*/ 85685299 h 34"/>
                  <a:gd name="T40" fmla="*/ 52924624 w 31"/>
                  <a:gd name="T41" fmla="*/ 80644989 h 34"/>
                  <a:gd name="T42" fmla="*/ 60484374 w 31"/>
                  <a:gd name="T43" fmla="*/ 80644989 h 34"/>
                  <a:gd name="T44" fmla="*/ 68045712 w 31"/>
                  <a:gd name="T45" fmla="*/ 73083730 h 34"/>
                  <a:gd name="T46" fmla="*/ 78126437 w 31"/>
                  <a:gd name="T47" fmla="*/ 65524058 h 34"/>
                  <a:gd name="T48" fmla="*/ 78126437 w 31"/>
                  <a:gd name="T49" fmla="*/ 57962799 h 34"/>
                  <a:gd name="T50" fmla="*/ 78126437 w 31"/>
                  <a:gd name="T51" fmla="*/ 40322494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34"/>
                  <a:gd name="T80" fmla="*/ 31 w 3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34">
                    <a:moveTo>
                      <a:pt x="31" y="16"/>
                    </a:moveTo>
                    <a:lnTo>
                      <a:pt x="31" y="10"/>
                    </a:lnTo>
                    <a:lnTo>
                      <a:pt x="27" y="7"/>
                    </a:lnTo>
                    <a:lnTo>
                      <a:pt x="24" y="7"/>
                    </a:lnTo>
                    <a:lnTo>
                      <a:pt x="24" y="3"/>
                    </a:lnTo>
                    <a:lnTo>
                      <a:pt x="18" y="3"/>
                    </a:lnTo>
                    <a:lnTo>
                      <a:pt x="16" y="0"/>
                    </a:lnTo>
                    <a:lnTo>
                      <a:pt x="13" y="3"/>
                    </a:lnTo>
                    <a:lnTo>
                      <a:pt x="7" y="3"/>
                    </a:lnTo>
                    <a:lnTo>
                      <a:pt x="7" y="7"/>
                    </a:lnTo>
                    <a:lnTo>
                      <a:pt x="4" y="7"/>
                    </a:lnTo>
                    <a:lnTo>
                      <a:pt x="4" y="10"/>
                    </a:lnTo>
                    <a:lnTo>
                      <a:pt x="0" y="13"/>
                    </a:lnTo>
                    <a:lnTo>
                      <a:pt x="0" y="26"/>
                    </a:lnTo>
                    <a:lnTo>
                      <a:pt x="4" y="26"/>
                    </a:lnTo>
                    <a:lnTo>
                      <a:pt x="4" y="29"/>
                    </a:lnTo>
                    <a:lnTo>
                      <a:pt x="7" y="32"/>
                    </a:lnTo>
                    <a:lnTo>
                      <a:pt x="10" y="32"/>
                    </a:lnTo>
                    <a:lnTo>
                      <a:pt x="13" y="34"/>
                    </a:lnTo>
                    <a:lnTo>
                      <a:pt x="18" y="34"/>
                    </a:lnTo>
                    <a:lnTo>
                      <a:pt x="21" y="32"/>
                    </a:lnTo>
                    <a:lnTo>
                      <a:pt x="24" y="32"/>
                    </a:lnTo>
                    <a:lnTo>
                      <a:pt x="27" y="29"/>
                    </a:lnTo>
                    <a:lnTo>
                      <a:pt x="31" y="26"/>
                    </a:lnTo>
                    <a:lnTo>
                      <a:pt x="31" y="23"/>
                    </a:lnTo>
                    <a:lnTo>
                      <a:pt x="31"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899" name="Freeform 466"/>
              <p:cNvSpPr>
                <a:spLocks/>
              </p:cNvSpPr>
              <p:nvPr/>
            </p:nvSpPr>
            <p:spPr bwMode="auto">
              <a:xfrm>
                <a:off x="1930400" y="4800600"/>
                <a:ext cx="49213" cy="53975"/>
              </a:xfrm>
              <a:custGeom>
                <a:avLst/>
                <a:gdLst>
                  <a:gd name="T0" fmla="*/ 78126437 w 31"/>
                  <a:gd name="T1" fmla="*/ 40322494 h 34"/>
                  <a:gd name="T2" fmla="*/ 78126437 w 31"/>
                  <a:gd name="T3" fmla="*/ 25201557 h 34"/>
                  <a:gd name="T4" fmla="*/ 68045712 w 31"/>
                  <a:gd name="T5" fmla="*/ 17640298 h 34"/>
                  <a:gd name="T6" fmla="*/ 60484374 w 31"/>
                  <a:gd name="T7" fmla="*/ 17640298 h 34"/>
                  <a:gd name="T8" fmla="*/ 60484374 w 31"/>
                  <a:gd name="T9" fmla="*/ 7559675 h 34"/>
                  <a:gd name="T10" fmla="*/ 45363275 w 31"/>
                  <a:gd name="T11" fmla="*/ 7559675 h 34"/>
                  <a:gd name="T12" fmla="*/ 40322912 w 31"/>
                  <a:gd name="T13" fmla="*/ 0 h 34"/>
                  <a:gd name="T14" fmla="*/ 32763162 w 31"/>
                  <a:gd name="T15" fmla="*/ 7559675 h 34"/>
                  <a:gd name="T16" fmla="*/ 17642069 w 31"/>
                  <a:gd name="T17" fmla="*/ 7559675 h 34"/>
                  <a:gd name="T18" fmla="*/ 17642069 w 31"/>
                  <a:gd name="T19" fmla="*/ 17640298 h 34"/>
                  <a:gd name="T20" fmla="*/ 10080728 w 31"/>
                  <a:gd name="T21" fmla="*/ 17640298 h 34"/>
                  <a:gd name="T22" fmla="*/ 10080728 w 31"/>
                  <a:gd name="T23" fmla="*/ 25201557 h 34"/>
                  <a:gd name="T24" fmla="*/ 0 w 31"/>
                  <a:gd name="T25" fmla="*/ 32761235 h 34"/>
                  <a:gd name="T26" fmla="*/ 0 w 31"/>
                  <a:gd name="T27" fmla="*/ 65524058 h 34"/>
                  <a:gd name="T28" fmla="*/ 10080728 w 31"/>
                  <a:gd name="T29" fmla="*/ 65524058 h 34"/>
                  <a:gd name="T30" fmla="*/ 10080728 w 31"/>
                  <a:gd name="T31" fmla="*/ 73083730 h 34"/>
                  <a:gd name="T32" fmla="*/ 17642069 w 31"/>
                  <a:gd name="T33" fmla="*/ 80644989 h 34"/>
                  <a:gd name="T34" fmla="*/ 25201819 w 31"/>
                  <a:gd name="T35" fmla="*/ 80644989 h 34"/>
                  <a:gd name="T36" fmla="*/ 32763162 w 31"/>
                  <a:gd name="T37" fmla="*/ 85685299 h 34"/>
                  <a:gd name="T38" fmla="*/ 45363275 w 31"/>
                  <a:gd name="T39" fmla="*/ 85685299 h 34"/>
                  <a:gd name="T40" fmla="*/ 52924624 w 31"/>
                  <a:gd name="T41" fmla="*/ 80644989 h 34"/>
                  <a:gd name="T42" fmla="*/ 60484374 w 31"/>
                  <a:gd name="T43" fmla="*/ 80644989 h 34"/>
                  <a:gd name="T44" fmla="*/ 68045712 w 31"/>
                  <a:gd name="T45" fmla="*/ 73083730 h 34"/>
                  <a:gd name="T46" fmla="*/ 78126437 w 31"/>
                  <a:gd name="T47" fmla="*/ 65524058 h 34"/>
                  <a:gd name="T48" fmla="*/ 78126437 w 31"/>
                  <a:gd name="T49" fmla="*/ 57962799 h 34"/>
                  <a:gd name="T50" fmla="*/ 78126437 w 31"/>
                  <a:gd name="T51" fmla="*/ 40322494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34"/>
                  <a:gd name="T80" fmla="*/ 31 w 3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34">
                    <a:moveTo>
                      <a:pt x="31" y="16"/>
                    </a:moveTo>
                    <a:lnTo>
                      <a:pt x="31" y="10"/>
                    </a:lnTo>
                    <a:lnTo>
                      <a:pt x="27" y="7"/>
                    </a:lnTo>
                    <a:lnTo>
                      <a:pt x="24" y="7"/>
                    </a:lnTo>
                    <a:lnTo>
                      <a:pt x="24" y="3"/>
                    </a:lnTo>
                    <a:lnTo>
                      <a:pt x="18" y="3"/>
                    </a:lnTo>
                    <a:lnTo>
                      <a:pt x="16" y="0"/>
                    </a:lnTo>
                    <a:lnTo>
                      <a:pt x="13" y="3"/>
                    </a:lnTo>
                    <a:lnTo>
                      <a:pt x="7" y="3"/>
                    </a:lnTo>
                    <a:lnTo>
                      <a:pt x="7" y="7"/>
                    </a:lnTo>
                    <a:lnTo>
                      <a:pt x="4" y="7"/>
                    </a:lnTo>
                    <a:lnTo>
                      <a:pt x="4" y="10"/>
                    </a:lnTo>
                    <a:lnTo>
                      <a:pt x="0" y="13"/>
                    </a:lnTo>
                    <a:lnTo>
                      <a:pt x="0" y="26"/>
                    </a:lnTo>
                    <a:lnTo>
                      <a:pt x="4" y="26"/>
                    </a:lnTo>
                    <a:lnTo>
                      <a:pt x="4" y="29"/>
                    </a:lnTo>
                    <a:lnTo>
                      <a:pt x="7" y="32"/>
                    </a:lnTo>
                    <a:lnTo>
                      <a:pt x="10" y="32"/>
                    </a:lnTo>
                    <a:lnTo>
                      <a:pt x="13" y="34"/>
                    </a:lnTo>
                    <a:lnTo>
                      <a:pt x="18" y="34"/>
                    </a:lnTo>
                    <a:lnTo>
                      <a:pt x="21" y="32"/>
                    </a:lnTo>
                    <a:lnTo>
                      <a:pt x="24" y="32"/>
                    </a:lnTo>
                    <a:lnTo>
                      <a:pt x="27" y="29"/>
                    </a:lnTo>
                    <a:lnTo>
                      <a:pt x="31" y="26"/>
                    </a:lnTo>
                    <a:lnTo>
                      <a:pt x="31" y="23"/>
                    </a:lnTo>
                    <a:lnTo>
                      <a:pt x="31"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0" name="Freeform 467"/>
              <p:cNvSpPr>
                <a:spLocks/>
              </p:cNvSpPr>
              <p:nvPr/>
            </p:nvSpPr>
            <p:spPr bwMode="auto">
              <a:xfrm>
                <a:off x="1930400" y="4800600"/>
                <a:ext cx="49213" cy="53975"/>
              </a:xfrm>
              <a:custGeom>
                <a:avLst/>
                <a:gdLst>
                  <a:gd name="T0" fmla="*/ 78126437 w 31"/>
                  <a:gd name="T1" fmla="*/ 40322494 h 34"/>
                  <a:gd name="T2" fmla="*/ 78126437 w 31"/>
                  <a:gd name="T3" fmla="*/ 25201557 h 34"/>
                  <a:gd name="T4" fmla="*/ 68045712 w 31"/>
                  <a:gd name="T5" fmla="*/ 17640298 h 34"/>
                  <a:gd name="T6" fmla="*/ 60484374 w 31"/>
                  <a:gd name="T7" fmla="*/ 17640298 h 34"/>
                  <a:gd name="T8" fmla="*/ 60484374 w 31"/>
                  <a:gd name="T9" fmla="*/ 7559675 h 34"/>
                  <a:gd name="T10" fmla="*/ 45363275 w 31"/>
                  <a:gd name="T11" fmla="*/ 7559675 h 34"/>
                  <a:gd name="T12" fmla="*/ 40322912 w 31"/>
                  <a:gd name="T13" fmla="*/ 0 h 34"/>
                  <a:gd name="T14" fmla="*/ 32763162 w 31"/>
                  <a:gd name="T15" fmla="*/ 7559675 h 34"/>
                  <a:gd name="T16" fmla="*/ 17642069 w 31"/>
                  <a:gd name="T17" fmla="*/ 7559675 h 34"/>
                  <a:gd name="T18" fmla="*/ 17642069 w 31"/>
                  <a:gd name="T19" fmla="*/ 17640298 h 34"/>
                  <a:gd name="T20" fmla="*/ 10080728 w 31"/>
                  <a:gd name="T21" fmla="*/ 17640298 h 34"/>
                  <a:gd name="T22" fmla="*/ 10080728 w 31"/>
                  <a:gd name="T23" fmla="*/ 25201557 h 34"/>
                  <a:gd name="T24" fmla="*/ 0 w 31"/>
                  <a:gd name="T25" fmla="*/ 32761235 h 34"/>
                  <a:gd name="T26" fmla="*/ 0 w 31"/>
                  <a:gd name="T27" fmla="*/ 65524058 h 34"/>
                  <a:gd name="T28" fmla="*/ 10080728 w 31"/>
                  <a:gd name="T29" fmla="*/ 65524058 h 34"/>
                  <a:gd name="T30" fmla="*/ 10080728 w 31"/>
                  <a:gd name="T31" fmla="*/ 73083730 h 34"/>
                  <a:gd name="T32" fmla="*/ 17642069 w 31"/>
                  <a:gd name="T33" fmla="*/ 80644989 h 34"/>
                  <a:gd name="T34" fmla="*/ 25201819 w 31"/>
                  <a:gd name="T35" fmla="*/ 80644989 h 34"/>
                  <a:gd name="T36" fmla="*/ 32763162 w 31"/>
                  <a:gd name="T37" fmla="*/ 85685299 h 34"/>
                  <a:gd name="T38" fmla="*/ 45363275 w 31"/>
                  <a:gd name="T39" fmla="*/ 85685299 h 34"/>
                  <a:gd name="T40" fmla="*/ 52924624 w 31"/>
                  <a:gd name="T41" fmla="*/ 80644989 h 34"/>
                  <a:gd name="T42" fmla="*/ 60484374 w 31"/>
                  <a:gd name="T43" fmla="*/ 80644989 h 34"/>
                  <a:gd name="T44" fmla="*/ 68045712 w 31"/>
                  <a:gd name="T45" fmla="*/ 73083730 h 34"/>
                  <a:gd name="T46" fmla="*/ 78126437 w 31"/>
                  <a:gd name="T47" fmla="*/ 65524058 h 34"/>
                  <a:gd name="T48" fmla="*/ 78126437 w 31"/>
                  <a:gd name="T49" fmla="*/ 57962799 h 34"/>
                  <a:gd name="T50" fmla="*/ 78126437 w 31"/>
                  <a:gd name="T51" fmla="*/ 40322494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34"/>
                  <a:gd name="T80" fmla="*/ 31 w 3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34">
                    <a:moveTo>
                      <a:pt x="31" y="16"/>
                    </a:moveTo>
                    <a:lnTo>
                      <a:pt x="31" y="10"/>
                    </a:lnTo>
                    <a:lnTo>
                      <a:pt x="27" y="7"/>
                    </a:lnTo>
                    <a:lnTo>
                      <a:pt x="24" y="7"/>
                    </a:lnTo>
                    <a:lnTo>
                      <a:pt x="24" y="3"/>
                    </a:lnTo>
                    <a:lnTo>
                      <a:pt x="18" y="3"/>
                    </a:lnTo>
                    <a:lnTo>
                      <a:pt x="16" y="0"/>
                    </a:lnTo>
                    <a:lnTo>
                      <a:pt x="13" y="3"/>
                    </a:lnTo>
                    <a:lnTo>
                      <a:pt x="7" y="3"/>
                    </a:lnTo>
                    <a:lnTo>
                      <a:pt x="7" y="7"/>
                    </a:lnTo>
                    <a:lnTo>
                      <a:pt x="4" y="7"/>
                    </a:lnTo>
                    <a:lnTo>
                      <a:pt x="4" y="10"/>
                    </a:lnTo>
                    <a:lnTo>
                      <a:pt x="0" y="13"/>
                    </a:lnTo>
                    <a:lnTo>
                      <a:pt x="0" y="26"/>
                    </a:lnTo>
                    <a:lnTo>
                      <a:pt x="4" y="26"/>
                    </a:lnTo>
                    <a:lnTo>
                      <a:pt x="4" y="29"/>
                    </a:lnTo>
                    <a:lnTo>
                      <a:pt x="7" y="32"/>
                    </a:lnTo>
                    <a:lnTo>
                      <a:pt x="10" y="32"/>
                    </a:lnTo>
                    <a:lnTo>
                      <a:pt x="13" y="34"/>
                    </a:lnTo>
                    <a:lnTo>
                      <a:pt x="18" y="34"/>
                    </a:lnTo>
                    <a:lnTo>
                      <a:pt x="21" y="32"/>
                    </a:lnTo>
                    <a:lnTo>
                      <a:pt x="24" y="32"/>
                    </a:lnTo>
                    <a:lnTo>
                      <a:pt x="27" y="29"/>
                    </a:lnTo>
                    <a:lnTo>
                      <a:pt x="31" y="26"/>
                    </a:lnTo>
                    <a:lnTo>
                      <a:pt x="31" y="23"/>
                    </a:lnTo>
                    <a:lnTo>
                      <a:pt x="31"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1" name="Freeform 468"/>
              <p:cNvSpPr>
                <a:spLocks/>
              </p:cNvSpPr>
              <p:nvPr/>
            </p:nvSpPr>
            <p:spPr bwMode="auto">
              <a:xfrm>
                <a:off x="2079625" y="4757738"/>
                <a:ext cx="50800" cy="47625"/>
              </a:xfrm>
              <a:custGeom>
                <a:avLst/>
                <a:gdLst>
                  <a:gd name="T0" fmla="*/ 80644986 w 32"/>
                  <a:gd name="T1" fmla="*/ 40322502 h 30"/>
                  <a:gd name="T2" fmla="*/ 80644986 w 32"/>
                  <a:gd name="T3" fmla="*/ 25201562 h 30"/>
                  <a:gd name="T4" fmla="*/ 73083727 w 32"/>
                  <a:gd name="T5" fmla="*/ 17641889 h 30"/>
                  <a:gd name="T6" fmla="*/ 73083727 w 32"/>
                  <a:gd name="T7" fmla="*/ 7561264 h 30"/>
                  <a:gd name="T8" fmla="*/ 65524056 w 32"/>
                  <a:gd name="T9" fmla="*/ 7561264 h 30"/>
                  <a:gd name="T10" fmla="*/ 57962797 w 32"/>
                  <a:gd name="T11" fmla="*/ 0 h 30"/>
                  <a:gd name="T12" fmla="*/ 25201557 w 32"/>
                  <a:gd name="T13" fmla="*/ 0 h 30"/>
                  <a:gd name="T14" fmla="*/ 25201557 w 32"/>
                  <a:gd name="T15" fmla="*/ 7561264 h 30"/>
                  <a:gd name="T16" fmla="*/ 17640298 w 32"/>
                  <a:gd name="T17" fmla="*/ 7561264 h 30"/>
                  <a:gd name="T18" fmla="*/ 10080623 w 32"/>
                  <a:gd name="T19" fmla="*/ 17641889 h 30"/>
                  <a:gd name="T20" fmla="*/ 10080623 w 32"/>
                  <a:gd name="T21" fmla="*/ 25201562 h 30"/>
                  <a:gd name="T22" fmla="*/ 0 w 32"/>
                  <a:gd name="T23" fmla="*/ 25201562 h 30"/>
                  <a:gd name="T24" fmla="*/ 0 w 32"/>
                  <a:gd name="T25" fmla="*/ 55443448 h 30"/>
                  <a:gd name="T26" fmla="*/ 10080623 w 32"/>
                  <a:gd name="T27" fmla="*/ 60483759 h 30"/>
                  <a:gd name="T28" fmla="*/ 10080623 w 32"/>
                  <a:gd name="T29" fmla="*/ 68045020 h 30"/>
                  <a:gd name="T30" fmla="*/ 17640298 w 32"/>
                  <a:gd name="T31" fmla="*/ 68045020 h 30"/>
                  <a:gd name="T32" fmla="*/ 25201557 w 32"/>
                  <a:gd name="T33" fmla="*/ 75604693 h 30"/>
                  <a:gd name="T34" fmla="*/ 65524056 w 32"/>
                  <a:gd name="T35" fmla="*/ 75604693 h 30"/>
                  <a:gd name="T36" fmla="*/ 73083727 w 32"/>
                  <a:gd name="T37" fmla="*/ 68045020 h 30"/>
                  <a:gd name="T38" fmla="*/ 80644986 w 32"/>
                  <a:gd name="T39" fmla="*/ 60483759 h 30"/>
                  <a:gd name="T40" fmla="*/ 80644986 w 32"/>
                  <a:gd name="T41" fmla="*/ 47883763 h 30"/>
                  <a:gd name="T42" fmla="*/ 80644986 w 32"/>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32" y="16"/>
                    </a:moveTo>
                    <a:lnTo>
                      <a:pt x="32" y="10"/>
                    </a:lnTo>
                    <a:lnTo>
                      <a:pt x="29" y="7"/>
                    </a:lnTo>
                    <a:lnTo>
                      <a:pt x="29" y="3"/>
                    </a:lnTo>
                    <a:lnTo>
                      <a:pt x="26" y="3"/>
                    </a:lnTo>
                    <a:lnTo>
                      <a:pt x="23" y="0"/>
                    </a:lnTo>
                    <a:lnTo>
                      <a:pt x="10" y="0"/>
                    </a:lnTo>
                    <a:lnTo>
                      <a:pt x="10" y="3"/>
                    </a:lnTo>
                    <a:lnTo>
                      <a:pt x="7" y="3"/>
                    </a:lnTo>
                    <a:lnTo>
                      <a:pt x="4" y="7"/>
                    </a:lnTo>
                    <a:lnTo>
                      <a:pt x="4" y="10"/>
                    </a:lnTo>
                    <a:lnTo>
                      <a:pt x="0" y="10"/>
                    </a:lnTo>
                    <a:lnTo>
                      <a:pt x="0" y="22"/>
                    </a:lnTo>
                    <a:lnTo>
                      <a:pt x="4" y="24"/>
                    </a:lnTo>
                    <a:lnTo>
                      <a:pt x="4" y="27"/>
                    </a:lnTo>
                    <a:lnTo>
                      <a:pt x="7" y="27"/>
                    </a:lnTo>
                    <a:lnTo>
                      <a:pt x="10" y="30"/>
                    </a:lnTo>
                    <a:lnTo>
                      <a:pt x="26" y="30"/>
                    </a:lnTo>
                    <a:lnTo>
                      <a:pt x="29" y="27"/>
                    </a:lnTo>
                    <a:lnTo>
                      <a:pt x="32" y="24"/>
                    </a:lnTo>
                    <a:lnTo>
                      <a:pt x="32" y="19"/>
                    </a:lnTo>
                    <a:lnTo>
                      <a:pt x="32"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2" name="Freeform 469"/>
              <p:cNvSpPr>
                <a:spLocks/>
              </p:cNvSpPr>
              <p:nvPr/>
            </p:nvSpPr>
            <p:spPr bwMode="auto">
              <a:xfrm>
                <a:off x="2079625" y="4757738"/>
                <a:ext cx="50800" cy="47625"/>
              </a:xfrm>
              <a:custGeom>
                <a:avLst/>
                <a:gdLst>
                  <a:gd name="T0" fmla="*/ 80644986 w 32"/>
                  <a:gd name="T1" fmla="*/ 40322502 h 30"/>
                  <a:gd name="T2" fmla="*/ 80644986 w 32"/>
                  <a:gd name="T3" fmla="*/ 25201562 h 30"/>
                  <a:gd name="T4" fmla="*/ 73083727 w 32"/>
                  <a:gd name="T5" fmla="*/ 17641889 h 30"/>
                  <a:gd name="T6" fmla="*/ 73083727 w 32"/>
                  <a:gd name="T7" fmla="*/ 7561264 h 30"/>
                  <a:gd name="T8" fmla="*/ 65524056 w 32"/>
                  <a:gd name="T9" fmla="*/ 7561264 h 30"/>
                  <a:gd name="T10" fmla="*/ 57962797 w 32"/>
                  <a:gd name="T11" fmla="*/ 0 h 30"/>
                  <a:gd name="T12" fmla="*/ 25201557 w 32"/>
                  <a:gd name="T13" fmla="*/ 0 h 30"/>
                  <a:gd name="T14" fmla="*/ 25201557 w 32"/>
                  <a:gd name="T15" fmla="*/ 7561264 h 30"/>
                  <a:gd name="T16" fmla="*/ 17640298 w 32"/>
                  <a:gd name="T17" fmla="*/ 7561264 h 30"/>
                  <a:gd name="T18" fmla="*/ 10080623 w 32"/>
                  <a:gd name="T19" fmla="*/ 17641889 h 30"/>
                  <a:gd name="T20" fmla="*/ 10080623 w 32"/>
                  <a:gd name="T21" fmla="*/ 25201562 h 30"/>
                  <a:gd name="T22" fmla="*/ 0 w 32"/>
                  <a:gd name="T23" fmla="*/ 25201562 h 30"/>
                  <a:gd name="T24" fmla="*/ 0 w 32"/>
                  <a:gd name="T25" fmla="*/ 55443448 h 30"/>
                  <a:gd name="T26" fmla="*/ 10080623 w 32"/>
                  <a:gd name="T27" fmla="*/ 60483759 h 30"/>
                  <a:gd name="T28" fmla="*/ 10080623 w 32"/>
                  <a:gd name="T29" fmla="*/ 68045020 h 30"/>
                  <a:gd name="T30" fmla="*/ 17640298 w 32"/>
                  <a:gd name="T31" fmla="*/ 68045020 h 30"/>
                  <a:gd name="T32" fmla="*/ 25201557 w 32"/>
                  <a:gd name="T33" fmla="*/ 75604693 h 30"/>
                  <a:gd name="T34" fmla="*/ 65524056 w 32"/>
                  <a:gd name="T35" fmla="*/ 75604693 h 30"/>
                  <a:gd name="T36" fmla="*/ 73083727 w 32"/>
                  <a:gd name="T37" fmla="*/ 68045020 h 30"/>
                  <a:gd name="T38" fmla="*/ 80644986 w 32"/>
                  <a:gd name="T39" fmla="*/ 60483759 h 30"/>
                  <a:gd name="T40" fmla="*/ 80644986 w 32"/>
                  <a:gd name="T41" fmla="*/ 47883763 h 30"/>
                  <a:gd name="T42" fmla="*/ 80644986 w 32"/>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32" y="16"/>
                    </a:moveTo>
                    <a:lnTo>
                      <a:pt x="32" y="10"/>
                    </a:lnTo>
                    <a:lnTo>
                      <a:pt x="29" y="7"/>
                    </a:lnTo>
                    <a:lnTo>
                      <a:pt x="29" y="3"/>
                    </a:lnTo>
                    <a:lnTo>
                      <a:pt x="26" y="3"/>
                    </a:lnTo>
                    <a:lnTo>
                      <a:pt x="23" y="0"/>
                    </a:lnTo>
                    <a:lnTo>
                      <a:pt x="10" y="0"/>
                    </a:lnTo>
                    <a:lnTo>
                      <a:pt x="10" y="3"/>
                    </a:lnTo>
                    <a:lnTo>
                      <a:pt x="7" y="3"/>
                    </a:lnTo>
                    <a:lnTo>
                      <a:pt x="4" y="7"/>
                    </a:lnTo>
                    <a:lnTo>
                      <a:pt x="4" y="10"/>
                    </a:lnTo>
                    <a:lnTo>
                      <a:pt x="0" y="10"/>
                    </a:lnTo>
                    <a:lnTo>
                      <a:pt x="0" y="22"/>
                    </a:lnTo>
                    <a:lnTo>
                      <a:pt x="4" y="24"/>
                    </a:lnTo>
                    <a:lnTo>
                      <a:pt x="4" y="27"/>
                    </a:lnTo>
                    <a:lnTo>
                      <a:pt x="7" y="27"/>
                    </a:lnTo>
                    <a:lnTo>
                      <a:pt x="10" y="30"/>
                    </a:lnTo>
                    <a:lnTo>
                      <a:pt x="26" y="30"/>
                    </a:lnTo>
                    <a:lnTo>
                      <a:pt x="29" y="27"/>
                    </a:lnTo>
                    <a:lnTo>
                      <a:pt x="32" y="24"/>
                    </a:lnTo>
                    <a:lnTo>
                      <a:pt x="32" y="19"/>
                    </a:lnTo>
                    <a:lnTo>
                      <a:pt x="32"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3" name="Freeform 470"/>
              <p:cNvSpPr>
                <a:spLocks/>
              </p:cNvSpPr>
              <p:nvPr/>
            </p:nvSpPr>
            <p:spPr bwMode="auto">
              <a:xfrm>
                <a:off x="2079625" y="4757738"/>
                <a:ext cx="50800" cy="47625"/>
              </a:xfrm>
              <a:custGeom>
                <a:avLst/>
                <a:gdLst>
                  <a:gd name="T0" fmla="*/ 80644986 w 32"/>
                  <a:gd name="T1" fmla="*/ 40322502 h 30"/>
                  <a:gd name="T2" fmla="*/ 80644986 w 32"/>
                  <a:gd name="T3" fmla="*/ 25201562 h 30"/>
                  <a:gd name="T4" fmla="*/ 73083727 w 32"/>
                  <a:gd name="T5" fmla="*/ 17641889 h 30"/>
                  <a:gd name="T6" fmla="*/ 73083727 w 32"/>
                  <a:gd name="T7" fmla="*/ 7561264 h 30"/>
                  <a:gd name="T8" fmla="*/ 65524056 w 32"/>
                  <a:gd name="T9" fmla="*/ 7561264 h 30"/>
                  <a:gd name="T10" fmla="*/ 57962797 w 32"/>
                  <a:gd name="T11" fmla="*/ 0 h 30"/>
                  <a:gd name="T12" fmla="*/ 25201557 w 32"/>
                  <a:gd name="T13" fmla="*/ 0 h 30"/>
                  <a:gd name="T14" fmla="*/ 25201557 w 32"/>
                  <a:gd name="T15" fmla="*/ 7561264 h 30"/>
                  <a:gd name="T16" fmla="*/ 17640298 w 32"/>
                  <a:gd name="T17" fmla="*/ 7561264 h 30"/>
                  <a:gd name="T18" fmla="*/ 10080623 w 32"/>
                  <a:gd name="T19" fmla="*/ 17641889 h 30"/>
                  <a:gd name="T20" fmla="*/ 10080623 w 32"/>
                  <a:gd name="T21" fmla="*/ 25201562 h 30"/>
                  <a:gd name="T22" fmla="*/ 0 w 32"/>
                  <a:gd name="T23" fmla="*/ 25201562 h 30"/>
                  <a:gd name="T24" fmla="*/ 0 w 32"/>
                  <a:gd name="T25" fmla="*/ 55443448 h 30"/>
                  <a:gd name="T26" fmla="*/ 10080623 w 32"/>
                  <a:gd name="T27" fmla="*/ 60483759 h 30"/>
                  <a:gd name="T28" fmla="*/ 10080623 w 32"/>
                  <a:gd name="T29" fmla="*/ 68045020 h 30"/>
                  <a:gd name="T30" fmla="*/ 17640298 w 32"/>
                  <a:gd name="T31" fmla="*/ 68045020 h 30"/>
                  <a:gd name="T32" fmla="*/ 25201557 w 32"/>
                  <a:gd name="T33" fmla="*/ 75604693 h 30"/>
                  <a:gd name="T34" fmla="*/ 65524056 w 32"/>
                  <a:gd name="T35" fmla="*/ 75604693 h 30"/>
                  <a:gd name="T36" fmla="*/ 73083727 w 32"/>
                  <a:gd name="T37" fmla="*/ 68045020 h 30"/>
                  <a:gd name="T38" fmla="*/ 80644986 w 32"/>
                  <a:gd name="T39" fmla="*/ 60483759 h 30"/>
                  <a:gd name="T40" fmla="*/ 80644986 w 32"/>
                  <a:gd name="T41" fmla="*/ 47883763 h 30"/>
                  <a:gd name="T42" fmla="*/ 80644986 w 32"/>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32" y="16"/>
                    </a:moveTo>
                    <a:lnTo>
                      <a:pt x="32" y="10"/>
                    </a:lnTo>
                    <a:lnTo>
                      <a:pt x="29" y="7"/>
                    </a:lnTo>
                    <a:lnTo>
                      <a:pt x="29" y="3"/>
                    </a:lnTo>
                    <a:lnTo>
                      <a:pt x="26" y="3"/>
                    </a:lnTo>
                    <a:lnTo>
                      <a:pt x="23" y="0"/>
                    </a:lnTo>
                    <a:lnTo>
                      <a:pt x="10" y="0"/>
                    </a:lnTo>
                    <a:lnTo>
                      <a:pt x="10" y="3"/>
                    </a:lnTo>
                    <a:lnTo>
                      <a:pt x="7" y="3"/>
                    </a:lnTo>
                    <a:lnTo>
                      <a:pt x="4" y="7"/>
                    </a:lnTo>
                    <a:lnTo>
                      <a:pt x="4" y="10"/>
                    </a:lnTo>
                    <a:lnTo>
                      <a:pt x="0" y="10"/>
                    </a:lnTo>
                    <a:lnTo>
                      <a:pt x="0" y="22"/>
                    </a:lnTo>
                    <a:lnTo>
                      <a:pt x="4" y="24"/>
                    </a:lnTo>
                    <a:lnTo>
                      <a:pt x="4" y="27"/>
                    </a:lnTo>
                    <a:lnTo>
                      <a:pt x="7" y="27"/>
                    </a:lnTo>
                    <a:lnTo>
                      <a:pt x="10" y="30"/>
                    </a:lnTo>
                    <a:lnTo>
                      <a:pt x="26" y="30"/>
                    </a:lnTo>
                    <a:lnTo>
                      <a:pt x="29" y="27"/>
                    </a:lnTo>
                    <a:lnTo>
                      <a:pt x="32" y="24"/>
                    </a:lnTo>
                    <a:lnTo>
                      <a:pt x="32" y="19"/>
                    </a:lnTo>
                    <a:lnTo>
                      <a:pt x="32"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4" name="Freeform 471"/>
              <p:cNvSpPr>
                <a:spLocks/>
              </p:cNvSpPr>
              <p:nvPr/>
            </p:nvSpPr>
            <p:spPr bwMode="auto">
              <a:xfrm>
                <a:off x="2079625" y="4757738"/>
                <a:ext cx="50800" cy="47625"/>
              </a:xfrm>
              <a:custGeom>
                <a:avLst/>
                <a:gdLst>
                  <a:gd name="T0" fmla="*/ 80644986 w 32"/>
                  <a:gd name="T1" fmla="*/ 40322502 h 30"/>
                  <a:gd name="T2" fmla="*/ 80644986 w 32"/>
                  <a:gd name="T3" fmla="*/ 25201562 h 30"/>
                  <a:gd name="T4" fmla="*/ 73083727 w 32"/>
                  <a:gd name="T5" fmla="*/ 17641889 h 30"/>
                  <a:gd name="T6" fmla="*/ 73083727 w 32"/>
                  <a:gd name="T7" fmla="*/ 7561264 h 30"/>
                  <a:gd name="T8" fmla="*/ 65524056 w 32"/>
                  <a:gd name="T9" fmla="*/ 7561264 h 30"/>
                  <a:gd name="T10" fmla="*/ 57962797 w 32"/>
                  <a:gd name="T11" fmla="*/ 0 h 30"/>
                  <a:gd name="T12" fmla="*/ 25201557 w 32"/>
                  <a:gd name="T13" fmla="*/ 0 h 30"/>
                  <a:gd name="T14" fmla="*/ 25201557 w 32"/>
                  <a:gd name="T15" fmla="*/ 7561264 h 30"/>
                  <a:gd name="T16" fmla="*/ 17640298 w 32"/>
                  <a:gd name="T17" fmla="*/ 7561264 h 30"/>
                  <a:gd name="T18" fmla="*/ 10080623 w 32"/>
                  <a:gd name="T19" fmla="*/ 17641889 h 30"/>
                  <a:gd name="T20" fmla="*/ 10080623 w 32"/>
                  <a:gd name="T21" fmla="*/ 25201562 h 30"/>
                  <a:gd name="T22" fmla="*/ 0 w 32"/>
                  <a:gd name="T23" fmla="*/ 25201562 h 30"/>
                  <a:gd name="T24" fmla="*/ 0 w 32"/>
                  <a:gd name="T25" fmla="*/ 55443448 h 30"/>
                  <a:gd name="T26" fmla="*/ 10080623 w 32"/>
                  <a:gd name="T27" fmla="*/ 60483759 h 30"/>
                  <a:gd name="T28" fmla="*/ 10080623 w 32"/>
                  <a:gd name="T29" fmla="*/ 68045020 h 30"/>
                  <a:gd name="T30" fmla="*/ 17640298 w 32"/>
                  <a:gd name="T31" fmla="*/ 68045020 h 30"/>
                  <a:gd name="T32" fmla="*/ 25201557 w 32"/>
                  <a:gd name="T33" fmla="*/ 75604693 h 30"/>
                  <a:gd name="T34" fmla="*/ 65524056 w 32"/>
                  <a:gd name="T35" fmla="*/ 75604693 h 30"/>
                  <a:gd name="T36" fmla="*/ 73083727 w 32"/>
                  <a:gd name="T37" fmla="*/ 68045020 h 30"/>
                  <a:gd name="T38" fmla="*/ 80644986 w 32"/>
                  <a:gd name="T39" fmla="*/ 60483759 h 30"/>
                  <a:gd name="T40" fmla="*/ 80644986 w 32"/>
                  <a:gd name="T41" fmla="*/ 47883763 h 30"/>
                  <a:gd name="T42" fmla="*/ 80644986 w 32"/>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32" y="16"/>
                    </a:moveTo>
                    <a:lnTo>
                      <a:pt x="32" y="10"/>
                    </a:lnTo>
                    <a:lnTo>
                      <a:pt x="29" y="7"/>
                    </a:lnTo>
                    <a:lnTo>
                      <a:pt x="29" y="3"/>
                    </a:lnTo>
                    <a:lnTo>
                      <a:pt x="26" y="3"/>
                    </a:lnTo>
                    <a:lnTo>
                      <a:pt x="23" y="0"/>
                    </a:lnTo>
                    <a:lnTo>
                      <a:pt x="10" y="0"/>
                    </a:lnTo>
                    <a:lnTo>
                      <a:pt x="10" y="3"/>
                    </a:lnTo>
                    <a:lnTo>
                      <a:pt x="7" y="3"/>
                    </a:lnTo>
                    <a:lnTo>
                      <a:pt x="4" y="7"/>
                    </a:lnTo>
                    <a:lnTo>
                      <a:pt x="4" y="10"/>
                    </a:lnTo>
                    <a:lnTo>
                      <a:pt x="0" y="10"/>
                    </a:lnTo>
                    <a:lnTo>
                      <a:pt x="0" y="22"/>
                    </a:lnTo>
                    <a:lnTo>
                      <a:pt x="4" y="24"/>
                    </a:lnTo>
                    <a:lnTo>
                      <a:pt x="4" y="27"/>
                    </a:lnTo>
                    <a:lnTo>
                      <a:pt x="7" y="27"/>
                    </a:lnTo>
                    <a:lnTo>
                      <a:pt x="10" y="30"/>
                    </a:lnTo>
                    <a:lnTo>
                      <a:pt x="26" y="30"/>
                    </a:lnTo>
                    <a:lnTo>
                      <a:pt x="29" y="27"/>
                    </a:lnTo>
                    <a:lnTo>
                      <a:pt x="32" y="24"/>
                    </a:lnTo>
                    <a:lnTo>
                      <a:pt x="32" y="19"/>
                    </a:lnTo>
                    <a:lnTo>
                      <a:pt x="32"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5" name="Freeform 472"/>
              <p:cNvSpPr>
                <a:spLocks/>
              </p:cNvSpPr>
              <p:nvPr/>
            </p:nvSpPr>
            <p:spPr bwMode="auto">
              <a:xfrm>
                <a:off x="2232025" y="4689475"/>
                <a:ext cx="53975" cy="47625"/>
              </a:xfrm>
              <a:custGeom>
                <a:avLst/>
                <a:gdLst>
                  <a:gd name="T0" fmla="*/ 85685299 w 34"/>
                  <a:gd name="T1" fmla="*/ 40322502 h 30"/>
                  <a:gd name="T2" fmla="*/ 85685299 w 34"/>
                  <a:gd name="T3" fmla="*/ 32762829 h 30"/>
                  <a:gd name="T4" fmla="*/ 78124040 w 34"/>
                  <a:gd name="T5" fmla="*/ 25201562 h 30"/>
                  <a:gd name="T6" fmla="*/ 68043419 w 34"/>
                  <a:gd name="T7" fmla="*/ 15120940 h 30"/>
                  <a:gd name="T8" fmla="*/ 68043419 w 34"/>
                  <a:gd name="T9" fmla="*/ 7561264 h 30"/>
                  <a:gd name="T10" fmla="*/ 60483748 w 34"/>
                  <a:gd name="T11" fmla="*/ 7561264 h 30"/>
                  <a:gd name="T12" fmla="*/ 52922489 w 34"/>
                  <a:gd name="T13" fmla="*/ 0 h 30"/>
                  <a:gd name="T14" fmla="*/ 32761235 w 34"/>
                  <a:gd name="T15" fmla="*/ 0 h 30"/>
                  <a:gd name="T16" fmla="*/ 25201557 w 34"/>
                  <a:gd name="T17" fmla="*/ 7561264 h 30"/>
                  <a:gd name="T18" fmla="*/ 17640298 w 34"/>
                  <a:gd name="T19" fmla="*/ 7561264 h 30"/>
                  <a:gd name="T20" fmla="*/ 7559675 w 34"/>
                  <a:gd name="T21" fmla="*/ 15120940 h 30"/>
                  <a:gd name="T22" fmla="*/ 7559675 w 34"/>
                  <a:gd name="T23" fmla="*/ 25201562 h 30"/>
                  <a:gd name="T24" fmla="*/ 0 w 34"/>
                  <a:gd name="T25" fmla="*/ 32762829 h 30"/>
                  <a:gd name="T26" fmla="*/ 0 w 34"/>
                  <a:gd name="T27" fmla="*/ 47883763 h 30"/>
                  <a:gd name="T28" fmla="*/ 7559675 w 34"/>
                  <a:gd name="T29" fmla="*/ 55443448 h 30"/>
                  <a:gd name="T30" fmla="*/ 7559675 w 34"/>
                  <a:gd name="T31" fmla="*/ 68045020 h 30"/>
                  <a:gd name="T32" fmla="*/ 17640298 w 34"/>
                  <a:gd name="T33" fmla="*/ 68045020 h 30"/>
                  <a:gd name="T34" fmla="*/ 25201557 w 34"/>
                  <a:gd name="T35" fmla="*/ 75604693 h 30"/>
                  <a:gd name="T36" fmla="*/ 60483748 w 34"/>
                  <a:gd name="T37" fmla="*/ 75604693 h 30"/>
                  <a:gd name="T38" fmla="*/ 68043419 w 34"/>
                  <a:gd name="T39" fmla="*/ 68045020 h 30"/>
                  <a:gd name="T40" fmla="*/ 78124040 w 34"/>
                  <a:gd name="T41" fmla="*/ 65524071 h 30"/>
                  <a:gd name="T42" fmla="*/ 78124040 w 34"/>
                  <a:gd name="T43" fmla="*/ 55443448 h 30"/>
                  <a:gd name="T44" fmla="*/ 85685299 w 34"/>
                  <a:gd name="T45" fmla="*/ 47883763 h 30"/>
                  <a:gd name="T46" fmla="*/ 85685299 w 34"/>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0"/>
                  <a:gd name="T74" fmla="*/ 34 w 34"/>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0">
                    <a:moveTo>
                      <a:pt x="34" y="16"/>
                    </a:moveTo>
                    <a:lnTo>
                      <a:pt x="34" y="13"/>
                    </a:lnTo>
                    <a:lnTo>
                      <a:pt x="31" y="10"/>
                    </a:lnTo>
                    <a:lnTo>
                      <a:pt x="27" y="6"/>
                    </a:lnTo>
                    <a:lnTo>
                      <a:pt x="27" y="3"/>
                    </a:lnTo>
                    <a:lnTo>
                      <a:pt x="24" y="3"/>
                    </a:lnTo>
                    <a:lnTo>
                      <a:pt x="21" y="0"/>
                    </a:lnTo>
                    <a:lnTo>
                      <a:pt x="13" y="0"/>
                    </a:lnTo>
                    <a:lnTo>
                      <a:pt x="10" y="3"/>
                    </a:lnTo>
                    <a:lnTo>
                      <a:pt x="7" y="3"/>
                    </a:lnTo>
                    <a:lnTo>
                      <a:pt x="3" y="6"/>
                    </a:lnTo>
                    <a:lnTo>
                      <a:pt x="3" y="10"/>
                    </a:lnTo>
                    <a:lnTo>
                      <a:pt x="0" y="13"/>
                    </a:lnTo>
                    <a:lnTo>
                      <a:pt x="0" y="19"/>
                    </a:lnTo>
                    <a:lnTo>
                      <a:pt x="3" y="22"/>
                    </a:lnTo>
                    <a:lnTo>
                      <a:pt x="3" y="27"/>
                    </a:lnTo>
                    <a:lnTo>
                      <a:pt x="7" y="27"/>
                    </a:lnTo>
                    <a:lnTo>
                      <a:pt x="10" y="30"/>
                    </a:lnTo>
                    <a:lnTo>
                      <a:pt x="24" y="30"/>
                    </a:lnTo>
                    <a:lnTo>
                      <a:pt x="27" y="27"/>
                    </a:lnTo>
                    <a:lnTo>
                      <a:pt x="31" y="26"/>
                    </a:lnTo>
                    <a:lnTo>
                      <a:pt x="31" y="22"/>
                    </a:lnTo>
                    <a:lnTo>
                      <a:pt x="34" y="19"/>
                    </a:lnTo>
                    <a:lnTo>
                      <a:pt x="34"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6" name="Freeform 473"/>
              <p:cNvSpPr>
                <a:spLocks/>
              </p:cNvSpPr>
              <p:nvPr/>
            </p:nvSpPr>
            <p:spPr bwMode="auto">
              <a:xfrm>
                <a:off x="2232025" y="4689475"/>
                <a:ext cx="53975" cy="47625"/>
              </a:xfrm>
              <a:custGeom>
                <a:avLst/>
                <a:gdLst>
                  <a:gd name="T0" fmla="*/ 85685299 w 34"/>
                  <a:gd name="T1" fmla="*/ 40322502 h 30"/>
                  <a:gd name="T2" fmla="*/ 85685299 w 34"/>
                  <a:gd name="T3" fmla="*/ 32762829 h 30"/>
                  <a:gd name="T4" fmla="*/ 78124040 w 34"/>
                  <a:gd name="T5" fmla="*/ 25201562 h 30"/>
                  <a:gd name="T6" fmla="*/ 68043419 w 34"/>
                  <a:gd name="T7" fmla="*/ 15120940 h 30"/>
                  <a:gd name="T8" fmla="*/ 68043419 w 34"/>
                  <a:gd name="T9" fmla="*/ 7561264 h 30"/>
                  <a:gd name="T10" fmla="*/ 60483748 w 34"/>
                  <a:gd name="T11" fmla="*/ 7561264 h 30"/>
                  <a:gd name="T12" fmla="*/ 52922489 w 34"/>
                  <a:gd name="T13" fmla="*/ 0 h 30"/>
                  <a:gd name="T14" fmla="*/ 32761235 w 34"/>
                  <a:gd name="T15" fmla="*/ 0 h 30"/>
                  <a:gd name="T16" fmla="*/ 25201557 w 34"/>
                  <a:gd name="T17" fmla="*/ 7561264 h 30"/>
                  <a:gd name="T18" fmla="*/ 17640298 w 34"/>
                  <a:gd name="T19" fmla="*/ 7561264 h 30"/>
                  <a:gd name="T20" fmla="*/ 7559675 w 34"/>
                  <a:gd name="T21" fmla="*/ 15120940 h 30"/>
                  <a:gd name="T22" fmla="*/ 7559675 w 34"/>
                  <a:gd name="T23" fmla="*/ 25201562 h 30"/>
                  <a:gd name="T24" fmla="*/ 0 w 34"/>
                  <a:gd name="T25" fmla="*/ 32762829 h 30"/>
                  <a:gd name="T26" fmla="*/ 0 w 34"/>
                  <a:gd name="T27" fmla="*/ 47883763 h 30"/>
                  <a:gd name="T28" fmla="*/ 7559675 w 34"/>
                  <a:gd name="T29" fmla="*/ 55443448 h 30"/>
                  <a:gd name="T30" fmla="*/ 7559675 w 34"/>
                  <a:gd name="T31" fmla="*/ 68045020 h 30"/>
                  <a:gd name="T32" fmla="*/ 17640298 w 34"/>
                  <a:gd name="T33" fmla="*/ 68045020 h 30"/>
                  <a:gd name="T34" fmla="*/ 25201557 w 34"/>
                  <a:gd name="T35" fmla="*/ 75604693 h 30"/>
                  <a:gd name="T36" fmla="*/ 60483748 w 34"/>
                  <a:gd name="T37" fmla="*/ 75604693 h 30"/>
                  <a:gd name="T38" fmla="*/ 68043419 w 34"/>
                  <a:gd name="T39" fmla="*/ 68045020 h 30"/>
                  <a:gd name="T40" fmla="*/ 78124040 w 34"/>
                  <a:gd name="T41" fmla="*/ 65524071 h 30"/>
                  <a:gd name="T42" fmla="*/ 78124040 w 34"/>
                  <a:gd name="T43" fmla="*/ 55443448 h 30"/>
                  <a:gd name="T44" fmla="*/ 85685299 w 34"/>
                  <a:gd name="T45" fmla="*/ 47883763 h 30"/>
                  <a:gd name="T46" fmla="*/ 85685299 w 34"/>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0"/>
                  <a:gd name="T74" fmla="*/ 34 w 34"/>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0">
                    <a:moveTo>
                      <a:pt x="34" y="16"/>
                    </a:moveTo>
                    <a:lnTo>
                      <a:pt x="34" y="13"/>
                    </a:lnTo>
                    <a:lnTo>
                      <a:pt x="31" y="10"/>
                    </a:lnTo>
                    <a:lnTo>
                      <a:pt x="27" y="6"/>
                    </a:lnTo>
                    <a:lnTo>
                      <a:pt x="27" y="3"/>
                    </a:lnTo>
                    <a:lnTo>
                      <a:pt x="24" y="3"/>
                    </a:lnTo>
                    <a:lnTo>
                      <a:pt x="21" y="0"/>
                    </a:lnTo>
                    <a:lnTo>
                      <a:pt x="13" y="0"/>
                    </a:lnTo>
                    <a:lnTo>
                      <a:pt x="10" y="3"/>
                    </a:lnTo>
                    <a:lnTo>
                      <a:pt x="7" y="3"/>
                    </a:lnTo>
                    <a:lnTo>
                      <a:pt x="3" y="6"/>
                    </a:lnTo>
                    <a:lnTo>
                      <a:pt x="3" y="10"/>
                    </a:lnTo>
                    <a:lnTo>
                      <a:pt x="0" y="13"/>
                    </a:lnTo>
                    <a:lnTo>
                      <a:pt x="0" y="19"/>
                    </a:lnTo>
                    <a:lnTo>
                      <a:pt x="3" y="22"/>
                    </a:lnTo>
                    <a:lnTo>
                      <a:pt x="3" y="27"/>
                    </a:lnTo>
                    <a:lnTo>
                      <a:pt x="7" y="27"/>
                    </a:lnTo>
                    <a:lnTo>
                      <a:pt x="10" y="30"/>
                    </a:lnTo>
                    <a:lnTo>
                      <a:pt x="24" y="30"/>
                    </a:lnTo>
                    <a:lnTo>
                      <a:pt x="27" y="27"/>
                    </a:lnTo>
                    <a:lnTo>
                      <a:pt x="31" y="26"/>
                    </a:lnTo>
                    <a:lnTo>
                      <a:pt x="31" y="22"/>
                    </a:lnTo>
                    <a:lnTo>
                      <a:pt x="34" y="19"/>
                    </a:lnTo>
                    <a:lnTo>
                      <a:pt x="34"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7" name="Freeform 474"/>
              <p:cNvSpPr>
                <a:spLocks/>
              </p:cNvSpPr>
              <p:nvPr/>
            </p:nvSpPr>
            <p:spPr bwMode="auto">
              <a:xfrm>
                <a:off x="2232025" y="4689475"/>
                <a:ext cx="53975" cy="47625"/>
              </a:xfrm>
              <a:custGeom>
                <a:avLst/>
                <a:gdLst>
                  <a:gd name="T0" fmla="*/ 85685299 w 34"/>
                  <a:gd name="T1" fmla="*/ 40322502 h 30"/>
                  <a:gd name="T2" fmla="*/ 85685299 w 34"/>
                  <a:gd name="T3" fmla="*/ 32762829 h 30"/>
                  <a:gd name="T4" fmla="*/ 78124040 w 34"/>
                  <a:gd name="T5" fmla="*/ 25201562 h 30"/>
                  <a:gd name="T6" fmla="*/ 68043419 w 34"/>
                  <a:gd name="T7" fmla="*/ 15120940 h 30"/>
                  <a:gd name="T8" fmla="*/ 68043419 w 34"/>
                  <a:gd name="T9" fmla="*/ 7561264 h 30"/>
                  <a:gd name="T10" fmla="*/ 60483748 w 34"/>
                  <a:gd name="T11" fmla="*/ 7561264 h 30"/>
                  <a:gd name="T12" fmla="*/ 52922489 w 34"/>
                  <a:gd name="T13" fmla="*/ 0 h 30"/>
                  <a:gd name="T14" fmla="*/ 32761235 w 34"/>
                  <a:gd name="T15" fmla="*/ 0 h 30"/>
                  <a:gd name="T16" fmla="*/ 25201557 w 34"/>
                  <a:gd name="T17" fmla="*/ 7561264 h 30"/>
                  <a:gd name="T18" fmla="*/ 17640298 w 34"/>
                  <a:gd name="T19" fmla="*/ 7561264 h 30"/>
                  <a:gd name="T20" fmla="*/ 7559675 w 34"/>
                  <a:gd name="T21" fmla="*/ 15120940 h 30"/>
                  <a:gd name="T22" fmla="*/ 7559675 w 34"/>
                  <a:gd name="T23" fmla="*/ 25201562 h 30"/>
                  <a:gd name="T24" fmla="*/ 0 w 34"/>
                  <a:gd name="T25" fmla="*/ 32762829 h 30"/>
                  <a:gd name="T26" fmla="*/ 0 w 34"/>
                  <a:gd name="T27" fmla="*/ 47883763 h 30"/>
                  <a:gd name="T28" fmla="*/ 7559675 w 34"/>
                  <a:gd name="T29" fmla="*/ 55443448 h 30"/>
                  <a:gd name="T30" fmla="*/ 7559675 w 34"/>
                  <a:gd name="T31" fmla="*/ 68045020 h 30"/>
                  <a:gd name="T32" fmla="*/ 17640298 w 34"/>
                  <a:gd name="T33" fmla="*/ 68045020 h 30"/>
                  <a:gd name="T34" fmla="*/ 25201557 w 34"/>
                  <a:gd name="T35" fmla="*/ 75604693 h 30"/>
                  <a:gd name="T36" fmla="*/ 60483748 w 34"/>
                  <a:gd name="T37" fmla="*/ 75604693 h 30"/>
                  <a:gd name="T38" fmla="*/ 68043419 w 34"/>
                  <a:gd name="T39" fmla="*/ 68045020 h 30"/>
                  <a:gd name="T40" fmla="*/ 78124040 w 34"/>
                  <a:gd name="T41" fmla="*/ 65524071 h 30"/>
                  <a:gd name="T42" fmla="*/ 78124040 w 34"/>
                  <a:gd name="T43" fmla="*/ 55443448 h 30"/>
                  <a:gd name="T44" fmla="*/ 85685299 w 34"/>
                  <a:gd name="T45" fmla="*/ 47883763 h 30"/>
                  <a:gd name="T46" fmla="*/ 85685299 w 34"/>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0"/>
                  <a:gd name="T74" fmla="*/ 34 w 34"/>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0">
                    <a:moveTo>
                      <a:pt x="34" y="16"/>
                    </a:moveTo>
                    <a:lnTo>
                      <a:pt x="34" y="13"/>
                    </a:lnTo>
                    <a:lnTo>
                      <a:pt x="31" y="10"/>
                    </a:lnTo>
                    <a:lnTo>
                      <a:pt x="27" y="6"/>
                    </a:lnTo>
                    <a:lnTo>
                      <a:pt x="27" y="3"/>
                    </a:lnTo>
                    <a:lnTo>
                      <a:pt x="24" y="3"/>
                    </a:lnTo>
                    <a:lnTo>
                      <a:pt x="21" y="0"/>
                    </a:lnTo>
                    <a:lnTo>
                      <a:pt x="13" y="0"/>
                    </a:lnTo>
                    <a:lnTo>
                      <a:pt x="10" y="3"/>
                    </a:lnTo>
                    <a:lnTo>
                      <a:pt x="7" y="3"/>
                    </a:lnTo>
                    <a:lnTo>
                      <a:pt x="3" y="6"/>
                    </a:lnTo>
                    <a:lnTo>
                      <a:pt x="3" y="10"/>
                    </a:lnTo>
                    <a:lnTo>
                      <a:pt x="0" y="13"/>
                    </a:lnTo>
                    <a:lnTo>
                      <a:pt x="0" y="19"/>
                    </a:lnTo>
                    <a:lnTo>
                      <a:pt x="3" y="22"/>
                    </a:lnTo>
                    <a:lnTo>
                      <a:pt x="3" y="27"/>
                    </a:lnTo>
                    <a:lnTo>
                      <a:pt x="7" y="27"/>
                    </a:lnTo>
                    <a:lnTo>
                      <a:pt x="10" y="30"/>
                    </a:lnTo>
                    <a:lnTo>
                      <a:pt x="24" y="30"/>
                    </a:lnTo>
                    <a:lnTo>
                      <a:pt x="27" y="27"/>
                    </a:lnTo>
                    <a:lnTo>
                      <a:pt x="31" y="26"/>
                    </a:lnTo>
                    <a:lnTo>
                      <a:pt x="31" y="22"/>
                    </a:lnTo>
                    <a:lnTo>
                      <a:pt x="34" y="19"/>
                    </a:lnTo>
                    <a:lnTo>
                      <a:pt x="34"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8" name="Freeform 475"/>
              <p:cNvSpPr>
                <a:spLocks/>
              </p:cNvSpPr>
              <p:nvPr/>
            </p:nvSpPr>
            <p:spPr bwMode="auto">
              <a:xfrm>
                <a:off x="2232025" y="4689475"/>
                <a:ext cx="53975" cy="47625"/>
              </a:xfrm>
              <a:custGeom>
                <a:avLst/>
                <a:gdLst>
                  <a:gd name="T0" fmla="*/ 85685299 w 34"/>
                  <a:gd name="T1" fmla="*/ 40322502 h 30"/>
                  <a:gd name="T2" fmla="*/ 85685299 w 34"/>
                  <a:gd name="T3" fmla="*/ 32762829 h 30"/>
                  <a:gd name="T4" fmla="*/ 78124040 w 34"/>
                  <a:gd name="T5" fmla="*/ 25201562 h 30"/>
                  <a:gd name="T6" fmla="*/ 68043419 w 34"/>
                  <a:gd name="T7" fmla="*/ 15120940 h 30"/>
                  <a:gd name="T8" fmla="*/ 68043419 w 34"/>
                  <a:gd name="T9" fmla="*/ 7561264 h 30"/>
                  <a:gd name="T10" fmla="*/ 60483748 w 34"/>
                  <a:gd name="T11" fmla="*/ 7561264 h 30"/>
                  <a:gd name="T12" fmla="*/ 52922489 w 34"/>
                  <a:gd name="T13" fmla="*/ 0 h 30"/>
                  <a:gd name="T14" fmla="*/ 32761235 w 34"/>
                  <a:gd name="T15" fmla="*/ 0 h 30"/>
                  <a:gd name="T16" fmla="*/ 25201557 w 34"/>
                  <a:gd name="T17" fmla="*/ 7561264 h 30"/>
                  <a:gd name="T18" fmla="*/ 17640298 w 34"/>
                  <a:gd name="T19" fmla="*/ 7561264 h 30"/>
                  <a:gd name="T20" fmla="*/ 7559675 w 34"/>
                  <a:gd name="T21" fmla="*/ 15120940 h 30"/>
                  <a:gd name="T22" fmla="*/ 7559675 w 34"/>
                  <a:gd name="T23" fmla="*/ 25201562 h 30"/>
                  <a:gd name="T24" fmla="*/ 0 w 34"/>
                  <a:gd name="T25" fmla="*/ 32762829 h 30"/>
                  <a:gd name="T26" fmla="*/ 0 w 34"/>
                  <a:gd name="T27" fmla="*/ 47883763 h 30"/>
                  <a:gd name="T28" fmla="*/ 7559675 w 34"/>
                  <a:gd name="T29" fmla="*/ 55443448 h 30"/>
                  <a:gd name="T30" fmla="*/ 7559675 w 34"/>
                  <a:gd name="T31" fmla="*/ 68045020 h 30"/>
                  <a:gd name="T32" fmla="*/ 17640298 w 34"/>
                  <a:gd name="T33" fmla="*/ 68045020 h 30"/>
                  <a:gd name="T34" fmla="*/ 25201557 w 34"/>
                  <a:gd name="T35" fmla="*/ 75604693 h 30"/>
                  <a:gd name="T36" fmla="*/ 60483748 w 34"/>
                  <a:gd name="T37" fmla="*/ 75604693 h 30"/>
                  <a:gd name="T38" fmla="*/ 68043419 w 34"/>
                  <a:gd name="T39" fmla="*/ 68045020 h 30"/>
                  <a:gd name="T40" fmla="*/ 78124040 w 34"/>
                  <a:gd name="T41" fmla="*/ 65524071 h 30"/>
                  <a:gd name="T42" fmla="*/ 78124040 w 34"/>
                  <a:gd name="T43" fmla="*/ 55443448 h 30"/>
                  <a:gd name="T44" fmla="*/ 85685299 w 34"/>
                  <a:gd name="T45" fmla="*/ 47883763 h 30"/>
                  <a:gd name="T46" fmla="*/ 85685299 w 34"/>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0"/>
                  <a:gd name="T74" fmla="*/ 34 w 34"/>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0">
                    <a:moveTo>
                      <a:pt x="34" y="16"/>
                    </a:moveTo>
                    <a:lnTo>
                      <a:pt x="34" y="13"/>
                    </a:lnTo>
                    <a:lnTo>
                      <a:pt x="31" y="10"/>
                    </a:lnTo>
                    <a:lnTo>
                      <a:pt x="27" y="6"/>
                    </a:lnTo>
                    <a:lnTo>
                      <a:pt x="27" y="3"/>
                    </a:lnTo>
                    <a:lnTo>
                      <a:pt x="24" y="3"/>
                    </a:lnTo>
                    <a:lnTo>
                      <a:pt x="21" y="0"/>
                    </a:lnTo>
                    <a:lnTo>
                      <a:pt x="13" y="0"/>
                    </a:lnTo>
                    <a:lnTo>
                      <a:pt x="10" y="3"/>
                    </a:lnTo>
                    <a:lnTo>
                      <a:pt x="7" y="3"/>
                    </a:lnTo>
                    <a:lnTo>
                      <a:pt x="3" y="6"/>
                    </a:lnTo>
                    <a:lnTo>
                      <a:pt x="3" y="10"/>
                    </a:lnTo>
                    <a:lnTo>
                      <a:pt x="0" y="13"/>
                    </a:lnTo>
                    <a:lnTo>
                      <a:pt x="0" y="19"/>
                    </a:lnTo>
                    <a:lnTo>
                      <a:pt x="3" y="22"/>
                    </a:lnTo>
                    <a:lnTo>
                      <a:pt x="3" y="27"/>
                    </a:lnTo>
                    <a:lnTo>
                      <a:pt x="7" y="27"/>
                    </a:lnTo>
                    <a:lnTo>
                      <a:pt x="10" y="30"/>
                    </a:lnTo>
                    <a:lnTo>
                      <a:pt x="24" y="30"/>
                    </a:lnTo>
                    <a:lnTo>
                      <a:pt x="27" y="27"/>
                    </a:lnTo>
                    <a:lnTo>
                      <a:pt x="31" y="26"/>
                    </a:lnTo>
                    <a:lnTo>
                      <a:pt x="31" y="22"/>
                    </a:lnTo>
                    <a:lnTo>
                      <a:pt x="34" y="19"/>
                    </a:lnTo>
                    <a:lnTo>
                      <a:pt x="34"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09" name="Freeform 476"/>
              <p:cNvSpPr>
                <a:spLocks/>
              </p:cNvSpPr>
              <p:nvPr/>
            </p:nvSpPr>
            <p:spPr bwMode="auto">
              <a:xfrm>
                <a:off x="2387600" y="4603750"/>
                <a:ext cx="49213" cy="47625"/>
              </a:xfrm>
              <a:custGeom>
                <a:avLst/>
                <a:gdLst>
                  <a:gd name="T0" fmla="*/ 78126437 w 31"/>
                  <a:gd name="T1" fmla="*/ 27722518 h 30"/>
                  <a:gd name="T2" fmla="*/ 70565099 w 31"/>
                  <a:gd name="T3" fmla="*/ 20161251 h 30"/>
                  <a:gd name="T4" fmla="*/ 70565099 w 31"/>
                  <a:gd name="T5" fmla="*/ 7561264 h 30"/>
                  <a:gd name="T6" fmla="*/ 63005349 w 31"/>
                  <a:gd name="T7" fmla="*/ 7561264 h 30"/>
                  <a:gd name="T8" fmla="*/ 55444012 w 31"/>
                  <a:gd name="T9" fmla="*/ 0 h 30"/>
                  <a:gd name="T10" fmla="*/ 15121094 w 31"/>
                  <a:gd name="T11" fmla="*/ 0 h 30"/>
                  <a:gd name="T12" fmla="*/ 7561341 w 31"/>
                  <a:gd name="T13" fmla="*/ 7561264 h 30"/>
                  <a:gd name="T14" fmla="*/ 0 w 31"/>
                  <a:gd name="T15" fmla="*/ 12601575 h 30"/>
                  <a:gd name="T16" fmla="*/ 0 w 31"/>
                  <a:gd name="T17" fmla="*/ 52924086 h 30"/>
                  <a:gd name="T18" fmla="*/ 7561341 w 31"/>
                  <a:gd name="T19" fmla="*/ 60483759 h 30"/>
                  <a:gd name="T20" fmla="*/ 7561341 w 31"/>
                  <a:gd name="T21" fmla="*/ 68045020 h 30"/>
                  <a:gd name="T22" fmla="*/ 22682431 w 31"/>
                  <a:gd name="T23" fmla="*/ 68045020 h 30"/>
                  <a:gd name="T24" fmla="*/ 30242187 w 31"/>
                  <a:gd name="T25" fmla="*/ 75604693 h 30"/>
                  <a:gd name="T26" fmla="*/ 47884250 w 31"/>
                  <a:gd name="T27" fmla="*/ 75604693 h 30"/>
                  <a:gd name="T28" fmla="*/ 55444012 w 31"/>
                  <a:gd name="T29" fmla="*/ 68045020 h 30"/>
                  <a:gd name="T30" fmla="*/ 63005349 w 31"/>
                  <a:gd name="T31" fmla="*/ 68045020 h 30"/>
                  <a:gd name="T32" fmla="*/ 70565099 w 31"/>
                  <a:gd name="T33" fmla="*/ 60483759 h 30"/>
                  <a:gd name="T34" fmla="*/ 70565099 w 31"/>
                  <a:gd name="T35" fmla="*/ 52924086 h 30"/>
                  <a:gd name="T36" fmla="*/ 78126437 w 31"/>
                  <a:gd name="T37" fmla="*/ 42843452 h 30"/>
                  <a:gd name="T38" fmla="*/ 78126437 w 31"/>
                  <a:gd name="T39" fmla="*/ 2772251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31" y="11"/>
                    </a:moveTo>
                    <a:lnTo>
                      <a:pt x="28" y="8"/>
                    </a:lnTo>
                    <a:lnTo>
                      <a:pt x="28" y="3"/>
                    </a:lnTo>
                    <a:lnTo>
                      <a:pt x="25" y="3"/>
                    </a:lnTo>
                    <a:lnTo>
                      <a:pt x="22" y="0"/>
                    </a:lnTo>
                    <a:lnTo>
                      <a:pt x="6" y="0"/>
                    </a:lnTo>
                    <a:lnTo>
                      <a:pt x="3" y="3"/>
                    </a:lnTo>
                    <a:lnTo>
                      <a:pt x="0" y="5"/>
                    </a:lnTo>
                    <a:lnTo>
                      <a:pt x="0" y="21"/>
                    </a:lnTo>
                    <a:lnTo>
                      <a:pt x="3" y="24"/>
                    </a:lnTo>
                    <a:lnTo>
                      <a:pt x="3" y="27"/>
                    </a:lnTo>
                    <a:lnTo>
                      <a:pt x="9" y="27"/>
                    </a:lnTo>
                    <a:lnTo>
                      <a:pt x="12" y="30"/>
                    </a:lnTo>
                    <a:lnTo>
                      <a:pt x="19" y="30"/>
                    </a:lnTo>
                    <a:lnTo>
                      <a:pt x="22" y="27"/>
                    </a:lnTo>
                    <a:lnTo>
                      <a:pt x="25" y="27"/>
                    </a:lnTo>
                    <a:lnTo>
                      <a:pt x="28" y="24"/>
                    </a:lnTo>
                    <a:lnTo>
                      <a:pt x="28" y="21"/>
                    </a:lnTo>
                    <a:lnTo>
                      <a:pt x="31" y="17"/>
                    </a:lnTo>
                    <a:lnTo>
                      <a:pt x="31" y="11"/>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0" name="Freeform 477"/>
              <p:cNvSpPr>
                <a:spLocks/>
              </p:cNvSpPr>
              <p:nvPr/>
            </p:nvSpPr>
            <p:spPr bwMode="auto">
              <a:xfrm>
                <a:off x="2387600" y="4603750"/>
                <a:ext cx="49213" cy="47625"/>
              </a:xfrm>
              <a:custGeom>
                <a:avLst/>
                <a:gdLst>
                  <a:gd name="T0" fmla="*/ 78126437 w 31"/>
                  <a:gd name="T1" fmla="*/ 27722518 h 30"/>
                  <a:gd name="T2" fmla="*/ 70565099 w 31"/>
                  <a:gd name="T3" fmla="*/ 20161251 h 30"/>
                  <a:gd name="T4" fmla="*/ 70565099 w 31"/>
                  <a:gd name="T5" fmla="*/ 7561264 h 30"/>
                  <a:gd name="T6" fmla="*/ 63005349 w 31"/>
                  <a:gd name="T7" fmla="*/ 7561264 h 30"/>
                  <a:gd name="T8" fmla="*/ 55444012 w 31"/>
                  <a:gd name="T9" fmla="*/ 0 h 30"/>
                  <a:gd name="T10" fmla="*/ 15121094 w 31"/>
                  <a:gd name="T11" fmla="*/ 0 h 30"/>
                  <a:gd name="T12" fmla="*/ 7561341 w 31"/>
                  <a:gd name="T13" fmla="*/ 7561264 h 30"/>
                  <a:gd name="T14" fmla="*/ 0 w 31"/>
                  <a:gd name="T15" fmla="*/ 12601575 h 30"/>
                  <a:gd name="T16" fmla="*/ 0 w 31"/>
                  <a:gd name="T17" fmla="*/ 52924086 h 30"/>
                  <a:gd name="T18" fmla="*/ 7561341 w 31"/>
                  <a:gd name="T19" fmla="*/ 60483759 h 30"/>
                  <a:gd name="T20" fmla="*/ 7561341 w 31"/>
                  <a:gd name="T21" fmla="*/ 68045020 h 30"/>
                  <a:gd name="T22" fmla="*/ 22682431 w 31"/>
                  <a:gd name="T23" fmla="*/ 68045020 h 30"/>
                  <a:gd name="T24" fmla="*/ 30242187 w 31"/>
                  <a:gd name="T25" fmla="*/ 75604693 h 30"/>
                  <a:gd name="T26" fmla="*/ 47884250 w 31"/>
                  <a:gd name="T27" fmla="*/ 75604693 h 30"/>
                  <a:gd name="T28" fmla="*/ 55444012 w 31"/>
                  <a:gd name="T29" fmla="*/ 68045020 h 30"/>
                  <a:gd name="T30" fmla="*/ 63005349 w 31"/>
                  <a:gd name="T31" fmla="*/ 68045020 h 30"/>
                  <a:gd name="T32" fmla="*/ 70565099 w 31"/>
                  <a:gd name="T33" fmla="*/ 60483759 h 30"/>
                  <a:gd name="T34" fmla="*/ 70565099 w 31"/>
                  <a:gd name="T35" fmla="*/ 52924086 h 30"/>
                  <a:gd name="T36" fmla="*/ 78126437 w 31"/>
                  <a:gd name="T37" fmla="*/ 42843452 h 30"/>
                  <a:gd name="T38" fmla="*/ 78126437 w 31"/>
                  <a:gd name="T39" fmla="*/ 2772251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31" y="11"/>
                    </a:moveTo>
                    <a:lnTo>
                      <a:pt x="28" y="8"/>
                    </a:lnTo>
                    <a:lnTo>
                      <a:pt x="28" y="3"/>
                    </a:lnTo>
                    <a:lnTo>
                      <a:pt x="25" y="3"/>
                    </a:lnTo>
                    <a:lnTo>
                      <a:pt x="22" y="0"/>
                    </a:lnTo>
                    <a:lnTo>
                      <a:pt x="6" y="0"/>
                    </a:lnTo>
                    <a:lnTo>
                      <a:pt x="3" y="3"/>
                    </a:lnTo>
                    <a:lnTo>
                      <a:pt x="0" y="5"/>
                    </a:lnTo>
                    <a:lnTo>
                      <a:pt x="0" y="21"/>
                    </a:lnTo>
                    <a:lnTo>
                      <a:pt x="3" y="24"/>
                    </a:lnTo>
                    <a:lnTo>
                      <a:pt x="3" y="27"/>
                    </a:lnTo>
                    <a:lnTo>
                      <a:pt x="9" y="27"/>
                    </a:lnTo>
                    <a:lnTo>
                      <a:pt x="12" y="30"/>
                    </a:lnTo>
                    <a:lnTo>
                      <a:pt x="19" y="30"/>
                    </a:lnTo>
                    <a:lnTo>
                      <a:pt x="22" y="27"/>
                    </a:lnTo>
                    <a:lnTo>
                      <a:pt x="25" y="27"/>
                    </a:lnTo>
                    <a:lnTo>
                      <a:pt x="28" y="24"/>
                    </a:lnTo>
                    <a:lnTo>
                      <a:pt x="28" y="21"/>
                    </a:lnTo>
                    <a:lnTo>
                      <a:pt x="31" y="17"/>
                    </a:lnTo>
                    <a:lnTo>
                      <a:pt x="31" y="11"/>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1" name="Freeform 478"/>
              <p:cNvSpPr>
                <a:spLocks/>
              </p:cNvSpPr>
              <p:nvPr/>
            </p:nvSpPr>
            <p:spPr bwMode="auto">
              <a:xfrm>
                <a:off x="2387600" y="4603750"/>
                <a:ext cx="49213" cy="47625"/>
              </a:xfrm>
              <a:custGeom>
                <a:avLst/>
                <a:gdLst>
                  <a:gd name="T0" fmla="*/ 78126437 w 31"/>
                  <a:gd name="T1" fmla="*/ 27722518 h 30"/>
                  <a:gd name="T2" fmla="*/ 70565099 w 31"/>
                  <a:gd name="T3" fmla="*/ 20161251 h 30"/>
                  <a:gd name="T4" fmla="*/ 70565099 w 31"/>
                  <a:gd name="T5" fmla="*/ 7561264 h 30"/>
                  <a:gd name="T6" fmla="*/ 63005349 w 31"/>
                  <a:gd name="T7" fmla="*/ 7561264 h 30"/>
                  <a:gd name="T8" fmla="*/ 55444012 w 31"/>
                  <a:gd name="T9" fmla="*/ 0 h 30"/>
                  <a:gd name="T10" fmla="*/ 15121094 w 31"/>
                  <a:gd name="T11" fmla="*/ 0 h 30"/>
                  <a:gd name="T12" fmla="*/ 7561341 w 31"/>
                  <a:gd name="T13" fmla="*/ 7561264 h 30"/>
                  <a:gd name="T14" fmla="*/ 0 w 31"/>
                  <a:gd name="T15" fmla="*/ 12601575 h 30"/>
                  <a:gd name="T16" fmla="*/ 0 w 31"/>
                  <a:gd name="T17" fmla="*/ 52924086 h 30"/>
                  <a:gd name="T18" fmla="*/ 7561341 w 31"/>
                  <a:gd name="T19" fmla="*/ 60483759 h 30"/>
                  <a:gd name="T20" fmla="*/ 7561341 w 31"/>
                  <a:gd name="T21" fmla="*/ 68045020 h 30"/>
                  <a:gd name="T22" fmla="*/ 22682431 w 31"/>
                  <a:gd name="T23" fmla="*/ 68045020 h 30"/>
                  <a:gd name="T24" fmla="*/ 30242187 w 31"/>
                  <a:gd name="T25" fmla="*/ 75604693 h 30"/>
                  <a:gd name="T26" fmla="*/ 47884250 w 31"/>
                  <a:gd name="T27" fmla="*/ 75604693 h 30"/>
                  <a:gd name="T28" fmla="*/ 55444012 w 31"/>
                  <a:gd name="T29" fmla="*/ 68045020 h 30"/>
                  <a:gd name="T30" fmla="*/ 63005349 w 31"/>
                  <a:gd name="T31" fmla="*/ 68045020 h 30"/>
                  <a:gd name="T32" fmla="*/ 70565099 w 31"/>
                  <a:gd name="T33" fmla="*/ 60483759 h 30"/>
                  <a:gd name="T34" fmla="*/ 70565099 w 31"/>
                  <a:gd name="T35" fmla="*/ 52924086 h 30"/>
                  <a:gd name="T36" fmla="*/ 78126437 w 31"/>
                  <a:gd name="T37" fmla="*/ 42843452 h 30"/>
                  <a:gd name="T38" fmla="*/ 78126437 w 31"/>
                  <a:gd name="T39" fmla="*/ 2772251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31" y="11"/>
                    </a:moveTo>
                    <a:lnTo>
                      <a:pt x="28" y="8"/>
                    </a:lnTo>
                    <a:lnTo>
                      <a:pt x="28" y="3"/>
                    </a:lnTo>
                    <a:lnTo>
                      <a:pt x="25" y="3"/>
                    </a:lnTo>
                    <a:lnTo>
                      <a:pt x="22" y="0"/>
                    </a:lnTo>
                    <a:lnTo>
                      <a:pt x="6" y="0"/>
                    </a:lnTo>
                    <a:lnTo>
                      <a:pt x="3" y="3"/>
                    </a:lnTo>
                    <a:lnTo>
                      <a:pt x="0" y="5"/>
                    </a:lnTo>
                    <a:lnTo>
                      <a:pt x="0" y="21"/>
                    </a:lnTo>
                    <a:lnTo>
                      <a:pt x="3" y="24"/>
                    </a:lnTo>
                    <a:lnTo>
                      <a:pt x="3" y="27"/>
                    </a:lnTo>
                    <a:lnTo>
                      <a:pt x="9" y="27"/>
                    </a:lnTo>
                    <a:lnTo>
                      <a:pt x="12" y="30"/>
                    </a:lnTo>
                    <a:lnTo>
                      <a:pt x="19" y="30"/>
                    </a:lnTo>
                    <a:lnTo>
                      <a:pt x="22" y="27"/>
                    </a:lnTo>
                    <a:lnTo>
                      <a:pt x="25" y="27"/>
                    </a:lnTo>
                    <a:lnTo>
                      <a:pt x="28" y="24"/>
                    </a:lnTo>
                    <a:lnTo>
                      <a:pt x="28" y="21"/>
                    </a:lnTo>
                    <a:lnTo>
                      <a:pt x="31" y="17"/>
                    </a:lnTo>
                    <a:lnTo>
                      <a:pt x="31" y="11"/>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2" name="Freeform 479"/>
              <p:cNvSpPr>
                <a:spLocks/>
              </p:cNvSpPr>
              <p:nvPr/>
            </p:nvSpPr>
            <p:spPr bwMode="auto">
              <a:xfrm>
                <a:off x="2387600" y="4603750"/>
                <a:ext cx="49213" cy="47625"/>
              </a:xfrm>
              <a:custGeom>
                <a:avLst/>
                <a:gdLst>
                  <a:gd name="T0" fmla="*/ 78126437 w 31"/>
                  <a:gd name="T1" fmla="*/ 27722518 h 30"/>
                  <a:gd name="T2" fmla="*/ 70565099 w 31"/>
                  <a:gd name="T3" fmla="*/ 20161251 h 30"/>
                  <a:gd name="T4" fmla="*/ 70565099 w 31"/>
                  <a:gd name="T5" fmla="*/ 7561264 h 30"/>
                  <a:gd name="T6" fmla="*/ 63005349 w 31"/>
                  <a:gd name="T7" fmla="*/ 7561264 h 30"/>
                  <a:gd name="T8" fmla="*/ 55444012 w 31"/>
                  <a:gd name="T9" fmla="*/ 0 h 30"/>
                  <a:gd name="T10" fmla="*/ 15121094 w 31"/>
                  <a:gd name="T11" fmla="*/ 0 h 30"/>
                  <a:gd name="T12" fmla="*/ 7561341 w 31"/>
                  <a:gd name="T13" fmla="*/ 7561264 h 30"/>
                  <a:gd name="T14" fmla="*/ 0 w 31"/>
                  <a:gd name="T15" fmla="*/ 12601575 h 30"/>
                  <a:gd name="T16" fmla="*/ 0 w 31"/>
                  <a:gd name="T17" fmla="*/ 52924086 h 30"/>
                  <a:gd name="T18" fmla="*/ 7561341 w 31"/>
                  <a:gd name="T19" fmla="*/ 60483759 h 30"/>
                  <a:gd name="T20" fmla="*/ 7561341 w 31"/>
                  <a:gd name="T21" fmla="*/ 68045020 h 30"/>
                  <a:gd name="T22" fmla="*/ 22682431 w 31"/>
                  <a:gd name="T23" fmla="*/ 68045020 h 30"/>
                  <a:gd name="T24" fmla="*/ 30242187 w 31"/>
                  <a:gd name="T25" fmla="*/ 75604693 h 30"/>
                  <a:gd name="T26" fmla="*/ 47884250 w 31"/>
                  <a:gd name="T27" fmla="*/ 75604693 h 30"/>
                  <a:gd name="T28" fmla="*/ 55444012 w 31"/>
                  <a:gd name="T29" fmla="*/ 68045020 h 30"/>
                  <a:gd name="T30" fmla="*/ 63005349 w 31"/>
                  <a:gd name="T31" fmla="*/ 68045020 h 30"/>
                  <a:gd name="T32" fmla="*/ 70565099 w 31"/>
                  <a:gd name="T33" fmla="*/ 60483759 h 30"/>
                  <a:gd name="T34" fmla="*/ 70565099 w 31"/>
                  <a:gd name="T35" fmla="*/ 52924086 h 30"/>
                  <a:gd name="T36" fmla="*/ 78126437 w 31"/>
                  <a:gd name="T37" fmla="*/ 42843452 h 30"/>
                  <a:gd name="T38" fmla="*/ 78126437 w 31"/>
                  <a:gd name="T39" fmla="*/ 2772251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31" y="11"/>
                    </a:moveTo>
                    <a:lnTo>
                      <a:pt x="28" y="8"/>
                    </a:lnTo>
                    <a:lnTo>
                      <a:pt x="28" y="3"/>
                    </a:lnTo>
                    <a:lnTo>
                      <a:pt x="25" y="3"/>
                    </a:lnTo>
                    <a:lnTo>
                      <a:pt x="22" y="0"/>
                    </a:lnTo>
                    <a:lnTo>
                      <a:pt x="6" y="0"/>
                    </a:lnTo>
                    <a:lnTo>
                      <a:pt x="3" y="3"/>
                    </a:lnTo>
                    <a:lnTo>
                      <a:pt x="0" y="5"/>
                    </a:lnTo>
                    <a:lnTo>
                      <a:pt x="0" y="21"/>
                    </a:lnTo>
                    <a:lnTo>
                      <a:pt x="3" y="24"/>
                    </a:lnTo>
                    <a:lnTo>
                      <a:pt x="3" y="27"/>
                    </a:lnTo>
                    <a:lnTo>
                      <a:pt x="9" y="27"/>
                    </a:lnTo>
                    <a:lnTo>
                      <a:pt x="12" y="30"/>
                    </a:lnTo>
                    <a:lnTo>
                      <a:pt x="19" y="30"/>
                    </a:lnTo>
                    <a:lnTo>
                      <a:pt x="22" y="27"/>
                    </a:lnTo>
                    <a:lnTo>
                      <a:pt x="25" y="27"/>
                    </a:lnTo>
                    <a:lnTo>
                      <a:pt x="28" y="24"/>
                    </a:lnTo>
                    <a:lnTo>
                      <a:pt x="28" y="21"/>
                    </a:lnTo>
                    <a:lnTo>
                      <a:pt x="31" y="17"/>
                    </a:lnTo>
                    <a:lnTo>
                      <a:pt x="31" y="11"/>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3" name="Freeform 480"/>
              <p:cNvSpPr>
                <a:spLocks/>
              </p:cNvSpPr>
              <p:nvPr/>
            </p:nvSpPr>
            <p:spPr bwMode="auto">
              <a:xfrm>
                <a:off x="2538413" y="4510088"/>
                <a:ext cx="49212" cy="47625"/>
              </a:xfrm>
              <a:custGeom>
                <a:avLst/>
                <a:gdLst>
                  <a:gd name="T0" fmla="*/ 78124849 w 31"/>
                  <a:gd name="T1" fmla="*/ 40322502 h 30"/>
                  <a:gd name="T2" fmla="*/ 78124849 w 31"/>
                  <a:gd name="T3" fmla="*/ 22682200 h 30"/>
                  <a:gd name="T4" fmla="*/ 68044329 w 31"/>
                  <a:gd name="T5" fmla="*/ 15120940 h 30"/>
                  <a:gd name="T6" fmla="*/ 60483145 w 31"/>
                  <a:gd name="T7" fmla="*/ 7561264 h 30"/>
                  <a:gd name="T8" fmla="*/ 52923549 w 31"/>
                  <a:gd name="T9" fmla="*/ 0 h 30"/>
                  <a:gd name="T10" fmla="*/ 25201306 w 31"/>
                  <a:gd name="T11" fmla="*/ 0 h 30"/>
                  <a:gd name="T12" fmla="*/ 17641710 w 31"/>
                  <a:gd name="T13" fmla="*/ 7561264 h 30"/>
                  <a:gd name="T14" fmla="*/ 7561187 w 31"/>
                  <a:gd name="T15" fmla="*/ 7561264 h 30"/>
                  <a:gd name="T16" fmla="*/ 7561187 w 31"/>
                  <a:gd name="T17" fmla="*/ 15120940 h 30"/>
                  <a:gd name="T18" fmla="*/ 0 w 31"/>
                  <a:gd name="T19" fmla="*/ 15120940 h 30"/>
                  <a:gd name="T20" fmla="*/ 0 w 31"/>
                  <a:gd name="T21" fmla="*/ 63004709 h 30"/>
                  <a:gd name="T22" fmla="*/ 7561187 w 31"/>
                  <a:gd name="T23" fmla="*/ 63004709 h 30"/>
                  <a:gd name="T24" fmla="*/ 7561187 w 31"/>
                  <a:gd name="T25" fmla="*/ 68045020 h 30"/>
                  <a:gd name="T26" fmla="*/ 17641710 w 31"/>
                  <a:gd name="T27" fmla="*/ 68045020 h 30"/>
                  <a:gd name="T28" fmla="*/ 25201306 w 31"/>
                  <a:gd name="T29" fmla="*/ 75604693 h 30"/>
                  <a:gd name="T30" fmla="*/ 52923549 w 31"/>
                  <a:gd name="T31" fmla="*/ 75604693 h 30"/>
                  <a:gd name="T32" fmla="*/ 60483145 w 31"/>
                  <a:gd name="T33" fmla="*/ 68045020 h 30"/>
                  <a:gd name="T34" fmla="*/ 68044329 w 31"/>
                  <a:gd name="T35" fmla="*/ 63004709 h 30"/>
                  <a:gd name="T36" fmla="*/ 78124849 w 31"/>
                  <a:gd name="T37" fmla="*/ 55443448 h 30"/>
                  <a:gd name="T38" fmla="*/ 78124849 w 31"/>
                  <a:gd name="T39" fmla="*/ 47883763 h 30"/>
                  <a:gd name="T40" fmla="*/ 78124849 w 31"/>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0"/>
                  <a:gd name="T65" fmla="*/ 31 w 3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0">
                    <a:moveTo>
                      <a:pt x="31" y="16"/>
                    </a:moveTo>
                    <a:lnTo>
                      <a:pt x="31" y="9"/>
                    </a:lnTo>
                    <a:lnTo>
                      <a:pt x="27" y="6"/>
                    </a:lnTo>
                    <a:lnTo>
                      <a:pt x="24" y="3"/>
                    </a:lnTo>
                    <a:lnTo>
                      <a:pt x="21" y="0"/>
                    </a:lnTo>
                    <a:lnTo>
                      <a:pt x="10" y="0"/>
                    </a:lnTo>
                    <a:lnTo>
                      <a:pt x="7" y="3"/>
                    </a:lnTo>
                    <a:lnTo>
                      <a:pt x="3" y="3"/>
                    </a:lnTo>
                    <a:lnTo>
                      <a:pt x="3" y="6"/>
                    </a:lnTo>
                    <a:lnTo>
                      <a:pt x="0" y="6"/>
                    </a:lnTo>
                    <a:lnTo>
                      <a:pt x="0" y="25"/>
                    </a:lnTo>
                    <a:lnTo>
                      <a:pt x="3" y="25"/>
                    </a:lnTo>
                    <a:lnTo>
                      <a:pt x="3" y="27"/>
                    </a:lnTo>
                    <a:lnTo>
                      <a:pt x="7" y="27"/>
                    </a:lnTo>
                    <a:lnTo>
                      <a:pt x="10" y="30"/>
                    </a:lnTo>
                    <a:lnTo>
                      <a:pt x="21" y="30"/>
                    </a:lnTo>
                    <a:lnTo>
                      <a:pt x="24" y="27"/>
                    </a:lnTo>
                    <a:lnTo>
                      <a:pt x="27" y="25"/>
                    </a:lnTo>
                    <a:lnTo>
                      <a:pt x="31" y="22"/>
                    </a:lnTo>
                    <a:lnTo>
                      <a:pt x="31" y="19"/>
                    </a:lnTo>
                    <a:lnTo>
                      <a:pt x="31"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4" name="Freeform 481"/>
              <p:cNvSpPr>
                <a:spLocks/>
              </p:cNvSpPr>
              <p:nvPr/>
            </p:nvSpPr>
            <p:spPr bwMode="auto">
              <a:xfrm>
                <a:off x="2538413" y="4510088"/>
                <a:ext cx="49212" cy="47625"/>
              </a:xfrm>
              <a:custGeom>
                <a:avLst/>
                <a:gdLst>
                  <a:gd name="T0" fmla="*/ 78124849 w 31"/>
                  <a:gd name="T1" fmla="*/ 40322502 h 30"/>
                  <a:gd name="T2" fmla="*/ 78124849 w 31"/>
                  <a:gd name="T3" fmla="*/ 22682200 h 30"/>
                  <a:gd name="T4" fmla="*/ 68044329 w 31"/>
                  <a:gd name="T5" fmla="*/ 15120940 h 30"/>
                  <a:gd name="T6" fmla="*/ 60483145 w 31"/>
                  <a:gd name="T7" fmla="*/ 7561264 h 30"/>
                  <a:gd name="T8" fmla="*/ 52923549 w 31"/>
                  <a:gd name="T9" fmla="*/ 0 h 30"/>
                  <a:gd name="T10" fmla="*/ 25201306 w 31"/>
                  <a:gd name="T11" fmla="*/ 0 h 30"/>
                  <a:gd name="T12" fmla="*/ 17641710 w 31"/>
                  <a:gd name="T13" fmla="*/ 7561264 h 30"/>
                  <a:gd name="T14" fmla="*/ 7561187 w 31"/>
                  <a:gd name="T15" fmla="*/ 7561264 h 30"/>
                  <a:gd name="T16" fmla="*/ 7561187 w 31"/>
                  <a:gd name="T17" fmla="*/ 15120940 h 30"/>
                  <a:gd name="T18" fmla="*/ 0 w 31"/>
                  <a:gd name="T19" fmla="*/ 15120940 h 30"/>
                  <a:gd name="T20" fmla="*/ 0 w 31"/>
                  <a:gd name="T21" fmla="*/ 63004709 h 30"/>
                  <a:gd name="T22" fmla="*/ 7561187 w 31"/>
                  <a:gd name="T23" fmla="*/ 63004709 h 30"/>
                  <a:gd name="T24" fmla="*/ 7561187 w 31"/>
                  <a:gd name="T25" fmla="*/ 68045020 h 30"/>
                  <a:gd name="T26" fmla="*/ 17641710 w 31"/>
                  <a:gd name="T27" fmla="*/ 68045020 h 30"/>
                  <a:gd name="T28" fmla="*/ 25201306 w 31"/>
                  <a:gd name="T29" fmla="*/ 75604693 h 30"/>
                  <a:gd name="T30" fmla="*/ 52923549 w 31"/>
                  <a:gd name="T31" fmla="*/ 75604693 h 30"/>
                  <a:gd name="T32" fmla="*/ 60483145 w 31"/>
                  <a:gd name="T33" fmla="*/ 68045020 h 30"/>
                  <a:gd name="T34" fmla="*/ 68044329 w 31"/>
                  <a:gd name="T35" fmla="*/ 63004709 h 30"/>
                  <a:gd name="T36" fmla="*/ 78124849 w 31"/>
                  <a:gd name="T37" fmla="*/ 55443448 h 30"/>
                  <a:gd name="T38" fmla="*/ 78124849 w 31"/>
                  <a:gd name="T39" fmla="*/ 47883763 h 30"/>
                  <a:gd name="T40" fmla="*/ 78124849 w 31"/>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0"/>
                  <a:gd name="T65" fmla="*/ 31 w 3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0">
                    <a:moveTo>
                      <a:pt x="31" y="16"/>
                    </a:moveTo>
                    <a:lnTo>
                      <a:pt x="31" y="9"/>
                    </a:lnTo>
                    <a:lnTo>
                      <a:pt x="27" y="6"/>
                    </a:lnTo>
                    <a:lnTo>
                      <a:pt x="24" y="3"/>
                    </a:lnTo>
                    <a:lnTo>
                      <a:pt x="21" y="0"/>
                    </a:lnTo>
                    <a:lnTo>
                      <a:pt x="10" y="0"/>
                    </a:lnTo>
                    <a:lnTo>
                      <a:pt x="7" y="3"/>
                    </a:lnTo>
                    <a:lnTo>
                      <a:pt x="3" y="3"/>
                    </a:lnTo>
                    <a:lnTo>
                      <a:pt x="3" y="6"/>
                    </a:lnTo>
                    <a:lnTo>
                      <a:pt x="0" y="6"/>
                    </a:lnTo>
                    <a:lnTo>
                      <a:pt x="0" y="25"/>
                    </a:lnTo>
                    <a:lnTo>
                      <a:pt x="3" y="25"/>
                    </a:lnTo>
                    <a:lnTo>
                      <a:pt x="3" y="27"/>
                    </a:lnTo>
                    <a:lnTo>
                      <a:pt x="7" y="27"/>
                    </a:lnTo>
                    <a:lnTo>
                      <a:pt x="10" y="30"/>
                    </a:lnTo>
                    <a:lnTo>
                      <a:pt x="21" y="30"/>
                    </a:lnTo>
                    <a:lnTo>
                      <a:pt x="24" y="27"/>
                    </a:lnTo>
                    <a:lnTo>
                      <a:pt x="27" y="25"/>
                    </a:lnTo>
                    <a:lnTo>
                      <a:pt x="31" y="22"/>
                    </a:lnTo>
                    <a:lnTo>
                      <a:pt x="31" y="19"/>
                    </a:lnTo>
                    <a:lnTo>
                      <a:pt x="31"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5" name="Freeform 482"/>
              <p:cNvSpPr>
                <a:spLocks/>
              </p:cNvSpPr>
              <p:nvPr/>
            </p:nvSpPr>
            <p:spPr bwMode="auto">
              <a:xfrm>
                <a:off x="2538413" y="4510088"/>
                <a:ext cx="49212" cy="47625"/>
              </a:xfrm>
              <a:custGeom>
                <a:avLst/>
                <a:gdLst>
                  <a:gd name="T0" fmla="*/ 78124849 w 31"/>
                  <a:gd name="T1" fmla="*/ 40322502 h 30"/>
                  <a:gd name="T2" fmla="*/ 78124849 w 31"/>
                  <a:gd name="T3" fmla="*/ 22682200 h 30"/>
                  <a:gd name="T4" fmla="*/ 68044329 w 31"/>
                  <a:gd name="T5" fmla="*/ 15120940 h 30"/>
                  <a:gd name="T6" fmla="*/ 60483145 w 31"/>
                  <a:gd name="T7" fmla="*/ 7561264 h 30"/>
                  <a:gd name="T8" fmla="*/ 52923549 w 31"/>
                  <a:gd name="T9" fmla="*/ 0 h 30"/>
                  <a:gd name="T10" fmla="*/ 25201306 w 31"/>
                  <a:gd name="T11" fmla="*/ 0 h 30"/>
                  <a:gd name="T12" fmla="*/ 17641710 w 31"/>
                  <a:gd name="T13" fmla="*/ 7561264 h 30"/>
                  <a:gd name="T14" fmla="*/ 7561187 w 31"/>
                  <a:gd name="T15" fmla="*/ 7561264 h 30"/>
                  <a:gd name="T16" fmla="*/ 7561187 w 31"/>
                  <a:gd name="T17" fmla="*/ 15120940 h 30"/>
                  <a:gd name="T18" fmla="*/ 0 w 31"/>
                  <a:gd name="T19" fmla="*/ 15120940 h 30"/>
                  <a:gd name="T20" fmla="*/ 0 w 31"/>
                  <a:gd name="T21" fmla="*/ 63004709 h 30"/>
                  <a:gd name="T22" fmla="*/ 7561187 w 31"/>
                  <a:gd name="T23" fmla="*/ 63004709 h 30"/>
                  <a:gd name="T24" fmla="*/ 7561187 w 31"/>
                  <a:gd name="T25" fmla="*/ 68045020 h 30"/>
                  <a:gd name="T26" fmla="*/ 17641710 w 31"/>
                  <a:gd name="T27" fmla="*/ 68045020 h 30"/>
                  <a:gd name="T28" fmla="*/ 25201306 w 31"/>
                  <a:gd name="T29" fmla="*/ 75604693 h 30"/>
                  <a:gd name="T30" fmla="*/ 52923549 w 31"/>
                  <a:gd name="T31" fmla="*/ 75604693 h 30"/>
                  <a:gd name="T32" fmla="*/ 60483145 w 31"/>
                  <a:gd name="T33" fmla="*/ 68045020 h 30"/>
                  <a:gd name="T34" fmla="*/ 68044329 w 31"/>
                  <a:gd name="T35" fmla="*/ 63004709 h 30"/>
                  <a:gd name="T36" fmla="*/ 78124849 w 31"/>
                  <a:gd name="T37" fmla="*/ 55443448 h 30"/>
                  <a:gd name="T38" fmla="*/ 78124849 w 31"/>
                  <a:gd name="T39" fmla="*/ 47883763 h 30"/>
                  <a:gd name="T40" fmla="*/ 78124849 w 31"/>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0"/>
                  <a:gd name="T65" fmla="*/ 31 w 3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0">
                    <a:moveTo>
                      <a:pt x="31" y="16"/>
                    </a:moveTo>
                    <a:lnTo>
                      <a:pt x="31" y="9"/>
                    </a:lnTo>
                    <a:lnTo>
                      <a:pt x="27" y="6"/>
                    </a:lnTo>
                    <a:lnTo>
                      <a:pt x="24" y="3"/>
                    </a:lnTo>
                    <a:lnTo>
                      <a:pt x="21" y="0"/>
                    </a:lnTo>
                    <a:lnTo>
                      <a:pt x="10" y="0"/>
                    </a:lnTo>
                    <a:lnTo>
                      <a:pt x="7" y="3"/>
                    </a:lnTo>
                    <a:lnTo>
                      <a:pt x="3" y="3"/>
                    </a:lnTo>
                    <a:lnTo>
                      <a:pt x="3" y="6"/>
                    </a:lnTo>
                    <a:lnTo>
                      <a:pt x="0" y="6"/>
                    </a:lnTo>
                    <a:lnTo>
                      <a:pt x="0" y="25"/>
                    </a:lnTo>
                    <a:lnTo>
                      <a:pt x="3" y="25"/>
                    </a:lnTo>
                    <a:lnTo>
                      <a:pt x="3" y="27"/>
                    </a:lnTo>
                    <a:lnTo>
                      <a:pt x="7" y="27"/>
                    </a:lnTo>
                    <a:lnTo>
                      <a:pt x="10" y="30"/>
                    </a:lnTo>
                    <a:lnTo>
                      <a:pt x="21" y="30"/>
                    </a:lnTo>
                    <a:lnTo>
                      <a:pt x="24" y="27"/>
                    </a:lnTo>
                    <a:lnTo>
                      <a:pt x="27" y="25"/>
                    </a:lnTo>
                    <a:lnTo>
                      <a:pt x="31" y="22"/>
                    </a:lnTo>
                    <a:lnTo>
                      <a:pt x="31" y="19"/>
                    </a:lnTo>
                    <a:lnTo>
                      <a:pt x="31"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6" name="Freeform 483"/>
              <p:cNvSpPr>
                <a:spLocks/>
              </p:cNvSpPr>
              <p:nvPr/>
            </p:nvSpPr>
            <p:spPr bwMode="auto">
              <a:xfrm>
                <a:off x="2538413" y="4510088"/>
                <a:ext cx="49212" cy="47625"/>
              </a:xfrm>
              <a:custGeom>
                <a:avLst/>
                <a:gdLst>
                  <a:gd name="T0" fmla="*/ 78124849 w 31"/>
                  <a:gd name="T1" fmla="*/ 40322502 h 30"/>
                  <a:gd name="T2" fmla="*/ 78124849 w 31"/>
                  <a:gd name="T3" fmla="*/ 22682200 h 30"/>
                  <a:gd name="T4" fmla="*/ 68044329 w 31"/>
                  <a:gd name="T5" fmla="*/ 15120940 h 30"/>
                  <a:gd name="T6" fmla="*/ 60483145 w 31"/>
                  <a:gd name="T7" fmla="*/ 7561264 h 30"/>
                  <a:gd name="T8" fmla="*/ 52923549 w 31"/>
                  <a:gd name="T9" fmla="*/ 0 h 30"/>
                  <a:gd name="T10" fmla="*/ 25201306 w 31"/>
                  <a:gd name="T11" fmla="*/ 0 h 30"/>
                  <a:gd name="T12" fmla="*/ 17641710 w 31"/>
                  <a:gd name="T13" fmla="*/ 7561264 h 30"/>
                  <a:gd name="T14" fmla="*/ 7561187 w 31"/>
                  <a:gd name="T15" fmla="*/ 7561264 h 30"/>
                  <a:gd name="T16" fmla="*/ 7561187 w 31"/>
                  <a:gd name="T17" fmla="*/ 15120940 h 30"/>
                  <a:gd name="T18" fmla="*/ 0 w 31"/>
                  <a:gd name="T19" fmla="*/ 15120940 h 30"/>
                  <a:gd name="T20" fmla="*/ 0 w 31"/>
                  <a:gd name="T21" fmla="*/ 63004709 h 30"/>
                  <a:gd name="T22" fmla="*/ 7561187 w 31"/>
                  <a:gd name="T23" fmla="*/ 63004709 h 30"/>
                  <a:gd name="T24" fmla="*/ 7561187 w 31"/>
                  <a:gd name="T25" fmla="*/ 68045020 h 30"/>
                  <a:gd name="T26" fmla="*/ 17641710 w 31"/>
                  <a:gd name="T27" fmla="*/ 68045020 h 30"/>
                  <a:gd name="T28" fmla="*/ 25201306 w 31"/>
                  <a:gd name="T29" fmla="*/ 75604693 h 30"/>
                  <a:gd name="T30" fmla="*/ 52923549 w 31"/>
                  <a:gd name="T31" fmla="*/ 75604693 h 30"/>
                  <a:gd name="T32" fmla="*/ 60483145 w 31"/>
                  <a:gd name="T33" fmla="*/ 68045020 h 30"/>
                  <a:gd name="T34" fmla="*/ 68044329 w 31"/>
                  <a:gd name="T35" fmla="*/ 63004709 h 30"/>
                  <a:gd name="T36" fmla="*/ 78124849 w 31"/>
                  <a:gd name="T37" fmla="*/ 55443448 h 30"/>
                  <a:gd name="T38" fmla="*/ 78124849 w 31"/>
                  <a:gd name="T39" fmla="*/ 47883763 h 30"/>
                  <a:gd name="T40" fmla="*/ 78124849 w 31"/>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0"/>
                  <a:gd name="T65" fmla="*/ 31 w 3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0">
                    <a:moveTo>
                      <a:pt x="31" y="16"/>
                    </a:moveTo>
                    <a:lnTo>
                      <a:pt x="31" y="9"/>
                    </a:lnTo>
                    <a:lnTo>
                      <a:pt x="27" y="6"/>
                    </a:lnTo>
                    <a:lnTo>
                      <a:pt x="24" y="3"/>
                    </a:lnTo>
                    <a:lnTo>
                      <a:pt x="21" y="0"/>
                    </a:lnTo>
                    <a:lnTo>
                      <a:pt x="10" y="0"/>
                    </a:lnTo>
                    <a:lnTo>
                      <a:pt x="7" y="3"/>
                    </a:lnTo>
                    <a:lnTo>
                      <a:pt x="3" y="3"/>
                    </a:lnTo>
                    <a:lnTo>
                      <a:pt x="3" y="6"/>
                    </a:lnTo>
                    <a:lnTo>
                      <a:pt x="0" y="6"/>
                    </a:lnTo>
                    <a:lnTo>
                      <a:pt x="0" y="25"/>
                    </a:lnTo>
                    <a:lnTo>
                      <a:pt x="3" y="25"/>
                    </a:lnTo>
                    <a:lnTo>
                      <a:pt x="3" y="27"/>
                    </a:lnTo>
                    <a:lnTo>
                      <a:pt x="7" y="27"/>
                    </a:lnTo>
                    <a:lnTo>
                      <a:pt x="10" y="30"/>
                    </a:lnTo>
                    <a:lnTo>
                      <a:pt x="21" y="30"/>
                    </a:lnTo>
                    <a:lnTo>
                      <a:pt x="24" y="27"/>
                    </a:lnTo>
                    <a:lnTo>
                      <a:pt x="27" y="25"/>
                    </a:lnTo>
                    <a:lnTo>
                      <a:pt x="31" y="22"/>
                    </a:lnTo>
                    <a:lnTo>
                      <a:pt x="31" y="19"/>
                    </a:lnTo>
                    <a:lnTo>
                      <a:pt x="31"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7" name="Freeform 484"/>
              <p:cNvSpPr>
                <a:spLocks/>
              </p:cNvSpPr>
              <p:nvPr/>
            </p:nvSpPr>
            <p:spPr bwMode="auto">
              <a:xfrm>
                <a:off x="2687638" y="4430713"/>
                <a:ext cx="50800" cy="50800"/>
              </a:xfrm>
              <a:custGeom>
                <a:avLst/>
                <a:gdLst>
                  <a:gd name="T0" fmla="*/ 80644986 w 32"/>
                  <a:gd name="T1" fmla="*/ 32761234 h 32"/>
                  <a:gd name="T2" fmla="*/ 80644986 w 32"/>
                  <a:gd name="T3" fmla="*/ 17640298 h 32"/>
                  <a:gd name="T4" fmla="*/ 73083727 w 32"/>
                  <a:gd name="T5" fmla="*/ 7559674 h 32"/>
                  <a:gd name="T6" fmla="*/ 65524056 w 32"/>
                  <a:gd name="T7" fmla="*/ 7559674 h 32"/>
                  <a:gd name="T8" fmla="*/ 65524056 w 32"/>
                  <a:gd name="T9" fmla="*/ 0 h 32"/>
                  <a:gd name="T10" fmla="*/ 17640298 w 32"/>
                  <a:gd name="T11" fmla="*/ 0 h 32"/>
                  <a:gd name="T12" fmla="*/ 17640298 w 32"/>
                  <a:gd name="T13" fmla="*/ 7559674 h 32"/>
                  <a:gd name="T14" fmla="*/ 10080623 w 32"/>
                  <a:gd name="T15" fmla="*/ 7559674 h 32"/>
                  <a:gd name="T16" fmla="*/ 10080623 w 32"/>
                  <a:gd name="T17" fmla="*/ 17640298 h 32"/>
                  <a:gd name="T18" fmla="*/ 0 w 32"/>
                  <a:gd name="T19" fmla="*/ 25201557 h 32"/>
                  <a:gd name="T20" fmla="*/ 0 w 32"/>
                  <a:gd name="T21" fmla="*/ 57962797 h 32"/>
                  <a:gd name="T22" fmla="*/ 10080623 w 32"/>
                  <a:gd name="T23" fmla="*/ 57962797 h 32"/>
                  <a:gd name="T24" fmla="*/ 10080623 w 32"/>
                  <a:gd name="T25" fmla="*/ 65524056 h 32"/>
                  <a:gd name="T26" fmla="*/ 17640298 w 32"/>
                  <a:gd name="T27" fmla="*/ 73083727 h 32"/>
                  <a:gd name="T28" fmla="*/ 25201557 w 32"/>
                  <a:gd name="T29" fmla="*/ 73083727 h 32"/>
                  <a:gd name="T30" fmla="*/ 32761234 w 32"/>
                  <a:gd name="T31" fmla="*/ 80644986 h 32"/>
                  <a:gd name="T32" fmla="*/ 50403113 w 32"/>
                  <a:gd name="T33" fmla="*/ 80644986 h 32"/>
                  <a:gd name="T34" fmla="*/ 57962797 w 32"/>
                  <a:gd name="T35" fmla="*/ 73083727 h 32"/>
                  <a:gd name="T36" fmla="*/ 65524056 w 32"/>
                  <a:gd name="T37" fmla="*/ 73083727 h 32"/>
                  <a:gd name="T38" fmla="*/ 73083727 w 32"/>
                  <a:gd name="T39" fmla="*/ 65524056 h 32"/>
                  <a:gd name="T40" fmla="*/ 80644986 w 32"/>
                  <a:gd name="T41" fmla="*/ 57962797 h 32"/>
                  <a:gd name="T42" fmla="*/ 80644986 w 32"/>
                  <a:gd name="T43" fmla="*/ 47882165 h 32"/>
                  <a:gd name="T44" fmla="*/ 80644986 w 32"/>
                  <a:gd name="T45" fmla="*/ 32761234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3"/>
                    </a:moveTo>
                    <a:lnTo>
                      <a:pt x="32" y="7"/>
                    </a:lnTo>
                    <a:lnTo>
                      <a:pt x="29" y="3"/>
                    </a:lnTo>
                    <a:lnTo>
                      <a:pt x="26" y="3"/>
                    </a:lnTo>
                    <a:lnTo>
                      <a:pt x="26" y="0"/>
                    </a:lnTo>
                    <a:lnTo>
                      <a:pt x="7" y="0"/>
                    </a:lnTo>
                    <a:lnTo>
                      <a:pt x="7" y="3"/>
                    </a:lnTo>
                    <a:lnTo>
                      <a:pt x="4" y="3"/>
                    </a:lnTo>
                    <a:lnTo>
                      <a:pt x="4" y="7"/>
                    </a:lnTo>
                    <a:lnTo>
                      <a:pt x="0" y="10"/>
                    </a:lnTo>
                    <a:lnTo>
                      <a:pt x="0" y="23"/>
                    </a:lnTo>
                    <a:lnTo>
                      <a:pt x="4" y="23"/>
                    </a:lnTo>
                    <a:lnTo>
                      <a:pt x="4" y="26"/>
                    </a:lnTo>
                    <a:lnTo>
                      <a:pt x="7" y="29"/>
                    </a:lnTo>
                    <a:lnTo>
                      <a:pt x="10" y="29"/>
                    </a:lnTo>
                    <a:lnTo>
                      <a:pt x="13" y="32"/>
                    </a:lnTo>
                    <a:lnTo>
                      <a:pt x="20" y="32"/>
                    </a:lnTo>
                    <a:lnTo>
                      <a:pt x="23" y="29"/>
                    </a:lnTo>
                    <a:lnTo>
                      <a:pt x="26" y="29"/>
                    </a:lnTo>
                    <a:lnTo>
                      <a:pt x="29" y="26"/>
                    </a:lnTo>
                    <a:lnTo>
                      <a:pt x="32" y="23"/>
                    </a:lnTo>
                    <a:lnTo>
                      <a:pt x="32" y="19"/>
                    </a:lnTo>
                    <a:lnTo>
                      <a:pt x="32" y="13"/>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8" name="Freeform 485"/>
              <p:cNvSpPr>
                <a:spLocks/>
              </p:cNvSpPr>
              <p:nvPr/>
            </p:nvSpPr>
            <p:spPr bwMode="auto">
              <a:xfrm>
                <a:off x="2687638" y="4430713"/>
                <a:ext cx="50800" cy="50800"/>
              </a:xfrm>
              <a:custGeom>
                <a:avLst/>
                <a:gdLst>
                  <a:gd name="T0" fmla="*/ 80644986 w 32"/>
                  <a:gd name="T1" fmla="*/ 32761234 h 32"/>
                  <a:gd name="T2" fmla="*/ 80644986 w 32"/>
                  <a:gd name="T3" fmla="*/ 17640298 h 32"/>
                  <a:gd name="T4" fmla="*/ 73083727 w 32"/>
                  <a:gd name="T5" fmla="*/ 7559674 h 32"/>
                  <a:gd name="T6" fmla="*/ 65524056 w 32"/>
                  <a:gd name="T7" fmla="*/ 7559674 h 32"/>
                  <a:gd name="T8" fmla="*/ 65524056 w 32"/>
                  <a:gd name="T9" fmla="*/ 0 h 32"/>
                  <a:gd name="T10" fmla="*/ 17640298 w 32"/>
                  <a:gd name="T11" fmla="*/ 0 h 32"/>
                  <a:gd name="T12" fmla="*/ 17640298 w 32"/>
                  <a:gd name="T13" fmla="*/ 7559674 h 32"/>
                  <a:gd name="T14" fmla="*/ 10080623 w 32"/>
                  <a:gd name="T15" fmla="*/ 7559674 h 32"/>
                  <a:gd name="T16" fmla="*/ 10080623 w 32"/>
                  <a:gd name="T17" fmla="*/ 17640298 h 32"/>
                  <a:gd name="T18" fmla="*/ 0 w 32"/>
                  <a:gd name="T19" fmla="*/ 25201557 h 32"/>
                  <a:gd name="T20" fmla="*/ 0 w 32"/>
                  <a:gd name="T21" fmla="*/ 57962797 h 32"/>
                  <a:gd name="T22" fmla="*/ 10080623 w 32"/>
                  <a:gd name="T23" fmla="*/ 57962797 h 32"/>
                  <a:gd name="T24" fmla="*/ 10080623 w 32"/>
                  <a:gd name="T25" fmla="*/ 65524056 h 32"/>
                  <a:gd name="T26" fmla="*/ 17640298 w 32"/>
                  <a:gd name="T27" fmla="*/ 73083727 h 32"/>
                  <a:gd name="T28" fmla="*/ 25201557 w 32"/>
                  <a:gd name="T29" fmla="*/ 73083727 h 32"/>
                  <a:gd name="T30" fmla="*/ 32761234 w 32"/>
                  <a:gd name="T31" fmla="*/ 80644986 h 32"/>
                  <a:gd name="T32" fmla="*/ 50403113 w 32"/>
                  <a:gd name="T33" fmla="*/ 80644986 h 32"/>
                  <a:gd name="T34" fmla="*/ 57962797 w 32"/>
                  <a:gd name="T35" fmla="*/ 73083727 h 32"/>
                  <a:gd name="T36" fmla="*/ 65524056 w 32"/>
                  <a:gd name="T37" fmla="*/ 73083727 h 32"/>
                  <a:gd name="T38" fmla="*/ 73083727 w 32"/>
                  <a:gd name="T39" fmla="*/ 65524056 h 32"/>
                  <a:gd name="T40" fmla="*/ 80644986 w 32"/>
                  <a:gd name="T41" fmla="*/ 57962797 h 32"/>
                  <a:gd name="T42" fmla="*/ 80644986 w 32"/>
                  <a:gd name="T43" fmla="*/ 47882165 h 32"/>
                  <a:gd name="T44" fmla="*/ 80644986 w 32"/>
                  <a:gd name="T45" fmla="*/ 32761234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3"/>
                    </a:moveTo>
                    <a:lnTo>
                      <a:pt x="32" y="7"/>
                    </a:lnTo>
                    <a:lnTo>
                      <a:pt x="29" y="3"/>
                    </a:lnTo>
                    <a:lnTo>
                      <a:pt x="26" y="3"/>
                    </a:lnTo>
                    <a:lnTo>
                      <a:pt x="26" y="0"/>
                    </a:lnTo>
                    <a:lnTo>
                      <a:pt x="7" y="0"/>
                    </a:lnTo>
                    <a:lnTo>
                      <a:pt x="7" y="3"/>
                    </a:lnTo>
                    <a:lnTo>
                      <a:pt x="4" y="3"/>
                    </a:lnTo>
                    <a:lnTo>
                      <a:pt x="4" y="7"/>
                    </a:lnTo>
                    <a:lnTo>
                      <a:pt x="0" y="10"/>
                    </a:lnTo>
                    <a:lnTo>
                      <a:pt x="0" y="23"/>
                    </a:lnTo>
                    <a:lnTo>
                      <a:pt x="4" y="23"/>
                    </a:lnTo>
                    <a:lnTo>
                      <a:pt x="4" y="26"/>
                    </a:lnTo>
                    <a:lnTo>
                      <a:pt x="7" y="29"/>
                    </a:lnTo>
                    <a:lnTo>
                      <a:pt x="10" y="29"/>
                    </a:lnTo>
                    <a:lnTo>
                      <a:pt x="13" y="32"/>
                    </a:lnTo>
                    <a:lnTo>
                      <a:pt x="20" y="32"/>
                    </a:lnTo>
                    <a:lnTo>
                      <a:pt x="23" y="29"/>
                    </a:lnTo>
                    <a:lnTo>
                      <a:pt x="26" y="29"/>
                    </a:lnTo>
                    <a:lnTo>
                      <a:pt x="29" y="26"/>
                    </a:lnTo>
                    <a:lnTo>
                      <a:pt x="32" y="23"/>
                    </a:lnTo>
                    <a:lnTo>
                      <a:pt x="32" y="19"/>
                    </a:lnTo>
                    <a:lnTo>
                      <a:pt x="32" y="13"/>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19" name="Freeform 486"/>
              <p:cNvSpPr>
                <a:spLocks/>
              </p:cNvSpPr>
              <p:nvPr/>
            </p:nvSpPr>
            <p:spPr bwMode="auto">
              <a:xfrm>
                <a:off x="2687638" y="4430713"/>
                <a:ext cx="50800" cy="50800"/>
              </a:xfrm>
              <a:custGeom>
                <a:avLst/>
                <a:gdLst>
                  <a:gd name="T0" fmla="*/ 80644986 w 32"/>
                  <a:gd name="T1" fmla="*/ 32761234 h 32"/>
                  <a:gd name="T2" fmla="*/ 80644986 w 32"/>
                  <a:gd name="T3" fmla="*/ 17640298 h 32"/>
                  <a:gd name="T4" fmla="*/ 73083727 w 32"/>
                  <a:gd name="T5" fmla="*/ 7559674 h 32"/>
                  <a:gd name="T6" fmla="*/ 65524056 w 32"/>
                  <a:gd name="T7" fmla="*/ 7559674 h 32"/>
                  <a:gd name="T8" fmla="*/ 65524056 w 32"/>
                  <a:gd name="T9" fmla="*/ 0 h 32"/>
                  <a:gd name="T10" fmla="*/ 17640298 w 32"/>
                  <a:gd name="T11" fmla="*/ 0 h 32"/>
                  <a:gd name="T12" fmla="*/ 17640298 w 32"/>
                  <a:gd name="T13" fmla="*/ 7559674 h 32"/>
                  <a:gd name="T14" fmla="*/ 10080623 w 32"/>
                  <a:gd name="T15" fmla="*/ 7559674 h 32"/>
                  <a:gd name="T16" fmla="*/ 10080623 w 32"/>
                  <a:gd name="T17" fmla="*/ 17640298 h 32"/>
                  <a:gd name="T18" fmla="*/ 0 w 32"/>
                  <a:gd name="T19" fmla="*/ 25201557 h 32"/>
                  <a:gd name="T20" fmla="*/ 0 w 32"/>
                  <a:gd name="T21" fmla="*/ 57962797 h 32"/>
                  <a:gd name="T22" fmla="*/ 10080623 w 32"/>
                  <a:gd name="T23" fmla="*/ 57962797 h 32"/>
                  <a:gd name="T24" fmla="*/ 10080623 w 32"/>
                  <a:gd name="T25" fmla="*/ 65524056 h 32"/>
                  <a:gd name="T26" fmla="*/ 17640298 w 32"/>
                  <a:gd name="T27" fmla="*/ 73083727 h 32"/>
                  <a:gd name="T28" fmla="*/ 25201557 w 32"/>
                  <a:gd name="T29" fmla="*/ 73083727 h 32"/>
                  <a:gd name="T30" fmla="*/ 32761234 w 32"/>
                  <a:gd name="T31" fmla="*/ 80644986 h 32"/>
                  <a:gd name="T32" fmla="*/ 50403113 w 32"/>
                  <a:gd name="T33" fmla="*/ 80644986 h 32"/>
                  <a:gd name="T34" fmla="*/ 57962797 w 32"/>
                  <a:gd name="T35" fmla="*/ 73083727 h 32"/>
                  <a:gd name="T36" fmla="*/ 65524056 w 32"/>
                  <a:gd name="T37" fmla="*/ 73083727 h 32"/>
                  <a:gd name="T38" fmla="*/ 73083727 w 32"/>
                  <a:gd name="T39" fmla="*/ 65524056 h 32"/>
                  <a:gd name="T40" fmla="*/ 80644986 w 32"/>
                  <a:gd name="T41" fmla="*/ 57962797 h 32"/>
                  <a:gd name="T42" fmla="*/ 80644986 w 32"/>
                  <a:gd name="T43" fmla="*/ 47882165 h 32"/>
                  <a:gd name="T44" fmla="*/ 80644986 w 32"/>
                  <a:gd name="T45" fmla="*/ 32761234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3"/>
                    </a:moveTo>
                    <a:lnTo>
                      <a:pt x="32" y="7"/>
                    </a:lnTo>
                    <a:lnTo>
                      <a:pt x="29" y="3"/>
                    </a:lnTo>
                    <a:lnTo>
                      <a:pt x="26" y="3"/>
                    </a:lnTo>
                    <a:lnTo>
                      <a:pt x="26" y="0"/>
                    </a:lnTo>
                    <a:lnTo>
                      <a:pt x="7" y="0"/>
                    </a:lnTo>
                    <a:lnTo>
                      <a:pt x="7" y="3"/>
                    </a:lnTo>
                    <a:lnTo>
                      <a:pt x="4" y="3"/>
                    </a:lnTo>
                    <a:lnTo>
                      <a:pt x="4" y="7"/>
                    </a:lnTo>
                    <a:lnTo>
                      <a:pt x="0" y="10"/>
                    </a:lnTo>
                    <a:lnTo>
                      <a:pt x="0" y="23"/>
                    </a:lnTo>
                    <a:lnTo>
                      <a:pt x="4" y="23"/>
                    </a:lnTo>
                    <a:lnTo>
                      <a:pt x="4" y="26"/>
                    </a:lnTo>
                    <a:lnTo>
                      <a:pt x="7" y="29"/>
                    </a:lnTo>
                    <a:lnTo>
                      <a:pt x="10" y="29"/>
                    </a:lnTo>
                    <a:lnTo>
                      <a:pt x="13" y="32"/>
                    </a:lnTo>
                    <a:lnTo>
                      <a:pt x="20" y="32"/>
                    </a:lnTo>
                    <a:lnTo>
                      <a:pt x="23" y="29"/>
                    </a:lnTo>
                    <a:lnTo>
                      <a:pt x="26" y="29"/>
                    </a:lnTo>
                    <a:lnTo>
                      <a:pt x="29" y="26"/>
                    </a:lnTo>
                    <a:lnTo>
                      <a:pt x="32" y="23"/>
                    </a:lnTo>
                    <a:lnTo>
                      <a:pt x="32" y="19"/>
                    </a:lnTo>
                    <a:lnTo>
                      <a:pt x="32"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0" name="Freeform 487"/>
              <p:cNvSpPr>
                <a:spLocks/>
              </p:cNvSpPr>
              <p:nvPr/>
            </p:nvSpPr>
            <p:spPr bwMode="auto">
              <a:xfrm>
                <a:off x="2687638" y="4430713"/>
                <a:ext cx="50800" cy="50800"/>
              </a:xfrm>
              <a:custGeom>
                <a:avLst/>
                <a:gdLst>
                  <a:gd name="T0" fmla="*/ 80644986 w 32"/>
                  <a:gd name="T1" fmla="*/ 32761234 h 32"/>
                  <a:gd name="T2" fmla="*/ 80644986 w 32"/>
                  <a:gd name="T3" fmla="*/ 17640298 h 32"/>
                  <a:gd name="T4" fmla="*/ 73083727 w 32"/>
                  <a:gd name="T5" fmla="*/ 7559674 h 32"/>
                  <a:gd name="T6" fmla="*/ 65524056 w 32"/>
                  <a:gd name="T7" fmla="*/ 7559674 h 32"/>
                  <a:gd name="T8" fmla="*/ 65524056 w 32"/>
                  <a:gd name="T9" fmla="*/ 0 h 32"/>
                  <a:gd name="T10" fmla="*/ 17640298 w 32"/>
                  <a:gd name="T11" fmla="*/ 0 h 32"/>
                  <a:gd name="T12" fmla="*/ 17640298 w 32"/>
                  <a:gd name="T13" fmla="*/ 7559674 h 32"/>
                  <a:gd name="T14" fmla="*/ 10080623 w 32"/>
                  <a:gd name="T15" fmla="*/ 7559674 h 32"/>
                  <a:gd name="T16" fmla="*/ 10080623 w 32"/>
                  <a:gd name="T17" fmla="*/ 17640298 h 32"/>
                  <a:gd name="T18" fmla="*/ 0 w 32"/>
                  <a:gd name="T19" fmla="*/ 25201557 h 32"/>
                  <a:gd name="T20" fmla="*/ 0 w 32"/>
                  <a:gd name="T21" fmla="*/ 57962797 h 32"/>
                  <a:gd name="T22" fmla="*/ 10080623 w 32"/>
                  <a:gd name="T23" fmla="*/ 57962797 h 32"/>
                  <a:gd name="T24" fmla="*/ 10080623 w 32"/>
                  <a:gd name="T25" fmla="*/ 65524056 h 32"/>
                  <a:gd name="T26" fmla="*/ 17640298 w 32"/>
                  <a:gd name="T27" fmla="*/ 73083727 h 32"/>
                  <a:gd name="T28" fmla="*/ 25201557 w 32"/>
                  <a:gd name="T29" fmla="*/ 73083727 h 32"/>
                  <a:gd name="T30" fmla="*/ 32761234 w 32"/>
                  <a:gd name="T31" fmla="*/ 80644986 h 32"/>
                  <a:gd name="T32" fmla="*/ 50403113 w 32"/>
                  <a:gd name="T33" fmla="*/ 80644986 h 32"/>
                  <a:gd name="T34" fmla="*/ 57962797 w 32"/>
                  <a:gd name="T35" fmla="*/ 73083727 h 32"/>
                  <a:gd name="T36" fmla="*/ 65524056 w 32"/>
                  <a:gd name="T37" fmla="*/ 73083727 h 32"/>
                  <a:gd name="T38" fmla="*/ 73083727 w 32"/>
                  <a:gd name="T39" fmla="*/ 65524056 h 32"/>
                  <a:gd name="T40" fmla="*/ 80644986 w 32"/>
                  <a:gd name="T41" fmla="*/ 57962797 h 32"/>
                  <a:gd name="T42" fmla="*/ 80644986 w 32"/>
                  <a:gd name="T43" fmla="*/ 47882165 h 32"/>
                  <a:gd name="T44" fmla="*/ 80644986 w 32"/>
                  <a:gd name="T45" fmla="*/ 32761234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3"/>
                    </a:moveTo>
                    <a:lnTo>
                      <a:pt x="32" y="7"/>
                    </a:lnTo>
                    <a:lnTo>
                      <a:pt x="29" y="3"/>
                    </a:lnTo>
                    <a:lnTo>
                      <a:pt x="26" y="3"/>
                    </a:lnTo>
                    <a:lnTo>
                      <a:pt x="26" y="0"/>
                    </a:lnTo>
                    <a:lnTo>
                      <a:pt x="7" y="0"/>
                    </a:lnTo>
                    <a:lnTo>
                      <a:pt x="7" y="3"/>
                    </a:lnTo>
                    <a:lnTo>
                      <a:pt x="4" y="3"/>
                    </a:lnTo>
                    <a:lnTo>
                      <a:pt x="4" y="7"/>
                    </a:lnTo>
                    <a:lnTo>
                      <a:pt x="0" y="10"/>
                    </a:lnTo>
                    <a:lnTo>
                      <a:pt x="0" y="23"/>
                    </a:lnTo>
                    <a:lnTo>
                      <a:pt x="4" y="23"/>
                    </a:lnTo>
                    <a:lnTo>
                      <a:pt x="4" y="26"/>
                    </a:lnTo>
                    <a:lnTo>
                      <a:pt x="7" y="29"/>
                    </a:lnTo>
                    <a:lnTo>
                      <a:pt x="10" y="29"/>
                    </a:lnTo>
                    <a:lnTo>
                      <a:pt x="13" y="32"/>
                    </a:lnTo>
                    <a:lnTo>
                      <a:pt x="20" y="32"/>
                    </a:lnTo>
                    <a:lnTo>
                      <a:pt x="23" y="29"/>
                    </a:lnTo>
                    <a:lnTo>
                      <a:pt x="26" y="29"/>
                    </a:lnTo>
                    <a:lnTo>
                      <a:pt x="29" y="26"/>
                    </a:lnTo>
                    <a:lnTo>
                      <a:pt x="32" y="23"/>
                    </a:lnTo>
                    <a:lnTo>
                      <a:pt x="32" y="19"/>
                    </a:lnTo>
                    <a:lnTo>
                      <a:pt x="32"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1" name="Freeform 488"/>
              <p:cNvSpPr>
                <a:spLocks/>
              </p:cNvSpPr>
              <p:nvPr/>
            </p:nvSpPr>
            <p:spPr bwMode="auto">
              <a:xfrm>
                <a:off x="2878138" y="4349750"/>
                <a:ext cx="50800" cy="49213"/>
              </a:xfrm>
              <a:custGeom>
                <a:avLst/>
                <a:gdLst>
                  <a:gd name="T0" fmla="*/ 80644986 w 32"/>
                  <a:gd name="T1" fmla="*/ 37803525 h 31"/>
                  <a:gd name="T2" fmla="*/ 80644986 w 32"/>
                  <a:gd name="T3" fmla="*/ 25201819 h 31"/>
                  <a:gd name="T4" fmla="*/ 73083727 w 32"/>
                  <a:gd name="T5" fmla="*/ 17642069 h 31"/>
                  <a:gd name="T6" fmla="*/ 65524056 w 32"/>
                  <a:gd name="T7" fmla="*/ 7561341 h 31"/>
                  <a:gd name="T8" fmla="*/ 55443436 w 32"/>
                  <a:gd name="T9" fmla="*/ 7561341 h 31"/>
                  <a:gd name="T10" fmla="*/ 47882165 w 32"/>
                  <a:gd name="T11" fmla="*/ 0 h 31"/>
                  <a:gd name="T12" fmla="*/ 32761234 w 32"/>
                  <a:gd name="T13" fmla="*/ 0 h 31"/>
                  <a:gd name="T14" fmla="*/ 25201557 w 32"/>
                  <a:gd name="T15" fmla="*/ 7561341 h 31"/>
                  <a:gd name="T16" fmla="*/ 15120936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5120936 w 32"/>
                  <a:gd name="T31" fmla="*/ 68045712 h 31"/>
                  <a:gd name="T32" fmla="*/ 15120936 w 32"/>
                  <a:gd name="T33" fmla="*/ 78126437 h 31"/>
                  <a:gd name="T34" fmla="*/ 65524056 w 32"/>
                  <a:gd name="T35" fmla="*/ 78126437 h 31"/>
                  <a:gd name="T36" fmla="*/ 65524056 w 32"/>
                  <a:gd name="T37" fmla="*/ 68045712 h 31"/>
                  <a:gd name="T38" fmla="*/ 73083727 w 32"/>
                  <a:gd name="T39" fmla="*/ 68045712 h 31"/>
                  <a:gd name="T40" fmla="*/ 80644986 w 32"/>
                  <a:gd name="T41" fmla="*/ 60484374 h 31"/>
                  <a:gd name="T42" fmla="*/ 80644986 w 32"/>
                  <a:gd name="T43" fmla="*/ 45363275 h 31"/>
                  <a:gd name="T44" fmla="*/ 80644986 w 32"/>
                  <a:gd name="T45" fmla="*/ 37803525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15"/>
                    </a:moveTo>
                    <a:lnTo>
                      <a:pt x="32" y="10"/>
                    </a:lnTo>
                    <a:lnTo>
                      <a:pt x="29" y="7"/>
                    </a:lnTo>
                    <a:lnTo>
                      <a:pt x="26" y="3"/>
                    </a:lnTo>
                    <a:lnTo>
                      <a:pt x="22" y="3"/>
                    </a:lnTo>
                    <a:lnTo>
                      <a:pt x="19" y="0"/>
                    </a:lnTo>
                    <a:lnTo>
                      <a:pt x="13" y="0"/>
                    </a:lnTo>
                    <a:lnTo>
                      <a:pt x="10" y="3"/>
                    </a:lnTo>
                    <a:lnTo>
                      <a:pt x="6" y="3"/>
                    </a:lnTo>
                    <a:lnTo>
                      <a:pt x="3" y="7"/>
                    </a:lnTo>
                    <a:lnTo>
                      <a:pt x="3" y="10"/>
                    </a:lnTo>
                    <a:lnTo>
                      <a:pt x="0" y="10"/>
                    </a:lnTo>
                    <a:lnTo>
                      <a:pt x="0" y="21"/>
                    </a:lnTo>
                    <a:lnTo>
                      <a:pt x="3" y="24"/>
                    </a:lnTo>
                    <a:lnTo>
                      <a:pt x="3" y="27"/>
                    </a:lnTo>
                    <a:lnTo>
                      <a:pt x="6" y="27"/>
                    </a:lnTo>
                    <a:lnTo>
                      <a:pt x="6" y="31"/>
                    </a:lnTo>
                    <a:lnTo>
                      <a:pt x="26" y="31"/>
                    </a:lnTo>
                    <a:lnTo>
                      <a:pt x="26" y="27"/>
                    </a:lnTo>
                    <a:lnTo>
                      <a:pt x="29" y="27"/>
                    </a:lnTo>
                    <a:lnTo>
                      <a:pt x="32" y="24"/>
                    </a:lnTo>
                    <a:lnTo>
                      <a:pt x="32" y="18"/>
                    </a:lnTo>
                    <a:lnTo>
                      <a:pt x="32" y="1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2" name="Freeform 489"/>
              <p:cNvSpPr>
                <a:spLocks/>
              </p:cNvSpPr>
              <p:nvPr/>
            </p:nvSpPr>
            <p:spPr bwMode="auto">
              <a:xfrm>
                <a:off x="2878138" y="4349750"/>
                <a:ext cx="50800" cy="49213"/>
              </a:xfrm>
              <a:custGeom>
                <a:avLst/>
                <a:gdLst>
                  <a:gd name="T0" fmla="*/ 80644986 w 32"/>
                  <a:gd name="T1" fmla="*/ 37803525 h 31"/>
                  <a:gd name="T2" fmla="*/ 80644986 w 32"/>
                  <a:gd name="T3" fmla="*/ 25201819 h 31"/>
                  <a:gd name="T4" fmla="*/ 73083727 w 32"/>
                  <a:gd name="T5" fmla="*/ 17642069 h 31"/>
                  <a:gd name="T6" fmla="*/ 65524056 w 32"/>
                  <a:gd name="T7" fmla="*/ 7561341 h 31"/>
                  <a:gd name="T8" fmla="*/ 55443436 w 32"/>
                  <a:gd name="T9" fmla="*/ 7561341 h 31"/>
                  <a:gd name="T10" fmla="*/ 47882165 w 32"/>
                  <a:gd name="T11" fmla="*/ 0 h 31"/>
                  <a:gd name="T12" fmla="*/ 32761234 w 32"/>
                  <a:gd name="T13" fmla="*/ 0 h 31"/>
                  <a:gd name="T14" fmla="*/ 25201557 w 32"/>
                  <a:gd name="T15" fmla="*/ 7561341 h 31"/>
                  <a:gd name="T16" fmla="*/ 15120936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5120936 w 32"/>
                  <a:gd name="T31" fmla="*/ 68045712 h 31"/>
                  <a:gd name="T32" fmla="*/ 15120936 w 32"/>
                  <a:gd name="T33" fmla="*/ 78126437 h 31"/>
                  <a:gd name="T34" fmla="*/ 65524056 w 32"/>
                  <a:gd name="T35" fmla="*/ 78126437 h 31"/>
                  <a:gd name="T36" fmla="*/ 65524056 w 32"/>
                  <a:gd name="T37" fmla="*/ 68045712 h 31"/>
                  <a:gd name="T38" fmla="*/ 73083727 w 32"/>
                  <a:gd name="T39" fmla="*/ 68045712 h 31"/>
                  <a:gd name="T40" fmla="*/ 80644986 w 32"/>
                  <a:gd name="T41" fmla="*/ 60484374 h 31"/>
                  <a:gd name="T42" fmla="*/ 80644986 w 32"/>
                  <a:gd name="T43" fmla="*/ 45363275 h 31"/>
                  <a:gd name="T44" fmla="*/ 80644986 w 32"/>
                  <a:gd name="T45" fmla="*/ 37803525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15"/>
                    </a:moveTo>
                    <a:lnTo>
                      <a:pt x="32" y="10"/>
                    </a:lnTo>
                    <a:lnTo>
                      <a:pt x="29" y="7"/>
                    </a:lnTo>
                    <a:lnTo>
                      <a:pt x="26" y="3"/>
                    </a:lnTo>
                    <a:lnTo>
                      <a:pt x="22" y="3"/>
                    </a:lnTo>
                    <a:lnTo>
                      <a:pt x="19" y="0"/>
                    </a:lnTo>
                    <a:lnTo>
                      <a:pt x="13" y="0"/>
                    </a:lnTo>
                    <a:lnTo>
                      <a:pt x="10" y="3"/>
                    </a:lnTo>
                    <a:lnTo>
                      <a:pt x="6" y="3"/>
                    </a:lnTo>
                    <a:lnTo>
                      <a:pt x="3" y="7"/>
                    </a:lnTo>
                    <a:lnTo>
                      <a:pt x="3" y="10"/>
                    </a:lnTo>
                    <a:lnTo>
                      <a:pt x="0" y="10"/>
                    </a:lnTo>
                    <a:lnTo>
                      <a:pt x="0" y="21"/>
                    </a:lnTo>
                    <a:lnTo>
                      <a:pt x="3" y="24"/>
                    </a:lnTo>
                    <a:lnTo>
                      <a:pt x="3" y="27"/>
                    </a:lnTo>
                    <a:lnTo>
                      <a:pt x="6" y="27"/>
                    </a:lnTo>
                    <a:lnTo>
                      <a:pt x="6" y="31"/>
                    </a:lnTo>
                    <a:lnTo>
                      <a:pt x="26" y="31"/>
                    </a:lnTo>
                    <a:lnTo>
                      <a:pt x="26" y="27"/>
                    </a:lnTo>
                    <a:lnTo>
                      <a:pt x="29" y="27"/>
                    </a:lnTo>
                    <a:lnTo>
                      <a:pt x="32" y="24"/>
                    </a:lnTo>
                    <a:lnTo>
                      <a:pt x="32" y="18"/>
                    </a:lnTo>
                    <a:lnTo>
                      <a:pt x="32" y="1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3" name="Freeform 490"/>
              <p:cNvSpPr>
                <a:spLocks/>
              </p:cNvSpPr>
              <p:nvPr/>
            </p:nvSpPr>
            <p:spPr bwMode="auto">
              <a:xfrm>
                <a:off x="2878138" y="4349750"/>
                <a:ext cx="50800" cy="49213"/>
              </a:xfrm>
              <a:custGeom>
                <a:avLst/>
                <a:gdLst>
                  <a:gd name="T0" fmla="*/ 80644986 w 32"/>
                  <a:gd name="T1" fmla="*/ 37803525 h 31"/>
                  <a:gd name="T2" fmla="*/ 80644986 w 32"/>
                  <a:gd name="T3" fmla="*/ 25201819 h 31"/>
                  <a:gd name="T4" fmla="*/ 73083727 w 32"/>
                  <a:gd name="T5" fmla="*/ 17642069 h 31"/>
                  <a:gd name="T6" fmla="*/ 65524056 w 32"/>
                  <a:gd name="T7" fmla="*/ 7561341 h 31"/>
                  <a:gd name="T8" fmla="*/ 55443436 w 32"/>
                  <a:gd name="T9" fmla="*/ 7561341 h 31"/>
                  <a:gd name="T10" fmla="*/ 47882165 w 32"/>
                  <a:gd name="T11" fmla="*/ 0 h 31"/>
                  <a:gd name="T12" fmla="*/ 32761234 w 32"/>
                  <a:gd name="T13" fmla="*/ 0 h 31"/>
                  <a:gd name="T14" fmla="*/ 25201557 w 32"/>
                  <a:gd name="T15" fmla="*/ 7561341 h 31"/>
                  <a:gd name="T16" fmla="*/ 15120936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5120936 w 32"/>
                  <a:gd name="T31" fmla="*/ 68045712 h 31"/>
                  <a:gd name="T32" fmla="*/ 15120936 w 32"/>
                  <a:gd name="T33" fmla="*/ 78126437 h 31"/>
                  <a:gd name="T34" fmla="*/ 65524056 w 32"/>
                  <a:gd name="T35" fmla="*/ 78126437 h 31"/>
                  <a:gd name="T36" fmla="*/ 65524056 w 32"/>
                  <a:gd name="T37" fmla="*/ 68045712 h 31"/>
                  <a:gd name="T38" fmla="*/ 73083727 w 32"/>
                  <a:gd name="T39" fmla="*/ 68045712 h 31"/>
                  <a:gd name="T40" fmla="*/ 80644986 w 32"/>
                  <a:gd name="T41" fmla="*/ 60484374 h 31"/>
                  <a:gd name="T42" fmla="*/ 80644986 w 32"/>
                  <a:gd name="T43" fmla="*/ 45363275 h 31"/>
                  <a:gd name="T44" fmla="*/ 80644986 w 32"/>
                  <a:gd name="T45" fmla="*/ 37803525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15"/>
                    </a:moveTo>
                    <a:lnTo>
                      <a:pt x="32" y="10"/>
                    </a:lnTo>
                    <a:lnTo>
                      <a:pt x="29" y="7"/>
                    </a:lnTo>
                    <a:lnTo>
                      <a:pt x="26" y="3"/>
                    </a:lnTo>
                    <a:lnTo>
                      <a:pt x="22" y="3"/>
                    </a:lnTo>
                    <a:lnTo>
                      <a:pt x="19" y="0"/>
                    </a:lnTo>
                    <a:lnTo>
                      <a:pt x="13" y="0"/>
                    </a:lnTo>
                    <a:lnTo>
                      <a:pt x="10" y="3"/>
                    </a:lnTo>
                    <a:lnTo>
                      <a:pt x="6" y="3"/>
                    </a:lnTo>
                    <a:lnTo>
                      <a:pt x="3" y="7"/>
                    </a:lnTo>
                    <a:lnTo>
                      <a:pt x="3" y="10"/>
                    </a:lnTo>
                    <a:lnTo>
                      <a:pt x="0" y="10"/>
                    </a:lnTo>
                    <a:lnTo>
                      <a:pt x="0" y="21"/>
                    </a:lnTo>
                    <a:lnTo>
                      <a:pt x="3" y="24"/>
                    </a:lnTo>
                    <a:lnTo>
                      <a:pt x="3" y="27"/>
                    </a:lnTo>
                    <a:lnTo>
                      <a:pt x="6" y="27"/>
                    </a:lnTo>
                    <a:lnTo>
                      <a:pt x="6" y="31"/>
                    </a:lnTo>
                    <a:lnTo>
                      <a:pt x="26" y="31"/>
                    </a:lnTo>
                    <a:lnTo>
                      <a:pt x="26" y="27"/>
                    </a:lnTo>
                    <a:lnTo>
                      <a:pt x="29"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4" name="Freeform 491"/>
              <p:cNvSpPr>
                <a:spLocks/>
              </p:cNvSpPr>
              <p:nvPr/>
            </p:nvSpPr>
            <p:spPr bwMode="auto">
              <a:xfrm>
                <a:off x="2878138" y="4349750"/>
                <a:ext cx="50800" cy="49213"/>
              </a:xfrm>
              <a:custGeom>
                <a:avLst/>
                <a:gdLst>
                  <a:gd name="T0" fmla="*/ 80644986 w 32"/>
                  <a:gd name="T1" fmla="*/ 37803525 h 31"/>
                  <a:gd name="T2" fmla="*/ 80644986 w 32"/>
                  <a:gd name="T3" fmla="*/ 25201819 h 31"/>
                  <a:gd name="T4" fmla="*/ 73083727 w 32"/>
                  <a:gd name="T5" fmla="*/ 17642069 h 31"/>
                  <a:gd name="T6" fmla="*/ 65524056 w 32"/>
                  <a:gd name="T7" fmla="*/ 7561341 h 31"/>
                  <a:gd name="T8" fmla="*/ 55443436 w 32"/>
                  <a:gd name="T9" fmla="*/ 7561341 h 31"/>
                  <a:gd name="T10" fmla="*/ 47882165 w 32"/>
                  <a:gd name="T11" fmla="*/ 0 h 31"/>
                  <a:gd name="T12" fmla="*/ 32761234 w 32"/>
                  <a:gd name="T13" fmla="*/ 0 h 31"/>
                  <a:gd name="T14" fmla="*/ 25201557 w 32"/>
                  <a:gd name="T15" fmla="*/ 7561341 h 31"/>
                  <a:gd name="T16" fmla="*/ 15120936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5120936 w 32"/>
                  <a:gd name="T31" fmla="*/ 68045712 h 31"/>
                  <a:gd name="T32" fmla="*/ 15120936 w 32"/>
                  <a:gd name="T33" fmla="*/ 78126437 h 31"/>
                  <a:gd name="T34" fmla="*/ 65524056 w 32"/>
                  <a:gd name="T35" fmla="*/ 78126437 h 31"/>
                  <a:gd name="T36" fmla="*/ 65524056 w 32"/>
                  <a:gd name="T37" fmla="*/ 68045712 h 31"/>
                  <a:gd name="T38" fmla="*/ 73083727 w 32"/>
                  <a:gd name="T39" fmla="*/ 68045712 h 31"/>
                  <a:gd name="T40" fmla="*/ 80644986 w 32"/>
                  <a:gd name="T41" fmla="*/ 60484374 h 31"/>
                  <a:gd name="T42" fmla="*/ 80644986 w 32"/>
                  <a:gd name="T43" fmla="*/ 45363275 h 31"/>
                  <a:gd name="T44" fmla="*/ 80644986 w 32"/>
                  <a:gd name="T45" fmla="*/ 37803525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1"/>
                  <a:gd name="T71" fmla="*/ 32 w 32"/>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1">
                    <a:moveTo>
                      <a:pt x="32" y="15"/>
                    </a:moveTo>
                    <a:lnTo>
                      <a:pt x="32" y="10"/>
                    </a:lnTo>
                    <a:lnTo>
                      <a:pt x="29" y="7"/>
                    </a:lnTo>
                    <a:lnTo>
                      <a:pt x="26" y="3"/>
                    </a:lnTo>
                    <a:lnTo>
                      <a:pt x="22" y="3"/>
                    </a:lnTo>
                    <a:lnTo>
                      <a:pt x="19" y="0"/>
                    </a:lnTo>
                    <a:lnTo>
                      <a:pt x="13" y="0"/>
                    </a:lnTo>
                    <a:lnTo>
                      <a:pt x="10" y="3"/>
                    </a:lnTo>
                    <a:lnTo>
                      <a:pt x="6" y="3"/>
                    </a:lnTo>
                    <a:lnTo>
                      <a:pt x="3" y="7"/>
                    </a:lnTo>
                    <a:lnTo>
                      <a:pt x="3" y="10"/>
                    </a:lnTo>
                    <a:lnTo>
                      <a:pt x="0" y="10"/>
                    </a:lnTo>
                    <a:lnTo>
                      <a:pt x="0" y="21"/>
                    </a:lnTo>
                    <a:lnTo>
                      <a:pt x="3" y="24"/>
                    </a:lnTo>
                    <a:lnTo>
                      <a:pt x="3" y="27"/>
                    </a:lnTo>
                    <a:lnTo>
                      <a:pt x="6" y="27"/>
                    </a:lnTo>
                    <a:lnTo>
                      <a:pt x="6" y="31"/>
                    </a:lnTo>
                    <a:lnTo>
                      <a:pt x="26" y="31"/>
                    </a:lnTo>
                    <a:lnTo>
                      <a:pt x="26" y="27"/>
                    </a:lnTo>
                    <a:lnTo>
                      <a:pt x="29"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5" name="Freeform 492"/>
              <p:cNvSpPr>
                <a:spLocks/>
              </p:cNvSpPr>
              <p:nvPr/>
            </p:nvSpPr>
            <p:spPr bwMode="auto">
              <a:xfrm>
                <a:off x="3108325" y="4329113"/>
                <a:ext cx="49213" cy="49212"/>
              </a:xfrm>
              <a:custGeom>
                <a:avLst/>
                <a:gdLst>
                  <a:gd name="T0" fmla="*/ 78126437 w 31"/>
                  <a:gd name="T1" fmla="*/ 32762496 h 31"/>
                  <a:gd name="T2" fmla="*/ 78126437 w 31"/>
                  <a:gd name="T3" fmla="*/ 25201306 h 31"/>
                  <a:gd name="T4" fmla="*/ 68045712 w 31"/>
                  <a:gd name="T5" fmla="*/ 17641710 h 31"/>
                  <a:gd name="T6" fmla="*/ 68045712 w 31"/>
                  <a:gd name="T7" fmla="*/ 10080523 h 31"/>
                  <a:gd name="T8" fmla="*/ 60484374 w 31"/>
                  <a:gd name="T9" fmla="*/ 10080523 h 31"/>
                  <a:gd name="T10" fmla="*/ 60484374 w 31"/>
                  <a:gd name="T11" fmla="*/ 0 h 31"/>
                  <a:gd name="T12" fmla="*/ 12601703 w 31"/>
                  <a:gd name="T13" fmla="*/ 0 h 31"/>
                  <a:gd name="T14" fmla="*/ 5040364 w 31"/>
                  <a:gd name="T15" fmla="*/ 10080523 h 31"/>
                  <a:gd name="T16" fmla="*/ 0 w 31"/>
                  <a:gd name="T17" fmla="*/ 17641710 h 31"/>
                  <a:gd name="T18" fmla="*/ 0 w 31"/>
                  <a:gd name="T19" fmla="*/ 57963809 h 31"/>
                  <a:gd name="T20" fmla="*/ 5040364 w 31"/>
                  <a:gd name="T21" fmla="*/ 60483145 h 31"/>
                  <a:gd name="T22" fmla="*/ 5040364 w 31"/>
                  <a:gd name="T23" fmla="*/ 70563666 h 31"/>
                  <a:gd name="T24" fmla="*/ 20161456 w 31"/>
                  <a:gd name="T25" fmla="*/ 70563666 h 31"/>
                  <a:gd name="T26" fmla="*/ 27722800 w 31"/>
                  <a:gd name="T27" fmla="*/ 78124849 h 31"/>
                  <a:gd name="T28" fmla="*/ 45363275 w 31"/>
                  <a:gd name="T29" fmla="*/ 78124849 h 31"/>
                  <a:gd name="T30" fmla="*/ 52924624 w 31"/>
                  <a:gd name="T31" fmla="*/ 70563666 h 31"/>
                  <a:gd name="T32" fmla="*/ 60484374 w 31"/>
                  <a:gd name="T33" fmla="*/ 70563666 h 31"/>
                  <a:gd name="T34" fmla="*/ 68045712 w 31"/>
                  <a:gd name="T35" fmla="*/ 60483145 h 31"/>
                  <a:gd name="T36" fmla="*/ 68045712 w 31"/>
                  <a:gd name="T37" fmla="*/ 57963809 h 31"/>
                  <a:gd name="T38" fmla="*/ 78126437 w 31"/>
                  <a:gd name="T39" fmla="*/ 57963809 h 31"/>
                  <a:gd name="T40" fmla="*/ 78126437 w 31"/>
                  <a:gd name="T41" fmla="*/ 50402613 h 31"/>
                  <a:gd name="T42" fmla="*/ 78126437 w 31"/>
                  <a:gd name="T43" fmla="*/ 32762496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31" y="13"/>
                    </a:moveTo>
                    <a:lnTo>
                      <a:pt x="31" y="10"/>
                    </a:lnTo>
                    <a:lnTo>
                      <a:pt x="27" y="7"/>
                    </a:lnTo>
                    <a:lnTo>
                      <a:pt x="27" y="4"/>
                    </a:lnTo>
                    <a:lnTo>
                      <a:pt x="24" y="4"/>
                    </a:lnTo>
                    <a:lnTo>
                      <a:pt x="24" y="0"/>
                    </a:lnTo>
                    <a:lnTo>
                      <a:pt x="5" y="0"/>
                    </a:lnTo>
                    <a:lnTo>
                      <a:pt x="2" y="4"/>
                    </a:lnTo>
                    <a:lnTo>
                      <a:pt x="0" y="7"/>
                    </a:lnTo>
                    <a:lnTo>
                      <a:pt x="0" y="23"/>
                    </a:lnTo>
                    <a:lnTo>
                      <a:pt x="2" y="24"/>
                    </a:lnTo>
                    <a:lnTo>
                      <a:pt x="2" y="28"/>
                    </a:lnTo>
                    <a:lnTo>
                      <a:pt x="8" y="28"/>
                    </a:lnTo>
                    <a:lnTo>
                      <a:pt x="11" y="31"/>
                    </a:lnTo>
                    <a:lnTo>
                      <a:pt x="18" y="31"/>
                    </a:lnTo>
                    <a:lnTo>
                      <a:pt x="21" y="28"/>
                    </a:lnTo>
                    <a:lnTo>
                      <a:pt x="24" y="28"/>
                    </a:lnTo>
                    <a:lnTo>
                      <a:pt x="27" y="24"/>
                    </a:lnTo>
                    <a:lnTo>
                      <a:pt x="27" y="23"/>
                    </a:lnTo>
                    <a:lnTo>
                      <a:pt x="31" y="23"/>
                    </a:lnTo>
                    <a:lnTo>
                      <a:pt x="31" y="20"/>
                    </a:lnTo>
                    <a:lnTo>
                      <a:pt x="31" y="13"/>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6" name="Freeform 493"/>
              <p:cNvSpPr>
                <a:spLocks/>
              </p:cNvSpPr>
              <p:nvPr/>
            </p:nvSpPr>
            <p:spPr bwMode="auto">
              <a:xfrm>
                <a:off x="3108325" y="4329113"/>
                <a:ext cx="49213" cy="49212"/>
              </a:xfrm>
              <a:custGeom>
                <a:avLst/>
                <a:gdLst>
                  <a:gd name="T0" fmla="*/ 78126437 w 31"/>
                  <a:gd name="T1" fmla="*/ 32762496 h 31"/>
                  <a:gd name="T2" fmla="*/ 78126437 w 31"/>
                  <a:gd name="T3" fmla="*/ 25201306 h 31"/>
                  <a:gd name="T4" fmla="*/ 68045712 w 31"/>
                  <a:gd name="T5" fmla="*/ 17641710 h 31"/>
                  <a:gd name="T6" fmla="*/ 68045712 w 31"/>
                  <a:gd name="T7" fmla="*/ 10080523 h 31"/>
                  <a:gd name="T8" fmla="*/ 60484374 w 31"/>
                  <a:gd name="T9" fmla="*/ 10080523 h 31"/>
                  <a:gd name="T10" fmla="*/ 60484374 w 31"/>
                  <a:gd name="T11" fmla="*/ 0 h 31"/>
                  <a:gd name="T12" fmla="*/ 12601703 w 31"/>
                  <a:gd name="T13" fmla="*/ 0 h 31"/>
                  <a:gd name="T14" fmla="*/ 5040364 w 31"/>
                  <a:gd name="T15" fmla="*/ 10080523 h 31"/>
                  <a:gd name="T16" fmla="*/ 0 w 31"/>
                  <a:gd name="T17" fmla="*/ 17641710 h 31"/>
                  <a:gd name="T18" fmla="*/ 0 w 31"/>
                  <a:gd name="T19" fmla="*/ 57963809 h 31"/>
                  <a:gd name="T20" fmla="*/ 5040364 w 31"/>
                  <a:gd name="T21" fmla="*/ 60483145 h 31"/>
                  <a:gd name="T22" fmla="*/ 5040364 w 31"/>
                  <a:gd name="T23" fmla="*/ 70563666 h 31"/>
                  <a:gd name="T24" fmla="*/ 20161456 w 31"/>
                  <a:gd name="T25" fmla="*/ 70563666 h 31"/>
                  <a:gd name="T26" fmla="*/ 27722800 w 31"/>
                  <a:gd name="T27" fmla="*/ 78124849 h 31"/>
                  <a:gd name="T28" fmla="*/ 45363275 w 31"/>
                  <a:gd name="T29" fmla="*/ 78124849 h 31"/>
                  <a:gd name="T30" fmla="*/ 52924624 w 31"/>
                  <a:gd name="T31" fmla="*/ 70563666 h 31"/>
                  <a:gd name="T32" fmla="*/ 60484374 w 31"/>
                  <a:gd name="T33" fmla="*/ 70563666 h 31"/>
                  <a:gd name="T34" fmla="*/ 68045712 w 31"/>
                  <a:gd name="T35" fmla="*/ 60483145 h 31"/>
                  <a:gd name="T36" fmla="*/ 68045712 w 31"/>
                  <a:gd name="T37" fmla="*/ 57963809 h 31"/>
                  <a:gd name="T38" fmla="*/ 78126437 w 31"/>
                  <a:gd name="T39" fmla="*/ 57963809 h 31"/>
                  <a:gd name="T40" fmla="*/ 78126437 w 31"/>
                  <a:gd name="T41" fmla="*/ 50402613 h 31"/>
                  <a:gd name="T42" fmla="*/ 78126437 w 31"/>
                  <a:gd name="T43" fmla="*/ 32762496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31" y="13"/>
                    </a:moveTo>
                    <a:lnTo>
                      <a:pt x="31" y="10"/>
                    </a:lnTo>
                    <a:lnTo>
                      <a:pt x="27" y="7"/>
                    </a:lnTo>
                    <a:lnTo>
                      <a:pt x="27" y="4"/>
                    </a:lnTo>
                    <a:lnTo>
                      <a:pt x="24" y="4"/>
                    </a:lnTo>
                    <a:lnTo>
                      <a:pt x="24" y="0"/>
                    </a:lnTo>
                    <a:lnTo>
                      <a:pt x="5" y="0"/>
                    </a:lnTo>
                    <a:lnTo>
                      <a:pt x="2" y="4"/>
                    </a:lnTo>
                    <a:lnTo>
                      <a:pt x="0" y="7"/>
                    </a:lnTo>
                    <a:lnTo>
                      <a:pt x="0" y="23"/>
                    </a:lnTo>
                    <a:lnTo>
                      <a:pt x="2" y="24"/>
                    </a:lnTo>
                    <a:lnTo>
                      <a:pt x="2" y="28"/>
                    </a:lnTo>
                    <a:lnTo>
                      <a:pt x="8" y="28"/>
                    </a:lnTo>
                    <a:lnTo>
                      <a:pt x="11" y="31"/>
                    </a:lnTo>
                    <a:lnTo>
                      <a:pt x="18" y="31"/>
                    </a:lnTo>
                    <a:lnTo>
                      <a:pt x="21" y="28"/>
                    </a:lnTo>
                    <a:lnTo>
                      <a:pt x="24" y="28"/>
                    </a:lnTo>
                    <a:lnTo>
                      <a:pt x="27" y="24"/>
                    </a:lnTo>
                    <a:lnTo>
                      <a:pt x="27" y="23"/>
                    </a:lnTo>
                    <a:lnTo>
                      <a:pt x="31" y="23"/>
                    </a:lnTo>
                    <a:lnTo>
                      <a:pt x="31" y="20"/>
                    </a:lnTo>
                    <a:lnTo>
                      <a:pt x="31" y="13"/>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7" name="Freeform 494"/>
              <p:cNvSpPr>
                <a:spLocks/>
              </p:cNvSpPr>
              <p:nvPr/>
            </p:nvSpPr>
            <p:spPr bwMode="auto">
              <a:xfrm>
                <a:off x="3108325" y="4329113"/>
                <a:ext cx="49213" cy="49212"/>
              </a:xfrm>
              <a:custGeom>
                <a:avLst/>
                <a:gdLst>
                  <a:gd name="T0" fmla="*/ 78126437 w 31"/>
                  <a:gd name="T1" fmla="*/ 32762496 h 31"/>
                  <a:gd name="T2" fmla="*/ 78126437 w 31"/>
                  <a:gd name="T3" fmla="*/ 25201306 h 31"/>
                  <a:gd name="T4" fmla="*/ 68045712 w 31"/>
                  <a:gd name="T5" fmla="*/ 17641710 h 31"/>
                  <a:gd name="T6" fmla="*/ 68045712 w 31"/>
                  <a:gd name="T7" fmla="*/ 10080523 h 31"/>
                  <a:gd name="T8" fmla="*/ 60484374 w 31"/>
                  <a:gd name="T9" fmla="*/ 10080523 h 31"/>
                  <a:gd name="T10" fmla="*/ 60484374 w 31"/>
                  <a:gd name="T11" fmla="*/ 0 h 31"/>
                  <a:gd name="T12" fmla="*/ 12601703 w 31"/>
                  <a:gd name="T13" fmla="*/ 0 h 31"/>
                  <a:gd name="T14" fmla="*/ 5040364 w 31"/>
                  <a:gd name="T15" fmla="*/ 10080523 h 31"/>
                  <a:gd name="T16" fmla="*/ 0 w 31"/>
                  <a:gd name="T17" fmla="*/ 17641710 h 31"/>
                  <a:gd name="T18" fmla="*/ 0 w 31"/>
                  <a:gd name="T19" fmla="*/ 57963809 h 31"/>
                  <a:gd name="T20" fmla="*/ 5040364 w 31"/>
                  <a:gd name="T21" fmla="*/ 60483145 h 31"/>
                  <a:gd name="T22" fmla="*/ 5040364 w 31"/>
                  <a:gd name="T23" fmla="*/ 70563666 h 31"/>
                  <a:gd name="T24" fmla="*/ 20161456 w 31"/>
                  <a:gd name="T25" fmla="*/ 70563666 h 31"/>
                  <a:gd name="T26" fmla="*/ 27722800 w 31"/>
                  <a:gd name="T27" fmla="*/ 78124849 h 31"/>
                  <a:gd name="T28" fmla="*/ 45363275 w 31"/>
                  <a:gd name="T29" fmla="*/ 78124849 h 31"/>
                  <a:gd name="T30" fmla="*/ 52924624 w 31"/>
                  <a:gd name="T31" fmla="*/ 70563666 h 31"/>
                  <a:gd name="T32" fmla="*/ 60484374 w 31"/>
                  <a:gd name="T33" fmla="*/ 70563666 h 31"/>
                  <a:gd name="T34" fmla="*/ 68045712 w 31"/>
                  <a:gd name="T35" fmla="*/ 60483145 h 31"/>
                  <a:gd name="T36" fmla="*/ 68045712 w 31"/>
                  <a:gd name="T37" fmla="*/ 57963809 h 31"/>
                  <a:gd name="T38" fmla="*/ 78126437 w 31"/>
                  <a:gd name="T39" fmla="*/ 57963809 h 31"/>
                  <a:gd name="T40" fmla="*/ 78126437 w 31"/>
                  <a:gd name="T41" fmla="*/ 50402613 h 31"/>
                  <a:gd name="T42" fmla="*/ 78126437 w 31"/>
                  <a:gd name="T43" fmla="*/ 32762496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31" y="13"/>
                    </a:moveTo>
                    <a:lnTo>
                      <a:pt x="31" y="10"/>
                    </a:lnTo>
                    <a:lnTo>
                      <a:pt x="27" y="7"/>
                    </a:lnTo>
                    <a:lnTo>
                      <a:pt x="27" y="4"/>
                    </a:lnTo>
                    <a:lnTo>
                      <a:pt x="24" y="4"/>
                    </a:lnTo>
                    <a:lnTo>
                      <a:pt x="24" y="0"/>
                    </a:lnTo>
                    <a:lnTo>
                      <a:pt x="5" y="0"/>
                    </a:lnTo>
                    <a:lnTo>
                      <a:pt x="2" y="4"/>
                    </a:lnTo>
                    <a:lnTo>
                      <a:pt x="0" y="7"/>
                    </a:lnTo>
                    <a:lnTo>
                      <a:pt x="0" y="23"/>
                    </a:lnTo>
                    <a:lnTo>
                      <a:pt x="2" y="24"/>
                    </a:lnTo>
                    <a:lnTo>
                      <a:pt x="2" y="28"/>
                    </a:lnTo>
                    <a:lnTo>
                      <a:pt x="8" y="28"/>
                    </a:lnTo>
                    <a:lnTo>
                      <a:pt x="11" y="31"/>
                    </a:lnTo>
                    <a:lnTo>
                      <a:pt x="18" y="31"/>
                    </a:lnTo>
                    <a:lnTo>
                      <a:pt x="21" y="28"/>
                    </a:lnTo>
                    <a:lnTo>
                      <a:pt x="24" y="28"/>
                    </a:lnTo>
                    <a:lnTo>
                      <a:pt x="27" y="24"/>
                    </a:lnTo>
                    <a:lnTo>
                      <a:pt x="27" y="23"/>
                    </a:lnTo>
                    <a:lnTo>
                      <a:pt x="31" y="23"/>
                    </a:lnTo>
                    <a:lnTo>
                      <a:pt x="31" y="20"/>
                    </a:lnTo>
                    <a:lnTo>
                      <a:pt x="31"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8" name="Freeform 495"/>
              <p:cNvSpPr>
                <a:spLocks/>
              </p:cNvSpPr>
              <p:nvPr/>
            </p:nvSpPr>
            <p:spPr bwMode="auto">
              <a:xfrm>
                <a:off x="3108325" y="4329113"/>
                <a:ext cx="49213" cy="49212"/>
              </a:xfrm>
              <a:custGeom>
                <a:avLst/>
                <a:gdLst>
                  <a:gd name="T0" fmla="*/ 78126437 w 31"/>
                  <a:gd name="T1" fmla="*/ 32762496 h 31"/>
                  <a:gd name="T2" fmla="*/ 78126437 w 31"/>
                  <a:gd name="T3" fmla="*/ 25201306 h 31"/>
                  <a:gd name="T4" fmla="*/ 68045712 w 31"/>
                  <a:gd name="T5" fmla="*/ 17641710 h 31"/>
                  <a:gd name="T6" fmla="*/ 68045712 w 31"/>
                  <a:gd name="T7" fmla="*/ 10080523 h 31"/>
                  <a:gd name="T8" fmla="*/ 60484374 w 31"/>
                  <a:gd name="T9" fmla="*/ 10080523 h 31"/>
                  <a:gd name="T10" fmla="*/ 60484374 w 31"/>
                  <a:gd name="T11" fmla="*/ 0 h 31"/>
                  <a:gd name="T12" fmla="*/ 12601703 w 31"/>
                  <a:gd name="T13" fmla="*/ 0 h 31"/>
                  <a:gd name="T14" fmla="*/ 5040364 w 31"/>
                  <a:gd name="T15" fmla="*/ 10080523 h 31"/>
                  <a:gd name="T16" fmla="*/ 0 w 31"/>
                  <a:gd name="T17" fmla="*/ 17641710 h 31"/>
                  <a:gd name="T18" fmla="*/ 0 w 31"/>
                  <a:gd name="T19" fmla="*/ 57963809 h 31"/>
                  <a:gd name="T20" fmla="*/ 5040364 w 31"/>
                  <a:gd name="T21" fmla="*/ 60483145 h 31"/>
                  <a:gd name="T22" fmla="*/ 5040364 w 31"/>
                  <a:gd name="T23" fmla="*/ 70563666 h 31"/>
                  <a:gd name="T24" fmla="*/ 20161456 w 31"/>
                  <a:gd name="T25" fmla="*/ 70563666 h 31"/>
                  <a:gd name="T26" fmla="*/ 27722800 w 31"/>
                  <a:gd name="T27" fmla="*/ 78124849 h 31"/>
                  <a:gd name="T28" fmla="*/ 45363275 w 31"/>
                  <a:gd name="T29" fmla="*/ 78124849 h 31"/>
                  <a:gd name="T30" fmla="*/ 52924624 w 31"/>
                  <a:gd name="T31" fmla="*/ 70563666 h 31"/>
                  <a:gd name="T32" fmla="*/ 60484374 w 31"/>
                  <a:gd name="T33" fmla="*/ 70563666 h 31"/>
                  <a:gd name="T34" fmla="*/ 68045712 w 31"/>
                  <a:gd name="T35" fmla="*/ 60483145 h 31"/>
                  <a:gd name="T36" fmla="*/ 68045712 w 31"/>
                  <a:gd name="T37" fmla="*/ 57963809 h 31"/>
                  <a:gd name="T38" fmla="*/ 78126437 w 31"/>
                  <a:gd name="T39" fmla="*/ 57963809 h 31"/>
                  <a:gd name="T40" fmla="*/ 78126437 w 31"/>
                  <a:gd name="T41" fmla="*/ 50402613 h 31"/>
                  <a:gd name="T42" fmla="*/ 78126437 w 31"/>
                  <a:gd name="T43" fmla="*/ 32762496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31"/>
                  <a:gd name="T68" fmla="*/ 31 w 3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31">
                    <a:moveTo>
                      <a:pt x="31" y="13"/>
                    </a:moveTo>
                    <a:lnTo>
                      <a:pt x="31" y="10"/>
                    </a:lnTo>
                    <a:lnTo>
                      <a:pt x="27" y="7"/>
                    </a:lnTo>
                    <a:lnTo>
                      <a:pt x="27" y="4"/>
                    </a:lnTo>
                    <a:lnTo>
                      <a:pt x="24" y="4"/>
                    </a:lnTo>
                    <a:lnTo>
                      <a:pt x="24" y="0"/>
                    </a:lnTo>
                    <a:lnTo>
                      <a:pt x="5" y="0"/>
                    </a:lnTo>
                    <a:lnTo>
                      <a:pt x="2" y="4"/>
                    </a:lnTo>
                    <a:lnTo>
                      <a:pt x="0" y="7"/>
                    </a:lnTo>
                    <a:lnTo>
                      <a:pt x="0" y="23"/>
                    </a:lnTo>
                    <a:lnTo>
                      <a:pt x="2" y="24"/>
                    </a:lnTo>
                    <a:lnTo>
                      <a:pt x="2" y="28"/>
                    </a:lnTo>
                    <a:lnTo>
                      <a:pt x="8" y="28"/>
                    </a:lnTo>
                    <a:lnTo>
                      <a:pt x="11" y="31"/>
                    </a:lnTo>
                    <a:lnTo>
                      <a:pt x="18" y="31"/>
                    </a:lnTo>
                    <a:lnTo>
                      <a:pt x="21" y="28"/>
                    </a:lnTo>
                    <a:lnTo>
                      <a:pt x="24" y="28"/>
                    </a:lnTo>
                    <a:lnTo>
                      <a:pt x="27" y="24"/>
                    </a:lnTo>
                    <a:lnTo>
                      <a:pt x="27" y="23"/>
                    </a:lnTo>
                    <a:lnTo>
                      <a:pt x="31" y="23"/>
                    </a:lnTo>
                    <a:lnTo>
                      <a:pt x="31" y="20"/>
                    </a:lnTo>
                    <a:lnTo>
                      <a:pt x="31"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29" name="Freeform 496"/>
              <p:cNvSpPr>
                <a:spLocks/>
              </p:cNvSpPr>
              <p:nvPr/>
            </p:nvSpPr>
            <p:spPr bwMode="auto">
              <a:xfrm>
                <a:off x="3370263" y="4340225"/>
                <a:ext cx="52387" cy="47625"/>
              </a:xfrm>
              <a:custGeom>
                <a:avLst/>
                <a:gdLst>
                  <a:gd name="T0" fmla="*/ 83165143 w 33"/>
                  <a:gd name="T1" fmla="*/ 40322502 h 30"/>
                  <a:gd name="T2" fmla="*/ 75603956 w 33"/>
                  <a:gd name="T3" fmla="*/ 32762829 h 30"/>
                  <a:gd name="T4" fmla="*/ 75603956 w 33"/>
                  <a:gd name="T5" fmla="*/ 15120940 h 30"/>
                  <a:gd name="T6" fmla="*/ 70563694 w 33"/>
                  <a:gd name="T7" fmla="*/ 15120940 h 30"/>
                  <a:gd name="T8" fmla="*/ 70563694 w 33"/>
                  <a:gd name="T9" fmla="*/ 7561264 h 30"/>
                  <a:gd name="T10" fmla="*/ 63004094 w 33"/>
                  <a:gd name="T11" fmla="*/ 7561264 h 30"/>
                  <a:gd name="T12" fmla="*/ 55442908 w 33"/>
                  <a:gd name="T13" fmla="*/ 0 h 30"/>
                  <a:gd name="T14" fmla="*/ 22681979 w 33"/>
                  <a:gd name="T15" fmla="*/ 0 h 30"/>
                  <a:gd name="T16" fmla="*/ 22681979 w 33"/>
                  <a:gd name="T17" fmla="*/ 7561264 h 30"/>
                  <a:gd name="T18" fmla="*/ 15120792 w 33"/>
                  <a:gd name="T19" fmla="*/ 7561264 h 30"/>
                  <a:gd name="T20" fmla="*/ 7561190 w 33"/>
                  <a:gd name="T21" fmla="*/ 15120940 h 30"/>
                  <a:gd name="T22" fmla="*/ 7561190 w 33"/>
                  <a:gd name="T23" fmla="*/ 22682200 h 30"/>
                  <a:gd name="T24" fmla="*/ 0 w 33"/>
                  <a:gd name="T25" fmla="*/ 32762829 h 30"/>
                  <a:gd name="T26" fmla="*/ 0 w 33"/>
                  <a:gd name="T27" fmla="*/ 42843452 h 30"/>
                  <a:gd name="T28" fmla="*/ 7561190 w 33"/>
                  <a:gd name="T29" fmla="*/ 52924086 h 30"/>
                  <a:gd name="T30" fmla="*/ 7561190 w 33"/>
                  <a:gd name="T31" fmla="*/ 60483759 h 30"/>
                  <a:gd name="T32" fmla="*/ 15120792 w 33"/>
                  <a:gd name="T33" fmla="*/ 68045020 h 30"/>
                  <a:gd name="T34" fmla="*/ 22681979 w 33"/>
                  <a:gd name="T35" fmla="*/ 68045020 h 30"/>
                  <a:gd name="T36" fmla="*/ 22681979 w 33"/>
                  <a:gd name="T37" fmla="*/ 75604693 h 30"/>
                  <a:gd name="T38" fmla="*/ 55442908 w 33"/>
                  <a:gd name="T39" fmla="*/ 75604693 h 30"/>
                  <a:gd name="T40" fmla="*/ 63004094 w 33"/>
                  <a:gd name="T41" fmla="*/ 68045020 h 30"/>
                  <a:gd name="T42" fmla="*/ 70563694 w 33"/>
                  <a:gd name="T43" fmla="*/ 68045020 h 30"/>
                  <a:gd name="T44" fmla="*/ 70563694 w 33"/>
                  <a:gd name="T45" fmla="*/ 60483759 h 30"/>
                  <a:gd name="T46" fmla="*/ 75603956 w 33"/>
                  <a:gd name="T47" fmla="*/ 60483759 h 30"/>
                  <a:gd name="T48" fmla="*/ 75603956 w 33"/>
                  <a:gd name="T49" fmla="*/ 42843452 h 30"/>
                  <a:gd name="T50" fmla="*/ 83165143 w 33"/>
                  <a:gd name="T51" fmla="*/ 40322502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30"/>
                  <a:gd name="T80" fmla="*/ 33 w 33"/>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30">
                    <a:moveTo>
                      <a:pt x="33" y="16"/>
                    </a:moveTo>
                    <a:lnTo>
                      <a:pt x="30" y="13"/>
                    </a:lnTo>
                    <a:lnTo>
                      <a:pt x="30" y="6"/>
                    </a:lnTo>
                    <a:lnTo>
                      <a:pt x="28" y="6"/>
                    </a:lnTo>
                    <a:lnTo>
                      <a:pt x="28" y="3"/>
                    </a:lnTo>
                    <a:lnTo>
                      <a:pt x="25" y="3"/>
                    </a:lnTo>
                    <a:lnTo>
                      <a:pt x="22" y="0"/>
                    </a:lnTo>
                    <a:lnTo>
                      <a:pt x="9" y="0"/>
                    </a:lnTo>
                    <a:lnTo>
                      <a:pt x="9" y="3"/>
                    </a:lnTo>
                    <a:lnTo>
                      <a:pt x="6" y="3"/>
                    </a:lnTo>
                    <a:lnTo>
                      <a:pt x="3" y="6"/>
                    </a:lnTo>
                    <a:lnTo>
                      <a:pt x="3" y="9"/>
                    </a:lnTo>
                    <a:lnTo>
                      <a:pt x="0" y="13"/>
                    </a:lnTo>
                    <a:lnTo>
                      <a:pt x="0" y="17"/>
                    </a:lnTo>
                    <a:lnTo>
                      <a:pt x="3" y="21"/>
                    </a:lnTo>
                    <a:lnTo>
                      <a:pt x="3" y="24"/>
                    </a:lnTo>
                    <a:lnTo>
                      <a:pt x="6" y="27"/>
                    </a:lnTo>
                    <a:lnTo>
                      <a:pt x="9" y="27"/>
                    </a:lnTo>
                    <a:lnTo>
                      <a:pt x="9" y="30"/>
                    </a:lnTo>
                    <a:lnTo>
                      <a:pt x="22" y="30"/>
                    </a:lnTo>
                    <a:lnTo>
                      <a:pt x="25" y="27"/>
                    </a:lnTo>
                    <a:lnTo>
                      <a:pt x="28" y="27"/>
                    </a:lnTo>
                    <a:lnTo>
                      <a:pt x="28" y="24"/>
                    </a:lnTo>
                    <a:lnTo>
                      <a:pt x="30" y="24"/>
                    </a:lnTo>
                    <a:lnTo>
                      <a:pt x="30" y="17"/>
                    </a:lnTo>
                    <a:lnTo>
                      <a:pt x="33"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0" name="Freeform 497"/>
              <p:cNvSpPr>
                <a:spLocks/>
              </p:cNvSpPr>
              <p:nvPr/>
            </p:nvSpPr>
            <p:spPr bwMode="auto">
              <a:xfrm>
                <a:off x="3370263" y="4340225"/>
                <a:ext cx="52387" cy="47625"/>
              </a:xfrm>
              <a:custGeom>
                <a:avLst/>
                <a:gdLst>
                  <a:gd name="T0" fmla="*/ 83165143 w 33"/>
                  <a:gd name="T1" fmla="*/ 40322502 h 30"/>
                  <a:gd name="T2" fmla="*/ 75603956 w 33"/>
                  <a:gd name="T3" fmla="*/ 32762829 h 30"/>
                  <a:gd name="T4" fmla="*/ 75603956 w 33"/>
                  <a:gd name="T5" fmla="*/ 15120940 h 30"/>
                  <a:gd name="T6" fmla="*/ 70563694 w 33"/>
                  <a:gd name="T7" fmla="*/ 15120940 h 30"/>
                  <a:gd name="T8" fmla="*/ 70563694 w 33"/>
                  <a:gd name="T9" fmla="*/ 7561264 h 30"/>
                  <a:gd name="T10" fmla="*/ 63004094 w 33"/>
                  <a:gd name="T11" fmla="*/ 7561264 h 30"/>
                  <a:gd name="T12" fmla="*/ 55442908 w 33"/>
                  <a:gd name="T13" fmla="*/ 0 h 30"/>
                  <a:gd name="T14" fmla="*/ 22681979 w 33"/>
                  <a:gd name="T15" fmla="*/ 0 h 30"/>
                  <a:gd name="T16" fmla="*/ 22681979 w 33"/>
                  <a:gd name="T17" fmla="*/ 7561264 h 30"/>
                  <a:gd name="T18" fmla="*/ 15120792 w 33"/>
                  <a:gd name="T19" fmla="*/ 7561264 h 30"/>
                  <a:gd name="T20" fmla="*/ 7561190 w 33"/>
                  <a:gd name="T21" fmla="*/ 15120940 h 30"/>
                  <a:gd name="T22" fmla="*/ 7561190 w 33"/>
                  <a:gd name="T23" fmla="*/ 22682200 h 30"/>
                  <a:gd name="T24" fmla="*/ 0 w 33"/>
                  <a:gd name="T25" fmla="*/ 32762829 h 30"/>
                  <a:gd name="T26" fmla="*/ 0 w 33"/>
                  <a:gd name="T27" fmla="*/ 42843452 h 30"/>
                  <a:gd name="T28" fmla="*/ 7561190 w 33"/>
                  <a:gd name="T29" fmla="*/ 52924086 h 30"/>
                  <a:gd name="T30" fmla="*/ 7561190 w 33"/>
                  <a:gd name="T31" fmla="*/ 60483759 h 30"/>
                  <a:gd name="T32" fmla="*/ 15120792 w 33"/>
                  <a:gd name="T33" fmla="*/ 68045020 h 30"/>
                  <a:gd name="T34" fmla="*/ 22681979 w 33"/>
                  <a:gd name="T35" fmla="*/ 68045020 h 30"/>
                  <a:gd name="T36" fmla="*/ 22681979 w 33"/>
                  <a:gd name="T37" fmla="*/ 75604693 h 30"/>
                  <a:gd name="T38" fmla="*/ 55442908 w 33"/>
                  <a:gd name="T39" fmla="*/ 75604693 h 30"/>
                  <a:gd name="T40" fmla="*/ 63004094 w 33"/>
                  <a:gd name="T41" fmla="*/ 68045020 h 30"/>
                  <a:gd name="T42" fmla="*/ 70563694 w 33"/>
                  <a:gd name="T43" fmla="*/ 68045020 h 30"/>
                  <a:gd name="T44" fmla="*/ 70563694 w 33"/>
                  <a:gd name="T45" fmla="*/ 60483759 h 30"/>
                  <a:gd name="T46" fmla="*/ 75603956 w 33"/>
                  <a:gd name="T47" fmla="*/ 60483759 h 30"/>
                  <a:gd name="T48" fmla="*/ 75603956 w 33"/>
                  <a:gd name="T49" fmla="*/ 42843452 h 30"/>
                  <a:gd name="T50" fmla="*/ 83165143 w 33"/>
                  <a:gd name="T51" fmla="*/ 40322502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30"/>
                  <a:gd name="T80" fmla="*/ 33 w 33"/>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30">
                    <a:moveTo>
                      <a:pt x="33" y="16"/>
                    </a:moveTo>
                    <a:lnTo>
                      <a:pt x="30" y="13"/>
                    </a:lnTo>
                    <a:lnTo>
                      <a:pt x="30" y="6"/>
                    </a:lnTo>
                    <a:lnTo>
                      <a:pt x="28" y="6"/>
                    </a:lnTo>
                    <a:lnTo>
                      <a:pt x="28" y="3"/>
                    </a:lnTo>
                    <a:lnTo>
                      <a:pt x="25" y="3"/>
                    </a:lnTo>
                    <a:lnTo>
                      <a:pt x="22" y="0"/>
                    </a:lnTo>
                    <a:lnTo>
                      <a:pt x="9" y="0"/>
                    </a:lnTo>
                    <a:lnTo>
                      <a:pt x="9" y="3"/>
                    </a:lnTo>
                    <a:lnTo>
                      <a:pt x="6" y="3"/>
                    </a:lnTo>
                    <a:lnTo>
                      <a:pt x="3" y="6"/>
                    </a:lnTo>
                    <a:lnTo>
                      <a:pt x="3" y="9"/>
                    </a:lnTo>
                    <a:lnTo>
                      <a:pt x="0" y="13"/>
                    </a:lnTo>
                    <a:lnTo>
                      <a:pt x="0" y="17"/>
                    </a:lnTo>
                    <a:lnTo>
                      <a:pt x="3" y="21"/>
                    </a:lnTo>
                    <a:lnTo>
                      <a:pt x="3" y="24"/>
                    </a:lnTo>
                    <a:lnTo>
                      <a:pt x="6" y="27"/>
                    </a:lnTo>
                    <a:lnTo>
                      <a:pt x="9" y="27"/>
                    </a:lnTo>
                    <a:lnTo>
                      <a:pt x="9" y="30"/>
                    </a:lnTo>
                    <a:lnTo>
                      <a:pt x="22" y="30"/>
                    </a:lnTo>
                    <a:lnTo>
                      <a:pt x="25" y="27"/>
                    </a:lnTo>
                    <a:lnTo>
                      <a:pt x="28" y="27"/>
                    </a:lnTo>
                    <a:lnTo>
                      <a:pt x="28" y="24"/>
                    </a:lnTo>
                    <a:lnTo>
                      <a:pt x="30" y="24"/>
                    </a:lnTo>
                    <a:lnTo>
                      <a:pt x="30" y="17"/>
                    </a:lnTo>
                    <a:lnTo>
                      <a:pt x="33"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1" name="Freeform 498"/>
              <p:cNvSpPr>
                <a:spLocks/>
              </p:cNvSpPr>
              <p:nvPr/>
            </p:nvSpPr>
            <p:spPr bwMode="auto">
              <a:xfrm>
                <a:off x="3370263" y="4340225"/>
                <a:ext cx="52387" cy="47625"/>
              </a:xfrm>
              <a:custGeom>
                <a:avLst/>
                <a:gdLst>
                  <a:gd name="T0" fmla="*/ 83165143 w 33"/>
                  <a:gd name="T1" fmla="*/ 40322502 h 30"/>
                  <a:gd name="T2" fmla="*/ 75603956 w 33"/>
                  <a:gd name="T3" fmla="*/ 32762829 h 30"/>
                  <a:gd name="T4" fmla="*/ 75603956 w 33"/>
                  <a:gd name="T5" fmla="*/ 15120940 h 30"/>
                  <a:gd name="T6" fmla="*/ 70563694 w 33"/>
                  <a:gd name="T7" fmla="*/ 15120940 h 30"/>
                  <a:gd name="T8" fmla="*/ 70563694 w 33"/>
                  <a:gd name="T9" fmla="*/ 7561264 h 30"/>
                  <a:gd name="T10" fmla="*/ 63004094 w 33"/>
                  <a:gd name="T11" fmla="*/ 7561264 h 30"/>
                  <a:gd name="T12" fmla="*/ 55442908 w 33"/>
                  <a:gd name="T13" fmla="*/ 0 h 30"/>
                  <a:gd name="T14" fmla="*/ 22681979 w 33"/>
                  <a:gd name="T15" fmla="*/ 0 h 30"/>
                  <a:gd name="T16" fmla="*/ 22681979 w 33"/>
                  <a:gd name="T17" fmla="*/ 7561264 h 30"/>
                  <a:gd name="T18" fmla="*/ 15120792 w 33"/>
                  <a:gd name="T19" fmla="*/ 7561264 h 30"/>
                  <a:gd name="T20" fmla="*/ 7561190 w 33"/>
                  <a:gd name="T21" fmla="*/ 15120940 h 30"/>
                  <a:gd name="T22" fmla="*/ 7561190 w 33"/>
                  <a:gd name="T23" fmla="*/ 22682200 h 30"/>
                  <a:gd name="T24" fmla="*/ 0 w 33"/>
                  <a:gd name="T25" fmla="*/ 32762829 h 30"/>
                  <a:gd name="T26" fmla="*/ 0 w 33"/>
                  <a:gd name="T27" fmla="*/ 42843452 h 30"/>
                  <a:gd name="T28" fmla="*/ 7561190 w 33"/>
                  <a:gd name="T29" fmla="*/ 52924086 h 30"/>
                  <a:gd name="T30" fmla="*/ 7561190 w 33"/>
                  <a:gd name="T31" fmla="*/ 60483759 h 30"/>
                  <a:gd name="T32" fmla="*/ 15120792 w 33"/>
                  <a:gd name="T33" fmla="*/ 68045020 h 30"/>
                  <a:gd name="T34" fmla="*/ 22681979 w 33"/>
                  <a:gd name="T35" fmla="*/ 68045020 h 30"/>
                  <a:gd name="T36" fmla="*/ 22681979 w 33"/>
                  <a:gd name="T37" fmla="*/ 75604693 h 30"/>
                  <a:gd name="T38" fmla="*/ 55442908 w 33"/>
                  <a:gd name="T39" fmla="*/ 75604693 h 30"/>
                  <a:gd name="T40" fmla="*/ 63004094 w 33"/>
                  <a:gd name="T41" fmla="*/ 68045020 h 30"/>
                  <a:gd name="T42" fmla="*/ 70563694 w 33"/>
                  <a:gd name="T43" fmla="*/ 68045020 h 30"/>
                  <a:gd name="T44" fmla="*/ 70563694 w 33"/>
                  <a:gd name="T45" fmla="*/ 60483759 h 30"/>
                  <a:gd name="T46" fmla="*/ 75603956 w 33"/>
                  <a:gd name="T47" fmla="*/ 60483759 h 30"/>
                  <a:gd name="T48" fmla="*/ 75603956 w 33"/>
                  <a:gd name="T49" fmla="*/ 42843452 h 30"/>
                  <a:gd name="T50" fmla="*/ 83165143 w 33"/>
                  <a:gd name="T51" fmla="*/ 40322502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30"/>
                  <a:gd name="T80" fmla="*/ 33 w 33"/>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30">
                    <a:moveTo>
                      <a:pt x="33" y="16"/>
                    </a:moveTo>
                    <a:lnTo>
                      <a:pt x="30" y="13"/>
                    </a:lnTo>
                    <a:lnTo>
                      <a:pt x="30" y="6"/>
                    </a:lnTo>
                    <a:lnTo>
                      <a:pt x="28" y="6"/>
                    </a:lnTo>
                    <a:lnTo>
                      <a:pt x="28" y="3"/>
                    </a:lnTo>
                    <a:lnTo>
                      <a:pt x="25" y="3"/>
                    </a:lnTo>
                    <a:lnTo>
                      <a:pt x="22" y="0"/>
                    </a:lnTo>
                    <a:lnTo>
                      <a:pt x="9" y="0"/>
                    </a:lnTo>
                    <a:lnTo>
                      <a:pt x="9" y="3"/>
                    </a:lnTo>
                    <a:lnTo>
                      <a:pt x="6" y="3"/>
                    </a:lnTo>
                    <a:lnTo>
                      <a:pt x="3" y="6"/>
                    </a:lnTo>
                    <a:lnTo>
                      <a:pt x="3" y="9"/>
                    </a:lnTo>
                    <a:lnTo>
                      <a:pt x="0" y="13"/>
                    </a:lnTo>
                    <a:lnTo>
                      <a:pt x="0" y="17"/>
                    </a:lnTo>
                    <a:lnTo>
                      <a:pt x="3" y="21"/>
                    </a:lnTo>
                    <a:lnTo>
                      <a:pt x="3" y="24"/>
                    </a:lnTo>
                    <a:lnTo>
                      <a:pt x="6" y="27"/>
                    </a:lnTo>
                    <a:lnTo>
                      <a:pt x="9" y="27"/>
                    </a:lnTo>
                    <a:lnTo>
                      <a:pt x="9" y="30"/>
                    </a:lnTo>
                    <a:lnTo>
                      <a:pt x="22" y="30"/>
                    </a:lnTo>
                    <a:lnTo>
                      <a:pt x="25" y="27"/>
                    </a:lnTo>
                    <a:lnTo>
                      <a:pt x="28" y="27"/>
                    </a:lnTo>
                    <a:lnTo>
                      <a:pt x="28" y="24"/>
                    </a:lnTo>
                    <a:lnTo>
                      <a:pt x="30" y="24"/>
                    </a:lnTo>
                    <a:lnTo>
                      <a:pt x="30" y="17"/>
                    </a:lnTo>
                    <a:lnTo>
                      <a:pt x="33"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2" name="Freeform 499"/>
              <p:cNvSpPr>
                <a:spLocks/>
              </p:cNvSpPr>
              <p:nvPr/>
            </p:nvSpPr>
            <p:spPr bwMode="auto">
              <a:xfrm>
                <a:off x="3370263" y="4340225"/>
                <a:ext cx="52387" cy="47625"/>
              </a:xfrm>
              <a:custGeom>
                <a:avLst/>
                <a:gdLst>
                  <a:gd name="T0" fmla="*/ 83165143 w 33"/>
                  <a:gd name="T1" fmla="*/ 40322502 h 30"/>
                  <a:gd name="T2" fmla="*/ 75603956 w 33"/>
                  <a:gd name="T3" fmla="*/ 32762829 h 30"/>
                  <a:gd name="T4" fmla="*/ 75603956 w 33"/>
                  <a:gd name="T5" fmla="*/ 15120940 h 30"/>
                  <a:gd name="T6" fmla="*/ 70563694 w 33"/>
                  <a:gd name="T7" fmla="*/ 15120940 h 30"/>
                  <a:gd name="T8" fmla="*/ 70563694 w 33"/>
                  <a:gd name="T9" fmla="*/ 7561264 h 30"/>
                  <a:gd name="T10" fmla="*/ 63004094 w 33"/>
                  <a:gd name="T11" fmla="*/ 7561264 h 30"/>
                  <a:gd name="T12" fmla="*/ 55442908 w 33"/>
                  <a:gd name="T13" fmla="*/ 0 h 30"/>
                  <a:gd name="T14" fmla="*/ 22681979 w 33"/>
                  <a:gd name="T15" fmla="*/ 0 h 30"/>
                  <a:gd name="T16" fmla="*/ 22681979 w 33"/>
                  <a:gd name="T17" fmla="*/ 7561264 h 30"/>
                  <a:gd name="T18" fmla="*/ 15120792 w 33"/>
                  <a:gd name="T19" fmla="*/ 7561264 h 30"/>
                  <a:gd name="T20" fmla="*/ 7561190 w 33"/>
                  <a:gd name="T21" fmla="*/ 15120940 h 30"/>
                  <a:gd name="T22" fmla="*/ 7561190 w 33"/>
                  <a:gd name="T23" fmla="*/ 22682200 h 30"/>
                  <a:gd name="T24" fmla="*/ 0 w 33"/>
                  <a:gd name="T25" fmla="*/ 32762829 h 30"/>
                  <a:gd name="T26" fmla="*/ 0 w 33"/>
                  <a:gd name="T27" fmla="*/ 42843452 h 30"/>
                  <a:gd name="T28" fmla="*/ 7561190 w 33"/>
                  <a:gd name="T29" fmla="*/ 52924086 h 30"/>
                  <a:gd name="T30" fmla="*/ 7561190 w 33"/>
                  <a:gd name="T31" fmla="*/ 60483759 h 30"/>
                  <a:gd name="T32" fmla="*/ 15120792 w 33"/>
                  <a:gd name="T33" fmla="*/ 68045020 h 30"/>
                  <a:gd name="T34" fmla="*/ 22681979 w 33"/>
                  <a:gd name="T35" fmla="*/ 68045020 h 30"/>
                  <a:gd name="T36" fmla="*/ 22681979 w 33"/>
                  <a:gd name="T37" fmla="*/ 75604693 h 30"/>
                  <a:gd name="T38" fmla="*/ 55442908 w 33"/>
                  <a:gd name="T39" fmla="*/ 75604693 h 30"/>
                  <a:gd name="T40" fmla="*/ 63004094 w 33"/>
                  <a:gd name="T41" fmla="*/ 68045020 h 30"/>
                  <a:gd name="T42" fmla="*/ 70563694 w 33"/>
                  <a:gd name="T43" fmla="*/ 68045020 h 30"/>
                  <a:gd name="T44" fmla="*/ 70563694 w 33"/>
                  <a:gd name="T45" fmla="*/ 60483759 h 30"/>
                  <a:gd name="T46" fmla="*/ 75603956 w 33"/>
                  <a:gd name="T47" fmla="*/ 60483759 h 30"/>
                  <a:gd name="T48" fmla="*/ 75603956 w 33"/>
                  <a:gd name="T49" fmla="*/ 42843452 h 30"/>
                  <a:gd name="T50" fmla="*/ 83165143 w 33"/>
                  <a:gd name="T51" fmla="*/ 40322502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30"/>
                  <a:gd name="T80" fmla="*/ 33 w 33"/>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30">
                    <a:moveTo>
                      <a:pt x="33" y="16"/>
                    </a:moveTo>
                    <a:lnTo>
                      <a:pt x="30" y="13"/>
                    </a:lnTo>
                    <a:lnTo>
                      <a:pt x="30" y="6"/>
                    </a:lnTo>
                    <a:lnTo>
                      <a:pt x="28" y="6"/>
                    </a:lnTo>
                    <a:lnTo>
                      <a:pt x="28" y="3"/>
                    </a:lnTo>
                    <a:lnTo>
                      <a:pt x="25" y="3"/>
                    </a:lnTo>
                    <a:lnTo>
                      <a:pt x="22" y="0"/>
                    </a:lnTo>
                    <a:lnTo>
                      <a:pt x="9" y="0"/>
                    </a:lnTo>
                    <a:lnTo>
                      <a:pt x="9" y="3"/>
                    </a:lnTo>
                    <a:lnTo>
                      <a:pt x="6" y="3"/>
                    </a:lnTo>
                    <a:lnTo>
                      <a:pt x="3" y="6"/>
                    </a:lnTo>
                    <a:lnTo>
                      <a:pt x="3" y="9"/>
                    </a:lnTo>
                    <a:lnTo>
                      <a:pt x="0" y="13"/>
                    </a:lnTo>
                    <a:lnTo>
                      <a:pt x="0" y="17"/>
                    </a:lnTo>
                    <a:lnTo>
                      <a:pt x="3" y="21"/>
                    </a:lnTo>
                    <a:lnTo>
                      <a:pt x="3" y="24"/>
                    </a:lnTo>
                    <a:lnTo>
                      <a:pt x="6" y="27"/>
                    </a:lnTo>
                    <a:lnTo>
                      <a:pt x="9" y="27"/>
                    </a:lnTo>
                    <a:lnTo>
                      <a:pt x="9" y="30"/>
                    </a:lnTo>
                    <a:lnTo>
                      <a:pt x="22" y="30"/>
                    </a:lnTo>
                    <a:lnTo>
                      <a:pt x="25" y="27"/>
                    </a:lnTo>
                    <a:lnTo>
                      <a:pt x="28" y="27"/>
                    </a:lnTo>
                    <a:lnTo>
                      <a:pt x="28" y="24"/>
                    </a:lnTo>
                    <a:lnTo>
                      <a:pt x="30" y="24"/>
                    </a:lnTo>
                    <a:lnTo>
                      <a:pt x="30" y="17"/>
                    </a:lnTo>
                    <a:lnTo>
                      <a:pt x="33"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3" name="Freeform 500"/>
              <p:cNvSpPr>
                <a:spLocks/>
              </p:cNvSpPr>
              <p:nvPr/>
            </p:nvSpPr>
            <p:spPr bwMode="auto">
              <a:xfrm>
                <a:off x="3597275" y="4349750"/>
                <a:ext cx="50800" cy="49213"/>
              </a:xfrm>
              <a:custGeom>
                <a:avLst/>
                <a:gdLst>
                  <a:gd name="T0" fmla="*/ 80644986 w 32"/>
                  <a:gd name="T1" fmla="*/ 37803525 h 31"/>
                  <a:gd name="T2" fmla="*/ 80644986 w 32"/>
                  <a:gd name="T3" fmla="*/ 25201819 h 31"/>
                  <a:gd name="T4" fmla="*/ 73083727 w 32"/>
                  <a:gd name="T5" fmla="*/ 17642069 h 31"/>
                  <a:gd name="T6" fmla="*/ 73083727 w 32"/>
                  <a:gd name="T7" fmla="*/ 7561341 h 31"/>
                  <a:gd name="T8" fmla="*/ 57962797 w 32"/>
                  <a:gd name="T9" fmla="*/ 7561341 h 31"/>
                  <a:gd name="T10" fmla="*/ 47882165 w 32"/>
                  <a:gd name="T11" fmla="*/ 0 h 31"/>
                  <a:gd name="T12" fmla="*/ 32761234 w 32"/>
                  <a:gd name="T13" fmla="*/ 0 h 31"/>
                  <a:gd name="T14" fmla="*/ 25201557 w 32"/>
                  <a:gd name="T15" fmla="*/ 7561341 h 31"/>
                  <a:gd name="T16" fmla="*/ 17640298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7640298 w 32"/>
                  <a:gd name="T31" fmla="*/ 68045712 h 31"/>
                  <a:gd name="T32" fmla="*/ 25201557 w 32"/>
                  <a:gd name="T33" fmla="*/ 78126437 h 31"/>
                  <a:gd name="T34" fmla="*/ 65524056 w 32"/>
                  <a:gd name="T35" fmla="*/ 78126437 h 31"/>
                  <a:gd name="T36" fmla="*/ 73083727 w 32"/>
                  <a:gd name="T37" fmla="*/ 68045712 h 31"/>
                  <a:gd name="T38" fmla="*/ 80644986 w 32"/>
                  <a:gd name="T39" fmla="*/ 60484374 h 31"/>
                  <a:gd name="T40" fmla="*/ 80644986 w 32"/>
                  <a:gd name="T41" fmla="*/ 45363275 h 31"/>
                  <a:gd name="T42" fmla="*/ 80644986 w 32"/>
                  <a:gd name="T43" fmla="*/ 378035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2" y="15"/>
                    </a:moveTo>
                    <a:lnTo>
                      <a:pt x="32" y="10"/>
                    </a:lnTo>
                    <a:lnTo>
                      <a:pt x="29" y="7"/>
                    </a:lnTo>
                    <a:lnTo>
                      <a:pt x="29" y="3"/>
                    </a:lnTo>
                    <a:lnTo>
                      <a:pt x="23" y="3"/>
                    </a:lnTo>
                    <a:lnTo>
                      <a:pt x="19" y="0"/>
                    </a:lnTo>
                    <a:lnTo>
                      <a:pt x="13" y="0"/>
                    </a:lnTo>
                    <a:lnTo>
                      <a:pt x="10" y="3"/>
                    </a:lnTo>
                    <a:lnTo>
                      <a:pt x="7" y="3"/>
                    </a:lnTo>
                    <a:lnTo>
                      <a:pt x="3" y="7"/>
                    </a:lnTo>
                    <a:lnTo>
                      <a:pt x="3" y="10"/>
                    </a:lnTo>
                    <a:lnTo>
                      <a:pt x="0" y="10"/>
                    </a:lnTo>
                    <a:lnTo>
                      <a:pt x="0" y="21"/>
                    </a:lnTo>
                    <a:lnTo>
                      <a:pt x="3" y="24"/>
                    </a:lnTo>
                    <a:lnTo>
                      <a:pt x="3" y="27"/>
                    </a:lnTo>
                    <a:lnTo>
                      <a:pt x="7" y="27"/>
                    </a:lnTo>
                    <a:lnTo>
                      <a:pt x="10" y="31"/>
                    </a:lnTo>
                    <a:lnTo>
                      <a:pt x="26" y="31"/>
                    </a:lnTo>
                    <a:lnTo>
                      <a:pt x="29" y="27"/>
                    </a:lnTo>
                    <a:lnTo>
                      <a:pt x="32" y="24"/>
                    </a:lnTo>
                    <a:lnTo>
                      <a:pt x="32" y="18"/>
                    </a:lnTo>
                    <a:lnTo>
                      <a:pt x="32" y="1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4" name="Freeform 501"/>
              <p:cNvSpPr>
                <a:spLocks/>
              </p:cNvSpPr>
              <p:nvPr/>
            </p:nvSpPr>
            <p:spPr bwMode="auto">
              <a:xfrm>
                <a:off x="3597275" y="4349750"/>
                <a:ext cx="50800" cy="49213"/>
              </a:xfrm>
              <a:custGeom>
                <a:avLst/>
                <a:gdLst>
                  <a:gd name="T0" fmla="*/ 80644986 w 32"/>
                  <a:gd name="T1" fmla="*/ 37803525 h 31"/>
                  <a:gd name="T2" fmla="*/ 80644986 w 32"/>
                  <a:gd name="T3" fmla="*/ 25201819 h 31"/>
                  <a:gd name="T4" fmla="*/ 73083727 w 32"/>
                  <a:gd name="T5" fmla="*/ 17642069 h 31"/>
                  <a:gd name="T6" fmla="*/ 73083727 w 32"/>
                  <a:gd name="T7" fmla="*/ 7561341 h 31"/>
                  <a:gd name="T8" fmla="*/ 57962797 w 32"/>
                  <a:gd name="T9" fmla="*/ 7561341 h 31"/>
                  <a:gd name="T10" fmla="*/ 47882165 w 32"/>
                  <a:gd name="T11" fmla="*/ 0 h 31"/>
                  <a:gd name="T12" fmla="*/ 32761234 w 32"/>
                  <a:gd name="T13" fmla="*/ 0 h 31"/>
                  <a:gd name="T14" fmla="*/ 25201557 w 32"/>
                  <a:gd name="T15" fmla="*/ 7561341 h 31"/>
                  <a:gd name="T16" fmla="*/ 17640298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7640298 w 32"/>
                  <a:gd name="T31" fmla="*/ 68045712 h 31"/>
                  <a:gd name="T32" fmla="*/ 25201557 w 32"/>
                  <a:gd name="T33" fmla="*/ 78126437 h 31"/>
                  <a:gd name="T34" fmla="*/ 65524056 w 32"/>
                  <a:gd name="T35" fmla="*/ 78126437 h 31"/>
                  <a:gd name="T36" fmla="*/ 73083727 w 32"/>
                  <a:gd name="T37" fmla="*/ 68045712 h 31"/>
                  <a:gd name="T38" fmla="*/ 80644986 w 32"/>
                  <a:gd name="T39" fmla="*/ 60484374 h 31"/>
                  <a:gd name="T40" fmla="*/ 80644986 w 32"/>
                  <a:gd name="T41" fmla="*/ 45363275 h 31"/>
                  <a:gd name="T42" fmla="*/ 80644986 w 32"/>
                  <a:gd name="T43" fmla="*/ 378035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2" y="15"/>
                    </a:moveTo>
                    <a:lnTo>
                      <a:pt x="32" y="10"/>
                    </a:lnTo>
                    <a:lnTo>
                      <a:pt x="29" y="7"/>
                    </a:lnTo>
                    <a:lnTo>
                      <a:pt x="29" y="3"/>
                    </a:lnTo>
                    <a:lnTo>
                      <a:pt x="23" y="3"/>
                    </a:lnTo>
                    <a:lnTo>
                      <a:pt x="19" y="0"/>
                    </a:lnTo>
                    <a:lnTo>
                      <a:pt x="13" y="0"/>
                    </a:lnTo>
                    <a:lnTo>
                      <a:pt x="10" y="3"/>
                    </a:lnTo>
                    <a:lnTo>
                      <a:pt x="7" y="3"/>
                    </a:lnTo>
                    <a:lnTo>
                      <a:pt x="3" y="7"/>
                    </a:lnTo>
                    <a:lnTo>
                      <a:pt x="3" y="10"/>
                    </a:lnTo>
                    <a:lnTo>
                      <a:pt x="0" y="10"/>
                    </a:lnTo>
                    <a:lnTo>
                      <a:pt x="0" y="21"/>
                    </a:lnTo>
                    <a:lnTo>
                      <a:pt x="3" y="24"/>
                    </a:lnTo>
                    <a:lnTo>
                      <a:pt x="3" y="27"/>
                    </a:lnTo>
                    <a:lnTo>
                      <a:pt x="7" y="27"/>
                    </a:lnTo>
                    <a:lnTo>
                      <a:pt x="10" y="31"/>
                    </a:lnTo>
                    <a:lnTo>
                      <a:pt x="26" y="31"/>
                    </a:lnTo>
                    <a:lnTo>
                      <a:pt x="29" y="27"/>
                    </a:lnTo>
                    <a:lnTo>
                      <a:pt x="32" y="24"/>
                    </a:lnTo>
                    <a:lnTo>
                      <a:pt x="32" y="18"/>
                    </a:lnTo>
                    <a:lnTo>
                      <a:pt x="32" y="1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5" name="Freeform 502"/>
              <p:cNvSpPr>
                <a:spLocks/>
              </p:cNvSpPr>
              <p:nvPr/>
            </p:nvSpPr>
            <p:spPr bwMode="auto">
              <a:xfrm>
                <a:off x="3597275" y="4349750"/>
                <a:ext cx="50800" cy="49213"/>
              </a:xfrm>
              <a:custGeom>
                <a:avLst/>
                <a:gdLst>
                  <a:gd name="T0" fmla="*/ 80644986 w 32"/>
                  <a:gd name="T1" fmla="*/ 37803525 h 31"/>
                  <a:gd name="T2" fmla="*/ 80644986 w 32"/>
                  <a:gd name="T3" fmla="*/ 25201819 h 31"/>
                  <a:gd name="T4" fmla="*/ 73083727 w 32"/>
                  <a:gd name="T5" fmla="*/ 17642069 h 31"/>
                  <a:gd name="T6" fmla="*/ 73083727 w 32"/>
                  <a:gd name="T7" fmla="*/ 7561341 h 31"/>
                  <a:gd name="T8" fmla="*/ 57962797 w 32"/>
                  <a:gd name="T9" fmla="*/ 7561341 h 31"/>
                  <a:gd name="T10" fmla="*/ 47882165 w 32"/>
                  <a:gd name="T11" fmla="*/ 0 h 31"/>
                  <a:gd name="T12" fmla="*/ 32761234 w 32"/>
                  <a:gd name="T13" fmla="*/ 0 h 31"/>
                  <a:gd name="T14" fmla="*/ 25201557 w 32"/>
                  <a:gd name="T15" fmla="*/ 7561341 h 31"/>
                  <a:gd name="T16" fmla="*/ 17640298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7640298 w 32"/>
                  <a:gd name="T31" fmla="*/ 68045712 h 31"/>
                  <a:gd name="T32" fmla="*/ 25201557 w 32"/>
                  <a:gd name="T33" fmla="*/ 78126437 h 31"/>
                  <a:gd name="T34" fmla="*/ 65524056 w 32"/>
                  <a:gd name="T35" fmla="*/ 78126437 h 31"/>
                  <a:gd name="T36" fmla="*/ 73083727 w 32"/>
                  <a:gd name="T37" fmla="*/ 68045712 h 31"/>
                  <a:gd name="T38" fmla="*/ 80644986 w 32"/>
                  <a:gd name="T39" fmla="*/ 60484374 h 31"/>
                  <a:gd name="T40" fmla="*/ 80644986 w 32"/>
                  <a:gd name="T41" fmla="*/ 45363275 h 31"/>
                  <a:gd name="T42" fmla="*/ 80644986 w 32"/>
                  <a:gd name="T43" fmla="*/ 378035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2" y="15"/>
                    </a:moveTo>
                    <a:lnTo>
                      <a:pt x="32" y="10"/>
                    </a:lnTo>
                    <a:lnTo>
                      <a:pt x="29" y="7"/>
                    </a:lnTo>
                    <a:lnTo>
                      <a:pt x="29" y="3"/>
                    </a:lnTo>
                    <a:lnTo>
                      <a:pt x="23" y="3"/>
                    </a:lnTo>
                    <a:lnTo>
                      <a:pt x="19" y="0"/>
                    </a:lnTo>
                    <a:lnTo>
                      <a:pt x="13" y="0"/>
                    </a:lnTo>
                    <a:lnTo>
                      <a:pt x="10" y="3"/>
                    </a:lnTo>
                    <a:lnTo>
                      <a:pt x="7" y="3"/>
                    </a:lnTo>
                    <a:lnTo>
                      <a:pt x="3" y="7"/>
                    </a:lnTo>
                    <a:lnTo>
                      <a:pt x="3" y="10"/>
                    </a:lnTo>
                    <a:lnTo>
                      <a:pt x="0" y="10"/>
                    </a:lnTo>
                    <a:lnTo>
                      <a:pt x="0" y="21"/>
                    </a:lnTo>
                    <a:lnTo>
                      <a:pt x="3" y="24"/>
                    </a:lnTo>
                    <a:lnTo>
                      <a:pt x="3" y="27"/>
                    </a:lnTo>
                    <a:lnTo>
                      <a:pt x="7" y="27"/>
                    </a:lnTo>
                    <a:lnTo>
                      <a:pt x="10" y="31"/>
                    </a:lnTo>
                    <a:lnTo>
                      <a:pt x="26" y="31"/>
                    </a:lnTo>
                    <a:lnTo>
                      <a:pt x="29"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6" name="Freeform 503"/>
              <p:cNvSpPr>
                <a:spLocks/>
              </p:cNvSpPr>
              <p:nvPr/>
            </p:nvSpPr>
            <p:spPr bwMode="auto">
              <a:xfrm>
                <a:off x="3597275" y="4349750"/>
                <a:ext cx="50800" cy="49213"/>
              </a:xfrm>
              <a:custGeom>
                <a:avLst/>
                <a:gdLst>
                  <a:gd name="T0" fmla="*/ 80644986 w 32"/>
                  <a:gd name="T1" fmla="*/ 37803525 h 31"/>
                  <a:gd name="T2" fmla="*/ 80644986 w 32"/>
                  <a:gd name="T3" fmla="*/ 25201819 h 31"/>
                  <a:gd name="T4" fmla="*/ 73083727 w 32"/>
                  <a:gd name="T5" fmla="*/ 17642069 h 31"/>
                  <a:gd name="T6" fmla="*/ 73083727 w 32"/>
                  <a:gd name="T7" fmla="*/ 7561341 h 31"/>
                  <a:gd name="T8" fmla="*/ 57962797 w 32"/>
                  <a:gd name="T9" fmla="*/ 7561341 h 31"/>
                  <a:gd name="T10" fmla="*/ 47882165 w 32"/>
                  <a:gd name="T11" fmla="*/ 0 h 31"/>
                  <a:gd name="T12" fmla="*/ 32761234 w 32"/>
                  <a:gd name="T13" fmla="*/ 0 h 31"/>
                  <a:gd name="T14" fmla="*/ 25201557 w 32"/>
                  <a:gd name="T15" fmla="*/ 7561341 h 31"/>
                  <a:gd name="T16" fmla="*/ 17640298 w 32"/>
                  <a:gd name="T17" fmla="*/ 7561341 h 31"/>
                  <a:gd name="T18" fmla="*/ 7559674 w 32"/>
                  <a:gd name="T19" fmla="*/ 17642069 h 31"/>
                  <a:gd name="T20" fmla="*/ 7559674 w 32"/>
                  <a:gd name="T21" fmla="*/ 25201819 h 31"/>
                  <a:gd name="T22" fmla="*/ 0 w 32"/>
                  <a:gd name="T23" fmla="*/ 25201819 h 31"/>
                  <a:gd name="T24" fmla="*/ 0 w 32"/>
                  <a:gd name="T25" fmla="*/ 52924624 h 31"/>
                  <a:gd name="T26" fmla="*/ 7559674 w 32"/>
                  <a:gd name="T27" fmla="*/ 60484374 h 31"/>
                  <a:gd name="T28" fmla="*/ 7559674 w 32"/>
                  <a:gd name="T29" fmla="*/ 68045712 h 31"/>
                  <a:gd name="T30" fmla="*/ 17640298 w 32"/>
                  <a:gd name="T31" fmla="*/ 68045712 h 31"/>
                  <a:gd name="T32" fmla="*/ 25201557 w 32"/>
                  <a:gd name="T33" fmla="*/ 78126437 h 31"/>
                  <a:gd name="T34" fmla="*/ 65524056 w 32"/>
                  <a:gd name="T35" fmla="*/ 78126437 h 31"/>
                  <a:gd name="T36" fmla="*/ 73083727 w 32"/>
                  <a:gd name="T37" fmla="*/ 68045712 h 31"/>
                  <a:gd name="T38" fmla="*/ 80644986 w 32"/>
                  <a:gd name="T39" fmla="*/ 60484374 h 31"/>
                  <a:gd name="T40" fmla="*/ 80644986 w 32"/>
                  <a:gd name="T41" fmla="*/ 45363275 h 31"/>
                  <a:gd name="T42" fmla="*/ 80644986 w 32"/>
                  <a:gd name="T43" fmla="*/ 3780352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1"/>
                  <a:gd name="T68" fmla="*/ 32 w 32"/>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1">
                    <a:moveTo>
                      <a:pt x="32" y="15"/>
                    </a:moveTo>
                    <a:lnTo>
                      <a:pt x="32" y="10"/>
                    </a:lnTo>
                    <a:lnTo>
                      <a:pt x="29" y="7"/>
                    </a:lnTo>
                    <a:lnTo>
                      <a:pt x="29" y="3"/>
                    </a:lnTo>
                    <a:lnTo>
                      <a:pt x="23" y="3"/>
                    </a:lnTo>
                    <a:lnTo>
                      <a:pt x="19" y="0"/>
                    </a:lnTo>
                    <a:lnTo>
                      <a:pt x="13" y="0"/>
                    </a:lnTo>
                    <a:lnTo>
                      <a:pt x="10" y="3"/>
                    </a:lnTo>
                    <a:lnTo>
                      <a:pt x="7" y="3"/>
                    </a:lnTo>
                    <a:lnTo>
                      <a:pt x="3" y="7"/>
                    </a:lnTo>
                    <a:lnTo>
                      <a:pt x="3" y="10"/>
                    </a:lnTo>
                    <a:lnTo>
                      <a:pt x="0" y="10"/>
                    </a:lnTo>
                    <a:lnTo>
                      <a:pt x="0" y="21"/>
                    </a:lnTo>
                    <a:lnTo>
                      <a:pt x="3" y="24"/>
                    </a:lnTo>
                    <a:lnTo>
                      <a:pt x="3" y="27"/>
                    </a:lnTo>
                    <a:lnTo>
                      <a:pt x="7" y="27"/>
                    </a:lnTo>
                    <a:lnTo>
                      <a:pt x="10" y="31"/>
                    </a:lnTo>
                    <a:lnTo>
                      <a:pt x="26" y="31"/>
                    </a:lnTo>
                    <a:lnTo>
                      <a:pt x="29"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7" name="Freeform 504"/>
              <p:cNvSpPr>
                <a:spLocks/>
              </p:cNvSpPr>
              <p:nvPr/>
            </p:nvSpPr>
            <p:spPr bwMode="auto">
              <a:xfrm>
                <a:off x="3865563" y="4306888"/>
                <a:ext cx="49212" cy="47625"/>
              </a:xfrm>
              <a:custGeom>
                <a:avLst/>
                <a:gdLst>
                  <a:gd name="T0" fmla="*/ 78124849 w 31"/>
                  <a:gd name="T1" fmla="*/ 35282191 h 30"/>
                  <a:gd name="T2" fmla="*/ 78124849 w 31"/>
                  <a:gd name="T3" fmla="*/ 20161251 h 30"/>
                  <a:gd name="T4" fmla="*/ 68044329 w 31"/>
                  <a:gd name="T5" fmla="*/ 12601575 h 30"/>
                  <a:gd name="T6" fmla="*/ 60483145 w 31"/>
                  <a:gd name="T7" fmla="*/ 5040313 h 30"/>
                  <a:gd name="T8" fmla="*/ 57963809 w 31"/>
                  <a:gd name="T9" fmla="*/ 5040313 h 30"/>
                  <a:gd name="T10" fmla="*/ 57963809 w 31"/>
                  <a:gd name="T11" fmla="*/ 0 h 30"/>
                  <a:gd name="T12" fmla="*/ 25201306 w 31"/>
                  <a:gd name="T13" fmla="*/ 0 h 30"/>
                  <a:gd name="T14" fmla="*/ 17641710 w 31"/>
                  <a:gd name="T15" fmla="*/ 5040313 h 30"/>
                  <a:gd name="T16" fmla="*/ 10080523 w 31"/>
                  <a:gd name="T17" fmla="*/ 5040313 h 30"/>
                  <a:gd name="T18" fmla="*/ 10080523 w 31"/>
                  <a:gd name="T19" fmla="*/ 12601575 h 30"/>
                  <a:gd name="T20" fmla="*/ 0 w 31"/>
                  <a:gd name="T21" fmla="*/ 12601575 h 30"/>
                  <a:gd name="T22" fmla="*/ 0 w 31"/>
                  <a:gd name="T23" fmla="*/ 60483759 h 30"/>
                  <a:gd name="T24" fmla="*/ 10080523 w 31"/>
                  <a:gd name="T25" fmla="*/ 60483759 h 30"/>
                  <a:gd name="T26" fmla="*/ 10080523 w 31"/>
                  <a:gd name="T27" fmla="*/ 68045020 h 30"/>
                  <a:gd name="T28" fmla="*/ 17641710 w 31"/>
                  <a:gd name="T29" fmla="*/ 68045020 h 30"/>
                  <a:gd name="T30" fmla="*/ 25201306 w 31"/>
                  <a:gd name="T31" fmla="*/ 75604693 h 30"/>
                  <a:gd name="T32" fmla="*/ 57963809 w 31"/>
                  <a:gd name="T33" fmla="*/ 75604693 h 30"/>
                  <a:gd name="T34" fmla="*/ 57963809 w 31"/>
                  <a:gd name="T35" fmla="*/ 68045020 h 30"/>
                  <a:gd name="T36" fmla="*/ 60483145 w 31"/>
                  <a:gd name="T37" fmla="*/ 68045020 h 30"/>
                  <a:gd name="T38" fmla="*/ 68044329 w 31"/>
                  <a:gd name="T39" fmla="*/ 60483759 h 30"/>
                  <a:gd name="T40" fmla="*/ 78124849 w 31"/>
                  <a:gd name="T41" fmla="*/ 52924086 h 30"/>
                  <a:gd name="T42" fmla="*/ 78124849 w 31"/>
                  <a:gd name="T43" fmla="*/ 45362813 h 30"/>
                  <a:gd name="T44" fmla="*/ 78124849 w 31"/>
                  <a:gd name="T45" fmla="*/ 3528219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0"/>
                  <a:gd name="T71" fmla="*/ 31 w 31"/>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0">
                    <a:moveTo>
                      <a:pt x="31" y="14"/>
                    </a:moveTo>
                    <a:lnTo>
                      <a:pt x="31" y="8"/>
                    </a:lnTo>
                    <a:lnTo>
                      <a:pt x="27" y="5"/>
                    </a:lnTo>
                    <a:lnTo>
                      <a:pt x="24" y="2"/>
                    </a:lnTo>
                    <a:lnTo>
                      <a:pt x="23" y="2"/>
                    </a:lnTo>
                    <a:lnTo>
                      <a:pt x="23" y="0"/>
                    </a:lnTo>
                    <a:lnTo>
                      <a:pt x="10" y="0"/>
                    </a:lnTo>
                    <a:lnTo>
                      <a:pt x="7" y="2"/>
                    </a:lnTo>
                    <a:lnTo>
                      <a:pt x="4" y="2"/>
                    </a:lnTo>
                    <a:lnTo>
                      <a:pt x="4" y="5"/>
                    </a:lnTo>
                    <a:lnTo>
                      <a:pt x="0" y="5"/>
                    </a:lnTo>
                    <a:lnTo>
                      <a:pt x="0" y="24"/>
                    </a:lnTo>
                    <a:lnTo>
                      <a:pt x="4" y="24"/>
                    </a:lnTo>
                    <a:lnTo>
                      <a:pt x="4" y="27"/>
                    </a:lnTo>
                    <a:lnTo>
                      <a:pt x="7" y="27"/>
                    </a:lnTo>
                    <a:lnTo>
                      <a:pt x="10" y="30"/>
                    </a:lnTo>
                    <a:lnTo>
                      <a:pt x="23" y="30"/>
                    </a:lnTo>
                    <a:lnTo>
                      <a:pt x="23" y="27"/>
                    </a:lnTo>
                    <a:lnTo>
                      <a:pt x="24" y="27"/>
                    </a:lnTo>
                    <a:lnTo>
                      <a:pt x="27" y="24"/>
                    </a:lnTo>
                    <a:lnTo>
                      <a:pt x="31" y="21"/>
                    </a:lnTo>
                    <a:lnTo>
                      <a:pt x="31" y="18"/>
                    </a:lnTo>
                    <a:lnTo>
                      <a:pt x="31"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8" name="Freeform 505"/>
              <p:cNvSpPr>
                <a:spLocks/>
              </p:cNvSpPr>
              <p:nvPr/>
            </p:nvSpPr>
            <p:spPr bwMode="auto">
              <a:xfrm>
                <a:off x="3865563" y="4306888"/>
                <a:ext cx="49212" cy="47625"/>
              </a:xfrm>
              <a:custGeom>
                <a:avLst/>
                <a:gdLst>
                  <a:gd name="T0" fmla="*/ 78124849 w 31"/>
                  <a:gd name="T1" fmla="*/ 35282191 h 30"/>
                  <a:gd name="T2" fmla="*/ 78124849 w 31"/>
                  <a:gd name="T3" fmla="*/ 20161251 h 30"/>
                  <a:gd name="T4" fmla="*/ 68044329 w 31"/>
                  <a:gd name="T5" fmla="*/ 12601575 h 30"/>
                  <a:gd name="T6" fmla="*/ 60483145 w 31"/>
                  <a:gd name="T7" fmla="*/ 5040313 h 30"/>
                  <a:gd name="T8" fmla="*/ 57963809 w 31"/>
                  <a:gd name="T9" fmla="*/ 5040313 h 30"/>
                  <a:gd name="T10" fmla="*/ 57963809 w 31"/>
                  <a:gd name="T11" fmla="*/ 0 h 30"/>
                  <a:gd name="T12" fmla="*/ 25201306 w 31"/>
                  <a:gd name="T13" fmla="*/ 0 h 30"/>
                  <a:gd name="T14" fmla="*/ 17641710 w 31"/>
                  <a:gd name="T15" fmla="*/ 5040313 h 30"/>
                  <a:gd name="T16" fmla="*/ 10080523 w 31"/>
                  <a:gd name="T17" fmla="*/ 5040313 h 30"/>
                  <a:gd name="T18" fmla="*/ 10080523 w 31"/>
                  <a:gd name="T19" fmla="*/ 12601575 h 30"/>
                  <a:gd name="T20" fmla="*/ 0 w 31"/>
                  <a:gd name="T21" fmla="*/ 12601575 h 30"/>
                  <a:gd name="T22" fmla="*/ 0 w 31"/>
                  <a:gd name="T23" fmla="*/ 60483759 h 30"/>
                  <a:gd name="T24" fmla="*/ 10080523 w 31"/>
                  <a:gd name="T25" fmla="*/ 60483759 h 30"/>
                  <a:gd name="T26" fmla="*/ 10080523 w 31"/>
                  <a:gd name="T27" fmla="*/ 68045020 h 30"/>
                  <a:gd name="T28" fmla="*/ 17641710 w 31"/>
                  <a:gd name="T29" fmla="*/ 68045020 h 30"/>
                  <a:gd name="T30" fmla="*/ 25201306 w 31"/>
                  <a:gd name="T31" fmla="*/ 75604693 h 30"/>
                  <a:gd name="T32" fmla="*/ 57963809 w 31"/>
                  <a:gd name="T33" fmla="*/ 75604693 h 30"/>
                  <a:gd name="T34" fmla="*/ 57963809 w 31"/>
                  <a:gd name="T35" fmla="*/ 68045020 h 30"/>
                  <a:gd name="T36" fmla="*/ 60483145 w 31"/>
                  <a:gd name="T37" fmla="*/ 68045020 h 30"/>
                  <a:gd name="T38" fmla="*/ 68044329 w 31"/>
                  <a:gd name="T39" fmla="*/ 60483759 h 30"/>
                  <a:gd name="T40" fmla="*/ 78124849 w 31"/>
                  <a:gd name="T41" fmla="*/ 52924086 h 30"/>
                  <a:gd name="T42" fmla="*/ 78124849 w 31"/>
                  <a:gd name="T43" fmla="*/ 45362813 h 30"/>
                  <a:gd name="T44" fmla="*/ 78124849 w 31"/>
                  <a:gd name="T45" fmla="*/ 3528219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0"/>
                  <a:gd name="T71" fmla="*/ 31 w 31"/>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0">
                    <a:moveTo>
                      <a:pt x="31" y="14"/>
                    </a:moveTo>
                    <a:lnTo>
                      <a:pt x="31" y="8"/>
                    </a:lnTo>
                    <a:lnTo>
                      <a:pt x="27" y="5"/>
                    </a:lnTo>
                    <a:lnTo>
                      <a:pt x="24" y="2"/>
                    </a:lnTo>
                    <a:lnTo>
                      <a:pt x="23" y="2"/>
                    </a:lnTo>
                    <a:lnTo>
                      <a:pt x="23" y="0"/>
                    </a:lnTo>
                    <a:lnTo>
                      <a:pt x="10" y="0"/>
                    </a:lnTo>
                    <a:lnTo>
                      <a:pt x="7" y="2"/>
                    </a:lnTo>
                    <a:lnTo>
                      <a:pt x="4" y="2"/>
                    </a:lnTo>
                    <a:lnTo>
                      <a:pt x="4" y="5"/>
                    </a:lnTo>
                    <a:lnTo>
                      <a:pt x="0" y="5"/>
                    </a:lnTo>
                    <a:lnTo>
                      <a:pt x="0" y="24"/>
                    </a:lnTo>
                    <a:lnTo>
                      <a:pt x="4" y="24"/>
                    </a:lnTo>
                    <a:lnTo>
                      <a:pt x="4" y="27"/>
                    </a:lnTo>
                    <a:lnTo>
                      <a:pt x="7" y="27"/>
                    </a:lnTo>
                    <a:lnTo>
                      <a:pt x="10" y="30"/>
                    </a:lnTo>
                    <a:lnTo>
                      <a:pt x="23" y="30"/>
                    </a:lnTo>
                    <a:lnTo>
                      <a:pt x="23" y="27"/>
                    </a:lnTo>
                    <a:lnTo>
                      <a:pt x="24" y="27"/>
                    </a:lnTo>
                    <a:lnTo>
                      <a:pt x="27" y="24"/>
                    </a:lnTo>
                    <a:lnTo>
                      <a:pt x="31" y="21"/>
                    </a:lnTo>
                    <a:lnTo>
                      <a:pt x="31" y="18"/>
                    </a:lnTo>
                    <a:lnTo>
                      <a:pt x="31"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39" name="Freeform 506"/>
              <p:cNvSpPr>
                <a:spLocks/>
              </p:cNvSpPr>
              <p:nvPr/>
            </p:nvSpPr>
            <p:spPr bwMode="auto">
              <a:xfrm>
                <a:off x="3865563" y="4306888"/>
                <a:ext cx="49212" cy="47625"/>
              </a:xfrm>
              <a:custGeom>
                <a:avLst/>
                <a:gdLst>
                  <a:gd name="T0" fmla="*/ 78124849 w 31"/>
                  <a:gd name="T1" fmla="*/ 35282191 h 30"/>
                  <a:gd name="T2" fmla="*/ 78124849 w 31"/>
                  <a:gd name="T3" fmla="*/ 20161251 h 30"/>
                  <a:gd name="T4" fmla="*/ 68044329 w 31"/>
                  <a:gd name="T5" fmla="*/ 12601575 h 30"/>
                  <a:gd name="T6" fmla="*/ 60483145 w 31"/>
                  <a:gd name="T7" fmla="*/ 5040313 h 30"/>
                  <a:gd name="T8" fmla="*/ 57963809 w 31"/>
                  <a:gd name="T9" fmla="*/ 5040313 h 30"/>
                  <a:gd name="T10" fmla="*/ 57963809 w 31"/>
                  <a:gd name="T11" fmla="*/ 0 h 30"/>
                  <a:gd name="T12" fmla="*/ 25201306 w 31"/>
                  <a:gd name="T13" fmla="*/ 0 h 30"/>
                  <a:gd name="T14" fmla="*/ 17641710 w 31"/>
                  <a:gd name="T15" fmla="*/ 5040313 h 30"/>
                  <a:gd name="T16" fmla="*/ 10080523 w 31"/>
                  <a:gd name="T17" fmla="*/ 5040313 h 30"/>
                  <a:gd name="T18" fmla="*/ 10080523 w 31"/>
                  <a:gd name="T19" fmla="*/ 12601575 h 30"/>
                  <a:gd name="T20" fmla="*/ 0 w 31"/>
                  <a:gd name="T21" fmla="*/ 12601575 h 30"/>
                  <a:gd name="T22" fmla="*/ 0 w 31"/>
                  <a:gd name="T23" fmla="*/ 60483759 h 30"/>
                  <a:gd name="T24" fmla="*/ 10080523 w 31"/>
                  <a:gd name="T25" fmla="*/ 60483759 h 30"/>
                  <a:gd name="T26" fmla="*/ 10080523 w 31"/>
                  <a:gd name="T27" fmla="*/ 68045020 h 30"/>
                  <a:gd name="T28" fmla="*/ 17641710 w 31"/>
                  <a:gd name="T29" fmla="*/ 68045020 h 30"/>
                  <a:gd name="T30" fmla="*/ 25201306 w 31"/>
                  <a:gd name="T31" fmla="*/ 75604693 h 30"/>
                  <a:gd name="T32" fmla="*/ 57963809 w 31"/>
                  <a:gd name="T33" fmla="*/ 75604693 h 30"/>
                  <a:gd name="T34" fmla="*/ 57963809 w 31"/>
                  <a:gd name="T35" fmla="*/ 68045020 h 30"/>
                  <a:gd name="T36" fmla="*/ 60483145 w 31"/>
                  <a:gd name="T37" fmla="*/ 68045020 h 30"/>
                  <a:gd name="T38" fmla="*/ 68044329 w 31"/>
                  <a:gd name="T39" fmla="*/ 60483759 h 30"/>
                  <a:gd name="T40" fmla="*/ 78124849 w 31"/>
                  <a:gd name="T41" fmla="*/ 52924086 h 30"/>
                  <a:gd name="T42" fmla="*/ 78124849 w 31"/>
                  <a:gd name="T43" fmla="*/ 45362813 h 30"/>
                  <a:gd name="T44" fmla="*/ 78124849 w 31"/>
                  <a:gd name="T45" fmla="*/ 3528219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0"/>
                  <a:gd name="T71" fmla="*/ 31 w 31"/>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0">
                    <a:moveTo>
                      <a:pt x="31" y="14"/>
                    </a:moveTo>
                    <a:lnTo>
                      <a:pt x="31" y="8"/>
                    </a:lnTo>
                    <a:lnTo>
                      <a:pt x="27" y="5"/>
                    </a:lnTo>
                    <a:lnTo>
                      <a:pt x="24" y="2"/>
                    </a:lnTo>
                    <a:lnTo>
                      <a:pt x="23" y="2"/>
                    </a:lnTo>
                    <a:lnTo>
                      <a:pt x="23" y="0"/>
                    </a:lnTo>
                    <a:lnTo>
                      <a:pt x="10" y="0"/>
                    </a:lnTo>
                    <a:lnTo>
                      <a:pt x="7" y="2"/>
                    </a:lnTo>
                    <a:lnTo>
                      <a:pt x="4" y="2"/>
                    </a:lnTo>
                    <a:lnTo>
                      <a:pt x="4" y="5"/>
                    </a:lnTo>
                    <a:lnTo>
                      <a:pt x="0" y="5"/>
                    </a:lnTo>
                    <a:lnTo>
                      <a:pt x="0" y="24"/>
                    </a:lnTo>
                    <a:lnTo>
                      <a:pt x="4" y="24"/>
                    </a:lnTo>
                    <a:lnTo>
                      <a:pt x="4" y="27"/>
                    </a:lnTo>
                    <a:lnTo>
                      <a:pt x="7" y="27"/>
                    </a:lnTo>
                    <a:lnTo>
                      <a:pt x="10" y="30"/>
                    </a:lnTo>
                    <a:lnTo>
                      <a:pt x="23" y="30"/>
                    </a:lnTo>
                    <a:lnTo>
                      <a:pt x="23" y="27"/>
                    </a:lnTo>
                    <a:lnTo>
                      <a:pt x="24" y="27"/>
                    </a:lnTo>
                    <a:lnTo>
                      <a:pt x="27" y="24"/>
                    </a:lnTo>
                    <a:lnTo>
                      <a:pt x="31" y="21"/>
                    </a:lnTo>
                    <a:lnTo>
                      <a:pt x="31" y="18"/>
                    </a:lnTo>
                    <a:lnTo>
                      <a:pt x="31" y="14"/>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0" name="Freeform 507"/>
              <p:cNvSpPr>
                <a:spLocks/>
              </p:cNvSpPr>
              <p:nvPr/>
            </p:nvSpPr>
            <p:spPr bwMode="auto">
              <a:xfrm>
                <a:off x="3865563" y="4306888"/>
                <a:ext cx="49212" cy="47625"/>
              </a:xfrm>
              <a:custGeom>
                <a:avLst/>
                <a:gdLst>
                  <a:gd name="T0" fmla="*/ 78124849 w 31"/>
                  <a:gd name="T1" fmla="*/ 35282191 h 30"/>
                  <a:gd name="T2" fmla="*/ 78124849 w 31"/>
                  <a:gd name="T3" fmla="*/ 20161251 h 30"/>
                  <a:gd name="T4" fmla="*/ 68044329 w 31"/>
                  <a:gd name="T5" fmla="*/ 12601575 h 30"/>
                  <a:gd name="T6" fmla="*/ 60483145 w 31"/>
                  <a:gd name="T7" fmla="*/ 5040313 h 30"/>
                  <a:gd name="T8" fmla="*/ 57963809 w 31"/>
                  <a:gd name="T9" fmla="*/ 5040313 h 30"/>
                  <a:gd name="T10" fmla="*/ 57963809 w 31"/>
                  <a:gd name="T11" fmla="*/ 0 h 30"/>
                  <a:gd name="T12" fmla="*/ 25201306 w 31"/>
                  <a:gd name="T13" fmla="*/ 0 h 30"/>
                  <a:gd name="T14" fmla="*/ 17641710 w 31"/>
                  <a:gd name="T15" fmla="*/ 5040313 h 30"/>
                  <a:gd name="T16" fmla="*/ 10080523 w 31"/>
                  <a:gd name="T17" fmla="*/ 5040313 h 30"/>
                  <a:gd name="T18" fmla="*/ 10080523 w 31"/>
                  <a:gd name="T19" fmla="*/ 12601575 h 30"/>
                  <a:gd name="T20" fmla="*/ 0 w 31"/>
                  <a:gd name="T21" fmla="*/ 12601575 h 30"/>
                  <a:gd name="T22" fmla="*/ 0 w 31"/>
                  <a:gd name="T23" fmla="*/ 60483759 h 30"/>
                  <a:gd name="T24" fmla="*/ 10080523 w 31"/>
                  <a:gd name="T25" fmla="*/ 60483759 h 30"/>
                  <a:gd name="T26" fmla="*/ 10080523 w 31"/>
                  <a:gd name="T27" fmla="*/ 68045020 h 30"/>
                  <a:gd name="T28" fmla="*/ 17641710 w 31"/>
                  <a:gd name="T29" fmla="*/ 68045020 h 30"/>
                  <a:gd name="T30" fmla="*/ 25201306 w 31"/>
                  <a:gd name="T31" fmla="*/ 75604693 h 30"/>
                  <a:gd name="T32" fmla="*/ 57963809 w 31"/>
                  <a:gd name="T33" fmla="*/ 75604693 h 30"/>
                  <a:gd name="T34" fmla="*/ 57963809 w 31"/>
                  <a:gd name="T35" fmla="*/ 68045020 h 30"/>
                  <a:gd name="T36" fmla="*/ 60483145 w 31"/>
                  <a:gd name="T37" fmla="*/ 68045020 h 30"/>
                  <a:gd name="T38" fmla="*/ 68044329 w 31"/>
                  <a:gd name="T39" fmla="*/ 60483759 h 30"/>
                  <a:gd name="T40" fmla="*/ 78124849 w 31"/>
                  <a:gd name="T41" fmla="*/ 52924086 h 30"/>
                  <a:gd name="T42" fmla="*/ 78124849 w 31"/>
                  <a:gd name="T43" fmla="*/ 45362813 h 30"/>
                  <a:gd name="T44" fmla="*/ 78124849 w 31"/>
                  <a:gd name="T45" fmla="*/ 3528219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0"/>
                  <a:gd name="T71" fmla="*/ 31 w 31"/>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0">
                    <a:moveTo>
                      <a:pt x="31" y="14"/>
                    </a:moveTo>
                    <a:lnTo>
                      <a:pt x="31" y="8"/>
                    </a:lnTo>
                    <a:lnTo>
                      <a:pt x="27" y="5"/>
                    </a:lnTo>
                    <a:lnTo>
                      <a:pt x="24" y="2"/>
                    </a:lnTo>
                    <a:lnTo>
                      <a:pt x="23" y="2"/>
                    </a:lnTo>
                    <a:lnTo>
                      <a:pt x="23" y="0"/>
                    </a:lnTo>
                    <a:lnTo>
                      <a:pt x="10" y="0"/>
                    </a:lnTo>
                    <a:lnTo>
                      <a:pt x="7" y="2"/>
                    </a:lnTo>
                    <a:lnTo>
                      <a:pt x="4" y="2"/>
                    </a:lnTo>
                    <a:lnTo>
                      <a:pt x="4" y="5"/>
                    </a:lnTo>
                    <a:lnTo>
                      <a:pt x="0" y="5"/>
                    </a:lnTo>
                    <a:lnTo>
                      <a:pt x="0" y="24"/>
                    </a:lnTo>
                    <a:lnTo>
                      <a:pt x="4" y="24"/>
                    </a:lnTo>
                    <a:lnTo>
                      <a:pt x="4" y="27"/>
                    </a:lnTo>
                    <a:lnTo>
                      <a:pt x="7" y="27"/>
                    </a:lnTo>
                    <a:lnTo>
                      <a:pt x="10" y="30"/>
                    </a:lnTo>
                    <a:lnTo>
                      <a:pt x="23" y="30"/>
                    </a:lnTo>
                    <a:lnTo>
                      <a:pt x="23" y="27"/>
                    </a:lnTo>
                    <a:lnTo>
                      <a:pt x="24" y="27"/>
                    </a:lnTo>
                    <a:lnTo>
                      <a:pt x="27" y="24"/>
                    </a:lnTo>
                    <a:lnTo>
                      <a:pt x="31" y="21"/>
                    </a:lnTo>
                    <a:lnTo>
                      <a:pt x="31" y="18"/>
                    </a:lnTo>
                    <a:lnTo>
                      <a:pt x="31" y="14"/>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1" name="Freeform 508"/>
              <p:cNvSpPr>
                <a:spLocks/>
              </p:cNvSpPr>
              <p:nvPr/>
            </p:nvSpPr>
            <p:spPr bwMode="auto">
              <a:xfrm>
                <a:off x="4089400" y="4383088"/>
                <a:ext cx="55563" cy="47625"/>
              </a:xfrm>
              <a:custGeom>
                <a:avLst/>
                <a:gdLst>
                  <a:gd name="T0" fmla="*/ 88207043 w 35"/>
                  <a:gd name="T1" fmla="*/ 40322502 h 30"/>
                  <a:gd name="T2" fmla="*/ 88207043 w 35"/>
                  <a:gd name="T3" fmla="*/ 32762829 h 30"/>
                  <a:gd name="T4" fmla="*/ 80645715 w 35"/>
                  <a:gd name="T5" fmla="*/ 25201562 h 30"/>
                  <a:gd name="T6" fmla="*/ 80645715 w 35"/>
                  <a:gd name="T7" fmla="*/ 15120940 h 30"/>
                  <a:gd name="T8" fmla="*/ 70565004 w 35"/>
                  <a:gd name="T9" fmla="*/ 7561264 h 30"/>
                  <a:gd name="T10" fmla="*/ 55443937 w 35"/>
                  <a:gd name="T11" fmla="*/ 7561264 h 30"/>
                  <a:gd name="T12" fmla="*/ 55443937 w 35"/>
                  <a:gd name="T13" fmla="*/ 0 h 30"/>
                  <a:gd name="T14" fmla="*/ 32763118 w 35"/>
                  <a:gd name="T15" fmla="*/ 0 h 30"/>
                  <a:gd name="T16" fmla="*/ 32763118 w 35"/>
                  <a:gd name="T17" fmla="*/ 7561264 h 30"/>
                  <a:gd name="T18" fmla="*/ 15121073 w 35"/>
                  <a:gd name="T19" fmla="*/ 7561264 h 30"/>
                  <a:gd name="T20" fmla="*/ 15121073 w 35"/>
                  <a:gd name="T21" fmla="*/ 15120940 h 30"/>
                  <a:gd name="T22" fmla="*/ 7561330 w 35"/>
                  <a:gd name="T23" fmla="*/ 25201562 h 30"/>
                  <a:gd name="T24" fmla="*/ 7561330 w 35"/>
                  <a:gd name="T25" fmla="*/ 32762829 h 30"/>
                  <a:gd name="T26" fmla="*/ 0 w 35"/>
                  <a:gd name="T27" fmla="*/ 40322502 h 30"/>
                  <a:gd name="T28" fmla="*/ 7561330 w 35"/>
                  <a:gd name="T29" fmla="*/ 47883763 h 30"/>
                  <a:gd name="T30" fmla="*/ 7561330 w 35"/>
                  <a:gd name="T31" fmla="*/ 65524071 h 30"/>
                  <a:gd name="T32" fmla="*/ 15121073 w 35"/>
                  <a:gd name="T33" fmla="*/ 73085331 h 30"/>
                  <a:gd name="T34" fmla="*/ 22682400 w 35"/>
                  <a:gd name="T35" fmla="*/ 75604693 h 30"/>
                  <a:gd name="T36" fmla="*/ 63005264 w 35"/>
                  <a:gd name="T37" fmla="*/ 75604693 h 30"/>
                  <a:gd name="T38" fmla="*/ 70565004 w 35"/>
                  <a:gd name="T39" fmla="*/ 73085331 h 30"/>
                  <a:gd name="T40" fmla="*/ 80645715 w 35"/>
                  <a:gd name="T41" fmla="*/ 73085331 h 30"/>
                  <a:gd name="T42" fmla="*/ 80645715 w 35"/>
                  <a:gd name="T43" fmla="*/ 55443448 h 30"/>
                  <a:gd name="T44" fmla="*/ 88207043 w 35"/>
                  <a:gd name="T45" fmla="*/ 47883763 h 30"/>
                  <a:gd name="T46" fmla="*/ 88207043 w 35"/>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0"/>
                  <a:gd name="T74" fmla="*/ 35 w 35"/>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0">
                    <a:moveTo>
                      <a:pt x="35" y="16"/>
                    </a:moveTo>
                    <a:lnTo>
                      <a:pt x="35" y="13"/>
                    </a:lnTo>
                    <a:lnTo>
                      <a:pt x="32" y="10"/>
                    </a:lnTo>
                    <a:lnTo>
                      <a:pt x="32" y="6"/>
                    </a:lnTo>
                    <a:lnTo>
                      <a:pt x="28" y="3"/>
                    </a:lnTo>
                    <a:lnTo>
                      <a:pt x="22" y="3"/>
                    </a:lnTo>
                    <a:lnTo>
                      <a:pt x="22" y="0"/>
                    </a:lnTo>
                    <a:lnTo>
                      <a:pt x="13" y="0"/>
                    </a:lnTo>
                    <a:lnTo>
                      <a:pt x="13" y="3"/>
                    </a:lnTo>
                    <a:lnTo>
                      <a:pt x="6" y="3"/>
                    </a:lnTo>
                    <a:lnTo>
                      <a:pt x="6" y="6"/>
                    </a:lnTo>
                    <a:lnTo>
                      <a:pt x="3" y="10"/>
                    </a:lnTo>
                    <a:lnTo>
                      <a:pt x="3" y="13"/>
                    </a:lnTo>
                    <a:lnTo>
                      <a:pt x="0" y="16"/>
                    </a:lnTo>
                    <a:lnTo>
                      <a:pt x="3" y="19"/>
                    </a:lnTo>
                    <a:lnTo>
                      <a:pt x="3" y="26"/>
                    </a:lnTo>
                    <a:lnTo>
                      <a:pt x="6" y="29"/>
                    </a:lnTo>
                    <a:lnTo>
                      <a:pt x="9" y="30"/>
                    </a:lnTo>
                    <a:lnTo>
                      <a:pt x="25" y="30"/>
                    </a:lnTo>
                    <a:lnTo>
                      <a:pt x="28" y="29"/>
                    </a:lnTo>
                    <a:lnTo>
                      <a:pt x="32" y="29"/>
                    </a:lnTo>
                    <a:lnTo>
                      <a:pt x="32" y="22"/>
                    </a:lnTo>
                    <a:lnTo>
                      <a:pt x="35" y="19"/>
                    </a:lnTo>
                    <a:lnTo>
                      <a:pt x="35"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2" name="Freeform 509"/>
              <p:cNvSpPr>
                <a:spLocks/>
              </p:cNvSpPr>
              <p:nvPr/>
            </p:nvSpPr>
            <p:spPr bwMode="auto">
              <a:xfrm>
                <a:off x="4089400" y="4383088"/>
                <a:ext cx="55563" cy="47625"/>
              </a:xfrm>
              <a:custGeom>
                <a:avLst/>
                <a:gdLst>
                  <a:gd name="T0" fmla="*/ 88207043 w 35"/>
                  <a:gd name="T1" fmla="*/ 40322502 h 30"/>
                  <a:gd name="T2" fmla="*/ 88207043 w 35"/>
                  <a:gd name="T3" fmla="*/ 32762829 h 30"/>
                  <a:gd name="T4" fmla="*/ 80645715 w 35"/>
                  <a:gd name="T5" fmla="*/ 25201562 h 30"/>
                  <a:gd name="T6" fmla="*/ 80645715 w 35"/>
                  <a:gd name="T7" fmla="*/ 15120940 h 30"/>
                  <a:gd name="T8" fmla="*/ 70565004 w 35"/>
                  <a:gd name="T9" fmla="*/ 7561264 h 30"/>
                  <a:gd name="T10" fmla="*/ 55443937 w 35"/>
                  <a:gd name="T11" fmla="*/ 7561264 h 30"/>
                  <a:gd name="T12" fmla="*/ 55443937 w 35"/>
                  <a:gd name="T13" fmla="*/ 0 h 30"/>
                  <a:gd name="T14" fmla="*/ 32763118 w 35"/>
                  <a:gd name="T15" fmla="*/ 0 h 30"/>
                  <a:gd name="T16" fmla="*/ 32763118 w 35"/>
                  <a:gd name="T17" fmla="*/ 7561264 h 30"/>
                  <a:gd name="T18" fmla="*/ 15121073 w 35"/>
                  <a:gd name="T19" fmla="*/ 7561264 h 30"/>
                  <a:gd name="T20" fmla="*/ 15121073 w 35"/>
                  <a:gd name="T21" fmla="*/ 15120940 h 30"/>
                  <a:gd name="T22" fmla="*/ 7561330 w 35"/>
                  <a:gd name="T23" fmla="*/ 25201562 h 30"/>
                  <a:gd name="T24" fmla="*/ 7561330 w 35"/>
                  <a:gd name="T25" fmla="*/ 32762829 h 30"/>
                  <a:gd name="T26" fmla="*/ 0 w 35"/>
                  <a:gd name="T27" fmla="*/ 40322502 h 30"/>
                  <a:gd name="T28" fmla="*/ 7561330 w 35"/>
                  <a:gd name="T29" fmla="*/ 47883763 h 30"/>
                  <a:gd name="T30" fmla="*/ 7561330 w 35"/>
                  <a:gd name="T31" fmla="*/ 65524071 h 30"/>
                  <a:gd name="T32" fmla="*/ 15121073 w 35"/>
                  <a:gd name="T33" fmla="*/ 73085331 h 30"/>
                  <a:gd name="T34" fmla="*/ 22682400 w 35"/>
                  <a:gd name="T35" fmla="*/ 75604693 h 30"/>
                  <a:gd name="T36" fmla="*/ 63005264 w 35"/>
                  <a:gd name="T37" fmla="*/ 75604693 h 30"/>
                  <a:gd name="T38" fmla="*/ 70565004 w 35"/>
                  <a:gd name="T39" fmla="*/ 73085331 h 30"/>
                  <a:gd name="T40" fmla="*/ 80645715 w 35"/>
                  <a:gd name="T41" fmla="*/ 73085331 h 30"/>
                  <a:gd name="T42" fmla="*/ 80645715 w 35"/>
                  <a:gd name="T43" fmla="*/ 55443448 h 30"/>
                  <a:gd name="T44" fmla="*/ 88207043 w 35"/>
                  <a:gd name="T45" fmla="*/ 47883763 h 30"/>
                  <a:gd name="T46" fmla="*/ 88207043 w 35"/>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0"/>
                  <a:gd name="T74" fmla="*/ 35 w 35"/>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0">
                    <a:moveTo>
                      <a:pt x="35" y="16"/>
                    </a:moveTo>
                    <a:lnTo>
                      <a:pt x="35" y="13"/>
                    </a:lnTo>
                    <a:lnTo>
                      <a:pt x="32" y="10"/>
                    </a:lnTo>
                    <a:lnTo>
                      <a:pt x="32" y="6"/>
                    </a:lnTo>
                    <a:lnTo>
                      <a:pt x="28" y="3"/>
                    </a:lnTo>
                    <a:lnTo>
                      <a:pt x="22" y="3"/>
                    </a:lnTo>
                    <a:lnTo>
                      <a:pt x="22" y="0"/>
                    </a:lnTo>
                    <a:lnTo>
                      <a:pt x="13" y="0"/>
                    </a:lnTo>
                    <a:lnTo>
                      <a:pt x="13" y="3"/>
                    </a:lnTo>
                    <a:lnTo>
                      <a:pt x="6" y="3"/>
                    </a:lnTo>
                    <a:lnTo>
                      <a:pt x="6" y="6"/>
                    </a:lnTo>
                    <a:lnTo>
                      <a:pt x="3" y="10"/>
                    </a:lnTo>
                    <a:lnTo>
                      <a:pt x="3" y="13"/>
                    </a:lnTo>
                    <a:lnTo>
                      <a:pt x="0" y="16"/>
                    </a:lnTo>
                    <a:lnTo>
                      <a:pt x="3" y="19"/>
                    </a:lnTo>
                    <a:lnTo>
                      <a:pt x="3" y="26"/>
                    </a:lnTo>
                    <a:lnTo>
                      <a:pt x="6" y="29"/>
                    </a:lnTo>
                    <a:lnTo>
                      <a:pt x="9" y="30"/>
                    </a:lnTo>
                    <a:lnTo>
                      <a:pt x="25" y="30"/>
                    </a:lnTo>
                    <a:lnTo>
                      <a:pt x="28" y="29"/>
                    </a:lnTo>
                    <a:lnTo>
                      <a:pt x="32" y="29"/>
                    </a:lnTo>
                    <a:lnTo>
                      <a:pt x="32" y="22"/>
                    </a:lnTo>
                    <a:lnTo>
                      <a:pt x="35" y="19"/>
                    </a:lnTo>
                    <a:lnTo>
                      <a:pt x="35"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3" name="Freeform 510"/>
              <p:cNvSpPr>
                <a:spLocks/>
              </p:cNvSpPr>
              <p:nvPr/>
            </p:nvSpPr>
            <p:spPr bwMode="auto">
              <a:xfrm>
                <a:off x="4089400" y="4383088"/>
                <a:ext cx="55563" cy="47625"/>
              </a:xfrm>
              <a:custGeom>
                <a:avLst/>
                <a:gdLst>
                  <a:gd name="T0" fmla="*/ 88207043 w 35"/>
                  <a:gd name="T1" fmla="*/ 40322502 h 30"/>
                  <a:gd name="T2" fmla="*/ 88207043 w 35"/>
                  <a:gd name="T3" fmla="*/ 32762829 h 30"/>
                  <a:gd name="T4" fmla="*/ 80645715 w 35"/>
                  <a:gd name="T5" fmla="*/ 25201562 h 30"/>
                  <a:gd name="T6" fmla="*/ 80645715 w 35"/>
                  <a:gd name="T7" fmla="*/ 15120940 h 30"/>
                  <a:gd name="T8" fmla="*/ 70565004 w 35"/>
                  <a:gd name="T9" fmla="*/ 7561264 h 30"/>
                  <a:gd name="T10" fmla="*/ 55443937 w 35"/>
                  <a:gd name="T11" fmla="*/ 7561264 h 30"/>
                  <a:gd name="T12" fmla="*/ 55443937 w 35"/>
                  <a:gd name="T13" fmla="*/ 0 h 30"/>
                  <a:gd name="T14" fmla="*/ 32763118 w 35"/>
                  <a:gd name="T15" fmla="*/ 0 h 30"/>
                  <a:gd name="T16" fmla="*/ 32763118 w 35"/>
                  <a:gd name="T17" fmla="*/ 7561264 h 30"/>
                  <a:gd name="T18" fmla="*/ 15121073 w 35"/>
                  <a:gd name="T19" fmla="*/ 7561264 h 30"/>
                  <a:gd name="T20" fmla="*/ 15121073 w 35"/>
                  <a:gd name="T21" fmla="*/ 15120940 h 30"/>
                  <a:gd name="T22" fmla="*/ 7561330 w 35"/>
                  <a:gd name="T23" fmla="*/ 25201562 h 30"/>
                  <a:gd name="T24" fmla="*/ 7561330 w 35"/>
                  <a:gd name="T25" fmla="*/ 32762829 h 30"/>
                  <a:gd name="T26" fmla="*/ 0 w 35"/>
                  <a:gd name="T27" fmla="*/ 40322502 h 30"/>
                  <a:gd name="T28" fmla="*/ 7561330 w 35"/>
                  <a:gd name="T29" fmla="*/ 47883763 h 30"/>
                  <a:gd name="T30" fmla="*/ 7561330 w 35"/>
                  <a:gd name="T31" fmla="*/ 65524071 h 30"/>
                  <a:gd name="T32" fmla="*/ 15121073 w 35"/>
                  <a:gd name="T33" fmla="*/ 73085331 h 30"/>
                  <a:gd name="T34" fmla="*/ 22682400 w 35"/>
                  <a:gd name="T35" fmla="*/ 75604693 h 30"/>
                  <a:gd name="T36" fmla="*/ 63005264 w 35"/>
                  <a:gd name="T37" fmla="*/ 75604693 h 30"/>
                  <a:gd name="T38" fmla="*/ 70565004 w 35"/>
                  <a:gd name="T39" fmla="*/ 73085331 h 30"/>
                  <a:gd name="T40" fmla="*/ 80645715 w 35"/>
                  <a:gd name="T41" fmla="*/ 73085331 h 30"/>
                  <a:gd name="T42" fmla="*/ 80645715 w 35"/>
                  <a:gd name="T43" fmla="*/ 55443448 h 30"/>
                  <a:gd name="T44" fmla="*/ 88207043 w 35"/>
                  <a:gd name="T45" fmla="*/ 47883763 h 30"/>
                  <a:gd name="T46" fmla="*/ 88207043 w 35"/>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0"/>
                  <a:gd name="T74" fmla="*/ 35 w 35"/>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0">
                    <a:moveTo>
                      <a:pt x="35" y="16"/>
                    </a:moveTo>
                    <a:lnTo>
                      <a:pt x="35" y="13"/>
                    </a:lnTo>
                    <a:lnTo>
                      <a:pt x="32" y="10"/>
                    </a:lnTo>
                    <a:lnTo>
                      <a:pt x="32" y="6"/>
                    </a:lnTo>
                    <a:lnTo>
                      <a:pt x="28" y="3"/>
                    </a:lnTo>
                    <a:lnTo>
                      <a:pt x="22" y="3"/>
                    </a:lnTo>
                    <a:lnTo>
                      <a:pt x="22" y="0"/>
                    </a:lnTo>
                    <a:lnTo>
                      <a:pt x="13" y="0"/>
                    </a:lnTo>
                    <a:lnTo>
                      <a:pt x="13" y="3"/>
                    </a:lnTo>
                    <a:lnTo>
                      <a:pt x="6" y="3"/>
                    </a:lnTo>
                    <a:lnTo>
                      <a:pt x="6" y="6"/>
                    </a:lnTo>
                    <a:lnTo>
                      <a:pt x="3" y="10"/>
                    </a:lnTo>
                    <a:lnTo>
                      <a:pt x="3" y="13"/>
                    </a:lnTo>
                    <a:lnTo>
                      <a:pt x="0" y="16"/>
                    </a:lnTo>
                    <a:lnTo>
                      <a:pt x="3" y="19"/>
                    </a:lnTo>
                    <a:lnTo>
                      <a:pt x="3" y="26"/>
                    </a:lnTo>
                    <a:lnTo>
                      <a:pt x="6" y="29"/>
                    </a:lnTo>
                    <a:lnTo>
                      <a:pt x="9" y="30"/>
                    </a:lnTo>
                    <a:lnTo>
                      <a:pt x="25" y="30"/>
                    </a:lnTo>
                    <a:lnTo>
                      <a:pt x="28" y="29"/>
                    </a:lnTo>
                    <a:lnTo>
                      <a:pt x="32" y="29"/>
                    </a:lnTo>
                    <a:lnTo>
                      <a:pt x="32" y="22"/>
                    </a:lnTo>
                    <a:lnTo>
                      <a:pt x="35" y="19"/>
                    </a:lnTo>
                    <a:lnTo>
                      <a:pt x="35"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4" name="Freeform 511"/>
              <p:cNvSpPr>
                <a:spLocks/>
              </p:cNvSpPr>
              <p:nvPr/>
            </p:nvSpPr>
            <p:spPr bwMode="auto">
              <a:xfrm>
                <a:off x="4089400" y="4383088"/>
                <a:ext cx="55563" cy="47625"/>
              </a:xfrm>
              <a:custGeom>
                <a:avLst/>
                <a:gdLst>
                  <a:gd name="T0" fmla="*/ 88207043 w 35"/>
                  <a:gd name="T1" fmla="*/ 40322502 h 30"/>
                  <a:gd name="T2" fmla="*/ 88207043 w 35"/>
                  <a:gd name="T3" fmla="*/ 32762829 h 30"/>
                  <a:gd name="T4" fmla="*/ 80645715 w 35"/>
                  <a:gd name="T5" fmla="*/ 25201562 h 30"/>
                  <a:gd name="T6" fmla="*/ 80645715 w 35"/>
                  <a:gd name="T7" fmla="*/ 15120940 h 30"/>
                  <a:gd name="T8" fmla="*/ 70565004 w 35"/>
                  <a:gd name="T9" fmla="*/ 7561264 h 30"/>
                  <a:gd name="T10" fmla="*/ 55443937 w 35"/>
                  <a:gd name="T11" fmla="*/ 7561264 h 30"/>
                  <a:gd name="T12" fmla="*/ 55443937 w 35"/>
                  <a:gd name="T13" fmla="*/ 0 h 30"/>
                  <a:gd name="T14" fmla="*/ 32763118 w 35"/>
                  <a:gd name="T15" fmla="*/ 0 h 30"/>
                  <a:gd name="T16" fmla="*/ 32763118 w 35"/>
                  <a:gd name="T17" fmla="*/ 7561264 h 30"/>
                  <a:gd name="T18" fmla="*/ 15121073 w 35"/>
                  <a:gd name="T19" fmla="*/ 7561264 h 30"/>
                  <a:gd name="T20" fmla="*/ 15121073 w 35"/>
                  <a:gd name="T21" fmla="*/ 15120940 h 30"/>
                  <a:gd name="T22" fmla="*/ 7561330 w 35"/>
                  <a:gd name="T23" fmla="*/ 25201562 h 30"/>
                  <a:gd name="T24" fmla="*/ 7561330 w 35"/>
                  <a:gd name="T25" fmla="*/ 32762829 h 30"/>
                  <a:gd name="T26" fmla="*/ 0 w 35"/>
                  <a:gd name="T27" fmla="*/ 40322502 h 30"/>
                  <a:gd name="T28" fmla="*/ 7561330 w 35"/>
                  <a:gd name="T29" fmla="*/ 47883763 h 30"/>
                  <a:gd name="T30" fmla="*/ 7561330 w 35"/>
                  <a:gd name="T31" fmla="*/ 65524071 h 30"/>
                  <a:gd name="T32" fmla="*/ 15121073 w 35"/>
                  <a:gd name="T33" fmla="*/ 73085331 h 30"/>
                  <a:gd name="T34" fmla="*/ 22682400 w 35"/>
                  <a:gd name="T35" fmla="*/ 75604693 h 30"/>
                  <a:gd name="T36" fmla="*/ 63005264 w 35"/>
                  <a:gd name="T37" fmla="*/ 75604693 h 30"/>
                  <a:gd name="T38" fmla="*/ 70565004 w 35"/>
                  <a:gd name="T39" fmla="*/ 73085331 h 30"/>
                  <a:gd name="T40" fmla="*/ 80645715 w 35"/>
                  <a:gd name="T41" fmla="*/ 73085331 h 30"/>
                  <a:gd name="T42" fmla="*/ 80645715 w 35"/>
                  <a:gd name="T43" fmla="*/ 55443448 h 30"/>
                  <a:gd name="T44" fmla="*/ 88207043 w 35"/>
                  <a:gd name="T45" fmla="*/ 47883763 h 30"/>
                  <a:gd name="T46" fmla="*/ 88207043 w 35"/>
                  <a:gd name="T47" fmla="*/ 4032250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0"/>
                  <a:gd name="T74" fmla="*/ 35 w 35"/>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0">
                    <a:moveTo>
                      <a:pt x="35" y="16"/>
                    </a:moveTo>
                    <a:lnTo>
                      <a:pt x="35" y="13"/>
                    </a:lnTo>
                    <a:lnTo>
                      <a:pt x="32" y="10"/>
                    </a:lnTo>
                    <a:lnTo>
                      <a:pt x="32" y="6"/>
                    </a:lnTo>
                    <a:lnTo>
                      <a:pt x="28" y="3"/>
                    </a:lnTo>
                    <a:lnTo>
                      <a:pt x="22" y="3"/>
                    </a:lnTo>
                    <a:lnTo>
                      <a:pt x="22" y="0"/>
                    </a:lnTo>
                    <a:lnTo>
                      <a:pt x="13" y="0"/>
                    </a:lnTo>
                    <a:lnTo>
                      <a:pt x="13" y="3"/>
                    </a:lnTo>
                    <a:lnTo>
                      <a:pt x="6" y="3"/>
                    </a:lnTo>
                    <a:lnTo>
                      <a:pt x="6" y="6"/>
                    </a:lnTo>
                    <a:lnTo>
                      <a:pt x="3" y="10"/>
                    </a:lnTo>
                    <a:lnTo>
                      <a:pt x="3" y="13"/>
                    </a:lnTo>
                    <a:lnTo>
                      <a:pt x="0" y="16"/>
                    </a:lnTo>
                    <a:lnTo>
                      <a:pt x="3" y="19"/>
                    </a:lnTo>
                    <a:lnTo>
                      <a:pt x="3" y="26"/>
                    </a:lnTo>
                    <a:lnTo>
                      <a:pt x="6" y="29"/>
                    </a:lnTo>
                    <a:lnTo>
                      <a:pt x="9" y="30"/>
                    </a:lnTo>
                    <a:lnTo>
                      <a:pt x="25" y="30"/>
                    </a:lnTo>
                    <a:lnTo>
                      <a:pt x="28" y="29"/>
                    </a:lnTo>
                    <a:lnTo>
                      <a:pt x="32" y="29"/>
                    </a:lnTo>
                    <a:lnTo>
                      <a:pt x="32" y="22"/>
                    </a:lnTo>
                    <a:lnTo>
                      <a:pt x="35" y="19"/>
                    </a:lnTo>
                    <a:lnTo>
                      <a:pt x="35"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5" name="Freeform 512"/>
              <p:cNvSpPr>
                <a:spLocks/>
              </p:cNvSpPr>
              <p:nvPr/>
            </p:nvSpPr>
            <p:spPr bwMode="auto">
              <a:xfrm>
                <a:off x="4319588" y="4271963"/>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2924086 w 30"/>
                  <a:gd name="T11" fmla="*/ 0 h 30"/>
                  <a:gd name="T12" fmla="*/ 20161251 w 30"/>
                  <a:gd name="T13" fmla="*/ 0 h 30"/>
                  <a:gd name="T14" fmla="*/ 20161251 w 30"/>
                  <a:gd name="T15" fmla="*/ 7561264 h 30"/>
                  <a:gd name="T16" fmla="*/ 12601575 w 30"/>
                  <a:gd name="T17" fmla="*/ 7561264 h 30"/>
                  <a:gd name="T18" fmla="*/ 7561264 w 30"/>
                  <a:gd name="T19" fmla="*/ 15120940 h 30"/>
                  <a:gd name="T20" fmla="*/ 7561264 w 30"/>
                  <a:gd name="T21" fmla="*/ 22682200 h 30"/>
                  <a:gd name="T22" fmla="*/ 0 w 30"/>
                  <a:gd name="T23" fmla="*/ 32762829 h 30"/>
                  <a:gd name="T24" fmla="*/ 0 w 30"/>
                  <a:gd name="T25" fmla="*/ 47883763 h 30"/>
                  <a:gd name="T26" fmla="*/ 7561264 w 30"/>
                  <a:gd name="T27" fmla="*/ 55443448 h 30"/>
                  <a:gd name="T28" fmla="*/ 7561264 w 30"/>
                  <a:gd name="T29" fmla="*/ 60483759 h 30"/>
                  <a:gd name="T30" fmla="*/ 12601575 w 30"/>
                  <a:gd name="T31" fmla="*/ 68045020 h 30"/>
                  <a:gd name="T32" fmla="*/ 20161251 w 30"/>
                  <a:gd name="T33" fmla="*/ 68045020 h 30"/>
                  <a:gd name="T34" fmla="*/ 20161251 w 30"/>
                  <a:gd name="T35" fmla="*/ 75604693 h 30"/>
                  <a:gd name="T36" fmla="*/ 52924086 w 30"/>
                  <a:gd name="T37" fmla="*/ 75604693 h 30"/>
                  <a:gd name="T38" fmla="*/ 60483759 w 30"/>
                  <a:gd name="T39" fmla="*/ 68045020 h 30"/>
                  <a:gd name="T40" fmla="*/ 68045020 w 30"/>
                  <a:gd name="T41" fmla="*/ 68045020 h 30"/>
                  <a:gd name="T42" fmla="*/ 68045020 w 30"/>
                  <a:gd name="T43" fmla="*/ 60483759 h 30"/>
                  <a:gd name="T44" fmla="*/ 75604693 w 30"/>
                  <a:gd name="T45" fmla="*/ 60483759 h 30"/>
                  <a:gd name="T46" fmla="*/ 75604693 w 30"/>
                  <a:gd name="T47" fmla="*/ 47883763 h 30"/>
                  <a:gd name="T48" fmla="*/ 75604693 w 30"/>
                  <a:gd name="T49" fmla="*/ 4032250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0"/>
                  <a:gd name="T77" fmla="*/ 30 w 3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0">
                    <a:moveTo>
                      <a:pt x="30" y="16"/>
                    </a:moveTo>
                    <a:lnTo>
                      <a:pt x="30" y="6"/>
                    </a:lnTo>
                    <a:lnTo>
                      <a:pt x="27" y="6"/>
                    </a:lnTo>
                    <a:lnTo>
                      <a:pt x="27" y="3"/>
                    </a:lnTo>
                    <a:lnTo>
                      <a:pt x="24" y="3"/>
                    </a:lnTo>
                    <a:lnTo>
                      <a:pt x="21" y="0"/>
                    </a:lnTo>
                    <a:lnTo>
                      <a:pt x="8" y="0"/>
                    </a:lnTo>
                    <a:lnTo>
                      <a:pt x="8" y="3"/>
                    </a:lnTo>
                    <a:lnTo>
                      <a:pt x="5" y="3"/>
                    </a:lnTo>
                    <a:lnTo>
                      <a:pt x="3" y="6"/>
                    </a:lnTo>
                    <a:lnTo>
                      <a:pt x="3" y="9"/>
                    </a:lnTo>
                    <a:lnTo>
                      <a:pt x="0" y="13"/>
                    </a:lnTo>
                    <a:lnTo>
                      <a:pt x="0" y="19"/>
                    </a:lnTo>
                    <a:lnTo>
                      <a:pt x="3" y="22"/>
                    </a:lnTo>
                    <a:lnTo>
                      <a:pt x="3" y="24"/>
                    </a:lnTo>
                    <a:lnTo>
                      <a:pt x="5" y="27"/>
                    </a:lnTo>
                    <a:lnTo>
                      <a:pt x="8" y="27"/>
                    </a:lnTo>
                    <a:lnTo>
                      <a:pt x="8" y="30"/>
                    </a:lnTo>
                    <a:lnTo>
                      <a:pt x="21" y="30"/>
                    </a:lnTo>
                    <a:lnTo>
                      <a:pt x="24" y="27"/>
                    </a:lnTo>
                    <a:lnTo>
                      <a:pt x="27" y="27"/>
                    </a:lnTo>
                    <a:lnTo>
                      <a:pt x="27" y="24"/>
                    </a:lnTo>
                    <a:lnTo>
                      <a:pt x="30" y="24"/>
                    </a:lnTo>
                    <a:lnTo>
                      <a:pt x="30" y="19"/>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6" name="Freeform 513"/>
              <p:cNvSpPr>
                <a:spLocks/>
              </p:cNvSpPr>
              <p:nvPr/>
            </p:nvSpPr>
            <p:spPr bwMode="auto">
              <a:xfrm>
                <a:off x="4319588" y="4271963"/>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2924086 w 30"/>
                  <a:gd name="T11" fmla="*/ 0 h 30"/>
                  <a:gd name="T12" fmla="*/ 20161251 w 30"/>
                  <a:gd name="T13" fmla="*/ 0 h 30"/>
                  <a:gd name="T14" fmla="*/ 20161251 w 30"/>
                  <a:gd name="T15" fmla="*/ 7561264 h 30"/>
                  <a:gd name="T16" fmla="*/ 12601575 w 30"/>
                  <a:gd name="T17" fmla="*/ 7561264 h 30"/>
                  <a:gd name="T18" fmla="*/ 7561264 w 30"/>
                  <a:gd name="T19" fmla="*/ 15120940 h 30"/>
                  <a:gd name="T20" fmla="*/ 7561264 w 30"/>
                  <a:gd name="T21" fmla="*/ 22682200 h 30"/>
                  <a:gd name="T22" fmla="*/ 0 w 30"/>
                  <a:gd name="T23" fmla="*/ 32762829 h 30"/>
                  <a:gd name="T24" fmla="*/ 0 w 30"/>
                  <a:gd name="T25" fmla="*/ 47883763 h 30"/>
                  <a:gd name="T26" fmla="*/ 7561264 w 30"/>
                  <a:gd name="T27" fmla="*/ 55443448 h 30"/>
                  <a:gd name="T28" fmla="*/ 7561264 w 30"/>
                  <a:gd name="T29" fmla="*/ 60483759 h 30"/>
                  <a:gd name="T30" fmla="*/ 12601575 w 30"/>
                  <a:gd name="T31" fmla="*/ 68045020 h 30"/>
                  <a:gd name="T32" fmla="*/ 20161251 w 30"/>
                  <a:gd name="T33" fmla="*/ 68045020 h 30"/>
                  <a:gd name="T34" fmla="*/ 20161251 w 30"/>
                  <a:gd name="T35" fmla="*/ 75604693 h 30"/>
                  <a:gd name="T36" fmla="*/ 52924086 w 30"/>
                  <a:gd name="T37" fmla="*/ 75604693 h 30"/>
                  <a:gd name="T38" fmla="*/ 60483759 w 30"/>
                  <a:gd name="T39" fmla="*/ 68045020 h 30"/>
                  <a:gd name="T40" fmla="*/ 68045020 w 30"/>
                  <a:gd name="T41" fmla="*/ 68045020 h 30"/>
                  <a:gd name="T42" fmla="*/ 68045020 w 30"/>
                  <a:gd name="T43" fmla="*/ 60483759 h 30"/>
                  <a:gd name="T44" fmla="*/ 75604693 w 30"/>
                  <a:gd name="T45" fmla="*/ 60483759 h 30"/>
                  <a:gd name="T46" fmla="*/ 75604693 w 30"/>
                  <a:gd name="T47" fmla="*/ 47883763 h 30"/>
                  <a:gd name="T48" fmla="*/ 75604693 w 30"/>
                  <a:gd name="T49" fmla="*/ 4032250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0"/>
                  <a:gd name="T77" fmla="*/ 30 w 3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0">
                    <a:moveTo>
                      <a:pt x="30" y="16"/>
                    </a:moveTo>
                    <a:lnTo>
                      <a:pt x="30" y="6"/>
                    </a:lnTo>
                    <a:lnTo>
                      <a:pt x="27" y="6"/>
                    </a:lnTo>
                    <a:lnTo>
                      <a:pt x="27" y="3"/>
                    </a:lnTo>
                    <a:lnTo>
                      <a:pt x="24" y="3"/>
                    </a:lnTo>
                    <a:lnTo>
                      <a:pt x="21" y="0"/>
                    </a:lnTo>
                    <a:lnTo>
                      <a:pt x="8" y="0"/>
                    </a:lnTo>
                    <a:lnTo>
                      <a:pt x="8" y="3"/>
                    </a:lnTo>
                    <a:lnTo>
                      <a:pt x="5" y="3"/>
                    </a:lnTo>
                    <a:lnTo>
                      <a:pt x="3" y="6"/>
                    </a:lnTo>
                    <a:lnTo>
                      <a:pt x="3" y="9"/>
                    </a:lnTo>
                    <a:lnTo>
                      <a:pt x="0" y="13"/>
                    </a:lnTo>
                    <a:lnTo>
                      <a:pt x="0" y="19"/>
                    </a:lnTo>
                    <a:lnTo>
                      <a:pt x="3" y="22"/>
                    </a:lnTo>
                    <a:lnTo>
                      <a:pt x="3" y="24"/>
                    </a:lnTo>
                    <a:lnTo>
                      <a:pt x="5" y="27"/>
                    </a:lnTo>
                    <a:lnTo>
                      <a:pt x="8" y="27"/>
                    </a:lnTo>
                    <a:lnTo>
                      <a:pt x="8" y="30"/>
                    </a:lnTo>
                    <a:lnTo>
                      <a:pt x="21" y="30"/>
                    </a:lnTo>
                    <a:lnTo>
                      <a:pt x="24" y="27"/>
                    </a:lnTo>
                    <a:lnTo>
                      <a:pt x="27" y="27"/>
                    </a:lnTo>
                    <a:lnTo>
                      <a:pt x="27" y="24"/>
                    </a:lnTo>
                    <a:lnTo>
                      <a:pt x="30" y="24"/>
                    </a:lnTo>
                    <a:lnTo>
                      <a:pt x="30" y="19"/>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7" name="Freeform 514"/>
              <p:cNvSpPr>
                <a:spLocks/>
              </p:cNvSpPr>
              <p:nvPr/>
            </p:nvSpPr>
            <p:spPr bwMode="auto">
              <a:xfrm>
                <a:off x="4319588" y="4271963"/>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2924086 w 30"/>
                  <a:gd name="T11" fmla="*/ 0 h 30"/>
                  <a:gd name="T12" fmla="*/ 20161251 w 30"/>
                  <a:gd name="T13" fmla="*/ 0 h 30"/>
                  <a:gd name="T14" fmla="*/ 20161251 w 30"/>
                  <a:gd name="T15" fmla="*/ 7561264 h 30"/>
                  <a:gd name="T16" fmla="*/ 12601575 w 30"/>
                  <a:gd name="T17" fmla="*/ 7561264 h 30"/>
                  <a:gd name="T18" fmla="*/ 7561264 w 30"/>
                  <a:gd name="T19" fmla="*/ 15120940 h 30"/>
                  <a:gd name="T20" fmla="*/ 7561264 w 30"/>
                  <a:gd name="T21" fmla="*/ 22682200 h 30"/>
                  <a:gd name="T22" fmla="*/ 0 w 30"/>
                  <a:gd name="T23" fmla="*/ 32762829 h 30"/>
                  <a:gd name="T24" fmla="*/ 0 w 30"/>
                  <a:gd name="T25" fmla="*/ 47883763 h 30"/>
                  <a:gd name="T26" fmla="*/ 7561264 w 30"/>
                  <a:gd name="T27" fmla="*/ 55443448 h 30"/>
                  <a:gd name="T28" fmla="*/ 7561264 w 30"/>
                  <a:gd name="T29" fmla="*/ 60483759 h 30"/>
                  <a:gd name="T30" fmla="*/ 12601575 w 30"/>
                  <a:gd name="T31" fmla="*/ 68045020 h 30"/>
                  <a:gd name="T32" fmla="*/ 20161251 w 30"/>
                  <a:gd name="T33" fmla="*/ 68045020 h 30"/>
                  <a:gd name="T34" fmla="*/ 20161251 w 30"/>
                  <a:gd name="T35" fmla="*/ 75604693 h 30"/>
                  <a:gd name="T36" fmla="*/ 52924086 w 30"/>
                  <a:gd name="T37" fmla="*/ 75604693 h 30"/>
                  <a:gd name="T38" fmla="*/ 60483759 w 30"/>
                  <a:gd name="T39" fmla="*/ 68045020 h 30"/>
                  <a:gd name="T40" fmla="*/ 68045020 w 30"/>
                  <a:gd name="T41" fmla="*/ 68045020 h 30"/>
                  <a:gd name="T42" fmla="*/ 68045020 w 30"/>
                  <a:gd name="T43" fmla="*/ 60483759 h 30"/>
                  <a:gd name="T44" fmla="*/ 75604693 w 30"/>
                  <a:gd name="T45" fmla="*/ 60483759 h 30"/>
                  <a:gd name="T46" fmla="*/ 75604693 w 30"/>
                  <a:gd name="T47" fmla="*/ 47883763 h 30"/>
                  <a:gd name="T48" fmla="*/ 75604693 w 30"/>
                  <a:gd name="T49" fmla="*/ 4032250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0"/>
                  <a:gd name="T77" fmla="*/ 30 w 3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0">
                    <a:moveTo>
                      <a:pt x="30" y="16"/>
                    </a:moveTo>
                    <a:lnTo>
                      <a:pt x="30" y="6"/>
                    </a:lnTo>
                    <a:lnTo>
                      <a:pt x="27" y="6"/>
                    </a:lnTo>
                    <a:lnTo>
                      <a:pt x="27" y="3"/>
                    </a:lnTo>
                    <a:lnTo>
                      <a:pt x="24" y="3"/>
                    </a:lnTo>
                    <a:lnTo>
                      <a:pt x="21" y="0"/>
                    </a:lnTo>
                    <a:lnTo>
                      <a:pt x="8" y="0"/>
                    </a:lnTo>
                    <a:lnTo>
                      <a:pt x="8" y="3"/>
                    </a:lnTo>
                    <a:lnTo>
                      <a:pt x="5" y="3"/>
                    </a:lnTo>
                    <a:lnTo>
                      <a:pt x="3" y="6"/>
                    </a:lnTo>
                    <a:lnTo>
                      <a:pt x="3" y="9"/>
                    </a:lnTo>
                    <a:lnTo>
                      <a:pt x="0" y="13"/>
                    </a:lnTo>
                    <a:lnTo>
                      <a:pt x="0" y="19"/>
                    </a:lnTo>
                    <a:lnTo>
                      <a:pt x="3" y="22"/>
                    </a:lnTo>
                    <a:lnTo>
                      <a:pt x="3" y="24"/>
                    </a:lnTo>
                    <a:lnTo>
                      <a:pt x="5" y="27"/>
                    </a:lnTo>
                    <a:lnTo>
                      <a:pt x="8" y="27"/>
                    </a:lnTo>
                    <a:lnTo>
                      <a:pt x="8" y="30"/>
                    </a:lnTo>
                    <a:lnTo>
                      <a:pt x="21" y="30"/>
                    </a:lnTo>
                    <a:lnTo>
                      <a:pt x="24" y="27"/>
                    </a:lnTo>
                    <a:lnTo>
                      <a:pt x="27" y="27"/>
                    </a:lnTo>
                    <a:lnTo>
                      <a:pt x="27" y="24"/>
                    </a:lnTo>
                    <a:lnTo>
                      <a:pt x="30" y="24"/>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8" name="Freeform 515"/>
              <p:cNvSpPr>
                <a:spLocks/>
              </p:cNvSpPr>
              <p:nvPr/>
            </p:nvSpPr>
            <p:spPr bwMode="auto">
              <a:xfrm>
                <a:off x="4319588" y="4271963"/>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2924086 w 30"/>
                  <a:gd name="T11" fmla="*/ 0 h 30"/>
                  <a:gd name="T12" fmla="*/ 20161251 w 30"/>
                  <a:gd name="T13" fmla="*/ 0 h 30"/>
                  <a:gd name="T14" fmla="*/ 20161251 w 30"/>
                  <a:gd name="T15" fmla="*/ 7561264 h 30"/>
                  <a:gd name="T16" fmla="*/ 12601575 w 30"/>
                  <a:gd name="T17" fmla="*/ 7561264 h 30"/>
                  <a:gd name="T18" fmla="*/ 7561264 w 30"/>
                  <a:gd name="T19" fmla="*/ 15120940 h 30"/>
                  <a:gd name="T20" fmla="*/ 7561264 w 30"/>
                  <a:gd name="T21" fmla="*/ 22682200 h 30"/>
                  <a:gd name="T22" fmla="*/ 0 w 30"/>
                  <a:gd name="T23" fmla="*/ 32762829 h 30"/>
                  <a:gd name="T24" fmla="*/ 0 w 30"/>
                  <a:gd name="T25" fmla="*/ 47883763 h 30"/>
                  <a:gd name="T26" fmla="*/ 7561264 w 30"/>
                  <a:gd name="T27" fmla="*/ 55443448 h 30"/>
                  <a:gd name="T28" fmla="*/ 7561264 w 30"/>
                  <a:gd name="T29" fmla="*/ 60483759 h 30"/>
                  <a:gd name="T30" fmla="*/ 12601575 w 30"/>
                  <a:gd name="T31" fmla="*/ 68045020 h 30"/>
                  <a:gd name="T32" fmla="*/ 20161251 w 30"/>
                  <a:gd name="T33" fmla="*/ 68045020 h 30"/>
                  <a:gd name="T34" fmla="*/ 20161251 w 30"/>
                  <a:gd name="T35" fmla="*/ 75604693 h 30"/>
                  <a:gd name="T36" fmla="*/ 52924086 w 30"/>
                  <a:gd name="T37" fmla="*/ 75604693 h 30"/>
                  <a:gd name="T38" fmla="*/ 60483759 w 30"/>
                  <a:gd name="T39" fmla="*/ 68045020 h 30"/>
                  <a:gd name="T40" fmla="*/ 68045020 w 30"/>
                  <a:gd name="T41" fmla="*/ 68045020 h 30"/>
                  <a:gd name="T42" fmla="*/ 68045020 w 30"/>
                  <a:gd name="T43" fmla="*/ 60483759 h 30"/>
                  <a:gd name="T44" fmla="*/ 75604693 w 30"/>
                  <a:gd name="T45" fmla="*/ 60483759 h 30"/>
                  <a:gd name="T46" fmla="*/ 75604693 w 30"/>
                  <a:gd name="T47" fmla="*/ 47883763 h 30"/>
                  <a:gd name="T48" fmla="*/ 75604693 w 30"/>
                  <a:gd name="T49" fmla="*/ 40322502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30"/>
                  <a:gd name="T77" fmla="*/ 30 w 30"/>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30">
                    <a:moveTo>
                      <a:pt x="30" y="16"/>
                    </a:moveTo>
                    <a:lnTo>
                      <a:pt x="30" y="6"/>
                    </a:lnTo>
                    <a:lnTo>
                      <a:pt x="27" y="6"/>
                    </a:lnTo>
                    <a:lnTo>
                      <a:pt x="27" y="3"/>
                    </a:lnTo>
                    <a:lnTo>
                      <a:pt x="24" y="3"/>
                    </a:lnTo>
                    <a:lnTo>
                      <a:pt x="21" y="0"/>
                    </a:lnTo>
                    <a:lnTo>
                      <a:pt x="8" y="0"/>
                    </a:lnTo>
                    <a:lnTo>
                      <a:pt x="8" y="3"/>
                    </a:lnTo>
                    <a:lnTo>
                      <a:pt x="5" y="3"/>
                    </a:lnTo>
                    <a:lnTo>
                      <a:pt x="3" y="6"/>
                    </a:lnTo>
                    <a:lnTo>
                      <a:pt x="3" y="9"/>
                    </a:lnTo>
                    <a:lnTo>
                      <a:pt x="0" y="13"/>
                    </a:lnTo>
                    <a:lnTo>
                      <a:pt x="0" y="19"/>
                    </a:lnTo>
                    <a:lnTo>
                      <a:pt x="3" y="22"/>
                    </a:lnTo>
                    <a:lnTo>
                      <a:pt x="3" y="24"/>
                    </a:lnTo>
                    <a:lnTo>
                      <a:pt x="5" y="27"/>
                    </a:lnTo>
                    <a:lnTo>
                      <a:pt x="8" y="27"/>
                    </a:lnTo>
                    <a:lnTo>
                      <a:pt x="8" y="30"/>
                    </a:lnTo>
                    <a:lnTo>
                      <a:pt x="21" y="30"/>
                    </a:lnTo>
                    <a:lnTo>
                      <a:pt x="24" y="27"/>
                    </a:lnTo>
                    <a:lnTo>
                      <a:pt x="27" y="27"/>
                    </a:lnTo>
                    <a:lnTo>
                      <a:pt x="27" y="24"/>
                    </a:lnTo>
                    <a:lnTo>
                      <a:pt x="30" y="24"/>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49" name="Freeform 516"/>
              <p:cNvSpPr>
                <a:spLocks/>
              </p:cNvSpPr>
              <p:nvPr/>
            </p:nvSpPr>
            <p:spPr bwMode="auto">
              <a:xfrm>
                <a:off x="4548188" y="4373563"/>
                <a:ext cx="47625" cy="50800"/>
              </a:xfrm>
              <a:custGeom>
                <a:avLst/>
                <a:gdLst>
                  <a:gd name="T0" fmla="*/ 75604693 w 30"/>
                  <a:gd name="T1" fmla="*/ 40322493 h 32"/>
                  <a:gd name="T2" fmla="*/ 75604693 w 30"/>
                  <a:gd name="T3" fmla="*/ 15120936 h 32"/>
                  <a:gd name="T4" fmla="*/ 68045020 w 30"/>
                  <a:gd name="T5" fmla="*/ 15120936 h 32"/>
                  <a:gd name="T6" fmla="*/ 68045020 w 30"/>
                  <a:gd name="T7" fmla="*/ 7559674 h 32"/>
                  <a:gd name="T8" fmla="*/ 60483759 w 30"/>
                  <a:gd name="T9" fmla="*/ 7559674 h 32"/>
                  <a:gd name="T10" fmla="*/ 50403125 w 30"/>
                  <a:gd name="T11" fmla="*/ 0 h 32"/>
                  <a:gd name="T12" fmla="*/ 22682200 w 30"/>
                  <a:gd name="T13" fmla="*/ 0 h 32"/>
                  <a:gd name="T14" fmla="*/ 15120940 w 30"/>
                  <a:gd name="T15" fmla="*/ 7559674 h 32"/>
                  <a:gd name="T16" fmla="*/ 7561264 w 30"/>
                  <a:gd name="T17" fmla="*/ 15120936 h 32"/>
                  <a:gd name="T18" fmla="*/ 0 w 30"/>
                  <a:gd name="T19" fmla="*/ 22680608 h 32"/>
                  <a:gd name="T20" fmla="*/ 0 w 30"/>
                  <a:gd name="T21" fmla="*/ 55443436 h 32"/>
                  <a:gd name="T22" fmla="*/ 7561264 w 30"/>
                  <a:gd name="T23" fmla="*/ 63003107 h 32"/>
                  <a:gd name="T24" fmla="*/ 15120940 w 30"/>
                  <a:gd name="T25" fmla="*/ 70564366 h 32"/>
                  <a:gd name="T26" fmla="*/ 22682200 w 30"/>
                  <a:gd name="T27" fmla="*/ 80644986 h 32"/>
                  <a:gd name="T28" fmla="*/ 50403125 w 30"/>
                  <a:gd name="T29" fmla="*/ 80644986 h 32"/>
                  <a:gd name="T30" fmla="*/ 60483759 w 30"/>
                  <a:gd name="T31" fmla="*/ 70564366 h 32"/>
                  <a:gd name="T32" fmla="*/ 68045020 w 30"/>
                  <a:gd name="T33" fmla="*/ 70564366 h 32"/>
                  <a:gd name="T34" fmla="*/ 68045020 w 30"/>
                  <a:gd name="T35" fmla="*/ 63003107 h 32"/>
                  <a:gd name="T36" fmla="*/ 75604693 w 30"/>
                  <a:gd name="T37" fmla="*/ 63003107 h 32"/>
                  <a:gd name="T38" fmla="*/ 75604693 w 30"/>
                  <a:gd name="T39" fmla="*/ 47882165 h 32"/>
                  <a:gd name="T40" fmla="*/ 75604693 w 30"/>
                  <a:gd name="T41" fmla="*/ 4032249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2"/>
                  <a:gd name="T65" fmla="*/ 30 w 3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2">
                    <a:moveTo>
                      <a:pt x="30" y="16"/>
                    </a:moveTo>
                    <a:lnTo>
                      <a:pt x="30" y="6"/>
                    </a:lnTo>
                    <a:lnTo>
                      <a:pt x="27" y="6"/>
                    </a:lnTo>
                    <a:lnTo>
                      <a:pt x="27" y="3"/>
                    </a:lnTo>
                    <a:lnTo>
                      <a:pt x="24" y="3"/>
                    </a:lnTo>
                    <a:lnTo>
                      <a:pt x="20" y="0"/>
                    </a:lnTo>
                    <a:lnTo>
                      <a:pt x="9" y="0"/>
                    </a:lnTo>
                    <a:lnTo>
                      <a:pt x="6" y="3"/>
                    </a:lnTo>
                    <a:lnTo>
                      <a:pt x="3" y="6"/>
                    </a:lnTo>
                    <a:lnTo>
                      <a:pt x="0" y="9"/>
                    </a:lnTo>
                    <a:lnTo>
                      <a:pt x="0" y="22"/>
                    </a:lnTo>
                    <a:lnTo>
                      <a:pt x="3" y="25"/>
                    </a:lnTo>
                    <a:lnTo>
                      <a:pt x="6" y="28"/>
                    </a:lnTo>
                    <a:lnTo>
                      <a:pt x="9" y="32"/>
                    </a:lnTo>
                    <a:lnTo>
                      <a:pt x="20" y="32"/>
                    </a:lnTo>
                    <a:lnTo>
                      <a:pt x="24" y="28"/>
                    </a:lnTo>
                    <a:lnTo>
                      <a:pt x="27" y="28"/>
                    </a:lnTo>
                    <a:lnTo>
                      <a:pt x="27" y="25"/>
                    </a:lnTo>
                    <a:lnTo>
                      <a:pt x="30" y="25"/>
                    </a:lnTo>
                    <a:lnTo>
                      <a:pt x="30" y="19"/>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0" name="Freeform 517"/>
              <p:cNvSpPr>
                <a:spLocks/>
              </p:cNvSpPr>
              <p:nvPr/>
            </p:nvSpPr>
            <p:spPr bwMode="auto">
              <a:xfrm>
                <a:off x="4548188" y="4373563"/>
                <a:ext cx="47625" cy="50800"/>
              </a:xfrm>
              <a:custGeom>
                <a:avLst/>
                <a:gdLst>
                  <a:gd name="T0" fmla="*/ 75604693 w 30"/>
                  <a:gd name="T1" fmla="*/ 40322493 h 32"/>
                  <a:gd name="T2" fmla="*/ 75604693 w 30"/>
                  <a:gd name="T3" fmla="*/ 15120936 h 32"/>
                  <a:gd name="T4" fmla="*/ 68045020 w 30"/>
                  <a:gd name="T5" fmla="*/ 15120936 h 32"/>
                  <a:gd name="T6" fmla="*/ 68045020 w 30"/>
                  <a:gd name="T7" fmla="*/ 7559674 h 32"/>
                  <a:gd name="T8" fmla="*/ 60483759 w 30"/>
                  <a:gd name="T9" fmla="*/ 7559674 h 32"/>
                  <a:gd name="T10" fmla="*/ 50403125 w 30"/>
                  <a:gd name="T11" fmla="*/ 0 h 32"/>
                  <a:gd name="T12" fmla="*/ 22682200 w 30"/>
                  <a:gd name="T13" fmla="*/ 0 h 32"/>
                  <a:gd name="T14" fmla="*/ 15120940 w 30"/>
                  <a:gd name="T15" fmla="*/ 7559674 h 32"/>
                  <a:gd name="T16" fmla="*/ 7561264 w 30"/>
                  <a:gd name="T17" fmla="*/ 15120936 h 32"/>
                  <a:gd name="T18" fmla="*/ 0 w 30"/>
                  <a:gd name="T19" fmla="*/ 22680608 h 32"/>
                  <a:gd name="T20" fmla="*/ 0 w 30"/>
                  <a:gd name="T21" fmla="*/ 55443436 h 32"/>
                  <a:gd name="T22" fmla="*/ 7561264 w 30"/>
                  <a:gd name="T23" fmla="*/ 63003107 h 32"/>
                  <a:gd name="T24" fmla="*/ 15120940 w 30"/>
                  <a:gd name="T25" fmla="*/ 70564366 h 32"/>
                  <a:gd name="T26" fmla="*/ 22682200 w 30"/>
                  <a:gd name="T27" fmla="*/ 80644986 h 32"/>
                  <a:gd name="T28" fmla="*/ 50403125 w 30"/>
                  <a:gd name="T29" fmla="*/ 80644986 h 32"/>
                  <a:gd name="T30" fmla="*/ 60483759 w 30"/>
                  <a:gd name="T31" fmla="*/ 70564366 h 32"/>
                  <a:gd name="T32" fmla="*/ 68045020 w 30"/>
                  <a:gd name="T33" fmla="*/ 70564366 h 32"/>
                  <a:gd name="T34" fmla="*/ 68045020 w 30"/>
                  <a:gd name="T35" fmla="*/ 63003107 h 32"/>
                  <a:gd name="T36" fmla="*/ 75604693 w 30"/>
                  <a:gd name="T37" fmla="*/ 63003107 h 32"/>
                  <a:gd name="T38" fmla="*/ 75604693 w 30"/>
                  <a:gd name="T39" fmla="*/ 47882165 h 32"/>
                  <a:gd name="T40" fmla="*/ 75604693 w 30"/>
                  <a:gd name="T41" fmla="*/ 4032249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2"/>
                  <a:gd name="T65" fmla="*/ 30 w 3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2">
                    <a:moveTo>
                      <a:pt x="30" y="16"/>
                    </a:moveTo>
                    <a:lnTo>
                      <a:pt x="30" y="6"/>
                    </a:lnTo>
                    <a:lnTo>
                      <a:pt x="27" y="6"/>
                    </a:lnTo>
                    <a:lnTo>
                      <a:pt x="27" y="3"/>
                    </a:lnTo>
                    <a:lnTo>
                      <a:pt x="24" y="3"/>
                    </a:lnTo>
                    <a:lnTo>
                      <a:pt x="20" y="0"/>
                    </a:lnTo>
                    <a:lnTo>
                      <a:pt x="9" y="0"/>
                    </a:lnTo>
                    <a:lnTo>
                      <a:pt x="6" y="3"/>
                    </a:lnTo>
                    <a:lnTo>
                      <a:pt x="3" y="6"/>
                    </a:lnTo>
                    <a:lnTo>
                      <a:pt x="0" y="9"/>
                    </a:lnTo>
                    <a:lnTo>
                      <a:pt x="0" y="22"/>
                    </a:lnTo>
                    <a:lnTo>
                      <a:pt x="3" y="25"/>
                    </a:lnTo>
                    <a:lnTo>
                      <a:pt x="6" y="28"/>
                    </a:lnTo>
                    <a:lnTo>
                      <a:pt x="9" y="32"/>
                    </a:lnTo>
                    <a:lnTo>
                      <a:pt x="20" y="32"/>
                    </a:lnTo>
                    <a:lnTo>
                      <a:pt x="24" y="28"/>
                    </a:lnTo>
                    <a:lnTo>
                      <a:pt x="27" y="28"/>
                    </a:lnTo>
                    <a:lnTo>
                      <a:pt x="27" y="25"/>
                    </a:lnTo>
                    <a:lnTo>
                      <a:pt x="30" y="25"/>
                    </a:lnTo>
                    <a:lnTo>
                      <a:pt x="30" y="19"/>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1" name="Freeform 518"/>
              <p:cNvSpPr>
                <a:spLocks/>
              </p:cNvSpPr>
              <p:nvPr/>
            </p:nvSpPr>
            <p:spPr bwMode="auto">
              <a:xfrm>
                <a:off x="4548188" y="4373563"/>
                <a:ext cx="47625" cy="50800"/>
              </a:xfrm>
              <a:custGeom>
                <a:avLst/>
                <a:gdLst>
                  <a:gd name="T0" fmla="*/ 75604693 w 30"/>
                  <a:gd name="T1" fmla="*/ 40322493 h 32"/>
                  <a:gd name="T2" fmla="*/ 75604693 w 30"/>
                  <a:gd name="T3" fmla="*/ 15120936 h 32"/>
                  <a:gd name="T4" fmla="*/ 68045020 w 30"/>
                  <a:gd name="T5" fmla="*/ 15120936 h 32"/>
                  <a:gd name="T6" fmla="*/ 68045020 w 30"/>
                  <a:gd name="T7" fmla="*/ 7559674 h 32"/>
                  <a:gd name="T8" fmla="*/ 60483759 w 30"/>
                  <a:gd name="T9" fmla="*/ 7559674 h 32"/>
                  <a:gd name="T10" fmla="*/ 50403125 w 30"/>
                  <a:gd name="T11" fmla="*/ 0 h 32"/>
                  <a:gd name="T12" fmla="*/ 22682200 w 30"/>
                  <a:gd name="T13" fmla="*/ 0 h 32"/>
                  <a:gd name="T14" fmla="*/ 15120940 w 30"/>
                  <a:gd name="T15" fmla="*/ 7559674 h 32"/>
                  <a:gd name="T16" fmla="*/ 7561264 w 30"/>
                  <a:gd name="T17" fmla="*/ 15120936 h 32"/>
                  <a:gd name="T18" fmla="*/ 0 w 30"/>
                  <a:gd name="T19" fmla="*/ 22680608 h 32"/>
                  <a:gd name="T20" fmla="*/ 0 w 30"/>
                  <a:gd name="T21" fmla="*/ 55443436 h 32"/>
                  <a:gd name="T22" fmla="*/ 7561264 w 30"/>
                  <a:gd name="T23" fmla="*/ 63003107 h 32"/>
                  <a:gd name="T24" fmla="*/ 15120940 w 30"/>
                  <a:gd name="T25" fmla="*/ 70564366 h 32"/>
                  <a:gd name="T26" fmla="*/ 22682200 w 30"/>
                  <a:gd name="T27" fmla="*/ 80644986 h 32"/>
                  <a:gd name="T28" fmla="*/ 50403125 w 30"/>
                  <a:gd name="T29" fmla="*/ 80644986 h 32"/>
                  <a:gd name="T30" fmla="*/ 60483759 w 30"/>
                  <a:gd name="T31" fmla="*/ 70564366 h 32"/>
                  <a:gd name="T32" fmla="*/ 68045020 w 30"/>
                  <a:gd name="T33" fmla="*/ 70564366 h 32"/>
                  <a:gd name="T34" fmla="*/ 68045020 w 30"/>
                  <a:gd name="T35" fmla="*/ 63003107 h 32"/>
                  <a:gd name="T36" fmla="*/ 75604693 w 30"/>
                  <a:gd name="T37" fmla="*/ 63003107 h 32"/>
                  <a:gd name="T38" fmla="*/ 75604693 w 30"/>
                  <a:gd name="T39" fmla="*/ 47882165 h 32"/>
                  <a:gd name="T40" fmla="*/ 75604693 w 30"/>
                  <a:gd name="T41" fmla="*/ 4032249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2"/>
                  <a:gd name="T65" fmla="*/ 30 w 3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2">
                    <a:moveTo>
                      <a:pt x="30" y="16"/>
                    </a:moveTo>
                    <a:lnTo>
                      <a:pt x="30" y="6"/>
                    </a:lnTo>
                    <a:lnTo>
                      <a:pt x="27" y="6"/>
                    </a:lnTo>
                    <a:lnTo>
                      <a:pt x="27" y="3"/>
                    </a:lnTo>
                    <a:lnTo>
                      <a:pt x="24" y="3"/>
                    </a:lnTo>
                    <a:lnTo>
                      <a:pt x="20" y="0"/>
                    </a:lnTo>
                    <a:lnTo>
                      <a:pt x="9" y="0"/>
                    </a:lnTo>
                    <a:lnTo>
                      <a:pt x="6" y="3"/>
                    </a:lnTo>
                    <a:lnTo>
                      <a:pt x="3" y="6"/>
                    </a:lnTo>
                    <a:lnTo>
                      <a:pt x="0" y="9"/>
                    </a:lnTo>
                    <a:lnTo>
                      <a:pt x="0" y="22"/>
                    </a:lnTo>
                    <a:lnTo>
                      <a:pt x="3" y="25"/>
                    </a:lnTo>
                    <a:lnTo>
                      <a:pt x="6" y="28"/>
                    </a:lnTo>
                    <a:lnTo>
                      <a:pt x="9" y="32"/>
                    </a:lnTo>
                    <a:lnTo>
                      <a:pt x="20" y="32"/>
                    </a:lnTo>
                    <a:lnTo>
                      <a:pt x="24" y="28"/>
                    </a:lnTo>
                    <a:lnTo>
                      <a:pt x="27" y="28"/>
                    </a:lnTo>
                    <a:lnTo>
                      <a:pt x="27" y="25"/>
                    </a:lnTo>
                    <a:lnTo>
                      <a:pt x="30" y="25"/>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2" name="Freeform 519"/>
              <p:cNvSpPr>
                <a:spLocks/>
              </p:cNvSpPr>
              <p:nvPr/>
            </p:nvSpPr>
            <p:spPr bwMode="auto">
              <a:xfrm>
                <a:off x="4548188" y="4373563"/>
                <a:ext cx="47625" cy="50800"/>
              </a:xfrm>
              <a:custGeom>
                <a:avLst/>
                <a:gdLst>
                  <a:gd name="T0" fmla="*/ 75604693 w 30"/>
                  <a:gd name="T1" fmla="*/ 40322493 h 32"/>
                  <a:gd name="T2" fmla="*/ 75604693 w 30"/>
                  <a:gd name="T3" fmla="*/ 15120936 h 32"/>
                  <a:gd name="T4" fmla="*/ 68045020 w 30"/>
                  <a:gd name="T5" fmla="*/ 15120936 h 32"/>
                  <a:gd name="T6" fmla="*/ 68045020 w 30"/>
                  <a:gd name="T7" fmla="*/ 7559674 h 32"/>
                  <a:gd name="T8" fmla="*/ 60483759 w 30"/>
                  <a:gd name="T9" fmla="*/ 7559674 h 32"/>
                  <a:gd name="T10" fmla="*/ 50403125 w 30"/>
                  <a:gd name="T11" fmla="*/ 0 h 32"/>
                  <a:gd name="T12" fmla="*/ 22682200 w 30"/>
                  <a:gd name="T13" fmla="*/ 0 h 32"/>
                  <a:gd name="T14" fmla="*/ 15120940 w 30"/>
                  <a:gd name="T15" fmla="*/ 7559674 h 32"/>
                  <a:gd name="T16" fmla="*/ 7561264 w 30"/>
                  <a:gd name="T17" fmla="*/ 15120936 h 32"/>
                  <a:gd name="T18" fmla="*/ 0 w 30"/>
                  <a:gd name="T19" fmla="*/ 22680608 h 32"/>
                  <a:gd name="T20" fmla="*/ 0 w 30"/>
                  <a:gd name="T21" fmla="*/ 55443436 h 32"/>
                  <a:gd name="T22" fmla="*/ 7561264 w 30"/>
                  <a:gd name="T23" fmla="*/ 63003107 h 32"/>
                  <a:gd name="T24" fmla="*/ 15120940 w 30"/>
                  <a:gd name="T25" fmla="*/ 70564366 h 32"/>
                  <a:gd name="T26" fmla="*/ 22682200 w 30"/>
                  <a:gd name="T27" fmla="*/ 80644986 h 32"/>
                  <a:gd name="T28" fmla="*/ 50403125 w 30"/>
                  <a:gd name="T29" fmla="*/ 80644986 h 32"/>
                  <a:gd name="T30" fmla="*/ 60483759 w 30"/>
                  <a:gd name="T31" fmla="*/ 70564366 h 32"/>
                  <a:gd name="T32" fmla="*/ 68045020 w 30"/>
                  <a:gd name="T33" fmla="*/ 70564366 h 32"/>
                  <a:gd name="T34" fmla="*/ 68045020 w 30"/>
                  <a:gd name="T35" fmla="*/ 63003107 h 32"/>
                  <a:gd name="T36" fmla="*/ 75604693 w 30"/>
                  <a:gd name="T37" fmla="*/ 63003107 h 32"/>
                  <a:gd name="T38" fmla="*/ 75604693 w 30"/>
                  <a:gd name="T39" fmla="*/ 47882165 h 32"/>
                  <a:gd name="T40" fmla="*/ 75604693 w 30"/>
                  <a:gd name="T41" fmla="*/ 40322493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2"/>
                  <a:gd name="T65" fmla="*/ 30 w 3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2">
                    <a:moveTo>
                      <a:pt x="30" y="16"/>
                    </a:moveTo>
                    <a:lnTo>
                      <a:pt x="30" y="6"/>
                    </a:lnTo>
                    <a:lnTo>
                      <a:pt x="27" y="6"/>
                    </a:lnTo>
                    <a:lnTo>
                      <a:pt x="27" y="3"/>
                    </a:lnTo>
                    <a:lnTo>
                      <a:pt x="24" y="3"/>
                    </a:lnTo>
                    <a:lnTo>
                      <a:pt x="20" y="0"/>
                    </a:lnTo>
                    <a:lnTo>
                      <a:pt x="9" y="0"/>
                    </a:lnTo>
                    <a:lnTo>
                      <a:pt x="6" y="3"/>
                    </a:lnTo>
                    <a:lnTo>
                      <a:pt x="3" y="6"/>
                    </a:lnTo>
                    <a:lnTo>
                      <a:pt x="0" y="9"/>
                    </a:lnTo>
                    <a:lnTo>
                      <a:pt x="0" y="22"/>
                    </a:lnTo>
                    <a:lnTo>
                      <a:pt x="3" y="25"/>
                    </a:lnTo>
                    <a:lnTo>
                      <a:pt x="6" y="28"/>
                    </a:lnTo>
                    <a:lnTo>
                      <a:pt x="9" y="32"/>
                    </a:lnTo>
                    <a:lnTo>
                      <a:pt x="20" y="32"/>
                    </a:lnTo>
                    <a:lnTo>
                      <a:pt x="24" y="28"/>
                    </a:lnTo>
                    <a:lnTo>
                      <a:pt x="27" y="28"/>
                    </a:lnTo>
                    <a:lnTo>
                      <a:pt x="27" y="25"/>
                    </a:lnTo>
                    <a:lnTo>
                      <a:pt x="30" y="25"/>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3" name="Freeform 520"/>
              <p:cNvSpPr>
                <a:spLocks/>
              </p:cNvSpPr>
              <p:nvPr/>
            </p:nvSpPr>
            <p:spPr bwMode="auto">
              <a:xfrm>
                <a:off x="4775200" y="4418013"/>
                <a:ext cx="47625" cy="49212"/>
              </a:xfrm>
              <a:custGeom>
                <a:avLst/>
                <a:gdLst>
                  <a:gd name="T0" fmla="*/ 75604693 w 30"/>
                  <a:gd name="T1" fmla="*/ 37802757 h 31"/>
                  <a:gd name="T2" fmla="*/ 75604693 w 30"/>
                  <a:gd name="T3" fmla="*/ 20161046 h 31"/>
                  <a:gd name="T4" fmla="*/ 68045020 w 30"/>
                  <a:gd name="T5" fmla="*/ 20161046 h 31"/>
                  <a:gd name="T6" fmla="*/ 68045020 w 30"/>
                  <a:gd name="T7" fmla="*/ 17641710 h 31"/>
                  <a:gd name="T8" fmla="*/ 60483759 w 30"/>
                  <a:gd name="T9" fmla="*/ 10080523 h 31"/>
                  <a:gd name="T10" fmla="*/ 57964398 w 30"/>
                  <a:gd name="T11" fmla="*/ 0 h 31"/>
                  <a:gd name="T12" fmla="*/ 25201562 w 30"/>
                  <a:gd name="T13" fmla="*/ 0 h 31"/>
                  <a:gd name="T14" fmla="*/ 17641889 w 30"/>
                  <a:gd name="T15" fmla="*/ 10080523 h 31"/>
                  <a:gd name="T16" fmla="*/ 7561264 w 30"/>
                  <a:gd name="T17" fmla="*/ 17641710 h 31"/>
                  <a:gd name="T18" fmla="*/ 0 w 30"/>
                  <a:gd name="T19" fmla="*/ 20161046 h 31"/>
                  <a:gd name="T20" fmla="*/ 0 w 30"/>
                  <a:gd name="T21" fmla="*/ 60483145 h 31"/>
                  <a:gd name="T22" fmla="*/ 7561264 w 30"/>
                  <a:gd name="T23" fmla="*/ 68044329 h 31"/>
                  <a:gd name="T24" fmla="*/ 17641889 w 30"/>
                  <a:gd name="T25" fmla="*/ 68044329 h 31"/>
                  <a:gd name="T26" fmla="*/ 17641889 w 30"/>
                  <a:gd name="T27" fmla="*/ 78124849 h 31"/>
                  <a:gd name="T28" fmla="*/ 60483759 w 30"/>
                  <a:gd name="T29" fmla="*/ 78124849 h 31"/>
                  <a:gd name="T30" fmla="*/ 60483759 w 30"/>
                  <a:gd name="T31" fmla="*/ 68044329 h 31"/>
                  <a:gd name="T32" fmla="*/ 68045020 w 30"/>
                  <a:gd name="T33" fmla="*/ 68044329 h 31"/>
                  <a:gd name="T34" fmla="*/ 68045020 w 30"/>
                  <a:gd name="T35" fmla="*/ 60483145 h 31"/>
                  <a:gd name="T36" fmla="*/ 75604693 w 30"/>
                  <a:gd name="T37" fmla="*/ 52923549 h 31"/>
                  <a:gd name="T38" fmla="*/ 75604693 w 30"/>
                  <a:gd name="T39" fmla="*/ 45362353 h 31"/>
                  <a:gd name="T40" fmla="*/ 75604693 w 30"/>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30" y="15"/>
                    </a:moveTo>
                    <a:lnTo>
                      <a:pt x="30" y="8"/>
                    </a:lnTo>
                    <a:lnTo>
                      <a:pt x="27" y="8"/>
                    </a:lnTo>
                    <a:lnTo>
                      <a:pt x="27" y="7"/>
                    </a:lnTo>
                    <a:lnTo>
                      <a:pt x="24" y="4"/>
                    </a:lnTo>
                    <a:lnTo>
                      <a:pt x="23" y="0"/>
                    </a:lnTo>
                    <a:lnTo>
                      <a:pt x="10" y="0"/>
                    </a:lnTo>
                    <a:lnTo>
                      <a:pt x="7" y="4"/>
                    </a:lnTo>
                    <a:lnTo>
                      <a:pt x="3" y="7"/>
                    </a:lnTo>
                    <a:lnTo>
                      <a:pt x="0" y="8"/>
                    </a:lnTo>
                    <a:lnTo>
                      <a:pt x="0" y="24"/>
                    </a:lnTo>
                    <a:lnTo>
                      <a:pt x="3" y="27"/>
                    </a:lnTo>
                    <a:lnTo>
                      <a:pt x="7" y="27"/>
                    </a:lnTo>
                    <a:lnTo>
                      <a:pt x="7" y="31"/>
                    </a:lnTo>
                    <a:lnTo>
                      <a:pt x="24" y="31"/>
                    </a:lnTo>
                    <a:lnTo>
                      <a:pt x="24" y="27"/>
                    </a:lnTo>
                    <a:lnTo>
                      <a:pt x="27" y="27"/>
                    </a:lnTo>
                    <a:lnTo>
                      <a:pt x="27" y="24"/>
                    </a:lnTo>
                    <a:lnTo>
                      <a:pt x="30" y="21"/>
                    </a:lnTo>
                    <a:lnTo>
                      <a:pt x="30" y="18"/>
                    </a:lnTo>
                    <a:lnTo>
                      <a:pt x="30" y="1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4" name="Freeform 521"/>
              <p:cNvSpPr>
                <a:spLocks/>
              </p:cNvSpPr>
              <p:nvPr/>
            </p:nvSpPr>
            <p:spPr bwMode="auto">
              <a:xfrm>
                <a:off x="4775200" y="4418013"/>
                <a:ext cx="47625" cy="49212"/>
              </a:xfrm>
              <a:custGeom>
                <a:avLst/>
                <a:gdLst>
                  <a:gd name="T0" fmla="*/ 75604693 w 30"/>
                  <a:gd name="T1" fmla="*/ 37802757 h 31"/>
                  <a:gd name="T2" fmla="*/ 75604693 w 30"/>
                  <a:gd name="T3" fmla="*/ 20161046 h 31"/>
                  <a:gd name="T4" fmla="*/ 68045020 w 30"/>
                  <a:gd name="T5" fmla="*/ 20161046 h 31"/>
                  <a:gd name="T6" fmla="*/ 68045020 w 30"/>
                  <a:gd name="T7" fmla="*/ 17641710 h 31"/>
                  <a:gd name="T8" fmla="*/ 60483759 w 30"/>
                  <a:gd name="T9" fmla="*/ 10080523 h 31"/>
                  <a:gd name="T10" fmla="*/ 57964398 w 30"/>
                  <a:gd name="T11" fmla="*/ 0 h 31"/>
                  <a:gd name="T12" fmla="*/ 25201562 w 30"/>
                  <a:gd name="T13" fmla="*/ 0 h 31"/>
                  <a:gd name="T14" fmla="*/ 17641889 w 30"/>
                  <a:gd name="T15" fmla="*/ 10080523 h 31"/>
                  <a:gd name="T16" fmla="*/ 7561264 w 30"/>
                  <a:gd name="T17" fmla="*/ 17641710 h 31"/>
                  <a:gd name="T18" fmla="*/ 0 w 30"/>
                  <a:gd name="T19" fmla="*/ 20161046 h 31"/>
                  <a:gd name="T20" fmla="*/ 0 w 30"/>
                  <a:gd name="T21" fmla="*/ 60483145 h 31"/>
                  <a:gd name="T22" fmla="*/ 7561264 w 30"/>
                  <a:gd name="T23" fmla="*/ 68044329 h 31"/>
                  <a:gd name="T24" fmla="*/ 17641889 w 30"/>
                  <a:gd name="T25" fmla="*/ 68044329 h 31"/>
                  <a:gd name="T26" fmla="*/ 17641889 w 30"/>
                  <a:gd name="T27" fmla="*/ 78124849 h 31"/>
                  <a:gd name="T28" fmla="*/ 60483759 w 30"/>
                  <a:gd name="T29" fmla="*/ 78124849 h 31"/>
                  <a:gd name="T30" fmla="*/ 60483759 w 30"/>
                  <a:gd name="T31" fmla="*/ 68044329 h 31"/>
                  <a:gd name="T32" fmla="*/ 68045020 w 30"/>
                  <a:gd name="T33" fmla="*/ 68044329 h 31"/>
                  <a:gd name="T34" fmla="*/ 68045020 w 30"/>
                  <a:gd name="T35" fmla="*/ 60483145 h 31"/>
                  <a:gd name="T36" fmla="*/ 75604693 w 30"/>
                  <a:gd name="T37" fmla="*/ 52923549 h 31"/>
                  <a:gd name="T38" fmla="*/ 75604693 w 30"/>
                  <a:gd name="T39" fmla="*/ 45362353 h 31"/>
                  <a:gd name="T40" fmla="*/ 75604693 w 30"/>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30" y="15"/>
                    </a:moveTo>
                    <a:lnTo>
                      <a:pt x="30" y="8"/>
                    </a:lnTo>
                    <a:lnTo>
                      <a:pt x="27" y="8"/>
                    </a:lnTo>
                    <a:lnTo>
                      <a:pt x="27" y="7"/>
                    </a:lnTo>
                    <a:lnTo>
                      <a:pt x="24" y="4"/>
                    </a:lnTo>
                    <a:lnTo>
                      <a:pt x="23" y="0"/>
                    </a:lnTo>
                    <a:lnTo>
                      <a:pt x="10" y="0"/>
                    </a:lnTo>
                    <a:lnTo>
                      <a:pt x="7" y="4"/>
                    </a:lnTo>
                    <a:lnTo>
                      <a:pt x="3" y="7"/>
                    </a:lnTo>
                    <a:lnTo>
                      <a:pt x="0" y="8"/>
                    </a:lnTo>
                    <a:lnTo>
                      <a:pt x="0" y="24"/>
                    </a:lnTo>
                    <a:lnTo>
                      <a:pt x="3" y="27"/>
                    </a:lnTo>
                    <a:lnTo>
                      <a:pt x="7" y="27"/>
                    </a:lnTo>
                    <a:lnTo>
                      <a:pt x="7" y="31"/>
                    </a:lnTo>
                    <a:lnTo>
                      <a:pt x="24" y="31"/>
                    </a:lnTo>
                    <a:lnTo>
                      <a:pt x="24" y="27"/>
                    </a:lnTo>
                    <a:lnTo>
                      <a:pt x="27" y="27"/>
                    </a:lnTo>
                    <a:lnTo>
                      <a:pt x="27" y="24"/>
                    </a:lnTo>
                    <a:lnTo>
                      <a:pt x="30" y="21"/>
                    </a:lnTo>
                    <a:lnTo>
                      <a:pt x="30" y="18"/>
                    </a:lnTo>
                    <a:lnTo>
                      <a:pt x="30" y="1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5" name="Freeform 522"/>
              <p:cNvSpPr>
                <a:spLocks/>
              </p:cNvSpPr>
              <p:nvPr/>
            </p:nvSpPr>
            <p:spPr bwMode="auto">
              <a:xfrm>
                <a:off x="4775200" y="4418013"/>
                <a:ext cx="47625" cy="49212"/>
              </a:xfrm>
              <a:custGeom>
                <a:avLst/>
                <a:gdLst>
                  <a:gd name="T0" fmla="*/ 75604693 w 30"/>
                  <a:gd name="T1" fmla="*/ 37802757 h 31"/>
                  <a:gd name="T2" fmla="*/ 75604693 w 30"/>
                  <a:gd name="T3" fmla="*/ 20161046 h 31"/>
                  <a:gd name="T4" fmla="*/ 68045020 w 30"/>
                  <a:gd name="T5" fmla="*/ 20161046 h 31"/>
                  <a:gd name="T6" fmla="*/ 68045020 w 30"/>
                  <a:gd name="T7" fmla="*/ 17641710 h 31"/>
                  <a:gd name="T8" fmla="*/ 60483759 w 30"/>
                  <a:gd name="T9" fmla="*/ 10080523 h 31"/>
                  <a:gd name="T10" fmla="*/ 57964398 w 30"/>
                  <a:gd name="T11" fmla="*/ 0 h 31"/>
                  <a:gd name="T12" fmla="*/ 25201562 w 30"/>
                  <a:gd name="T13" fmla="*/ 0 h 31"/>
                  <a:gd name="T14" fmla="*/ 17641889 w 30"/>
                  <a:gd name="T15" fmla="*/ 10080523 h 31"/>
                  <a:gd name="T16" fmla="*/ 7561264 w 30"/>
                  <a:gd name="T17" fmla="*/ 17641710 h 31"/>
                  <a:gd name="T18" fmla="*/ 0 w 30"/>
                  <a:gd name="T19" fmla="*/ 20161046 h 31"/>
                  <a:gd name="T20" fmla="*/ 0 w 30"/>
                  <a:gd name="T21" fmla="*/ 60483145 h 31"/>
                  <a:gd name="T22" fmla="*/ 7561264 w 30"/>
                  <a:gd name="T23" fmla="*/ 68044329 h 31"/>
                  <a:gd name="T24" fmla="*/ 17641889 w 30"/>
                  <a:gd name="T25" fmla="*/ 68044329 h 31"/>
                  <a:gd name="T26" fmla="*/ 17641889 w 30"/>
                  <a:gd name="T27" fmla="*/ 78124849 h 31"/>
                  <a:gd name="T28" fmla="*/ 60483759 w 30"/>
                  <a:gd name="T29" fmla="*/ 78124849 h 31"/>
                  <a:gd name="T30" fmla="*/ 60483759 w 30"/>
                  <a:gd name="T31" fmla="*/ 68044329 h 31"/>
                  <a:gd name="T32" fmla="*/ 68045020 w 30"/>
                  <a:gd name="T33" fmla="*/ 68044329 h 31"/>
                  <a:gd name="T34" fmla="*/ 68045020 w 30"/>
                  <a:gd name="T35" fmla="*/ 60483145 h 31"/>
                  <a:gd name="T36" fmla="*/ 75604693 w 30"/>
                  <a:gd name="T37" fmla="*/ 52923549 h 31"/>
                  <a:gd name="T38" fmla="*/ 75604693 w 30"/>
                  <a:gd name="T39" fmla="*/ 45362353 h 31"/>
                  <a:gd name="T40" fmla="*/ 75604693 w 30"/>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30" y="15"/>
                    </a:moveTo>
                    <a:lnTo>
                      <a:pt x="30" y="8"/>
                    </a:lnTo>
                    <a:lnTo>
                      <a:pt x="27" y="8"/>
                    </a:lnTo>
                    <a:lnTo>
                      <a:pt x="27" y="7"/>
                    </a:lnTo>
                    <a:lnTo>
                      <a:pt x="24" y="4"/>
                    </a:lnTo>
                    <a:lnTo>
                      <a:pt x="23" y="0"/>
                    </a:lnTo>
                    <a:lnTo>
                      <a:pt x="10" y="0"/>
                    </a:lnTo>
                    <a:lnTo>
                      <a:pt x="7" y="4"/>
                    </a:lnTo>
                    <a:lnTo>
                      <a:pt x="3" y="7"/>
                    </a:lnTo>
                    <a:lnTo>
                      <a:pt x="0" y="8"/>
                    </a:lnTo>
                    <a:lnTo>
                      <a:pt x="0" y="24"/>
                    </a:lnTo>
                    <a:lnTo>
                      <a:pt x="3" y="27"/>
                    </a:lnTo>
                    <a:lnTo>
                      <a:pt x="7" y="27"/>
                    </a:lnTo>
                    <a:lnTo>
                      <a:pt x="7" y="31"/>
                    </a:lnTo>
                    <a:lnTo>
                      <a:pt x="24" y="31"/>
                    </a:lnTo>
                    <a:lnTo>
                      <a:pt x="24" y="27"/>
                    </a:lnTo>
                    <a:lnTo>
                      <a:pt x="27" y="27"/>
                    </a:lnTo>
                    <a:lnTo>
                      <a:pt x="27" y="24"/>
                    </a:lnTo>
                    <a:lnTo>
                      <a:pt x="30" y="21"/>
                    </a:lnTo>
                    <a:lnTo>
                      <a:pt x="30" y="18"/>
                    </a:lnTo>
                    <a:lnTo>
                      <a:pt x="30"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6" name="Freeform 523"/>
              <p:cNvSpPr>
                <a:spLocks/>
              </p:cNvSpPr>
              <p:nvPr/>
            </p:nvSpPr>
            <p:spPr bwMode="auto">
              <a:xfrm>
                <a:off x="4775200" y="4418013"/>
                <a:ext cx="47625" cy="49212"/>
              </a:xfrm>
              <a:custGeom>
                <a:avLst/>
                <a:gdLst>
                  <a:gd name="T0" fmla="*/ 75604693 w 30"/>
                  <a:gd name="T1" fmla="*/ 37802757 h 31"/>
                  <a:gd name="T2" fmla="*/ 75604693 w 30"/>
                  <a:gd name="T3" fmla="*/ 20161046 h 31"/>
                  <a:gd name="T4" fmla="*/ 68045020 w 30"/>
                  <a:gd name="T5" fmla="*/ 20161046 h 31"/>
                  <a:gd name="T6" fmla="*/ 68045020 w 30"/>
                  <a:gd name="T7" fmla="*/ 17641710 h 31"/>
                  <a:gd name="T8" fmla="*/ 60483759 w 30"/>
                  <a:gd name="T9" fmla="*/ 10080523 h 31"/>
                  <a:gd name="T10" fmla="*/ 57964398 w 30"/>
                  <a:gd name="T11" fmla="*/ 0 h 31"/>
                  <a:gd name="T12" fmla="*/ 25201562 w 30"/>
                  <a:gd name="T13" fmla="*/ 0 h 31"/>
                  <a:gd name="T14" fmla="*/ 17641889 w 30"/>
                  <a:gd name="T15" fmla="*/ 10080523 h 31"/>
                  <a:gd name="T16" fmla="*/ 7561264 w 30"/>
                  <a:gd name="T17" fmla="*/ 17641710 h 31"/>
                  <a:gd name="T18" fmla="*/ 0 w 30"/>
                  <a:gd name="T19" fmla="*/ 20161046 h 31"/>
                  <a:gd name="T20" fmla="*/ 0 w 30"/>
                  <a:gd name="T21" fmla="*/ 60483145 h 31"/>
                  <a:gd name="T22" fmla="*/ 7561264 w 30"/>
                  <a:gd name="T23" fmla="*/ 68044329 h 31"/>
                  <a:gd name="T24" fmla="*/ 17641889 w 30"/>
                  <a:gd name="T25" fmla="*/ 68044329 h 31"/>
                  <a:gd name="T26" fmla="*/ 17641889 w 30"/>
                  <a:gd name="T27" fmla="*/ 78124849 h 31"/>
                  <a:gd name="T28" fmla="*/ 60483759 w 30"/>
                  <a:gd name="T29" fmla="*/ 78124849 h 31"/>
                  <a:gd name="T30" fmla="*/ 60483759 w 30"/>
                  <a:gd name="T31" fmla="*/ 68044329 h 31"/>
                  <a:gd name="T32" fmla="*/ 68045020 w 30"/>
                  <a:gd name="T33" fmla="*/ 68044329 h 31"/>
                  <a:gd name="T34" fmla="*/ 68045020 w 30"/>
                  <a:gd name="T35" fmla="*/ 60483145 h 31"/>
                  <a:gd name="T36" fmla="*/ 75604693 w 30"/>
                  <a:gd name="T37" fmla="*/ 52923549 h 31"/>
                  <a:gd name="T38" fmla="*/ 75604693 w 30"/>
                  <a:gd name="T39" fmla="*/ 45362353 h 31"/>
                  <a:gd name="T40" fmla="*/ 75604693 w 30"/>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1"/>
                  <a:gd name="T65" fmla="*/ 30 w 30"/>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1">
                    <a:moveTo>
                      <a:pt x="30" y="15"/>
                    </a:moveTo>
                    <a:lnTo>
                      <a:pt x="30" y="8"/>
                    </a:lnTo>
                    <a:lnTo>
                      <a:pt x="27" y="8"/>
                    </a:lnTo>
                    <a:lnTo>
                      <a:pt x="27" y="7"/>
                    </a:lnTo>
                    <a:lnTo>
                      <a:pt x="24" y="4"/>
                    </a:lnTo>
                    <a:lnTo>
                      <a:pt x="23" y="0"/>
                    </a:lnTo>
                    <a:lnTo>
                      <a:pt x="10" y="0"/>
                    </a:lnTo>
                    <a:lnTo>
                      <a:pt x="7" y="4"/>
                    </a:lnTo>
                    <a:lnTo>
                      <a:pt x="3" y="7"/>
                    </a:lnTo>
                    <a:lnTo>
                      <a:pt x="0" y="8"/>
                    </a:lnTo>
                    <a:lnTo>
                      <a:pt x="0" y="24"/>
                    </a:lnTo>
                    <a:lnTo>
                      <a:pt x="3" y="27"/>
                    </a:lnTo>
                    <a:lnTo>
                      <a:pt x="7" y="27"/>
                    </a:lnTo>
                    <a:lnTo>
                      <a:pt x="7" y="31"/>
                    </a:lnTo>
                    <a:lnTo>
                      <a:pt x="24" y="31"/>
                    </a:lnTo>
                    <a:lnTo>
                      <a:pt x="24" y="27"/>
                    </a:lnTo>
                    <a:lnTo>
                      <a:pt x="27" y="27"/>
                    </a:lnTo>
                    <a:lnTo>
                      <a:pt x="27" y="24"/>
                    </a:lnTo>
                    <a:lnTo>
                      <a:pt x="30" y="21"/>
                    </a:lnTo>
                    <a:lnTo>
                      <a:pt x="30" y="18"/>
                    </a:lnTo>
                    <a:lnTo>
                      <a:pt x="30"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7" name="Freeform 524"/>
              <p:cNvSpPr>
                <a:spLocks/>
              </p:cNvSpPr>
              <p:nvPr/>
            </p:nvSpPr>
            <p:spPr bwMode="auto">
              <a:xfrm>
                <a:off x="5038725" y="4418013"/>
                <a:ext cx="53975" cy="49212"/>
              </a:xfrm>
              <a:custGeom>
                <a:avLst/>
                <a:gdLst>
                  <a:gd name="T0" fmla="*/ 85685299 w 34"/>
                  <a:gd name="T1" fmla="*/ 37802757 h 31"/>
                  <a:gd name="T2" fmla="*/ 85685299 w 34"/>
                  <a:gd name="T3" fmla="*/ 27722236 h 31"/>
                  <a:gd name="T4" fmla="*/ 75604678 w 34"/>
                  <a:gd name="T5" fmla="*/ 20161046 h 31"/>
                  <a:gd name="T6" fmla="*/ 68043419 w 34"/>
                  <a:gd name="T7" fmla="*/ 17641710 h 31"/>
                  <a:gd name="T8" fmla="*/ 68043419 w 34"/>
                  <a:gd name="T9" fmla="*/ 10080523 h 31"/>
                  <a:gd name="T10" fmla="*/ 60483748 w 34"/>
                  <a:gd name="T11" fmla="*/ 10080523 h 31"/>
                  <a:gd name="T12" fmla="*/ 52922489 w 34"/>
                  <a:gd name="T13" fmla="*/ 0 h 31"/>
                  <a:gd name="T14" fmla="*/ 27720925 w 34"/>
                  <a:gd name="T15" fmla="*/ 0 h 31"/>
                  <a:gd name="T16" fmla="*/ 25201557 w 34"/>
                  <a:gd name="T17" fmla="*/ 10080523 h 31"/>
                  <a:gd name="T18" fmla="*/ 15120937 w 34"/>
                  <a:gd name="T19" fmla="*/ 10080523 h 31"/>
                  <a:gd name="T20" fmla="*/ 15120937 w 34"/>
                  <a:gd name="T21" fmla="*/ 17641710 h 31"/>
                  <a:gd name="T22" fmla="*/ 7559675 w 34"/>
                  <a:gd name="T23" fmla="*/ 20161046 h 31"/>
                  <a:gd name="T24" fmla="*/ 0 w 34"/>
                  <a:gd name="T25" fmla="*/ 27722236 h 31"/>
                  <a:gd name="T26" fmla="*/ 0 w 34"/>
                  <a:gd name="T27" fmla="*/ 45362353 h 31"/>
                  <a:gd name="T28" fmla="*/ 7559675 w 34"/>
                  <a:gd name="T29" fmla="*/ 52923549 h 31"/>
                  <a:gd name="T30" fmla="*/ 7559675 w 34"/>
                  <a:gd name="T31" fmla="*/ 60483145 h 31"/>
                  <a:gd name="T32" fmla="*/ 15120937 w 34"/>
                  <a:gd name="T33" fmla="*/ 68044329 h 31"/>
                  <a:gd name="T34" fmla="*/ 25201557 w 34"/>
                  <a:gd name="T35" fmla="*/ 78124849 h 31"/>
                  <a:gd name="T36" fmla="*/ 60483748 w 34"/>
                  <a:gd name="T37" fmla="*/ 78124849 h 31"/>
                  <a:gd name="T38" fmla="*/ 68043419 w 34"/>
                  <a:gd name="T39" fmla="*/ 68044329 h 31"/>
                  <a:gd name="T40" fmla="*/ 75604678 w 34"/>
                  <a:gd name="T41" fmla="*/ 60483145 h 31"/>
                  <a:gd name="T42" fmla="*/ 75604678 w 34"/>
                  <a:gd name="T43" fmla="*/ 52923549 h 31"/>
                  <a:gd name="T44" fmla="*/ 85685299 w 34"/>
                  <a:gd name="T45" fmla="*/ 45362353 h 31"/>
                  <a:gd name="T46" fmla="*/ 85685299 w 34"/>
                  <a:gd name="T47" fmla="*/ 3780275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1"/>
                  <a:gd name="T74" fmla="*/ 34 w 34"/>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1">
                    <a:moveTo>
                      <a:pt x="34" y="15"/>
                    </a:moveTo>
                    <a:lnTo>
                      <a:pt x="34" y="11"/>
                    </a:lnTo>
                    <a:lnTo>
                      <a:pt x="30" y="8"/>
                    </a:lnTo>
                    <a:lnTo>
                      <a:pt x="27" y="7"/>
                    </a:lnTo>
                    <a:lnTo>
                      <a:pt x="27" y="4"/>
                    </a:lnTo>
                    <a:lnTo>
                      <a:pt x="24" y="4"/>
                    </a:lnTo>
                    <a:lnTo>
                      <a:pt x="21" y="0"/>
                    </a:lnTo>
                    <a:lnTo>
                      <a:pt x="11" y="0"/>
                    </a:lnTo>
                    <a:lnTo>
                      <a:pt x="10" y="4"/>
                    </a:lnTo>
                    <a:lnTo>
                      <a:pt x="6" y="4"/>
                    </a:lnTo>
                    <a:lnTo>
                      <a:pt x="6" y="7"/>
                    </a:lnTo>
                    <a:lnTo>
                      <a:pt x="3" y="8"/>
                    </a:lnTo>
                    <a:lnTo>
                      <a:pt x="0" y="11"/>
                    </a:lnTo>
                    <a:lnTo>
                      <a:pt x="0" y="18"/>
                    </a:lnTo>
                    <a:lnTo>
                      <a:pt x="3" y="21"/>
                    </a:lnTo>
                    <a:lnTo>
                      <a:pt x="3" y="24"/>
                    </a:lnTo>
                    <a:lnTo>
                      <a:pt x="6" y="27"/>
                    </a:lnTo>
                    <a:lnTo>
                      <a:pt x="10" y="31"/>
                    </a:lnTo>
                    <a:lnTo>
                      <a:pt x="24" y="31"/>
                    </a:lnTo>
                    <a:lnTo>
                      <a:pt x="27" y="27"/>
                    </a:lnTo>
                    <a:lnTo>
                      <a:pt x="30" y="24"/>
                    </a:lnTo>
                    <a:lnTo>
                      <a:pt x="30" y="21"/>
                    </a:lnTo>
                    <a:lnTo>
                      <a:pt x="34" y="18"/>
                    </a:lnTo>
                    <a:lnTo>
                      <a:pt x="34" y="1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8" name="Freeform 525"/>
              <p:cNvSpPr>
                <a:spLocks/>
              </p:cNvSpPr>
              <p:nvPr/>
            </p:nvSpPr>
            <p:spPr bwMode="auto">
              <a:xfrm>
                <a:off x="5038725" y="4418013"/>
                <a:ext cx="53975" cy="49212"/>
              </a:xfrm>
              <a:custGeom>
                <a:avLst/>
                <a:gdLst>
                  <a:gd name="T0" fmla="*/ 85685299 w 34"/>
                  <a:gd name="T1" fmla="*/ 37802757 h 31"/>
                  <a:gd name="T2" fmla="*/ 85685299 w 34"/>
                  <a:gd name="T3" fmla="*/ 27722236 h 31"/>
                  <a:gd name="T4" fmla="*/ 75604678 w 34"/>
                  <a:gd name="T5" fmla="*/ 20161046 h 31"/>
                  <a:gd name="T6" fmla="*/ 68043419 w 34"/>
                  <a:gd name="T7" fmla="*/ 17641710 h 31"/>
                  <a:gd name="T8" fmla="*/ 68043419 w 34"/>
                  <a:gd name="T9" fmla="*/ 10080523 h 31"/>
                  <a:gd name="T10" fmla="*/ 60483748 w 34"/>
                  <a:gd name="T11" fmla="*/ 10080523 h 31"/>
                  <a:gd name="T12" fmla="*/ 52922489 w 34"/>
                  <a:gd name="T13" fmla="*/ 0 h 31"/>
                  <a:gd name="T14" fmla="*/ 27720925 w 34"/>
                  <a:gd name="T15" fmla="*/ 0 h 31"/>
                  <a:gd name="T16" fmla="*/ 25201557 w 34"/>
                  <a:gd name="T17" fmla="*/ 10080523 h 31"/>
                  <a:gd name="T18" fmla="*/ 15120937 w 34"/>
                  <a:gd name="T19" fmla="*/ 10080523 h 31"/>
                  <a:gd name="T20" fmla="*/ 15120937 w 34"/>
                  <a:gd name="T21" fmla="*/ 17641710 h 31"/>
                  <a:gd name="T22" fmla="*/ 7559675 w 34"/>
                  <a:gd name="T23" fmla="*/ 20161046 h 31"/>
                  <a:gd name="T24" fmla="*/ 0 w 34"/>
                  <a:gd name="T25" fmla="*/ 27722236 h 31"/>
                  <a:gd name="T26" fmla="*/ 0 w 34"/>
                  <a:gd name="T27" fmla="*/ 45362353 h 31"/>
                  <a:gd name="T28" fmla="*/ 7559675 w 34"/>
                  <a:gd name="T29" fmla="*/ 52923549 h 31"/>
                  <a:gd name="T30" fmla="*/ 7559675 w 34"/>
                  <a:gd name="T31" fmla="*/ 60483145 h 31"/>
                  <a:gd name="T32" fmla="*/ 15120937 w 34"/>
                  <a:gd name="T33" fmla="*/ 68044329 h 31"/>
                  <a:gd name="T34" fmla="*/ 25201557 w 34"/>
                  <a:gd name="T35" fmla="*/ 78124849 h 31"/>
                  <a:gd name="T36" fmla="*/ 60483748 w 34"/>
                  <a:gd name="T37" fmla="*/ 78124849 h 31"/>
                  <a:gd name="T38" fmla="*/ 68043419 w 34"/>
                  <a:gd name="T39" fmla="*/ 68044329 h 31"/>
                  <a:gd name="T40" fmla="*/ 75604678 w 34"/>
                  <a:gd name="T41" fmla="*/ 60483145 h 31"/>
                  <a:gd name="T42" fmla="*/ 75604678 w 34"/>
                  <a:gd name="T43" fmla="*/ 52923549 h 31"/>
                  <a:gd name="T44" fmla="*/ 85685299 w 34"/>
                  <a:gd name="T45" fmla="*/ 45362353 h 31"/>
                  <a:gd name="T46" fmla="*/ 85685299 w 34"/>
                  <a:gd name="T47" fmla="*/ 3780275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1"/>
                  <a:gd name="T74" fmla="*/ 34 w 34"/>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1">
                    <a:moveTo>
                      <a:pt x="34" y="15"/>
                    </a:moveTo>
                    <a:lnTo>
                      <a:pt x="34" y="11"/>
                    </a:lnTo>
                    <a:lnTo>
                      <a:pt x="30" y="8"/>
                    </a:lnTo>
                    <a:lnTo>
                      <a:pt x="27" y="7"/>
                    </a:lnTo>
                    <a:lnTo>
                      <a:pt x="27" y="4"/>
                    </a:lnTo>
                    <a:lnTo>
                      <a:pt x="24" y="4"/>
                    </a:lnTo>
                    <a:lnTo>
                      <a:pt x="21" y="0"/>
                    </a:lnTo>
                    <a:lnTo>
                      <a:pt x="11" y="0"/>
                    </a:lnTo>
                    <a:lnTo>
                      <a:pt x="10" y="4"/>
                    </a:lnTo>
                    <a:lnTo>
                      <a:pt x="6" y="4"/>
                    </a:lnTo>
                    <a:lnTo>
                      <a:pt x="6" y="7"/>
                    </a:lnTo>
                    <a:lnTo>
                      <a:pt x="3" y="8"/>
                    </a:lnTo>
                    <a:lnTo>
                      <a:pt x="0" y="11"/>
                    </a:lnTo>
                    <a:lnTo>
                      <a:pt x="0" y="18"/>
                    </a:lnTo>
                    <a:lnTo>
                      <a:pt x="3" y="21"/>
                    </a:lnTo>
                    <a:lnTo>
                      <a:pt x="3" y="24"/>
                    </a:lnTo>
                    <a:lnTo>
                      <a:pt x="6" y="27"/>
                    </a:lnTo>
                    <a:lnTo>
                      <a:pt x="10" y="31"/>
                    </a:lnTo>
                    <a:lnTo>
                      <a:pt x="24" y="31"/>
                    </a:lnTo>
                    <a:lnTo>
                      <a:pt x="27" y="27"/>
                    </a:lnTo>
                    <a:lnTo>
                      <a:pt x="30" y="24"/>
                    </a:lnTo>
                    <a:lnTo>
                      <a:pt x="30" y="21"/>
                    </a:lnTo>
                    <a:lnTo>
                      <a:pt x="34" y="18"/>
                    </a:lnTo>
                    <a:lnTo>
                      <a:pt x="34" y="1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59" name="Freeform 526"/>
              <p:cNvSpPr>
                <a:spLocks/>
              </p:cNvSpPr>
              <p:nvPr/>
            </p:nvSpPr>
            <p:spPr bwMode="auto">
              <a:xfrm>
                <a:off x="5038725" y="4418013"/>
                <a:ext cx="53975" cy="49212"/>
              </a:xfrm>
              <a:custGeom>
                <a:avLst/>
                <a:gdLst>
                  <a:gd name="T0" fmla="*/ 85685299 w 34"/>
                  <a:gd name="T1" fmla="*/ 37802757 h 31"/>
                  <a:gd name="T2" fmla="*/ 85685299 w 34"/>
                  <a:gd name="T3" fmla="*/ 27722236 h 31"/>
                  <a:gd name="T4" fmla="*/ 75604678 w 34"/>
                  <a:gd name="T5" fmla="*/ 20161046 h 31"/>
                  <a:gd name="T6" fmla="*/ 68043419 w 34"/>
                  <a:gd name="T7" fmla="*/ 17641710 h 31"/>
                  <a:gd name="T8" fmla="*/ 68043419 w 34"/>
                  <a:gd name="T9" fmla="*/ 10080523 h 31"/>
                  <a:gd name="T10" fmla="*/ 60483748 w 34"/>
                  <a:gd name="T11" fmla="*/ 10080523 h 31"/>
                  <a:gd name="T12" fmla="*/ 52922489 w 34"/>
                  <a:gd name="T13" fmla="*/ 0 h 31"/>
                  <a:gd name="T14" fmla="*/ 27720925 w 34"/>
                  <a:gd name="T15" fmla="*/ 0 h 31"/>
                  <a:gd name="T16" fmla="*/ 25201557 w 34"/>
                  <a:gd name="T17" fmla="*/ 10080523 h 31"/>
                  <a:gd name="T18" fmla="*/ 15120937 w 34"/>
                  <a:gd name="T19" fmla="*/ 10080523 h 31"/>
                  <a:gd name="T20" fmla="*/ 15120937 w 34"/>
                  <a:gd name="T21" fmla="*/ 17641710 h 31"/>
                  <a:gd name="T22" fmla="*/ 7559675 w 34"/>
                  <a:gd name="T23" fmla="*/ 20161046 h 31"/>
                  <a:gd name="T24" fmla="*/ 0 w 34"/>
                  <a:gd name="T25" fmla="*/ 27722236 h 31"/>
                  <a:gd name="T26" fmla="*/ 0 w 34"/>
                  <a:gd name="T27" fmla="*/ 45362353 h 31"/>
                  <a:gd name="T28" fmla="*/ 7559675 w 34"/>
                  <a:gd name="T29" fmla="*/ 52923549 h 31"/>
                  <a:gd name="T30" fmla="*/ 7559675 w 34"/>
                  <a:gd name="T31" fmla="*/ 60483145 h 31"/>
                  <a:gd name="T32" fmla="*/ 15120937 w 34"/>
                  <a:gd name="T33" fmla="*/ 68044329 h 31"/>
                  <a:gd name="T34" fmla="*/ 25201557 w 34"/>
                  <a:gd name="T35" fmla="*/ 78124849 h 31"/>
                  <a:gd name="T36" fmla="*/ 60483748 w 34"/>
                  <a:gd name="T37" fmla="*/ 78124849 h 31"/>
                  <a:gd name="T38" fmla="*/ 68043419 w 34"/>
                  <a:gd name="T39" fmla="*/ 68044329 h 31"/>
                  <a:gd name="T40" fmla="*/ 75604678 w 34"/>
                  <a:gd name="T41" fmla="*/ 60483145 h 31"/>
                  <a:gd name="T42" fmla="*/ 75604678 w 34"/>
                  <a:gd name="T43" fmla="*/ 52923549 h 31"/>
                  <a:gd name="T44" fmla="*/ 85685299 w 34"/>
                  <a:gd name="T45" fmla="*/ 45362353 h 31"/>
                  <a:gd name="T46" fmla="*/ 85685299 w 34"/>
                  <a:gd name="T47" fmla="*/ 3780275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1"/>
                  <a:gd name="T74" fmla="*/ 34 w 34"/>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1">
                    <a:moveTo>
                      <a:pt x="34" y="15"/>
                    </a:moveTo>
                    <a:lnTo>
                      <a:pt x="34" y="11"/>
                    </a:lnTo>
                    <a:lnTo>
                      <a:pt x="30" y="8"/>
                    </a:lnTo>
                    <a:lnTo>
                      <a:pt x="27" y="7"/>
                    </a:lnTo>
                    <a:lnTo>
                      <a:pt x="27" y="4"/>
                    </a:lnTo>
                    <a:lnTo>
                      <a:pt x="24" y="4"/>
                    </a:lnTo>
                    <a:lnTo>
                      <a:pt x="21" y="0"/>
                    </a:lnTo>
                    <a:lnTo>
                      <a:pt x="11" y="0"/>
                    </a:lnTo>
                    <a:lnTo>
                      <a:pt x="10" y="4"/>
                    </a:lnTo>
                    <a:lnTo>
                      <a:pt x="6" y="4"/>
                    </a:lnTo>
                    <a:lnTo>
                      <a:pt x="6" y="7"/>
                    </a:lnTo>
                    <a:lnTo>
                      <a:pt x="3" y="8"/>
                    </a:lnTo>
                    <a:lnTo>
                      <a:pt x="0" y="11"/>
                    </a:lnTo>
                    <a:lnTo>
                      <a:pt x="0" y="18"/>
                    </a:lnTo>
                    <a:lnTo>
                      <a:pt x="3" y="21"/>
                    </a:lnTo>
                    <a:lnTo>
                      <a:pt x="3" y="24"/>
                    </a:lnTo>
                    <a:lnTo>
                      <a:pt x="6" y="27"/>
                    </a:lnTo>
                    <a:lnTo>
                      <a:pt x="10" y="31"/>
                    </a:lnTo>
                    <a:lnTo>
                      <a:pt x="24" y="31"/>
                    </a:lnTo>
                    <a:lnTo>
                      <a:pt x="27" y="27"/>
                    </a:lnTo>
                    <a:lnTo>
                      <a:pt x="30" y="24"/>
                    </a:lnTo>
                    <a:lnTo>
                      <a:pt x="30" y="21"/>
                    </a:lnTo>
                    <a:lnTo>
                      <a:pt x="34" y="18"/>
                    </a:lnTo>
                    <a:lnTo>
                      <a:pt x="34"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0" name="Freeform 527"/>
              <p:cNvSpPr>
                <a:spLocks/>
              </p:cNvSpPr>
              <p:nvPr/>
            </p:nvSpPr>
            <p:spPr bwMode="auto">
              <a:xfrm>
                <a:off x="5038725" y="4418013"/>
                <a:ext cx="53975" cy="49212"/>
              </a:xfrm>
              <a:custGeom>
                <a:avLst/>
                <a:gdLst>
                  <a:gd name="T0" fmla="*/ 85685299 w 34"/>
                  <a:gd name="T1" fmla="*/ 37802757 h 31"/>
                  <a:gd name="T2" fmla="*/ 85685299 w 34"/>
                  <a:gd name="T3" fmla="*/ 27722236 h 31"/>
                  <a:gd name="T4" fmla="*/ 75604678 w 34"/>
                  <a:gd name="T5" fmla="*/ 20161046 h 31"/>
                  <a:gd name="T6" fmla="*/ 68043419 w 34"/>
                  <a:gd name="T7" fmla="*/ 17641710 h 31"/>
                  <a:gd name="T8" fmla="*/ 68043419 w 34"/>
                  <a:gd name="T9" fmla="*/ 10080523 h 31"/>
                  <a:gd name="T10" fmla="*/ 60483748 w 34"/>
                  <a:gd name="T11" fmla="*/ 10080523 h 31"/>
                  <a:gd name="T12" fmla="*/ 52922489 w 34"/>
                  <a:gd name="T13" fmla="*/ 0 h 31"/>
                  <a:gd name="T14" fmla="*/ 27720925 w 34"/>
                  <a:gd name="T15" fmla="*/ 0 h 31"/>
                  <a:gd name="T16" fmla="*/ 25201557 w 34"/>
                  <a:gd name="T17" fmla="*/ 10080523 h 31"/>
                  <a:gd name="T18" fmla="*/ 15120937 w 34"/>
                  <a:gd name="T19" fmla="*/ 10080523 h 31"/>
                  <a:gd name="T20" fmla="*/ 15120937 w 34"/>
                  <a:gd name="T21" fmla="*/ 17641710 h 31"/>
                  <a:gd name="T22" fmla="*/ 7559675 w 34"/>
                  <a:gd name="T23" fmla="*/ 20161046 h 31"/>
                  <a:gd name="T24" fmla="*/ 0 w 34"/>
                  <a:gd name="T25" fmla="*/ 27722236 h 31"/>
                  <a:gd name="T26" fmla="*/ 0 w 34"/>
                  <a:gd name="T27" fmla="*/ 45362353 h 31"/>
                  <a:gd name="T28" fmla="*/ 7559675 w 34"/>
                  <a:gd name="T29" fmla="*/ 52923549 h 31"/>
                  <a:gd name="T30" fmla="*/ 7559675 w 34"/>
                  <a:gd name="T31" fmla="*/ 60483145 h 31"/>
                  <a:gd name="T32" fmla="*/ 15120937 w 34"/>
                  <a:gd name="T33" fmla="*/ 68044329 h 31"/>
                  <a:gd name="T34" fmla="*/ 25201557 w 34"/>
                  <a:gd name="T35" fmla="*/ 78124849 h 31"/>
                  <a:gd name="T36" fmla="*/ 60483748 w 34"/>
                  <a:gd name="T37" fmla="*/ 78124849 h 31"/>
                  <a:gd name="T38" fmla="*/ 68043419 w 34"/>
                  <a:gd name="T39" fmla="*/ 68044329 h 31"/>
                  <a:gd name="T40" fmla="*/ 75604678 w 34"/>
                  <a:gd name="T41" fmla="*/ 60483145 h 31"/>
                  <a:gd name="T42" fmla="*/ 75604678 w 34"/>
                  <a:gd name="T43" fmla="*/ 52923549 h 31"/>
                  <a:gd name="T44" fmla="*/ 85685299 w 34"/>
                  <a:gd name="T45" fmla="*/ 45362353 h 31"/>
                  <a:gd name="T46" fmla="*/ 85685299 w 34"/>
                  <a:gd name="T47" fmla="*/ 3780275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31"/>
                  <a:gd name="T74" fmla="*/ 34 w 34"/>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31">
                    <a:moveTo>
                      <a:pt x="34" y="15"/>
                    </a:moveTo>
                    <a:lnTo>
                      <a:pt x="34" y="11"/>
                    </a:lnTo>
                    <a:lnTo>
                      <a:pt x="30" y="8"/>
                    </a:lnTo>
                    <a:lnTo>
                      <a:pt x="27" y="7"/>
                    </a:lnTo>
                    <a:lnTo>
                      <a:pt x="27" y="4"/>
                    </a:lnTo>
                    <a:lnTo>
                      <a:pt x="24" y="4"/>
                    </a:lnTo>
                    <a:lnTo>
                      <a:pt x="21" y="0"/>
                    </a:lnTo>
                    <a:lnTo>
                      <a:pt x="11" y="0"/>
                    </a:lnTo>
                    <a:lnTo>
                      <a:pt x="10" y="4"/>
                    </a:lnTo>
                    <a:lnTo>
                      <a:pt x="6" y="4"/>
                    </a:lnTo>
                    <a:lnTo>
                      <a:pt x="6" y="7"/>
                    </a:lnTo>
                    <a:lnTo>
                      <a:pt x="3" y="8"/>
                    </a:lnTo>
                    <a:lnTo>
                      <a:pt x="0" y="11"/>
                    </a:lnTo>
                    <a:lnTo>
                      <a:pt x="0" y="18"/>
                    </a:lnTo>
                    <a:lnTo>
                      <a:pt x="3" y="21"/>
                    </a:lnTo>
                    <a:lnTo>
                      <a:pt x="3" y="24"/>
                    </a:lnTo>
                    <a:lnTo>
                      <a:pt x="6" y="27"/>
                    </a:lnTo>
                    <a:lnTo>
                      <a:pt x="10" y="31"/>
                    </a:lnTo>
                    <a:lnTo>
                      <a:pt x="24" y="31"/>
                    </a:lnTo>
                    <a:lnTo>
                      <a:pt x="27" y="27"/>
                    </a:lnTo>
                    <a:lnTo>
                      <a:pt x="30" y="24"/>
                    </a:lnTo>
                    <a:lnTo>
                      <a:pt x="30" y="21"/>
                    </a:lnTo>
                    <a:lnTo>
                      <a:pt x="34" y="18"/>
                    </a:lnTo>
                    <a:lnTo>
                      <a:pt x="34"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1" name="Freeform 528"/>
              <p:cNvSpPr>
                <a:spLocks/>
              </p:cNvSpPr>
              <p:nvPr/>
            </p:nvSpPr>
            <p:spPr bwMode="auto">
              <a:xfrm>
                <a:off x="5305425" y="4418013"/>
                <a:ext cx="50800" cy="49212"/>
              </a:xfrm>
              <a:custGeom>
                <a:avLst/>
                <a:gdLst>
                  <a:gd name="T0" fmla="*/ 80644986 w 32"/>
                  <a:gd name="T1" fmla="*/ 37802757 h 31"/>
                  <a:gd name="T2" fmla="*/ 80644986 w 32"/>
                  <a:gd name="T3" fmla="*/ 20161046 h 31"/>
                  <a:gd name="T4" fmla="*/ 70564366 w 32"/>
                  <a:gd name="T5" fmla="*/ 17641710 h 31"/>
                  <a:gd name="T6" fmla="*/ 63003107 w 32"/>
                  <a:gd name="T7" fmla="*/ 10080523 h 31"/>
                  <a:gd name="T8" fmla="*/ 55443436 w 32"/>
                  <a:gd name="T9" fmla="*/ 0 h 31"/>
                  <a:gd name="T10" fmla="*/ 22680608 w 32"/>
                  <a:gd name="T11" fmla="*/ 0 h 31"/>
                  <a:gd name="T12" fmla="*/ 15120936 w 32"/>
                  <a:gd name="T13" fmla="*/ 10080523 h 31"/>
                  <a:gd name="T14" fmla="*/ 7559674 w 32"/>
                  <a:gd name="T15" fmla="*/ 17641710 h 31"/>
                  <a:gd name="T16" fmla="*/ 7559674 w 32"/>
                  <a:gd name="T17" fmla="*/ 20161046 h 31"/>
                  <a:gd name="T18" fmla="*/ 0 w 32"/>
                  <a:gd name="T19" fmla="*/ 20161046 h 31"/>
                  <a:gd name="T20" fmla="*/ 0 w 32"/>
                  <a:gd name="T21" fmla="*/ 52923549 h 31"/>
                  <a:gd name="T22" fmla="*/ 7559674 w 32"/>
                  <a:gd name="T23" fmla="*/ 60483145 h 31"/>
                  <a:gd name="T24" fmla="*/ 7559674 w 32"/>
                  <a:gd name="T25" fmla="*/ 68044329 h 31"/>
                  <a:gd name="T26" fmla="*/ 15120936 w 32"/>
                  <a:gd name="T27" fmla="*/ 68044329 h 31"/>
                  <a:gd name="T28" fmla="*/ 15120936 w 32"/>
                  <a:gd name="T29" fmla="*/ 78124849 h 31"/>
                  <a:gd name="T30" fmla="*/ 63003107 w 32"/>
                  <a:gd name="T31" fmla="*/ 78124849 h 31"/>
                  <a:gd name="T32" fmla="*/ 63003107 w 32"/>
                  <a:gd name="T33" fmla="*/ 68044329 h 31"/>
                  <a:gd name="T34" fmla="*/ 70564366 w 32"/>
                  <a:gd name="T35" fmla="*/ 68044329 h 31"/>
                  <a:gd name="T36" fmla="*/ 80644986 w 32"/>
                  <a:gd name="T37" fmla="*/ 60483145 h 31"/>
                  <a:gd name="T38" fmla="*/ 80644986 w 32"/>
                  <a:gd name="T39" fmla="*/ 45362353 h 31"/>
                  <a:gd name="T40" fmla="*/ 80644986 w 32"/>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1"/>
                  <a:gd name="T65" fmla="*/ 32 w 32"/>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1">
                    <a:moveTo>
                      <a:pt x="32" y="15"/>
                    </a:moveTo>
                    <a:lnTo>
                      <a:pt x="32" y="8"/>
                    </a:lnTo>
                    <a:lnTo>
                      <a:pt x="28" y="7"/>
                    </a:lnTo>
                    <a:lnTo>
                      <a:pt x="25" y="4"/>
                    </a:lnTo>
                    <a:lnTo>
                      <a:pt x="22" y="0"/>
                    </a:lnTo>
                    <a:lnTo>
                      <a:pt x="9" y="0"/>
                    </a:lnTo>
                    <a:lnTo>
                      <a:pt x="6" y="4"/>
                    </a:lnTo>
                    <a:lnTo>
                      <a:pt x="3" y="7"/>
                    </a:lnTo>
                    <a:lnTo>
                      <a:pt x="3" y="8"/>
                    </a:lnTo>
                    <a:lnTo>
                      <a:pt x="0" y="8"/>
                    </a:lnTo>
                    <a:lnTo>
                      <a:pt x="0" y="21"/>
                    </a:lnTo>
                    <a:lnTo>
                      <a:pt x="3" y="24"/>
                    </a:lnTo>
                    <a:lnTo>
                      <a:pt x="3" y="27"/>
                    </a:lnTo>
                    <a:lnTo>
                      <a:pt x="6" y="27"/>
                    </a:lnTo>
                    <a:lnTo>
                      <a:pt x="6" y="31"/>
                    </a:lnTo>
                    <a:lnTo>
                      <a:pt x="25" y="31"/>
                    </a:lnTo>
                    <a:lnTo>
                      <a:pt x="25" y="27"/>
                    </a:lnTo>
                    <a:lnTo>
                      <a:pt x="28" y="27"/>
                    </a:lnTo>
                    <a:lnTo>
                      <a:pt x="32" y="24"/>
                    </a:lnTo>
                    <a:lnTo>
                      <a:pt x="32" y="18"/>
                    </a:lnTo>
                    <a:lnTo>
                      <a:pt x="32" y="1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2" name="Freeform 529"/>
              <p:cNvSpPr>
                <a:spLocks/>
              </p:cNvSpPr>
              <p:nvPr/>
            </p:nvSpPr>
            <p:spPr bwMode="auto">
              <a:xfrm>
                <a:off x="5305425" y="4418013"/>
                <a:ext cx="50800" cy="49212"/>
              </a:xfrm>
              <a:custGeom>
                <a:avLst/>
                <a:gdLst>
                  <a:gd name="T0" fmla="*/ 80644986 w 32"/>
                  <a:gd name="T1" fmla="*/ 37802757 h 31"/>
                  <a:gd name="T2" fmla="*/ 80644986 w 32"/>
                  <a:gd name="T3" fmla="*/ 20161046 h 31"/>
                  <a:gd name="T4" fmla="*/ 70564366 w 32"/>
                  <a:gd name="T5" fmla="*/ 17641710 h 31"/>
                  <a:gd name="T6" fmla="*/ 63003107 w 32"/>
                  <a:gd name="T7" fmla="*/ 10080523 h 31"/>
                  <a:gd name="T8" fmla="*/ 55443436 w 32"/>
                  <a:gd name="T9" fmla="*/ 0 h 31"/>
                  <a:gd name="T10" fmla="*/ 22680608 w 32"/>
                  <a:gd name="T11" fmla="*/ 0 h 31"/>
                  <a:gd name="T12" fmla="*/ 15120936 w 32"/>
                  <a:gd name="T13" fmla="*/ 10080523 h 31"/>
                  <a:gd name="T14" fmla="*/ 7559674 w 32"/>
                  <a:gd name="T15" fmla="*/ 17641710 h 31"/>
                  <a:gd name="T16" fmla="*/ 7559674 w 32"/>
                  <a:gd name="T17" fmla="*/ 20161046 h 31"/>
                  <a:gd name="T18" fmla="*/ 0 w 32"/>
                  <a:gd name="T19" fmla="*/ 20161046 h 31"/>
                  <a:gd name="T20" fmla="*/ 0 w 32"/>
                  <a:gd name="T21" fmla="*/ 52923549 h 31"/>
                  <a:gd name="T22" fmla="*/ 7559674 w 32"/>
                  <a:gd name="T23" fmla="*/ 60483145 h 31"/>
                  <a:gd name="T24" fmla="*/ 7559674 w 32"/>
                  <a:gd name="T25" fmla="*/ 68044329 h 31"/>
                  <a:gd name="T26" fmla="*/ 15120936 w 32"/>
                  <a:gd name="T27" fmla="*/ 68044329 h 31"/>
                  <a:gd name="T28" fmla="*/ 15120936 w 32"/>
                  <a:gd name="T29" fmla="*/ 78124849 h 31"/>
                  <a:gd name="T30" fmla="*/ 63003107 w 32"/>
                  <a:gd name="T31" fmla="*/ 78124849 h 31"/>
                  <a:gd name="T32" fmla="*/ 63003107 w 32"/>
                  <a:gd name="T33" fmla="*/ 68044329 h 31"/>
                  <a:gd name="T34" fmla="*/ 70564366 w 32"/>
                  <a:gd name="T35" fmla="*/ 68044329 h 31"/>
                  <a:gd name="T36" fmla="*/ 80644986 w 32"/>
                  <a:gd name="T37" fmla="*/ 60483145 h 31"/>
                  <a:gd name="T38" fmla="*/ 80644986 w 32"/>
                  <a:gd name="T39" fmla="*/ 45362353 h 31"/>
                  <a:gd name="T40" fmla="*/ 80644986 w 32"/>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1"/>
                  <a:gd name="T65" fmla="*/ 32 w 32"/>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1">
                    <a:moveTo>
                      <a:pt x="32" y="15"/>
                    </a:moveTo>
                    <a:lnTo>
                      <a:pt x="32" y="8"/>
                    </a:lnTo>
                    <a:lnTo>
                      <a:pt x="28" y="7"/>
                    </a:lnTo>
                    <a:lnTo>
                      <a:pt x="25" y="4"/>
                    </a:lnTo>
                    <a:lnTo>
                      <a:pt x="22" y="0"/>
                    </a:lnTo>
                    <a:lnTo>
                      <a:pt x="9" y="0"/>
                    </a:lnTo>
                    <a:lnTo>
                      <a:pt x="6" y="4"/>
                    </a:lnTo>
                    <a:lnTo>
                      <a:pt x="3" y="7"/>
                    </a:lnTo>
                    <a:lnTo>
                      <a:pt x="3" y="8"/>
                    </a:lnTo>
                    <a:lnTo>
                      <a:pt x="0" y="8"/>
                    </a:lnTo>
                    <a:lnTo>
                      <a:pt x="0" y="21"/>
                    </a:lnTo>
                    <a:lnTo>
                      <a:pt x="3" y="24"/>
                    </a:lnTo>
                    <a:lnTo>
                      <a:pt x="3" y="27"/>
                    </a:lnTo>
                    <a:lnTo>
                      <a:pt x="6" y="27"/>
                    </a:lnTo>
                    <a:lnTo>
                      <a:pt x="6" y="31"/>
                    </a:lnTo>
                    <a:lnTo>
                      <a:pt x="25" y="31"/>
                    </a:lnTo>
                    <a:lnTo>
                      <a:pt x="25" y="27"/>
                    </a:lnTo>
                    <a:lnTo>
                      <a:pt x="28" y="27"/>
                    </a:lnTo>
                    <a:lnTo>
                      <a:pt x="32" y="24"/>
                    </a:lnTo>
                    <a:lnTo>
                      <a:pt x="32" y="18"/>
                    </a:lnTo>
                    <a:lnTo>
                      <a:pt x="32" y="1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3" name="Freeform 530"/>
              <p:cNvSpPr>
                <a:spLocks/>
              </p:cNvSpPr>
              <p:nvPr/>
            </p:nvSpPr>
            <p:spPr bwMode="auto">
              <a:xfrm>
                <a:off x="5305425" y="4418013"/>
                <a:ext cx="50800" cy="49212"/>
              </a:xfrm>
              <a:custGeom>
                <a:avLst/>
                <a:gdLst>
                  <a:gd name="T0" fmla="*/ 80644986 w 32"/>
                  <a:gd name="T1" fmla="*/ 37802757 h 31"/>
                  <a:gd name="T2" fmla="*/ 80644986 w 32"/>
                  <a:gd name="T3" fmla="*/ 20161046 h 31"/>
                  <a:gd name="T4" fmla="*/ 70564366 w 32"/>
                  <a:gd name="T5" fmla="*/ 17641710 h 31"/>
                  <a:gd name="T6" fmla="*/ 63003107 w 32"/>
                  <a:gd name="T7" fmla="*/ 10080523 h 31"/>
                  <a:gd name="T8" fmla="*/ 55443436 w 32"/>
                  <a:gd name="T9" fmla="*/ 0 h 31"/>
                  <a:gd name="T10" fmla="*/ 22680608 w 32"/>
                  <a:gd name="T11" fmla="*/ 0 h 31"/>
                  <a:gd name="T12" fmla="*/ 15120936 w 32"/>
                  <a:gd name="T13" fmla="*/ 10080523 h 31"/>
                  <a:gd name="T14" fmla="*/ 7559674 w 32"/>
                  <a:gd name="T15" fmla="*/ 17641710 h 31"/>
                  <a:gd name="T16" fmla="*/ 7559674 w 32"/>
                  <a:gd name="T17" fmla="*/ 20161046 h 31"/>
                  <a:gd name="T18" fmla="*/ 0 w 32"/>
                  <a:gd name="T19" fmla="*/ 20161046 h 31"/>
                  <a:gd name="T20" fmla="*/ 0 w 32"/>
                  <a:gd name="T21" fmla="*/ 52923549 h 31"/>
                  <a:gd name="T22" fmla="*/ 7559674 w 32"/>
                  <a:gd name="T23" fmla="*/ 60483145 h 31"/>
                  <a:gd name="T24" fmla="*/ 7559674 w 32"/>
                  <a:gd name="T25" fmla="*/ 68044329 h 31"/>
                  <a:gd name="T26" fmla="*/ 15120936 w 32"/>
                  <a:gd name="T27" fmla="*/ 68044329 h 31"/>
                  <a:gd name="T28" fmla="*/ 15120936 w 32"/>
                  <a:gd name="T29" fmla="*/ 78124849 h 31"/>
                  <a:gd name="T30" fmla="*/ 63003107 w 32"/>
                  <a:gd name="T31" fmla="*/ 78124849 h 31"/>
                  <a:gd name="T32" fmla="*/ 63003107 w 32"/>
                  <a:gd name="T33" fmla="*/ 68044329 h 31"/>
                  <a:gd name="T34" fmla="*/ 70564366 w 32"/>
                  <a:gd name="T35" fmla="*/ 68044329 h 31"/>
                  <a:gd name="T36" fmla="*/ 80644986 w 32"/>
                  <a:gd name="T37" fmla="*/ 60483145 h 31"/>
                  <a:gd name="T38" fmla="*/ 80644986 w 32"/>
                  <a:gd name="T39" fmla="*/ 45362353 h 31"/>
                  <a:gd name="T40" fmla="*/ 80644986 w 32"/>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1"/>
                  <a:gd name="T65" fmla="*/ 32 w 32"/>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1">
                    <a:moveTo>
                      <a:pt x="32" y="15"/>
                    </a:moveTo>
                    <a:lnTo>
                      <a:pt x="32" y="8"/>
                    </a:lnTo>
                    <a:lnTo>
                      <a:pt x="28" y="7"/>
                    </a:lnTo>
                    <a:lnTo>
                      <a:pt x="25" y="4"/>
                    </a:lnTo>
                    <a:lnTo>
                      <a:pt x="22" y="0"/>
                    </a:lnTo>
                    <a:lnTo>
                      <a:pt x="9" y="0"/>
                    </a:lnTo>
                    <a:lnTo>
                      <a:pt x="6" y="4"/>
                    </a:lnTo>
                    <a:lnTo>
                      <a:pt x="3" y="7"/>
                    </a:lnTo>
                    <a:lnTo>
                      <a:pt x="3" y="8"/>
                    </a:lnTo>
                    <a:lnTo>
                      <a:pt x="0" y="8"/>
                    </a:lnTo>
                    <a:lnTo>
                      <a:pt x="0" y="21"/>
                    </a:lnTo>
                    <a:lnTo>
                      <a:pt x="3" y="24"/>
                    </a:lnTo>
                    <a:lnTo>
                      <a:pt x="3" y="27"/>
                    </a:lnTo>
                    <a:lnTo>
                      <a:pt x="6" y="27"/>
                    </a:lnTo>
                    <a:lnTo>
                      <a:pt x="6" y="31"/>
                    </a:lnTo>
                    <a:lnTo>
                      <a:pt x="25" y="31"/>
                    </a:lnTo>
                    <a:lnTo>
                      <a:pt x="25" y="27"/>
                    </a:lnTo>
                    <a:lnTo>
                      <a:pt x="28"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4" name="Freeform 531"/>
              <p:cNvSpPr>
                <a:spLocks/>
              </p:cNvSpPr>
              <p:nvPr/>
            </p:nvSpPr>
            <p:spPr bwMode="auto">
              <a:xfrm>
                <a:off x="5305425" y="4418013"/>
                <a:ext cx="50800" cy="49212"/>
              </a:xfrm>
              <a:custGeom>
                <a:avLst/>
                <a:gdLst>
                  <a:gd name="T0" fmla="*/ 80644986 w 32"/>
                  <a:gd name="T1" fmla="*/ 37802757 h 31"/>
                  <a:gd name="T2" fmla="*/ 80644986 w 32"/>
                  <a:gd name="T3" fmla="*/ 20161046 h 31"/>
                  <a:gd name="T4" fmla="*/ 70564366 w 32"/>
                  <a:gd name="T5" fmla="*/ 17641710 h 31"/>
                  <a:gd name="T6" fmla="*/ 63003107 w 32"/>
                  <a:gd name="T7" fmla="*/ 10080523 h 31"/>
                  <a:gd name="T8" fmla="*/ 55443436 w 32"/>
                  <a:gd name="T9" fmla="*/ 0 h 31"/>
                  <a:gd name="T10" fmla="*/ 22680608 w 32"/>
                  <a:gd name="T11" fmla="*/ 0 h 31"/>
                  <a:gd name="T12" fmla="*/ 15120936 w 32"/>
                  <a:gd name="T13" fmla="*/ 10080523 h 31"/>
                  <a:gd name="T14" fmla="*/ 7559674 w 32"/>
                  <a:gd name="T15" fmla="*/ 17641710 h 31"/>
                  <a:gd name="T16" fmla="*/ 7559674 w 32"/>
                  <a:gd name="T17" fmla="*/ 20161046 h 31"/>
                  <a:gd name="T18" fmla="*/ 0 w 32"/>
                  <a:gd name="T19" fmla="*/ 20161046 h 31"/>
                  <a:gd name="T20" fmla="*/ 0 w 32"/>
                  <a:gd name="T21" fmla="*/ 52923549 h 31"/>
                  <a:gd name="T22" fmla="*/ 7559674 w 32"/>
                  <a:gd name="T23" fmla="*/ 60483145 h 31"/>
                  <a:gd name="T24" fmla="*/ 7559674 w 32"/>
                  <a:gd name="T25" fmla="*/ 68044329 h 31"/>
                  <a:gd name="T26" fmla="*/ 15120936 w 32"/>
                  <a:gd name="T27" fmla="*/ 68044329 h 31"/>
                  <a:gd name="T28" fmla="*/ 15120936 w 32"/>
                  <a:gd name="T29" fmla="*/ 78124849 h 31"/>
                  <a:gd name="T30" fmla="*/ 63003107 w 32"/>
                  <a:gd name="T31" fmla="*/ 78124849 h 31"/>
                  <a:gd name="T32" fmla="*/ 63003107 w 32"/>
                  <a:gd name="T33" fmla="*/ 68044329 h 31"/>
                  <a:gd name="T34" fmla="*/ 70564366 w 32"/>
                  <a:gd name="T35" fmla="*/ 68044329 h 31"/>
                  <a:gd name="T36" fmla="*/ 80644986 w 32"/>
                  <a:gd name="T37" fmla="*/ 60483145 h 31"/>
                  <a:gd name="T38" fmla="*/ 80644986 w 32"/>
                  <a:gd name="T39" fmla="*/ 45362353 h 31"/>
                  <a:gd name="T40" fmla="*/ 80644986 w 32"/>
                  <a:gd name="T41" fmla="*/ 3780275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31"/>
                  <a:gd name="T65" fmla="*/ 32 w 32"/>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31">
                    <a:moveTo>
                      <a:pt x="32" y="15"/>
                    </a:moveTo>
                    <a:lnTo>
                      <a:pt x="32" y="8"/>
                    </a:lnTo>
                    <a:lnTo>
                      <a:pt x="28" y="7"/>
                    </a:lnTo>
                    <a:lnTo>
                      <a:pt x="25" y="4"/>
                    </a:lnTo>
                    <a:lnTo>
                      <a:pt x="22" y="0"/>
                    </a:lnTo>
                    <a:lnTo>
                      <a:pt x="9" y="0"/>
                    </a:lnTo>
                    <a:lnTo>
                      <a:pt x="6" y="4"/>
                    </a:lnTo>
                    <a:lnTo>
                      <a:pt x="3" y="7"/>
                    </a:lnTo>
                    <a:lnTo>
                      <a:pt x="3" y="8"/>
                    </a:lnTo>
                    <a:lnTo>
                      <a:pt x="0" y="8"/>
                    </a:lnTo>
                    <a:lnTo>
                      <a:pt x="0" y="21"/>
                    </a:lnTo>
                    <a:lnTo>
                      <a:pt x="3" y="24"/>
                    </a:lnTo>
                    <a:lnTo>
                      <a:pt x="3" y="27"/>
                    </a:lnTo>
                    <a:lnTo>
                      <a:pt x="6" y="27"/>
                    </a:lnTo>
                    <a:lnTo>
                      <a:pt x="6" y="31"/>
                    </a:lnTo>
                    <a:lnTo>
                      <a:pt x="25" y="31"/>
                    </a:lnTo>
                    <a:lnTo>
                      <a:pt x="25" y="27"/>
                    </a:lnTo>
                    <a:lnTo>
                      <a:pt x="28" y="27"/>
                    </a:lnTo>
                    <a:lnTo>
                      <a:pt x="32" y="24"/>
                    </a:lnTo>
                    <a:lnTo>
                      <a:pt x="32" y="18"/>
                    </a:lnTo>
                    <a:lnTo>
                      <a:pt x="32" y="1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5" name="Freeform 532"/>
              <p:cNvSpPr>
                <a:spLocks/>
              </p:cNvSpPr>
              <p:nvPr/>
            </p:nvSpPr>
            <p:spPr bwMode="auto">
              <a:xfrm>
                <a:off x="5573713" y="4373563"/>
                <a:ext cx="47625" cy="50800"/>
              </a:xfrm>
              <a:custGeom>
                <a:avLst/>
                <a:gdLst>
                  <a:gd name="T0" fmla="*/ 75604693 w 30"/>
                  <a:gd name="T1" fmla="*/ 40322493 h 32"/>
                  <a:gd name="T2" fmla="*/ 75604693 w 30"/>
                  <a:gd name="T3" fmla="*/ 22680608 h 32"/>
                  <a:gd name="T4" fmla="*/ 68045020 w 30"/>
                  <a:gd name="T5" fmla="*/ 15120936 h 32"/>
                  <a:gd name="T6" fmla="*/ 60483759 w 30"/>
                  <a:gd name="T7" fmla="*/ 7559674 h 32"/>
                  <a:gd name="T8" fmla="*/ 52924086 w 30"/>
                  <a:gd name="T9" fmla="*/ 7559674 h 32"/>
                  <a:gd name="T10" fmla="*/ 52924086 w 30"/>
                  <a:gd name="T11" fmla="*/ 0 h 32"/>
                  <a:gd name="T12" fmla="*/ 22682200 w 30"/>
                  <a:gd name="T13" fmla="*/ 0 h 32"/>
                  <a:gd name="T14" fmla="*/ 15120940 w 30"/>
                  <a:gd name="T15" fmla="*/ 7559674 h 32"/>
                  <a:gd name="T16" fmla="*/ 7561264 w 30"/>
                  <a:gd name="T17" fmla="*/ 7559674 h 32"/>
                  <a:gd name="T18" fmla="*/ 7561264 w 30"/>
                  <a:gd name="T19" fmla="*/ 15120936 h 32"/>
                  <a:gd name="T20" fmla="*/ 0 w 30"/>
                  <a:gd name="T21" fmla="*/ 15120936 h 32"/>
                  <a:gd name="T22" fmla="*/ 0 w 30"/>
                  <a:gd name="T23" fmla="*/ 63003107 h 32"/>
                  <a:gd name="T24" fmla="*/ 7561264 w 30"/>
                  <a:gd name="T25" fmla="*/ 63003107 h 32"/>
                  <a:gd name="T26" fmla="*/ 7561264 w 30"/>
                  <a:gd name="T27" fmla="*/ 70564366 h 32"/>
                  <a:gd name="T28" fmla="*/ 15120940 w 30"/>
                  <a:gd name="T29" fmla="*/ 70564366 h 32"/>
                  <a:gd name="T30" fmla="*/ 22682200 w 30"/>
                  <a:gd name="T31" fmla="*/ 80644986 h 32"/>
                  <a:gd name="T32" fmla="*/ 52924086 w 30"/>
                  <a:gd name="T33" fmla="*/ 80644986 h 32"/>
                  <a:gd name="T34" fmla="*/ 52924086 w 30"/>
                  <a:gd name="T35" fmla="*/ 70564366 h 32"/>
                  <a:gd name="T36" fmla="*/ 60483759 w 30"/>
                  <a:gd name="T37" fmla="*/ 70564366 h 32"/>
                  <a:gd name="T38" fmla="*/ 68045020 w 30"/>
                  <a:gd name="T39" fmla="*/ 63003107 h 32"/>
                  <a:gd name="T40" fmla="*/ 75604693 w 30"/>
                  <a:gd name="T41" fmla="*/ 55443436 h 32"/>
                  <a:gd name="T42" fmla="*/ 75604693 w 30"/>
                  <a:gd name="T43" fmla="*/ 47882165 h 32"/>
                  <a:gd name="T44" fmla="*/ 75604693 w 30"/>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2"/>
                  <a:gd name="T71" fmla="*/ 30 w 30"/>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2">
                    <a:moveTo>
                      <a:pt x="30" y="16"/>
                    </a:moveTo>
                    <a:lnTo>
                      <a:pt x="30" y="9"/>
                    </a:lnTo>
                    <a:lnTo>
                      <a:pt x="27" y="6"/>
                    </a:lnTo>
                    <a:lnTo>
                      <a:pt x="24" y="3"/>
                    </a:lnTo>
                    <a:lnTo>
                      <a:pt x="21" y="3"/>
                    </a:lnTo>
                    <a:lnTo>
                      <a:pt x="21" y="0"/>
                    </a:lnTo>
                    <a:lnTo>
                      <a:pt x="9" y="0"/>
                    </a:lnTo>
                    <a:lnTo>
                      <a:pt x="6" y="3"/>
                    </a:lnTo>
                    <a:lnTo>
                      <a:pt x="3" y="3"/>
                    </a:lnTo>
                    <a:lnTo>
                      <a:pt x="3" y="6"/>
                    </a:lnTo>
                    <a:lnTo>
                      <a:pt x="0" y="6"/>
                    </a:lnTo>
                    <a:lnTo>
                      <a:pt x="0" y="25"/>
                    </a:lnTo>
                    <a:lnTo>
                      <a:pt x="3" y="25"/>
                    </a:lnTo>
                    <a:lnTo>
                      <a:pt x="3" y="28"/>
                    </a:lnTo>
                    <a:lnTo>
                      <a:pt x="6" y="28"/>
                    </a:lnTo>
                    <a:lnTo>
                      <a:pt x="9" y="32"/>
                    </a:lnTo>
                    <a:lnTo>
                      <a:pt x="21" y="32"/>
                    </a:lnTo>
                    <a:lnTo>
                      <a:pt x="21" y="28"/>
                    </a:lnTo>
                    <a:lnTo>
                      <a:pt x="24" y="28"/>
                    </a:lnTo>
                    <a:lnTo>
                      <a:pt x="27" y="25"/>
                    </a:lnTo>
                    <a:lnTo>
                      <a:pt x="30" y="22"/>
                    </a:lnTo>
                    <a:lnTo>
                      <a:pt x="30" y="19"/>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6" name="Freeform 533"/>
              <p:cNvSpPr>
                <a:spLocks/>
              </p:cNvSpPr>
              <p:nvPr/>
            </p:nvSpPr>
            <p:spPr bwMode="auto">
              <a:xfrm>
                <a:off x="5573713" y="4373563"/>
                <a:ext cx="47625" cy="50800"/>
              </a:xfrm>
              <a:custGeom>
                <a:avLst/>
                <a:gdLst>
                  <a:gd name="T0" fmla="*/ 75604693 w 30"/>
                  <a:gd name="T1" fmla="*/ 40322493 h 32"/>
                  <a:gd name="T2" fmla="*/ 75604693 w 30"/>
                  <a:gd name="T3" fmla="*/ 22680608 h 32"/>
                  <a:gd name="T4" fmla="*/ 68045020 w 30"/>
                  <a:gd name="T5" fmla="*/ 15120936 h 32"/>
                  <a:gd name="T6" fmla="*/ 60483759 w 30"/>
                  <a:gd name="T7" fmla="*/ 7559674 h 32"/>
                  <a:gd name="T8" fmla="*/ 52924086 w 30"/>
                  <a:gd name="T9" fmla="*/ 7559674 h 32"/>
                  <a:gd name="T10" fmla="*/ 52924086 w 30"/>
                  <a:gd name="T11" fmla="*/ 0 h 32"/>
                  <a:gd name="T12" fmla="*/ 22682200 w 30"/>
                  <a:gd name="T13" fmla="*/ 0 h 32"/>
                  <a:gd name="T14" fmla="*/ 15120940 w 30"/>
                  <a:gd name="T15" fmla="*/ 7559674 h 32"/>
                  <a:gd name="T16" fmla="*/ 7561264 w 30"/>
                  <a:gd name="T17" fmla="*/ 7559674 h 32"/>
                  <a:gd name="T18" fmla="*/ 7561264 w 30"/>
                  <a:gd name="T19" fmla="*/ 15120936 h 32"/>
                  <a:gd name="T20" fmla="*/ 0 w 30"/>
                  <a:gd name="T21" fmla="*/ 15120936 h 32"/>
                  <a:gd name="T22" fmla="*/ 0 w 30"/>
                  <a:gd name="T23" fmla="*/ 63003107 h 32"/>
                  <a:gd name="T24" fmla="*/ 7561264 w 30"/>
                  <a:gd name="T25" fmla="*/ 63003107 h 32"/>
                  <a:gd name="T26" fmla="*/ 7561264 w 30"/>
                  <a:gd name="T27" fmla="*/ 70564366 h 32"/>
                  <a:gd name="T28" fmla="*/ 15120940 w 30"/>
                  <a:gd name="T29" fmla="*/ 70564366 h 32"/>
                  <a:gd name="T30" fmla="*/ 22682200 w 30"/>
                  <a:gd name="T31" fmla="*/ 80644986 h 32"/>
                  <a:gd name="T32" fmla="*/ 52924086 w 30"/>
                  <a:gd name="T33" fmla="*/ 80644986 h 32"/>
                  <a:gd name="T34" fmla="*/ 52924086 w 30"/>
                  <a:gd name="T35" fmla="*/ 70564366 h 32"/>
                  <a:gd name="T36" fmla="*/ 60483759 w 30"/>
                  <a:gd name="T37" fmla="*/ 70564366 h 32"/>
                  <a:gd name="T38" fmla="*/ 68045020 w 30"/>
                  <a:gd name="T39" fmla="*/ 63003107 h 32"/>
                  <a:gd name="T40" fmla="*/ 75604693 w 30"/>
                  <a:gd name="T41" fmla="*/ 55443436 h 32"/>
                  <a:gd name="T42" fmla="*/ 75604693 w 30"/>
                  <a:gd name="T43" fmla="*/ 47882165 h 32"/>
                  <a:gd name="T44" fmla="*/ 75604693 w 30"/>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2"/>
                  <a:gd name="T71" fmla="*/ 30 w 30"/>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2">
                    <a:moveTo>
                      <a:pt x="30" y="16"/>
                    </a:moveTo>
                    <a:lnTo>
                      <a:pt x="30" y="9"/>
                    </a:lnTo>
                    <a:lnTo>
                      <a:pt x="27" y="6"/>
                    </a:lnTo>
                    <a:lnTo>
                      <a:pt x="24" y="3"/>
                    </a:lnTo>
                    <a:lnTo>
                      <a:pt x="21" y="3"/>
                    </a:lnTo>
                    <a:lnTo>
                      <a:pt x="21" y="0"/>
                    </a:lnTo>
                    <a:lnTo>
                      <a:pt x="9" y="0"/>
                    </a:lnTo>
                    <a:lnTo>
                      <a:pt x="6" y="3"/>
                    </a:lnTo>
                    <a:lnTo>
                      <a:pt x="3" y="3"/>
                    </a:lnTo>
                    <a:lnTo>
                      <a:pt x="3" y="6"/>
                    </a:lnTo>
                    <a:lnTo>
                      <a:pt x="0" y="6"/>
                    </a:lnTo>
                    <a:lnTo>
                      <a:pt x="0" y="25"/>
                    </a:lnTo>
                    <a:lnTo>
                      <a:pt x="3" y="25"/>
                    </a:lnTo>
                    <a:lnTo>
                      <a:pt x="3" y="28"/>
                    </a:lnTo>
                    <a:lnTo>
                      <a:pt x="6" y="28"/>
                    </a:lnTo>
                    <a:lnTo>
                      <a:pt x="9" y="32"/>
                    </a:lnTo>
                    <a:lnTo>
                      <a:pt x="21" y="32"/>
                    </a:lnTo>
                    <a:lnTo>
                      <a:pt x="21" y="28"/>
                    </a:lnTo>
                    <a:lnTo>
                      <a:pt x="24" y="28"/>
                    </a:lnTo>
                    <a:lnTo>
                      <a:pt x="27" y="25"/>
                    </a:lnTo>
                    <a:lnTo>
                      <a:pt x="30" y="22"/>
                    </a:lnTo>
                    <a:lnTo>
                      <a:pt x="30" y="19"/>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7" name="Freeform 534"/>
              <p:cNvSpPr>
                <a:spLocks/>
              </p:cNvSpPr>
              <p:nvPr/>
            </p:nvSpPr>
            <p:spPr bwMode="auto">
              <a:xfrm>
                <a:off x="5573713" y="4373563"/>
                <a:ext cx="47625" cy="50800"/>
              </a:xfrm>
              <a:custGeom>
                <a:avLst/>
                <a:gdLst>
                  <a:gd name="T0" fmla="*/ 75604693 w 30"/>
                  <a:gd name="T1" fmla="*/ 40322493 h 32"/>
                  <a:gd name="T2" fmla="*/ 75604693 w 30"/>
                  <a:gd name="T3" fmla="*/ 22680608 h 32"/>
                  <a:gd name="T4" fmla="*/ 68045020 w 30"/>
                  <a:gd name="T5" fmla="*/ 15120936 h 32"/>
                  <a:gd name="T6" fmla="*/ 60483759 w 30"/>
                  <a:gd name="T7" fmla="*/ 7559674 h 32"/>
                  <a:gd name="T8" fmla="*/ 52924086 w 30"/>
                  <a:gd name="T9" fmla="*/ 7559674 h 32"/>
                  <a:gd name="T10" fmla="*/ 52924086 w 30"/>
                  <a:gd name="T11" fmla="*/ 0 h 32"/>
                  <a:gd name="T12" fmla="*/ 22682200 w 30"/>
                  <a:gd name="T13" fmla="*/ 0 h 32"/>
                  <a:gd name="T14" fmla="*/ 15120940 w 30"/>
                  <a:gd name="T15" fmla="*/ 7559674 h 32"/>
                  <a:gd name="T16" fmla="*/ 7561264 w 30"/>
                  <a:gd name="T17" fmla="*/ 7559674 h 32"/>
                  <a:gd name="T18" fmla="*/ 7561264 w 30"/>
                  <a:gd name="T19" fmla="*/ 15120936 h 32"/>
                  <a:gd name="T20" fmla="*/ 0 w 30"/>
                  <a:gd name="T21" fmla="*/ 15120936 h 32"/>
                  <a:gd name="T22" fmla="*/ 0 w 30"/>
                  <a:gd name="T23" fmla="*/ 63003107 h 32"/>
                  <a:gd name="T24" fmla="*/ 7561264 w 30"/>
                  <a:gd name="T25" fmla="*/ 63003107 h 32"/>
                  <a:gd name="T26" fmla="*/ 7561264 w 30"/>
                  <a:gd name="T27" fmla="*/ 70564366 h 32"/>
                  <a:gd name="T28" fmla="*/ 15120940 w 30"/>
                  <a:gd name="T29" fmla="*/ 70564366 h 32"/>
                  <a:gd name="T30" fmla="*/ 22682200 w 30"/>
                  <a:gd name="T31" fmla="*/ 80644986 h 32"/>
                  <a:gd name="T32" fmla="*/ 52924086 w 30"/>
                  <a:gd name="T33" fmla="*/ 80644986 h 32"/>
                  <a:gd name="T34" fmla="*/ 52924086 w 30"/>
                  <a:gd name="T35" fmla="*/ 70564366 h 32"/>
                  <a:gd name="T36" fmla="*/ 60483759 w 30"/>
                  <a:gd name="T37" fmla="*/ 70564366 h 32"/>
                  <a:gd name="T38" fmla="*/ 68045020 w 30"/>
                  <a:gd name="T39" fmla="*/ 63003107 h 32"/>
                  <a:gd name="T40" fmla="*/ 75604693 w 30"/>
                  <a:gd name="T41" fmla="*/ 55443436 h 32"/>
                  <a:gd name="T42" fmla="*/ 75604693 w 30"/>
                  <a:gd name="T43" fmla="*/ 47882165 h 32"/>
                  <a:gd name="T44" fmla="*/ 75604693 w 30"/>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2"/>
                  <a:gd name="T71" fmla="*/ 30 w 30"/>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2">
                    <a:moveTo>
                      <a:pt x="30" y="16"/>
                    </a:moveTo>
                    <a:lnTo>
                      <a:pt x="30" y="9"/>
                    </a:lnTo>
                    <a:lnTo>
                      <a:pt x="27" y="6"/>
                    </a:lnTo>
                    <a:lnTo>
                      <a:pt x="24" y="3"/>
                    </a:lnTo>
                    <a:lnTo>
                      <a:pt x="21" y="3"/>
                    </a:lnTo>
                    <a:lnTo>
                      <a:pt x="21" y="0"/>
                    </a:lnTo>
                    <a:lnTo>
                      <a:pt x="9" y="0"/>
                    </a:lnTo>
                    <a:lnTo>
                      <a:pt x="6" y="3"/>
                    </a:lnTo>
                    <a:lnTo>
                      <a:pt x="3" y="3"/>
                    </a:lnTo>
                    <a:lnTo>
                      <a:pt x="3" y="6"/>
                    </a:lnTo>
                    <a:lnTo>
                      <a:pt x="0" y="6"/>
                    </a:lnTo>
                    <a:lnTo>
                      <a:pt x="0" y="25"/>
                    </a:lnTo>
                    <a:lnTo>
                      <a:pt x="3" y="25"/>
                    </a:lnTo>
                    <a:lnTo>
                      <a:pt x="3" y="28"/>
                    </a:lnTo>
                    <a:lnTo>
                      <a:pt x="6" y="28"/>
                    </a:lnTo>
                    <a:lnTo>
                      <a:pt x="9" y="32"/>
                    </a:lnTo>
                    <a:lnTo>
                      <a:pt x="21" y="32"/>
                    </a:lnTo>
                    <a:lnTo>
                      <a:pt x="21" y="28"/>
                    </a:lnTo>
                    <a:lnTo>
                      <a:pt x="24" y="28"/>
                    </a:lnTo>
                    <a:lnTo>
                      <a:pt x="27" y="25"/>
                    </a:lnTo>
                    <a:lnTo>
                      <a:pt x="30" y="22"/>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8" name="Freeform 535"/>
              <p:cNvSpPr>
                <a:spLocks/>
              </p:cNvSpPr>
              <p:nvPr/>
            </p:nvSpPr>
            <p:spPr bwMode="auto">
              <a:xfrm>
                <a:off x="5573713" y="4373563"/>
                <a:ext cx="47625" cy="50800"/>
              </a:xfrm>
              <a:custGeom>
                <a:avLst/>
                <a:gdLst>
                  <a:gd name="T0" fmla="*/ 75604693 w 30"/>
                  <a:gd name="T1" fmla="*/ 40322493 h 32"/>
                  <a:gd name="T2" fmla="*/ 75604693 w 30"/>
                  <a:gd name="T3" fmla="*/ 22680608 h 32"/>
                  <a:gd name="T4" fmla="*/ 68045020 w 30"/>
                  <a:gd name="T5" fmla="*/ 15120936 h 32"/>
                  <a:gd name="T6" fmla="*/ 60483759 w 30"/>
                  <a:gd name="T7" fmla="*/ 7559674 h 32"/>
                  <a:gd name="T8" fmla="*/ 52924086 w 30"/>
                  <a:gd name="T9" fmla="*/ 7559674 h 32"/>
                  <a:gd name="T10" fmla="*/ 52924086 w 30"/>
                  <a:gd name="T11" fmla="*/ 0 h 32"/>
                  <a:gd name="T12" fmla="*/ 22682200 w 30"/>
                  <a:gd name="T13" fmla="*/ 0 h 32"/>
                  <a:gd name="T14" fmla="*/ 15120940 w 30"/>
                  <a:gd name="T15" fmla="*/ 7559674 h 32"/>
                  <a:gd name="T16" fmla="*/ 7561264 w 30"/>
                  <a:gd name="T17" fmla="*/ 7559674 h 32"/>
                  <a:gd name="T18" fmla="*/ 7561264 w 30"/>
                  <a:gd name="T19" fmla="*/ 15120936 h 32"/>
                  <a:gd name="T20" fmla="*/ 0 w 30"/>
                  <a:gd name="T21" fmla="*/ 15120936 h 32"/>
                  <a:gd name="T22" fmla="*/ 0 w 30"/>
                  <a:gd name="T23" fmla="*/ 63003107 h 32"/>
                  <a:gd name="T24" fmla="*/ 7561264 w 30"/>
                  <a:gd name="T25" fmla="*/ 63003107 h 32"/>
                  <a:gd name="T26" fmla="*/ 7561264 w 30"/>
                  <a:gd name="T27" fmla="*/ 70564366 h 32"/>
                  <a:gd name="T28" fmla="*/ 15120940 w 30"/>
                  <a:gd name="T29" fmla="*/ 70564366 h 32"/>
                  <a:gd name="T30" fmla="*/ 22682200 w 30"/>
                  <a:gd name="T31" fmla="*/ 80644986 h 32"/>
                  <a:gd name="T32" fmla="*/ 52924086 w 30"/>
                  <a:gd name="T33" fmla="*/ 80644986 h 32"/>
                  <a:gd name="T34" fmla="*/ 52924086 w 30"/>
                  <a:gd name="T35" fmla="*/ 70564366 h 32"/>
                  <a:gd name="T36" fmla="*/ 60483759 w 30"/>
                  <a:gd name="T37" fmla="*/ 70564366 h 32"/>
                  <a:gd name="T38" fmla="*/ 68045020 w 30"/>
                  <a:gd name="T39" fmla="*/ 63003107 h 32"/>
                  <a:gd name="T40" fmla="*/ 75604693 w 30"/>
                  <a:gd name="T41" fmla="*/ 55443436 h 32"/>
                  <a:gd name="T42" fmla="*/ 75604693 w 30"/>
                  <a:gd name="T43" fmla="*/ 47882165 h 32"/>
                  <a:gd name="T44" fmla="*/ 75604693 w 30"/>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2"/>
                  <a:gd name="T71" fmla="*/ 30 w 30"/>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2">
                    <a:moveTo>
                      <a:pt x="30" y="16"/>
                    </a:moveTo>
                    <a:lnTo>
                      <a:pt x="30" y="9"/>
                    </a:lnTo>
                    <a:lnTo>
                      <a:pt x="27" y="6"/>
                    </a:lnTo>
                    <a:lnTo>
                      <a:pt x="24" y="3"/>
                    </a:lnTo>
                    <a:lnTo>
                      <a:pt x="21" y="3"/>
                    </a:lnTo>
                    <a:lnTo>
                      <a:pt x="21" y="0"/>
                    </a:lnTo>
                    <a:lnTo>
                      <a:pt x="9" y="0"/>
                    </a:lnTo>
                    <a:lnTo>
                      <a:pt x="6" y="3"/>
                    </a:lnTo>
                    <a:lnTo>
                      <a:pt x="3" y="3"/>
                    </a:lnTo>
                    <a:lnTo>
                      <a:pt x="3" y="6"/>
                    </a:lnTo>
                    <a:lnTo>
                      <a:pt x="0" y="6"/>
                    </a:lnTo>
                    <a:lnTo>
                      <a:pt x="0" y="25"/>
                    </a:lnTo>
                    <a:lnTo>
                      <a:pt x="3" y="25"/>
                    </a:lnTo>
                    <a:lnTo>
                      <a:pt x="3" y="28"/>
                    </a:lnTo>
                    <a:lnTo>
                      <a:pt x="6" y="28"/>
                    </a:lnTo>
                    <a:lnTo>
                      <a:pt x="9" y="32"/>
                    </a:lnTo>
                    <a:lnTo>
                      <a:pt x="21" y="32"/>
                    </a:lnTo>
                    <a:lnTo>
                      <a:pt x="21" y="28"/>
                    </a:lnTo>
                    <a:lnTo>
                      <a:pt x="24" y="28"/>
                    </a:lnTo>
                    <a:lnTo>
                      <a:pt x="27" y="25"/>
                    </a:lnTo>
                    <a:lnTo>
                      <a:pt x="30" y="22"/>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69" name="Freeform 536"/>
              <p:cNvSpPr>
                <a:spLocks/>
              </p:cNvSpPr>
              <p:nvPr/>
            </p:nvSpPr>
            <p:spPr bwMode="auto">
              <a:xfrm>
                <a:off x="5837238" y="4510088"/>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0403125 w 30"/>
                  <a:gd name="T11" fmla="*/ 0 h 30"/>
                  <a:gd name="T12" fmla="*/ 20161251 w 30"/>
                  <a:gd name="T13" fmla="*/ 0 h 30"/>
                  <a:gd name="T14" fmla="*/ 20161251 w 30"/>
                  <a:gd name="T15" fmla="*/ 7561264 h 30"/>
                  <a:gd name="T16" fmla="*/ 15120940 w 30"/>
                  <a:gd name="T17" fmla="*/ 7561264 h 30"/>
                  <a:gd name="T18" fmla="*/ 7561264 w 30"/>
                  <a:gd name="T19" fmla="*/ 15120940 h 30"/>
                  <a:gd name="T20" fmla="*/ 0 w 30"/>
                  <a:gd name="T21" fmla="*/ 22682200 h 30"/>
                  <a:gd name="T22" fmla="*/ 0 w 30"/>
                  <a:gd name="T23" fmla="*/ 55443448 h 30"/>
                  <a:gd name="T24" fmla="*/ 7561264 w 30"/>
                  <a:gd name="T25" fmla="*/ 63004709 h 30"/>
                  <a:gd name="T26" fmla="*/ 15120940 w 30"/>
                  <a:gd name="T27" fmla="*/ 68045020 h 30"/>
                  <a:gd name="T28" fmla="*/ 20161251 w 30"/>
                  <a:gd name="T29" fmla="*/ 68045020 h 30"/>
                  <a:gd name="T30" fmla="*/ 20161251 w 30"/>
                  <a:gd name="T31" fmla="*/ 75604693 h 30"/>
                  <a:gd name="T32" fmla="*/ 50403125 w 30"/>
                  <a:gd name="T33" fmla="*/ 75604693 h 30"/>
                  <a:gd name="T34" fmla="*/ 60483759 w 30"/>
                  <a:gd name="T35" fmla="*/ 68045020 h 30"/>
                  <a:gd name="T36" fmla="*/ 68045020 w 30"/>
                  <a:gd name="T37" fmla="*/ 68045020 h 30"/>
                  <a:gd name="T38" fmla="*/ 68045020 w 30"/>
                  <a:gd name="T39" fmla="*/ 63004709 h 30"/>
                  <a:gd name="T40" fmla="*/ 75604693 w 30"/>
                  <a:gd name="T41" fmla="*/ 63004709 h 30"/>
                  <a:gd name="T42" fmla="*/ 75604693 w 30"/>
                  <a:gd name="T43" fmla="*/ 47883763 h 30"/>
                  <a:gd name="T44" fmla="*/ 75604693 w 30"/>
                  <a:gd name="T45" fmla="*/ 4032250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0"/>
                  <a:gd name="T71" fmla="*/ 30 w 3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0">
                    <a:moveTo>
                      <a:pt x="30" y="16"/>
                    </a:moveTo>
                    <a:lnTo>
                      <a:pt x="30" y="6"/>
                    </a:lnTo>
                    <a:lnTo>
                      <a:pt x="27" y="6"/>
                    </a:lnTo>
                    <a:lnTo>
                      <a:pt x="27" y="3"/>
                    </a:lnTo>
                    <a:lnTo>
                      <a:pt x="24" y="3"/>
                    </a:lnTo>
                    <a:lnTo>
                      <a:pt x="20" y="0"/>
                    </a:lnTo>
                    <a:lnTo>
                      <a:pt x="8" y="0"/>
                    </a:lnTo>
                    <a:lnTo>
                      <a:pt x="8" y="3"/>
                    </a:lnTo>
                    <a:lnTo>
                      <a:pt x="6" y="3"/>
                    </a:lnTo>
                    <a:lnTo>
                      <a:pt x="3" y="6"/>
                    </a:lnTo>
                    <a:lnTo>
                      <a:pt x="0" y="9"/>
                    </a:lnTo>
                    <a:lnTo>
                      <a:pt x="0" y="22"/>
                    </a:lnTo>
                    <a:lnTo>
                      <a:pt x="3" y="25"/>
                    </a:lnTo>
                    <a:lnTo>
                      <a:pt x="6" y="27"/>
                    </a:lnTo>
                    <a:lnTo>
                      <a:pt x="8" y="27"/>
                    </a:lnTo>
                    <a:lnTo>
                      <a:pt x="8" y="30"/>
                    </a:lnTo>
                    <a:lnTo>
                      <a:pt x="20" y="30"/>
                    </a:lnTo>
                    <a:lnTo>
                      <a:pt x="24" y="27"/>
                    </a:lnTo>
                    <a:lnTo>
                      <a:pt x="27" y="27"/>
                    </a:lnTo>
                    <a:lnTo>
                      <a:pt x="27" y="25"/>
                    </a:lnTo>
                    <a:lnTo>
                      <a:pt x="30" y="25"/>
                    </a:lnTo>
                    <a:lnTo>
                      <a:pt x="30" y="19"/>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0" name="Freeform 537"/>
              <p:cNvSpPr>
                <a:spLocks/>
              </p:cNvSpPr>
              <p:nvPr/>
            </p:nvSpPr>
            <p:spPr bwMode="auto">
              <a:xfrm>
                <a:off x="5837238" y="4510088"/>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0403125 w 30"/>
                  <a:gd name="T11" fmla="*/ 0 h 30"/>
                  <a:gd name="T12" fmla="*/ 20161251 w 30"/>
                  <a:gd name="T13" fmla="*/ 0 h 30"/>
                  <a:gd name="T14" fmla="*/ 20161251 w 30"/>
                  <a:gd name="T15" fmla="*/ 7561264 h 30"/>
                  <a:gd name="T16" fmla="*/ 15120940 w 30"/>
                  <a:gd name="T17" fmla="*/ 7561264 h 30"/>
                  <a:gd name="T18" fmla="*/ 7561264 w 30"/>
                  <a:gd name="T19" fmla="*/ 15120940 h 30"/>
                  <a:gd name="T20" fmla="*/ 0 w 30"/>
                  <a:gd name="T21" fmla="*/ 22682200 h 30"/>
                  <a:gd name="T22" fmla="*/ 0 w 30"/>
                  <a:gd name="T23" fmla="*/ 55443448 h 30"/>
                  <a:gd name="T24" fmla="*/ 7561264 w 30"/>
                  <a:gd name="T25" fmla="*/ 63004709 h 30"/>
                  <a:gd name="T26" fmla="*/ 15120940 w 30"/>
                  <a:gd name="T27" fmla="*/ 68045020 h 30"/>
                  <a:gd name="T28" fmla="*/ 20161251 w 30"/>
                  <a:gd name="T29" fmla="*/ 68045020 h 30"/>
                  <a:gd name="T30" fmla="*/ 20161251 w 30"/>
                  <a:gd name="T31" fmla="*/ 75604693 h 30"/>
                  <a:gd name="T32" fmla="*/ 50403125 w 30"/>
                  <a:gd name="T33" fmla="*/ 75604693 h 30"/>
                  <a:gd name="T34" fmla="*/ 60483759 w 30"/>
                  <a:gd name="T35" fmla="*/ 68045020 h 30"/>
                  <a:gd name="T36" fmla="*/ 68045020 w 30"/>
                  <a:gd name="T37" fmla="*/ 68045020 h 30"/>
                  <a:gd name="T38" fmla="*/ 68045020 w 30"/>
                  <a:gd name="T39" fmla="*/ 63004709 h 30"/>
                  <a:gd name="T40" fmla="*/ 75604693 w 30"/>
                  <a:gd name="T41" fmla="*/ 63004709 h 30"/>
                  <a:gd name="T42" fmla="*/ 75604693 w 30"/>
                  <a:gd name="T43" fmla="*/ 47883763 h 30"/>
                  <a:gd name="T44" fmla="*/ 75604693 w 30"/>
                  <a:gd name="T45" fmla="*/ 4032250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0"/>
                  <a:gd name="T71" fmla="*/ 30 w 3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0">
                    <a:moveTo>
                      <a:pt x="30" y="16"/>
                    </a:moveTo>
                    <a:lnTo>
                      <a:pt x="30" y="6"/>
                    </a:lnTo>
                    <a:lnTo>
                      <a:pt x="27" y="6"/>
                    </a:lnTo>
                    <a:lnTo>
                      <a:pt x="27" y="3"/>
                    </a:lnTo>
                    <a:lnTo>
                      <a:pt x="24" y="3"/>
                    </a:lnTo>
                    <a:lnTo>
                      <a:pt x="20" y="0"/>
                    </a:lnTo>
                    <a:lnTo>
                      <a:pt x="8" y="0"/>
                    </a:lnTo>
                    <a:lnTo>
                      <a:pt x="8" y="3"/>
                    </a:lnTo>
                    <a:lnTo>
                      <a:pt x="6" y="3"/>
                    </a:lnTo>
                    <a:lnTo>
                      <a:pt x="3" y="6"/>
                    </a:lnTo>
                    <a:lnTo>
                      <a:pt x="0" y="9"/>
                    </a:lnTo>
                    <a:lnTo>
                      <a:pt x="0" y="22"/>
                    </a:lnTo>
                    <a:lnTo>
                      <a:pt x="3" y="25"/>
                    </a:lnTo>
                    <a:lnTo>
                      <a:pt x="6" y="27"/>
                    </a:lnTo>
                    <a:lnTo>
                      <a:pt x="8" y="27"/>
                    </a:lnTo>
                    <a:lnTo>
                      <a:pt x="8" y="30"/>
                    </a:lnTo>
                    <a:lnTo>
                      <a:pt x="20" y="30"/>
                    </a:lnTo>
                    <a:lnTo>
                      <a:pt x="24" y="27"/>
                    </a:lnTo>
                    <a:lnTo>
                      <a:pt x="27" y="27"/>
                    </a:lnTo>
                    <a:lnTo>
                      <a:pt x="27" y="25"/>
                    </a:lnTo>
                    <a:lnTo>
                      <a:pt x="30" y="25"/>
                    </a:lnTo>
                    <a:lnTo>
                      <a:pt x="30" y="19"/>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1" name="Freeform 538"/>
              <p:cNvSpPr>
                <a:spLocks/>
              </p:cNvSpPr>
              <p:nvPr/>
            </p:nvSpPr>
            <p:spPr bwMode="auto">
              <a:xfrm>
                <a:off x="5837238" y="4510088"/>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0403125 w 30"/>
                  <a:gd name="T11" fmla="*/ 0 h 30"/>
                  <a:gd name="T12" fmla="*/ 20161251 w 30"/>
                  <a:gd name="T13" fmla="*/ 0 h 30"/>
                  <a:gd name="T14" fmla="*/ 20161251 w 30"/>
                  <a:gd name="T15" fmla="*/ 7561264 h 30"/>
                  <a:gd name="T16" fmla="*/ 15120940 w 30"/>
                  <a:gd name="T17" fmla="*/ 7561264 h 30"/>
                  <a:gd name="T18" fmla="*/ 7561264 w 30"/>
                  <a:gd name="T19" fmla="*/ 15120940 h 30"/>
                  <a:gd name="T20" fmla="*/ 0 w 30"/>
                  <a:gd name="T21" fmla="*/ 22682200 h 30"/>
                  <a:gd name="T22" fmla="*/ 0 w 30"/>
                  <a:gd name="T23" fmla="*/ 55443448 h 30"/>
                  <a:gd name="T24" fmla="*/ 7561264 w 30"/>
                  <a:gd name="T25" fmla="*/ 63004709 h 30"/>
                  <a:gd name="T26" fmla="*/ 15120940 w 30"/>
                  <a:gd name="T27" fmla="*/ 68045020 h 30"/>
                  <a:gd name="T28" fmla="*/ 20161251 w 30"/>
                  <a:gd name="T29" fmla="*/ 68045020 h 30"/>
                  <a:gd name="T30" fmla="*/ 20161251 w 30"/>
                  <a:gd name="T31" fmla="*/ 75604693 h 30"/>
                  <a:gd name="T32" fmla="*/ 50403125 w 30"/>
                  <a:gd name="T33" fmla="*/ 75604693 h 30"/>
                  <a:gd name="T34" fmla="*/ 60483759 w 30"/>
                  <a:gd name="T35" fmla="*/ 68045020 h 30"/>
                  <a:gd name="T36" fmla="*/ 68045020 w 30"/>
                  <a:gd name="T37" fmla="*/ 68045020 h 30"/>
                  <a:gd name="T38" fmla="*/ 68045020 w 30"/>
                  <a:gd name="T39" fmla="*/ 63004709 h 30"/>
                  <a:gd name="T40" fmla="*/ 75604693 w 30"/>
                  <a:gd name="T41" fmla="*/ 63004709 h 30"/>
                  <a:gd name="T42" fmla="*/ 75604693 w 30"/>
                  <a:gd name="T43" fmla="*/ 47883763 h 30"/>
                  <a:gd name="T44" fmla="*/ 75604693 w 30"/>
                  <a:gd name="T45" fmla="*/ 4032250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0"/>
                  <a:gd name="T71" fmla="*/ 30 w 3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0">
                    <a:moveTo>
                      <a:pt x="30" y="16"/>
                    </a:moveTo>
                    <a:lnTo>
                      <a:pt x="30" y="6"/>
                    </a:lnTo>
                    <a:lnTo>
                      <a:pt x="27" y="6"/>
                    </a:lnTo>
                    <a:lnTo>
                      <a:pt x="27" y="3"/>
                    </a:lnTo>
                    <a:lnTo>
                      <a:pt x="24" y="3"/>
                    </a:lnTo>
                    <a:lnTo>
                      <a:pt x="20" y="0"/>
                    </a:lnTo>
                    <a:lnTo>
                      <a:pt x="8" y="0"/>
                    </a:lnTo>
                    <a:lnTo>
                      <a:pt x="8" y="3"/>
                    </a:lnTo>
                    <a:lnTo>
                      <a:pt x="6" y="3"/>
                    </a:lnTo>
                    <a:lnTo>
                      <a:pt x="3" y="6"/>
                    </a:lnTo>
                    <a:lnTo>
                      <a:pt x="0" y="9"/>
                    </a:lnTo>
                    <a:lnTo>
                      <a:pt x="0" y="22"/>
                    </a:lnTo>
                    <a:lnTo>
                      <a:pt x="3" y="25"/>
                    </a:lnTo>
                    <a:lnTo>
                      <a:pt x="6" y="27"/>
                    </a:lnTo>
                    <a:lnTo>
                      <a:pt x="8" y="27"/>
                    </a:lnTo>
                    <a:lnTo>
                      <a:pt x="8" y="30"/>
                    </a:lnTo>
                    <a:lnTo>
                      <a:pt x="20" y="30"/>
                    </a:lnTo>
                    <a:lnTo>
                      <a:pt x="24" y="27"/>
                    </a:lnTo>
                    <a:lnTo>
                      <a:pt x="27" y="27"/>
                    </a:lnTo>
                    <a:lnTo>
                      <a:pt x="27" y="25"/>
                    </a:lnTo>
                    <a:lnTo>
                      <a:pt x="30" y="25"/>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2" name="Freeform 539"/>
              <p:cNvSpPr>
                <a:spLocks/>
              </p:cNvSpPr>
              <p:nvPr/>
            </p:nvSpPr>
            <p:spPr bwMode="auto">
              <a:xfrm>
                <a:off x="5837238" y="4510088"/>
                <a:ext cx="47625" cy="47625"/>
              </a:xfrm>
              <a:custGeom>
                <a:avLst/>
                <a:gdLst>
                  <a:gd name="T0" fmla="*/ 75604693 w 30"/>
                  <a:gd name="T1" fmla="*/ 40322502 h 30"/>
                  <a:gd name="T2" fmla="*/ 75604693 w 30"/>
                  <a:gd name="T3" fmla="*/ 15120940 h 30"/>
                  <a:gd name="T4" fmla="*/ 68045020 w 30"/>
                  <a:gd name="T5" fmla="*/ 15120940 h 30"/>
                  <a:gd name="T6" fmla="*/ 68045020 w 30"/>
                  <a:gd name="T7" fmla="*/ 7561264 h 30"/>
                  <a:gd name="T8" fmla="*/ 60483759 w 30"/>
                  <a:gd name="T9" fmla="*/ 7561264 h 30"/>
                  <a:gd name="T10" fmla="*/ 50403125 w 30"/>
                  <a:gd name="T11" fmla="*/ 0 h 30"/>
                  <a:gd name="T12" fmla="*/ 20161251 w 30"/>
                  <a:gd name="T13" fmla="*/ 0 h 30"/>
                  <a:gd name="T14" fmla="*/ 20161251 w 30"/>
                  <a:gd name="T15" fmla="*/ 7561264 h 30"/>
                  <a:gd name="T16" fmla="*/ 15120940 w 30"/>
                  <a:gd name="T17" fmla="*/ 7561264 h 30"/>
                  <a:gd name="T18" fmla="*/ 7561264 w 30"/>
                  <a:gd name="T19" fmla="*/ 15120940 h 30"/>
                  <a:gd name="T20" fmla="*/ 0 w 30"/>
                  <a:gd name="T21" fmla="*/ 22682200 h 30"/>
                  <a:gd name="T22" fmla="*/ 0 w 30"/>
                  <a:gd name="T23" fmla="*/ 55443448 h 30"/>
                  <a:gd name="T24" fmla="*/ 7561264 w 30"/>
                  <a:gd name="T25" fmla="*/ 63004709 h 30"/>
                  <a:gd name="T26" fmla="*/ 15120940 w 30"/>
                  <a:gd name="T27" fmla="*/ 68045020 h 30"/>
                  <a:gd name="T28" fmla="*/ 20161251 w 30"/>
                  <a:gd name="T29" fmla="*/ 68045020 h 30"/>
                  <a:gd name="T30" fmla="*/ 20161251 w 30"/>
                  <a:gd name="T31" fmla="*/ 75604693 h 30"/>
                  <a:gd name="T32" fmla="*/ 50403125 w 30"/>
                  <a:gd name="T33" fmla="*/ 75604693 h 30"/>
                  <a:gd name="T34" fmla="*/ 60483759 w 30"/>
                  <a:gd name="T35" fmla="*/ 68045020 h 30"/>
                  <a:gd name="T36" fmla="*/ 68045020 w 30"/>
                  <a:gd name="T37" fmla="*/ 68045020 h 30"/>
                  <a:gd name="T38" fmla="*/ 68045020 w 30"/>
                  <a:gd name="T39" fmla="*/ 63004709 h 30"/>
                  <a:gd name="T40" fmla="*/ 75604693 w 30"/>
                  <a:gd name="T41" fmla="*/ 63004709 h 30"/>
                  <a:gd name="T42" fmla="*/ 75604693 w 30"/>
                  <a:gd name="T43" fmla="*/ 47883763 h 30"/>
                  <a:gd name="T44" fmla="*/ 75604693 w 30"/>
                  <a:gd name="T45" fmla="*/ 4032250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0"/>
                  <a:gd name="T71" fmla="*/ 30 w 30"/>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0">
                    <a:moveTo>
                      <a:pt x="30" y="16"/>
                    </a:moveTo>
                    <a:lnTo>
                      <a:pt x="30" y="6"/>
                    </a:lnTo>
                    <a:lnTo>
                      <a:pt x="27" y="6"/>
                    </a:lnTo>
                    <a:lnTo>
                      <a:pt x="27" y="3"/>
                    </a:lnTo>
                    <a:lnTo>
                      <a:pt x="24" y="3"/>
                    </a:lnTo>
                    <a:lnTo>
                      <a:pt x="20" y="0"/>
                    </a:lnTo>
                    <a:lnTo>
                      <a:pt x="8" y="0"/>
                    </a:lnTo>
                    <a:lnTo>
                      <a:pt x="8" y="3"/>
                    </a:lnTo>
                    <a:lnTo>
                      <a:pt x="6" y="3"/>
                    </a:lnTo>
                    <a:lnTo>
                      <a:pt x="3" y="6"/>
                    </a:lnTo>
                    <a:lnTo>
                      <a:pt x="0" y="9"/>
                    </a:lnTo>
                    <a:lnTo>
                      <a:pt x="0" y="22"/>
                    </a:lnTo>
                    <a:lnTo>
                      <a:pt x="3" y="25"/>
                    </a:lnTo>
                    <a:lnTo>
                      <a:pt x="6" y="27"/>
                    </a:lnTo>
                    <a:lnTo>
                      <a:pt x="8" y="27"/>
                    </a:lnTo>
                    <a:lnTo>
                      <a:pt x="8" y="30"/>
                    </a:lnTo>
                    <a:lnTo>
                      <a:pt x="20" y="30"/>
                    </a:lnTo>
                    <a:lnTo>
                      <a:pt x="24" y="27"/>
                    </a:lnTo>
                    <a:lnTo>
                      <a:pt x="27" y="27"/>
                    </a:lnTo>
                    <a:lnTo>
                      <a:pt x="27" y="25"/>
                    </a:lnTo>
                    <a:lnTo>
                      <a:pt x="30" y="25"/>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3" name="Freeform 540"/>
              <p:cNvSpPr>
                <a:spLocks/>
              </p:cNvSpPr>
              <p:nvPr/>
            </p:nvSpPr>
            <p:spPr bwMode="auto">
              <a:xfrm>
                <a:off x="6064250" y="4476750"/>
                <a:ext cx="49213" cy="47625"/>
              </a:xfrm>
              <a:custGeom>
                <a:avLst/>
                <a:gdLst>
                  <a:gd name="T0" fmla="*/ 78126437 w 31"/>
                  <a:gd name="T1" fmla="*/ 35282191 h 30"/>
                  <a:gd name="T2" fmla="*/ 78126437 w 31"/>
                  <a:gd name="T3" fmla="*/ 15120940 h 30"/>
                  <a:gd name="T4" fmla="*/ 68045712 w 31"/>
                  <a:gd name="T5" fmla="*/ 15120940 h 30"/>
                  <a:gd name="T6" fmla="*/ 60484374 w 31"/>
                  <a:gd name="T7" fmla="*/ 7561264 h 30"/>
                  <a:gd name="T8" fmla="*/ 52924624 w 31"/>
                  <a:gd name="T9" fmla="*/ 0 h 30"/>
                  <a:gd name="T10" fmla="*/ 25201819 w 31"/>
                  <a:gd name="T11" fmla="*/ 0 h 30"/>
                  <a:gd name="T12" fmla="*/ 17642069 w 31"/>
                  <a:gd name="T13" fmla="*/ 7561264 h 30"/>
                  <a:gd name="T14" fmla="*/ 10080728 w 31"/>
                  <a:gd name="T15" fmla="*/ 15120940 h 30"/>
                  <a:gd name="T16" fmla="*/ 0 w 31"/>
                  <a:gd name="T17" fmla="*/ 20161251 h 30"/>
                  <a:gd name="T18" fmla="*/ 0 w 31"/>
                  <a:gd name="T19" fmla="*/ 52924086 h 30"/>
                  <a:gd name="T20" fmla="*/ 10080728 w 31"/>
                  <a:gd name="T21" fmla="*/ 60483759 h 30"/>
                  <a:gd name="T22" fmla="*/ 17642069 w 31"/>
                  <a:gd name="T23" fmla="*/ 68045020 h 30"/>
                  <a:gd name="T24" fmla="*/ 25201819 w 31"/>
                  <a:gd name="T25" fmla="*/ 75604693 h 30"/>
                  <a:gd name="T26" fmla="*/ 52924624 w 31"/>
                  <a:gd name="T27" fmla="*/ 75604693 h 30"/>
                  <a:gd name="T28" fmla="*/ 60484374 w 31"/>
                  <a:gd name="T29" fmla="*/ 68045020 h 30"/>
                  <a:gd name="T30" fmla="*/ 68045712 w 31"/>
                  <a:gd name="T31" fmla="*/ 60483759 h 30"/>
                  <a:gd name="T32" fmla="*/ 78126437 w 31"/>
                  <a:gd name="T33" fmla="*/ 60483759 h 30"/>
                  <a:gd name="T34" fmla="*/ 78126437 w 31"/>
                  <a:gd name="T35" fmla="*/ 45362813 h 30"/>
                  <a:gd name="T36" fmla="*/ 78126437 w 31"/>
                  <a:gd name="T37" fmla="*/ 35282191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31" y="14"/>
                    </a:moveTo>
                    <a:lnTo>
                      <a:pt x="31" y="6"/>
                    </a:lnTo>
                    <a:lnTo>
                      <a:pt x="27" y="6"/>
                    </a:lnTo>
                    <a:lnTo>
                      <a:pt x="24" y="3"/>
                    </a:lnTo>
                    <a:lnTo>
                      <a:pt x="21" y="0"/>
                    </a:lnTo>
                    <a:lnTo>
                      <a:pt x="10" y="0"/>
                    </a:lnTo>
                    <a:lnTo>
                      <a:pt x="7" y="3"/>
                    </a:lnTo>
                    <a:lnTo>
                      <a:pt x="4" y="6"/>
                    </a:lnTo>
                    <a:lnTo>
                      <a:pt x="0" y="8"/>
                    </a:lnTo>
                    <a:lnTo>
                      <a:pt x="0" y="21"/>
                    </a:lnTo>
                    <a:lnTo>
                      <a:pt x="4" y="24"/>
                    </a:lnTo>
                    <a:lnTo>
                      <a:pt x="7" y="27"/>
                    </a:lnTo>
                    <a:lnTo>
                      <a:pt x="10" y="30"/>
                    </a:lnTo>
                    <a:lnTo>
                      <a:pt x="21" y="30"/>
                    </a:lnTo>
                    <a:lnTo>
                      <a:pt x="24" y="27"/>
                    </a:lnTo>
                    <a:lnTo>
                      <a:pt x="27" y="24"/>
                    </a:lnTo>
                    <a:lnTo>
                      <a:pt x="31" y="24"/>
                    </a:lnTo>
                    <a:lnTo>
                      <a:pt x="31" y="18"/>
                    </a:lnTo>
                    <a:lnTo>
                      <a:pt x="31"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4" name="Freeform 541"/>
              <p:cNvSpPr>
                <a:spLocks/>
              </p:cNvSpPr>
              <p:nvPr/>
            </p:nvSpPr>
            <p:spPr bwMode="auto">
              <a:xfrm>
                <a:off x="6064250" y="4476750"/>
                <a:ext cx="49213" cy="47625"/>
              </a:xfrm>
              <a:custGeom>
                <a:avLst/>
                <a:gdLst>
                  <a:gd name="T0" fmla="*/ 78126437 w 31"/>
                  <a:gd name="T1" fmla="*/ 35282191 h 30"/>
                  <a:gd name="T2" fmla="*/ 78126437 w 31"/>
                  <a:gd name="T3" fmla="*/ 15120940 h 30"/>
                  <a:gd name="T4" fmla="*/ 68045712 w 31"/>
                  <a:gd name="T5" fmla="*/ 15120940 h 30"/>
                  <a:gd name="T6" fmla="*/ 60484374 w 31"/>
                  <a:gd name="T7" fmla="*/ 7561264 h 30"/>
                  <a:gd name="T8" fmla="*/ 52924624 w 31"/>
                  <a:gd name="T9" fmla="*/ 0 h 30"/>
                  <a:gd name="T10" fmla="*/ 25201819 w 31"/>
                  <a:gd name="T11" fmla="*/ 0 h 30"/>
                  <a:gd name="T12" fmla="*/ 17642069 w 31"/>
                  <a:gd name="T13" fmla="*/ 7561264 h 30"/>
                  <a:gd name="T14" fmla="*/ 10080728 w 31"/>
                  <a:gd name="T15" fmla="*/ 15120940 h 30"/>
                  <a:gd name="T16" fmla="*/ 0 w 31"/>
                  <a:gd name="T17" fmla="*/ 20161251 h 30"/>
                  <a:gd name="T18" fmla="*/ 0 w 31"/>
                  <a:gd name="T19" fmla="*/ 52924086 h 30"/>
                  <a:gd name="T20" fmla="*/ 10080728 w 31"/>
                  <a:gd name="T21" fmla="*/ 60483759 h 30"/>
                  <a:gd name="T22" fmla="*/ 17642069 w 31"/>
                  <a:gd name="T23" fmla="*/ 68045020 h 30"/>
                  <a:gd name="T24" fmla="*/ 25201819 w 31"/>
                  <a:gd name="T25" fmla="*/ 75604693 h 30"/>
                  <a:gd name="T26" fmla="*/ 52924624 w 31"/>
                  <a:gd name="T27" fmla="*/ 75604693 h 30"/>
                  <a:gd name="T28" fmla="*/ 60484374 w 31"/>
                  <a:gd name="T29" fmla="*/ 68045020 h 30"/>
                  <a:gd name="T30" fmla="*/ 68045712 w 31"/>
                  <a:gd name="T31" fmla="*/ 60483759 h 30"/>
                  <a:gd name="T32" fmla="*/ 78126437 w 31"/>
                  <a:gd name="T33" fmla="*/ 60483759 h 30"/>
                  <a:gd name="T34" fmla="*/ 78126437 w 31"/>
                  <a:gd name="T35" fmla="*/ 45362813 h 30"/>
                  <a:gd name="T36" fmla="*/ 78126437 w 31"/>
                  <a:gd name="T37" fmla="*/ 35282191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31" y="14"/>
                    </a:moveTo>
                    <a:lnTo>
                      <a:pt x="31" y="6"/>
                    </a:lnTo>
                    <a:lnTo>
                      <a:pt x="27" y="6"/>
                    </a:lnTo>
                    <a:lnTo>
                      <a:pt x="24" y="3"/>
                    </a:lnTo>
                    <a:lnTo>
                      <a:pt x="21" y="0"/>
                    </a:lnTo>
                    <a:lnTo>
                      <a:pt x="10" y="0"/>
                    </a:lnTo>
                    <a:lnTo>
                      <a:pt x="7" y="3"/>
                    </a:lnTo>
                    <a:lnTo>
                      <a:pt x="4" y="6"/>
                    </a:lnTo>
                    <a:lnTo>
                      <a:pt x="0" y="8"/>
                    </a:lnTo>
                    <a:lnTo>
                      <a:pt x="0" y="21"/>
                    </a:lnTo>
                    <a:lnTo>
                      <a:pt x="4" y="24"/>
                    </a:lnTo>
                    <a:lnTo>
                      <a:pt x="7" y="27"/>
                    </a:lnTo>
                    <a:lnTo>
                      <a:pt x="10" y="30"/>
                    </a:lnTo>
                    <a:lnTo>
                      <a:pt x="21" y="30"/>
                    </a:lnTo>
                    <a:lnTo>
                      <a:pt x="24" y="27"/>
                    </a:lnTo>
                    <a:lnTo>
                      <a:pt x="27" y="24"/>
                    </a:lnTo>
                    <a:lnTo>
                      <a:pt x="31" y="24"/>
                    </a:lnTo>
                    <a:lnTo>
                      <a:pt x="31" y="18"/>
                    </a:lnTo>
                    <a:lnTo>
                      <a:pt x="31"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5" name="Freeform 542"/>
              <p:cNvSpPr>
                <a:spLocks/>
              </p:cNvSpPr>
              <p:nvPr/>
            </p:nvSpPr>
            <p:spPr bwMode="auto">
              <a:xfrm>
                <a:off x="6064250" y="4476750"/>
                <a:ext cx="49213" cy="47625"/>
              </a:xfrm>
              <a:custGeom>
                <a:avLst/>
                <a:gdLst>
                  <a:gd name="T0" fmla="*/ 78126437 w 31"/>
                  <a:gd name="T1" fmla="*/ 35282191 h 30"/>
                  <a:gd name="T2" fmla="*/ 78126437 w 31"/>
                  <a:gd name="T3" fmla="*/ 15120940 h 30"/>
                  <a:gd name="T4" fmla="*/ 68045712 w 31"/>
                  <a:gd name="T5" fmla="*/ 15120940 h 30"/>
                  <a:gd name="T6" fmla="*/ 60484374 w 31"/>
                  <a:gd name="T7" fmla="*/ 7561264 h 30"/>
                  <a:gd name="T8" fmla="*/ 52924624 w 31"/>
                  <a:gd name="T9" fmla="*/ 0 h 30"/>
                  <a:gd name="T10" fmla="*/ 25201819 w 31"/>
                  <a:gd name="T11" fmla="*/ 0 h 30"/>
                  <a:gd name="T12" fmla="*/ 17642069 w 31"/>
                  <a:gd name="T13" fmla="*/ 7561264 h 30"/>
                  <a:gd name="T14" fmla="*/ 10080728 w 31"/>
                  <a:gd name="T15" fmla="*/ 15120940 h 30"/>
                  <a:gd name="T16" fmla="*/ 0 w 31"/>
                  <a:gd name="T17" fmla="*/ 20161251 h 30"/>
                  <a:gd name="T18" fmla="*/ 0 w 31"/>
                  <a:gd name="T19" fmla="*/ 52924086 h 30"/>
                  <a:gd name="T20" fmla="*/ 10080728 w 31"/>
                  <a:gd name="T21" fmla="*/ 60483759 h 30"/>
                  <a:gd name="T22" fmla="*/ 17642069 w 31"/>
                  <a:gd name="T23" fmla="*/ 68045020 h 30"/>
                  <a:gd name="T24" fmla="*/ 25201819 w 31"/>
                  <a:gd name="T25" fmla="*/ 75604693 h 30"/>
                  <a:gd name="T26" fmla="*/ 52924624 w 31"/>
                  <a:gd name="T27" fmla="*/ 75604693 h 30"/>
                  <a:gd name="T28" fmla="*/ 60484374 w 31"/>
                  <a:gd name="T29" fmla="*/ 68045020 h 30"/>
                  <a:gd name="T30" fmla="*/ 68045712 w 31"/>
                  <a:gd name="T31" fmla="*/ 60483759 h 30"/>
                  <a:gd name="T32" fmla="*/ 78126437 w 31"/>
                  <a:gd name="T33" fmla="*/ 60483759 h 30"/>
                  <a:gd name="T34" fmla="*/ 78126437 w 31"/>
                  <a:gd name="T35" fmla="*/ 45362813 h 30"/>
                  <a:gd name="T36" fmla="*/ 78126437 w 31"/>
                  <a:gd name="T37" fmla="*/ 35282191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31" y="14"/>
                    </a:moveTo>
                    <a:lnTo>
                      <a:pt x="31" y="6"/>
                    </a:lnTo>
                    <a:lnTo>
                      <a:pt x="27" y="6"/>
                    </a:lnTo>
                    <a:lnTo>
                      <a:pt x="24" y="3"/>
                    </a:lnTo>
                    <a:lnTo>
                      <a:pt x="21" y="0"/>
                    </a:lnTo>
                    <a:lnTo>
                      <a:pt x="10" y="0"/>
                    </a:lnTo>
                    <a:lnTo>
                      <a:pt x="7" y="3"/>
                    </a:lnTo>
                    <a:lnTo>
                      <a:pt x="4" y="6"/>
                    </a:lnTo>
                    <a:lnTo>
                      <a:pt x="0" y="8"/>
                    </a:lnTo>
                    <a:lnTo>
                      <a:pt x="0" y="21"/>
                    </a:lnTo>
                    <a:lnTo>
                      <a:pt x="4" y="24"/>
                    </a:lnTo>
                    <a:lnTo>
                      <a:pt x="7" y="27"/>
                    </a:lnTo>
                    <a:lnTo>
                      <a:pt x="10" y="30"/>
                    </a:lnTo>
                    <a:lnTo>
                      <a:pt x="21" y="30"/>
                    </a:lnTo>
                    <a:lnTo>
                      <a:pt x="24" y="27"/>
                    </a:lnTo>
                    <a:lnTo>
                      <a:pt x="27" y="24"/>
                    </a:lnTo>
                    <a:lnTo>
                      <a:pt x="31" y="24"/>
                    </a:lnTo>
                    <a:lnTo>
                      <a:pt x="31" y="18"/>
                    </a:lnTo>
                    <a:lnTo>
                      <a:pt x="31" y="14"/>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6" name="Freeform 543"/>
              <p:cNvSpPr>
                <a:spLocks/>
              </p:cNvSpPr>
              <p:nvPr/>
            </p:nvSpPr>
            <p:spPr bwMode="auto">
              <a:xfrm>
                <a:off x="6064250" y="4476750"/>
                <a:ext cx="49213" cy="47625"/>
              </a:xfrm>
              <a:custGeom>
                <a:avLst/>
                <a:gdLst>
                  <a:gd name="T0" fmla="*/ 78126437 w 31"/>
                  <a:gd name="T1" fmla="*/ 35282191 h 30"/>
                  <a:gd name="T2" fmla="*/ 78126437 w 31"/>
                  <a:gd name="T3" fmla="*/ 15120940 h 30"/>
                  <a:gd name="T4" fmla="*/ 68045712 w 31"/>
                  <a:gd name="T5" fmla="*/ 15120940 h 30"/>
                  <a:gd name="T6" fmla="*/ 60484374 w 31"/>
                  <a:gd name="T7" fmla="*/ 7561264 h 30"/>
                  <a:gd name="T8" fmla="*/ 52924624 w 31"/>
                  <a:gd name="T9" fmla="*/ 0 h 30"/>
                  <a:gd name="T10" fmla="*/ 25201819 w 31"/>
                  <a:gd name="T11" fmla="*/ 0 h 30"/>
                  <a:gd name="T12" fmla="*/ 17642069 w 31"/>
                  <a:gd name="T13" fmla="*/ 7561264 h 30"/>
                  <a:gd name="T14" fmla="*/ 10080728 w 31"/>
                  <a:gd name="T15" fmla="*/ 15120940 h 30"/>
                  <a:gd name="T16" fmla="*/ 0 w 31"/>
                  <a:gd name="T17" fmla="*/ 20161251 h 30"/>
                  <a:gd name="T18" fmla="*/ 0 w 31"/>
                  <a:gd name="T19" fmla="*/ 52924086 h 30"/>
                  <a:gd name="T20" fmla="*/ 10080728 w 31"/>
                  <a:gd name="T21" fmla="*/ 60483759 h 30"/>
                  <a:gd name="T22" fmla="*/ 17642069 w 31"/>
                  <a:gd name="T23" fmla="*/ 68045020 h 30"/>
                  <a:gd name="T24" fmla="*/ 25201819 w 31"/>
                  <a:gd name="T25" fmla="*/ 75604693 h 30"/>
                  <a:gd name="T26" fmla="*/ 52924624 w 31"/>
                  <a:gd name="T27" fmla="*/ 75604693 h 30"/>
                  <a:gd name="T28" fmla="*/ 60484374 w 31"/>
                  <a:gd name="T29" fmla="*/ 68045020 h 30"/>
                  <a:gd name="T30" fmla="*/ 68045712 w 31"/>
                  <a:gd name="T31" fmla="*/ 60483759 h 30"/>
                  <a:gd name="T32" fmla="*/ 78126437 w 31"/>
                  <a:gd name="T33" fmla="*/ 60483759 h 30"/>
                  <a:gd name="T34" fmla="*/ 78126437 w 31"/>
                  <a:gd name="T35" fmla="*/ 45362813 h 30"/>
                  <a:gd name="T36" fmla="*/ 78126437 w 31"/>
                  <a:gd name="T37" fmla="*/ 35282191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0"/>
                  <a:gd name="T59" fmla="*/ 31 w 31"/>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0">
                    <a:moveTo>
                      <a:pt x="31" y="14"/>
                    </a:moveTo>
                    <a:lnTo>
                      <a:pt x="31" y="6"/>
                    </a:lnTo>
                    <a:lnTo>
                      <a:pt x="27" y="6"/>
                    </a:lnTo>
                    <a:lnTo>
                      <a:pt x="24" y="3"/>
                    </a:lnTo>
                    <a:lnTo>
                      <a:pt x="21" y="0"/>
                    </a:lnTo>
                    <a:lnTo>
                      <a:pt x="10" y="0"/>
                    </a:lnTo>
                    <a:lnTo>
                      <a:pt x="7" y="3"/>
                    </a:lnTo>
                    <a:lnTo>
                      <a:pt x="4" y="6"/>
                    </a:lnTo>
                    <a:lnTo>
                      <a:pt x="0" y="8"/>
                    </a:lnTo>
                    <a:lnTo>
                      <a:pt x="0" y="21"/>
                    </a:lnTo>
                    <a:lnTo>
                      <a:pt x="4" y="24"/>
                    </a:lnTo>
                    <a:lnTo>
                      <a:pt x="7" y="27"/>
                    </a:lnTo>
                    <a:lnTo>
                      <a:pt x="10" y="30"/>
                    </a:lnTo>
                    <a:lnTo>
                      <a:pt x="21" y="30"/>
                    </a:lnTo>
                    <a:lnTo>
                      <a:pt x="24" y="27"/>
                    </a:lnTo>
                    <a:lnTo>
                      <a:pt x="27" y="24"/>
                    </a:lnTo>
                    <a:lnTo>
                      <a:pt x="31" y="24"/>
                    </a:lnTo>
                    <a:lnTo>
                      <a:pt x="31" y="18"/>
                    </a:lnTo>
                    <a:lnTo>
                      <a:pt x="31" y="14"/>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7" name="Freeform 544"/>
              <p:cNvSpPr>
                <a:spLocks/>
              </p:cNvSpPr>
              <p:nvPr/>
            </p:nvSpPr>
            <p:spPr bwMode="auto">
              <a:xfrm>
                <a:off x="6292850" y="4430713"/>
                <a:ext cx="47625" cy="50800"/>
              </a:xfrm>
              <a:custGeom>
                <a:avLst/>
                <a:gdLst>
                  <a:gd name="T0" fmla="*/ 75604693 w 30"/>
                  <a:gd name="T1" fmla="*/ 32761234 h 32"/>
                  <a:gd name="T2" fmla="*/ 75604693 w 30"/>
                  <a:gd name="T3" fmla="*/ 25201557 h 32"/>
                  <a:gd name="T4" fmla="*/ 68045020 w 30"/>
                  <a:gd name="T5" fmla="*/ 17640298 h 32"/>
                  <a:gd name="T6" fmla="*/ 68045020 w 30"/>
                  <a:gd name="T7" fmla="*/ 7559674 h 32"/>
                  <a:gd name="T8" fmla="*/ 63004709 w 30"/>
                  <a:gd name="T9" fmla="*/ 7559674 h 32"/>
                  <a:gd name="T10" fmla="*/ 63004709 w 30"/>
                  <a:gd name="T11" fmla="*/ 0 h 32"/>
                  <a:gd name="T12" fmla="*/ 15120940 w 30"/>
                  <a:gd name="T13" fmla="*/ 0 h 32"/>
                  <a:gd name="T14" fmla="*/ 7561264 w 30"/>
                  <a:gd name="T15" fmla="*/ 7559674 h 32"/>
                  <a:gd name="T16" fmla="*/ 0 w 30"/>
                  <a:gd name="T17" fmla="*/ 17640298 h 32"/>
                  <a:gd name="T18" fmla="*/ 0 w 30"/>
                  <a:gd name="T19" fmla="*/ 57962797 h 32"/>
                  <a:gd name="T20" fmla="*/ 7561264 w 30"/>
                  <a:gd name="T21" fmla="*/ 65524056 h 32"/>
                  <a:gd name="T22" fmla="*/ 7561264 w 30"/>
                  <a:gd name="T23" fmla="*/ 73083727 h 32"/>
                  <a:gd name="T24" fmla="*/ 22682200 w 30"/>
                  <a:gd name="T25" fmla="*/ 73083727 h 32"/>
                  <a:gd name="T26" fmla="*/ 32762829 w 30"/>
                  <a:gd name="T27" fmla="*/ 80644986 h 32"/>
                  <a:gd name="T28" fmla="*/ 47883763 w 30"/>
                  <a:gd name="T29" fmla="*/ 80644986 h 32"/>
                  <a:gd name="T30" fmla="*/ 55443448 w 30"/>
                  <a:gd name="T31" fmla="*/ 73083727 h 32"/>
                  <a:gd name="T32" fmla="*/ 63004709 w 30"/>
                  <a:gd name="T33" fmla="*/ 73083727 h 32"/>
                  <a:gd name="T34" fmla="*/ 68045020 w 30"/>
                  <a:gd name="T35" fmla="*/ 65524056 h 32"/>
                  <a:gd name="T36" fmla="*/ 68045020 w 30"/>
                  <a:gd name="T37" fmla="*/ 57962797 h 32"/>
                  <a:gd name="T38" fmla="*/ 75604693 w 30"/>
                  <a:gd name="T39" fmla="*/ 57962797 h 32"/>
                  <a:gd name="T40" fmla="*/ 75604693 w 30"/>
                  <a:gd name="T41" fmla="*/ 47882165 h 32"/>
                  <a:gd name="T42" fmla="*/ 75604693 w 30"/>
                  <a:gd name="T43" fmla="*/ 3276123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30" y="13"/>
                    </a:moveTo>
                    <a:lnTo>
                      <a:pt x="30" y="10"/>
                    </a:lnTo>
                    <a:lnTo>
                      <a:pt x="27" y="7"/>
                    </a:lnTo>
                    <a:lnTo>
                      <a:pt x="27" y="3"/>
                    </a:lnTo>
                    <a:lnTo>
                      <a:pt x="25" y="3"/>
                    </a:lnTo>
                    <a:lnTo>
                      <a:pt x="25" y="0"/>
                    </a:lnTo>
                    <a:lnTo>
                      <a:pt x="6" y="0"/>
                    </a:lnTo>
                    <a:lnTo>
                      <a:pt x="3" y="3"/>
                    </a:lnTo>
                    <a:lnTo>
                      <a:pt x="0" y="7"/>
                    </a:lnTo>
                    <a:lnTo>
                      <a:pt x="0" y="23"/>
                    </a:lnTo>
                    <a:lnTo>
                      <a:pt x="3" y="26"/>
                    </a:lnTo>
                    <a:lnTo>
                      <a:pt x="3" y="29"/>
                    </a:lnTo>
                    <a:lnTo>
                      <a:pt x="9" y="29"/>
                    </a:lnTo>
                    <a:lnTo>
                      <a:pt x="13" y="32"/>
                    </a:lnTo>
                    <a:lnTo>
                      <a:pt x="19" y="32"/>
                    </a:lnTo>
                    <a:lnTo>
                      <a:pt x="22" y="29"/>
                    </a:lnTo>
                    <a:lnTo>
                      <a:pt x="25" y="29"/>
                    </a:lnTo>
                    <a:lnTo>
                      <a:pt x="27" y="26"/>
                    </a:lnTo>
                    <a:lnTo>
                      <a:pt x="27" y="23"/>
                    </a:lnTo>
                    <a:lnTo>
                      <a:pt x="30" y="23"/>
                    </a:lnTo>
                    <a:lnTo>
                      <a:pt x="30" y="19"/>
                    </a:lnTo>
                    <a:lnTo>
                      <a:pt x="30" y="13"/>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8" name="Freeform 545"/>
              <p:cNvSpPr>
                <a:spLocks/>
              </p:cNvSpPr>
              <p:nvPr/>
            </p:nvSpPr>
            <p:spPr bwMode="auto">
              <a:xfrm>
                <a:off x="6292850" y="4430713"/>
                <a:ext cx="47625" cy="50800"/>
              </a:xfrm>
              <a:custGeom>
                <a:avLst/>
                <a:gdLst>
                  <a:gd name="T0" fmla="*/ 75604693 w 30"/>
                  <a:gd name="T1" fmla="*/ 32761234 h 32"/>
                  <a:gd name="T2" fmla="*/ 75604693 w 30"/>
                  <a:gd name="T3" fmla="*/ 25201557 h 32"/>
                  <a:gd name="T4" fmla="*/ 68045020 w 30"/>
                  <a:gd name="T5" fmla="*/ 17640298 h 32"/>
                  <a:gd name="T6" fmla="*/ 68045020 w 30"/>
                  <a:gd name="T7" fmla="*/ 7559674 h 32"/>
                  <a:gd name="T8" fmla="*/ 63004709 w 30"/>
                  <a:gd name="T9" fmla="*/ 7559674 h 32"/>
                  <a:gd name="T10" fmla="*/ 63004709 w 30"/>
                  <a:gd name="T11" fmla="*/ 0 h 32"/>
                  <a:gd name="T12" fmla="*/ 15120940 w 30"/>
                  <a:gd name="T13" fmla="*/ 0 h 32"/>
                  <a:gd name="T14" fmla="*/ 7561264 w 30"/>
                  <a:gd name="T15" fmla="*/ 7559674 h 32"/>
                  <a:gd name="T16" fmla="*/ 0 w 30"/>
                  <a:gd name="T17" fmla="*/ 17640298 h 32"/>
                  <a:gd name="T18" fmla="*/ 0 w 30"/>
                  <a:gd name="T19" fmla="*/ 57962797 h 32"/>
                  <a:gd name="T20" fmla="*/ 7561264 w 30"/>
                  <a:gd name="T21" fmla="*/ 65524056 h 32"/>
                  <a:gd name="T22" fmla="*/ 7561264 w 30"/>
                  <a:gd name="T23" fmla="*/ 73083727 h 32"/>
                  <a:gd name="T24" fmla="*/ 22682200 w 30"/>
                  <a:gd name="T25" fmla="*/ 73083727 h 32"/>
                  <a:gd name="T26" fmla="*/ 32762829 w 30"/>
                  <a:gd name="T27" fmla="*/ 80644986 h 32"/>
                  <a:gd name="T28" fmla="*/ 47883763 w 30"/>
                  <a:gd name="T29" fmla="*/ 80644986 h 32"/>
                  <a:gd name="T30" fmla="*/ 55443448 w 30"/>
                  <a:gd name="T31" fmla="*/ 73083727 h 32"/>
                  <a:gd name="T32" fmla="*/ 63004709 w 30"/>
                  <a:gd name="T33" fmla="*/ 73083727 h 32"/>
                  <a:gd name="T34" fmla="*/ 68045020 w 30"/>
                  <a:gd name="T35" fmla="*/ 65524056 h 32"/>
                  <a:gd name="T36" fmla="*/ 68045020 w 30"/>
                  <a:gd name="T37" fmla="*/ 57962797 h 32"/>
                  <a:gd name="T38" fmla="*/ 75604693 w 30"/>
                  <a:gd name="T39" fmla="*/ 57962797 h 32"/>
                  <a:gd name="T40" fmla="*/ 75604693 w 30"/>
                  <a:gd name="T41" fmla="*/ 47882165 h 32"/>
                  <a:gd name="T42" fmla="*/ 75604693 w 30"/>
                  <a:gd name="T43" fmla="*/ 3276123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30" y="13"/>
                    </a:moveTo>
                    <a:lnTo>
                      <a:pt x="30" y="10"/>
                    </a:lnTo>
                    <a:lnTo>
                      <a:pt x="27" y="7"/>
                    </a:lnTo>
                    <a:lnTo>
                      <a:pt x="27" y="3"/>
                    </a:lnTo>
                    <a:lnTo>
                      <a:pt x="25" y="3"/>
                    </a:lnTo>
                    <a:lnTo>
                      <a:pt x="25" y="0"/>
                    </a:lnTo>
                    <a:lnTo>
                      <a:pt x="6" y="0"/>
                    </a:lnTo>
                    <a:lnTo>
                      <a:pt x="3" y="3"/>
                    </a:lnTo>
                    <a:lnTo>
                      <a:pt x="0" y="7"/>
                    </a:lnTo>
                    <a:lnTo>
                      <a:pt x="0" y="23"/>
                    </a:lnTo>
                    <a:lnTo>
                      <a:pt x="3" y="26"/>
                    </a:lnTo>
                    <a:lnTo>
                      <a:pt x="3" y="29"/>
                    </a:lnTo>
                    <a:lnTo>
                      <a:pt x="9" y="29"/>
                    </a:lnTo>
                    <a:lnTo>
                      <a:pt x="13" y="32"/>
                    </a:lnTo>
                    <a:lnTo>
                      <a:pt x="19" y="32"/>
                    </a:lnTo>
                    <a:lnTo>
                      <a:pt x="22" y="29"/>
                    </a:lnTo>
                    <a:lnTo>
                      <a:pt x="25" y="29"/>
                    </a:lnTo>
                    <a:lnTo>
                      <a:pt x="27" y="26"/>
                    </a:lnTo>
                    <a:lnTo>
                      <a:pt x="27" y="23"/>
                    </a:lnTo>
                    <a:lnTo>
                      <a:pt x="30" y="23"/>
                    </a:lnTo>
                    <a:lnTo>
                      <a:pt x="30" y="19"/>
                    </a:lnTo>
                    <a:lnTo>
                      <a:pt x="30" y="13"/>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79" name="Freeform 546"/>
              <p:cNvSpPr>
                <a:spLocks/>
              </p:cNvSpPr>
              <p:nvPr/>
            </p:nvSpPr>
            <p:spPr bwMode="auto">
              <a:xfrm>
                <a:off x="6292850" y="4430713"/>
                <a:ext cx="47625" cy="50800"/>
              </a:xfrm>
              <a:custGeom>
                <a:avLst/>
                <a:gdLst>
                  <a:gd name="T0" fmla="*/ 75604693 w 30"/>
                  <a:gd name="T1" fmla="*/ 32761234 h 32"/>
                  <a:gd name="T2" fmla="*/ 75604693 w 30"/>
                  <a:gd name="T3" fmla="*/ 25201557 h 32"/>
                  <a:gd name="T4" fmla="*/ 68045020 w 30"/>
                  <a:gd name="T5" fmla="*/ 17640298 h 32"/>
                  <a:gd name="T6" fmla="*/ 68045020 w 30"/>
                  <a:gd name="T7" fmla="*/ 7559674 h 32"/>
                  <a:gd name="T8" fmla="*/ 63004709 w 30"/>
                  <a:gd name="T9" fmla="*/ 7559674 h 32"/>
                  <a:gd name="T10" fmla="*/ 63004709 w 30"/>
                  <a:gd name="T11" fmla="*/ 0 h 32"/>
                  <a:gd name="T12" fmla="*/ 15120940 w 30"/>
                  <a:gd name="T13" fmla="*/ 0 h 32"/>
                  <a:gd name="T14" fmla="*/ 7561264 w 30"/>
                  <a:gd name="T15" fmla="*/ 7559674 h 32"/>
                  <a:gd name="T16" fmla="*/ 0 w 30"/>
                  <a:gd name="T17" fmla="*/ 17640298 h 32"/>
                  <a:gd name="T18" fmla="*/ 0 w 30"/>
                  <a:gd name="T19" fmla="*/ 57962797 h 32"/>
                  <a:gd name="T20" fmla="*/ 7561264 w 30"/>
                  <a:gd name="T21" fmla="*/ 65524056 h 32"/>
                  <a:gd name="T22" fmla="*/ 7561264 w 30"/>
                  <a:gd name="T23" fmla="*/ 73083727 h 32"/>
                  <a:gd name="T24" fmla="*/ 22682200 w 30"/>
                  <a:gd name="T25" fmla="*/ 73083727 h 32"/>
                  <a:gd name="T26" fmla="*/ 32762829 w 30"/>
                  <a:gd name="T27" fmla="*/ 80644986 h 32"/>
                  <a:gd name="T28" fmla="*/ 47883763 w 30"/>
                  <a:gd name="T29" fmla="*/ 80644986 h 32"/>
                  <a:gd name="T30" fmla="*/ 55443448 w 30"/>
                  <a:gd name="T31" fmla="*/ 73083727 h 32"/>
                  <a:gd name="T32" fmla="*/ 63004709 w 30"/>
                  <a:gd name="T33" fmla="*/ 73083727 h 32"/>
                  <a:gd name="T34" fmla="*/ 68045020 w 30"/>
                  <a:gd name="T35" fmla="*/ 65524056 h 32"/>
                  <a:gd name="T36" fmla="*/ 68045020 w 30"/>
                  <a:gd name="T37" fmla="*/ 57962797 h 32"/>
                  <a:gd name="T38" fmla="*/ 75604693 w 30"/>
                  <a:gd name="T39" fmla="*/ 57962797 h 32"/>
                  <a:gd name="T40" fmla="*/ 75604693 w 30"/>
                  <a:gd name="T41" fmla="*/ 47882165 h 32"/>
                  <a:gd name="T42" fmla="*/ 75604693 w 30"/>
                  <a:gd name="T43" fmla="*/ 3276123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30" y="13"/>
                    </a:moveTo>
                    <a:lnTo>
                      <a:pt x="30" y="10"/>
                    </a:lnTo>
                    <a:lnTo>
                      <a:pt x="27" y="7"/>
                    </a:lnTo>
                    <a:lnTo>
                      <a:pt x="27" y="3"/>
                    </a:lnTo>
                    <a:lnTo>
                      <a:pt x="25" y="3"/>
                    </a:lnTo>
                    <a:lnTo>
                      <a:pt x="25" y="0"/>
                    </a:lnTo>
                    <a:lnTo>
                      <a:pt x="6" y="0"/>
                    </a:lnTo>
                    <a:lnTo>
                      <a:pt x="3" y="3"/>
                    </a:lnTo>
                    <a:lnTo>
                      <a:pt x="0" y="7"/>
                    </a:lnTo>
                    <a:lnTo>
                      <a:pt x="0" y="23"/>
                    </a:lnTo>
                    <a:lnTo>
                      <a:pt x="3" y="26"/>
                    </a:lnTo>
                    <a:lnTo>
                      <a:pt x="3" y="29"/>
                    </a:lnTo>
                    <a:lnTo>
                      <a:pt x="9" y="29"/>
                    </a:lnTo>
                    <a:lnTo>
                      <a:pt x="13" y="32"/>
                    </a:lnTo>
                    <a:lnTo>
                      <a:pt x="19" y="32"/>
                    </a:lnTo>
                    <a:lnTo>
                      <a:pt x="22" y="29"/>
                    </a:lnTo>
                    <a:lnTo>
                      <a:pt x="25" y="29"/>
                    </a:lnTo>
                    <a:lnTo>
                      <a:pt x="27" y="26"/>
                    </a:lnTo>
                    <a:lnTo>
                      <a:pt x="27" y="23"/>
                    </a:lnTo>
                    <a:lnTo>
                      <a:pt x="30" y="23"/>
                    </a:lnTo>
                    <a:lnTo>
                      <a:pt x="30" y="19"/>
                    </a:lnTo>
                    <a:lnTo>
                      <a:pt x="30"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0" name="Freeform 547"/>
              <p:cNvSpPr>
                <a:spLocks/>
              </p:cNvSpPr>
              <p:nvPr/>
            </p:nvSpPr>
            <p:spPr bwMode="auto">
              <a:xfrm>
                <a:off x="6292850" y="4430713"/>
                <a:ext cx="47625" cy="50800"/>
              </a:xfrm>
              <a:custGeom>
                <a:avLst/>
                <a:gdLst>
                  <a:gd name="T0" fmla="*/ 75604693 w 30"/>
                  <a:gd name="T1" fmla="*/ 32761234 h 32"/>
                  <a:gd name="T2" fmla="*/ 75604693 w 30"/>
                  <a:gd name="T3" fmla="*/ 25201557 h 32"/>
                  <a:gd name="T4" fmla="*/ 68045020 w 30"/>
                  <a:gd name="T5" fmla="*/ 17640298 h 32"/>
                  <a:gd name="T6" fmla="*/ 68045020 w 30"/>
                  <a:gd name="T7" fmla="*/ 7559674 h 32"/>
                  <a:gd name="T8" fmla="*/ 63004709 w 30"/>
                  <a:gd name="T9" fmla="*/ 7559674 h 32"/>
                  <a:gd name="T10" fmla="*/ 63004709 w 30"/>
                  <a:gd name="T11" fmla="*/ 0 h 32"/>
                  <a:gd name="T12" fmla="*/ 15120940 w 30"/>
                  <a:gd name="T13" fmla="*/ 0 h 32"/>
                  <a:gd name="T14" fmla="*/ 7561264 w 30"/>
                  <a:gd name="T15" fmla="*/ 7559674 h 32"/>
                  <a:gd name="T16" fmla="*/ 0 w 30"/>
                  <a:gd name="T17" fmla="*/ 17640298 h 32"/>
                  <a:gd name="T18" fmla="*/ 0 w 30"/>
                  <a:gd name="T19" fmla="*/ 57962797 h 32"/>
                  <a:gd name="T20" fmla="*/ 7561264 w 30"/>
                  <a:gd name="T21" fmla="*/ 65524056 h 32"/>
                  <a:gd name="T22" fmla="*/ 7561264 w 30"/>
                  <a:gd name="T23" fmla="*/ 73083727 h 32"/>
                  <a:gd name="T24" fmla="*/ 22682200 w 30"/>
                  <a:gd name="T25" fmla="*/ 73083727 h 32"/>
                  <a:gd name="T26" fmla="*/ 32762829 w 30"/>
                  <a:gd name="T27" fmla="*/ 80644986 h 32"/>
                  <a:gd name="T28" fmla="*/ 47883763 w 30"/>
                  <a:gd name="T29" fmla="*/ 80644986 h 32"/>
                  <a:gd name="T30" fmla="*/ 55443448 w 30"/>
                  <a:gd name="T31" fmla="*/ 73083727 h 32"/>
                  <a:gd name="T32" fmla="*/ 63004709 w 30"/>
                  <a:gd name="T33" fmla="*/ 73083727 h 32"/>
                  <a:gd name="T34" fmla="*/ 68045020 w 30"/>
                  <a:gd name="T35" fmla="*/ 65524056 h 32"/>
                  <a:gd name="T36" fmla="*/ 68045020 w 30"/>
                  <a:gd name="T37" fmla="*/ 57962797 h 32"/>
                  <a:gd name="T38" fmla="*/ 75604693 w 30"/>
                  <a:gd name="T39" fmla="*/ 57962797 h 32"/>
                  <a:gd name="T40" fmla="*/ 75604693 w 30"/>
                  <a:gd name="T41" fmla="*/ 47882165 h 32"/>
                  <a:gd name="T42" fmla="*/ 75604693 w 30"/>
                  <a:gd name="T43" fmla="*/ 32761234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2"/>
                  <a:gd name="T68" fmla="*/ 30 w 30"/>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2">
                    <a:moveTo>
                      <a:pt x="30" y="13"/>
                    </a:moveTo>
                    <a:lnTo>
                      <a:pt x="30" y="10"/>
                    </a:lnTo>
                    <a:lnTo>
                      <a:pt x="27" y="7"/>
                    </a:lnTo>
                    <a:lnTo>
                      <a:pt x="27" y="3"/>
                    </a:lnTo>
                    <a:lnTo>
                      <a:pt x="25" y="3"/>
                    </a:lnTo>
                    <a:lnTo>
                      <a:pt x="25" y="0"/>
                    </a:lnTo>
                    <a:lnTo>
                      <a:pt x="6" y="0"/>
                    </a:lnTo>
                    <a:lnTo>
                      <a:pt x="3" y="3"/>
                    </a:lnTo>
                    <a:lnTo>
                      <a:pt x="0" y="7"/>
                    </a:lnTo>
                    <a:lnTo>
                      <a:pt x="0" y="23"/>
                    </a:lnTo>
                    <a:lnTo>
                      <a:pt x="3" y="26"/>
                    </a:lnTo>
                    <a:lnTo>
                      <a:pt x="3" y="29"/>
                    </a:lnTo>
                    <a:lnTo>
                      <a:pt x="9" y="29"/>
                    </a:lnTo>
                    <a:lnTo>
                      <a:pt x="13" y="32"/>
                    </a:lnTo>
                    <a:lnTo>
                      <a:pt x="19" y="32"/>
                    </a:lnTo>
                    <a:lnTo>
                      <a:pt x="22" y="29"/>
                    </a:lnTo>
                    <a:lnTo>
                      <a:pt x="25" y="29"/>
                    </a:lnTo>
                    <a:lnTo>
                      <a:pt x="27" y="26"/>
                    </a:lnTo>
                    <a:lnTo>
                      <a:pt x="27" y="23"/>
                    </a:lnTo>
                    <a:lnTo>
                      <a:pt x="30" y="23"/>
                    </a:lnTo>
                    <a:lnTo>
                      <a:pt x="30" y="19"/>
                    </a:lnTo>
                    <a:lnTo>
                      <a:pt x="30" y="13"/>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1" name="Freeform 548"/>
              <p:cNvSpPr>
                <a:spLocks/>
              </p:cNvSpPr>
              <p:nvPr/>
            </p:nvSpPr>
            <p:spPr bwMode="auto">
              <a:xfrm>
                <a:off x="6556375" y="4672013"/>
                <a:ext cx="52388" cy="47625"/>
              </a:xfrm>
              <a:custGeom>
                <a:avLst/>
                <a:gdLst>
                  <a:gd name="T0" fmla="*/ 83166730 w 33"/>
                  <a:gd name="T1" fmla="*/ 27722518 h 30"/>
                  <a:gd name="T2" fmla="*/ 75605399 w 33"/>
                  <a:gd name="T3" fmla="*/ 27722518 h 30"/>
                  <a:gd name="T4" fmla="*/ 75605399 w 33"/>
                  <a:gd name="T5" fmla="*/ 12601575 h 30"/>
                  <a:gd name="T6" fmla="*/ 68045655 w 33"/>
                  <a:gd name="T7" fmla="*/ 2520950 h 30"/>
                  <a:gd name="T8" fmla="*/ 60484324 w 33"/>
                  <a:gd name="T9" fmla="*/ 0 h 30"/>
                  <a:gd name="T10" fmla="*/ 22682412 w 33"/>
                  <a:gd name="T11" fmla="*/ 0 h 30"/>
                  <a:gd name="T12" fmla="*/ 15121081 w 33"/>
                  <a:gd name="T13" fmla="*/ 2520950 h 30"/>
                  <a:gd name="T14" fmla="*/ 7561334 w 33"/>
                  <a:gd name="T15" fmla="*/ 2520950 h 30"/>
                  <a:gd name="T16" fmla="*/ 7561334 w 33"/>
                  <a:gd name="T17" fmla="*/ 20161251 h 30"/>
                  <a:gd name="T18" fmla="*/ 0 w 33"/>
                  <a:gd name="T19" fmla="*/ 27722518 h 30"/>
                  <a:gd name="T20" fmla="*/ 0 w 33"/>
                  <a:gd name="T21" fmla="*/ 42843452 h 30"/>
                  <a:gd name="T22" fmla="*/ 7561334 w 33"/>
                  <a:gd name="T23" fmla="*/ 52924086 h 30"/>
                  <a:gd name="T24" fmla="*/ 7561334 w 33"/>
                  <a:gd name="T25" fmla="*/ 60483759 h 30"/>
                  <a:gd name="T26" fmla="*/ 15121081 w 33"/>
                  <a:gd name="T27" fmla="*/ 68045020 h 30"/>
                  <a:gd name="T28" fmla="*/ 32763135 w 33"/>
                  <a:gd name="T29" fmla="*/ 68045020 h 30"/>
                  <a:gd name="T30" fmla="*/ 32763135 w 33"/>
                  <a:gd name="T31" fmla="*/ 75604693 h 30"/>
                  <a:gd name="T32" fmla="*/ 52924580 w 33"/>
                  <a:gd name="T33" fmla="*/ 75604693 h 30"/>
                  <a:gd name="T34" fmla="*/ 52924580 w 33"/>
                  <a:gd name="T35" fmla="*/ 68045020 h 30"/>
                  <a:gd name="T36" fmla="*/ 68045655 w 33"/>
                  <a:gd name="T37" fmla="*/ 68045020 h 30"/>
                  <a:gd name="T38" fmla="*/ 68045655 w 33"/>
                  <a:gd name="T39" fmla="*/ 60483759 h 30"/>
                  <a:gd name="T40" fmla="*/ 75605399 w 33"/>
                  <a:gd name="T41" fmla="*/ 52924086 h 30"/>
                  <a:gd name="T42" fmla="*/ 75605399 w 33"/>
                  <a:gd name="T43" fmla="*/ 42843452 h 30"/>
                  <a:gd name="T44" fmla="*/ 83166730 w 33"/>
                  <a:gd name="T45" fmla="*/ 27722518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30"/>
                  <a:gd name="T71" fmla="*/ 33 w 33"/>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30">
                    <a:moveTo>
                      <a:pt x="33" y="11"/>
                    </a:moveTo>
                    <a:lnTo>
                      <a:pt x="30" y="11"/>
                    </a:lnTo>
                    <a:lnTo>
                      <a:pt x="30" y="5"/>
                    </a:lnTo>
                    <a:lnTo>
                      <a:pt x="27" y="1"/>
                    </a:lnTo>
                    <a:lnTo>
                      <a:pt x="24" y="0"/>
                    </a:lnTo>
                    <a:lnTo>
                      <a:pt x="9" y="0"/>
                    </a:lnTo>
                    <a:lnTo>
                      <a:pt x="6" y="1"/>
                    </a:lnTo>
                    <a:lnTo>
                      <a:pt x="3" y="1"/>
                    </a:lnTo>
                    <a:lnTo>
                      <a:pt x="3" y="8"/>
                    </a:lnTo>
                    <a:lnTo>
                      <a:pt x="0" y="11"/>
                    </a:lnTo>
                    <a:lnTo>
                      <a:pt x="0" y="17"/>
                    </a:lnTo>
                    <a:lnTo>
                      <a:pt x="3" y="21"/>
                    </a:lnTo>
                    <a:lnTo>
                      <a:pt x="3" y="24"/>
                    </a:lnTo>
                    <a:lnTo>
                      <a:pt x="6" y="27"/>
                    </a:lnTo>
                    <a:lnTo>
                      <a:pt x="13" y="27"/>
                    </a:lnTo>
                    <a:lnTo>
                      <a:pt x="13" y="30"/>
                    </a:lnTo>
                    <a:lnTo>
                      <a:pt x="21" y="30"/>
                    </a:lnTo>
                    <a:lnTo>
                      <a:pt x="21" y="27"/>
                    </a:lnTo>
                    <a:lnTo>
                      <a:pt x="27" y="27"/>
                    </a:lnTo>
                    <a:lnTo>
                      <a:pt x="27" y="24"/>
                    </a:lnTo>
                    <a:lnTo>
                      <a:pt x="30" y="21"/>
                    </a:lnTo>
                    <a:lnTo>
                      <a:pt x="30" y="17"/>
                    </a:lnTo>
                    <a:lnTo>
                      <a:pt x="33" y="11"/>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2" name="Freeform 549"/>
              <p:cNvSpPr>
                <a:spLocks/>
              </p:cNvSpPr>
              <p:nvPr/>
            </p:nvSpPr>
            <p:spPr bwMode="auto">
              <a:xfrm>
                <a:off x="6556375" y="4672013"/>
                <a:ext cx="52388" cy="47625"/>
              </a:xfrm>
              <a:custGeom>
                <a:avLst/>
                <a:gdLst>
                  <a:gd name="T0" fmla="*/ 83166730 w 33"/>
                  <a:gd name="T1" fmla="*/ 27722518 h 30"/>
                  <a:gd name="T2" fmla="*/ 75605399 w 33"/>
                  <a:gd name="T3" fmla="*/ 27722518 h 30"/>
                  <a:gd name="T4" fmla="*/ 75605399 w 33"/>
                  <a:gd name="T5" fmla="*/ 12601575 h 30"/>
                  <a:gd name="T6" fmla="*/ 68045655 w 33"/>
                  <a:gd name="T7" fmla="*/ 2520950 h 30"/>
                  <a:gd name="T8" fmla="*/ 60484324 w 33"/>
                  <a:gd name="T9" fmla="*/ 0 h 30"/>
                  <a:gd name="T10" fmla="*/ 22682412 w 33"/>
                  <a:gd name="T11" fmla="*/ 0 h 30"/>
                  <a:gd name="T12" fmla="*/ 15121081 w 33"/>
                  <a:gd name="T13" fmla="*/ 2520950 h 30"/>
                  <a:gd name="T14" fmla="*/ 7561334 w 33"/>
                  <a:gd name="T15" fmla="*/ 2520950 h 30"/>
                  <a:gd name="T16" fmla="*/ 7561334 w 33"/>
                  <a:gd name="T17" fmla="*/ 20161251 h 30"/>
                  <a:gd name="T18" fmla="*/ 0 w 33"/>
                  <a:gd name="T19" fmla="*/ 27722518 h 30"/>
                  <a:gd name="T20" fmla="*/ 0 w 33"/>
                  <a:gd name="T21" fmla="*/ 42843452 h 30"/>
                  <a:gd name="T22" fmla="*/ 7561334 w 33"/>
                  <a:gd name="T23" fmla="*/ 52924086 h 30"/>
                  <a:gd name="T24" fmla="*/ 7561334 w 33"/>
                  <a:gd name="T25" fmla="*/ 60483759 h 30"/>
                  <a:gd name="T26" fmla="*/ 15121081 w 33"/>
                  <a:gd name="T27" fmla="*/ 68045020 h 30"/>
                  <a:gd name="T28" fmla="*/ 32763135 w 33"/>
                  <a:gd name="T29" fmla="*/ 68045020 h 30"/>
                  <a:gd name="T30" fmla="*/ 32763135 w 33"/>
                  <a:gd name="T31" fmla="*/ 75604693 h 30"/>
                  <a:gd name="T32" fmla="*/ 52924580 w 33"/>
                  <a:gd name="T33" fmla="*/ 75604693 h 30"/>
                  <a:gd name="T34" fmla="*/ 52924580 w 33"/>
                  <a:gd name="T35" fmla="*/ 68045020 h 30"/>
                  <a:gd name="T36" fmla="*/ 68045655 w 33"/>
                  <a:gd name="T37" fmla="*/ 68045020 h 30"/>
                  <a:gd name="T38" fmla="*/ 68045655 w 33"/>
                  <a:gd name="T39" fmla="*/ 60483759 h 30"/>
                  <a:gd name="T40" fmla="*/ 75605399 w 33"/>
                  <a:gd name="T41" fmla="*/ 52924086 h 30"/>
                  <a:gd name="T42" fmla="*/ 75605399 w 33"/>
                  <a:gd name="T43" fmla="*/ 42843452 h 30"/>
                  <a:gd name="T44" fmla="*/ 83166730 w 33"/>
                  <a:gd name="T45" fmla="*/ 27722518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30"/>
                  <a:gd name="T71" fmla="*/ 33 w 33"/>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30">
                    <a:moveTo>
                      <a:pt x="33" y="11"/>
                    </a:moveTo>
                    <a:lnTo>
                      <a:pt x="30" y="11"/>
                    </a:lnTo>
                    <a:lnTo>
                      <a:pt x="30" y="5"/>
                    </a:lnTo>
                    <a:lnTo>
                      <a:pt x="27" y="1"/>
                    </a:lnTo>
                    <a:lnTo>
                      <a:pt x="24" y="0"/>
                    </a:lnTo>
                    <a:lnTo>
                      <a:pt x="9" y="0"/>
                    </a:lnTo>
                    <a:lnTo>
                      <a:pt x="6" y="1"/>
                    </a:lnTo>
                    <a:lnTo>
                      <a:pt x="3" y="1"/>
                    </a:lnTo>
                    <a:lnTo>
                      <a:pt x="3" y="8"/>
                    </a:lnTo>
                    <a:lnTo>
                      <a:pt x="0" y="11"/>
                    </a:lnTo>
                    <a:lnTo>
                      <a:pt x="0" y="17"/>
                    </a:lnTo>
                    <a:lnTo>
                      <a:pt x="3" y="21"/>
                    </a:lnTo>
                    <a:lnTo>
                      <a:pt x="3" y="24"/>
                    </a:lnTo>
                    <a:lnTo>
                      <a:pt x="6" y="27"/>
                    </a:lnTo>
                    <a:lnTo>
                      <a:pt x="13" y="27"/>
                    </a:lnTo>
                    <a:lnTo>
                      <a:pt x="13" y="30"/>
                    </a:lnTo>
                    <a:lnTo>
                      <a:pt x="21" y="30"/>
                    </a:lnTo>
                    <a:lnTo>
                      <a:pt x="21" y="27"/>
                    </a:lnTo>
                    <a:lnTo>
                      <a:pt x="27" y="27"/>
                    </a:lnTo>
                    <a:lnTo>
                      <a:pt x="27" y="24"/>
                    </a:lnTo>
                    <a:lnTo>
                      <a:pt x="30" y="21"/>
                    </a:lnTo>
                    <a:lnTo>
                      <a:pt x="30" y="17"/>
                    </a:lnTo>
                    <a:lnTo>
                      <a:pt x="33" y="11"/>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3" name="Freeform 550"/>
              <p:cNvSpPr>
                <a:spLocks/>
              </p:cNvSpPr>
              <p:nvPr/>
            </p:nvSpPr>
            <p:spPr bwMode="auto">
              <a:xfrm>
                <a:off x="6556375" y="4672013"/>
                <a:ext cx="52388" cy="47625"/>
              </a:xfrm>
              <a:custGeom>
                <a:avLst/>
                <a:gdLst>
                  <a:gd name="T0" fmla="*/ 83166730 w 33"/>
                  <a:gd name="T1" fmla="*/ 27722518 h 30"/>
                  <a:gd name="T2" fmla="*/ 75605399 w 33"/>
                  <a:gd name="T3" fmla="*/ 27722518 h 30"/>
                  <a:gd name="T4" fmla="*/ 75605399 w 33"/>
                  <a:gd name="T5" fmla="*/ 12601575 h 30"/>
                  <a:gd name="T6" fmla="*/ 68045655 w 33"/>
                  <a:gd name="T7" fmla="*/ 2520950 h 30"/>
                  <a:gd name="T8" fmla="*/ 60484324 w 33"/>
                  <a:gd name="T9" fmla="*/ 0 h 30"/>
                  <a:gd name="T10" fmla="*/ 22682412 w 33"/>
                  <a:gd name="T11" fmla="*/ 0 h 30"/>
                  <a:gd name="T12" fmla="*/ 15121081 w 33"/>
                  <a:gd name="T13" fmla="*/ 2520950 h 30"/>
                  <a:gd name="T14" fmla="*/ 7561334 w 33"/>
                  <a:gd name="T15" fmla="*/ 2520950 h 30"/>
                  <a:gd name="T16" fmla="*/ 7561334 w 33"/>
                  <a:gd name="T17" fmla="*/ 20161251 h 30"/>
                  <a:gd name="T18" fmla="*/ 0 w 33"/>
                  <a:gd name="T19" fmla="*/ 27722518 h 30"/>
                  <a:gd name="T20" fmla="*/ 0 w 33"/>
                  <a:gd name="T21" fmla="*/ 42843452 h 30"/>
                  <a:gd name="T22" fmla="*/ 7561334 w 33"/>
                  <a:gd name="T23" fmla="*/ 52924086 h 30"/>
                  <a:gd name="T24" fmla="*/ 7561334 w 33"/>
                  <a:gd name="T25" fmla="*/ 60483759 h 30"/>
                  <a:gd name="T26" fmla="*/ 15121081 w 33"/>
                  <a:gd name="T27" fmla="*/ 68045020 h 30"/>
                  <a:gd name="T28" fmla="*/ 32763135 w 33"/>
                  <a:gd name="T29" fmla="*/ 68045020 h 30"/>
                  <a:gd name="T30" fmla="*/ 32763135 w 33"/>
                  <a:gd name="T31" fmla="*/ 75604693 h 30"/>
                  <a:gd name="T32" fmla="*/ 52924580 w 33"/>
                  <a:gd name="T33" fmla="*/ 75604693 h 30"/>
                  <a:gd name="T34" fmla="*/ 52924580 w 33"/>
                  <a:gd name="T35" fmla="*/ 68045020 h 30"/>
                  <a:gd name="T36" fmla="*/ 68045655 w 33"/>
                  <a:gd name="T37" fmla="*/ 68045020 h 30"/>
                  <a:gd name="T38" fmla="*/ 68045655 w 33"/>
                  <a:gd name="T39" fmla="*/ 60483759 h 30"/>
                  <a:gd name="T40" fmla="*/ 75605399 w 33"/>
                  <a:gd name="T41" fmla="*/ 52924086 h 30"/>
                  <a:gd name="T42" fmla="*/ 75605399 w 33"/>
                  <a:gd name="T43" fmla="*/ 42843452 h 30"/>
                  <a:gd name="T44" fmla="*/ 83166730 w 33"/>
                  <a:gd name="T45" fmla="*/ 27722518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30"/>
                  <a:gd name="T71" fmla="*/ 33 w 33"/>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30">
                    <a:moveTo>
                      <a:pt x="33" y="11"/>
                    </a:moveTo>
                    <a:lnTo>
                      <a:pt x="30" y="11"/>
                    </a:lnTo>
                    <a:lnTo>
                      <a:pt x="30" y="5"/>
                    </a:lnTo>
                    <a:lnTo>
                      <a:pt x="27" y="1"/>
                    </a:lnTo>
                    <a:lnTo>
                      <a:pt x="24" y="0"/>
                    </a:lnTo>
                    <a:lnTo>
                      <a:pt x="9" y="0"/>
                    </a:lnTo>
                    <a:lnTo>
                      <a:pt x="6" y="1"/>
                    </a:lnTo>
                    <a:lnTo>
                      <a:pt x="3" y="1"/>
                    </a:lnTo>
                    <a:lnTo>
                      <a:pt x="3" y="8"/>
                    </a:lnTo>
                    <a:lnTo>
                      <a:pt x="0" y="11"/>
                    </a:lnTo>
                    <a:lnTo>
                      <a:pt x="0" y="17"/>
                    </a:lnTo>
                    <a:lnTo>
                      <a:pt x="3" y="21"/>
                    </a:lnTo>
                    <a:lnTo>
                      <a:pt x="3" y="24"/>
                    </a:lnTo>
                    <a:lnTo>
                      <a:pt x="6" y="27"/>
                    </a:lnTo>
                    <a:lnTo>
                      <a:pt x="13" y="27"/>
                    </a:lnTo>
                    <a:lnTo>
                      <a:pt x="13" y="30"/>
                    </a:lnTo>
                    <a:lnTo>
                      <a:pt x="21" y="30"/>
                    </a:lnTo>
                    <a:lnTo>
                      <a:pt x="21" y="27"/>
                    </a:lnTo>
                    <a:lnTo>
                      <a:pt x="27" y="27"/>
                    </a:lnTo>
                    <a:lnTo>
                      <a:pt x="27" y="24"/>
                    </a:lnTo>
                    <a:lnTo>
                      <a:pt x="30" y="21"/>
                    </a:lnTo>
                    <a:lnTo>
                      <a:pt x="30" y="17"/>
                    </a:lnTo>
                    <a:lnTo>
                      <a:pt x="33" y="11"/>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4" name="Freeform 551"/>
              <p:cNvSpPr>
                <a:spLocks/>
              </p:cNvSpPr>
              <p:nvPr/>
            </p:nvSpPr>
            <p:spPr bwMode="auto">
              <a:xfrm>
                <a:off x="6556375" y="4672013"/>
                <a:ext cx="52388" cy="47625"/>
              </a:xfrm>
              <a:custGeom>
                <a:avLst/>
                <a:gdLst>
                  <a:gd name="T0" fmla="*/ 83166730 w 33"/>
                  <a:gd name="T1" fmla="*/ 27722518 h 30"/>
                  <a:gd name="T2" fmla="*/ 75605399 w 33"/>
                  <a:gd name="T3" fmla="*/ 27722518 h 30"/>
                  <a:gd name="T4" fmla="*/ 75605399 w 33"/>
                  <a:gd name="T5" fmla="*/ 12601575 h 30"/>
                  <a:gd name="T6" fmla="*/ 68045655 w 33"/>
                  <a:gd name="T7" fmla="*/ 2520950 h 30"/>
                  <a:gd name="T8" fmla="*/ 60484324 w 33"/>
                  <a:gd name="T9" fmla="*/ 0 h 30"/>
                  <a:gd name="T10" fmla="*/ 22682412 w 33"/>
                  <a:gd name="T11" fmla="*/ 0 h 30"/>
                  <a:gd name="T12" fmla="*/ 15121081 w 33"/>
                  <a:gd name="T13" fmla="*/ 2520950 h 30"/>
                  <a:gd name="T14" fmla="*/ 7561334 w 33"/>
                  <a:gd name="T15" fmla="*/ 2520950 h 30"/>
                  <a:gd name="T16" fmla="*/ 7561334 w 33"/>
                  <a:gd name="T17" fmla="*/ 20161251 h 30"/>
                  <a:gd name="T18" fmla="*/ 0 w 33"/>
                  <a:gd name="T19" fmla="*/ 27722518 h 30"/>
                  <a:gd name="T20" fmla="*/ 0 w 33"/>
                  <a:gd name="T21" fmla="*/ 42843452 h 30"/>
                  <a:gd name="T22" fmla="*/ 7561334 w 33"/>
                  <a:gd name="T23" fmla="*/ 52924086 h 30"/>
                  <a:gd name="T24" fmla="*/ 7561334 w 33"/>
                  <a:gd name="T25" fmla="*/ 60483759 h 30"/>
                  <a:gd name="T26" fmla="*/ 15121081 w 33"/>
                  <a:gd name="T27" fmla="*/ 68045020 h 30"/>
                  <a:gd name="T28" fmla="*/ 32763135 w 33"/>
                  <a:gd name="T29" fmla="*/ 68045020 h 30"/>
                  <a:gd name="T30" fmla="*/ 32763135 w 33"/>
                  <a:gd name="T31" fmla="*/ 75604693 h 30"/>
                  <a:gd name="T32" fmla="*/ 52924580 w 33"/>
                  <a:gd name="T33" fmla="*/ 75604693 h 30"/>
                  <a:gd name="T34" fmla="*/ 52924580 w 33"/>
                  <a:gd name="T35" fmla="*/ 68045020 h 30"/>
                  <a:gd name="T36" fmla="*/ 68045655 w 33"/>
                  <a:gd name="T37" fmla="*/ 68045020 h 30"/>
                  <a:gd name="T38" fmla="*/ 68045655 w 33"/>
                  <a:gd name="T39" fmla="*/ 60483759 h 30"/>
                  <a:gd name="T40" fmla="*/ 75605399 w 33"/>
                  <a:gd name="T41" fmla="*/ 52924086 h 30"/>
                  <a:gd name="T42" fmla="*/ 75605399 w 33"/>
                  <a:gd name="T43" fmla="*/ 42843452 h 30"/>
                  <a:gd name="T44" fmla="*/ 83166730 w 33"/>
                  <a:gd name="T45" fmla="*/ 27722518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30"/>
                  <a:gd name="T71" fmla="*/ 33 w 33"/>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30">
                    <a:moveTo>
                      <a:pt x="33" y="11"/>
                    </a:moveTo>
                    <a:lnTo>
                      <a:pt x="30" y="11"/>
                    </a:lnTo>
                    <a:lnTo>
                      <a:pt x="30" y="5"/>
                    </a:lnTo>
                    <a:lnTo>
                      <a:pt x="27" y="1"/>
                    </a:lnTo>
                    <a:lnTo>
                      <a:pt x="24" y="0"/>
                    </a:lnTo>
                    <a:lnTo>
                      <a:pt x="9" y="0"/>
                    </a:lnTo>
                    <a:lnTo>
                      <a:pt x="6" y="1"/>
                    </a:lnTo>
                    <a:lnTo>
                      <a:pt x="3" y="1"/>
                    </a:lnTo>
                    <a:lnTo>
                      <a:pt x="3" y="8"/>
                    </a:lnTo>
                    <a:lnTo>
                      <a:pt x="0" y="11"/>
                    </a:lnTo>
                    <a:lnTo>
                      <a:pt x="0" y="17"/>
                    </a:lnTo>
                    <a:lnTo>
                      <a:pt x="3" y="21"/>
                    </a:lnTo>
                    <a:lnTo>
                      <a:pt x="3" y="24"/>
                    </a:lnTo>
                    <a:lnTo>
                      <a:pt x="6" y="27"/>
                    </a:lnTo>
                    <a:lnTo>
                      <a:pt x="13" y="27"/>
                    </a:lnTo>
                    <a:lnTo>
                      <a:pt x="13" y="30"/>
                    </a:lnTo>
                    <a:lnTo>
                      <a:pt x="21" y="30"/>
                    </a:lnTo>
                    <a:lnTo>
                      <a:pt x="21" y="27"/>
                    </a:lnTo>
                    <a:lnTo>
                      <a:pt x="27" y="27"/>
                    </a:lnTo>
                    <a:lnTo>
                      <a:pt x="27" y="24"/>
                    </a:lnTo>
                    <a:lnTo>
                      <a:pt x="30" y="21"/>
                    </a:lnTo>
                    <a:lnTo>
                      <a:pt x="30" y="17"/>
                    </a:lnTo>
                    <a:lnTo>
                      <a:pt x="33" y="11"/>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5" name="Freeform 552"/>
              <p:cNvSpPr>
                <a:spLocks/>
              </p:cNvSpPr>
              <p:nvPr/>
            </p:nvSpPr>
            <p:spPr bwMode="auto">
              <a:xfrm>
                <a:off x="6821488" y="4621213"/>
                <a:ext cx="50800" cy="50800"/>
              </a:xfrm>
              <a:custGeom>
                <a:avLst/>
                <a:gdLst>
                  <a:gd name="T0" fmla="*/ 80644986 w 32"/>
                  <a:gd name="T1" fmla="*/ 40322493 h 32"/>
                  <a:gd name="T2" fmla="*/ 80644986 w 32"/>
                  <a:gd name="T3" fmla="*/ 25201557 h 32"/>
                  <a:gd name="T4" fmla="*/ 73083727 w 32"/>
                  <a:gd name="T5" fmla="*/ 25201557 h 32"/>
                  <a:gd name="T6" fmla="*/ 73083727 w 32"/>
                  <a:gd name="T7" fmla="*/ 15120936 h 32"/>
                  <a:gd name="T8" fmla="*/ 65524056 w 32"/>
                  <a:gd name="T9" fmla="*/ 7559674 h 32"/>
                  <a:gd name="T10" fmla="*/ 57962797 w 32"/>
                  <a:gd name="T11" fmla="*/ 0 h 32"/>
                  <a:gd name="T12" fmla="*/ 25201557 w 32"/>
                  <a:gd name="T13" fmla="*/ 0 h 32"/>
                  <a:gd name="T14" fmla="*/ 17640298 w 32"/>
                  <a:gd name="T15" fmla="*/ 7559674 h 32"/>
                  <a:gd name="T16" fmla="*/ 10080623 w 32"/>
                  <a:gd name="T17" fmla="*/ 15120936 h 32"/>
                  <a:gd name="T18" fmla="*/ 10080623 w 32"/>
                  <a:gd name="T19" fmla="*/ 25201557 h 32"/>
                  <a:gd name="T20" fmla="*/ 0 w 32"/>
                  <a:gd name="T21" fmla="*/ 25201557 h 32"/>
                  <a:gd name="T22" fmla="*/ 0 w 32"/>
                  <a:gd name="T23" fmla="*/ 55443436 h 32"/>
                  <a:gd name="T24" fmla="*/ 10080623 w 32"/>
                  <a:gd name="T25" fmla="*/ 63003107 h 32"/>
                  <a:gd name="T26" fmla="*/ 10080623 w 32"/>
                  <a:gd name="T27" fmla="*/ 73083727 h 32"/>
                  <a:gd name="T28" fmla="*/ 17640298 w 32"/>
                  <a:gd name="T29" fmla="*/ 73083727 h 32"/>
                  <a:gd name="T30" fmla="*/ 17640298 w 32"/>
                  <a:gd name="T31" fmla="*/ 80644986 h 32"/>
                  <a:gd name="T32" fmla="*/ 65524056 w 32"/>
                  <a:gd name="T33" fmla="*/ 80644986 h 32"/>
                  <a:gd name="T34" fmla="*/ 65524056 w 32"/>
                  <a:gd name="T35" fmla="*/ 73083727 h 32"/>
                  <a:gd name="T36" fmla="*/ 73083727 w 32"/>
                  <a:gd name="T37" fmla="*/ 73083727 h 32"/>
                  <a:gd name="T38" fmla="*/ 73083727 w 32"/>
                  <a:gd name="T39" fmla="*/ 63003107 h 32"/>
                  <a:gd name="T40" fmla="*/ 80644986 w 32"/>
                  <a:gd name="T41" fmla="*/ 55443436 h 32"/>
                  <a:gd name="T42" fmla="*/ 80644986 w 32"/>
                  <a:gd name="T43" fmla="*/ 47882165 h 32"/>
                  <a:gd name="T44" fmla="*/ 80644986 w 32"/>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6"/>
                    </a:moveTo>
                    <a:lnTo>
                      <a:pt x="32" y="10"/>
                    </a:lnTo>
                    <a:lnTo>
                      <a:pt x="29" y="10"/>
                    </a:lnTo>
                    <a:lnTo>
                      <a:pt x="29" y="6"/>
                    </a:lnTo>
                    <a:lnTo>
                      <a:pt x="26" y="3"/>
                    </a:lnTo>
                    <a:lnTo>
                      <a:pt x="23" y="0"/>
                    </a:lnTo>
                    <a:lnTo>
                      <a:pt x="10" y="0"/>
                    </a:lnTo>
                    <a:lnTo>
                      <a:pt x="7" y="3"/>
                    </a:lnTo>
                    <a:lnTo>
                      <a:pt x="4" y="6"/>
                    </a:lnTo>
                    <a:lnTo>
                      <a:pt x="4" y="10"/>
                    </a:lnTo>
                    <a:lnTo>
                      <a:pt x="0" y="10"/>
                    </a:lnTo>
                    <a:lnTo>
                      <a:pt x="0" y="22"/>
                    </a:lnTo>
                    <a:lnTo>
                      <a:pt x="4" y="25"/>
                    </a:lnTo>
                    <a:lnTo>
                      <a:pt x="4" y="29"/>
                    </a:lnTo>
                    <a:lnTo>
                      <a:pt x="7" y="29"/>
                    </a:lnTo>
                    <a:lnTo>
                      <a:pt x="7" y="32"/>
                    </a:lnTo>
                    <a:lnTo>
                      <a:pt x="26" y="32"/>
                    </a:lnTo>
                    <a:lnTo>
                      <a:pt x="26" y="29"/>
                    </a:lnTo>
                    <a:lnTo>
                      <a:pt x="29" y="29"/>
                    </a:lnTo>
                    <a:lnTo>
                      <a:pt x="29" y="25"/>
                    </a:lnTo>
                    <a:lnTo>
                      <a:pt x="32" y="22"/>
                    </a:lnTo>
                    <a:lnTo>
                      <a:pt x="32" y="19"/>
                    </a:lnTo>
                    <a:lnTo>
                      <a:pt x="32"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6" name="Freeform 553"/>
              <p:cNvSpPr>
                <a:spLocks/>
              </p:cNvSpPr>
              <p:nvPr/>
            </p:nvSpPr>
            <p:spPr bwMode="auto">
              <a:xfrm>
                <a:off x="6821488" y="4621213"/>
                <a:ext cx="50800" cy="50800"/>
              </a:xfrm>
              <a:custGeom>
                <a:avLst/>
                <a:gdLst>
                  <a:gd name="T0" fmla="*/ 80644986 w 32"/>
                  <a:gd name="T1" fmla="*/ 40322493 h 32"/>
                  <a:gd name="T2" fmla="*/ 80644986 w 32"/>
                  <a:gd name="T3" fmla="*/ 25201557 h 32"/>
                  <a:gd name="T4" fmla="*/ 73083727 w 32"/>
                  <a:gd name="T5" fmla="*/ 25201557 h 32"/>
                  <a:gd name="T6" fmla="*/ 73083727 w 32"/>
                  <a:gd name="T7" fmla="*/ 15120936 h 32"/>
                  <a:gd name="T8" fmla="*/ 65524056 w 32"/>
                  <a:gd name="T9" fmla="*/ 7559674 h 32"/>
                  <a:gd name="T10" fmla="*/ 57962797 w 32"/>
                  <a:gd name="T11" fmla="*/ 0 h 32"/>
                  <a:gd name="T12" fmla="*/ 25201557 w 32"/>
                  <a:gd name="T13" fmla="*/ 0 h 32"/>
                  <a:gd name="T14" fmla="*/ 17640298 w 32"/>
                  <a:gd name="T15" fmla="*/ 7559674 h 32"/>
                  <a:gd name="T16" fmla="*/ 10080623 w 32"/>
                  <a:gd name="T17" fmla="*/ 15120936 h 32"/>
                  <a:gd name="T18" fmla="*/ 10080623 w 32"/>
                  <a:gd name="T19" fmla="*/ 25201557 h 32"/>
                  <a:gd name="T20" fmla="*/ 0 w 32"/>
                  <a:gd name="T21" fmla="*/ 25201557 h 32"/>
                  <a:gd name="T22" fmla="*/ 0 w 32"/>
                  <a:gd name="T23" fmla="*/ 55443436 h 32"/>
                  <a:gd name="T24" fmla="*/ 10080623 w 32"/>
                  <a:gd name="T25" fmla="*/ 63003107 h 32"/>
                  <a:gd name="T26" fmla="*/ 10080623 w 32"/>
                  <a:gd name="T27" fmla="*/ 73083727 h 32"/>
                  <a:gd name="T28" fmla="*/ 17640298 w 32"/>
                  <a:gd name="T29" fmla="*/ 73083727 h 32"/>
                  <a:gd name="T30" fmla="*/ 17640298 w 32"/>
                  <a:gd name="T31" fmla="*/ 80644986 h 32"/>
                  <a:gd name="T32" fmla="*/ 65524056 w 32"/>
                  <a:gd name="T33" fmla="*/ 80644986 h 32"/>
                  <a:gd name="T34" fmla="*/ 65524056 w 32"/>
                  <a:gd name="T35" fmla="*/ 73083727 h 32"/>
                  <a:gd name="T36" fmla="*/ 73083727 w 32"/>
                  <a:gd name="T37" fmla="*/ 73083727 h 32"/>
                  <a:gd name="T38" fmla="*/ 73083727 w 32"/>
                  <a:gd name="T39" fmla="*/ 63003107 h 32"/>
                  <a:gd name="T40" fmla="*/ 80644986 w 32"/>
                  <a:gd name="T41" fmla="*/ 55443436 h 32"/>
                  <a:gd name="T42" fmla="*/ 80644986 w 32"/>
                  <a:gd name="T43" fmla="*/ 47882165 h 32"/>
                  <a:gd name="T44" fmla="*/ 80644986 w 32"/>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6"/>
                    </a:moveTo>
                    <a:lnTo>
                      <a:pt x="32" y="10"/>
                    </a:lnTo>
                    <a:lnTo>
                      <a:pt x="29" y="10"/>
                    </a:lnTo>
                    <a:lnTo>
                      <a:pt x="29" y="6"/>
                    </a:lnTo>
                    <a:lnTo>
                      <a:pt x="26" y="3"/>
                    </a:lnTo>
                    <a:lnTo>
                      <a:pt x="23" y="0"/>
                    </a:lnTo>
                    <a:lnTo>
                      <a:pt x="10" y="0"/>
                    </a:lnTo>
                    <a:lnTo>
                      <a:pt x="7" y="3"/>
                    </a:lnTo>
                    <a:lnTo>
                      <a:pt x="4" y="6"/>
                    </a:lnTo>
                    <a:lnTo>
                      <a:pt x="4" y="10"/>
                    </a:lnTo>
                    <a:lnTo>
                      <a:pt x="0" y="10"/>
                    </a:lnTo>
                    <a:lnTo>
                      <a:pt x="0" y="22"/>
                    </a:lnTo>
                    <a:lnTo>
                      <a:pt x="4" y="25"/>
                    </a:lnTo>
                    <a:lnTo>
                      <a:pt x="4" y="29"/>
                    </a:lnTo>
                    <a:lnTo>
                      <a:pt x="7" y="29"/>
                    </a:lnTo>
                    <a:lnTo>
                      <a:pt x="7" y="32"/>
                    </a:lnTo>
                    <a:lnTo>
                      <a:pt x="26" y="32"/>
                    </a:lnTo>
                    <a:lnTo>
                      <a:pt x="26" y="29"/>
                    </a:lnTo>
                    <a:lnTo>
                      <a:pt x="29" y="29"/>
                    </a:lnTo>
                    <a:lnTo>
                      <a:pt x="29" y="25"/>
                    </a:lnTo>
                    <a:lnTo>
                      <a:pt x="32" y="22"/>
                    </a:lnTo>
                    <a:lnTo>
                      <a:pt x="32" y="19"/>
                    </a:lnTo>
                    <a:lnTo>
                      <a:pt x="32"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7" name="Freeform 554"/>
              <p:cNvSpPr>
                <a:spLocks/>
              </p:cNvSpPr>
              <p:nvPr/>
            </p:nvSpPr>
            <p:spPr bwMode="auto">
              <a:xfrm>
                <a:off x="6821488" y="4621213"/>
                <a:ext cx="50800" cy="50800"/>
              </a:xfrm>
              <a:custGeom>
                <a:avLst/>
                <a:gdLst>
                  <a:gd name="T0" fmla="*/ 80644986 w 32"/>
                  <a:gd name="T1" fmla="*/ 40322493 h 32"/>
                  <a:gd name="T2" fmla="*/ 80644986 w 32"/>
                  <a:gd name="T3" fmla="*/ 25201557 h 32"/>
                  <a:gd name="T4" fmla="*/ 73083727 w 32"/>
                  <a:gd name="T5" fmla="*/ 25201557 h 32"/>
                  <a:gd name="T6" fmla="*/ 73083727 w 32"/>
                  <a:gd name="T7" fmla="*/ 15120936 h 32"/>
                  <a:gd name="T8" fmla="*/ 65524056 w 32"/>
                  <a:gd name="T9" fmla="*/ 7559674 h 32"/>
                  <a:gd name="T10" fmla="*/ 57962797 w 32"/>
                  <a:gd name="T11" fmla="*/ 0 h 32"/>
                  <a:gd name="T12" fmla="*/ 25201557 w 32"/>
                  <a:gd name="T13" fmla="*/ 0 h 32"/>
                  <a:gd name="T14" fmla="*/ 17640298 w 32"/>
                  <a:gd name="T15" fmla="*/ 7559674 h 32"/>
                  <a:gd name="T16" fmla="*/ 10080623 w 32"/>
                  <a:gd name="T17" fmla="*/ 15120936 h 32"/>
                  <a:gd name="T18" fmla="*/ 10080623 w 32"/>
                  <a:gd name="T19" fmla="*/ 25201557 h 32"/>
                  <a:gd name="T20" fmla="*/ 0 w 32"/>
                  <a:gd name="T21" fmla="*/ 25201557 h 32"/>
                  <a:gd name="T22" fmla="*/ 0 w 32"/>
                  <a:gd name="T23" fmla="*/ 55443436 h 32"/>
                  <a:gd name="T24" fmla="*/ 10080623 w 32"/>
                  <a:gd name="T25" fmla="*/ 63003107 h 32"/>
                  <a:gd name="T26" fmla="*/ 10080623 w 32"/>
                  <a:gd name="T27" fmla="*/ 73083727 h 32"/>
                  <a:gd name="T28" fmla="*/ 17640298 w 32"/>
                  <a:gd name="T29" fmla="*/ 73083727 h 32"/>
                  <a:gd name="T30" fmla="*/ 17640298 w 32"/>
                  <a:gd name="T31" fmla="*/ 80644986 h 32"/>
                  <a:gd name="T32" fmla="*/ 65524056 w 32"/>
                  <a:gd name="T33" fmla="*/ 80644986 h 32"/>
                  <a:gd name="T34" fmla="*/ 65524056 w 32"/>
                  <a:gd name="T35" fmla="*/ 73083727 h 32"/>
                  <a:gd name="T36" fmla="*/ 73083727 w 32"/>
                  <a:gd name="T37" fmla="*/ 73083727 h 32"/>
                  <a:gd name="T38" fmla="*/ 73083727 w 32"/>
                  <a:gd name="T39" fmla="*/ 63003107 h 32"/>
                  <a:gd name="T40" fmla="*/ 80644986 w 32"/>
                  <a:gd name="T41" fmla="*/ 55443436 h 32"/>
                  <a:gd name="T42" fmla="*/ 80644986 w 32"/>
                  <a:gd name="T43" fmla="*/ 47882165 h 32"/>
                  <a:gd name="T44" fmla="*/ 80644986 w 32"/>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6"/>
                    </a:moveTo>
                    <a:lnTo>
                      <a:pt x="32" y="10"/>
                    </a:lnTo>
                    <a:lnTo>
                      <a:pt x="29" y="10"/>
                    </a:lnTo>
                    <a:lnTo>
                      <a:pt x="29" y="6"/>
                    </a:lnTo>
                    <a:lnTo>
                      <a:pt x="26" y="3"/>
                    </a:lnTo>
                    <a:lnTo>
                      <a:pt x="23" y="0"/>
                    </a:lnTo>
                    <a:lnTo>
                      <a:pt x="10" y="0"/>
                    </a:lnTo>
                    <a:lnTo>
                      <a:pt x="7" y="3"/>
                    </a:lnTo>
                    <a:lnTo>
                      <a:pt x="4" y="6"/>
                    </a:lnTo>
                    <a:lnTo>
                      <a:pt x="4" y="10"/>
                    </a:lnTo>
                    <a:lnTo>
                      <a:pt x="0" y="10"/>
                    </a:lnTo>
                    <a:lnTo>
                      <a:pt x="0" y="22"/>
                    </a:lnTo>
                    <a:lnTo>
                      <a:pt x="4" y="25"/>
                    </a:lnTo>
                    <a:lnTo>
                      <a:pt x="4" y="29"/>
                    </a:lnTo>
                    <a:lnTo>
                      <a:pt x="7" y="29"/>
                    </a:lnTo>
                    <a:lnTo>
                      <a:pt x="7" y="32"/>
                    </a:lnTo>
                    <a:lnTo>
                      <a:pt x="26" y="32"/>
                    </a:lnTo>
                    <a:lnTo>
                      <a:pt x="26" y="29"/>
                    </a:lnTo>
                    <a:lnTo>
                      <a:pt x="29" y="29"/>
                    </a:lnTo>
                    <a:lnTo>
                      <a:pt x="29" y="25"/>
                    </a:lnTo>
                    <a:lnTo>
                      <a:pt x="32" y="22"/>
                    </a:lnTo>
                    <a:lnTo>
                      <a:pt x="32" y="19"/>
                    </a:lnTo>
                    <a:lnTo>
                      <a:pt x="32"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8" name="Freeform 555"/>
              <p:cNvSpPr>
                <a:spLocks/>
              </p:cNvSpPr>
              <p:nvPr/>
            </p:nvSpPr>
            <p:spPr bwMode="auto">
              <a:xfrm>
                <a:off x="6821488" y="4621213"/>
                <a:ext cx="50800" cy="50800"/>
              </a:xfrm>
              <a:custGeom>
                <a:avLst/>
                <a:gdLst>
                  <a:gd name="T0" fmla="*/ 80644986 w 32"/>
                  <a:gd name="T1" fmla="*/ 40322493 h 32"/>
                  <a:gd name="T2" fmla="*/ 80644986 w 32"/>
                  <a:gd name="T3" fmla="*/ 25201557 h 32"/>
                  <a:gd name="T4" fmla="*/ 73083727 w 32"/>
                  <a:gd name="T5" fmla="*/ 25201557 h 32"/>
                  <a:gd name="T6" fmla="*/ 73083727 w 32"/>
                  <a:gd name="T7" fmla="*/ 15120936 h 32"/>
                  <a:gd name="T8" fmla="*/ 65524056 w 32"/>
                  <a:gd name="T9" fmla="*/ 7559674 h 32"/>
                  <a:gd name="T10" fmla="*/ 57962797 w 32"/>
                  <a:gd name="T11" fmla="*/ 0 h 32"/>
                  <a:gd name="T12" fmla="*/ 25201557 w 32"/>
                  <a:gd name="T13" fmla="*/ 0 h 32"/>
                  <a:gd name="T14" fmla="*/ 17640298 w 32"/>
                  <a:gd name="T15" fmla="*/ 7559674 h 32"/>
                  <a:gd name="T16" fmla="*/ 10080623 w 32"/>
                  <a:gd name="T17" fmla="*/ 15120936 h 32"/>
                  <a:gd name="T18" fmla="*/ 10080623 w 32"/>
                  <a:gd name="T19" fmla="*/ 25201557 h 32"/>
                  <a:gd name="T20" fmla="*/ 0 w 32"/>
                  <a:gd name="T21" fmla="*/ 25201557 h 32"/>
                  <a:gd name="T22" fmla="*/ 0 w 32"/>
                  <a:gd name="T23" fmla="*/ 55443436 h 32"/>
                  <a:gd name="T24" fmla="*/ 10080623 w 32"/>
                  <a:gd name="T25" fmla="*/ 63003107 h 32"/>
                  <a:gd name="T26" fmla="*/ 10080623 w 32"/>
                  <a:gd name="T27" fmla="*/ 73083727 h 32"/>
                  <a:gd name="T28" fmla="*/ 17640298 w 32"/>
                  <a:gd name="T29" fmla="*/ 73083727 h 32"/>
                  <a:gd name="T30" fmla="*/ 17640298 w 32"/>
                  <a:gd name="T31" fmla="*/ 80644986 h 32"/>
                  <a:gd name="T32" fmla="*/ 65524056 w 32"/>
                  <a:gd name="T33" fmla="*/ 80644986 h 32"/>
                  <a:gd name="T34" fmla="*/ 65524056 w 32"/>
                  <a:gd name="T35" fmla="*/ 73083727 h 32"/>
                  <a:gd name="T36" fmla="*/ 73083727 w 32"/>
                  <a:gd name="T37" fmla="*/ 73083727 h 32"/>
                  <a:gd name="T38" fmla="*/ 73083727 w 32"/>
                  <a:gd name="T39" fmla="*/ 63003107 h 32"/>
                  <a:gd name="T40" fmla="*/ 80644986 w 32"/>
                  <a:gd name="T41" fmla="*/ 55443436 h 32"/>
                  <a:gd name="T42" fmla="*/ 80644986 w 32"/>
                  <a:gd name="T43" fmla="*/ 47882165 h 32"/>
                  <a:gd name="T44" fmla="*/ 80644986 w 32"/>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2"/>
                  <a:gd name="T71" fmla="*/ 32 w 3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2">
                    <a:moveTo>
                      <a:pt x="32" y="16"/>
                    </a:moveTo>
                    <a:lnTo>
                      <a:pt x="32" y="10"/>
                    </a:lnTo>
                    <a:lnTo>
                      <a:pt x="29" y="10"/>
                    </a:lnTo>
                    <a:lnTo>
                      <a:pt x="29" y="6"/>
                    </a:lnTo>
                    <a:lnTo>
                      <a:pt x="26" y="3"/>
                    </a:lnTo>
                    <a:lnTo>
                      <a:pt x="23" y="0"/>
                    </a:lnTo>
                    <a:lnTo>
                      <a:pt x="10" y="0"/>
                    </a:lnTo>
                    <a:lnTo>
                      <a:pt x="7" y="3"/>
                    </a:lnTo>
                    <a:lnTo>
                      <a:pt x="4" y="6"/>
                    </a:lnTo>
                    <a:lnTo>
                      <a:pt x="4" y="10"/>
                    </a:lnTo>
                    <a:lnTo>
                      <a:pt x="0" y="10"/>
                    </a:lnTo>
                    <a:lnTo>
                      <a:pt x="0" y="22"/>
                    </a:lnTo>
                    <a:lnTo>
                      <a:pt x="4" y="25"/>
                    </a:lnTo>
                    <a:lnTo>
                      <a:pt x="4" y="29"/>
                    </a:lnTo>
                    <a:lnTo>
                      <a:pt x="7" y="29"/>
                    </a:lnTo>
                    <a:lnTo>
                      <a:pt x="7" y="32"/>
                    </a:lnTo>
                    <a:lnTo>
                      <a:pt x="26" y="32"/>
                    </a:lnTo>
                    <a:lnTo>
                      <a:pt x="26" y="29"/>
                    </a:lnTo>
                    <a:lnTo>
                      <a:pt x="29" y="29"/>
                    </a:lnTo>
                    <a:lnTo>
                      <a:pt x="29" y="25"/>
                    </a:lnTo>
                    <a:lnTo>
                      <a:pt x="32" y="22"/>
                    </a:lnTo>
                    <a:lnTo>
                      <a:pt x="32" y="19"/>
                    </a:lnTo>
                    <a:lnTo>
                      <a:pt x="32"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89" name="Freeform 556"/>
              <p:cNvSpPr>
                <a:spLocks/>
              </p:cNvSpPr>
              <p:nvPr/>
            </p:nvSpPr>
            <p:spPr bwMode="auto">
              <a:xfrm>
                <a:off x="7123113" y="4621213"/>
                <a:ext cx="55562" cy="50800"/>
              </a:xfrm>
              <a:custGeom>
                <a:avLst/>
                <a:gdLst>
                  <a:gd name="T0" fmla="*/ 88205455 w 35"/>
                  <a:gd name="T1" fmla="*/ 40322493 h 32"/>
                  <a:gd name="T2" fmla="*/ 80644264 w 35"/>
                  <a:gd name="T3" fmla="*/ 32761234 h 32"/>
                  <a:gd name="T4" fmla="*/ 80644264 w 35"/>
                  <a:gd name="T5" fmla="*/ 25201557 h 32"/>
                  <a:gd name="T6" fmla="*/ 73084660 w 35"/>
                  <a:gd name="T7" fmla="*/ 15120936 h 32"/>
                  <a:gd name="T8" fmla="*/ 73084660 w 35"/>
                  <a:gd name="T9" fmla="*/ 7559674 h 32"/>
                  <a:gd name="T10" fmla="*/ 65523469 w 35"/>
                  <a:gd name="T11" fmla="*/ 7559674 h 32"/>
                  <a:gd name="T12" fmla="*/ 57963865 w 35"/>
                  <a:gd name="T13" fmla="*/ 0 h 32"/>
                  <a:gd name="T14" fmla="*/ 25201331 w 35"/>
                  <a:gd name="T15" fmla="*/ 0 h 32"/>
                  <a:gd name="T16" fmla="*/ 25201331 w 35"/>
                  <a:gd name="T17" fmla="*/ 7559674 h 32"/>
                  <a:gd name="T18" fmla="*/ 17641727 w 35"/>
                  <a:gd name="T19" fmla="*/ 7559674 h 32"/>
                  <a:gd name="T20" fmla="*/ 7561194 w 35"/>
                  <a:gd name="T21" fmla="*/ 15120936 h 32"/>
                  <a:gd name="T22" fmla="*/ 7561194 w 35"/>
                  <a:gd name="T23" fmla="*/ 25201557 h 32"/>
                  <a:gd name="T24" fmla="*/ 0 w 35"/>
                  <a:gd name="T25" fmla="*/ 32761234 h 32"/>
                  <a:gd name="T26" fmla="*/ 0 w 35"/>
                  <a:gd name="T27" fmla="*/ 47882165 h 32"/>
                  <a:gd name="T28" fmla="*/ 7561194 w 35"/>
                  <a:gd name="T29" fmla="*/ 55443436 h 32"/>
                  <a:gd name="T30" fmla="*/ 7561194 w 35"/>
                  <a:gd name="T31" fmla="*/ 73083727 h 32"/>
                  <a:gd name="T32" fmla="*/ 17641727 w 35"/>
                  <a:gd name="T33" fmla="*/ 73083727 h 32"/>
                  <a:gd name="T34" fmla="*/ 25201331 w 35"/>
                  <a:gd name="T35" fmla="*/ 80644986 h 32"/>
                  <a:gd name="T36" fmla="*/ 65523469 w 35"/>
                  <a:gd name="T37" fmla="*/ 80644986 h 32"/>
                  <a:gd name="T38" fmla="*/ 73084660 w 35"/>
                  <a:gd name="T39" fmla="*/ 73083727 h 32"/>
                  <a:gd name="T40" fmla="*/ 80644264 w 35"/>
                  <a:gd name="T41" fmla="*/ 63003107 h 32"/>
                  <a:gd name="T42" fmla="*/ 80644264 w 35"/>
                  <a:gd name="T43" fmla="*/ 47882165 h 32"/>
                  <a:gd name="T44" fmla="*/ 88205455 w 35"/>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2"/>
                  <a:gd name="T71" fmla="*/ 35 w 35"/>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2">
                    <a:moveTo>
                      <a:pt x="35" y="16"/>
                    </a:moveTo>
                    <a:lnTo>
                      <a:pt x="32" y="13"/>
                    </a:lnTo>
                    <a:lnTo>
                      <a:pt x="32" y="10"/>
                    </a:lnTo>
                    <a:lnTo>
                      <a:pt x="29" y="6"/>
                    </a:lnTo>
                    <a:lnTo>
                      <a:pt x="29" y="3"/>
                    </a:lnTo>
                    <a:lnTo>
                      <a:pt x="26" y="3"/>
                    </a:lnTo>
                    <a:lnTo>
                      <a:pt x="23" y="0"/>
                    </a:lnTo>
                    <a:lnTo>
                      <a:pt x="10" y="0"/>
                    </a:lnTo>
                    <a:lnTo>
                      <a:pt x="10" y="3"/>
                    </a:lnTo>
                    <a:lnTo>
                      <a:pt x="7" y="3"/>
                    </a:lnTo>
                    <a:lnTo>
                      <a:pt x="3" y="6"/>
                    </a:lnTo>
                    <a:lnTo>
                      <a:pt x="3" y="10"/>
                    </a:lnTo>
                    <a:lnTo>
                      <a:pt x="0" y="13"/>
                    </a:lnTo>
                    <a:lnTo>
                      <a:pt x="0" y="19"/>
                    </a:lnTo>
                    <a:lnTo>
                      <a:pt x="3" y="22"/>
                    </a:lnTo>
                    <a:lnTo>
                      <a:pt x="3" y="29"/>
                    </a:lnTo>
                    <a:lnTo>
                      <a:pt x="7" y="29"/>
                    </a:lnTo>
                    <a:lnTo>
                      <a:pt x="10" y="32"/>
                    </a:lnTo>
                    <a:lnTo>
                      <a:pt x="26" y="32"/>
                    </a:lnTo>
                    <a:lnTo>
                      <a:pt x="29" y="29"/>
                    </a:lnTo>
                    <a:lnTo>
                      <a:pt x="32" y="25"/>
                    </a:lnTo>
                    <a:lnTo>
                      <a:pt x="32" y="19"/>
                    </a:lnTo>
                    <a:lnTo>
                      <a:pt x="35"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0" name="Freeform 557"/>
              <p:cNvSpPr>
                <a:spLocks/>
              </p:cNvSpPr>
              <p:nvPr/>
            </p:nvSpPr>
            <p:spPr bwMode="auto">
              <a:xfrm>
                <a:off x="7123113" y="4621213"/>
                <a:ext cx="55562" cy="50800"/>
              </a:xfrm>
              <a:custGeom>
                <a:avLst/>
                <a:gdLst>
                  <a:gd name="T0" fmla="*/ 88205455 w 35"/>
                  <a:gd name="T1" fmla="*/ 40322493 h 32"/>
                  <a:gd name="T2" fmla="*/ 80644264 w 35"/>
                  <a:gd name="T3" fmla="*/ 32761234 h 32"/>
                  <a:gd name="T4" fmla="*/ 80644264 w 35"/>
                  <a:gd name="T5" fmla="*/ 25201557 h 32"/>
                  <a:gd name="T6" fmla="*/ 73084660 w 35"/>
                  <a:gd name="T7" fmla="*/ 15120936 h 32"/>
                  <a:gd name="T8" fmla="*/ 73084660 w 35"/>
                  <a:gd name="T9" fmla="*/ 7559674 h 32"/>
                  <a:gd name="T10" fmla="*/ 65523469 w 35"/>
                  <a:gd name="T11" fmla="*/ 7559674 h 32"/>
                  <a:gd name="T12" fmla="*/ 57963865 w 35"/>
                  <a:gd name="T13" fmla="*/ 0 h 32"/>
                  <a:gd name="T14" fmla="*/ 25201331 w 35"/>
                  <a:gd name="T15" fmla="*/ 0 h 32"/>
                  <a:gd name="T16" fmla="*/ 25201331 w 35"/>
                  <a:gd name="T17" fmla="*/ 7559674 h 32"/>
                  <a:gd name="T18" fmla="*/ 17641727 w 35"/>
                  <a:gd name="T19" fmla="*/ 7559674 h 32"/>
                  <a:gd name="T20" fmla="*/ 7561194 w 35"/>
                  <a:gd name="T21" fmla="*/ 15120936 h 32"/>
                  <a:gd name="T22" fmla="*/ 7561194 w 35"/>
                  <a:gd name="T23" fmla="*/ 25201557 h 32"/>
                  <a:gd name="T24" fmla="*/ 0 w 35"/>
                  <a:gd name="T25" fmla="*/ 32761234 h 32"/>
                  <a:gd name="T26" fmla="*/ 0 w 35"/>
                  <a:gd name="T27" fmla="*/ 47882165 h 32"/>
                  <a:gd name="T28" fmla="*/ 7561194 w 35"/>
                  <a:gd name="T29" fmla="*/ 55443436 h 32"/>
                  <a:gd name="T30" fmla="*/ 7561194 w 35"/>
                  <a:gd name="T31" fmla="*/ 73083727 h 32"/>
                  <a:gd name="T32" fmla="*/ 17641727 w 35"/>
                  <a:gd name="T33" fmla="*/ 73083727 h 32"/>
                  <a:gd name="T34" fmla="*/ 25201331 w 35"/>
                  <a:gd name="T35" fmla="*/ 80644986 h 32"/>
                  <a:gd name="T36" fmla="*/ 65523469 w 35"/>
                  <a:gd name="T37" fmla="*/ 80644986 h 32"/>
                  <a:gd name="T38" fmla="*/ 73084660 w 35"/>
                  <a:gd name="T39" fmla="*/ 73083727 h 32"/>
                  <a:gd name="T40" fmla="*/ 80644264 w 35"/>
                  <a:gd name="T41" fmla="*/ 63003107 h 32"/>
                  <a:gd name="T42" fmla="*/ 80644264 w 35"/>
                  <a:gd name="T43" fmla="*/ 47882165 h 32"/>
                  <a:gd name="T44" fmla="*/ 88205455 w 35"/>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2"/>
                  <a:gd name="T71" fmla="*/ 35 w 35"/>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2">
                    <a:moveTo>
                      <a:pt x="35" y="16"/>
                    </a:moveTo>
                    <a:lnTo>
                      <a:pt x="32" y="13"/>
                    </a:lnTo>
                    <a:lnTo>
                      <a:pt x="32" y="10"/>
                    </a:lnTo>
                    <a:lnTo>
                      <a:pt x="29" y="6"/>
                    </a:lnTo>
                    <a:lnTo>
                      <a:pt x="29" y="3"/>
                    </a:lnTo>
                    <a:lnTo>
                      <a:pt x="26" y="3"/>
                    </a:lnTo>
                    <a:lnTo>
                      <a:pt x="23" y="0"/>
                    </a:lnTo>
                    <a:lnTo>
                      <a:pt x="10" y="0"/>
                    </a:lnTo>
                    <a:lnTo>
                      <a:pt x="10" y="3"/>
                    </a:lnTo>
                    <a:lnTo>
                      <a:pt x="7" y="3"/>
                    </a:lnTo>
                    <a:lnTo>
                      <a:pt x="3" y="6"/>
                    </a:lnTo>
                    <a:lnTo>
                      <a:pt x="3" y="10"/>
                    </a:lnTo>
                    <a:lnTo>
                      <a:pt x="0" y="13"/>
                    </a:lnTo>
                    <a:lnTo>
                      <a:pt x="0" y="19"/>
                    </a:lnTo>
                    <a:lnTo>
                      <a:pt x="3" y="22"/>
                    </a:lnTo>
                    <a:lnTo>
                      <a:pt x="3" y="29"/>
                    </a:lnTo>
                    <a:lnTo>
                      <a:pt x="7" y="29"/>
                    </a:lnTo>
                    <a:lnTo>
                      <a:pt x="10" y="32"/>
                    </a:lnTo>
                    <a:lnTo>
                      <a:pt x="26" y="32"/>
                    </a:lnTo>
                    <a:lnTo>
                      <a:pt x="29" y="29"/>
                    </a:lnTo>
                    <a:lnTo>
                      <a:pt x="32" y="25"/>
                    </a:lnTo>
                    <a:lnTo>
                      <a:pt x="32" y="19"/>
                    </a:lnTo>
                    <a:lnTo>
                      <a:pt x="35"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1" name="Freeform 558"/>
              <p:cNvSpPr>
                <a:spLocks/>
              </p:cNvSpPr>
              <p:nvPr/>
            </p:nvSpPr>
            <p:spPr bwMode="auto">
              <a:xfrm>
                <a:off x="7123113" y="4621213"/>
                <a:ext cx="55562" cy="50800"/>
              </a:xfrm>
              <a:custGeom>
                <a:avLst/>
                <a:gdLst>
                  <a:gd name="T0" fmla="*/ 88205455 w 35"/>
                  <a:gd name="T1" fmla="*/ 40322493 h 32"/>
                  <a:gd name="T2" fmla="*/ 80644264 w 35"/>
                  <a:gd name="T3" fmla="*/ 32761234 h 32"/>
                  <a:gd name="T4" fmla="*/ 80644264 w 35"/>
                  <a:gd name="T5" fmla="*/ 25201557 h 32"/>
                  <a:gd name="T6" fmla="*/ 73084660 w 35"/>
                  <a:gd name="T7" fmla="*/ 15120936 h 32"/>
                  <a:gd name="T8" fmla="*/ 73084660 w 35"/>
                  <a:gd name="T9" fmla="*/ 7559674 h 32"/>
                  <a:gd name="T10" fmla="*/ 65523469 w 35"/>
                  <a:gd name="T11" fmla="*/ 7559674 h 32"/>
                  <a:gd name="T12" fmla="*/ 57963865 w 35"/>
                  <a:gd name="T13" fmla="*/ 0 h 32"/>
                  <a:gd name="T14" fmla="*/ 25201331 w 35"/>
                  <a:gd name="T15" fmla="*/ 0 h 32"/>
                  <a:gd name="T16" fmla="*/ 25201331 w 35"/>
                  <a:gd name="T17" fmla="*/ 7559674 h 32"/>
                  <a:gd name="T18" fmla="*/ 17641727 w 35"/>
                  <a:gd name="T19" fmla="*/ 7559674 h 32"/>
                  <a:gd name="T20" fmla="*/ 7561194 w 35"/>
                  <a:gd name="T21" fmla="*/ 15120936 h 32"/>
                  <a:gd name="T22" fmla="*/ 7561194 w 35"/>
                  <a:gd name="T23" fmla="*/ 25201557 h 32"/>
                  <a:gd name="T24" fmla="*/ 0 w 35"/>
                  <a:gd name="T25" fmla="*/ 32761234 h 32"/>
                  <a:gd name="T26" fmla="*/ 0 w 35"/>
                  <a:gd name="T27" fmla="*/ 47882165 h 32"/>
                  <a:gd name="T28" fmla="*/ 7561194 w 35"/>
                  <a:gd name="T29" fmla="*/ 55443436 h 32"/>
                  <a:gd name="T30" fmla="*/ 7561194 w 35"/>
                  <a:gd name="T31" fmla="*/ 73083727 h 32"/>
                  <a:gd name="T32" fmla="*/ 17641727 w 35"/>
                  <a:gd name="T33" fmla="*/ 73083727 h 32"/>
                  <a:gd name="T34" fmla="*/ 25201331 w 35"/>
                  <a:gd name="T35" fmla="*/ 80644986 h 32"/>
                  <a:gd name="T36" fmla="*/ 65523469 w 35"/>
                  <a:gd name="T37" fmla="*/ 80644986 h 32"/>
                  <a:gd name="T38" fmla="*/ 73084660 w 35"/>
                  <a:gd name="T39" fmla="*/ 73083727 h 32"/>
                  <a:gd name="T40" fmla="*/ 80644264 w 35"/>
                  <a:gd name="T41" fmla="*/ 63003107 h 32"/>
                  <a:gd name="T42" fmla="*/ 80644264 w 35"/>
                  <a:gd name="T43" fmla="*/ 47882165 h 32"/>
                  <a:gd name="T44" fmla="*/ 88205455 w 35"/>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2"/>
                  <a:gd name="T71" fmla="*/ 35 w 35"/>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2">
                    <a:moveTo>
                      <a:pt x="35" y="16"/>
                    </a:moveTo>
                    <a:lnTo>
                      <a:pt x="32" y="13"/>
                    </a:lnTo>
                    <a:lnTo>
                      <a:pt x="32" y="10"/>
                    </a:lnTo>
                    <a:lnTo>
                      <a:pt x="29" y="6"/>
                    </a:lnTo>
                    <a:lnTo>
                      <a:pt x="29" y="3"/>
                    </a:lnTo>
                    <a:lnTo>
                      <a:pt x="26" y="3"/>
                    </a:lnTo>
                    <a:lnTo>
                      <a:pt x="23" y="0"/>
                    </a:lnTo>
                    <a:lnTo>
                      <a:pt x="10" y="0"/>
                    </a:lnTo>
                    <a:lnTo>
                      <a:pt x="10" y="3"/>
                    </a:lnTo>
                    <a:lnTo>
                      <a:pt x="7" y="3"/>
                    </a:lnTo>
                    <a:lnTo>
                      <a:pt x="3" y="6"/>
                    </a:lnTo>
                    <a:lnTo>
                      <a:pt x="3" y="10"/>
                    </a:lnTo>
                    <a:lnTo>
                      <a:pt x="0" y="13"/>
                    </a:lnTo>
                    <a:lnTo>
                      <a:pt x="0" y="19"/>
                    </a:lnTo>
                    <a:lnTo>
                      <a:pt x="3" y="22"/>
                    </a:lnTo>
                    <a:lnTo>
                      <a:pt x="3" y="29"/>
                    </a:lnTo>
                    <a:lnTo>
                      <a:pt x="7" y="29"/>
                    </a:lnTo>
                    <a:lnTo>
                      <a:pt x="10" y="32"/>
                    </a:lnTo>
                    <a:lnTo>
                      <a:pt x="26" y="32"/>
                    </a:lnTo>
                    <a:lnTo>
                      <a:pt x="29" y="29"/>
                    </a:lnTo>
                    <a:lnTo>
                      <a:pt x="32" y="25"/>
                    </a:lnTo>
                    <a:lnTo>
                      <a:pt x="32" y="19"/>
                    </a:lnTo>
                    <a:lnTo>
                      <a:pt x="35"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2" name="Freeform 559"/>
              <p:cNvSpPr>
                <a:spLocks/>
              </p:cNvSpPr>
              <p:nvPr/>
            </p:nvSpPr>
            <p:spPr bwMode="auto">
              <a:xfrm>
                <a:off x="7123113" y="4621213"/>
                <a:ext cx="55562" cy="50800"/>
              </a:xfrm>
              <a:custGeom>
                <a:avLst/>
                <a:gdLst>
                  <a:gd name="T0" fmla="*/ 88205455 w 35"/>
                  <a:gd name="T1" fmla="*/ 40322493 h 32"/>
                  <a:gd name="T2" fmla="*/ 80644264 w 35"/>
                  <a:gd name="T3" fmla="*/ 32761234 h 32"/>
                  <a:gd name="T4" fmla="*/ 80644264 w 35"/>
                  <a:gd name="T5" fmla="*/ 25201557 h 32"/>
                  <a:gd name="T6" fmla="*/ 73084660 w 35"/>
                  <a:gd name="T7" fmla="*/ 15120936 h 32"/>
                  <a:gd name="T8" fmla="*/ 73084660 w 35"/>
                  <a:gd name="T9" fmla="*/ 7559674 h 32"/>
                  <a:gd name="T10" fmla="*/ 65523469 w 35"/>
                  <a:gd name="T11" fmla="*/ 7559674 h 32"/>
                  <a:gd name="T12" fmla="*/ 57963865 w 35"/>
                  <a:gd name="T13" fmla="*/ 0 h 32"/>
                  <a:gd name="T14" fmla="*/ 25201331 w 35"/>
                  <a:gd name="T15" fmla="*/ 0 h 32"/>
                  <a:gd name="T16" fmla="*/ 25201331 w 35"/>
                  <a:gd name="T17" fmla="*/ 7559674 h 32"/>
                  <a:gd name="T18" fmla="*/ 17641727 w 35"/>
                  <a:gd name="T19" fmla="*/ 7559674 h 32"/>
                  <a:gd name="T20" fmla="*/ 7561194 w 35"/>
                  <a:gd name="T21" fmla="*/ 15120936 h 32"/>
                  <a:gd name="T22" fmla="*/ 7561194 w 35"/>
                  <a:gd name="T23" fmla="*/ 25201557 h 32"/>
                  <a:gd name="T24" fmla="*/ 0 w 35"/>
                  <a:gd name="T25" fmla="*/ 32761234 h 32"/>
                  <a:gd name="T26" fmla="*/ 0 w 35"/>
                  <a:gd name="T27" fmla="*/ 47882165 h 32"/>
                  <a:gd name="T28" fmla="*/ 7561194 w 35"/>
                  <a:gd name="T29" fmla="*/ 55443436 h 32"/>
                  <a:gd name="T30" fmla="*/ 7561194 w 35"/>
                  <a:gd name="T31" fmla="*/ 73083727 h 32"/>
                  <a:gd name="T32" fmla="*/ 17641727 w 35"/>
                  <a:gd name="T33" fmla="*/ 73083727 h 32"/>
                  <a:gd name="T34" fmla="*/ 25201331 w 35"/>
                  <a:gd name="T35" fmla="*/ 80644986 h 32"/>
                  <a:gd name="T36" fmla="*/ 65523469 w 35"/>
                  <a:gd name="T37" fmla="*/ 80644986 h 32"/>
                  <a:gd name="T38" fmla="*/ 73084660 w 35"/>
                  <a:gd name="T39" fmla="*/ 73083727 h 32"/>
                  <a:gd name="T40" fmla="*/ 80644264 w 35"/>
                  <a:gd name="T41" fmla="*/ 63003107 h 32"/>
                  <a:gd name="T42" fmla="*/ 80644264 w 35"/>
                  <a:gd name="T43" fmla="*/ 47882165 h 32"/>
                  <a:gd name="T44" fmla="*/ 88205455 w 35"/>
                  <a:gd name="T45" fmla="*/ 40322493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32"/>
                  <a:gd name="T71" fmla="*/ 35 w 35"/>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32">
                    <a:moveTo>
                      <a:pt x="35" y="16"/>
                    </a:moveTo>
                    <a:lnTo>
                      <a:pt x="32" y="13"/>
                    </a:lnTo>
                    <a:lnTo>
                      <a:pt x="32" y="10"/>
                    </a:lnTo>
                    <a:lnTo>
                      <a:pt x="29" y="6"/>
                    </a:lnTo>
                    <a:lnTo>
                      <a:pt x="29" y="3"/>
                    </a:lnTo>
                    <a:lnTo>
                      <a:pt x="26" y="3"/>
                    </a:lnTo>
                    <a:lnTo>
                      <a:pt x="23" y="0"/>
                    </a:lnTo>
                    <a:lnTo>
                      <a:pt x="10" y="0"/>
                    </a:lnTo>
                    <a:lnTo>
                      <a:pt x="10" y="3"/>
                    </a:lnTo>
                    <a:lnTo>
                      <a:pt x="7" y="3"/>
                    </a:lnTo>
                    <a:lnTo>
                      <a:pt x="3" y="6"/>
                    </a:lnTo>
                    <a:lnTo>
                      <a:pt x="3" y="10"/>
                    </a:lnTo>
                    <a:lnTo>
                      <a:pt x="0" y="13"/>
                    </a:lnTo>
                    <a:lnTo>
                      <a:pt x="0" y="19"/>
                    </a:lnTo>
                    <a:lnTo>
                      <a:pt x="3" y="22"/>
                    </a:lnTo>
                    <a:lnTo>
                      <a:pt x="3" y="29"/>
                    </a:lnTo>
                    <a:lnTo>
                      <a:pt x="7" y="29"/>
                    </a:lnTo>
                    <a:lnTo>
                      <a:pt x="10" y="32"/>
                    </a:lnTo>
                    <a:lnTo>
                      <a:pt x="26" y="32"/>
                    </a:lnTo>
                    <a:lnTo>
                      <a:pt x="29" y="29"/>
                    </a:lnTo>
                    <a:lnTo>
                      <a:pt x="32" y="25"/>
                    </a:lnTo>
                    <a:lnTo>
                      <a:pt x="32" y="19"/>
                    </a:lnTo>
                    <a:lnTo>
                      <a:pt x="35"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3" name="Freeform 560"/>
              <p:cNvSpPr>
                <a:spLocks/>
              </p:cNvSpPr>
              <p:nvPr/>
            </p:nvSpPr>
            <p:spPr bwMode="auto">
              <a:xfrm>
                <a:off x="7466013" y="4510088"/>
                <a:ext cx="52387" cy="47625"/>
              </a:xfrm>
              <a:custGeom>
                <a:avLst/>
                <a:gdLst>
                  <a:gd name="T0" fmla="*/ 83165143 w 33"/>
                  <a:gd name="T1" fmla="*/ 40322502 h 30"/>
                  <a:gd name="T2" fmla="*/ 83165143 w 33"/>
                  <a:gd name="T3" fmla="*/ 32762829 h 30"/>
                  <a:gd name="T4" fmla="*/ 75603956 w 33"/>
                  <a:gd name="T5" fmla="*/ 22682200 h 30"/>
                  <a:gd name="T6" fmla="*/ 75603956 w 33"/>
                  <a:gd name="T7" fmla="*/ 15120940 h 30"/>
                  <a:gd name="T8" fmla="*/ 68044356 w 33"/>
                  <a:gd name="T9" fmla="*/ 7561264 h 30"/>
                  <a:gd name="T10" fmla="*/ 60483170 w 33"/>
                  <a:gd name="T11" fmla="*/ 7561264 h 30"/>
                  <a:gd name="T12" fmla="*/ 50402633 w 33"/>
                  <a:gd name="T13" fmla="*/ 0 h 30"/>
                  <a:gd name="T14" fmla="*/ 30241585 w 33"/>
                  <a:gd name="T15" fmla="*/ 0 h 30"/>
                  <a:gd name="T16" fmla="*/ 22681979 w 33"/>
                  <a:gd name="T17" fmla="*/ 7561264 h 30"/>
                  <a:gd name="T18" fmla="*/ 15120792 w 33"/>
                  <a:gd name="T19" fmla="*/ 7561264 h 30"/>
                  <a:gd name="T20" fmla="*/ 15120792 w 33"/>
                  <a:gd name="T21" fmla="*/ 15120940 h 30"/>
                  <a:gd name="T22" fmla="*/ 7561190 w 33"/>
                  <a:gd name="T23" fmla="*/ 15120940 h 30"/>
                  <a:gd name="T24" fmla="*/ 7561190 w 33"/>
                  <a:gd name="T25" fmla="*/ 32762829 h 30"/>
                  <a:gd name="T26" fmla="*/ 0 w 33"/>
                  <a:gd name="T27" fmla="*/ 40322502 h 30"/>
                  <a:gd name="T28" fmla="*/ 7561190 w 33"/>
                  <a:gd name="T29" fmla="*/ 47883763 h 30"/>
                  <a:gd name="T30" fmla="*/ 7561190 w 33"/>
                  <a:gd name="T31" fmla="*/ 63004709 h 30"/>
                  <a:gd name="T32" fmla="*/ 15120792 w 33"/>
                  <a:gd name="T33" fmla="*/ 63004709 h 30"/>
                  <a:gd name="T34" fmla="*/ 15120792 w 33"/>
                  <a:gd name="T35" fmla="*/ 68045020 h 30"/>
                  <a:gd name="T36" fmla="*/ 22681979 w 33"/>
                  <a:gd name="T37" fmla="*/ 68045020 h 30"/>
                  <a:gd name="T38" fmla="*/ 30241585 w 33"/>
                  <a:gd name="T39" fmla="*/ 75604693 h 30"/>
                  <a:gd name="T40" fmla="*/ 50402633 w 33"/>
                  <a:gd name="T41" fmla="*/ 75604693 h 30"/>
                  <a:gd name="T42" fmla="*/ 60483170 w 33"/>
                  <a:gd name="T43" fmla="*/ 68045020 h 30"/>
                  <a:gd name="T44" fmla="*/ 68044356 w 33"/>
                  <a:gd name="T45" fmla="*/ 68045020 h 30"/>
                  <a:gd name="T46" fmla="*/ 75603956 w 33"/>
                  <a:gd name="T47" fmla="*/ 63004709 h 30"/>
                  <a:gd name="T48" fmla="*/ 75603956 w 33"/>
                  <a:gd name="T49" fmla="*/ 55443448 h 30"/>
                  <a:gd name="T50" fmla="*/ 83165143 w 33"/>
                  <a:gd name="T51" fmla="*/ 47883763 h 30"/>
                  <a:gd name="T52" fmla="*/ 83165143 w 33"/>
                  <a:gd name="T53" fmla="*/ 40322502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0"/>
                  <a:gd name="T83" fmla="*/ 33 w 33"/>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0">
                    <a:moveTo>
                      <a:pt x="33" y="16"/>
                    </a:moveTo>
                    <a:lnTo>
                      <a:pt x="33" y="13"/>
                    </a:lnTo>
                    <a:lnTo>
                      <a:pt x="30" y="9"/>
                    </a:lnTo>
                    <a:lnTo>
                      <a:pt x="30" y="6"/>
                    </a:lnTo>
                    <a:lnTo>
                      <a:pt x="27" y="3"/>
                    </a:lnTo>
                    <a:lnTo>
                      <a:pt x="24" y="3"/>
                    </a:lnTo>
                    <a:lnTo>
                      <a:pt x="20" y="0"/>
                    </a:lnTo>
                    <a:lnTo>
                      <a:pt x="12" y="0"/>
                    </a:lnTo>
                    <a:lnTo>
                      <a:pt x="9" y="3"/>
                    </a:lnTo>
                    <a:lnTo>
                      <a:pt x="6" y="3"/>
                    </a:lnTo>
                    <a:lnTo>
                      <a:pt x="6" y="6"/>
                    </a:lnTo>
                    <a:lnTo>
                      <a:pt x="3" y="6"/>
                    </a:lnTo>
                    <a:lnTo>
                      <a:pt x="3" y="13"/>
                    </a:lnTo>
                    <a:lnTo>
                      <a:pt x="0" y="16"/>
                    </a:lnTo>
                    <a:lnTo>
                      <a:pt x="3" y="19"/>
                    </a:lnTo>
                    <a:lnTo>
                      <a:pt x="3" y="25"/>
                    </a:lnTo>
                    <a:lnTo>
                      <a:pt x="6" y="25"/>
                    </a:lnTo>
                    <a:lnTo>
                      <a:pt x="6" y="27"/>
                    </a:lnTo>
                    <a:lnTo>
                      <a:pt x="9" y="27"/>
                    </a:lnTo>
                    <a:lnTo>
                      <a:pt x="12" y="30"/>
                    </a:lnTo>
                    <a:lnTo>
                      <a:pt x="20" y="30"/>
                    </a:lnTo>
                    <a:lnTo>
                      <a:pt x="24" y="27"/>
                    </a:lnTo>
                    <a:lnTo>
                      <a:pt x="27" y="27"/>
                    </a:lnTo>
                    <a:lnTo>
                      <a:pt x="30" y="25"/>
                    </a:lnTo>
                    <a:lnTo>
                      <a:pt x="30" y="22"/>
                    </a:lnTo>
                    <a:lnTo>
                      <a:pt x="33" y="19"/>
                    </a:lnTo>
                    <a:lnTo>
                      <a:pt x="33"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4" name="Freeform 561"/>
              <p:cNvSpPr>
                <a:spLocks/>
              </p:cNvSpPr>
              <p:nvPr/>
            </p:nvSpPr>
            <p:spPr bwMode="auto">
              <a:xfrm>
                <a:off x="7466013" y="4510088"/>
                <a:ext cx="52387" cy="47625"/>
              </a:xfrm>
              <a:custGeom>
                <a:avLst/>
                <a:gdLst>
                  <a:gd name="T0" fmla="*/ 83165143 w 33"/>
                  <a:gd name="T1" fmla="*/ 40322502 h 30"/>
                  <a:gd name="T2" fmla="*/ 83165143 w 33"/>
                  <a:gd name="T3" fmla="*/ 32762829 h 30"/>
                  <a:gd name="T4" fmla="*/ 75603956 w 33"/>
                  <a:gd name="T5" fmla="*/ 22682200 h 30"/>
                  <a:gd name="T6" fmla="*/ 75603956 w 33"/>
                  <a:gd name="T7" fmla="*/ 15120940 h 30"/>
                  <a:gd name="T8" fmla="*/ 68044356 w 33"/>
                  <a:gd name="T9" fmla="*/ 7561264 h 30"/>
                  <a:gd name="T10" fmla="*/ 60483170 w 33"/>
                  <a:gd name="T11" fmla="*/ 7561264 h 30"/>
                  <a:gd name="T12" fmla="*/ 50402633 w 33"/>
                  <a:gd name="T13" fmla="*/ 0 h 30"/>
                  <a:gd name="T14" fmla="*/ 30241585 w 33"/>
                  <a:gd name="T15" fmla="*/ 0 h 30"/>
                  <a:gd name="T16" fmla="*/ 22681979 w 33"/>
                  <a:gd name="T17" fmla="*/ 7561264 h 30"/>
                  <a:gd name="T18" fmla="*/ 15120792 w 33"/>
                  <a:gd name="T19" fmla="*/ 7561264 h 30"/>
                  <a:gd name="T20" fmla="*/ 15120792 w 33"/>
                  <a:gd name="T21" fmla="*/ 15120940 h 30"/>
                  <a:gd name="T22" fmla="*/ 7561190 w 33"/>
                  <a:gd name="T23" fmla="*/ 15120940 h 30"/>
                  <a:gd name="T24" fmla="*/ 7561190 w 33"/>
                  <a:gd name="T25" fmla="*/ 32762829 h 30"/>
                  <a:gd name="T26" fmla="*/ 0 w 33"/>
                  <a:gd name="T27" fmla="*/ 40322502 h 30"/>
                  <a:gd name="T28" fmla="*/ 7561190 w 33"/>
                  <a:gd name="T29" fmla="*/ 47883763 h 30"/>
                  <a:gd name="T30" fmla="*/ 7561190 w 33"/>
                  <a:gd name="T31" fmla="*/ 63004709 h 30"/>
                  <a:gd name="T32" fmla="*/ 15120792 w 33"/>
                  <a:gd name="T33" fmla="*/ 63004709 h 30"/>
                  <a:gd name="T34" fmla="*/ 15120792 w 33"/>
                  <a:gd name="T35" fmla="*/ 68045020 h 30"/>
                  <a:gd name="T36" fmla="*/ 22681979 w 33"/>
                  <a:gd name="T37" fmla="*/ 68045020 h 30"/>
                  <a:gd name="T38" fmla="*/ 30241585 w 33"/>
                  <a:gd name="T39" fmla="*/ 75604693 h 30"/>
                  <a:gd name="T40" fmla="*/ 50402633 w 33"/>
                  <a:gd name="T41" fmla="*/ 75604693 h 30"/>
                  <a:gd name="T42" fmla="*/ 60483170 w 33"/>
                  <a:gd name="T43" fmla="*/ 68045020 h 30"/>
                  <a:gd name="T44" fmla="*/ 68044356 w 33"/>
                  <a:gd name="T45" fmla="*/ 68045020 h 30"/>
                  <a:gd name="T46" fmla="*/ 75603956 w 33"/>
                  <a:gd name="T47" fmla="*/ 63004709 h 30"/>
                  <a:gd name="T48" fmla="*/ 75603956 w 33"/>
                  <a:gd name="T49" fmla="*/ 55443448 h 30"/>
                  <a:gd name="T50" fmla="*/ 83165143 w 33"/>
                  <a:gd name="T51" fmla="*/ 47883763 h 30"/>
                  <a:gd name="T52" fmla="*/ 83165143 w 33"/>
                  <a:gd name="T53" fmla="*/ 40322502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0"/>
                  <a:gd name="T83" fmla="*/ 33 w 33"/>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0">
                    <a:moveTo>
                      <a:pt x="33" y="16"/>
                    </a:moveTo>
                    <a:lnTo>
                      <a:pt x="33" y="13"/>
                    </a:lnTo>
                    <a:lnTo>
                      <a:pt x="30" y="9"/>
                    </a:lnTo>
                    <a:lnTo>
                      <a:pt x="30" y="6"/>
                    </a:lnTo>
                    <a:lnTo>
                      <a:pt x="27" y="3"/>
                    </a:lnTo>
                    <a:lnTo>
                      <a:pt x="24" y="3"/>
                    </a:lnTo>
                    <a:lnTo>
                      <a:pt x="20" y="0"/>
                    </a:lnTo>
                    <a:lnTo>
                      <a:pt x="12" y="0"/>
                    </a:lnTo>
                    <a:lnTo>
                      <a:pt x="9" y="3"/>
                    </a:lnTo>
                    <a:lnTo>
                      <a:pt x="6" y="3"/>
                    </a:lnTo>
                    <a:lnTo>
                      <a:pt x="6" y="6"/>
                    </a:lnTo>
                    <a:lnTo>
                      <a:pt x="3" y="6"/>
                    </a:lnTo>
                    <a:lnTo>
                      <a:pt x="3" y="13"/>
                    </a:lnTo>
                    <a:lnTo>
                      <a:pt x="0" y="16"/>
                    </a:lnTo>
                    <a:lnTo>
                      <a:pt x="3" y="19"/>
                    </a:lnTo>
                    <a:lnTo>
                      <a:pt x="3" y="25"/>
                    </a:lnTo>
                    <a:lnTo>
                      <a:pt x="6" y="25"/>
                    </a:lnTo>
                    <a:lnTo>
                      <a:pt x="6" y="27"/>
                    </a:lnTo>
                    <a:lnTo>
                      <a:pt x="9" y="27"/>
                    </a:lnTo>
                    <a:lnTo>
                      <a:pt x="12" y="30"/>
                    </a:lnTo>
                    <a:lnTo>
                      <a:pt x="20" y="30"/>
                    </a:lnTo>
                    <a:lnTo>
                      <a:pt x="24" y="27"/>
                    </a:lnTo>
                    <a:lnTo>
                      <a:pt x="27" y="27"/>
                    </a:lnTo>
                    <a:lnTo>
                      <a:pt x="30" y="25"/>
                    </a:lnTo>
                    <a:lnTo>
                      <a:pt x="30" y="22"/>
                    </a:lnTo>
                    <a:lnTo>
                      <a:pt x="33" y="19"/>
                    </a:lnTo>
                    <a:lnTo>
                      <a:pt x="33"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5" name="Freeform 562"/>
              <p:cNvSpPr>
                <a:spLocks/>
              </p:cNvSpPr>
              <p:nvPr/>
            </p:nvSpPr>
            <p:spPr bwMode="auto">
              <a:xfrm>
                <a:off x="7466013" y="4510088"/>
                <a:ext cx="52387" cy="47625"/>
              </a:xfrm>
              <a:custGeom>
                <a:avLst/>
                <a:gdLst>
                  <a:gd name="T0" fmla="*/ 83165143 w 33"/>
                  <a:gd name="T1" fmla="*/ 40322502 h 30"/>
                  <a:gd name="T2" fmla="*/ 83165143 w 33"/>
                  <a:gd name="T3" fmla="*/ 32762829 h 30"/>
                  <a:gd name="T4" fmla="*/ 75603956 w 33"/>
                  <a:gd name="T5" fmla="*/ 22682200 h 30"/>
                  <a:gd name="T6" fmla="*/ 75603956 w 33"/>
                  <a:gd name="T7" fmla="*/ 15120940 h 30"/>
                  <a:gd name="T8" fmla="*/ 68044356 w 33"/>
                  <a:gd name="T9" fmla="*/ 7561264 h 30"/>
                  <a:gd name="T10" fmla="*/ 60483170 w 33"/>
                  <a:gd name="T11" fmla="*/ 7561264 h 30"/>
                  <a:gd name="T12" fmla="*/ 50402633 w 33"/>
                  <a:gd name="T13" fmla="*/ 0 h 30"/>
                  <a:gd name="T14" fmla="*/ 30241585 w 33"/>
                  <a:gd name="T15" fmla="*/ 0 h 30"/>
                  <a:gd name="T16" fmla="*/ 22681979 w 33"/>
                  <a:gd name="T17" fmla="*/ 7561264 h 30"/>
                  <a:gd name="T18" fmla="*/ 15120792 w 33"/>
                  <a:gd name="T19" fmla="*/ 7561264 h 30"/>
                  <a:gd name="T20" fmla="*/ 15120792 w 33"/>
                  <a:gd name="T21" fmla="*/ 15120940 h 30"/>
                  <a:gd name="T22" fmla="*/ 7561190 w 33"/>
                  <a:gd name="T23" fmla="*/ 15120940 h 30"/>
                  <a:gd name="T24" fmla="*/ 7561190 w 33"/>
                  <a:gd name="T25" fmla="*/ 32762829 h 30"/>
                  <a:gd name="T26" fmla="*/ 0 w 33"/>
                  <a:gd name="T27" fmla="*/ 40322502 h 30"/>
                  <a:gd name="T28" fmla="*/ 7561190 w 33"/>
                  <a:gd name="T29" fmla="*/ 47883763 h 30"/>
                  <a:gd name="T30" fmla="*/ 7561190 w 33"/>
                  <a:gd name="T31" fmla="*/ 63004709 h 30"/>
                  <a:gd name="T32" fmla="*/ 15120792 w 33"/>
                  <a:gd name="T33" fmla="*/ 63004709 h 30"/>
                  <a:gd name="T34" fmla="*/ 15120792 w 33"/>
                  <a:gd name="T35" fmla="*/ 68045020 h 30"/>
                  <a:gd name="T36" fmla="*/ 22681979 w 33"/>
                  <a:gd name="T37" fmla="*/ 68045020 h 30"/>
                  <a:gd name="T38" fmla="*/ 30241585 w 33"/>
                  <a:gd name="T39" fmla="*/ 75604693 h 30"/>
                  <a:gd name="T40" fmla="*/ 50402633 w 33"/>
                  <a:gd name="T41" fmla="*/ 75604693 h 30"/>
                  <a:gd name="T42" fmla="*/ 60483170 w 33"/>
                  <a:gd name="T43" fmla="*/ 68045020 h 30"/>
                  <a:gd name="T44" fmla="*/ 68044356 w 33"/>
                  <a:gd name="T45" fmla="*/ 68045020 h 30"/>
                  <a:gd name="T46" fmla="*/ 75603956 w 33"/>
                  <a:gd name="T47" fmla="*/ 63004709 h 30"/>
                  <a:gd name="T48" fmla="*/ 75603956 w 33"/>
                  <a:gd name="T49" fmla="*/ 55443448 h 30"/>
                  <a:gd name="T50" fmla="*/ 83165143 w 33"/>
                  <a:gd name="T51" fmla="*/ 47883763 h 30"/>
                  <a:gd name="T52" fmla="*/ 83165143 w 33"/>
                  <a:gd name="T53" fmla="*/ 40322502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0"/>
                  <a:gd name="T83" fmla="*/ 33 w 33"/>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0">
                    <a:moveTo>
                      <a:pt x="33" y="16"/>
                    </a:moveTo>
                    <a:lnTo>
                      <a:pt x="33" y="13"/>
                    </a:lnTo>
                    <a:lnTo>
                      <a:pt x="30" y="9"/>
                    </a:lnTo>
                    <a:lnTo>
                      <a:pt x="30" y="6"/>
                    </a:lnTo>
                    <a:lnTo>
                      <a:pt x="27" y="3"/>
                    </a:lnTo>
                    <a:lnTo>
                      <a:pt x="24" y="3"/>
                    </a:lnTo>
                    <a:lnTo>
                      <a:pt x="20" y="0"/>
                    </a:lnTo>
                    <a:lnTo>
                      <a:pt x="12" y="0"/>
                    </a:lnTo>
                    <a:lnTo>
                      <a:pt x="9" y="3"/>
                    </a:lnTo>
                    <a:lnTo>
                      <a:pt x="6" y="3"/>
                    </a:lnTo>
                    <a:lnTo>
                      <a:pt x="6" y="6"/>
                    </a:lnTo>
                    <a:lnTo>
                      <a:pt x="3" y="6"/>
                    </a:lnTo>
                    <a:lnTo>
                      <a:pt x="3" y="13"/>
                    </a:lnTo>
                    <a:lnTo>
                      <a:pt x="0" y="16"/>
                    </a:lnTo>
                    <a:lnTo>
                      <a:pt x="3" y="19"/>
                    </a:lnTo>
                    <a:lnTo>
                      <a:pt x="3" y="25"/>
                    </a:lnTo>
                    <a:lnTo>
                      <a:pt x="6" y="25"/>
                    </a:lnTo>
                    <a:lnTo>
                      <a:pt x="6" y="27"/>
                    </a:lnTo>
                    <a:lnTo>
                      <a:pt x="9" y="27"/>
                    </a:lnTo>
                    <a:lnTo>
                      <a:pt x="12" y="30"/>
                    </a:lnTo>
                    <a:lnTo>
                      <a:pt x="20" y="30"/>
                    </a:lnTo>
                    <a:lnTo>
                      <a:pt x="24" y="27"/>
                    </a:lnTo>
                    <a:lnTo>
                      <a:pt x="27" y="27"/>
                    </a:lnTo>
                    <a:lnTo>
                      <a:pt x="30" y="25"/>
                    </a:lnTo>
                    <a:lnTo>
                      <a:pt x="30" y="22"/>
                    </a:lnTo>
                    <a:lnTo>
                      <a:pt x="33" y="19"/>
                    </a:lnTo>
                    <a:lnTo>
                      <a:pt x="33"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6" name="Freeform 563"/>
              <p:cNvSpPr>
                <a:spLocks/>
              </p:cNvSpPr>
              <p:nvPr/>
            </p:nvSpPr>
            <p:spPr bwMode="auto">
              <a:xfrm>
                <a:off x="7466013" y="4510088"/>
                <a:ext cx="52387" cy="47625"/>
              </a:xfrm>
              <a:custGeom>
                <a:avLst/>
                <a:gdLst>
                  <a:gd name="T0" fmla="*/ 83165143 w 33"/>
                  <a:gd name="T1" fmla="*/ 40322502 h 30"/>
                  <a:gd name="T2" fmla="*/ 83165143 w 33"/>
                  <a:gd name="T3" fmla="*/ 32762829 h 30"/>
                  <a:gd name="T4" fmla="*/ 75603956 w 33"/>
                  <a:gd name="T5" fmla="*/ 22682200 h 30"/>
                  <a:gd name="T6" fmla="*/ 75603956 w 33"/>
                  <a:gd name="T7" fmla="*/ 15120940 h 30"/>
                  <a:gd name="T8" fmla="*/ 68044356 w 33"/>
                  <a:gd name="T9" fmla="*/ 7561264 h 30"/>
                  <a:gd name="T10" fmla="*/ 60483170 w 33"/>
                  <a:gd name="T11" fmla="*/ 7561264 h 30"/>
                  <a:gd name="T12" fmla="*/ 50402633 w 33"/>
                  <a:gd name="T13" fmla="*/ 0 h 30"/>
                  <a:gd name="T14" fmla="*/ 30241585 w 33"/>
                  <a:gd name="T15" fmla="*/ 0 h 30"/>
                  <a:gd name="T16" fmla="*/ 22681979 w 33"/>
                  <a:gd name="T17" fmla="*/ 7561264 h 30"/>
                  <a:gd name="T18" fmla="*/ 15120792 w 33"/>
                  <a:gd name="T19" fmla="*/ 7561264 h 30"/>
                  <a:gd name="T20" fmla="*/ 15120792 w 33"/>
                  <a:gd name="T21" fmla="*/ 15120940 h 30"/>
                  <a:gd name="T22" fmla="*/ 7561190 w 33"/>
                  <a:gd name="T23" fmla="*/ 15120940 h 30"/>
                  <a:gd name="T24" fmla="*/ 7561190 w 33"/>
                  <a:gd name="T25" fmla="*/ 32762829 h 30"/>
                  <a:gd name="T26" fmla="*/ 0 w 33"/>
                  <a:gd name="T27" fmla="*/ 40322502 h 30"/>
                  <a:gd name="T28" fmla="*/ 7561190 w 33"/>
                  <a:gd name="T29" fmla="*/ 47883763 h 30"/>
                  <a:gd name="T30" fmla="*/ 7561190 w 33"/>
                  <a:gd name="T31" fmla="*/ 63004709 h 30"/>
                  <a:gd name="T32" fmla="*/ 15120792 w 33"/>
                  <a:gd name="T33" fmla="*/ 63004709 h 30"/>
                  <a:gd name="T34" fmla="*/ 15120792 w 33"/>
                  <a:gd name="T35" fmla="*/ 68045020 h 30"/>
                  <a:gd name="T36" fmla="*/ 22681979 w 33"/>
                  <a:gd name="T37" fmla="*/ 68045020 h 30"/>
                  <a:gd name="T38" fmla="*/ 30241585 w 33"/>
                  <a:gd name="T39" fmla="*/ 75604693 h 30"/>
                  <a:gd name="T40" fmla="*/ 50402633 w 33"/>
                  <a:gd name="T41" fmla="*/ 75604693 h 30"/>
                  <a:gd name="T42" fmla="*/ 60483170 w 33"/>
                  <a:gd name="T43" fmla="*/ 68045020 h 30"/>
                  <a:gd name="T44" fmla="*/ 68044356 w 33"/>
                  <a:gd name="T45" fmla="*/ 68045020 h 30"/>
                  <a:gd name="T46" fmla="*/ 75603956 w 33"/>
                  <a:gd name="T47" fmla="*/ 63004709 h 30"/>
                  <a:gd name="T48" fmla="*/ 75603956 w 33"/>
                  <a:gd name="T49" fmla="*/ 55443448 h 30"/>
                  <a:gd name="T50" fmla="*/ 83165143 w 33"/>
                  <a:gd name="T51" fmla="*/ 47883763 h 30"/>
                  <a:gd name="T52" fmla="*/ 83165143 w 33"/>
                  <a:gd name="T53" fmla="*/ 40322502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0"/>
                  <a:gd name="T83" fmla="*/ 33 w 33"/>
                  <a:gd name="T84" fmla="*/ 30 h 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0">
                    <a:moveTo>
                      <a:pt x="33" y="16"/>
                    </a:moveTo>
                    <a:lnTo>
                      <a:pt x="33" y="13"/>
                    </a:lnTo>
                    <a:lnTo>
                      <a:pt x="30" y="9"/>
                    </a:lnTo>
                    <a:lnTo>
                      <a:pt x="30" y="6"/>
                    </a:lnTo>
                    <a:lnTo>
                      <a:pt x="27" y="3"/>
                    </a:lnTo>
                    <a:lnTo>
                      <a:pt x="24" y="3"/>
                    </a:lnTo>
                    <a:lnTo>
                      <a:pt x="20" y="0"/>
                    </a:lnTo>
                    <a:lnTo>
                      <a:pt x="12" y="0"/>
                    </a:lnTo>
                    <a:lnTo>
                      <a:pt x="9" y="3"/>
                    </a:lnTo>
                    <a:lnTo>
                      <a:pt x="6" y="3"/>
                    </a:lnTo>
                    <a:lnTo>
                      <a:pt x="6" y="6"/>
                    </a:lnTo>
                    <a:lnTo>
                      <a:pt x="3" y="6"/>
                    </a:lnTo>
                    <a:lnTo>
                      <a:pt x="3" y="13"/>
                    </a:lnTo>
                    <a:lnTo>
                      <a:pt x="0" y="16"/>
                    </a:lnTo>
                    <a:lnTo>
                      <a:pt x="3" y="19"/>
                    </a:lnTo>
                    <a:lnTo>
                      <a:pt x="3" y="25"/>
                    </a:lnTo>
                    <a:lnTo>
                      <a:pt x="6" y="25"/>
                    </a:lnTo>
                    <a:lnTo>
                      <a:pt x="6" y="27"/>
                    </a:lnTo>
                    <a:lnTo>
                      <a:pt x="9" y="27"/>
                    </a:lnTo>
                    <a:lnTo>
                      <a:pt x="12" y="30"/>
                    </a:lnTo>
                    <a:lnTo>
                      <a:pt x="20" y="30"/>
                    </a:lnTo>
                    <a:lnTo>
                      <a:pt x="24" y="27"/>
                    </a:lnTo>
                    <a:lnTo>
                      <a:pt x="27" y="27"/>
                    </a:lnTo>
                    <a:lnTo>
                      <a:pt x="30" y="25"/>
                    </a:lnTo>
                    <a:lnTo>
                      <a:pt x="30" y="22"/>
                    </a:lnTo>
                    <a:lnTo>
                      <a:pt x="33" y="19"/>
                    </a:lnTo>
                    <a:lnTo>
                      <a:pt x="33"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7" name="Freeform 564"/>
              <p:cNvSpPr>
                <a:spLocks/>
              </p:cNvSpPr>
              <p:nvPr/>
            </p:nvSpPr>
            <p:spPr bwMode="auto">
              <a:xfrm>
                <a:off x="7810500" y="4689475"/>
                <a:ext cx="47625" cy="47625"/>
              </a:xfrm>
              <a:custGeom>
                <a:avLst/>
                <a:gdLst>
                  <a:gd name="T0" fmla="*/ 75604693 w 30"/>
                  <a:gd name="T1" fmla="*/ 40322502 h 30"/>
                  <a:gd name="T2" fmla="*/ 75604693 w 30"/>
                  <a:gd name="T3" fmla="*/ 25201562 h 30"/>
                  <a:gd name="T4" fmla="*/ 68045020 w 30"/>
                  <a:gd name="T5" fmla="*/ 25201562 h 30"/>
                  <a:gd name="T6" fmla="*/ 68045020 w 30"/>
                  <a:gd name="T7" fmla="*/ 15120940 h 30"/>
                  <a:gd name="T8" fmla="*/ 63004709 w 30"/>
                  <a:gd name="T9" fmla="*/ 7561264 h 30"/>
                  <a:gd name="T10" fmla="*/ 55443448 w 30"/>
                  <a:gd name="T11" fmla="*/ 7561264 h 30"/>
                  <a:gd name="T12" fmla="*/ 55443448 w 30"/>
                  <a:gd name="T13" fmla="*/ 0 h 30"/>
                  <a:gd name="T14" fmla="*/ 22682200 w 30"/>
                  <a:gd name="T15" fmla="*/ 0 h 30"/>
                  <a:gd name="T16" fmla="*/ 15120940 w 30"/>
                  <a:gd name="T17" fmla="*/ 7561264 h 30"/>
                  <a:gd name="T18" fmla="*/ 7561264 w 30"/>
                  <a:gd name="T19" fmla="*/ 7561264 h 30"/>
                  <a:gd name="T20" fmla="*/ 7561264 w 30"/>
                  <a:gd name="T21" fmla="*/ 15120940 h 30"/>
                  <a:gd name="T22" fmla="*/ 0 w 30"/>
                  <a:gd name="T23" fmla="*/ 25201562 h 30"/>
                  <a:gd name="T24" fmla="*/ 0 w 30"/>
                  <a:gd name="T25" fmla="*/ 65524071 h 30"/>
                  <a:gd name="T26" fmla="*/ 7561264 w 30"/>
                  <a:gd name="T27" fmla="*/ 68045020 h 30"/>
                  <a:gd name="T28" fmla="*/ 15120940 w 30"/>
                  <a:gd name="T29" fmla="*/ 75604693 h 30"/>
                  <a:gd name="T30" fmla="*/ 55443448 w 30"/>
                  <a:gd name="T31" fmla="*/ 75604693 h 30"/>
                  <a:gd name="T32" fmla="*/ 63004709 w 30"/>
                  <a:gd name="T33" fmla="*/ 68045020 h 30"/>
                  <a:gd name="T34" fmla="*/ 68045020 w 30"/>
                  <a:gd name="T35" fmla="*/ 68045020 h 30"/>
                  <a:gd name="T36" fmla="*/ 68045020 w 30"/>
                  <a:gd name="T37" fmla="*/ 65524071 h 30"/>
                  <a:gd name="T38" fmla="*/ 75604693 w 30"/>
                  <a:gd name="T39" fmla="*/ 55443448 h 30"/>
                  <a:gd name="T40" fmla="*/ 75604693 w 30"/>
                  <a:gd name="T41" fmla="*/ 47883763 h 30"/>
                  <a:gd name="T42" fmla="*/ 75604693 w 30"/>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16"/>
                    </a:moveTo>
                    <a:lnTo>
                      <a:pt x="30" y="10"/>
                    </a:lnTo>
                    <a:lnTo>
                      <a:pt x="27" y="10"/>
                    </a:lnTo>
                    <a:lnTo>
                      <a:pt x="27" y="6"/>
                    </a:lnTo>
                    <a:lnTo>
                      <a:pt x="25" y="3"/>
                    </a:lnTo>
                    <a:lnTo>
                      <a:pt x="22" y="3"/>
                    </a:lnTo>
                    <a:lnTo>
                      <a:pt x="22" y="0"/>
                    </a:lnTo>
                    <a:lnTo>
                      <a:pt x="9" y="0"/>
                    </a:lnTo>
                    <a:lnTo>
                      <a:pt x="6" y="3"/>
                    </a:lnTo>
                    <a:lnTo>
                      <a:pt x="3" y="3"/>
                    </a:lnTo>
                    <a:lnTo>
                      <a:pt x="3" y="6"/>
                    </a:lnTo>
                    <a:lnTo>
                      <a:pt x="0" y="10"/>
                    </a:lnTo>
                    <a:lnTo>
                      <a:pt x="0" y="26"/>
                    </a:lnTo>
                    <a:lnTo>
                      <a:pt x="3" y="27"/>
                    </a:lnTo>
                    <a:lnTo>
                      <a:pt x="6" y="30"/>
                    </a:lnTo>
                    <a:lnTo>
                      <a:pt x="22" y="30"/>
                    </a:lnTo>
                    <a:lnTo>
                      <a:pt x="25" y="27"/>
                    </a:lnTo>
                    <a:lnTo>
                      <a:pt x="27" y="27"/>
                    </a:lnTo>
                    <a:lnTo>
                      <a:pt x="27" y="26"/>
                    </a:lnTo>
                    <a:lnTo>
                      <a:pt x="30" y="22"/>
                    </a:lnTo>
                    <a:lnTo>
                      <a:pt x="30" y="19"/>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8" name="Freeform 565"/>
              <p:cNvSpPr>
                <a:spLocks/>
              </p:cNvSpPr>
              <p:nvPr/>
            </p:nvSpPr>
            <p:spPr bwMode="auto">
              <a:xfrm>
                <a:off x="7810500" y="4689475"/>
                <a:ext cx="47625" cy="47625"/>
              </a:xfrm>
              <a:custGeom>
                <a:avLst/>
                <a:gdLst>
                  <a:gd name="T0" fmla="*/ 75604693 w 30"/>
                  <a:gd name="T1" fmla="*/ 40322502 h 30"/>
                  <a:gd name="T2" fmla="*/ 75604693 w 30"/>
                  <a:gd name="T3" fmla="*/ 25201562 h 30"/>
                  <a:gd name="T4" fmla="*/ 68045020 w 30"/>
                  <a:gd name="T5" fmla="*/ 25201562 h 30"/>
                  <a:gd name="T6" fmla="*/ 68045020 w 30"/>
                  <a:gd name="T7" fmla="*/ 15120940 h 30"/>
                  <a:gd name="T8" fmla="*/ 63004709 w 30"/>
                  <a:gd name="T9" fmla="*/ 7561264 h 30"/>
                  <a:gd name="T10" fmla="*/ 55443448 w 30"/>
                  <a:gd name="T11" fmla="*/ 7561264 h 30"/>
                  <a:gd name="T12" fmla="*/ 55443448 w 30"/>
                  <a:gd name="T13" fmla="*/ 0 h 30"/>
                  <a:gd name="T14" fmla="*/ 22682200 w 30"/>
                  <a:gd name="T15" fmla="*/ 0 h 30"/>
                  <a:gd name="T16" fmla="*/ 15120940 w 30"/>
                  <a:gd name="T17" fmla="*/ 7561264 h 30"/>
                  <a:gd name="T18" fmla="*/ 7561264 w 30"/>
                  <a:gd name="T19" fmla="*/ 7561264 h 30"/>
                  <a:gd name="T20" fmla="*/ 7561264 w 30"/>
                  <a:gd name="T21" fmla="*/ 15120940 h 30"/>
                  <a:gd name="T22" fmla="*/ 0 w 30"/>
                  <a:gd name="T23" fmla="*/ 25201562 h 30"/>
                  <a:gd name="T24" fmla="*/ 0 w 30"/>
                  <a:gd name="T25" fmla="*/ 65524071 h 30"/>
                  <a:gd name="T26" fmla="*/ 7561264 w 30"/>
                  <a:gd name="T27" fmla="*/ 68045020 h 30"/>
                  <a:gd name="T28" fmla="*/ 15120940 w 30"/>
                  <a:gd name="T29" fmla="*/ 75604693 h 30"/>
                  <a:gd name="T30" fmla="*/ 55443448 w 30"/>
                  <a:gd name="T31" fmla="*/ 75604693 h 30"/>
                  <a:gd name="T32" fmla="*/ 63004709 w 30"/>
                  <a:gd name="T33" fmla="*/ 68045020 h 30"/>
                  <a:gd name="T34" fmla="*/ 68045020 w 30"/>
                  <a:gd name="T35" fmla="*/ 68045020 h 30"/>
                  <a:gd name="T36" fmla="*/ 68045020 w 30"/>
                  <a:gd name="T37" fmla="*/ 65524071 h 30"/>
                  <a:gd name="T38" fmla="*/ 75604693 w 30"/>
                  <a:gd name="T39" fmla="*/ 55443448 h 30"/>
                  <a:gd name="T40" fmla="*/ 75604693 w 30"/>
                  <a:gd name="T41" fmla="*/ 47883763 h 30"/>
                  <a:gd name="T42" fmla="*/ 75604693 w 30"/>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16"/>
                    </a:moveTo>
                    <a:lnTo>
                      <a:pt x="30" y="10"/>
                    </a:lnTo>
                    <a:lnTo>
                      <a:pt x="27" y="10"/>
                    </a:lnTo>
                    <a:lnTo>
                      <a:pt x="27" y="6"/>
                    </a:lnTo>
                    <a:lnTo>
                      <a:pt x="25" y="3"/>
                    </a:lnTo>
                    <a:lnTo>
                      <a:pt x="22" y="3"/>
                    </a:lnTo>
                    <a:lnTo>
                      <a:pt x="22" y="0"/>
                    </a:lnTo>
                    <a:lnTo>
                      <a:pt x="9" y="0"/>
                    </a:lnTo>
                    <a:lnTo>
                      <a:pt x="6" y="3"/>
                    </a:lnTo>
                    <a:lnTo>
                      <a:pt x="3" y="3"/>
                    </a:lnTo>
                    <a:lnTo>
                      <a:pt x="3" y="6"/>
                    </a:lnTo>
                    <a:lnTo>
                      <a:pt x="0" y="10"/>
                    </a:lnTo>
                    <a:lnTo>
                      <a:pt x="0" y="26"/>
                    </a:lnTo>
                    <a:lnTo>
                      <a:pt x="3" y="27"/>
                    </a:lnTo>
                    <a:lnTo>
                      <a:pt x="6" y="30"/>
                    </a:lnTo>
                    <a:lnTo>
                      <a:pt x="22" y="30"/>
                    </a:lnTo>
                    <a:lnTo>
                      <a:pt x="25" y="27"/>
                    </a:lnTo>
                    <a:lnTo>
                      <a:pt x="27" y="27"/>
                    </a:lnTo>
                    <a:lnTo>
                      <a:pt x="27" y="26"/>
                    </a:lnTo>
                    <a:lnTo>
                      <a:pt x="30" y="22"/>
                    </a:lnTo>
                    <a:lnTo>
                      <a:pt x="30" y="19"/>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4999" name="Freeform 566"/>
              <p:cNvSpPr>
                <a:spLocks/>
              </p:cNvSpPr>
              <p:nvPr/>
            </p:nvSpPr>
            <p:spPr bwMode="auto">
              <a:xfrm>
                <a:off x="7810500" y="4689475"/>
                <a:ext cx="47625" cy="47625"/>
              </a:xfrm>
              <a:custGeom>
                <a:avLst/>
                <a:gdLst>
                  <a:gd name="T0" fmla="*/ 75604693 w 30"/>
                  <a:gd name="T1" fmla="*/ 40322502 h 30"/>
                  <a:gd name="T2" fmla="*/ 75604693 w 30"/>
                  <a:gd name="T3" fmla="*/ 25201562 h 30"/>
                  <a:gd name="T4" fmla="*/ 68045020 w 30"/>
                  <a:gd name="T5" fmla="*/ 25201562 h 30"/>
                  <a:gd name="T6" fmla="*/ 68045020 w 30"/>
                  <a:gd name="T7" fmla="*/ 15120940 h 30"/>
                  <a:gd name="T8" fmla="*/ 63004709 w 30"/>
                  <a:gd name="T9" fmla="*/ 7561264 h 30"/>
                  <a:gd name="T10" fmla="*/ 55443448 w 30"/>
                  <a:gd name="T11" fmla="*/ 7561264 h 30"/>
                  <a:gd name="T12" fmla="*/ 55443448 w 30"/>
                  <a:gd name="T13" fmla="*/ 0 h 30"/>
                  <a:gd name="T14" fmla="*/ 22682200 w 30"/>
                  <a:gd name="T15" fmla="*/ 0 h 30"/>
                  <a:gd name="T16" fmla="*/ 15120940 w 30"/>
                  <a:gd name="T17" fmla="*/ 7561264 h 30"/>
                  <a:gd name="T18" fmla="*/ 7561264 w 30"/>
                  <a:gd name="T19" fmla="*/ 7561264 h 30"/>
                  <a:gd name="T20" fmla="*/ 7561264 w 30"/>
                  <a:gd name="T21" fmla="*/ 15120940 h 30"/>
                  <a:gd name="T22" fmla="*/ 0 w 30"/>
                  <a:gd name="T23" fmla="*/ 25201562 h 30"/>
                  <a:gd name="T24" fmla="*/ 0 w 30"/>
                  <a:gd name="T25" fmla="*/ 65524071 h 30"/>
                  <a:gd name="T26" fmla="*/ 7561264 w 30"/>
                  <a:gd name="T27" fmla="*/ 68045020 h 30"/>
                  <a:gd name="T28" fmla="*/ 15120940 w 30"/>
                  <a:gd name="T29" fmla="*/ 75604693 h 30"/>
                  <a:gd name="T30" fmla="*/ 55443448 w 30"/>
                  <a:gd name="T31" fmla="*/ 75604693 h 30"/>
                  <a:gd name="T32" fmla="*/ 63004709 w 30"/>
                  <a:gd name="T33" fmla="*/ 68045020 h 30"/>
                  <a:gd name="T34" fmla="*/ 68045020 w 30"/>
                  <a:gd name="T35" fmla="*/ 68045020 h 30"/>
                  <a:gd name="T36" fmla="*/ 68045020 w 30"/>
                  <a:gd name="T37" fmla="*/ 65524071 h 30"/>
                  <a:gd name="T38" fmla="*/ 75604693 w 30"/>
                  <a:gd name="T39" fmla="*/ 55443448 h 30"/>
                  <a:gd name="T40" fmla="*/ 75604693 w 30"/>
                  <a:gd name="T41" fmla="*/ 47883763 h 30"/>
                  <a:gd name="T42" fmla="*/ 75604693 w 30"/>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16"/>
                    </a:moveTo>
                    <a:lnTo>
                      <a:pt x="30" y="10"/>
                    </a:lnTo>
                    <a:lnTo>
                      <a:pt x="27" y="10"/>
                    </a:lnTo>
                    <a:lnTo>
                      <a:pt x="27" y="6"/>
                    </a:lnTo>
                    <a:lnTo>
                      <a:pt x="25" y="3"/>
                    </a:lnTo>
                    <a:lnTo>
                      <a:pt x="22" y="3"/>
                    </a:lnTo>
                    <a:lnTo>
                      <a:pt x="22" y="0"/>
                    </a:lnTo>
                    <a:lnTo>
                      <a:pt x="9" y="0"/>
                    </a:lnTo>
                    <a:lnTo>
                      <a:pt x="6" y="3"/>
                    </a:lnTo>
                    <a:lnTo>
                      <a:pt x="3" y="3"/>
                    </a:lnTo>
                    <a:lnTo>
                      <a:pt x="3" y="6"/>
                    </a:lnTo>
                    <a:lnTo>
                      <a:pt x="0" y="10"/>
                    </a:lnTo>
                    <a:lnTo>
                      <a:pt x="0" y="26"/>
                    </a:lnTo>
                    <a:lnTo>
                      <a:pt x="3" y="27"/>
                    </a:lnTo>
                    <a:lnTo>
                      <a:pt x="6" y="30"/>
                    </a:lnTo>
                    <a:lnTo>
                      <a:pt x="22" y="30"/>
                    </a:lnTo>
                    <a:lnTo>
                      <a:pt x="25" y="27"/>
                    </a:lnTo>
                    <a:lnTo>
                      <a:pt x="27" y="27"/>
                    </a:lnTo>
                    <a:lnTo>
                      <a:pt x="27" y="26"/>
                    </a:lnTo>
                    <a:lnTo>
                      <a:pt x="30" y="22"/>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0" name="Freeform 567"/>
              <p:cNvSpPr>
                <a:spLocks/>
              </p:cNvSpPr>
              <p:nvPr/>
            </p:nvSpPr>
            <p:spPr bwMode="auto">
              <a:xfrm>
                <a:off x="7810500" y="4689475"/>
                <a:ext cx="47625" cy="47625"/>
              </a:xfrm>
              <a:custGeom>
                <a:avLst/>
                <a:gdLst>
                  <a:gd name="T0" fmla="*/ 75604693 w 30"/>
                  <a:gd name="T1" fmla="*/ 40322502 h 30"/>
                  <a:gd name="T2" fmla="*/ 75604693 w 30"/>
                  <a:gd name="T3" fmla="*/ 25201562 h 30"/>
                  <a:gd name="T4" fmla="*/ 68045020 w 30"/>
                  <a:gd name="T5" fmla="*/ 25201562 h 30"/>
                  <a:gd name="T6" fmla="*/ 68045020 w 30"/>
                  <a:gd name="T7" fmla="*/ 15120940 h 30"/>
                  <a:gd name="T8" fmla="*/ 63004709 w 30"/>
                  <a:gd name="T9" fmla="*/ 7561264 h 30"/>
                  <a:gd name="T10" fmla="*/ 55443448 w 30"/>
                  <a:gd name="T11" fmla="*/ 7561264 h 30"/>
                  <a:gd name="T12" fmla="*/ 55443448 w 30"/>
                  <a:gd name="T13" fmla="*/ 0 h 30"/>
                  <a:gd name="T14" fmla="*/ 22682200 w 30"/>
                  <a:gd name="T15" fmla="*/ 0 h 30"/>
                  <a:gd name="T16" fmla="*/ 15120940 w 30"/>
                  <a:gd name="T17" fmla="*/ 7561264 h 30"/>
                  <a:gd name="T18" fmla="*/ 7561264 w 30"/>
                  <a:gd name="T19" fmla="*/ 7561264 h 30"/>
                  <a:gd name="T20" fmla="*/ 7561264 w 30"/>
                  <a:gd name="T21" fmla="*/ 15120940 h 30"/>
                  <a:gd name="T22" fmla="*/ 0 w 30"/>
                  <a:gd name="T23" fmla="*/ 25201562 h 30"/>
                  <a:gd name="T24" fmla="*/ 0 w 30"/>
                  <a:gd name="T25" fmla="*/ 65524071 h 30"/>
                  <a:gd name="T26" fmla="*/ 7561264 w 30"/>
                  <a:gd name="T27" fmla="*/ 68045020 h 30"/>
                  <a:gd name="T28" fmla="*/ 15120940 w 30"/>
                  <a:gd name="T29" fmla="*/ 75604693 h 30"/>
                  <a:gd name="T30" fmla="*/ 55443448 w 30"/>
                  <a:gd name="T31" fmla="*/ 75604693 h 30"/>
                  <a:gd name="T32" fmla="*/ 63004709 w 30"/>
                  <a:gd name="T33" fmla="*/ 68045020 h 30"/>
                  <a:gd name="T34" fmla="*/ 68045020 w 30"/>
                  <a:gd name="T35" fmla="*/ 68045020 h 30"/>
                  <a:gd name="T36" fmla="*/ 68045020 w 30"/>
                  <a:gd name="T37" fmla="*/ 65524071 h 30"/>
                  <a:gd name="T38" fmla="*/ 75604693 w 30"/>
                  <a:gd name="T39" fmla="*/ 55443448 h 30"/>
                  <a:gd name="T40" fmla="*/ 75604693 w 30"/>
                  <a:gd name="T41" fmla="*/ 47883763 h 30"/>
                  <a:gd name="T42" fmla="*/ 75604693 w 30"/>
                  <a:gd name="T43" fmla="*/ 40322502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30"/>
                  <a:gd name="T68" fmla="*/ 30 w 30"/>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30">
                    <a:moveTo>
                      <a:pt x="30" y="16"/>
                    </a:moveTo>
                    <a:lnTo>
                      <a:pt x="30" y="10"/>
                    </a:lnTo>
                    <a:lnTo>
                      <a:pt x="27" y="10"/>
                    </a:lnTo>
                    <a:lnTo>
                      <a:pt x="27" y="6"/>
                    </a:lnTo>
                    <a:lnTo>
                      <a:pt x="25" y="3"/>
                    </a:lnTo>
                    <a:lnTo>
                      <a:pt x="22" y="3"/>
                    </a:lnTo>
                    <a:lnTo>
                      <a:pt x="22" y="0"/>
                    </a:lnTo>
                    <a:lnTo>
                      <a:pt x="9" y="0"/>
                    </a:lnTo>
                    <a:lnTo>
                      <a:pt x="6" y="3"/>
                    </a:lnTo>
                    <a:lnTo>
                      <a:pt x="3" y="3"/>
                    </a:lnTo>
                    <a:lnTo>
                      <a:pt x="3" y="6"/>
                    </a:lnTo>
                    <a:lnTo>
                      <a:pt x="0" y="10"/>
                    </a:lnTo>
                    <a:lnTo>
                      <a:pt x="0" y="26"/>
                    </a:lnTo>
                    <a:lnTo>
                      <a:pt x="3" y="27"/>
                    </a:lnTo>
                    <a:lnTo>
                      <a:pt x="6" y="30"/>
                    </a:lnTo>
                    <a:lnTo>
                      <a:pt x="22" y="30"/>
                    </a:lnTo>
                    <a:lnTo>
                      <a:pt x="25" y="27"/>
                    </a:lnTo>
                    <a:lnTo>
                      <a:pt x="27" y="27"/>
                    </a:lnTo>
                    <a:lnTo>
                      <a:pt x="27" y="26"/>
                    </a:lnTo>
                    <a:lnTo>
                      <a:pt x="30" y="22"/>
                    </a:lnTo>
                    <a:lnTo>
                      <a:pt x="30" y="19"/>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1" name="Freeform 568"/>
              <p:cNvSpPr>
                <a:spLocks/>
              </p:cNvSpPr>
              <p:nvPr/>
            </p:nvSpPr>
            <p:spPr bwMode="auto">
              <a:xfrm>
                <a:off x="8112125" y="4340225"/>
                <a:ext cx="47625" cy="47625"/>
              </a:xfrm>
              <a:custGeom>
                <a:avLst/>
                <a:gdLst>
                  <a:gd name="T0" fmla="*/ 75604693 w 30"/>
                  <a:gd name="T1" fmla="*/ 40322502 h 30"/>
                  <a:gd name="T2" fmla="*/ 75604693 w 30"/>
                  <a:gd name="T3" fmla="*/ 15120940 h 30"/>
                  <a:gd name="T4" fmla="*/ 70564382 w 30"/>
                  <a:gd name="T5" fmla="*/ 15120940 h 30"/>
                  <a:gd name="T6" fmla="*/ 70564382 w 30"/>
                  <a:gd name="T7" fmla="*/ 7561264 h 30"/>
                  <a:gd name="T8" fmla="*/ 63004709 w 30"/>
                  <a:gd name="T9" fmla="*/ 7561264 h 30"/>
                  <a:gd name="T10" fmla="*/ 55443448 w 30"/>
                  <a:gd name="T11" fmla="*/ 0 h 30"/>
                  <a:gd name="T12" fmla="*/ 22682200 w 30"/>
                  <a:gd name="T13" fmla="*/ 0 h 30"/>
                  <a:gd name="T14" fmla="*/ 15120940 w 30"/>
                  <a:gd name="T15" fmla="*/ 7561264 h 30"/>
                  <a:gd name="T16" fmla="*/ 7561264 w 30"/>
                  <a:gd name="T17" fmla="*/ 15120940 h 30"/>
                  <a:gd name="T18" fmla="*/ 0 w 30"/>
                  <a:gd name="T19" fmla="*/ 22682200 h 30"/>
                  <a:gd name="T20" fmla="*/ 0 w 30"/>
                  <a:gd name="T21" fmla="*/ 52924086 h 30"/>
                  <a:gd name="T22" fmla="*/ 7561264 w 30"/>
                  <a:gd name="T23" fmla="*/ 60483759 h 30"/>
                  <a:gd name="T24" fmla="*/ 15120940 w 30"/>
                  <a:gd name="T25" fmla="*/ 68045020 h 30"/>
                  <a:gd name="T26" fmla="*/ 22682200 w 30"/>
                  <a:gd name="T27" fmla="*/ 75604693 h 30"/>
                  <a:gd name="T28" fmla="*/ 55443448 w 30"/>
                  <a:gd name="T29" fmla="*/ 75604693 h 30"/>
                  <a:gd name="T30" fmla="*/ 63004709 w 30"/>
                  <a:gd name="T31" fmla="*/ 68045020 h 30"/>
                  <a:gd name="T32" fmla="*/ 70564382 w 30"/>
                  <a:gd name="T33" fmla="*/ 68045020 h 30"/>
                  <a:gd name="T34" fmla="*/ 70564382 w 30"/>
                  <a:gd name="T35" fmla="*/ 60483759 h 30"/>
                  <a:gd name="T36" fmla="*/ 75604693 w 30"/>
                  <a:gd name="T37" fmla="*/ 60483759 h 30"/>
                  <a:gd name="T38" fmla="*/ 75604693 w 30"/>
                  <a:gd name="T39" fmla="*/ 42843452 h 30"/>
                  <a:gd name="T40" fmla="*/ 75604693 w 30"/>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0"/>
                  <a:gd name="T65" fmla="*/ 30 w 3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0">
                    <a:moveTo>
                      <a:pt x="30" y="16"/>
                    </a:moveTo>
                    <a:lnTo>
                      <a:pt x="30" y="6"/>
                    </a:lnTo>
                    <a:lnTo>
                      <a:pt x="28" y="6"/>
                    </a:lnTo>
                    <a:lnTo>
                      <a:pt x="28" y="3"/>
                    </a:lnTo>
                    <a:lnTo>
                      <a:pt x="25" y="3"/>
                    </a:lnTo>
                    <a:lnTo>
                      <a:pt x="22" y="0"/>
                    </a:lnTo>
                    <a:lnTo>
                      <a:pt x="9" y="0"/>
                    </a:lnTo>
                    <a:lnTo>
                      <a:pt x="6" y="3"/>
                    </a:lnTo>
                    <a:lnTo>
                      <a:pt x="3" y="6"/>
                    </a:lnTo>
                    <a:lnTo>
                      <a:pt x="0" y="9"/>
                    </a:lnTo>
                    <a:lnTo>
                      <a:pt x="0" y="21"/>
                    </a:lnTo>
                    <a:lnTo>
                      <a:pt x="3" y="24"/>
                    </a:lnTo>
                    <a:lnTo>
                      <a:pt x="6" y="27"/>
                    </a:lnTo>
                    <a:lnTo>
                      <a:pt x="9" y="30"/>
                    </a:lnTo>
                    <a:lnTo>
                      <a:pt x="22" y="30"/>
                    </a:lnTo>
                    <a:lnTo>
                      <a:pt x="25" y="27"/>
                    </a:lnTo>
                    <a:lnTo>
                      <a:pt x="28" y="27"/>
                    </a:lnTo>
                    <a:lnTo>
                      <a:pt x="28" y="24"/>
                    </a:lnTo>
                    <a:lnTo>
                      <a:pt x="30" y="24"/>
                    </a:lnTo>
                    <a:lnTo>
                      <a:pt x="30" y="17"/>
                    </a:lnTo>
                    <a:lnTo>
                      <a:pt x="30"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2" name="Freeform 569"/>
              <p:cNvSpPr>
                <a:spLocks/>
              </p:cNvSpPr>
              <p:nvPr/>
            </p:nvSpPr>
            <p:spPr bwMode="auto">
              <a:xfrm>
                <a:off x="8112125" y="4340225"/>
                <a:ext cx="47625" cy="47625"/>
              </a:xfrm>
              <a:custGeom>
                <a:avLst/>
                <a:gdLst>
                  <a:gd name="T0" fmla="*/ 75604693 w 30"/>
                  <a:gd name="T1" fmla="*/ 40322502 h 30"/>
                  <a:gd name="T2" fmla="*/ 75604693 w 30"/>
                  <a:gd name="T3" fmla="*/ 15120940 h 30"/>
                  <a:gd name="T4" fmla="*/ 70564382 w 30"/>
                  <a:gd name="T5" fmla="*/ 15120940 h 30"/>
                  <a:gd name="T6" fmla="*/ 70564382 w 30"/>
                  <a:gd name="T7" fmla="*/ 7561264 h 30"/>
                  <a:gd name="T8" fmla="*/ 63004709 w 30"/>
                  <a:gd name="T9" fmla="*/ 7561264 h 30"/>
                  <a:gd name="T10" fmla="*/ 55443448 w 30"/>
                  <a:gd name="T11" fmla="*/ 0 h 30"/>
                  <a:gd name="T12" fmla="*/ 22682200 w 30"/>
                  <a:gd name="T13" fmla="*/ 0 h 30"/>
                  <a:gd name="T14" fmla="*/ 15120940 w 30"/>
                  <a:gd name="T15" fmla="*/ 7561264 h 30"/>
                  <a:gd name="T16" fmla="*/ 7561264 w 30"/>
                  <a:gd name="T17" fmla="*/ 15120940 h 30"/>
                  <a:gd name="T18" fmla="*/ 0 w 30"/>
                  <a:gd name="T19" fmla="*/ 22682200 h 30"/>
                  <a:gd name="T20" fmla="*/ 0 w 30"/>
                  <a:gd name="T21" fmla="*/ 52924086 h 30"/>
                  <a:gd name="T22" fmla="*/ 7561264 w 30"/>
                  <a:gd name="T23" fmla="*/ 60483759 h 30"/>
                  <a:gd name="T24" fmla="*/ 15120940 w 30"/>
                  <a:gd name="T25" fmla="*/ 68045020 h 30"/>
                  <a:gd name="T26" fmla="*/ 22682200 w 30"/>
                  <a:gd name="T27" fmla="*/ 75604693 h 30"/>
                  <a:gd name="T28" fmla="*/ 55443448 w 30"/>
                  <a:gd name="T29" fmla="*/ 75604693 h 30"/>
                  <a:gd name="T30" fmla="*/ 63004709 w 30"/>
                  <a:gd name="T31" fmla="*/ 68045020 h 30"/>
                  <a:gd name="T32" fmla="*/ 70564382 w 30"/>
                  <a:gd name="T33" fmla="*/ 68045020 h 30"/>
                  <a:gd name="T34" fmla="*/ 70564382 w 30"/>
                  <a:gd name="T35" fmla="*/ 60483759 h 30"/>
                  <a:gd name="T36" fmla="*/ 75604693 w 30"/>
                  <a:gd name="T37" fmla="*/ 60483759 h 30"/>
                  <a:gd name="T38" fmla="*/ 75604693 w 30"/>
                  <a:gd name="T39" fmla="*/ 42843452 h 30"/>
                  <a:gd name="T40" fmla="*/ 75604693 w 30"/>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0"/>
                  <a:gd name="T65" fmla="*/ 30 w 3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0">
                    <a:moveTo>
                      <a:pt x="30" y="16"/>
                    </a:moveTo>
                    <a:lnTo>
                      <a:pt x="30" y="6"/>
                    </a:lnTo>
                    <a:lnTo>
                      <a:pt x="28" y="6"/>
                    </a:lnTo>
                    <a:lnTo>
                      <a:pt x="28" y="3"/>
                    </a:lnTo>
                    <a:lnTo>
                      <a:pt x="25" y="3"/>
                    </a:lnTo>
                    <a:lnTo>
                      <a:pt x="22" y="0"/>
                    </a:lnTo>
                    <a:lnTo>
                      <a:pt x="9" y="0"/>
                    </a:lnTo>
                    <a:lnTo>
                      <a:pt x="6" y="3"/>
                    </a:lnTo>
                    <a:lnTo>
                      <a:pt x="3" y="6"/>
                    </a:lnTo>
                    <a:lnTo>
                      <a:pt x="0" y="9"/>
                    </a:lnTo>
                    <a:lnTo>
                      <a:pt x="0" y="21"/>
                    </a:lnTo>
                    <a:lnTo>
                      <a:pt x="3" y="24"/>
                    </a:lnTo>
                    <a:lnTo>
                      <a:pt x="6" y="27"/>
                    </a:lnTo>
                    <a:lnTo>
                      <a:pt x="9" y="30"/>
                    </a:lnTo>
                    <a:lnTo>
                      <a:pt x="22" y="30"/>
                    </a:lnTo>
                    <a:lnTo>
                      <a:pt x="25" y="27"/>
                    </a:lnTo>
                    <a:lnTo>
                      <a:pt x="28" y="27"/>
                    </a:lnTo>
                    <a:lnTo>
                      <a:pt x="28" y="24"/>
                    </a:lnTo>
                    <a:lnTo>
                      <a:pt x="30" y="24"/>
                    </a:lnTo>
                    <a:lnTo>
                      <a:pt x="30" y="17"/>
                    </a:lnTo>
                    <a:lnTo>
                      <a:pt x="30"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3" name="Freeform 570"/>
              <p:cNvSpPr>
                <a:spLocks/>
              </p:cNvSpPr>
              <p:nvPr/>
            </p:nvSpPr>
            <p:spPr bwMode="auto">
              <a:xfrm>
                <a:off x="8112125" y="4340225"/>
                <a:ext cx="47625" cy="47625"/>
              </a:xfrm>
              <a:custGeom>
                <a:avLst/>
                <a:gdLst>
                  <a:gd name="T0" fmla="*/ 75604693 w 30"/>
                  <a:gd name="T1" fmla="*/ 40322502 h 30"/>
                  <a:gd name="T2" fmla="*/ 75604693 w 30"/>
                  <a:gd name="T3" fmla="*/ 15120940 h 30"/>
                  <a:gd name="T4" fmla="*/ 70564382 w 30"/>
                  <a:gd name="T5" fmla="*/ 15120940 h 30"/>
                  <a:gd name="T6" fmla="*/ 70564382 w 30"/>
                  <a:gd name="T7" fmla="*/ 7561264 h 30"/>
                  <a:gd name="T8" fmla="*/ 63004709 w 30"/>
                  <a:gd name="T9" fmla="*/ 7561264 h 30"/>
                  <a:gd name="T10" fmla="*/ 55443448 w 30"/>
                  <a:gd name="T11" fmla="*/ 0 h 30"/>
                  <a:gd name="T12" fmla="*/ 22682200 w 30"/>
                  <a:gd name="T13" fmla="*/ 0 h 30"/>
                  <a:gd name="T14" fmla="*/ 15120940 w 30"/>
                  <a:gd name="T15" fmla="*/ 7561264 h 30"/>
                  <a:gd name="T16" fmla="*/ 7561264 w 30"/>
                  <a:gd name="T17" fmla="*/ 15120940 h 30"/>
                  <a:gd name="T18" fmla="*/ 0 w 30"/>
                  <a:gd name="T19" fmla="*/ 22682200 h 30"/>
                  <a:gd name="T20" fmla="*/ 0 w 30"/>
                  <a:gd name="T21" fmla="*/ 52924086 h 30"/>
                  <a:gd name="T22" fmla="*/ 7561264 w 30"/>
                  <a:gd name="T23" fmla="*/ 60483759 h 30"/>
                  <a:gd name="T24" fmla="*/ 15120940 w 30"/>
                  <a:gd name="T25" fmla="*/ 68045020 h 30"/>
                  <a:gd name="T26" fmla="*/ 22682200 w 30"/>
                  <a:gd name="T27" fmla="*/ 75604693 h 30"/>
                  <a:gd name="T28" fmla="*/ 55443448 w 30"/>
                  <a:gd name="T29" fmla="*/ 75604693 h 30"/>
                  <a:gd name="T30" fmla="*/ 63004709 w 30"/>
                  <a:gd name="T31" fmla="*/ 68045020 h 30"/>
                  <a:gd name="T32" fmla="*/ 70564382 w 30"/>
                  <a:gd name="T33" fmla="*/ 68045020 h 30"/>
                  <a:gd name="T34" fmla="*/ 70564382 w 30"/>
                  <a:gd name="T35" fmla="*/ 60483759 h 30"/>
                  <a:gd name="T36" fmla="*/ 75604693 w 30"/>
                  <a:gd name="T37" fmla="*/ 60483759 h 30"/>
                  <a:gd name="T38" fmla="*/ 75604693 w 30"/>
                  <a:gd name="T39" fmla="*/ 42843452 h 30"/>
                  <a:gd name="T40" fmla="*/ 75604693 w 30"/>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0"/>
                  <a:gd name="T65" fmla="*/ 30 w 3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0">
                    <a:moveTo>
                      <a:pt x="30" y="16"/>
                    </a:moveTo>
                    <a:lnTo>
                      <a:pt x="30" y="6"/>
                    </a:lnTo>
                    <a:lnTo>
                      <a:pt x="28" y="6"/>
                    </a:lnTo>
                    <a:lnTo>
                      <a:pt x="28" y="3"/>
                    </a:lnTo>
                    <a:lnTo>
                      <a:pt x="25" y="3"/>
                    </a:lnTo>
                    <a:lnTo>
                      <a:pt x="22" y="0"/>
                    </a:lnTo>
                    <a:lnTo>
                      <a:pt x="9" y="0"/>
                    </a:lnTo>
                    <a:lnTo>
                      <a:pt x="6" y="3"/>
                    </a:lnTo>
                    <a:lnTo>
                      <a:pt x="3" y="6"/>
                    </a:lnTo>
                    <a:lnTo>
                      <a:pt x="0" y="9"/>
                    </a:lnTo>
                    <a:lnTo>
                      <a:pt x="0" y="21"/>
                    </a:lnTo>
                    <a:lnTo>
                      <a:pt x="3" y="24"/>
                    </a:lnTo>
                    <a:lnTo>
                      <a:pt x="6" y="27"/>
                    </a:lnTo>
                    <a:lnTo>
                      <a:pt x="9" y="30"/>
                    </a:lnTo>
                    <a:lnTo>
                      <a:pt x="22" y="30"/>
                    </a:lnTo>
                    <a:lnTo>
                      <a:pt x="25" y="27"/>
                    </a:lnTo>
                    <a:lnTo>
                      <a:pt x="28" y="27"/>
                    </a:lnTo>
                    <a:lnTo>
                      <a:pt x="28" y="24"/>
                    </a:lnTo>
                    <a:lnTo>
                      <a:pt x="30" y="24"/>
                    </a:lnTo>
                    <a:lnTo>
                      <a:pt x="30" y="17"/>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4" name="Freeform 571"/>
              <p:cNvSpPr>
                <a:spLocks/>
              </p:cNvSpPr>
              <p:nvPr/>
            </p:nvSpPr>
            <p:spPr bwMode="auto">
              <a:xfrm>
                <a:off x="8112125" y="4340225"/>
                <a:ext cx="47625" cy="47625"/>
              </a:xfrm>
              <a:custGeom>
                <a:avLst/>
                <a:gdLst>
                  <a:gd name="T0" fmla="*/ 75604693 w 30"/>
                  <a:gd name="T1" fmla="*/ 40322502 h 30"/>
                  <a:gd name="T2" fmla="*/ 75604693 w 30"/>
                  <a:gd name="T3" fmla="*/ 15120940 h 30"/>
                  <a:gd name="T4" fmla="*/ 70564382 w 30"/>
                  <a:gd name="T5" fmla="*/ 15120940 h 30"/>
                  <a:gd name="T6" fmla="*/ 70564382 w 30"/>
                  <a:gd name="T7" fmla="*/ 7561264 h 30"/>
                  <a:gd name="T8" fmla="*/ 63004709 w 30"/>
                  <a:gd name="T9" fmla="*/ 7561264 h 30"/>
                  <a:gd name="T10" fmla="*/ 55443448 w 30"/>
                  <a:gd name="T11" fmla="*/ 0 h 30"/>
                  <a:gd name="T12" fmla="*/ 22682200 w 30"/>
                  <a:gd name="T13" fmla="*/ 0 h 30"/>
                  <a:gd name="T14" fmla="*/ 15120940 w 30"/>
                  <a:gd name="T15" fmla="*/ 7561264 h 30"/>
                  <a:gd name="T16" fmla="*/ 7561264 w 30"/>
                  <a:gd name="T17" fmla="*/ 15120940 h 30"/>
                  <a:gd name="T18" fmla="*/ 0 w 30"/>
                  <a:gd name="T19" fmla="*/ 22682200 h 30"/>
                  <a:gd name="T20" fmla="*/ 0 w 30"/>
                  <a:gd name="T21" fmla="*/ 52924086 h 30"/>
                  <a:gd name="T22" fmla="*/ 7561264 w 30"/>
                  <a:gd name="T23" fmla="*/ 60483759 h 30"/>
                  <a:gd name="T24" fmla="*/ 15120940 w 30"/>
                  <a:gd name="T25" fmla="*/ 68045020 h 30"/>
                  <a:gd name="T26" fmla="*/ 22682200 w 30"/>
                  <a:gd name="T27" fmla="*/ 75604693 h 30"/>
                  <a:gd name="T28" fmla="*/ 55443448 w 30"/>
                  <a:gd name="T29" fmla="*/ 75604693 h 30"/>
                  <a:gd name="T30" fmla="*/ 63004709 w 30"/>
                  <a:gd name="T31" fmla="*/ 68045020 h 30"/>
                  <a:gd name="T32" fmla="*/ 70564382 w 30"/>
                  <a:gd name="T33" fmla="*/ 68045020 h 30"/>
                  <a:gd name="T34" fmla="*/ 70564382 w 30"/>
                  <a:gd name="T35" fmla="*/ 60483759 h 30"/>
                  <a:gd name="T36" fmla="*/ 75604693 w 30"/>
                  <a:gd name="T37" fmla="*/ 60483759 h 30"/>
                  <a:gd name="T38" fmla="*/ 75604693 w 30"/>
                  <a:gd name="T39" fmla="*/ 42843452 h 30"/>
                  <a:gd name="T40" fmla="*/ 75604693 w 30"/>
                  <a:gd name="T41" fmla="*/ 4032250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0"/>
                  <a:gd name="T65" fmla="*/ 30 w 3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0">
                    <a:moveTo>
                      <a:pt x="30" y="16"/>
                    </a:moveTo>
                    <a:lnTo>
                      <a:pt x="30" y="6"/>
                    </a:lnTo>
                    <a:lnTo>
                      <a:pt x="28" y="6"/>
                    </a:lnTo>
                    <a:lnTo>
                      <a:pt x="28" y="3"/>
                    </a:lnTo>
                    <a:lnTo>
                      <a:pt x="25" y="3"/>
                    </a:lnTo>
                    <a:lnTo>
                      <a:pt x="22" y="0"/>
                    </a:lnTo>
                    <a:lnTo>
                      <a:pt x="9" y="0"/>
                    </a:lnTo>
                    <a:lnTo>
                      <a:pt x="6" y="3"/>
                    </a:lnTo>
                    <a:lnTo>
                      <a:pt x="3" y="6"/>
                    </a:lnTo>
                    <a:lnTo>
                      <a:pt x="0" y="9"/>
                    </a:lnTo>
                    <a:lnTo>
                      <a:pt x="0" y="21"/>
                    </a:lnTo>
                    <a:lnTo>
                      <a:pt x="3" y="24"/>
                    </a:lnTo>
                    <a:lnTo>
                      <a:pt x="6" y="27"/>
                    </a:lnTo>
                    <a:lnTo>
                      <a:pt x="9" y="30"/>
                    </a:lnTo>
                    <a:lnTo>
                      <a:pt x="22" y="30"/>
                    </a:lnTo>
                    <a:lnTo>
                      <a:pt x="25" y="27"/>
                    </a:lnTo>
                    <a:lnTo>
                      <a:pt x="28" y="27"/>
                    </a:lnTo>
                    <a:lnTo>
                      <a:pt x="28" y="24"/>
                    </a:lnTo>
                    <a:lnTo>
                      <a:pt x="30" y="24"/>
                    </a:lnTo>
                    <a:lnTo>
                      <a:pt x="30" y="17"/>
                    </a:lnTo>
                    <a:lnTo>
                      <a:pt x="30" y="1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611" name="Rectangle 599"/>
              <p:cNvSpPr>
                <a:spLocks noChangeArrowheads="1"/>
              </p:cNvSpPr>
              <p:nvPr/>
            </p:nvSpPr>
            <p:spPr bwMode="auto">
              <a:xfrm>
                <a:off x="8223811" y="4449643"/>
                <a:ext cx="255619" cy="153979"/>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1000" dirty="0">
                    <a:solidFill>
                      <a:prstClr val="white">
                        <a:lumMod val="75000"/>
                      </a:prstClr>
                    </a:solidFill>
                    <a:latin typeface="Gill Sans" charset="0"/>
                    <a:sym typeface="Gill Sans" charset="0"/>
                  </a:rPr>
                  <a:t>ULN</a:t>
                </a:r>
                <a:endParaRPr lang="en-US" sz="2400" dirty="0">
                  <a:solidFill>
                    <a:prstClr val="white">
                      <a:lumMod val="75000"/>
                    </a:prstClr>
                  </a:solidFill>
                  <a:latin typeface="Gill Sans" charset="0"/>
                  <a:sym typeface="Gill Sans" charset="0"/>
                </a:endParaRPr>
              </a:p>
            </p:txBody>
          </p:sp>
          <p:sp>
            <p:nvSpPr>
              <p:cNvPr id="612" name="Rectangle 600"/>
              <p:cNvSpPr>
                <a:spLocks noChangeArrowheads="1"/>
              </p:cNvSpPr>
              <p:nvPr/>
            </p:nvSpPr>
            <p:spPr bwMode="auto">
              <a:xfrm>
                <a:off x="8223811" y="2590778"/>
                <a:ext cx="390572" cy="15398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1000" dirty="0">
                    <a:solidFill>
                      <a:prstClr val="white">
                        <a:lumMod val="75000"/>
                      </a:prstClr>
                    </a:solidFill>
                    <a:latin typeface="Gill Sans" charset="0"/>
                    <a:sym typeface="Gill Sans" charset="0"/>
                  </a:rPr>
                  <a:t>3xULN</a:t>
                </a:r>
                <a:endParaRPr lang="en-US" sz="2400" dirty="0">
                  <a:solidFill>
                    <a:prstClr val="white">
                      <a:lumMod val="75000"/>
                    </a:prstClr>
                  </a:solidFill>
                  <a:latin typeface="Gill Sans" charset="0"/>
                  <a:sym typeface="Gill Sans" charset="0"/>
                </a:endParaRPr>
              </a:p>
            </p:txBody>
          </p:sp>
          <p:sp>
            <p:nvSpPr>
              <p:cNvPr id="75007" name="Freeform 615"/>
              <p:cNvSpPr>
                <a:spLocks/>
              </p:cNvSpPr>
              <p:nvPr/>
            </p:nvSpPr>
            <p:spPr bwMode="auto">
              <a:xfrm>
                <a:off x="1941513" y="4816475"/>
                <a:ext cx="26987" cy="25400"/>
              </a:xfrm>
              <a:custGeom>
                <a:avLst/>
                <a:gdLst>
                  <a:gd name="T0" fmla="*/ 42842649 w 17"/>
                  <a:gd name="T1" fmla="*/ 15120936 h 16"/>
                  <a:gd name="T2" fmla="*/ 35281530 w 17"/>
                  <a:gd name="T3" fmla="*/ 7559674 h 16"/>
                  <a:gd name="T4" fmla="*/ 35281530 w 17"/>
                  <a:gd name="T5" fmla="*/ 0 h 16"/>
                  <a:gd name="T6" fmla="*/ 7561122 w 17"/>
                  <a:gd name="T7" fmla="*/ 0 h 16"/>
                  <a:gd name="T8" fmla="*/ 7561122 w 17"/>
                  <a:gd name="T9" fmla="*/ 15120936 h 16"/>
                  <a:gd name="T10" fmla="*/ 0 w 17"/>
                  <a:gd name="T11" fmla="*/ 15120936 h 16"/>
                  <a:gd name="T12" fmla="*/ 0 w 17"/>
                  <a:gd name="T13" fmla="*/ 22680608 h 16"/>
                  <a:gd name="T14" fmla="*/ 7561122 w 17"/>
                  <a:gd name="T15" fmla="*/ 32761234 h 16"/>
                  <a:gd name="T16" fmla="*/ 7561122 w 17"/>
                  <a:gd name="T17" fmla="*/ 40322493 h 16"/>
                  <a:gd name="T18" fmla="*/ 35281530 w 17"/>
                  <a:gd name="T19" fmla="*/ 40322493 h 16"/>
                  <a:gd name="T20" fmla="*/ 35281530 w 17"/>
                  <a:gd name="T21" fmla="*/ 32761234 h 16"/>
                  <a:gd name="T22" fmla="*/ 42842649 w 17"/>
                  <a:gd name="T23" fmla="*/ 32761234 h 16"/>
                  <a:gd name="T24" fmla="*/ 42842649 w 17"/>
                  <a:gd name="T25" fmla="*/ 22680608 h 16"/>
                  <a:gd name="T26" fmla="*/ 42842649 w 17"/>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6"/>
                    </a:moveTo>
                    <a:lnTo>
                      <a:pt x="14" y="3"/>
                    </a:lnTo>
                    <a:lnTo>
                      <a:pt x="14" y="0"/>
                    </a:lnTo>
                    <a:lnTo>
                      <a:pt x="3" y="0"/>
                    </a:lnTo>
                    <a:lnTo>
                      <a:pt x="3" y="6"/>
                    </a:lnTo>
                    <a:lnTo>
                      <a:pt x="0" y="6"/>
                    </a:lnTo>
                    <a:lnTo>
                      <a:pt x="0" y="9"/>
                    </a:lnTo>
                    <a:lnTo>
                      <a:pt x="3" y="13"/>
                    </a:lnTo>
                    <a:lnTo>
                      <a:pt x="3" y="16"/>
                    </a:lnTo>
                    <a:lnTo>
                      <a:pt x="14" y="16"/>
                    </a:lnTo>
                    <a:lnTo>
                      <a:pt x="14" y="13"/>
                    </a:lnTo>
                    <a:lnTo>
                      <a:pt x="17" y="13"/>
                    </a:lnTo>
                    <a:lnTo>
                      <a:pt x="17" y="9"/>
                    </a:lnTo>
                    <a:lnTo>
                      <a:pt x="17"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8" name="Freeform 617"/>
              <p:cNvSpPr>
                <a:spLocks/>
              </p:cNvSpPr>
              <p:nvPr/>
            </p:nvSpPr>
            <p:spPr bwMode="auto">
              <a:xfrm>
                <a:off x="1941513" y="4816475"/>
                <a:ext cx="26987" cy="25400"/>
              </a:xfrm>
              <a:custGeom>
                <a:avLst/>
                <a:gdLst>
                  <a:gd name="T0" fmla="*/ 42841062 w 17"/>
                  <a:gd name="T1" fmla="*/ 15120936 h 16"/>
                  <a:gd name="T2" fmla="*/ 35281530 w 17"/>
                  <a:gd name="T3" fmla="*/ 7559674 h 16"/>
                  <a:gd name="T4" fmla="*/ 35281530 w 17"/>
                  <a:gd name="T5" fmla="*/ 0 h 16"/>
                  <a:gd name="T6" fmla="*/ 7559535 w 17"/>
                  <a:gd name="T7" fmla="*/ 0 h 16"/>
                  <a:gd name="T8" fmla="*/ 7559535 w 17"/>
                  <a:gd name="T9" fmla="*/ 15120936 h 16"/>
                  <a:gd name="T10" fmla="*/ 0 w 17"/>
                  <a:gd name="T11" fmla="*/ 15120936 h 16"/>
                  <a:gd name="T12" fmla="*/ 0 w 17"/>
                  <a:gd name="T13" fmla="*/ 22680608 h 16"/>
                  <a:gd name="T14" fmla="*/ 7559535 w 17"/>
                  <a:gd name="T15" fmla="*/ 32761234 h 16"/>
                  <a:gd name="T16" fmla="*/ 7559535 w 17"/>
                  <a:gd name="T17" fmla="*/ 40322493 h 16"/>
                  <a:gd name="T18" fmla="*/ 35281530 w 17"/>
                  <a:gd name="T19" fmla="*/ 40322493 h 16"/>
                  <a:gd name="T20" fmla="*/ 35281530 w 17"/>
                  <a:gd name="T21" fmla="*/ 32761234 h 16"/>
                  <a:gd name="T22" fmla="*/ 42841062 w 17"/>
                  <a:gd name="T23" fmla="*/ 32761234 h 16"/>
                  <a:gd name="T24" fmla="*/ 42841062 w 17"/>
                  <a:gd name="T25" fmla="*/ 22680608 h 16"/>
                  <a:gd name="T26" fmla="*/ 42841062 w 17"/>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6"/>
                    </a:moveTo>
                    <a:lnTo>
                      <a:pt x="14" y="3"/>
                    </a:lnTo>
                    <a:lnTo>
                      <a:pt x="14" y="0"/>
                    </a:lnTo>
                    <a:lnTo>
                      <a:pt x="3" y="0"/>
                    </a:lnTo>
                    <a:lnTo>
                      <a:pt x="3" y="6"/>
                    </a:lnTo>
                    <a:lnTo>
                      <a:pt x="0" y="6"/>
                    </a:lnTo>
                    <a:lnTo>
                      <a:pt x="0" y="9"/>
                    </a:lnTo>
                    <a:lnTo>
                      <a:pt x="3" y="13"/>
                    </a:lnTo>
                    <a:lnTo>
                      <a:pt x="3" y="16"/>
                    </a:lnTo>
                    <a:lnTo>
                      <a:pt x="14" y="16"/>
                    </a:lnTo>
                    <a:lnTo>
                      <a:pt x="14" y="13"/>
                    </a:lnTo>
                    <a:lnTo>
                      <a:pt x="17" y="13"/>
                    </a:lnTo>
                    <a:lnTo>
                      <a:pt x="17" y="9"/>
                    </a:lnTo>
                    <a:lnTo>
                      <a:pt x="17"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09" name="Freeform 618"/>
              <p:cNvSpPr>
                <a:spLocks/>
              </p:cNvSpPr>
              <p:nvPr/>
            </p:nvSpPr>
            <p:spPr bwMode="auto">
              <a:xfrm>
                <a:off x="1941513" y="4816475"/>
                <a:ext cx="26987" cy="25400"/>
              </a:xfrm>
              <a:custGeom>
                <a:avLst/>
                <a:gdLst>
                  <a:gd name="T0" fmla="*/ 42841062 w 17"/>
                  <a:gd name="T1" fmla="*/ 15120936 h 16"/>
                  <a:gd name="T2" fmla="*/ 35281530 w 17"/>
                  <a:gd name="T3" fmla="*/ 7559674 h 16"/>
                  <a:gd name="T4" fmla="*/ 35281530 w 17"/>
                  <a:gd name="T5" fmla="*/ 0 h 16"/>
                  <a:gd name="T6" fmla="*/ 7559535 w 17"/>
                  <a:gd name="T7" fmla="*/ 0 h 16"/>
                  <a:gd name="T8" fmla="*/ 7559535 w 17"/>
                  <a:gd name="T9" fmla="*/ 15120936 h 16"/>
                  <a:gd name="T10" fmla="*/ 0 w 17"/>
                  <a:gd name="T11" fmla="*/ 15120936 h 16"/>
                  <a:gd name="T12" fmla="*/ 0 w 17"/>
                  <a:gd name="T13" fmla="*/ 22680608 h 16"/>
                  <a:gd name="T14" fmla="*/ 7559535 w 17"/>
                  <a:gd name="T15" fmla="*/ 32761234 h 16"/>
                  <a:gd name="T16" fmla="*/ 7559535 w 17"/>
                  <a:gd name="T17" fmla="*/ 40322493 h 16"/>
                  <a:gd name="T18" fmla="*/ 35281530 w 17"/>
                  <a:gd name="T19" fmla="*/ 40322493 h 16"/>
                  <a:gd name="T20" fmla="*/ 35281530 w 17"/>
                  <a:gd name="T21" fmla="*/ 32761234 h 16"/>
                  <a:gd name="T22" fmla="*/ 42841062 w 17"/>
                  <a:gd name="T23" fmla="*/ 32761234 h 16"/>
                  <a:gd name="T24" fmla="*/ 42841062 w 17"/>
                  <a:gd name="T25" fmla="*/ 22680608 h 16"/>
                  <a:gd name="T26" fmla="*/ 42841062 w 17"/>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6"/>
                    </a:moveTo>
                    <a:lnTo>
                      <a:pt x="14" y="3"/>
                    </a:lnTo>
                    <a:lnTo>
                      <a:pt x="14" y="0"/>
                    </a:lnTo>
                    <a:lnTo>
                      <a:pt x="3" y="0"/>
                    </a:lnTo>
                    <a:lnTo>
                      <a:pt x="3" y="6"/>
                    </a:lnTo>
                    <a:lnTo>
                      <a:pt x="0" y="6"/>
                    </a:lnTo>
                    <a:lnTo>
                      <a:pt x="0" y="9"/>
                    </a:lnTo>
                    <a:lnTo>
                      <a:pt x="3" y="13"/>
                    </a:lnTo>
                    <a:lnTo>
                      <a:pt x="3" y="16"/>
                    </a:lnTo>
                    <a:lnTo>
                      <a:pt x="14" y="16"/>
                    </a:lnTo>
                    <a:lnTo>
                      <a:pt x="14" y="13"/>
                    </a:lnTo>
                    <a:lnTo>
                      <a:pt x="17" y="13"/>
                    </a:lnTo>
                    <a:lnTo>
                      <a:pt x="17" y="9"/>
                    </a:lnTo>
                    <a:lnTo>
                      <a:pt x="17"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0" name="Freeform 619"/>
              <p:cNvSpPr>
                <a:spLocks/>
              </p:cNvSpPr>
              <p:nvPr/>
            </p:nvSpPr>
            <p:spPr bwMode="auto">
              <a:xfrm>
                <a:off x="1941513" y="4816475"/>
                <a:ext cx="26987" cy="25400"/>
              </a:xfrm>
              <a:custGeom>
                <a:avLst/>
                <a:gdLst>
                  <a:gd name="T0" fmla="*/ 42841062 w 17"/>
                  <a:gd name="T1" fmla="*/ 15120936 h 16"/>
                  <a:gd name="T2" fmla="*/ 35281530 w 17"/>
                  <a:gd name="T3" fmla="*/ 7559674 h 16"/>
                  <a:gd name="T4" fmla="*/ 35281530 w 17"/>
                  <a:gd name="T5" fmla="*/ 0 h 16"/>
                  <a:gd name="T6" fmla="*/ 7559535 w 17"/>
                  <a:gd name="T7" fmla="*/ 0 h 16"/>
                  <a:gd name="T8" fmla="*/ 7559535 w 17"/>
                  <a:gd name="T9" fmla="*/ 15120936 h 16"/>
                  <a:gd name="T10" fmla="*/ 0 w 17"/>
                  <a:gd name="T11" fmla="*/ 15120936 h 16"/>
                  <a:gd name="T12" fmla="*/ 0 w 17"/>
                  <a:gd name="T13" fmla="*/ 22680608 h 16"/>
                  <a:gd name="T14" fmla="*/ 7559535 w 17"/>
                  <a:gd name="T15" fmla="*/ 32761234 h 16"/>
                  <a:gd name="T16" fmla="*/ 7559535 w 17"/>
                  <a:gd name="T17" fmla="*/ 40322493 h 16"/>
                  <a:gd name="T18" fmla="*/ 35281530 w 17"/>
                  <a:gd name="T19" fmla="*/ 40322493 h 16"/>
                  <a:gd name="T20" fmla="*/ 35281530 w 17"/>
                  <a:gd name="T21" fmla="*/ 32761234 h 16"/>
                  <a:gd name="T22" fmla="*/ 42841062 w 17"/>
                  <a:gd name="T23" fmla="*/ 32761234 h 16"/>
                  <a:gd name="T24" fmla="*/ 42841062 w 17"/>
                  <a:gd name="T25" fmla="*/ 22680608 h 16"/>
                  <a:gd name="T26" fmla="*/ 42841062 w 17"/>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6"/>
                    </a:moveTo>
                    <a:lnTo>
                      <a:pt x="14" y="3"/>
                    </a:lnTo>
                    <a:lnTo>
                      <a:pt x="14" y="0"/>
                    </a:lnTo>
                    <a:lnTo>
                      <a:pt x="3" y="0"/>
                    </a:lnTo>
                    <a:lnTo>
                      <a:pt x="3" y="6"/>
                    </a:lnTo>
                    <a:lnTo>
                      <a:pt x="0" y="6"/>
                    </a:lnTo>
                    <a:lnTo>
                      <a:pt x="0" y="9"/>
                    </a:lnTo>
                    <a:lnTo>
                      <a:pt x="3" y="13"/>
                    </a:lnTo>
                    <a:lnTo>
                      <a:pt x="3" y="16"/>
                    </a:lnTo>
                    <a:lnTo>
                      <a:pt x="14" y="16"/>
                    </a:lnTo>
                    <a:lnTo>
                      <a:pt x="14" y="13"/>
                    </a:lnTo>
                    <a:lnTo>
                      <a:pt x="17" y="13"/>
                    </a:lnTo>
                    <a:lnTo>
                      <a:pt x="17" y="9"/>
                    </a:lnTo>
                    <a:lnTo>
                      <a:pt x="17"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1" name="Freeform 620"/>
              <p:cNvSpPr>
                <a:spLocks/>
              </p:cNvSpPr>
              <p:nvPr/>
            </p:nvSpPr>
            <p:spPr bwMode="auto">
              <a:xfrm>
                <a:off x="2095500" y="4773613"/>
                <a:ext cx="25400" cy="22225"/>
              </a:xfrm>
              <a:custGeom>
                <a:avLst/>
                <a:gdLst>
                  <a:gd name="T0" fmla="*/ 40322493 w 16"/>
                  <a:gd name="T1" fmla="*/ 15120940 h 14"/>
                  <a:gd name="T2" fmla="*/ 40322493 w 16"/>
                  <a:gd name="T3" fmla="*/ 7561264 h 14"/>
                  <a:gd name="T4" fmla="*/ 32761234 w 16"/>
                  <a:gd name="T5" fmla="*/ 0 h 14"/>
                  <a:gd name="T6" fmla="*/ 0 w 16"/>
                  <a:gd name="T7" fmla="*/ 0 h 14"/>
                  <a:gd name="T8" fmla="*/ 0 w 16"/>
                  <a:gd name="T9" fmla="*/ 30241879 h 14"/>
                  <a:gd name="T10" fmla="*/ 7559674 w 16"/>
                  <a:gd name="T11" fmla="*/ 35282190 h 14"/>
                  <a:gd name="T12" fmla="*/ 32761234 w 16"/>
                  <a:gd name="T13" fmla="*/ 35282190 h 14"/>
                  <a:gd name="T14" fmla="*/ 32761234 w 16"/>
                  <a:gd name="T15" fmla="*/ 30241879 h 14"/>
                  <a:gd name="T16" fmla="*/ 40322493 w 16"/>
                  <a:gd name="T17" fmla="*/ 30241879 h 14"/>
                  <a:gd name="T18" fmla="*/ 40322493 w 16"/>
                  <a:gd name="T19" fmla="*/ 22682200 h 14"/>
                  <a:gd name="T20" fmla="*/ 40322493 w 16"/>
                  <a:gd name="T21" fmla="*/ 1512094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6" y="6"/>
                    </a:moveTo>
                    <a:lnTo>
                      <a:pt x="16" y="3"/>
                    </a:lnTo>
                    <a:lnTo>
                      <a:pt x="13" y="0"/>
                    </a:lnTo>
                    <a:lnTo>
                      <a:pt x="0" y="0"/>
                    </a:lnTo>
                    <a:lnTo>
                      <a:pt x="0" y="12"/>
                    </a:lnTo>
                    <a:lnTo>
                      <a:pt x="3" y="14"/>
                    </a:lnTo>
                    <a:lnTo>
                      <a:pt x="13" y="14"/>
                    </a:lnTo>
                    <a:lnTo>
                      <a:pt x="13" y="12"/>
                    </a:lnTo>
                    <a:lnTo>
                      <a:pt x="16" y="12"/>
                    </a:lnTo>
                    <a:lnTo>
                      <a:pt x="16" y="9"/>
                    </a:lnTo>
                    <a:lnTo>
                      <a:pt x="16"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2" name="Freeform 621"/>
              <p:cNvSpPr>
                <a:spLocks/>
              </p:cNvSpPr>
              <p:nvPr/>
            </p:nvSpPr>
            <p:spPr bwMode="auto">
              <a:xfrm>
                <a:off x="2095500" y="4773613"/>
                <a:ext cx="25400" cy="22225"/>
              </a:xfrm>
              <a:custGeom>
                <a:avLst/>
                <a:gdLst>
                  <a:gd name="T0" fmla="*/ 40322493 w 16"/>
                  <a:gd name="T1" fmla="*/ 15120940 h 14"/>
                  <a:gd name="T2" fmla="*/ 40322493 w 16"/>
                  <a:gd name="T3" fmla="*/ 7561264 h 14"/>
                  <a:gd name="T4" fmla="*/ 32761234 w 16"/>
                  <a:gd name="T5" fmla="*/ 0 h 14"/>
                  <a:gd name="T6" fmla="*/ 0 w 16"/>
                  <a:gd name="T7" fmla="*/ 0 h 14"/>
                  <a:gd name="T8" fmla="*/ 0 w 16"/>
                  <a:gd name="T9" fmla="*/ 30241879 h 14"/>
                  <a:gd name="T10" fmla="*/ 7559674 w 16"/>
                  <a:gd name="T11" fmla="*/ 35282190 h 14"/>
                  <a:gd name="T12" fmla="*/ 32761234 w 16"/>
                  <a:gd name="T13" fmla="*/ 35282190 h 14"/>
                  <a:gd name="T14" fmla="*/ 32761234 w 16"/>
                  <a:gd name="T15" fmla="*/ 30241879 h 14"/>
                  <a:gd name="T16" fmla="*/ 40322493 w 16"/>
                  <a:gd name="T17" fmla="*/ 30241879 h 14"/>
                  <a:gd name="T18" fmla="*/ 40322493 w 16"/>
                  <a:gd name="T19" fmla="*/ 22682200 h 14"/>
                  <a:gd name="T20" fmla="*/ 40322493 w 16"/>
                  <a:gd name="T21" fmla="*/ 1512094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6" y="6"/>
                    </a:moveTo>
                    <a:lnTo>
                      <a:pt x="16" y="3"/>
                    </a:lnTo>
                    <a:lnTo>
                      <a:pt x="13" y="0"/>
                    </a:lnTo>
                    <a:lnTo>
                      <a:pt x="0" y="0"/>
                    </a:lnTo>
                    <a:lnTo>
                      <a:pt x="0" y="12"/>
                    </a:lnTo>
                    <a:lnTo>
                      <a:pt x="3" y="14"/>
                    </a:lnTo>
                    <a:lnTo>
                      <a:pt x="13" y="14"/>
                    </a:lnTo>
                    <a:lnTo>
                      <a:pt x="13" y="12"/>
                    </a:lnTo>
                    <a:lnTo>
                      <a:pt x="16" y="12"/>
                    </a:lnTo>
                    <a:lnTo>
                      <a:pt x="16" y="9"/>
                    </a:lnTo>
                    <a:lnTo>
                      <a:pt x="16"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3" name="Freeform 622"/>
              <p:cNvSpPr>
                <a:spLocks/>
              </p:cNvSpPr>
              <p:nvPr/>
            </p:nvSpPr>
            <p:spPr bwMode="auto">
              <a:xfrm>
                <a:off x="2095500" y="4773613"/>
                <a:ext cx="25400" cy="22225"/>
              </a:xfrm>
              <a:custGeom>
                <a:avLst/>
                <a:gdLst>
                  <a:gd name="T0" fmla="*/ 40322493 w 16"/>
                  <a:gd name="T1" fmla="*/ 15120940 h 14"/>
                  <a:gd name="T2" fmla="*/ 40322493 w 16"/>
                  <a:gd name="T3" fmla="*/ 7561264 h 14"/>
                  <a:gd name="T4" fmla="*/ 32761234 w 16"/>
                  <a:gd name="T5" fmla="*/ 0 h 14"/>
                  <a:gd name="T6" fmla="*/ 0 w 16"/>
                  <a:gd name="T7" fmla="*/ 0 h 14"/>
                  <a:gd name="T8" fmla="*/ 0 w 16"/>
                  <a:gd name="T9" fmla="*/ 30241879 h 14"/>
                  <a:gd name="T10" fmla="*/ 7559674 w 16"/>
                  <a:gd name="T11" fmla="*/ 35282190 h 14"/>
                  <a:gd name="T12" fmla="*/ 32761234 w 16"/>
                  <a:gd name="T13" fmla="*/ 35282190 h 14"/>
                  <a:gd name="T14" fmla="*/ 32761234 w 16"/>
                  <a:gd name="T15" fmla="*/ 30241879 h 14"/>
                  <a:gd name="T16" fmla="*/ 40322493 w 16"/>
                  <a:gd name="T17" fmla="*/ 30241879 h 14"/>
                  <a:gd name="T18" fmla="*/ 40322493 w 16"/>
                  <a:gd name="T19" fmla="*/ 22682200 h 14"/>
                  <a:gd name="T20" fmla="*/ 40322493 w 16"/>
                  <a:gd name="T21" fmla="*/ 1512094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6" y="6"/>
                    </a:moveTo>
                    <a:lnTo>
                      <a:pt x="16" y="3"/>
                    </a:lnTo>
                    <a:lnTo>
                      <a:pt x="13" y="0"/>
                    </a:lnTo>
                    <a:lnTo>
                      <a:pt x="0" y="0"/>
                    </a:lnTo>
                    <a:lnTo>
                      <a:pt x="0" y="12"/>
                    </a:lnTo>
                    <a:lnTo>
                      <a:pt x="3" y="14"/>
                    </a:lnTo>
                    <a:lnTo>
                      <a:pt x="13" y="14"/>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4" name="Freeform 623"/>
              <p:cNvSpPr>
                <a:spLocks/>
              </p:cNvSpPr>
              <p:nvPr/>
            </p:nvSpPr>
            <p:spPr bwMode="auto">
              <a:xfrm>
                <a:off x="2095500" y="4773613"/>
                <a:ext cx="25400" cy="22225"/>
              </a:xfrm>
              <a:custGeom>
                <a:avLst/>
                <a:gdLst>
                  <a:gd name="T0" fmla="*/ 40322493 w 16"/>
                  <a:gd name="T1" fmla="*/ 15120940 h 14"/>
                  <a:gd name="T2" fmla="*/ 40322493 w 16"/>
                  <a:gd name="T3" fmla="*/ 7561264 h 14"/>
                  <a:gd name="T4" fmla="*/ 32761234 w 16"/>
                  <a:gd name="T5" fmla="*/ 0 h 14"/>
                  <a:gd name="T6" fmla="*/ 0 w 16"/>
                  <a:gd name="T7" fmla="*/ 0 h 14"/>
                  <a:gd name="T8" fmla="*/ 0 w 16"/>
                  <a:gd name="T9" fmla="*/ 30241879 h 14"/>
                  <a:gd name="T10" fmla="*/ 7559674 w 16"/>
                  <a:gd name="T11" fmla="*/ 35282190 h 14"/>
                  <a:gd name="T12" fmla="*/ 32761234 w 16"/>
                  <a:gd name="T13" fmla="*/ 35282190 h 14"/>
                  <a:gd name="T14" fmla="*/ 32761234 w 16"/>
                  <a:gd name="T15" fmla="*/ 30241879 h 14"/>
                  <a:gd name="T16" fmla="*/ 40322493 w 16"/>
                  <a:gd name="T17" fmla="*/ 30241879 h 14"/>
                  <a:gd name="T18" fmla="*/ 40322493 w 16"/>
                  <a:gd name="T19" fmla="*/ 22682200 h 14"/>
                  <a:gd name="T20" fmla="*/ 40322493 w 16"/>
                  <a:gd name="T21" fmla="*/ 1512094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6" y="6"/>
                    </a:moveTo>
                    <a:lnTo>
                      <a:pt x="16" y="3"/>
                    </a:lnTo>
                    <a:lnTo>
                      <a:pt x="13" y="0"/>
                    </a:lnTo>
                    <a:lnTo>
                      <a:pt x="0" y="0"/>
                    </a:lnTo>
                    <a:lnTo>
                      <a:pt x="0" y="12"/>
                    </a:lnTo>
                    <a:lnTo>
                      <a:pt x="3" y="14"/>
                    </a:lnTo>
                    <a:lnTo>
                      <a:pt x="13" y="14"/>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5" name="Freeform 624"/>
              <p:cNvSpPr>
                <a:spLocks/>
              </p:cNvSpPr>
              <p:nvPr/>
            </p:nvSpPr>
            <p:spPr bwMode="auto">
              <a:xfrm>
                <a:off x="2247900" y="4705350"/>
                <a:ext cx="22225" cy="25400"/>
              </a:xfrm>
              <a:custGeom>
                <a:avLst/>
                <a:gdLst>
                  <a:gd name="T0" fmla="*/ 35282190 w 14"/>
                  <a:gd name="T1" fmla="*/ 15120936 h 16"/>
                  <a:gd name="T2" fmla="*/ 35282190 w 14"/>
                  <a:gd name="T3" fmla="*/ 0 h 16"/>
                  <a:gd name="T4" fmla="*/ 0 w 14"/>
                  <a:gd name="T5" fmla="*/ 0 h 16"/>
                  <a:gd name="T6" fmla="*/ 0 w 14"/>
                  <a:gd name="T7" fmla="*/ 30241873 h 16"/>
                  <a:gd name="T8" fmla="*/ 7561264 w 14"/>
                  <a:gd name="T9" fmla="*/ 30241873 h 16"/>
                  <a:gd name="T10" fmla="*/ 7561264 w 14"/>
                  <a:gd name="T11" fmla="*/ 40322493 h 16"/>
                  <a:gd name="T12" fmla="*/ 27722517 w 14"/>
                  <a:gd name="T13" fmla="*/ 40322493 h 16"/>
                  <a:gd name="T14" fmla="*/ 27722517 w 14"/>
                  <a:gd name="T15" fmla="*/ 30241873 h 16"/>
                  <a:gd name="T16" fmla="*/ 35282190 w 14"/>
                  <a:gd name="T17" fmla="*/ 30241873 h 16"/>
                  <a:gd name="T18" fmla="*/ 35282190 w 14"/>
                  <a:gd name="T19" fmla="*/ 22680608 h 16"/>
                  <a:gd name="T20" fmla="*/ 35282190 w 14"/>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14" y="6"/>
                    </a:moveTo>
                    <a:lnTo>
                      <a:pt x="14" y="0"/>
                    </a:lnTo>
                    <a:lnTo>
                      <a:pt x="0" y="0"/>
                    </a:lnTo>
                    <a:lnTo>
                      <a:pt x="0" y="12"/>
                    </a:lnTo>
                    <a:lnTo>
                      <a:pt x="3" y="12"/>
                    </a:lnTo>
                    <a:lnTo>
                      <a:pt x="3" y="16"/>
                    </a:lnTo>
                    <a:lnTo>
                      <a:pt x="11" y="16"/>
                    </a:lnTo>
                    <a:lnTo>
                      <a:pt x="11" y="12"/>
                    </a:lnTo>
                    <a:lnTo>
                      <a:pt x="14" y="12"/>
                    </a:lnTo>
                    <a:lnTo>
                      <a:pt x="14" y="9"/>
                    </a:lnTo>
                    <a:lnTo>
                      <a:pt x="14"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6" name="Freeform 625"/>
              <p:cNvSpPr>
                <a:spLocks/>
              </p:cNvSpPr>
              <p:nvPr/>
            </p:nvSpPr>
            <p:spPr bwMode="auto">
              <a:xfrm>
                <a:off x="2247900" y="4705350"/>
                <a:ext cx="22225" cy="25400"/>
              </a:xfrm>
              <a:custGeom>
                <a:avLst/>
                <a:gdLst>
                  <a:gd name="T0" fmla="*/ 35282190 w 14"/>
                  <a:gd name="T1" fmla="*/ 15120936 h 16"/>
                  <a:gd name="T2" fmla="*/ 35282190 w 14"/>
                  <a:gd name="T3" fmla="*/ 0 h 16"/>
                  <a:gd name="T4" fmla="*/ 0 w 14"/>
                  <a:gd name="T5" fmla="*/ 0 h 16"/>
                  <a:gd name="T6" fmla="*/ 0 w 14"/>
                  <a:gd name="T7" fmla="*/ 30241873 h 16"/>
                  <a:gd name="T8" fmla="*/ 7561264 w 14"/>
                  <a:gd name="T9" fmla="*/ 30241873 h 16"/>
                  <a:gd name="T10" fmla="*/ 7561264 w 14"/>
                  <a:gd name="T11" fmla="*/ 40322493 h 16"/>
                  <a:gd name="T12" fmla="*/ 27722517 w 14"/>
                  <a:gd name="T13" fmla="*/ 40322493 h 16"/>
                  <a:gd name="T14" fmla="*/ 27722517 w 14"/>
                  <a:gd name="T15" fmla="*/ 30241873 h 16"/>
                  <a:gd name="T16" fmla="*/ 35282190 w 14"/>
                  <a:gd name="T17" fmla="*/ 30241873 h 16"/>
                  <a:gd name="T18" fmla="*/ 35282190 w 14"/>
                  <a:gd name="T19" fmla="*/ 22680608 h 16"/>
                  <a:gd name="T20" fmla="*/ 35282190 w 14"/>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14" y="6"/>
                    </a:moveTo>
                    <a:lnTo>
                      <a:pt x="14" y="0"/>
                    </a:lnTo>
                    <a:lnTo>
                      <a:pt x="0" y="0"/>
                    </a:lnTo>
                    <a:lnTo>
                      <a:pt x="0" y="12"/>
                    </a:lnTo>
                    <a:lnTo>
                      <a:pt x="3" y="12"/>
                    </a:lnTo>
                    <a:lnTo>
                      <a:pt x="3" y="16"/>
                    </a:lnTo>
                    <a:lnTo>
                      <a:pt x="11" y="16"/>
                    </a:lnTo>
                    <a:lnTo>
                      <a:pt x="11" y="12"/>
                    </a:lnTo>
                    <a:lnTo>
                      <a:pt x="14" y="12"/>
                    </a:lnTo>
                    <a:lnTo>
                      <a:pt x="14" y="9"/>
                    </a:lnTo>
                    <a:lnTo>
                      <a:pt x="14"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7" name="Freeform 626"/>
              <p:cNvSpPr>
                <a:spLocks/>
              </p:cNvSpPr>
              <p:nvPr/>
            </p:nvSpPr>
            <p:spPr bwMode="auto">
              <a:xfrm>
                <a:off x="2247900" y="4705350"/>
                <a:ext cx="22225" cy="25400"/>
              </a:xfrm>
              <a:custGeom>
                <a:avLst/>
                <a:gdLst>
                  <a:gd name="T0" fmla="*/ 35282190 w 14"/>
                  <a:gd name="T1" fmla="*/ 15120936 h 16"/>
                  <a:gd name="T2" fmla="*/ 35282190 w 14"/>
                  <a:gd name="T3" fmla="*/ 0 h 16"/>
                  <a:gd name="T4" fmla="*/ 0 w 14"/>
                  <a:gd name="T5" fmla="*/ 0 h 16"/>
                  <a:gd name="T6" fmla="*/ 0 w 14"/>
                  <a:gd name="T7" fmla="*/ 30241873 h 16"/>
                  <a:gd name="T8" fmla="*/ 7561264 w 14"/>
                  <a:gd name="T9" fmla="*/ 30241873 h 16"/>
                  <a:gd name="T10" fmla="*/ 7561264 w 14"/>
                  <a:gd name="T11" fmla="*/ 40322493 h 16"/>
                  <a:gd name="T12" fmla="*/ 27722517 w 14"/>
                  <a:gd name="T13" fmla="*/ 40322493 h 16"/>
                  <a:gd name="T14" fmla="*/ 27722517 w 14"/>
                  <a:gd name="T15" fmla="*/ 30241873 h 16"/>
                  <a:gd name="T16" fmla="*/ 35282190 w 14"/>
                  <a:gd name="T17" fmla="*/ 30241873 h 16"/>
                  <a:gd name="T18" fmla="*/ 35282190 w 14"/>
                  <a:gd name="T19" fmla="*/ 22680608 h 16"/>
                  <a:gd name="T20" fmla="*/ 35282190 w 14"/>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14" y="6"/>
                    </a:moveTo>
                    <a:lnTo>
                      <a:pt x="14" y="0"/>
                    </a:lnTo>
                    <a:lnTo>
                      <a:pt x="0" y="0"/>
                    </a:lnTo>
                    <a:lnTo>
                      <a:pt x="0" y="12"/>
                    </a:lnTo>
                    <a:lnTo>
                      <a:pt x="3" y="12"/>
                    </a:lnTo>
                    <a:lnTo>
                      <a:pt x="3" y="16"/>
                    </a:lnTo>
                    <a:lnTo>
                      <a:pt x="11" y="16"/>
                    </a:lnTo>
                    <a:lnTo>
                      <a:pt x="11" y="12"/>
                    </a:lnTo>
                    <a:lnTo>
                      <a:pt x="14" y="12"/>
                    </a:lnTo>
                    <a:lnTo>
                      <a:pt x="14" y="9"/>
                    </a:lnTo>
                    <a:lnTo>
                      <a:pt x="14"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8" name="Freeform 627"/>
              <p:cNvSpPr>
                <a:spLocks/>
              </p:cNvSpPr>
              <p:nvPr/>
            </p:nvSpPr>
            <p:spPr bwMode="auto">
              <a:xfrm>
                <a:off x="2247900" y="4705350"/>
                <a:ext cx="22225" cy="25400"/>
              </a:xfrm>
              <a:custGeom>
                <a:avLst/>
                <a:gdLst>
                  <a:gd name="T0" fmla="*/ 35282190 w 14"/>
                  <a:gd name="T1" fmla="*/ 15120936 h 16"/>
                  <a:gd name="T2" fmla="*/ 35282190 w 14"/>
                  <a:gd name="T3" fmla="*/ 0 h 16"/>
                  <a:gd name="T4" fmla="*/ 0 w 14"/>
                  <a:gd name="T5" fmla="*/ 0 h 16"/>
                  <a:gd name="T6" fmla="*/ 0 w 14"/>
                  <a:gd name="T7" fmla="*/ 30241873 h 16"/>
                  <a:gd name="T8" fmla="*/ 7561264 w 14"/>
                  <a:gd name="T9" fmla="*/ 30241873 h 16"/>
                  <a:gd name="T10" fmla="*/ 7561264 w 14"/>
                  <a:gd name="T11" fmla="*/ 40322493 h 16"/>
                  <a:gd name="T12" fmla="*/ 27722517 w 14"/>
                  <a:gd name="T13" fmla="*/ 40322493 h 16"/>
                  <a:gd name="T14" fmla="*/ 27722517 w 14"/>
                  <a:gd name="T15" fmla="*/ 30241873 h 16"/>
                  <a:gd name="T16" fmla="*/ 35282190 w 14"/>
                  <a:gd name="T17" fmla="*/ 30241873 h 16"/>
                  <a:gd name="T18" fmla="*/ 35282190 w 14"/>
                  <a:gd name="T19" fmla="*/ 22680608 h 16"/>
                  <a:gd name="T20" fmla="*/ 35282190 w 14"/>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14" y="6"/>
                    </a:moveTo>
                    <a:lnTo>
                      <a:pt x="14" y="0"/>
                    </a:lnTo>
                    <a:lnTo>
                      <a:pt x="0" y="0"/>
                    </a:lnTo>
                    <a:lnTo>
                      <a:pt x="0" y="12"/>
                    </a:lnTo>
                    <a:lnTo>
                      <a:pt x="3" y="12"/>
                    </a:lnTo>
                    <a:lnTo>
                      <a:pt x="3" y="16"/>
                    </a:lnTo>
                    <a:lnTo>
                      <a:pt x="11" y="16"/>
                    </a:lnTo>
                    <a:lnTo>
                      <a:pt x="11" y="12"/>
                    </a:lnTo>
                    <a:lnTo>
                      <a:pt x="14" y="12"/>
                    </a:lnTo>
                    <a:lnTo>
                      <a:pt x="14" y="9"/>
                    </a:lnTo>
                    <a:lnTo>
                      <a:pt x="14"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19" name="Freeform 628"/>
              <p:cNvSpPr>
                <a:spLocks/>
              </p:cNvSpPr>
              <p:nvPr/>
            </p:nvSpPr>
            <p:spPr bwMode="auto">
              <a:xfrm>
                <a:off x="2397125" y="4611688"/>
                <a:ext cx="25400" cy="25400"/>
              </a:xfrm>
              <a:custGeom>
                <a:avLst/>
                <a:gdLst>
                  <a:gd name="T0" fmla="*/ 40322493 w 16"/>
                  <a:gd name="T1" fmla="*/ 15120936 h 16"/>
                  <a:gd name="T2" fmla="*/ 40322493 w 16"/>
                  <a:gd name="T3" fmla="*/ 7559674 h 16"/>
                  <a:gd name="T4" fmla="*/ 32761234 w 16"/>
                  <a:gd name="T5" fmla="*/ 7559674 h 16"/>
                  <a:gd name="T6" fmla="*/ 32761234 w 16"/>
                  <a:gd name="T7" fmla="*/ 0 h 16"/>
                  <a:gd name="T8" fmla="*/ 7559674 w 16"/>
                  <a:gd name="T9" fmla="*/ 0 h 16"/>
                  <a:gd name="T10" fmla="*/ 7559674 w 16"/>
                  <a:gd name="T11" fmla="*/ 7559674 h 16"/>
                  <a:gd name="T12" fmla="*/ 0 w 16"/>
                  <a:gd name="T13" fmla="*/ 7559674 h 16"/>
                  <a:gd name="T14" fmla="*/ 0 w 16"/>
                  <a:gd name="T15" fmla="*/ 30241873 h 16"/>
                  <a:gd name="T16" fmla="*/ 7559674 w 16"/>
                  <a:gd name="T17" fmla="*/ 30241873 h 16"/>
                  <a:gd name="T18" fmla="*/ 7559674 w 16"/>
                  <a:gd name="T19" fmla="*/ 40322493 h 16"/>
                  <a:gd name="T20" fmla="*/ 32761234 w 16"/>
                  <a:gd name="T21" fmla="*/ 40322493 h 16"/>
                  <a:gd name="T22" fmla="*/ 40322493 w 16"/>
                  <a:gd name="T23" fmla="*/ 30241873 h 16"/>
                  <a:gd name="T24" fmla="*/ 40322493 w 16"/>
                  <a:gd name="T25" fmla="*/ 22680608 h 16"/>
                  <a:gd name="T26" fmla="*/ 40322493 w 16"/>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6" y="6"/>
                    </a:moveTo>
                    <a:lnTo>
                      <a:pt x="16" y="3"/>
                    </a:lnTo>
                    <a:lnTo>
                      <a:pt x="13" y="3"/>
                    </a:lnTo>
                    <a:lnTo>
                      <a:pt x="13" y="0"/>
                    </a:lnTo>
                    <a:lnTo>
                      <a:pt x="3" y="0"/>
                    </a:lnTo>
                    <a:lnTo>
                      <a:pt x="3" y="3"/>
                    </a:lnTo>
                    <a:lnTo>
                      <a:pt x="0" y="3"/>
                    </a:lnTo>
                    <a:lnTo>
                      <a:pt x="0" y="12"/>
                    </a:lnTo>
                    <a:lnTo>
                      <a:pt x="3" y="12"/>
                    </a:lnTo>
                    <a:lnTo>
                      <a:pt x="3" y="16"/>
                    </a:lnTo>
                    <a:lnTo>
                      <a:pt x="13" y="16"/>
                    </a:lnTo>
                    <a:lnTo>
                      <a:pt x="16" y="12"/>
                    </a:lnTo>
                    <a:lnTo>
                      <a:pt x="16" y="9"/>
                    </a:lnTo>
                    <a:lnTo>
                      <a:pt x="16"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0" name="Freeform 629"/>
              <p:cNvSpPr>
                <a:spLocks/>
              </p:cNvSpPr>
              <p:nvPr/>
            </p:nvSpPr>
            <p:spPr bwMode="auto">
              <a:xfrm>
                <a:off x="2397125" y="4611688"/>
                <a:ext cx="25400" cy="25400"/>
              </a:xfrm>
              <a:custGeom>
                <a:avLst/>
                <a:gdLst>
                  <a:gd name="T0" fmla="*/ 40322493 w 16"/>
                  <a:gd name="T1" fmla="*/ 15120936 h 16"/>
                  <a:gd name="T2" fmla="*/ 40322493 w 16"/>
                  <a:gd name="T3" fmla="*/ 7559674 h 16"/>
                  <a:gd name="T4" fmla="*/ 32761234 w 16"/>
                  <a:gd name="T5" fmla="*/ 7559674 h 16"/>
                  <a:gd name="T6" fmla="*/ 32761234 w 16"/>
                  <a:gd name="T7" fmla="*/ 0 h 16"/>
                  <a:gd name="T8" fmla="*/ 7559674 w 16"/>
                  <a:gd name="T9" fmla="*/ 0 h 16"/>
                  <a:gd name="T10" fmla="*/ 7559674 w 16"/>
                  <a:gd name="T11" fmla="*/ 7559674 h 16"/>
                  <a:gd name="T12" fmla="*/ 0 w 16"/>
                  <a:gd name="T13" fmla="*/ 7559674 h 16"/>
                  <a:gd name="T14" fmla="*/ 0 w 16"/>
                  <a:gd name="T15" fmla="*/ 30241873 h 16"/>
                  <a:gd name="T16" fmla="*/ 7559674 w 16"/>
                  <a:gd name="T17" fmla="*/ 30241873 h 16"/>
                  <a:gd name="T18" fmla="*/ 7559674 w 16"/>
                  <a:gd name="T19" fmla="*/ 40322493 h 16"/>
                  <a:gd name="T20" fmla="*/ 32761234 w 16"/>
                  <a:gd name="T21" fmla="*/ 40322493 h 16"/>
                  <a:gd name="T22" fmla="*/ 40322493 w 16"/>
                  <a:gd name="T23" fmla="*/ 30241873 h 16"/>
                  <a:gd name="T24" fmla="*/ 40322493 w 16"/>
                  <a:gd name="T25" fmla="*/ 22680608 h 16"/>
                  <a:gd name="T26" fmla="*/ 40322493 w 16"/>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6" y="6"/>
                    </a:moveTo>
                    <a:lnTo>
                      <a:pt x="16" y="3"/>
                    </a:lnTo>
                    <a:lnTo>
                      <a:pt x="13" y="3"/>
                    </a:lnTo>
                    <a:lnTo>
                      <a:pt x="13" y="0"/>
                    </a:lnTo>
                    <a:lnTo>
                      <a:pt x="3" y="0"/>
                    </a:lnTo>
                    <a:lnTo>
                      <a:pt x="3" y="3"/>
                    </a:lnTo>
                    <a:lnTo>
                      <a:pt x="0" y="3"/>
                    </a:lnTo>
                    <a:lnTo>
                      <a:pt x="0" y="12"/>
                    </a:lnTo>
                    <a:lnTo>
                      <a:pt x="3" y="12"/>
                    </a:lnTo>
                    <a:lnTo>
                      <a:pt x="3" y="16"/>
                    </a:lnTo>
                    <a:lnTo>
                      <a:pt x="13" y="16"/>
                    </a:lnTo>
                    <a:lnTo>
                      <a:pt x="16" y="12"/>
                    </a:lnTo>
                    <a:lnTo>
                      <a:pt x="16" y="9"/>
                    </a:lnTo>
                    <a:lnTo>
                      <a:pt x="16"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1" name="Freeform 630"/>
              <p:cNvSpPr>
                <a:spLocks/>
              </p:cNvSpPr>
              <p:nvPr/>
            </p:nvSpPr>
            <p:spPr bwMode="auto">
              <a:xfrm>
                <a:off x="2397125" y="4611688"/>
                <a:ext cx="25400" cy="25400"/>
              </a:xfrm>
              <a:custGeom>
                <a:avLst/>
                <a:gdLst>
                  <a:gd name="T0" fmla="*/ 40322493 w 16"/>
                  <a:gd name="T1" fmla="*/ 15120936 h 16"/>
                  <a:gd name="T2" fmla="*/ 40322493 w 16"/>
                  <a:gd name="T3" fmla="*/ 7559674 h 16"/>
                  <a:gd name="T4" fmla="*/ 32761234 w 16"/>
                  <a:gd name="T5" fmla="*/ 7559674 h 16"/>
                  <a:gd name="T6" fmla="*/ 32761234 w 16"/>
                  <a:gd name="T7" fmla="*/ 0 h 16"/>
                  <a:gd name="T8" fmla="*/ 7559674 w 16"/>
                  <a:gd name="T9" fmla="*/ 0 h 16"/>
                  <a:gd name="T10" fmla="*/ 7559674 w 16"/>
                  <a:gd name="T11" fmla="*/ 7559674 h 16"/>
                  <a:gd name="T12" fmla="*/ 0 w 16"/>
                  <a:gd name="T13" fmla="*/ 7559674 h 16"/>
                  <a:gd name="T14" fmla="*/ 0 w 16"/>
                  <a:gd name="T15" fmla="*/ 30241873 h 16"/>
                  <a:gd name="T16" fmla="*/ 7559674 w 16"/>
                  <a:gd name="T17" fmla="*/ 30241873 h 16"/>
                  <a:gd name="T18" fmla="*/ 7559674 w 16"/>
                  <a:gd name="T19" fmla="*/ 40322493 h 16"/>
                  <a:gd name="T20" fmla="*/ 32761234 w 16"/>
                  <a:gd name="T21" fmla="*/ 40322493 h 16"/>
                  <a:gd name="T22" fmla="*/ 40322493 w 16"/>
                  <a:gd name="T23" fmla="*/ 30241873 h 16"/>
                  <a:gd name="T24" fmla="*/ 40322493 w 16"/>
                  <a:gd name="T25" fmla="*/ 22680608 h 16"/>
                  <a:gd name="T26" fmla="*/ 40322493 w 16"/>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6" y="6"/>
                    </a:moveTo>
                    <a:lnTo>
                      <a:pt x="16" y="3"/>
                    </a:lnTo>
                    <a:lnTo>
                      <a:pt x="13" y="3"/>
                    </a:lnTo>
                    <a:lnTo>
                      <a:pt x="13" y="0"/>
                    </a:lnTo>
                    <a:lnTo>
                      <a:pt x="3" y="0"/>
                    </a:lnTo>
                    <a:lnTo>
                      <a:pt x="3" y="3"/>
                    </a:lnTo>
                    <a:lnTo>
                      <a:pt x="0" y="3"/>
                    </a:lnTo>
                    <a:lnTo>
                      <a:pt x="0" y="12"/>
                    </a:lnTo>
                    <a:lnTo>
                      <a:pt x="3" y="12"/>
                    </a:lnTo>
                    <a:lnTo>
                      <a:pt x="3" y="16"/>
                    </a:lnTo>
                    <a:lnTo>
                      <a:pt x="13" y="16"/>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2" name="Freeform 631"/>
              <p:cNvSpPr>
                <a:spLocks/>
              </p:cNvSpPr>
              <p:nvPr/>
            </p:nvSpPr>
            <p:spPr bwMode="auto">
              <a:xfrm>
                <a:off x="2397125" y="4611688"/>
                <a:ext cx="25400" cy="25400"/>
              </a:xfrm>
              <a:custGeom>
                <a:avLst/>
                <a:gdLst>
                  <a:gd name="T0" fmla="*/ 40322493 w 16"/>
                  <a:gd name="T1" fmla="*/ 15120936 h 16"/>
                  <a:gd name="T2" fmla="*/ 40322493 w 16"/>
                  <a:gd name="T3" fmla="*/ 7559674 h 16"/>
                  <a:gd name="T4" fmla="*/ 32761234 w 16"/>
                  <a:gd name="T5" fmla="*/ 7559674 h 16"/>
                  <a:gd name="T6" fmla="*/ 32761234 w 16"/>
                  <a:gd name="T7" fmla="*/ 0 h 16"/>
                  <a:gd name="T8" fmla="*/ 7559674 w 16"/>
                  <a:gd name="T9" fmla="*/ 0 h 16"/>
                  <a:gd name="T10" fmla="*/ 7559674 w 16"/>
                  <a:gd name="T11" fmla="*/ 7559674 h 16"/>
                  <a:gd name="T12" fmla="*/ 0 w 16"/>
                  <a:gd name="T13" fmla="*/ 7559674 h 16"/>
                  <a:gd name="T14" fmla="*/ 0 w 16"/>
                  <a:gd name="T15" fmla="*/ 30241873 h 16"/>
                  <a:gd name="T16" fmla="*/ 7559674 w 16"/>
                  <a:gd name="T17" fmla="*/ 30241873 h 16"/>
                  <a:gd name="T18" fmla="*/ 7559674 w 16"/>
                  <a:gd name="T19" fmla="*/ 40322493 h 16"/>
                  <a:gd name="T20" fmla="*/ 32761234 w 16"/>
                  <a:gd name="T21" fmla="*/ 40322493 h 16"/>
                  <a:gd name="T22" fmla="*/ 40322493 w 16"/>
                  <a:gd name="T23" fmla="*/ 30241873 h 16"/>
                  <a:gd name="T24" fmla="*/ 40322493 w 16"/>
                  <a:gd name="T25" fmla="*/ 22680608 h 16"/>
                  <a:gd name="T26" fmla="*/ 40322493 w 16"/>
                  <a:gd name="T27" fmla="*/ 15120936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6"/>
                  <a:gd name="T44" fmla="*/ 16 w 1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6">
                    <a:moveTo>
                      <a:pt x="16" y="6"/>
                    </a:moveTo>
                    <a:lnTo>
                      <a:pt x="16" y="3"/>
                    </a:lnTo>
                    <a:lnTo>
                      <a:pt x="13" y="3"/>
                    </a:lnTo>
                    <a:lnTo>
                      <a:pt x="13" y="0"/>
                    </a:lnTo>
                    <a:lnTo>
                      <a:pt x="3" y="0"/>
                    </a:lnTo>
                    <a:lnTo>
                      <a:pt x="3" y="3"/>
                    </a:lnTo>
                    <a:lnTo>
                      <a:pt x="0" y="3"/>
                    </a:lnTo>
                    <a:lnTo>
                      <a:pt x="0" y="12"/>
                    </a:lnTo>
                    <a:lnTo>
                      <a:pt x="3" y="12"/>
                    </a:lnTo>
                    <a:lnTo>
                      <a:pt x="3" y="16"/>
                    </a:lnTo>
                    <a:lnTo>
                      <a:pt x="13" y="16"/>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3" name="Freeform 632"/>
              <p:cNvSpPr>
                <a:spLocks/>
              </p:cNvSpPr>
              <p:nvPr/>
            </p:nvSpPr>
            <p:spPr bwMode="auto">
              <a:xfrm>
                <a:off x="2549525" y="4519613"/>
                <a:ext cx="26988" cy="30162"/>
              </a:xfrm>
              <a:custGeom>
                <a:avLst/>
                <a:gdLst>
                  <a:gd name="T0" fmla="*/ 42842649 w 17"/>
                  <a:gd name="T1" fmla="*/ 25201141 h 19"/>
                  <a:gd name="T2" fmla="*/ 42842649 w 17"/>
                  <a:gd name="T3" fmla="*/ 17641594 h 19"/>
                  <a:gd name="T4" fmla="*/ 35282838 w 17"/>
                  <a:gd name="T5" fmla="*/ 17641594 h 19"/>
                  <a:gd name="T6" fmla="*/ 35282838 w 17"/>
                  <a:gd name="T7" fmla="*/ 7561137 h 19"/>
                  <a:gd name="T8" fmla="*/ 27721439 w 17"/>
                  <a:gd name="T9" fmla="*/ 7561137 h 19"/>
                  <a:gd name="T10" fmla="*/ 27721439 w 17"/>
                  <a:gd name="T11" fmla="*/ 0 h 19"/>
                  <a:gd name="T12" fmla="*/ 15121217 w 17"/>
                  <a:gd name="T13" fmla="*/ 0 h 19"/>
                  <a:gd name="T14" fmla="*/ 7559815 w 17"/>
                  <a:gd name="T15" fmla="*/ 7561137 h 19"/>
                  <a:gd name="T16" fmla="*/ 0 w 17"/>
                  <a:gd name="T17" fmla="*/ 17641594 h 19"/>
                  <a:gd name="T18" fmla="*/ 0 w 17"/>
                  <a:gd name="T19" fmla="*/ 32762281 h 19"/>
                  <a:gd name="T20" fmla="*/ 7559815 w 17"/>
                  <a:gd name="T21" fmla="*/ 40321828 h 19"/>
                  <a:gd name="T22" fmla="*/ 15121217 w 17"/>
                  <a:gd name="T23" fmla="*/ 47882962 h 19"/>
                  <a:gd name="T24" fmla="*/ 27721439 w 17"/>
                  <a:gd name="T25" fmla="*/ 47882962 h 19"/>
                  <a:gd name="T26" fmla="*/ 27721439 w 17"/>
                  <a:gd name="T27" fmla="*/ 40321828 h 19"/>
                  <a:gd name="T28" fmla="*/ 35282838 w 17"/>
                  <a:gd name="T29" fmla="*/ 40321828 h 19"/>
                  <a:gd name="T30" fmla="*/ 35282838 w 17"/>
                  <a:gd name="T31" fmla="*/ 32762281 h 19"/>
                  <a:gd name="T32" fmla="*/ 42842649 w 17"/>
                  <a:gd name="T33" fmla="*/ 32762281 h 19"/>
                  <a:gd name="T34" fmla="*/ 42842649 w 17"/>
                  <a:gd name="T35" fmla="*/ 2520114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17" y="10"/>
                    </a:moveTo>
                    <a:lnTo>
                      <a:pt x="17" y="7"/>
                    </a:lnTo>
                    <a:lnTo>
                      <a:pt x="14" y="7"/>
                    </a:lnTo>
                    <a:lnTo>
                      <a:pt x="14" y="3"/>
                    </a:lnTo>
                    <a:lnTo>
                      <a:pt x="11" y="3"/>
                    </a:lnTo>
                    <a:lnTo>
                      <a:pt x="11" y="0"/>
                    </a:lnTo>
                    <a:lnTo>
                      <a:pt x="6" y="0"/>
                    </a:lnTo>
                    <a:lnTo>
                      <a:pt x="3" y="3"/>
                    </a:lnTo>
                    <a:lnTo>
                      <a:pt x="0" y="7"/>
                    </a:lnTo>
                    <a:lnTo>
                      <a:pt x="0" y="13"/>
                    </a:lnTo>
                    <a:lnTo>
                      <a:pt x="3" y="16"/>
                    </a:lnTo>
                    <a:lnTo>
                      <a:pt x="6" y="19"/>
                    </a:lnTo>
                    <a:lnTo>
                      <a:pt x="11" y="19"/>
                    </a:lnTo>
                    <a:lnTo>
                      <a:pt x="11" y="16"/>
                    </a:lnTo>
                    <a:lnTo>
                      <a:pt x="14" y="16"/>
                    </a:lnTo>
                    <a:lnTo>
                      <a:pt x="14" y="13"/>
                    </a:lnTo>
                    <a:lnTo>
                      <a:pt x="17" y="13"/>
                    </a:lnTo>
                    <a:lnTo>
                      <a:pt x="17"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4" name="Freeform 633"/>
              <p:cNvSpPr>
                <a:spLocks/>
              </p:cNvSpPr>
              <p:nvPr/>
            </p:nvSpPr>
            <p:spPr bwMode="auto">
              <a:xfrm>
                <a:off x="2549525" y="4519613"/>
                <a:ext cx="26988" cy="30162"/>
              </a:xfrm>
              <a:custGeom>
                <a:avLst/>
                <a:gdLst>
                  <a:gd name="T0" fmla="*/ 42842649 w 17"/>
                  <a:gd name="T1" fmla="*/ 25201141 h 19"/>
                  <a:gd name="T2" fmla="*/ 42842649 w 17"/>
                  <a:gd name="T3" fmla="*/ 17641594 h 19"/>
                  <a:gd name="T4" fmla="*/ 35282838 w 17"/>
                  <a:gd name="T5" fmla="*/ 17641594 h 19"/>
                  <a:gd name="T6" fmla="*/ 35282838 w 17"/>
                  <a:gd name="T7" fmla="*/ 7561137 h 19"/>
                  <a:gd name="T8" fmla="*/ 27721439 w 17"/>
                  <a:gd name="T9" fmla="*/ 7561137 h 19"/>
                  <a:gd name="T10" fmla="*/ 27721439 w 17"/>
                  <a:gd name="T11" fmla="*/ 0 h 19"/>
                  <a:gd name="T12" fmla="*/ 15121217 w 17"/>
                  <a:gd name="T13" fmla="*/ 0 h 19"/>
                  <a:gd name="T14" fmla="*/ 7559815 w 17"/>
                  <a:gd name="T15" fmla="*/ 7561137 h 19"/>
                  <a:gd name="T16" fmla="*/ 0 w 17"/>
                  <a:gd name="T17" fmla="*/ 17641594 h 19"/>
                  <a:gd name="T18" fmla="*/ 0 w 17"/>
                  <a:gd name="T19" fmla="*/ 32762281 h 19"/>
                  <a:gd name="T20" fmla="*/ 7559815 w 17"/>
                  <a:gd name="T21" fmla="*/ 40321828 h 19"/>
                  <a:gd name="T22" fmla="*/ 15121217 w 17"/>
                  <a:gd name="T23" fmla="*/ 47882962 h 19"/>
                  <a:gd name="T24" fmla="*/ 27721439 w 17"/>
                  <a:gd name="T25" fmla="*/ 47882962 h 19"/>
                  <a:gd name="T26" fmla="*/ 27721439 w 17"/>
                  <a:gd name="T27" fmla="*/ 40321828 h 19"/>
                  <a:gd name="T28" fmla="*/ 35282838 w 17"/>
                  <a:gd name="T29" fmla="*/ 40321828 h 19"/>
                  <a:gd name="T30" fmla="*/ 35282838 w 17"/>
                  <a:gd name="T31" fmla="*/ 32762281 h 19"/>
                  <a:gd name="T32" fmla="*/ 42842649 w 17"/>
                  <a:gd name="T33" fmla="*/ 32762281 h 19"/>
                  <a:gd name="T34" fmla="*/ 42842649 w 17"/>
                  <a:gd name="T35" fmla="*/ 2520114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17" y="10"/>
                    </a:moveTo>
                    <a:lnTo>
                      <a:pt x="17" y="7"/>
                    </a:lnTo>
                    <a:lnTo>
                      <a:pt x="14" y="7"/>
                    </a:lnTo>
                    <a:lnTo>
                      <a:pt x="14" y="3"/>
                    </a:lnTo>
                    <a:lnTo>
                      <a:pt x="11" y="3"/>
                    </a:lnTo>
                    <a:lnTo>
                      <a:pt x="11" y="0"/>
                    </a:lnTo>
                    <a:lnTo>
                      <a:pt x="6" y="0"/>
                    </a:lnTo>
                    <a:lnTo>
                      <a:pt x="3" y="3"/>
                    </a:lnTo>
                    <a:lnTo>
                      <a:pt x="0" y="7"/>
                    </a:lnTo>
                    <a:lnTo>
                      <a:pt x="0" y="13"/>
                    </a:lnTo>
                    <a:lnTo>
                      <a:pt x="3" y="16"/>
                    </a:lnTo>
                    <a:lnTo>
                      <a:pt x="6" y="19"/>
                    </a:lnTo>
                    <a:lnTo>
                      <a:pt x="11" y="19"/>
                    </a:lnTo>
                    <a:lnTo>
                      <a:pt x="11" y="16"/>
                    </a:lnTo>
                    <a:lnTo>
                      <a:pt x="14" y="16"/>
                    </a:lnTo>
                    <a:lnTo>
                      <a:pt x="14" y="13"/>
                    </a:lnTo>
                    <a:lnTo>
                      <a:pt x="17" y="13"/>
                    </a:lnTo>
                    <a:lnTo>
                      <a:pt x="17"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5" name="Freeform 634"/>
              <p:cNvSpPr>
                <a:spLocks/>
              </p:cNvSpPr>
              <p:nvPr/>
            </p:nvSpPr>
            <p:spPr bwMode="auto">
              <a:xfrm>
                <a:off x="2549525" y="4519613"/>
                <a:ext cx="26988" cy="30162"/>
              </a:xfrm>
              <a:custGeom>
                <a:avLst/>
                <a:gdLst>
                  <a:gd name="T0" fmla="*/ 42842649 w 17"/>
                  <a:gd name="T1" fmla="*/ 25201141 h 19"/>
                  <a:gd name="T2" fmla="*/ 42842649 w 17"/>
                  <a:gd name="T3" fmla="*/ 17641594 h 19"/>
                  <a:gd name="T4" fmla="*/ 35282838 w 17"/>
                  <a:gd name="T5" fmla="*/ 17641594 h 19"/>
                  <a:gd name="T6" fmla="*/ 35282838 w 17"/>
                  <a:gd name="T7" fmla="*/ 7561137 h 19"/>
                  <a:gd name="T8" fmla="*/ 27721439 w 17"/>
                  <a:gd name="T9" fmla="*/ 7561137 h 19"/>
                  <a:gd name="T10" fmla="*/ 27721439 w 17"/>
                  <a:gd name="T11" fmla="*/ 0 h 19"/>
                  <a:gd name="T12" fmla="*/ 15121217 w 17"/>
                  <a:gd name="T13" fmla="*/ 0 h 19"/>
                  <a:gd name="T14" fmla="*/ 7559815 w 17"/>
                  <a:gd name="T15" fmla="*/ 7561137 h 19"/>
                  <a:gd name="T16" fmla="*/ 0 w 17"/>
                  <a:gd name="T17" fmla="*/ 17641594 h 19"/>
                  <a:gd name="T18" fmla="*/ 0 w 17"/>
                  <a:gd name="T19" fmla="*/ 32762281 h 19"/>
                  <a:gd name="T20" fmla="*/ 7559815 w 17"/>
                  <a:gd name="T21" fmla="*/ 40321828 h 19"/>
                  <a:gd name="T22" fmla="*/ 15121217 w 17"/>
                  <a:gd name="T23" fmla="*/ 47882962 h 19"/>
                  <a:gd name="T24" fmla="*/ 27721439 w 17"/>
                  <a:gd name="T25" fmla="*/ 47882962 h 19"/>
                  <a:gd name="T26" fmla="*/ 27721439 w 17"/>
                  <a:gd name="T27" fmla="*/ 40321828 h 19"/>
                  <a:gd name="T28" fmla="*/ 35282838 w 17"/>
                  <a:gd name="T29" fmla="*/ 40321828 h 19"/>
                  <a:gd name="T30" fmla="*/ 35282838 w 17"/>
                  <a:gd name="T31" fmla="*/ 32762281 h 19"/>
                  <a:gd name="T32" fmla="*/ 42842649 w 17"/>
                  <a:gd name="T33" fmla="*/ 32762281 h 19"/>
                  <a:gd name="T34" fmla="*/ 42842649 w 17"/>
                  <a:gd name="T35" fmla="*/ 2520114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17" y="10"/>
                    </a:moveTo>
                    <a:lnTo>
                      <a:pt x="17" y="7"/>
                    </a:lnTo>
                    <a:lnTo>
                      <a:pt x="14" y="7"/>
                    </a:lnTo>
                    <a:lnTo>
                      <a:pt x="14" y="3"/>
                    </a:lnTo>
                    <a:lnTo>
                      <a:pt x="11" y="3"/>
                    </a:lnTo>
                    <a:lnTo>
                      <a:pt x="11" y="0"/>
                    </a:lnTo>
                    <a:lnTo>
                      <a:pt x="6" y="0"/>
                    </a:lnTo>
                    <a:lnTo>
                      <a:pt x="3" y="3"/>
                    </a:lnTo>
                    <a:lnTo>
                      <a:pt x="0" y="7"/>
                    </a:lnTo>
                    <a:lnTo>
                      <a:pt x="0" y="13"/>
                    </a:lnTo>
                    <a:lnTo>
                      <a:pt x="3" y="16"/>
                    </a:lnTo>
                    <a:lnTo>
                      <a:pt x="6" y="19"/>
                    </a:lnTo>
                    <a:lnTo>
                      <a:pt x="11" y="19"/>
                    </a:lnTo>
                    <a:lnTo>
                      <a:pt x="11" y="16"/>
                    </a:lnTo>
                    <a:lnTo>
                      <a:pt x="14" y="16"/>
                    </a:lnTo>
                    <a:lnTo>
                      <a:pt x="14" y="13"/>
                    </a:lnTo>
                    <a:lnTo>
                      <a:pt x="17" y="13"/>
                    </a:lnTo>
                    <a:lnTo>
                      <a:pt x="17"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6" name="Freeform 635"/>
              <p:cNvSpPr>
                <a:spLocks/>
              </p:cNvSpPr>
              <p:nvPr/>
            </p:nvSpPr>
            <p:spPr bwMode="auto">
              <a:xfrm>
                <a:off x="2549525" y="4519613"/>
                <a:ext cx="26988" cy="30162"/>
              </a:xfrm>
              <a:custGeom>
                <a:avLst/>
                <a:gdLst>
                  <a:gd name="T0" fmla="*/ 42842649 w 17"/>
                  <a:gd name="T1" fmla="*/ 25201141 h 19"/>
                  <a:gd name="T2" fmla="*/ 42842649 w 17"/>
                  <a:gd name="T3" fmla="*/ 17641594 h 19"/>
                  <a:gd name="T4" fmla="*/ 35282838 w 17"/>
                  <a:gd name="T5" fmla="*/ 17641594 h 19"/>
                  <a:gd name="T6" fmla="*/ 35282838 w 17"/>
                  <a:gd name="T7" fmla="*/ 7561137 h 19"/>
                  <a:gd name="T8" fmla="*/ 27721439 w 17"/>
                  <a:gd name="T9" fmla="*/ 7561137 h 19"/>
                  <a:gd name="T10" fmla="*/ 27721439 w 17"/>
                  <a:gd name="T11" fmla="*/ 0 h 19"/>
                  <a:gd name="T12" fmla="*/ 15121217 w 17"/>
                  <a:gd name="T13" fmla="*/ 0 h 19"/>
                  <a:gd name="T14" fmla="*/ 7559815 w 17"/>
                  <a:gd name="T15" fmla="*/ 7561137 h 19"/>
                  <a:gd name="T16" fmla="*/ 0 w 17"/>
                  <a:gd name="T17" fmla="*/ 17641594 h 19"/>
                  <a:gd name="T18" fmla="*/ 0 w 17"/>
                  <a:gd name="T19" fmla="*/ 32762281 h 19"/>
                  <a:gd name="T20" fmla="*/ 7559815 w 17"/>
                  <a:gd name="T21" fmla="*/ 40321828 h 19"/>
                  <a:gd name="T22" fmla="*/ 15121217 w 17"/>
                  <a:gd name="T23" fmla="*/ 47882962 h 19"/>
                  <a:gd name="T24" fmla="*/ 27721439 w 17"/>
                  <a:gd name="T25" fmla="*/ 47882962 h 19"/>
                  <a:gd name="T26" fmla="*/ 27721439 w 17"/>
                  <a:gd name="T27" fmla="*/ 40321828 h 19"/>
                  <a:gd name="T28" fmla="*/ 35282838 w 17"/>
                  <a:gd name="T29" fmla="*/ 40321828 h 19"/>
                  <a:gd name="T30" fmla="*/ 35282838 w 17"/>
                  <a:gd name="T31" fmla="*/ 32762281 h 19"/>
                  <a:gd name="T32" fmla="*/ 42842649 w 17"/>
                  <a:gd name="T33" fmla="*/ 32762281 h 19"/>
                  <a:gd name="T34" fmla="*/ 42842649 w 17"/>
                  <a:gd name="T35" fmla="*/ 2520114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17" y="10"/>
                    </a:moveTo>
                    <a:lnTo>
                      <a:pt x="17" y="7"/>
                    </a:lnTo>
                    <a:lnTo>
                      <a:pt x="14" y="7"/>
                    </a:lnTo>
                    <a:lnTo>
                      <a:pt x="14" y="3"/>
                    </a:lnTo>
                    <a:lnTo>
                      <a:pt x="11" y="3"/>
                    </a:lnTo>
                    <a:lnTo>
                      <a:pt x="11" y="0"/>
                    </a:lnTo>
                    <a:lnTo>
                      <a:pt x="6" y="0"/>
                    </a:lnTo>
                    <a:lnTo>
                      <a:pt x="3" y="3"/>
                    </a:lnTo>
                    <a:lnTo>
                      <a:pt x="0" y="7"/>
                    </a:lnTo>
                    <a:lnTo>
                      <a:pt x="0" y="13"/>
                    </a:lnTo>
                    <a:lnTo>
                      <a:pt x="3" y="16"/>
                    </a:lnTo>
                    <a:lnTo>
                      <a:pt x="6" y="19"/>
                    </a:lnTo>
                    <a:lnTo>
                      <a:pt x="11" y="19"/>
                    </a:lnTo>
                    <a:lnTo>
                      <a:pt x="11" y="16"/>
                    </a:lnTo>
                    <a:lnTo>
                      <a:pt x="14" y="16"/>
                    </a:lnTo>
                    <a:lnTo>
                      <a:pt x="14" y="13"/>
                    </a:lnTo>
                    <a:lnTo>
                      <a:pt x="17" y="13"/>
                    </a:lnTo>
                    <a:lnTo>
                      <a:pt x="17"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7" name="Freeform 636"/>
              <p:cNvSpPr>
                <a:spLocks/>
              </p:cNvSpPr>
              <p:nvPr/>
            </p:nvSpPr>
            <p:spPr bwMode="auto">
              <a:xfrm>
                <a:off x="2698750" y="4441825"/>
                <a:ext cx="30163" cy="25400"/>
              </a:xfrm>
              <a:custGeom>
                <a:avLst/>
                <a:gdLst>
                  <a:gd name="T0" fmla="*/ 47882962 w 19"/>
                  <a:gd name="T1" fmla="*/ 15120936 h 16"/>
                  <a:gd name="T2" fmla="*/ 40323165 w 19"/>
                  <a:gd name="T3" fmla="*/ 7559674 h 16"/>
                  <a:gd name="T4" fmla="*/ 40323165 w 19"/>
                  <a:gd name="T5" fmla="*/ 0 h 16"/>
                  <a:gd name="T6" fmla="*/ 15121188 w 19"/>
                  <a:gd name="T7" fmla="*/ 0 h 16"/>
                  <a:gd name="T8" fmla="*/ 7559800 w 19"/>
                  <a:gd name="T9" fmla="*/ 7559674 h 16"/>
                  <a:gd name="T10" fmla="*/ 7559800 w 19"/>
                  <a:gd name="T11" fmla="*/ 15120936 h 16"/>
                  <a:gd name="T12" fmla="*/ 0 w 19"/>
                  <a:gd name="T13" fmla="*/ 15120936 h 16"/>
                  <a:gd name="T14" fmla="*/ 0 w 19"/>
                  <a:gd name="T15" fmla="*/ 22680608 h 16"/>
                  <a:gd name="T16" fmla="*/ 7559800 w 19"/>
                  <a:gd name="T17" fmla="*/ 30241873 h 16"/>
                  <a:gd name="T18" fmla="*/ 7559800 w 19"/>
                  <a:gd name="T19" fmla="*/ 40322493 h 16"/>
                  <a:gd name="T20" fmla="*/ 40323165 w 19"/>
                  <a:gd name="T21" fmla="*/ 40322493 h 16"/>
                  <a:gd name="T22" fmla="*/ 40323165 w 19"/>
                  <a:gd name="T23" fmla="*/ 30241873 h 16"/>
                  <a:gd name="T24" fmla="*/ 47882962 w 19"/>
                  <a:gd name="T25" fmla="*/ 30241873 h 16"/>
                  <a:gd name="T26" fmla="*/ 47882962 w 19"/>
                  <a:gd name="T27" fmla="*/ 22680608 h 16"/>
                  <a:gd name="T28" fmla="*/ 47882962 w 19"/>
                  <a:gd name="T29" fmla="*/ 1512093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6"/>
                    </a:moveTo>
                    <a:lnTo>
                      <a:pt x="16" y="3"/>
                    </a:lnTo>
                    <a:lnTo>
                      <a:pt x="16" y="0"/>
                    </a:lnTo>
                    <a:lnTo>
                      <a:pt x="6" y="0"/>
                    </a:lnTo>
                    <a:lnTo>
                      <a:pt x="3" y="3"/>
                    </a:lnTo>
                    <a:lnTo>
                      <a:pt x="3" y="6"/>
                    </a:lnTo>
                    <a:lnTo>
                      <a:pt x="0" y="6"/>
                    </a:lnTo>
                    <a:lnTo>
                      <a:pt x="0" y="9"/>
                    </a:lnTo>
                    <a:lnTo>
                      <a:pt x="3" y="12"/>
                    </a:lnTo>
                    <a:lnTo>
                      <a:pt x="3" y="16"/>
                    </a:lnTo>
                    <a:lnTo>
                      <a:pt x="16" y="16"/>
                    </a:lnTo>
                    <a:lnTo>
                      <a:pt x="16" y="12"/>
                    </a:lnTo>
                    <a:lnTo>
                      <a:pt x="19" y="12"/>
                    </a:lnTo>
                    <a:lnTo>
                      <a:pt x="19" y="9"/>
                    </a:lnTo>
                    <a:lnTo>
                      <a:pt x="19"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8" name="Freeform 637"/>
              <p:cNvSpPr>
                <a:spLocks/>
              </p:cNvSpPr>
              <p:nvPr/>
            </p:nvSpPr>
            <p:spPr bwMode="auto">
              <a:xfrm>
                <a:off x="2698750" y="4441825"/>
                <a:ext cx="30163" cy="25400"/>
              </a:xfrm>
              <a:custGeom>
                <a:avLst/>
                <a:gdLst>
                  <a:gd name="T0" fmla="*/ 47882962 w 19"/>
                  <a:gd name="T1" fmla="*/ 15120936 h 16"/>
                  <a:gd name="T2" fmla="*/ 40323165 w 19"/>
                  <a:gd name="T3" fmla="*/ 7559674 h 16"/>
                  <a:gd name="T4" fmla="*/ 40323165 w 19"/>
                  <a:gd name="T5" fmla="*/ 0 h 16"/>
                  <a:gd name="T6" fmla="*/ 15121188 w 19"/>
                  <a:gd name="T7" fmla="*/ 0 h 16"/>
                  <a:gd name="T8" fmla="*/ 7559800 w 19"/>
                  <a:gd name="T9" fmla="*/ 7559674 h 16"/>
                  <a:gd name="T10" fmla="*/ 7559800 w 19"/>
                  <a:gd name="T11" fmla="*/ 15120936 h 16"/>
                  <a:gd name="T12" fmla="*/ 0 w 19"/>
                  <a:gd name="T13" fmla="*/ 15120936 h 16"/>
                  <a:gd name="T14" fmla="*/ 0 w 19"/>
                  <a:gd name="T15" fmla="*/ 22680608 h 16"/>
                  <a:gd name="T16" fmla="*/ 7559800 w 19"/>
                  <a:gd name="T17" fmla="*/ 30241873 h 16"/>
                  <a:gd name="T18" fmla="*/ 7559800 w 19"/>
                  <a:gd name="T19" fmla="*/ 40322493 h 16"/>
                  <a:gd name="T20" fmla="*/ 40323165 w 19"/>
                  <a:gd name="T21" fmla="*/ 40322493 h 16"/>
                  <a:gd name="T22" fmla="*/ 40323165 w 19"/>
                  <a:gd name="T23" fmla="*/ 30241873 h 16"/>
                  <a:gd name="T24" fmla="*/ 47882962 w 19"/>
                  <a:gd name="T25" fmla="*/ 30241873 h 16"/>
                  <a:gd name="T26" fmla="*/ 47882962 w 19"/>
                  <a:gd name="T27" fmla="*/ 22680608 h 16"/>
                  <a:gd name="T28" fmla="*/ 47882962 w 19"/>
                  <a:gd name="T29" fmla="*/ 1512093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6"/>
                    </a:moveTo>
                    <a:lnTo>
                      <a:pt x="16" y="3"/>
                    </a:lnTo>
                    <a:lnTo>
                      <a:pt x="16" y="0"/>
                    </a:lnTo>
                    <a:lnTo>
                      <a:pt x="6" y="0"/>
                    </a:lnTo>
                    <a:lnTo>
                      <a:pt x="3" y="3"/>
                    </a:lnTo>
                    <a:lnTo>
                      <a:pt x="3" y="6"/>
                    </a:lnTo>
                    <a:lnTo>
                      <a:pt x="0" y="6"/>
                    </a:lnTo>
                    <a:lnTo>
                      <a:pt x="0" y="9"/>
                    </a:lnTo>
                    <a:lnTo>
                      <a:pt x="3" y="12"/>
                    </a:lnTo>
                    <a:lnTo>
                      <a:pt x="3" y="16"/>
                    </a:lnTo>
                    <a:lnTo>
                      <a:pt x="16" y="16"/>
                    </a:lnTo>
                    <a:lnTo>
                      <a:pt x="16" y="12"/>
                    </a:lnTo>
                    <a:lnTo>
                      <a:pt x="19" y="12"/>
                    </a:lnTo>
                    <a:lnTo>
                      <a:pt x="19" y="9"/>
                    </a:lnTo>
                    <a:lnTo>
                      <a:pt x="19"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29" name="Freeform 638"/>
              <p:cNvSpPr>
                <a:spLocks/>
              </p:cNvSpPr>
              <p:nvPr/>
            </p:nvSpPr>
            <p:spPr bwMode="auto">
              <a:xfrm>
                <a:off x="2698750" y="4441825"/>
                <a:ext cx="30163" cy="25400"/>
              </a:xfrm>
              <a:custGeom>
                <a:avLst/>
                <a:gdLst>
                  <a:gd name="T0" fmla="*/ 47882962 w 19"/>
                  <a:gd name="T1" fmla="*/ 15120936 h 16"/>
                  <a:gd name="T2" fmla="*/ 40323165 w 19"/>
                  <a:gd name="T3" fmla="*/ 7559674 h 16"/>
                  <a:gd name="T4" fmla="*/ 40323165 w 19"/>
                  <a:gd name="T5" fmla="*/ 0 h 16"/>
                  <a:gd name="T6" fmla="*/ 15121188 w 19"/>
                  <a:gd name="T7" fmla="*/ 0 h 16"/>
                  <a:gd name="T8" fmla="*/ 7559800 w 19"/>
                  <a:gd name="T9" fmla="*/ 7559674 h 16"/>
                  <a:gd name="T10" fmla="*/ 7559800 w 19"/>
                  <a:gd name="T11" fmla="*/ 15120936 h 16"/>
                  <a:gd name="T12" fmla="*/ 0 w 19"/>
                  <a:gd name="T13" fmla="*/ 15120936 h 16"/>
                  <a:gd name="T14" fmla="*/ 0 w 19"/>
                  <a:gd name="T15" fmla="*/ 22680608 h 16"/>
                  <a:gd name="T16" fmla="*/ 7559800 w 19"/>
                  <a:gd name="T17" fmla="*/ 30241873 h 16"/>
                  <a:gd name="T18" fmla="*/ 7559800 w 19"/>
                  <a:gd name="T19" fmla="*/ 40322493 h 16"/>
                  <a:gd name="T20" fmla="*/ 40323165 w 19"/>
                  <a:gd name="T21" fmla="*/ 40322493 h 16"/>
                  <a:gd name="T22" fmla="*/ 40323165 w 19"/>
                  <a:gd name="T23" fmla="*/ 30241873 h 16"/>
                  <a:gd name="T24" fmla="*/ 47882962 w 19"/>
                  <a:gd name="T25" fmla="*/ 30241873 h 16"/>
                  <a:gd name="T26" fmla="*/ 47882962 w 19"/>
                  <a:gd name="T27" fmla="*/ 22680608 h 16"/>
                  <a:gd name="T28" fmla="*/ 47882962 w 19"/>
                  <a:gd name="T29" fmla="*/ 1512093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6"/>
                    </a:moveTo>
                    <a:lnTo>
                      <a:pt x="16" y="3"/>
                    </a:lnTo>
                    <a:lnTo>
                      <a:pt x="16" y="0"/>
                    </a:lnTo>
                    <a:lnTo>
                      <a:pt x="6" y="0"/>
                    </a:lnTo>
                    <a:lnTo>
                      <a:pt x="3" y="3"/>
                    </a:lnTo>
                    <a:lnTo>
                      <a:pt x="3" y="6"/>
                    </a:lnTo>
                    <a:lnTo>
                      <a:pt x="0" y="6"/>
                    </a:lnTo>
                    <a:lnTo>
                      <a:pt x="0" y="9"/>
                    </a:lnTo>
                    <a:lnTo>
                      <a:pt x="3" y="12"/>
                    </a:lnTo>
                    <a:lnTo>
                      <a:pt x="3" y="16"/>
                    </a:lnTo>
                    <a:lnTo>
                      <a:pt x="16" y="16"/>
                    </a:lnTo>
                    <a:lnTo>
                      <a:pt x="16" y="12"/>
                    </a:lnTo>
                    <a:lnTo>
                      <a:pt x="19" y="12"/>
                    </a:lnTo>
                    <a:lnTo>
                      <a:pt x="19"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0" name="Freeform 639"/>
              <p:cNvSpPr>
                <a:spLocks/>
              </p:cNvSpPr>
              <p:nvPr/>
            </p:nvSpPr>
            <p:spPr bwMode="auto">
              <a:xfrm>
                <a:off x="2698750" y="4441825"/>
                <a:ext cx="30163" cy="25400"/>
              </a:xfrm>
              <a:custGeom>
                <a:avLst/>
                <a:gdLst>
                  <a:gd name="T0" fmla="*/ 47882962 w 19"/>
                  <a:gd name="T1" fmla="*/ 15120936 h 16"/>
                  <a:gd name="T2" fmla="*/ 40323165 w 19"/>
                  <a:gd name="T3" fmla="*/ 7559674 h 16"/>
                  <a:gd name="T4" fmla="*/ 40323165 w 19"/>
                  <a:gd name="T5" fmla="*/ 0 h 16"/>
                  <a:gd name="T6" fmla="*/ 15121188 w 19"/>
                  <a:gd name="T7" fmla="*/ 0 h 16"/>
                  <a:gd name="T8" fmla="*/ 7559800 w 19"/>
                  <a:gd name="T9" fmla="*/ 7559674 h 16"/>
                  <a:gd name="T10" fmla="*/ 7559800 w 19"/>
                  <a:gd name="T11" fmla="*/ 15120936 h 16"/>
                  <a:gd name="T12" fmla="*/ 0 w 19"/>
                  <a:gd name="T13" fmla="*/ 15120936 h 16"/>
                  <a:gd name="T14" fmla="*/ 0 w 19"/>
                  <a:gd name="T15" fmla="*/ 22680608 h 16"/>
                  <a:gd name="T16" fmla="*/ 7559800 w 19"/>
                  <a:gd name="T17" fmla="*/ 30241873 h 16"/>
                  <a:gd name="T18" fmla="*/ 7559800 w 19"/>
                  <a:gd name="T19" fmla="*/ 40322493 h 16"/>
                  <a:gd name="T20" fmla="*/ 40323165 w 19"/>
                  <a:gd name="T21" fmla="*/ 40322493 h 16"/>
                  <a:gd name="T22" fmla="*/ 40323165 w 19"/>
                  <a:gd name="T23" fmla="*/ 30241873 h 16"/>
                  <a:gd name="T24" fmla="*/ 47882962 w 19"/>
                  <a:gd name="T25" fmla="*/ 30241873 h 16"/>
                  <a:gd name="T26" fmla="*/ 47882962 w 19"/>
                  <a:gd name="T27" fmla="*/ 22680608 h 16"/>
                  <a:gd name="T28" fmla="*/ 47882962 w 19"/>
                  <a:gd name="T29" fmla="*/ 15120936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6"/>
                    </a:moveTo>
                    <a:lnTo>
                      <a:pt x="16" y="3"/>
                    </a:lnTo>
                    <a:lnTo>
                      <a:pt x="16" y="0"/>
                    </a:lnTo>
                    <a:lnTo>
                      <a:pt x="6" y="0"/>
                    </a:lnTo>
                    <a:lnTo>
                      <a:pt x="3" y="3"/>
                    </a:lnTo>
                    <a:lnTo>
                      <a:pt x="3" y="6"/>
                    </a:lnTo>
                    <a:lnTo>
                      <a:pt x="0" y="6"/>
                    </a:lnTo>
                    <a:lnTo>
                      <a:pt x="0" y="9"/>
                    </a:lnTo>
                    <a:lnTo>
                      <a:pt x="3" y="12"/>
                    </a:lnTo>
                    <a:lnTo>
                      <a:pt x="3" y="16"/>
                    </a:lnTo>
                    <a:lnTo>
                      <a:pt x="16" y="16"/>
                    </a:lnTo>
                    <a:lnTo>
                      <a:pt x="16" y="12"/>
                    </a:lnTo>
                    <a:lnTo>
                      <a:pt x="19" y="12"/>
                    </a:lnTo>
                    <a:lnTo>
                      <a:pt x="19"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1" name="Freeform 640"/>
              <p:cNvSpPr>
                <a:spLocks/>
              </p:cNvSpPr>
              <p:nvPr/>
            </p:nvSpPr>
            <p:spPr bwMode="auto">
              <a:xfrm>
                <a:off x="2887663" y="4365625"/>
                <a:ext cx="31750" cy="22225"/>
              </a:xfrm>
              <a:custGeom>
                <a:avLst/>
                <a:gdLst>
                  <a:gd name="T0" fmla="*/ 50403118 w 20"/>
                  <a:gd name="T1" fmla="*/ 12601575 h 14"/>
                  <a:gd name="T2" fmla="*/ 50403118 w 20"/>
                  <a:gd name="T3" fmla="*/ 2520950 h 14"/>
                  <a:gd name="T4" fmla="*/ 40322497 w 20"/>
                  <a:gd name="T5" fmla="*/ 2520950 h 14"/>
                  <a:gd name="T6" fmla="*/ 40322497 w 20"/>
                  <a:gd name="T7" fmla="*/ 0 h 14"/>
                  <a:gd name="T8" fmla="*/ 10080624 w 20"/>
                  <a:gd name="T9" fmla="*/ 0 h 14"/>
                  <a:gd name="T10" fmla="*/ 10080624 w 20"/>
                  <a:gd name="T11" fmla="*/ 2520950 h 14"/>
                  <a:gd name="T12" fmla="*/ 0 w 20"/>
                  <a:gd name="T13" fmla="*/ 2520950 h 14"/>
                  <a:gd name="T14" fmla="*/ 0 w 20"/>
                  <a:gd name="T15" fmla="*/ 20161251 h 14"/>
                  <a:gd name="T16" fmla="*/ 10080624 w 20"/>
                  <a:gd name="T17" fmla="*/ 27722517 h 14"/>
                  <a:gd name="T18" fmla="*/ 17640299 w 20"/>
                  <a:gd name="T19" fmla="*/ 35282190 h 14"/>
                  <a:gd name="T20" fmla="*/ 40322497 w 20"/>
                  <a:gd name="T21" fmla="*/ 35282190 h 14"/>
                  <a:gd name="T22" fmla="*/ 40322497 w 20"/>
                  <a:gd name="T23" fmla="*/ 27722517 h 14"/>
                  <a:gd name="T24" fmla="*/ 50403118 w 20"/>
                  <a:gd name="T25" fmla="*/ 20161251 h 14"/>
                  <a:gd name="T26" fmla="*/ 50403118 w 20"/>
                  <a:gd name="T27" fmla="*/ 126015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
                  <a:gd name="T44" fmla="*/ 20 w 2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
                    <a:moveTo>
                      <a:pt x="20" y="5"/>
                    </a:moveTo>
                    <a:lnTo>
                      <a:pt x="20" y="1"/>
                    </a:lnTo>
                    <a:lnTo>
                      <a:pt x="16" y="1"/>
                    </a:lnTo>
                    <a:lnTo>
                      <a:pt x="16" y="0"/>
                    </a:lnTo>
                    <a:lnTo>
                      <a:pt x="4" y="0"/>
                    </a:lnTo>
                    <a:lnTo>
                      <a:pt x="4" y="1"/>
                    </a:lnTo>
                    <a:lnTo>
                      <a:pt x="0" y="1"/>
                    </a:lnTo>
                    <a:lnTo>
                      <a:pt x="0" y="8"/>
                    </a:lnTo>
                    <a:lnTo>
                      <a:pt x="4" y="11"/>
                    </a:lnTo>
                    <a:lnTo>
                      <a:pt x="7" y="14"/>
                    </a:lnTo>
                    <a:lnTo>
                      <a:pt x="16" y="14"/>
                    </a:lnTo>
                    <a:lnTo>
                      <a:pt x="16" y="11"/>
                    </a:lnTo>
                    <a:lnTo>
                      <a:pt x="20" y="8"/>
                    </a:lnTo>
                    <a:lnTo>
                      <a:pt x="20" y="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2" name="Freeform 641"/>
              <p:cNvSpPr>
                <a:spLocks/>
              </p:cNvSpPr>
              <p:nvPr/>
            </p:nvSpPr>
            <p:spPr bwMode="auto">
              <a:xfrm>
                <a:off x="2887663" y="4365625"/>
                <a:ext cx="31750" cy="22225"/>
              </a:xfrm>
              <a:custGeom>
                <a:avLst/>
                <a:gdLst>
                  <a:gd name="T0" fmla="*/ 50403118 w 20"/>
                  <a:gd name="T1" fmla="*/ 12601575 h 14"/>
                  <a:gd name="T2" fmla="*/ 50403118 w 20"/>
                  <a:gd name="T3" fmla="*/ 2520950 h 14"/>
                  <a:gd name="T4" fmla="*/ 40322497 w 20"/>
                  <a:gd name="T5" fmla="*/ 2520950 h 14"/>
                  <a:gd name="T6" fmla="*/ 40322497 w 20"/>
                  <a:gd name="T7" fmla="*/ 0 h 14"/>
                  <a:gd name="T8" fmla="*/ 10080624 w 20"/>
                  <a:gd name="T9" fmla="*/ 0 h 14"/>
                  <a:gd name="T10" fmla="*/ 10080624 w 20"/>
                  <a:gd name="T11" fmla="*/ 2520950 h 14"/>
                  <a:gd name="T12" fmla="*/ 0 w 20"/>
                  <a:gd name="T13" fmla="*/ 2520950 h 14"/>
                  <a:gd name="T14" fmla="*/ 0 w 20"/>
                  <a:gd name="T15" fmla="*/ 20161251 h 14"/>
                  <a:gd name="T16" fmla="*/ 10080624 w 20"/>
                  <a:gd name="T17" fmla="*/ 27722517 h 14"/>
                  <a:gd name="T18" fmla="*/ 17640299 w 20"/>
                  <a:gd name="T19" fmla="*/ 35282190 h 14"/>
                  <a:gd name="T20" fmla="*/ 40322497 w 20"/>
                  <a:gd name="T21" fmla="*/ 35282190 h 14"/>
                  <a:gd name="T22" fmla="*/ 40322497 w 20"/>
                  <a:gd name="T23" fmla="*/ 27722517 h 14"/>
                  <a:gd name="T24" fmla="*/ 50403118 w 20"/>
                  <a:gd name="T25" fmla="*/ 20161251 h 14"/>
                  <a:gd name="T26" fmla="*/ 50403118 w 20"/>
                  <a:gd name="T27" fmla="*/ 126015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
                  <a:gd name="T44" fmla="*/ 20 w 2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
                    <a:moveTo>
                      <a:pt x="20" y="5"/>
                    </a:moveTo>
                    <a:lnTo>
                      <a:pt x="20" y="1"/>
                    </a:lnTo>
                    <a:lnTo>
                      <a:pt x="16" y="1"/>
                    </a:lnTo>
                    <a:lnTo>
                      <a:pt x="16" y="0"/>
                    </a:lnTo>
                    <a:lnTo>
                      <a:pt x="4" y="0"/>
                    </a:lnTo>
                    <a:lnTo>
                      <a:pt x="4" y="1"/>
                    </a:lnTo>
                    <a:lnTo>
                      <a:pt x="0" y="1"/>
                    </a:lnTo>
                    <a:lnTo>
                      <a:pt x="0" y="8"/>
                    </a:lnTo>
                    <a:lnTo>
                      <a:pt x="4" y="11"/>
                    </a:lnTo>
                    <a:lnTo>
                      <a:pt x="7" y="14"/>
                    </a:lnTo>
                    <a:lnTo>
                      <a:pt x="16" y="14"/>
                    </a:lnTo>
                    <a:lnTo>
                      <a:pt x="16" y="11"/>
                    </a:lnTo>
                    <a:lnTo>
                      <a:pt x="20" y="8"/>
                    </a:lnTo>
                    <a:lnTo>
                      <a:pt x="20" y="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3" name="Freeform 642"/>
              <p:cNvSpPr>
                <a:spLocks/>
              </p:cNvSpPr>
              <p:nvPr/>
            </p:nvSpPr>
            <p:spPr bwMode="auto">
              <a:xfrm>
                <a:off x="2887663" y="4365625"/>
                <a:ext cx="31750" cy="22225"/>
              </a:xfrm>
              <a:custGeom>
                <a:avLst/>
                <a:gdLst>
                  <a:gd name="T0" fmla="*/ 50403118 w 20"/>
                  <a:gd name="T1" fmla="*/ 12601575 h 14"/>
                  <a:gd name="T2" fmla="*/ 50403118 w 20"/>
                  <a:gd name="T3" fmla="*/ 2520950 h 14"/>
                  <a:gd name="T4" fmla="*/ 40322497 w 20"/>
                  <a:gd name="T5" fmla="*/ 2520950 h 14"/>
                  <a:gd name="T6" fmla="*/ 40322497 w 20"/>
                  <a:gd name="T7" fmla="*/ 0 h 14"/>
                  <a:gd name="T8" fmla="*/ 10080624 w 20"/>
                  <a:gd name="T9" fmla="*/ 0 h 14"/>
                  <a:gd name="T10" fmla="*/ 10080624 w 20"/>
                  <a:gd name="T11" fmla="*/ 2520950 h 14"/>
                  <a:gd name="T12" fmla="*/ 0 w 20"/>
                  <a:gd name="T13" fmla="*/ 2520950 h 14"/>
                  <a:gd name="T14" fmla="*/ 0 w 20"/>
                  <a:gd name="T15" fmla="*/ 20161251 h 14"/>
                  <a:gd name="T16" fmla="*/ 10080624 w 20"/>
                  <a:gd name="T17" fmla="*/ 27722517 h 14"/>
                  <a:gd name="T18" fmla="*/ 17640299 w 20"/>
                  <a:gd name="T19" fmla="*/ 35282190 h 14"/>
                  <a:gd name="T20" fmla="*/ 40322497 w 20"/>
                  <a:gd name="T21" fmla="*/ 35282190 h 14"/>
                  <a:gd name="T22" fmla="*/ 40322497 w 20"/>
                  <a:gd name="T23" fmla="*/ 27722517 h 14"/>
                  <a:gd name="T24" fmla="*/ 50403118 w 20"/>
                  <a:gd name="T25" fmla="*/ 20161251 h 14"/>
                  <a:gd name="T26" fmla="*/ 50403118 w 20"/>
                  <a:gd name="T27" fmla="*/ 126015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
                  <a:gd name="T44" fmla="*/ 20 w 2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
                    <a:moveTo>
                      <a:pt x="20" y="5"/>
                    </a:moveTo>
                    <a:lnTo>
                      <a:pt x="20" y="1"/>
                    </a:lnTo>
                    <a:lnTo>
                      <a:pt x="16" y="1"/>
                    </a:lnTo>
                    <a:lnTo>
                      <a:pt x="16" y="0"/>
                    </a:lnTo>
                    <a:lnTo>
                      <a:pt x="4" y="0"/>
                    </a:lnTo>
                    <a:lnTo>
                      <a:pt x="4" y="1"/>
                    </a:lnTo>
                    <a:lnTo>
                      <a:pt x="0" y="1"/>
                    </a:lnTo>
                    <a:lnTo>
                      <a:pt x="0" y="8"/>
                    </a:lnTo>
                    <a:lnTo>
                      <a:pt x="4" y="11"/>
                    </a:lnTo>
                    <a:lnTo>
                      <a:pt x="7" y="14"/>
                    </a:lnTo>
                    <a:lnTo>
                      <a:pt x="16" y="14"/>
                    </a:lnTo>
                    <a:lnTo>
                      <a:pt x="16" y="11"/>
                    </a:lnTo>
                    <a:lnTo>
                      <a:pt x="20" y="8"/>
                    </a:lnTo>
                    <a:lnTo>
                      <a:pt x="20" y="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4" name="Freeform 643"/>
              <p:cNvSpPr>
                <a:spLocks/>
              </p:cNvSpPr>
              <p:nvPr/>
            </p:nvSpPr>
            <p:spPr bwMode="auto">
              <a:xfrm>
                <a:off x="2887663" y="4365625"/>
                <a:ext cx="31750" cy="22225"/>
              </a:xfrm>
              <a:custGeom>
                <a:avLst/>
                <a:gdLst>
                  <a:gd name="T0" fmla="*/ 50403118 w 20"/>
                  <a:gd name="T1" fmla="*/ 12601575 h 14"/>
                  <a:gd name="T2" fmla="*/ 50403118 w 20"/>
                  <a:gd name="T3" fmla="*/ 2520950 h 14"/>
                  <a:gd name="T4" fmla="*/ 40322497 w 20"/>
                  <a:gd name="T5" fmla="*/ 2520950 h 14"/>
                  <a:gd name="T6" fmla="*/ 40322497 w 20"/>
                  <a:gd name="T7" fmla="*/ 0 h 14"/>
                  <a:gd name="T8" fmla="*/ 10080624 w 20"/>
                  <a:gd name="T9" fmla="*/ 0 h 14"/>
                  <a:gd name="T10" fmla="*/ 10080624 w 20"/>
                  <a:gd name="T11" fmla="*/ 2520950 h 14"/>
                  <a:gd name="T12" fmla="*/ 0 w 20"/>
                  <a:gd name="T13" fmla="*/ 2520950 h 14"/>
                  <a:gd name="T14" fmla="*/ 0 w 20"/>
                  <a:gd name="T15" fmla="*/ 20161251 h 14"/>
                  <a:gd name="T16" fmla="*/ 10080624 w 20"/>
                  <a:gd name="T17" fmla="*/ 27722517 h 14"/>
                  <a:gd name="T18" fmla="*/ 17640299 w 20"/>
                  <a:gd name="T19" fmla="*/ 35282190 h 14"/>
                  <a:gd name="T20" fmla="*/ 40322497 w 20"/>
                  <a:gd name="T21" fmla="*/ 35282190 h 14"/>
                  <a:gd name="T22" fmla="*/ 40322497 w 20"/>
                  <a:gd name="T23" fmla="*/ 27722517 h 14"/>
                  <a:gd name="T24" fmla="*/ 50403118 w 20"/>
                  <a:gd name="T25" fmla="*/ 20161251 h 14"/>
                  <a:gd name="T26" fmla="*/ 50403118 w 20"/>
                  <a:gd name="T27" fmla="*/ 126015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
                  <a:gd name="T44" fmla="*/ 20 w 2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
                    <a:moveTo>
                      <a:pt x="20" y="5"/>
                    </a:moveTo>
                    <a:lnTo>
                      <a:pt x="20" y="1"/>
                    </a:lnTo>
                    <a:lnTo>
                      <a:pt x="16" y="1"/>
                    </a:lnTo>
                    <a:lnTo>
                      <a:pt x="16" y="0"/>
                    </a:lnTo>
                    <a:lnTo>
                      <a:pt x="4" y="0"/>
                    </a:lnTo>
                    <a:lnTo>
                      <a:pt x="4" y="1"/>
                    </a:lnTo>
                    <a:lnTo>
                      <a:pt x="0" y="1"/>
                    </a:lnTo>
                    <a:lnTo>
                      <a:pt x="0" y="8"/>
                    </a:lnTo>
                    <a:lnTo>
                      <a:pt x="4" y="11"/>
                    </a:lnTo>
                    <a:lnTo>
                      <a:pt x="7" y="14"/>
                    </a:lnTo>
                    <a:lnTo>
                      <a:pt x="16" y="14"/>
                    </a:lnTo>
                    <a:lnTo>
                      <a:pt x="16" y="11"/>
                    </a:lnTo>
                    <a:lnTo>
                      <a:pt x="20" y="8"/>
                    </a:lnTo>
                    <a:lnTo>
                      <a:pt x="20" y="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5" name="Freeform 644"/>
              <p:cNvSpPr>
                <a:spLocks/>
              </p:cNvSpPr>
              <p:nvPr/>
            </p:nvSpPr>
            <p:spPr bwMode="auto">
              <a:xfrm>
                <a:off x="3116263" y="4340225"/>
                <a:ext cx="30162" cy="25400"/>
              </a:xfrm>
              <a:custGeom>
                <a:avLst/>
                <a:gdLst>
                  <a:gd name="T0" fmla="*/ 47881374 w 19"/>
                  <a:gd name="T1" fmla="*/ 15120936 h 16"/>
                  <a:gd name="T2" fmla="*/ 40321828 w 19"/>
                  <a:gd name="T3" fmla="*/ 15120936 h 16"/>
                  <a:gd name="T4" fmla="*/ 40321828 w 19"/>
                  <a:gd name="T5" fmla="*/ 7559674 h 16"/>
                  <a:gd name="T6" fmla="*/ 32760694 w 19"/>
                  <a:gd name="T7" fmla="*/ 0 h 16"/>
                  <a:gd name="T8" fmla="*/ 7559550 w 19"/>
                  <a:gd name="T9" fmla="*/ 0 h 16"/>
                  <a:gd name="T10" fmla="*/ 7559550 w 19"/>
                  <a:gd name="T11" fmla="*/ 7559674 h 16"/>
                  <a:gd name="T12" fmla="*/ 0 w 19"/>
                  <a:gd name="T13" fmla="*/ 7559674 h 16"/>
                  <a:gd name="T14" fmla="*/ 0 w 19"/>
                  <a:gd name="T15" fmla="*/ 32761234 h 16"/>
                  <a:gd name="T16" fmla="*/ 7559550 w 19"/>
                  <a:gd name="T17" fmla="*/ 32761234 h 16"/>
                  <a:gd name="T18" fmla="*/ 7559550 w 19"/>
                  <a:gd name="T19" fmla="*/ 40322493 h 16"/>
                  <a:gd name="T20" fmla="*/ 40321828 w 19"/>
                  <a:gd name="T21" fmla="*/ 40322493 h 16"/>
                  <a:gd name="T22" fmla="*/ 40321828 w 19"/>
                  <a:gd name="T23" fmla="*/ 22680608 h 16"/>
                  <a:gd name="T24" fmla="*/ 47881374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3"/>
                    </a:lnTo>
                    <a:lnTo>
                      <a:pt x="3" y="13"/>
                    </a:lnTo>
                    <a:lnTo>
                      <a:pt x="3" y="16"/>
                    </a:lnTo>
                    <a:lnTo>
                      <a:pt x="16" y="16"/>
                    </a:lnTo>
                    <a:lnTo>
                      <a:pt x="16" y="9"/>
                    </a:lnTo>
                    <a:lnTo>
                      <a:pt x="19"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6" name="Freeform 645"/>
              <p:cNvSpPr>
                <a:spLocks/>
              </p:cNvSpPr>
              <p:nvPr/>
            </p:nvSpPr>
            <p:spPr bwMode="auto">
              <a:xfrm>
                <a:off x="3116263" y="4340225"/>
                <a:ext cx="30162" cy="25400"/>
              </a:xfrm>
              <a:custGeom>
                <a:avLst/>
                <a:gdLst>
                  <a:gd name="T0" fmla="*/ 47881374 w 19"/>
                  <a:gd name="T1" fmla="*/ 15120936 h 16"/>
                  <a:gd name="T2" fmla="*/ 40321828 w 19"/>
                  <a:gd name="T3" fmla="*/ 15120936 h 16"/>
                  <a:gd name="T4" fmla="*/ 40321828 w 19"/>
                  <a:gd name="T5" fmla="*/ 7559674 h 16"/>
                  <a:gd name="T6" fmla="*/ 32760694 w 19"/>
                  <a:gd name="T7" fmla="*/ 0 h 16"/>
                  <a:gd name="T8" fmla="*/ 7559550 w 19"/>
                  <a:gd name="T9" fmla="*/ 0 h 16"/>
                  <a:gd name="T10" fmla="*/ 7559550 w 19"/>
                  <a:gd name="T11" fmla="*/ 7559674 h 16"/>
                  <a:gd name="T12" fmla="*/ 0 w 19"/>
                  <a:gd name="T13" fmla="*/ 7559674 h 16"/>
                  <a:gd name="T14" fmla="*/ 0 w 19"/>
                  <a:gd name="T15" fmla="*/ 32761234 h 16"/>
                  <a:gd name="T16" fmla="*/ 7559550 w 19"/>
                  <a:gd name="T17" fmla="*/ 32761234 h 16"/>
                  <a:gd name="T18" fmla="*/ 7559550 w 19"/>
                  <a:gd name="T19" fmla="*/ 40322493 h 16"/>
                  <a:gd name="T20" fmla="*/ 40321828 w 19"/>
                  <a:gd name="T21" fmla="*/ 40322493 h 16"/>
                  <a:gd name="T22" fmla="*/ 40321828 w 19"/>
                  <a:gd name="T23" fmla="*/ 22680608 h 16"/>
                  <a:gd name="T24" fmla="*/ 47881374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3"/>
                    </a:lnTo>
                    <a:lnTo>
                      <a:pt x="3" y="13"/>
                    </a:lnTo>
                    <a:lnTo>
                      <a:pt x="3" y="16"/>
                    </a:lnTo>
                    <a:lnTo>
                      <a:pt x="16" y="16"/>
                    </a:lnTo>
                    <a:lnTo>
                      <a:pt x="16" y="9"/>
                    </a:lnTo>
                    <a:lnTo>
                      <a:pt x="19"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7" name="Freeform 646"/>
              <p:cNvSpPr>
                <a:spLocks/>
              </p:cNvSpPr>
              <p:nvPr/>
            </p:nvSpPr>
            <p:spPr bwMode="auto">
              <a:xfrm>
                <a:off x="3116263" y="4340225"/>
                <a:ext cx="30162" cy="25400"/>
              </a:xfrm>
              <a:custGeom>
                <a:avLst/>
                <a:gdLst>
                  <a:gd name="T0" fmla="*/ 47881374 w 19"/>
                  <a:gd name="T1" fmla="*/ 15120936 h 16"/>
                  <a:gd name="T2" fmla="*/ 40321828 w 19"/>
                  <a:gd name="T3" fmla="*/ 15120936 h 16"/>
                  <a:gd name="T4" fmla="*/ 40321828 w 19"/>
                  <a:gd name="T5" fmla="*/ 7559674 h 16"/>
                  <a:gd name="T6" fmla="*/ 32760694 w 19"/>
                  <a:gd name="T7" fmla="*/ 0 h 16"/>
                  <a:gd name="T8" fmla="*/ 7559550 w 19"/>
                  <a:gd name="T9" fmla="*/ 0 h 16"/>
                  <a:gd name="T10" fmla="*/ 7559550 w 19"/>
                  <a:gd name="T11" fmla="*/ 7559674 h 16"/>
                  <a:gd name="T12" fmla="*/ 0 w 19"/>
                  <a:gd name="T13" fmla="*/ 7559674 h 16"/>
                  <a:gd name="T14" fmla="*/ 0 w 19"/>
                  <a:gd name="T15" fmla="*/ 32761234 h 16"/>
                  <a:gd name="T16" fmla="*/ 7559550 w 19"/>
                  <a:gd name="T17" fmla="*/ 32761234 h 16"/>
                  <a:gd name="T18" fmla="*/ 7559550 w 19"/>
                  <a:gd name="T19" fmla="*/ 40322493 h 16"/>
                  <a:gd name="T20" fmla="*/ 40321828 w 19"/>
                  <a:gd name="T21" fmla="*/ 40322493 h 16"/>
                  <a:gd name="T22" fmla="*/ 40321828 w 19"/>
                  <a:gd name="T23" fmla="*/ 22680608 h 16"/>
                  <a:gd name="T24" fmla="*/ 47881374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3"/>
                    </a:lnTo>
                    <a:lnTo>
                      <a:pt x="3" y="13"/>
                    </a:lnTo>
                    <a:lnTo>
                      <a:pt x="3" y="16"/>
                    </a:lnTo>
                    <a:lnTo>
                      <a:pt x="16" y="16"/>
                    </a:lnTo>
                    <a:lnTo>
                      <a:pt x="16"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8" name="Freeform 647"/>
              <p:cNvSpPr>
                <a:spLocks/>
              </p:cNvSpPr>
              <p:nvPr/>
            </p:nvSpPr>
            <p:spPr bwMode="auto">
              <a:xfrm>
                <a:off x="3116263" y="4340225"/>
                <a:ext cx="30162" cy="25400"/>
              </a:xfrm>
              <a:custGeom>
                <a:avLst/>
                <a:gdLst>
                  <a:gd name="T0" fmla="*/ 47881374 w 19"/>
                  <a:gd name="T1" fmla="*/ 15120936 h 16"/>
                  <a:gd name="T2" fmla="*/ 40321828 w 19"/>
                  <a:gd name="T3" fmla="*/ 15120936 h 16"/>
                  <a:gd name="T4" fmla="*/ 40321828 w 19"/>
                  <a:gd name="T5" fmla="*/ 7559674 h 16"/>
                  <a:gd name="T6" fmla="*/ 32760694 w 19"/>
                  <a:gd name="T7" fmla="*/ 0 h 16"/>
                  <a:gd name="T8" fmla="*/ 7559550 w 19"/>
                  <a:gd name="T9" fmla="*/ 0 h 16"/>
                  <a:gd name="T10" fmla="*/ 7559550 w 19"/>
                  <a:gd name="T11" fmla="*/ 7559674 h 16"/>
                  <a:gd name="T12" fmla="*/ 0 w 19"/>
                  <a:gd name="T13" fmla="*/ 7559674 h 16"/>
                  <a:gd name="T14" fmla="*/ 0 w 19"/>
                  <a:gd name="T15" fmla="*/ 32761234 h 16"/>
                  <a:gd name="T16" fmla="*/ 7559550 w 19"/>
                  <a:gd name="T17" fmla="*/ 32761234 h 16"/>
                  <a:gd name="T18" fmla="*/ 7559550 w 19"/>
                  <a:gd name="T19" fmla="*/ 40322493 h 16"/>
                  <a:gd name="T20" fmla="*/ 40321828 w 19"/>
                  <a:gd name="T21" fmla="*/ 40322493 h 16"/>
                  <a:gd name="T22" fmla="*/ 40321828 w 19"/>
                  <a:gd name="T23" fmla="*/ 22680608 h 16"/>
                  <a:gd name="T24" fmla="*/ 47881374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3"/>
                    </a:lnTo>
                    <a:lnTo>
                      <a:pt x="3" y="13"/>
                    </a:lnTo>
                    <a:lnTo>
                      <a:pt x="3" y="16"/>
                    </a:lnTo>
                    <a:lnTo>
                      <a:pt x="16" y="16"/>
                    </a:lnTo>
                    <a:lnTo>
                      <a:pt x="16"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39" name="Freeform 648"/>
              <p:cNvSpPr>
                <a:spLocks/>
              </p:cNvSpPr>
              <p:nvPr/>
            </p:nvSpPr>
            <p:spPr bwMode="auto">
              <a:xfrm>
                <a:off x="3384550" y="4349750"/>
                <a:ext cx="25400" cy="28575"/>
              </a:xfrm>
              <a:custGeom>
                <a:avLst/>
                <a:gdLst>
                  <a:gd name="T0" fmla="*/ 40322493 w 16"/>
                  <a:gd name="T1" fmla="*/ 25201558 h 18"/>
                  <a:gd name="T2" fmla="*/ 40322493 w 16"/>
                  <a:gd name="T3" fmla="*/ 7559675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37801546 h 18"/>
                  <a:gd name="T16" fmla="*/ 7559674 w 16"/>
                  <a:gd name="T17" fmla="*/ 37801546 h 18"/>
                  <a:gd name="T18" fmla="*/ 7559674 w 16"/>
                  <a:gd name="T19" fmla="*/ 45362806 h 18"/>
                  <a:gd name="T20" fmla="*/ 25201557 w 16"/>
                  <a:gd name="T21" fmla="*/ 45362806 h 18"/>
                  <a:gd name="T22" fmla="*/ 32761234 w 16"/>
                  <a:gd name="T23" fmla="*/ 37801546 h 18"/>
                  <a:gd name="T24" fmla="*/ 40322493 w 16"/>
                  <a:gd name="T25" fmla="*/ 37801546 h 18"/>
                  <a:gd name="T26" fmla="*/ 40322493 w 16"/>
                  <a:gd name="T27" fmla="*/ 27720926 h 18"/>
                  <a:gd name="T28" fmla="*/ 40322493 w 16"/>
                  <a:gd name="T29" fmla="*/ 2520155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0"/>
                    </a:moveTo>
                    <a:lnTo>
                      <a:pt x="16" y="3"/>
                    </a:lnTo>
                    <a:lnTo>
                      <a:pt x="13" y="3"/>
                    </a:lnTo>
                    <a:lnTo>
                      <a:pt x="10" y="0"/>
                    </a:lnTo>
                    <a:lnTo>
                      <a:pt x="3" y="0"/>
                    </a:lnTo>
                    <a:lnTo>
                      <a:pt x="3" y="3"/>
                    </a:lnTo>
                    <a:lnTo>
                      <a:pt x="0" y="3"/>
                    </a:lnTo>
                    <a:lnTo>
                      <a:pt x="0" y="15"/>
                    </a:lnTo>
                    <a:lnTo>
                      <a:pt x="3" y="15"/>
                    </a:lnTo>
                    <a:lnTo>
                      <a:pt x="3" y="18"/>
                    </a:lnTo>
                    <a:lnTo>
                      <a:pt x="10" y="18"/>
                    </a:lnTo>
                    <a:lnTo>
                      <a:pt x="13" y="15"/>
                    </a:lnTo>
                    <a:lnTo>
                      <a:pt x="16" y="15"/>
                    </a:lnTo>
                    <a:lnTo>
                      <a:pt x="16" y="11"/>
                    </a:lnTo>
                    <a:lnTo>
                      <a:pt x="16"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0" name="Freeform 649"/>
              <p:cNvSpPr>
                <a:spLocks/>
              </p:cNvSpPr>
              <p:nvPr/>
            </p:nvSpPr>
            <p:spPr bwMode="auto">
              <a:xfrm>
                <a:off x="3384550" y="4349750"/>
                <a:ext cx="25400" cy="28575"/>
              </a:xfrm>
              <a:custGeom>
                <a:avLst/>
                <a:gdLst>
                  <a:gd name="T0" fmla="*/ 40322493 w 16"/>
                  <a:gd name="T1" fmla="*/ 25201558 h 18"/>
                  <a:gd name="T2" fmla="*/ 40322493 w 16"/>
                  <a:gd name="T3" fmla="*/ 7559675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37801546 h 18"/>
                  <a:gd name="T16" fmla="*/ 7559674 w 16"/>
                  <a:gd name="T17" fmla="*/ 37801546 h 18"/>
                  <a:gd name="T18" fmla="*/ 7559674 w 16"/>
                  <a:gd name="T19" fmla="*/ 45362806 h 18"/>
                  <a:gd name="T20" fmla="*/ 25201557 w 16"/>
                  <a:gd name="T21" fmla="*/ 45362806 h 18"/>
                  <a:gd name="T22" fmla="*/ 32761234 w 16"/>
                  <a:gd name="T23" fmla="*/ 37801546 h 18"/>
                  <a:gd name="T24" fmla="*/ 40322493 w 16"/>
                  <a:gd name="T25" fmla="*/ 37801546 h 18"/>
                  <a:gd name="T26" fmla="*/ 40322493 w 16"/>
                  <a:gd name="T27" fmla="*/ 27720926 h 18"/>
                  <a:gd name="T28" fmla="*/ 40322493 w 16"/>
                  <a:gd name="T29" fmla="*/ 2520155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0"/>
                    </a:moveTo>
                    <a:lnTo>
                      <a:pt x="16" y="3"/>
                    </a:lnTo>
                    <a:lnTo>
                      <a:pt x="13" y="3"/>
                    </a:lnTo>
                    <a:lnTo>
                      <a:pt x="10" y="0"/>
                    </a:lnTo>
                    <a:lnTo>
                      <a:pt x="3" y="0"/>
                    </a:lnTo>
                    <a:lnTo>
                      <a:pt x="3" y="3"/>
                    </a:lnTo>
                    <a:lnTo>
                      <a:pt x="0" y="3"/>
                    </a:lnTo>
                    <a:lnTo>
                      <a:pt x="0" y="15"/>
                    </a:lnTo>
                    <a:lnTo>
                      <a:pt x="3" y="15"/>
                    </a:lnTo>
                    <a:lnTo>
                      <a:pt x="3" y="18"/>
                    </a:lnTo>
                    <a:lnTo>
                      <a:pt x="10" y="18"/>
                    </a:lnTo>
                    <a:lnTo>
                      <a:pt x="13" y="15"/>
                    </a:lnTo>
                    <a:lnTo>
                      <a:pt x="16" y="15"/>
                    </a:lnTo>
                    <a:lnTo>
                      <a:pt x="16" y="11"/>
                    </a:lnTo>
                    <a:lnTo>
                      <a:pt x="16"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1" name="Freeform 650"/>
              <p:cNvSpPr>
                <a:spLocks/>
              </p:cNvSpPr>
              <p:nvPr/>
            </p:nvSpPr>
            <p:spPr bwMode="auto">
              <a:xfrm>
                <a:off x="3384550" y="4349750"/>
                <a:ext cx="25400" cy="28575"/>
              </a:xfrm>
              <a:custGeom>
                <a:avLst/>
                <a:gdLst>
                  <a:gd name="T0" fmla="*/ 40322493 w 16"/>
                  <a:gd name="T1" fmla="*/ 25201558 h 18"/>
                  <a:gd name="T2" fmla="*/ 40322493 w 16"/>
                  <a:gd name="T3" fmla="*/ 7559675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37801546 h 18"/>
                  <a:gd name="T16" fmla="*/ 7559674 w 16"/>
                  <a:gd name="T17" fmla="*/ 37801546 h 18"/>
                  <a:gd name="T18" fmla="*/ 7559674 w 16"/>
                  <a:gd name="T19" fmla="*/ 45362806 h 18"/>
                  <a:gd name="T20" fmla="*/ 25201557 w 16"/>
                  <a:gd name="T21" fmla="*/ 45362806 h 18"/>
                  <a:gd name="T22" fmla="*/ 32761234 w 16"/>
                  <a:gd name="T23" fmla="*/ 37801546 h 18"/>
                  <a:gd name="T24" fmla="*/ 40322493 w 16"/>
                  <a:gd name="T25" fmla="*/ 37801546 h 18"/>
                  <a:gd name="T26" fmla="*/ 40322493 w 16"/>
                  <a:gd name="T27" fmla="*/ 27720926 h 18"/>
                  <a:gd name="T28" fmla="*/ 40322493 w 16"/>
                  <a:gd name="T29" fmla="*/ 2520155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0"/>
                    </a:moveTo>
                    <a:lnTo>
                      <a:pt x="16" y="3"/>
                    </a:lnTo>
                    <a:lnTo>
                      <a:pt x="13" y="3"/>
                    </a:lnTo>
                    <a:lnTo>
                      <a:pt x="10" y="0"/>
                    </a:lnTo>
                    <a:lnTo>
                      <a:pt x="3" y="0"/>
                    </a:lnTo>
                    <a:lnTo>
                      <a:pt x="3" y="3"/>
                    </a:lnTo>
                    <a:lnTo>
                      <a:pt x="0" y="3"/>
                    </a:lnTo>
                    <a:lnTo>
                      <a:pt x="0" y="15"/>
                    </a:lnTo>
                    <a:lnTo>
                      <a:pt x="3" y="15"/>
                    </a:lnTo>
                    <a:lnTo>
                      <a:pt x="3" y="18"/>
                    </a:lnTo>
                    <a:lnTo>
                      <a:pt x="10" y="18"/>
                    </a:lnTo>
                    <a:lnTo>
                      <a:pt x="13" y="15"/>
                    </a:lnTo>
                    <a:lnTo>
                      <a:pt x="16" y="15"/>
                    </a:lnTo>
                    <a:lnTo>
                      <a:pt x="16" y="11"/>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2" name="Freeform 651"/>
              <p:cNvSpPr>
                <a:spLocks/>
              </p:cNvSpPr>
              <p:nvPr/>
            </p:nvSpPr>
            <p:spPr bwMode="auto">
              <a:xfrm>
                <a:off x="3384550" y="4349750"/>
                <a:ext cx="25400" cy="28575"/>
              </a:xfrm>
              <a:custGeom>
                <a:avLst/>
                <a:gdLst>
                  <a:gd name="T0" fmla="*/ 40322493 w 16"/>
                  <a:gd name="T1" fmla="*/ 25201558 h 18"/>
                  <a:gd name="T2" fmla="*/ 40322493 w 16"/>
                  <a:gd name="T3" fmla="*/ 7559675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37801546 h 18"/>
                  <a:gd name="T16" fmla="*/ 7559674 w 16"/>
                  <a:gd name="T17" fmla="*/ 37801546 h 18"/>
                  <a:gd name="T18" fmla="*/ 7559674 w 16"/>
                  <a:gd name="T19" fmla="*/ 45362806 h 18"/>
                  <a:gd name="T20" fmla="*/ 25201557 w 16"/>
                  <a:gd name="T21" fmla="*/ 45362806 h 18"/>
                  <a:gd name="T22" fmla="*/ 32761234 w 16"/>
                  <a:gd name="T23" fmla="*/ 37801546 h 18"/>
                  <a:gd name="T24" fmla="*/ 40322493 w 16"/>
                  <a:gd name="T25" fmla="*/ 37801546 h 18"/>
                  <a:gd name="T26" fmla="*/ 40322493 w 16"/>
                  <a:gd name="T27" fmla="*/ 27720926 h 18"/>
                  <a:gd name="T28" fmla="*/ 40322493 w 16"/>
                  <a:gd name="T29" fmla="*/ 2520155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8"/>
                  <a:gd name="T47" fmla="*/ 16 w 1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8">
                    <a:moveTo>
                      <a:pt x="16" y="10"/>
                    </a:moveTo>
                    <a:lnTo>
                      <a:pt x="16" y="3"/>
                    </a:lnTo>
                    <a:lnTo>
                      <a:pt x="13" y="3"/>
                    </a:lnTo>
                    <a:lnTo>
                      <a:pt x="10" y="0"/>
                    </a:lnTo>
                    <a:lnTo>
                      <a:pt x="3" y="0"/>
                    </a:lnTo>
                    <a:lnTo>
                      <a:pt x="3" y="3"/>
                    </a:lnTo>
                    <a:lnTo>
                      <a:pt x="0" y="3"/>
                    </a:lnTo>
                    <a:lnTo>
                      <a:pt x="0" y="15"/>
                    </a:lnTo>
                    <a:lnTo>
                      <a:pt x="3" y="15"/>
                    </a:lnTo>
                    <a:lnTo>
                      <a:pt x="3" y="18"/>
                    </a:lnTo>
                    <a:lnTo>
                      <a:pt x="10" y="18"/>
                    </a:lnTo>
                    <a:lnTo>
                      <a:pt x="13" y="15"/>
                    </a:lnTo>
                    <a:lnTo>
                      <a:pt x="16" y="15"/>
                    </a:lnTo>
                    <a:lnTo>
                      <a:pt x="16" y="11"/>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3" name="Freeform 652"/>
              <p:cNvSpPr>
                <a:spLocks/>
              </p:cNvSpPr>
              <p:nvPr/>
            </p:nvSpPr>
            <p:spPr bwMode="auto">
              <a:xfrm>
                <a:off x="3613150" y="4365625"/>
                <a:ext cx="25400" cy="22225"/>
              </a:xfrm>
              <a:custGeom>
                <a:avLst/>
                <a:gdLst>
                  <a:gd name="T0" fmla="*/ 40322493 w 16"/>
                  <a:gd name="T1" fmla="*/ 12601575 h 14"/>
                  <a:gd name="T2" fmla="*/ 40322493 w 16"/>
                  <a:gd name="T3" fmla="*/ 2520950 h 14"/>
                  <a:gd name="T4" fmla="*/ 32761234 w 16"/>
                  <a:gd name="T5" fmla="*/ 2520950 h 14"/>
                  <a:gd name="T6" fmla="*/ 32761234 w 16"/>
                  <a:gd name="T7" fmla="*/ 0 h 14"/>
                  <a:gd name="T8" fmla="*/ 0 w 16"/>
                  <a:gd name="T9" fmla="*/ 0 h 14"/>
                  <a:gd name="T10" fmla="*/ 0 w 16"/>
                  <a:gd name="T11" fmla="*/ 27722517 h 14"/>
                  <a:gd name="T12" fmla="*/ 7559674 w 16"/>
                  <a:gd name="T13" fmla="*/ 35282190 h 14"/>
                  <a:gd name="T14" fmla="*/ 32761234 w 16"/>
                  <a:gd name="T15" fmla="*/ 35282190 h 14"/>
                  <a:gd name="T16" fmla="*/ 32761234 w 16"/>
                  <a:gd name="T17" fmla="*/ 27722517 h 14"/>
                  <a:gd name="T18" fmla="*/ 40322493 w 16"/>
                  <a:gd name="T19" fmla="*/ 27722517 h 14"/>
                  <a:gd name="T20" fmla="*/ 40322493 w 16"/>
                  <a:gd name="T21" fmla="*/ 20161251 h 14"/>
                  <a:gd name="T22" fmla="*/ 40322493 w 16"/>
                  <a:gd name="T23" fmla="*/ 1260157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5"/>
                    </a:moveTo>
                    <a:lnTo>
                      <a:pt x="16" y="1"/>
                    </a:lnTo>
                    <a:lnTo>
                      <a:pt x="13" y="1"/>
                    </a:lnTo>
                    <a:lnTo>
                      <a:pt x="13" y="0"/>
                    </a:lnTo>
                    <a:lnTo>
                      <a:pt x="0" y="0"/>
                    </a:lnTo>
                    <a:lnTo>
                      <a:pt x="0" y="11"/>
                    </a:lnTo>
                    <a:lnTo>
                      <a:pt x="3" y="14"/>
                    </a:lnTo>
                    <a:lnTo>
                      <a:pt x="13" y="14"/>
                    </a:lnTo>
                    <a:lnTo>
                      <a:pt x="13" y="11"/>
                    </a:lnTo>
                    <a:lnTo>
                      <a:pt x="16" y="11"/>
                    </a:lnTo>
                    <a:lnTo>
                      <a:pt x="16" y="8"/>
                    </a:lnTo>
                    <a:lnTo>
                      <a:pt x="16" y="5"/>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4" name="Freeform 653"/>
              <p:cNvSpPr>
                <a:spLocks/>
              </p:cNvSpPr>
              <p:nvPr/>
            </p:nvSpPr>
            <p:spPr bwMode="auto">
              <a:xfrm>
                <a:off x="3613150" y="4365625"/>
                <a:ext cx="25400" cy="22225"/>
              </a:xfrm>
              <a:custGeom>
                <a:avLst/>
                <a:gdLst>
                  <a:gd name="T0" fmla="*/ 40322493 w 16"/>
                  <a:gd name="T1" fmla="*/ 12601575 h 14"/>
                  <a:gd name="T2" fmla="*/ 40322493 w 16"/>
                  <a:gd name="T3" fmla="*/ 2520950 h 14"/>
                  <a:gd name="T4" fmla="*/ 32761234 w 16"/>
                  <a:gd name="T5" fmla="*/ 2520950 h 14"/>
                  <a:gd name="T6" fmla="*/ 32761234 w 16"/>
                  <a:gd name="T7" fmla="*/ 0 h 14"/>
                  <a:gd name="T8" fmla="*/ 0 w 16"/>
                  <a:gd name="T9" fmla="*/ 0 h 14"/>
                  <a:gd name="T10" fmla="*/ 0 w 16"/>
                  <a:gd name="T11" fmla="*/ 27722517 h 14"/>
                  <a:gd name="T12" fmla="*/ 7559674 w 16"/>
                  <a:gd name="T13" fmla="*/ 35282190 h 14"/>
                  <a:gd name="T14" fmla="*/ 32761234 w 16"/>
                  <a:gd name="T15" fmla="*/ 35282190 h 14"/>
                  <a:gd name="T16" fmla="*/ 32761234 w 16"/>
                  <a:gd name="T17" fmla="*/ 27722517 h 14"/>
                  <a:gd name="T18" fmla="*/ 40322493 w 16"/>
                  <a:gd name="T19" fmla="*/ 27722517 h 14"/>
                  <a:gd name="T20" fmla="*/ 40322493 w 16"/>
                  <a:gd name="T21" fmla="*/ 20161251 h 14"/>
                  <a:gd name="T22" fmla="*/ 40322493 w 16"/>
                  <a:gd name="T23" fmla="*/ 1260157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5"/>
                    </a:moveTo>
                    <a:lnTo>
                      <a:pt x="16" y="1"/>
                    </a:lnTo>
                    <a:lnTo>
                      <a:pt x="13" y="1"/>
                    </a:lnTo>
                    <a:lnTo>
                      <a:pt x="13" y="0"/>
                    </a:lnTo>
                    <a:lnTo>
                      <a:pt x="0" y="0"/>
                    </a:lnTo>
                    <a:lnTo>
                      <a:pt x="0" y="11"/>
                    </a:lnTo>
                    <a:lnTo>
                      <a:pt x="3" y="14"/>
                    </a:lnTo>
                    <a:lnTo>
                      <a:pt x="13" y="14"/>
                    </a:lnTo>
                    <a:lnTo>
                      <a:pt x="13" y="11"/>
                    </a:lnTo>
                    <a:lnTo>
                      <a:pt x="16" y="11"/>
                    </a:lnTo>
                    <a:lnTo>
                      <a:pt x="16" y="8"/>
                    </a:lnTo>
                    <a:lnTo>
                      <a:pt x="16" y="5"/>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5" name="Freeform 654"/>
              <p:cNvSpPr>
                <a:spLocks/>
              </p:cNvSpPr>
              <p:nvPr/>
            </p:nvSpPr>
            <p:spPr bwMode="auto">
              <a:xfrm>
                <a:off x="3613150" y="4365625"/>
                <a:ext cx="25400" cy="22225"/>
              </a:xfrm>
              <a:custGeom>
                <a:avLst/>
                <a:gdLst>
                  <a:gd name="T0" fmla="*/ 40322493 w 16"/>
                  <a:gd name="T1" fmla="*/ 12601575 h 14"/>
                  <a:gd name="T2" fmla="*/ 40322493 w 16"/>
                  <a:gd name="T3" fmla="*/ 2520950 h 14"/>
                  <a:gd name="T4" fmla="*/ 32761234 w 16"/>
                  <a:gd name="T5" fmla="*/ 2520950 h 14"/>
                  <a:gd name="T6" fmla="*/ 32761234 w 16"/>
                  <a:gd name="T7" fmla="*/ 0 h 14"/>
                  <a:gd name="T8" fmla="*/ 0 w 16"/>
                  <a:gd name="T9" fmla="*/ 0 h 14"/>
                  <a:gd name="T10" fmla="*/ 0 w 16"/>
                  <a:gd name="T11" fmla="*/ 27722517 h 14"/>
                  <a:gd name="T12" fmla="*/ 7559674 w 16"/>
                  <a:gd name="T13" fmla="*/ 35282190 h 14"/>
                  <a:gd name="T14" fmla="*/ 32761234 w 16"/>
                  <a:gd name="T15" fmla="*/ 35282190 h 14"/>
                  <a:gd name="T16" fmla="*/ 32761234 w 16"/>
                  <a:gd name="T17" fmla="*/ 27722517 h 14"/>
                  <a:gd name="T18" fmla="*/ 40322493 w 16"/>
                  <a:gd name="T19" fmla="*/ 27722517 h 14"/>
                  <a:gd name="T20" fmla="*/ 40322493 w 16"/>
                  <a:gd name="T21" fmla="*/ 20161251 h 14"/>
                  <a:gd name="T22" fmla="*/ 40322493 w 16"/>
                  <a:gd name="T23" fmla="*/ 1260157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5"/>
                    </a:moveTo>
                    <a:lnTo>
                      <a:pt x="16" y="1"/>
                    </a:lnTo>
                    <a:lnTo>
                      <a:pt x="13" y="1"/>
                    </a:lnTo>
                    <a:lnTo>
                      <a:pt x="13" y="0"/>
                    </a:lnTo>
                    <a:lnTo>
                      <a:pt x="0" y="0"/>
                    </a:lnTo>
                    <a:lnTo>
                      <a:pt x="0" y="11"/>
                    </a:lnTo>
                    <a:lnTo>
                      <a:pt x="3" y="14"/>
                    </a:lnTo>
                    <a:lnTo>
                      <a:pt x="13" y="14"/>
                    </a:lnTo>
                    <a:lnTo>
                      <a:pt x="13" y="11"/>
                    </a:lnTo>
                    <a:lnTo>
                      <a:pt x="16" y="11"/>
                    </a:lnTo>
                    <a:lnTo>
                      <a:pt x="16" y="8"/>
                    </a:lnTo>
                    <a:lnTo>
                      <a:pt x="16" y="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6" name="Freeform 655"/>
              <p:cNvSpPr>
                <a:spLocks/>
              </p:cNvSpPr>
              <p:nvPr/>
            </p:nvSpPr>
            <p:spPr bwMode="auto">
              <a:xfrm>
                <a:off x="3613150" y="4365625"/>
                <a:ext cx="25400" cy="22225"/>
              </a:xfrm>
              <a:custGeom>
                <a:avLst/>
                <a:gdLst>
                  <a:gd name="T0" fmla="*/ 40322493 w 16"/>
                  <a:gd name="T1" fmla="*/ 12601575 h 14"/>
                  <a:gd name="T2" fmla="*/ 40322493 w 16"/>
                  <a:gd name="T3" fmla="*/ 2520950 h 14"/>
                  <a:gd name="T4" fmla="*/ 32761234 w 16"/>
                  <a:gd name="T5" fmla="*/ 2520950 h 14"/>
                  <a:gd name="T6" fmla="*/ 32761234 w 16"/>
                  <a:gd name="T7" fmla="*/ 0 h 14"/>
                  <a:gd name="T8" fmla="*/ 0 w 16"/>
                  <a:gd name="T9" fmla="*/ 0 h 14"/>
                  <a:gd name="T10" fmla="*/ 0 w 16"/>
                  <a:gd name="T11" fmla="*/ 27722517 h 14"/>
                  <a:gd name="T12" fmla="*/ 7559674 w 16"/>
                  <a:gd name="T13" fmla="*/ 35282190 h 14"/>
                  <a:gd name="T14" fmla="*/ 32761234 w 16"/>
                  <a:gd name="T15" fmla="*/ 35282190 h 14"/>
                  <a:gd name="T16" fmla="*/ 32761234 w 16"/>
                  <a:gd name="T17" fmla="*/ 27722517 h 14"/>
                  <a:gd name="T18" fmla="*/ 40322493 w 16"/>
                  <a:gd name="T19" fmla="*/ 27722517 h 14"/>
                  <a:gd name="T20" fmla="*/ 40322493 w 16"/>
                  <a:gd name="T21" fmla="*/ 20161251 h 14"/>
                  <a:gd name="T22" fmla="*/ 40322493 w 16"/>
                  <a:gd name="T23" fmla="*/ 1260157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6" y="5"/>
                    </a:moveTo>
                    <a:lnTo>
                      <a:pt x="16" y="1"/>
                    </a:lnTo>
                    <a:lnTo>
                      <a:pt x="13" y="1"/>
                    </a:lnTo>
                    <a:lnTo>
                      <a:pt x="13" y="0"/>
                    </a:lnTo>
                    <a:lnTo>
                      <a:pt x="0" y="0"/>
                    </a:lnTo>
                    <a:lnTo>
                      <a:pt x="0" y="11"/>
                    </a:lnTo>
                    <a:lnTo>
                      <a:pt x="3" y="14"/>
                    </a:lnTo>
                    <a:lnTo>
                      <a:pt x="13" y="14"/>
                    </a:lnTo>
                    <a:lnTo>
                      <a:pt x="13" y="11"/>
                    </a:lnTo>
                    <a:lnTo>
                      <a:pt x="16" y="11"/>
                    </a:lnTo>
                    <a:lnTo>
                      <a:pt x="16" y="8"/>
                    </a:lnTo>
                    <a:lnTo>
                      <a:pt x="16" y="5"/>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7" name="Freeform 656"/>
              <p:cNvSpPr>
                <a:spLocks/>
              </p:cNvSpPr>
              <p:nvPr/>
            </p:nvSpPr>
            <p:spPr bwMode="auto">
              <a:xfrm>
                <a:off x="3876675" y="4314825"/>
                <a:ext cx="25400" cy="30163"/>
              </a:xfrm>
              <a:custGeom>
                <a:avLst/>
                <a:gdLst>
                  <a:gd name="T0" fmla="*/ 40322493 w 16"/>
                  <a:gd name="T1" fmla="*/ 22682573 h 19"/>
                  <a:gd name="T2" fmla="*/ 40322493 w 16"/>
                  <a:gd name="T3" fmla="*/ 7561388 h 19"/>
                  <a:gd name="T4" fmla="*/ 32761234 w 16"/>
                  <a:gd name="T5" fmla="*/ 7561388 h 19"/>
                  <a:gd name="T6" fmla="*/ 32761234 w 16"/>
                  <a:gd name="T7" fmla="*/ 0 h 19"/>
                  <a:gd name="T8" fmla="*/ 15120936 w 16"/>
                  <a:gd name="T9" fmla="*/ 0 h 19"/>
                  <a:gd name="T10" fmla="*/ 7559674 w 16"/>
                  <a:gd name="T11" fmla="*/ 7561388 h 19"/>
                  <a:gd name="T12" fmla="*/ 0 w 16"/>
                  <a:gd name="T13" fmla="*/ 15121188 h 19"/>
                  <a:gd name="T14" fmla="*/ 0 w 16"/>
                  <a:gd name="T15" fmla="*/ 32763367 h 19"/>
                  <a:gd name="T16" fmla="*/ 7559674 w 16"/>
                  <a:gd name="T17" fmla="*/ 40323165 h 19"/>
                  <a:gd name="T18" fmla="*/ 15120936 w 16"/>
                  <a:gd name="T19" fmla="*/ 47884549 h 19"/>
                  <a:gd name="T20" fmla="*/ 32761234 w 16"/>
                  <a:gd name="T21" fmla="*/ 47884549 h 19"/>
                  <a:gd name="T22" fmla="*/ 32761234 w 16"/>
                  <a:gd name="T23" fmla="*/ 40323165 h 19"/>
                  <a:gd name="T24" fmla="*/ 40322493 w 16"/>
                  <a:gd name="T25" fmla="*/ 40323165 h 19"/>
                  <a:gd name="T26" fmla="*/ 40322493 w 16"/>
                  <a:gd name="T27" fmla="*/ 32763367 h 19"/>
                  <a:gd name="T28" fmla="*/ 40322493 w 16"/>
                  <a:gd name="T29" fmla="*/ 2268257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9"/>
                  <a:gd name="T47" fmla="*/ 16 w 16"/>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9">
                    <a:moveTo>
                      <a:pt x="16" y="9"/>
                    </a:moveTo>
                    <a:lnTo>
                      <a:pt x="16" y="3"/>
                    </a:lnTo>
                    <a:lnTo>
                      <a:pt x="13" y="3"/>
                    </a:lnTo>
                    <a:lnTo>
                      <a:pt x="13" y="0"/>
                    </a:lnTo>
                    <a:lnTo>
                      <a:pt x="6" y="0"/>
                    </a:lnTo>
                    <a:lnTo>
                      <a:pt x="3" y="3"/>
                    </a:lnTo>
                    <a:lnTo>
                      <a:pt x="0" y="6"/>
                    </a:lnTo>
                    <a:lnTo>
                      <a:pt x="0" y="13"/>
                    </a:lnTo>
                    <a:lnTo>
                      <a:pt x="3" y="16"/>
                    </a:lnTo>
                    <a:lnTo>
                      <a:pt x="6" y="19"/>
                    </a:lnTo>
                    <a:lnTo>
                      <a:pt x="13" y="19"/>
                    </a:lnTo>
                    <a:lnTo>
                      <a:pt x="13" y="16"/>
                    </a:lnTo>
                    <a:lnTo>
                      <a:pt x="16" y="16"/>
                    </a:lnTo>
                    <a:lnTo>
                      <a:pt x="16" y="13"/>
                    </a:lnTo>
                    <a:lnTo>
                      <a:pt x="16" y="9"/>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8" name="Freeform 657"/>
              <p:cNvSpPr>
                <a:spLocks/>
              </p:cNvSpPr>
              <p:nvPr/>
            </p:nvSpPr>
            <p:spPr bwMode="auto">
              <a:xfrm>
                <a:off x="3876675" y="4314825"/>
                <a:ext cx="25400" cy="30163"/>
              </a:xfrm>
              <a:custGeom>
                <a:avLst/>
                <a:gdLst>
                  <a:gd name="T0" fmla="*/ 40322493 w 16"/>
                  <a:gd name="T1" fmla="*/ 22682573 h 19"/>
                  <a:gd name="T2" fmla="*/ 40322493 w 16"/>
                  <a:gd name="T3" fmla="*/ 7561388 h 19"/>
                  <a:gd name="T4" fmla="*/ 32761234 w 16"/>
                  <a:gd name="T5" fmla="*/ 7561388 h 19"/>
                  <a:gd name="T6" fmla="*/ 32761234 w 16"/>
                  <a:gd name="T7" fmla="*/ 0 h 19"/>
                  <a:gd name="T8" fmla="*/ 15120936 w 16"/>
                  <a:gd name="T9" fmla="*/ 0 h 19"/>
                  <a:gd name="T10" fmla="*/ 7559674 w 16"/>
                  <a:gd name="T11" fmla="*/ 7561388 h 19"/>
                  <a:gd name="T12" fmla="*/ 0 w 16"/>
                  <a:gd name="T13" fmla="*/ 15121188 h 19"/>
                  <a:gd name="T14" fmla="*/ 0 w 16"/>
                  <a:gd name="T15" fmla="*/ 32763367 h 19"/>
                  <a:gd name="T16" fmla="*/ 7559674 w 16"/>
                  <a:gd name="T17" fmla="*/ 40323165 h 19"/>
                  <a:gd name="T18" fmla="*/ 15120936 w 16"/>
                  <a:gd name="T19" fmla="*/ 47884549 h 19"/>
                  <a:gd name="T20" fmla="*/ 32761234 w 16"/>
                  <a:gd name="T21" fmla="*/ 47884549 h 19"/>
                  <a:gd name="T22" fmla="*/ 32761234 w 16"/>
                  <a:gd name="T23" fmla="*/ 40323165 h 19"/>
                  <a:gd name="T24" fmla="*/ 40322493 w 16"/>
                  <a:gd name="T25" fmla="*/ 40323165 h 19"/>
                  <a:gd name="T26" fmla="*/ 40322493 w 16"/>
                  <a:gd name="T27" fmla="*/ 32763367 h 19"/>
                  <a:gd name="T28" fmla="*/ 40322493 w 16"/>
                  <a:gd name="T29" fmla="*/ 2268257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9"/>
                  <a:gd name="T47" fmla="*/ 16 w 16"/>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9">
                    <a:moveTo>
                      <a:pt x="16" y="9"/>
                    </a:moveTo>
                    <a:lnTo>
                      <a:pt x="16" y="3"/>
                    </a:lnTo>
                    <a:lnTo>
                      <a:pt x="13" y="3"/>
                    </a:lnTo>
                    <a:lnTo>
                      <a:pt x="13" y="0"/>
                    </a:lnTo>
                    <a:lnTo>
                      <a:pt x="6" y="0"/>
                    </a:lnTo>
                    <a:lnTo>
                      <a:pt x="3" y="3"/>
                    </a:lnTo>
                    <a:lnTo>
                      <a:pt x="0" y="6"/>
                    </a:lnTo>
                    <a:lnTo>
                      <a:pt x="0" y="13"/>
                    </a:lnTo>
                    <a:lnTo>
                      <a:pt x="3" y="16"/>
                    </a:lnTo>
                    <a:lnTo>
                      <a:pt x="6" y="19"/>
                    </a:lnTo>
                    <a:lnTo>
                      <a:pt x="13" y="19"/>
                    </a:lnTo>
                    <a:lnTo>
                      <a:pt x="13" y="16"/>
                    </a:lnTo>
                    <a:lnTo>
                      <a:pt x="16" y="16"/>
                    </a:lnTo>
                    <a:lnTo>
                      <a:pt x="16" y="13"/>
                    </a:lnTo>
                    <a:lnTo>
                      <a:pt x="16" y="9"/>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49" name="Freeform 658"/>
              <p:cNvSpPr>
                <a:spLocks/>
              </p:cNvSpPr>
              <p:nvPr/>
            </p:nvSpPr>
            <p:spPr bwMode="auto">
              <a:xfrm>
                <a:off x="3876675" y="4314825"/>
                <a:ext cx="25400" cy="30163"/>
              </a:xfrm>
              <a:custGeom>
                <a:avLst/>
                <a:gdLst>
                  <a:gd name="T0" fmla="*/ 40322493 w 16"/>
                  <a:gd name="T1" fmla="*/ 22682573 h 19"/>
                  <a:gd name="T2" fmla="*/ 40322493 w 16"/>
                  <a:gd name="T3" fmla="*/ 7561388 h 19"/>
                  <a:gd name="T4" fmla="*/ 32761234 w 16"/>
                  <a:gd name="T5" fmla="*/ 7561388 h 19"/>
                  <a:gd name="T6" fmla="*/ 32761234 w 16"/>
                  <a:gd name="T7" fmla="*/ 0 h 19"/>
                  <a:gd name="T8" fmla="*/ 15120936 w 16"/>
                  <a:gd name="T9" fmla="*/ 0 h 19"/>
                  <a:gd name="T10" fmla="*/ 7559674 w 16"/>
                  <a:gd name="T11" fmla="*/ 7561388 h 19"/>
                  <a:gd name="T12" fmla="*/ 0 w 16"/>
                  <a:gd name="T13" fmla="*/ 15121188 h 19"/>
                  <a:gd name="T14" fmla="*/ 0 w 16"/>
                  <a:gd name="T15" fmla="*/ 32763367 h 19"/>
                  <a:gd name="T16" fmla="*/ 7559674 w 16"/>
                  <a:gd name="T17" fmla="*/ 40323165 h 19"/>
                  <a:gd name="T18" fmla="*/ 15120936 w 16"/>
                  <a:gd name="T19" fmla="*/ 47884549 h 19"/>
                  <a:gd name="T20" fmla="*/ 32761234 w 16"/>
                  <a:gd name="T21" fmla="*/ 47884549 h 19"/>
                  <a:gd name="T22" fmla="*/ 32761234 w 16"/>
                  <a:gd name="T23" fmla="*/ 40323165 h 19"/>
                  <a:gd name="T24" fmla="*/ 40322493 w 16"/>
                  <a:gd name="T25" fmla="*/ 40323165 h 19"/>
                  <a:gd name="T26" fmla="*/ 40322493 w 16"/>
                  <a:gd name="T27" fmla="*/ 32763367 h 19"/>
                  <a:gd name="T28" fmla="*/ 40322493 w 16"/>
                  <a:gd name="T29" fmla="*/ 2268257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9"/>
                  <a:gd name="T47" fmla="*/ 16 w 16"/>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9">
                    <a:moveTo>
                      <a:pt x="16" y="9"/>
                    </a:moveTo>
                    <a:lnTo>
                      <a:pt x="16" y="3"/>
                    </a:lnTo>
                    <a:lnTo>
                      <a:pt x="13" y="3"/>
                    </a:lnTo>
                    <a:lnTo>
                      <a:pt x="13" y="0"/>
                    </a:lnTo>
                    <a:lnTo>
                      <a:pt x="6" y="0"/>
                    </a:lnTo>
                    <a:lnTo>
                      <a:pt x="3" y="3"/>
                    </a:lnTo>
                    <a:lnTo>
                      <a:pt x="0" y="6"/>
                    </a:lnTo>
                    <a:lnTo>
                      <a:pt x="0" y="13"/>
                    </a:lnTo>
                    <a:lnTo>
                      <a:pt x="3" y="16"/>
                    </a:lnTo>
                    <a:lnTo>
                      <a:pt x="6" y="19"/>
                    </a:lnTo>
                    <a:lnTo>
                      <a:pt x="13" y="19"/>
                    </a:lnTo>
                    <a:lnTo>
                      <a:pt x="13" y="16"/>
                    </a:lnTo>
                    <a:lnTo>
                      <a:pt x="16" y="16"/>
                    </a:lnTo>
                    <a:lnTo>
                      <a:pt x="16" y="13"/>
                    </a:lnTo>
                    <a:lnTo>
                      <a:pt x="16" y="9"/>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0" name="Freeform 659"/>
              <p:cNvSpPr>
                <a:spLocks/>
              </p:cNvSpPr>
              <p:nvPr/>
            </p:nvSpPr>
            <p:spPr bwMode="auto">
              <a:xfrm>
                <a:off x="3876675" y="4314825"/>
                <a:ext cx="25400" cy="30163"/>
              </a:xfrm>
              <a:custGeom>
                <a:avLst/>
                <a:gdLst>
                  <a:gd name="T0" fmla="*/ 40322493 w 16"/>
                  <a:gd name="T1" fmla="*/ 22682573 h 19"/>
                  <a:gd name="T2" fmla="*/ 40322493 w 16"/>
                  <a:gd name="T3" fmla="*/ 7561388 h 19"/>
                  <a:gd name="T4" fmla="*/ 32761234 w 16"/>
                  <a:gd name="T5" fmla="*/ 7561388 h 19"/>
                  <a:gd name="T6" fmla="*/ 32761234 w 16"/>
                  <a:gd name="T7" fmla="*/ 0 h 19"/>
                  <a:gd name="T8" fmla="*/ 15120936 w 16"/>
                  <a:gd name="T9" fmla="*/ 0 h 19"/>
                  <a:gd name="T10" fmla="*/ 7559674 w 16"/>
                  <a:gd name="T11" fmla="*/ 7561388 h 19"/>
                  <a:gd name="T12" fmla="*/ 0 w 16"/>
                  <a:gd name="T13" fmla="*/ 15121188 h 19"/>
                  <a:gd name="T14" fmla="*/ 0 w 16"/>
                  <a:gd name="T15" fmla="*/ 32763367 h 19"/>
                  <a:gd name="T16" fmla="*/ 7559674 w 16"/>
                  <a:gd name="T17" fmla="*/ 40323165 h 19"/>
                  <a:gd name="T18" fmla="*/ 15120936 w 16"/>
                  <a:gd name="T19" fmla="*/ 47884549 h 19"/>
                  <a:gd name="T20" fmla="*/ 32761234 w 16"/>
                  <a:gd name="T21" fmla="*/ 47884549 h 19"/>
                  <a:gd name="T22" fmla="*/ 32761234 w 16"/>
                  <a:gd name="T23" fmla="*/ 40323165 h 19"/>
                  <a:gd name="T24" fmla="*/ 40322493 w 16"/>
                  <a:gd name="T25" fmla="*/ 40323165 h 19"/>
                  <a:gd name="T26" fmla="*/ 40322493 w 16"/>
                  <a:gd name="T27" fmla="*/ 32763367 h 19"/>
                  <a:gd name="T28" fmla="*/ 40322493 w 16"/>
                  <a:gd name="T29" fmla="*/ 2268257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9"/>
                  <a:gd name="T47" fmla="*/ 16 w 16"/>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9">
                    <a:moveTo>
                      <a:pt x="16" y="9"/>
                    </a:moveTo>
                    <a:lnTo>
                      <a:pt x="16" y="3"/>
                    </a:lnTo>
                    <a:lnTo>
                      <a:pt x="13" y="3"/>
                    </a:lnTo>
                    <a:lnTo>
                      <a:pt x="13" y="0"/>
                    </a:lnTo>
                    <a:lnTo>
                      <a:pt x="6" y="0"/>
                    </a:lnTo>
                    <a:lnTo>
                      <a:pt x="3" y="3"/>
                    </a:lnTo>
                    <a:lnTo>
                      <a:pt x="0" y="6"/>
                    </a:lnTo>
                    <a:lnTo>
                      <a:pt x="0" y="13"/>
                    </a:lnTo>
                    <a:lnTo>
                      <a:pt x="3" y="16"/>
                    </a:lnTo>
                    <a:lnTo>
                      <a:pt x="6" y="19"/>
                    </a:lnTo>
                    <a:lnTo>
                      <a:pt x="13" y="19"/>
                    </a:lnTo>
                    <a:lnTo>
                      <a:pt x="13" y="16"/>
                    </a:lnTo>
                    <a:lnTo>
                      <a:pt x="16" y="16"/>
                    </a:lnTo>
                    <a:lnTo>
                      <a:pt x="16" y="13"/>
                    </a:lnTo>
                    <a:lnTo>
                      <a:pt x="16" y="9"/>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1" name="Freeform 660"/>
              <p:cNvSpPr>
                <a:spLocks/>
              </p:cNvSpPr>
              <p:nvPr/>
            </p:nvSpPr>
            <p:spPr bwMode="auto">
              <a:xfrm>
                <a:off x="4103688" y="4398963"/>
                <a:ext cx="25400" cy="25400"/>
              </a:xfrm>
              <a:custGeom>
                <a:avLst/>
                <a:gdLst>
                  <a:gd name="T0" fmla="*/ 40322493 w 16"/>
                  <a:gd name="T1" fmla="*/ 15120936 h 16"/>
                  <a:gd name="T2" fmla="*/ 40322493 w 16"/>
                  <a:gd name="T3" fmla="*/ 7559674 h 16"/>
                  <a:gd name="T4" fmla="*/ 32761234 w 16"/>
                  <a:gd name="T5" fmla="*/ 0 h 16"/>
                  <a:gd name="T6" fmla="*/ 10080623 w 16"/>
                  <a:gd name="T7" fmla="*/ 0 h 16"/>
                  <a:gd name="T8" fmla="*/ 0 w 16"/>
                  <a:gd name="T9" fmla="*/ 7559674 h 16"/>
                  <a:gd name="T10" fmla="*/ 0 w 16"/>
                  <a:gd name="T11" fmla="*/ 30241873 h 16"/>
                  <a:gd name="T12" fmla="*/ 10080623 w 16"/>
                  <a:gd name="T13" fmla="*/ 30241873 h 16"/>
                  <a:gd name="T14" fmla="*/ 10080623 w 16"/>
                  <a:gd name="T15" fmla="*/ 40322493 h 16"/>
                  <a:gd name="T16" fmla="*/ 32761234 w 16"/>
                  <a:gd name="T17" fmla="*/ 40322493 h 16"/>
                  <a:gd name="T18" fmla="*/ 32761234 w 16"/>
                  <a:gd name="T19" fmla="*/ 30241873 h 16"/>
                  <a:gd name="T20" fmla="*/ 40322493 w 16"/>
                  <a:gd name="T21" fmla="*/ 30241873 h 16"/>
                  <a:gd name="T22" fmla="*/ 40322493 w 16"/>
                  <a:gd name="T23" fmla="*/ 22680608 h 16"/>
                  <a:gd name="T24" fmla="*/ 40322493 w 16"/>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6"/>
                    </a:moveTo>
                    <a:lnTo>
                      <a:pt x="16" y="3"/>
                    </a:lnTo>
                    <a:lnTo>
                      <a:pt x="13" y="0"/>
                    </a:lnTo>
                    <a:lnTo>
                      <a:pt x="4" y="0"/>
                    </a:lnTo>
                    <a:lnTo>
                      <a:pt x="0" y="3"/>
                    </a:lnTo>
                    <a:lnTo>
                      <a:pt x="0" y="12"/>
                    </a:lnTo>
                    <a:lnTo>
                      <a:pt x="4" y="12"/>
                    </a:lnTo>
                    <a:lnTo>
                      <a:pt x="4" y="16"/>
                    </a:lnTo>
                    <a:lnTo>
                      <a:pt x="13" y="16"/>
                    </a:lnTo>
                    <a:lnTo>
                      <a:pt x="13" y="12"/>
                    </a:lnTo>
                    <a:lnTo>
                      <a:pt x="16" y="12"/>
                    </a:lnTo>
                    <a:lnTo>
                      <a:pt x="16" y="9"/>
                    </a:lnTo>
                    <a:lnTo>
                      <a:pt x="16"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2" name="Freeform 661"/>
              <p:cNvSpPr>
                <a:spLocks/>
              </p:cNvSpPr>
              <p:nvPr/>
            </p:nvSpPr>
            <p:spPr bwMode="auto">
              <a:xfrm>
                <a:off x="4103688" y="4398963"/>
                <a:ext cx="25400" cy="25400"/>
              </a:xfrm>
              <a:custGeom>
                <a:avLst/>
                <a:gdLst>
                  <a:gd name="T0" fmla="*/ 40322493 w 16"/>
                  <a:gd name="T1" fmla="*/ 15120936 h 16"/>
                  <a:gd name="T2" fmla="*/ 40322493 w 16"/>
                  <a:gd name="T3" fmla="*/ 7559674 h 16"/>
                  <a:gd name="T4" fmla="*/ 32761234 w 16"/>
                  <a:gd name="T5" fmla="*/ 0 h 16"/>
                  <a:gd name="T6" fmla="*/ 10080623 w 16"/>
                  <a:gd name="T7" fmla="*/ 0 h 16"/>
                  <a:gd name="T8" fmla="*/ 0 w 16"/>
                  <a:gd name="T9" fmla="*/ 7559674 h 16"/>
                  <a:gd name="T10" fmla="*/ 0 w 16"/>
                  <a:gd name="T11" fmla="*/ 30241873 h 16"/>
                  <a:gd name="T12" fmla="*/ 10080623 w 16"/>
                  <a:gd name="T13" fmla="*/ 30241873 h 16"/>
                  <a:gd name="T14" fmla="*/ 10080623 w 16"/>
                  <a:gd name="T15" fmla="*/ 40322493 h 16"/>
                  <a:gd name="T16" fmla="*/ 32761234 w 16"/>
                  <a:gd name="T17" fmla="*/ 40322493 h 16"/>
                  <a:gd name="T18" fmla="*/ 32761234 w 16"/>
                  <a:gd name="T19" fmla="*/ 30241873 h 16"/>
                  <a:gd name="T20" fmla="*/ 40322493 w 16"/>
                  <a:gd name="T21" fmla="*/ 30241873 h 16"/>
                  <a:gd name="T22" fmla="*/ 40322493 w 16"/>
                  <a:gd name="T23" fmla="*/ 22680608 h 16"/>
                  <a:gd name="T24" fmla="*/ 40322493 w 16"/>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6"/>
                    </a:moveTo>
                    <a:lnTo>
                      <a:pt x="16" y="3"/>
                    </a:lnTo>
                    <a:lnTo>
                      <a:pt x="13" y="0"/>
                    </a:lnTo>
                    <a:lnTo>
                      <a:pt x="4" y="0"/>
                    </a:lnTo>
                    <a:lnTo>
                      <a:pt x="0" y="3"/>
                    </a:lnTo>
                    <a:lnTo>
                      <a:pt x="0" y="12"/>
                    </a:lnTo>
                    <a:lnTo>
                      <a:pt x="4" y="12"/>
                    </a:lnTo>
                    <a:lnTo>
                      <a:pt x="4" y="16"/>
                    </a:lnTo>
                    <a:lnTo>
                      <a:pt x="13" y="16"/>
                    </a:lnTo>
                    <a:lnTo>
                      <a:pt x="13" y="12"/>
                    </a:lnTo>
                    <a:lnTo>
                      <a:pt x="16" y="12"/>
                    </a:lnTo>
                    <a:lnTo>
                      <a:pt x="16" y="9"/>
                    </a:lnTo>
                    <a:lnTo>
                      <a:pt x="16"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3" name="Freeform 662"/>
              <p:cNvSpPr>
                <a:spLocks/>
              </p:cNvSpPr>
              <p:nvPr/>
            </p:nvSpPr>
            <p:spPr bwMode="auto">
              <a:xfrm>
                <a:off x="4103688" y="4398963"/>
                <a:ext cx="25400" cy="25400"/>
              </a:xfrm>
              <a:custGeom>
                <a:avLst/>
                <a:gdLst>
                  <a:gd name="T0" fmla="*/ 40322493 w 16"/>
                  <a:gd name="T1" fmla="*/ 15120936 h 16"/>
                  <a:gd name="T2" fmla="*/ 40322493 w 16"/>
                  <a:gd name="T3" fmla="*/ 7559674 h 16"/>
                  <a:gd name="T4" fmla="*/ 32761234 w 16"/>
                  <a:gd name="T5" fmla="*/ 0 h 16"/>
                  <a:gd name="T6" fmla="*/ 10080623 w 16"/>
                  <a:gd name="T7" fmla="*/ 0 h 16"/>
                  <a:gd name="T8" fmla="*/ 0 w 16"/>
                  <a:gd name="T9" fmla="*/ 7559674 h 16"/>
                  <a:gd name="T10" fmla="*/ 0 w 16"/>
                  <a:gd name="T11" fmla="*/ 30241873 h 16"/>
                  <a:gd name="T12" fmla="*/ 10080623 w 16"/>
                  <a:gd name="T13" fmla="*/ 30241873 h 16"/>
                  <a:gd name="T14" fmla="*/ 10080623 w 16"/>
                  <a:gd name="T15" fmla="*/ 40322493 h 16"/>
                  <a:gd name="T16" fmla="*/ 32761234 w 16"/>
                  <a:gd name="T17" fmla="*/ 40322493 h 16"/>
                  <a:gd name="T18" fmla="*/ 32761234 w 16"/>
                  <a:gd name="T19" fmla="*/ 30241873 h 16"/>
                  <a:gd name="T20" fmla="*/ 40322493 w 16"/>
                  <a:gd name="T21" fmla="*/ 30241873 h 16"/>
                  <a:gd name="T22" fmla="*/ 40322493 w 16"/>
                  <a:gd name="T23" fmla="*/ 22680608 h 16"/>
                  <a:gd name="T24" fmla="*/ 40322493 w 16"/>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6"/>
                    </a:moveTo>
                    <a:lnTo>
                      <a:pt x="16" y="3"/>
                    </a:lnTo>
                    <a:lnTo>
                      <a:pt x="13" y="0"/>
                    </a:lnTo>
                    <a:lnTo>
                      <a:pt x="4" y="0"/>
                    </a:lnTo>
                    <a:lnTo>
                      <a:pt x="0" y="3"/>
                    </a:lnTo>
                    <a:lnTo>
                      <a:pt x="0" y="12"/>
                    </a:lnTo>
                    <a:lnTo>
                      <a:pt x="4" y="12"/>
                    </a:lnTo>
                    <a:lnTo>
                      <a:pt x="4" y="16"/>
                    </a:lnTo>
                    <a:lnTo>
                      <a:pt x="13" y="16"/>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4" name="Freeform 663"/>
              <p:cNvSpPr>
                <a:spLocks/>
              </p:cNvSpPr>
              <p:nvPr/>
            </p:nvSpPr>
            <p:spPr bwMode="auto">
              <a:xfrm>
                <a:off x="4103688" y="4398963"/>
                <a:ext cx="25400" cy="25400"/>
              </a:xfrm>
              <a:custGeom>
                <a:avLst/>
                <a:gdLst>
                  <a:gd name="T0" fmla="*/ 40322493 w 16"/>
                  <a:gd name="T1" fmla="*/ 15120936 h 16"/>
                  <a:gd name="T2" fmla="*/ 40322493 w 16"/>
                  <a:gd name="T3" fmla="*/ 7559674 h 16"/>
                  <a:gd name="T4" fmla="*/ 32761234 w 16"/>
                  <a:gd name="T5" fmla="*/ 0 h 16"/>
                  <a:gd name="T6" fmla="*/ 10080623 w 16"/>
                  <a:gd name="T7" fmla="*/ 0 h 16"/>
                  <a:gd name="T8" fmla="*/ 0 w 16"/>
                  <a:gd name="T9" fmla="*/ 7559674 h 16"/>
                  <a:gd name="T10" fmla="*/ 0 w 16"/>
                  <a:gd name="T11" fmla="*/ 30241873 h 16"/>
                  <a:gd name="T12" fmla="*/ 10080623 w 16"/>
                  <a:gd name="T13" fmla="*/ 30241873 h 16"/>
                  <a:gd name="T14" fmla="*/ 10080623 w 16"/>
                  <a:gd name="T15" fmla="*/ 40322493 h 16"/>
                  <a:gd name="T16" fmla="*/ 32761234 w 16"/>
                  <a:gd name="T17" fmla="*/ 40322493 h 16"/>
                  <a:gd name="T18" fmla="*/ 32761234 w 16"/>
                  <a:gd name="T19" fmla="*/ 30241873 h 16"/>
                  <a:gd name="T20" fmla="*/ 40322493 w 16"/>
                  <a:gd name="T21" fmla="*/ 30241873 h 16"/>
                  <a:gd name="T22" fmla="*/ 40322493 w 16"/>
                  <a:gd name="T23" fmla="*/ 22680608 h 16"/>
                  <a:gd name="T24" fmla="*/ 40322493 w 16"/>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16" y="6"/>
                    </a:moveTo>
                    <a:lnTo>
                      <a:pt x="16" y="3"/>
                    </a:lnTo>
                    <a:lnTo>
                      <a:pt x="13" y="0"/>
                    </a:lnTo>
                    <a:lnTo>
                      <a:pt x="4" y="0"/>
                    </a:lnTo>
                    <a:lnTo>
                      <a:pt x="0" y="3"/>
                    </a:lnTo>
                    <a:lnTo>
                      <a:pt x="0" y="12"/>
                    </a:lnTo>
                    <a:lnTo>
                      <a:pt x="4" y="12"/>
                    </a:lnTo>
                    <a:lnTo>
                      <a:pt x="4" y="16"/>
                    </a:lnTo>
                    <a:lnTo>
                      <a:pt x="13" y="16"/>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5" name="Freeform 664"/>
              <p:cNvSpPr>
                <a:spLocks/>
              </p:cNvSpPr>
              <p:nvPr/>
            </p:nvSpPr>
            <p:spPr bwMode="auto">
              <a:xfrm>
                <a:off x="4332288" y="4281488"/>
                <a:ext cx="25400" cy="28575"/>
              </a:xfrm>
              <a:custGeom>
                <a:avLst/>
                <a:gdLst>
                  <a:gd name="T0" fmla="*/ 40322493 w 16"/>
                  <a:gd name="T1" fmla="*/ 25201558 h 18"/>
                  <a:gd name="T2" fmla="*/ 40322493 w 16"/>
                  <a:gd name="T3" fmla="*/ 17640299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40322495 h 18"/>
                  <a:gd name="T16" fmla="*/ 7559674 w 16"/>
                  <a:gd name="T17" fmla="*/ 40322495 h 18"/>
                  <a:gd name="T18" fmla="*/ 7559674 w 16"/>
                  <a:gd name="T19" fmla="*/ 45362806 h 18"/>
                  <a:gd name="T20" fmla="*/ 25201557 w 16"/>
                  <a:gd name="T21" fmla="*/ 45362806 h 18"/>
                  <a:gd name="T22" fmla="*/ 32761234 w 16"/>
                  <a:gd name="T23" fmla="*/ 40322495 h 18"/>
                  <a:gd name="T24" fmla="*/ 40322493 w 16"/>
                  <a:gd name="T25" fmla="*/ 32761236 h 18"/>
                  <a:gd name="T26" fmla="*/ 40322493 w 16"/>
                  <a:gd name="T27" fmla="*/ 25201558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16" y="10"/>
                    </a:moveTo>
                    <a:lnTo>
                      <a:pt x="16" y="7"/>
                    </a:lnTo>
                    <a:lnTo>
                      <a:pt x="13" y="3"/>
                    </a:lnTo>
                    <a:lnTo>
                      <a:pt x="10" y="0"/>
                    </a:lnTo>
                    <a:lnTo>
                      <a:pt x="3" y="0"/>
                    </a:lnTo>
                    <a:lnTo>
                      <a:pt x="3" y="3"/>
                    </a:lnTo>
                    <a:lnTo>
                      <a:pt x="0" y="3"/>
                    </a:lnTo>
                    <a:lnTo>
                      <a:pt x="0" y="16"/>
                    </a:lnTo>
                    <a:lnTo>
                      <a:pt x="3" y="16"/>
                    </a:lnTo>
                    <a:lnTo>
                      <a:pt x="3" y="18"/>
                    </a:lnTo>
                    <a:lnTo>
                      <a:pt x="10" y="18"/>
                    </a:lnTo>
                    <a:lnTo>
                      <a:pt x="13" y="16"/>
                    </a:lnTo>
                    <a:lnTo>
                      <a:pt x="16" y="13"/>
                    </a:lnTo>
                    <a:lnTo>
                      <a:pt x="16"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6" name="Freeform 665"/>
              <p:cNvSpPr>
                <a:spLocks/>
              </p:cNvSpPr>
              <p:nvPr/>
            </p:nvSpPr>
            <p:spPr bwMode="auto">
              <a:xfrm>
                <a:off x="4332288" y="4281488"/>
                <a:ext cx="25400" cy="28575"/>
              </a:xfrm>
              <a:custGeom>
                <a:avLst/>
                <a:gdLst>
                  <a:gd name="T0" fmla="*/ 40322493 w 16"/>
                  <a:gd name="T1" fmla="*/ 25201558 h 18"/>
                  <a:gd name="T2" fmla="*/ 40322493 w 16"/>
                  <a:gd name="T3" fmla="*/ 17640299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40322495 h 18"/>
                  <a:gd name="T16" fmla="*/ 7559674 w 16"/>
                  <a:gd name="T17" fmla="*/ 40322495 h 18"/>
                  <a:gd name="T18" fmla="*/ 7559674 w 16"/>
                  <a:gd name="T19" fmla="*/ 45362806 h 18"/>
                  <a:gd name="T20" fmla="*/ 25201557 w 16"/>
                  <a:gd name="T21" fmla="*/ 45362806 h 18"/>
                  <a:gd name="T22" fmla="*/ 32761234 w 16"/>
                  <a:gd name="T23" fmla="*/ 40322495 h 18"/>
                  <a:gd name="T24" fmla="*/ 40322493 w 16"/>
                  <a:gd name="T25" fmla="*/ 32761236 h 18"/>
                  <a:gd name="T26" fmla="*/ 40322493 w 16"/>
                  <a:gd name="T27" fmla="*/ 25201558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16" y="10"/>
                    </a:moveTo>
                    <a:lnTo>
                      <a:pt x="16" y="7"/>
                    </a:lnTo>
                    <a:lnTo>
                      <a:pt x="13" y="3"/>
                    </a:lnTo>
                    <a:lnTo>
                      <a:pt x="10" y="0"/>
                    </a:lnTo>
                    <a:lnTo>
                      <a:pt x="3" y="0"/>
                    </a:lnTo>
                    <a:lnTo>
                      <a:pt x="3" y="3"/>
                    </a:lnTo>
                    <a:lnTo>
                      <a:pt x="0" y="3"/>
                    </a:lnTo>
                    <a:lnTo>
                      <a:pt x="0" y="16"/>
                    </a:lnTo>
                    <a:lnTo>
                      <a:pt x="3" y="16"/>
                    </a:lnTo>
                    <a:lnTo>
                      <a:pt x="3" y="18"/>
                    </a:lnTo>
                    <a:lnTo>
                      <a:pt x="10" y="18"/>
                    </a:lnTo>
                    <a:lnTo>
                      <a:pt x="13" y="16"/>
                    </a:lnTo>
                    <a:lnTo>
                      <a:pt x="16" y="13"/>
                    </a:lnTo>
                    <a:lnTo>
                      <a:pt x="16"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7" name="Freeform 666"/>
              <p:cNvSpPr>
                <a:spLocks/>
              </p:cNvSpPr>
              <p:nvPr/>
            </p:nvSpPr>
            <p:spPr bwMode="auto">
              <a:xfrm>
                <a:off x="4332288" y="4281488"/>
                <a:ext cx="25400" cy="28575"/>
              </a:xfrm>
              <a:custGeom>
                <a:avLst/>
                <a:gdLst>
                  <a:gd name="T0" fmla="*/ 40322493 w 16"/>
                  <a:gd name="T1" fmla="*/ 25201558 h 18"/>
                  <a:gd name="T2" fmla="*/ 40322493 w 16"/>
                  <a:gd name="T3" fmla="*/ 17640299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40322495 h 18"/>
                  <a:gd name="T16" fmla="*/ 7559674 w 16"/>
                  <a:gd name="T17" fmla="*/ 40322495 h 18"/>
                  <a:gd name="T18" fmla="*/ 7559674 w 16"/>
                  <a:gd name="T19" fmla="*/ 45362806 h 18"/>
                  <a:gd name="T20" fmla="*/ 25201557 w 16"/>
                  <a:gd name="T21" fmla="*/ 45362806 h 18"/>
                  <a:gd name="T22" fmla="*/ 32761234 w 16"/>
                  <a:gd name="T23" fmla="*/ 40322495 h 18"/>
                  <a:gd name="T24" fmla="*/ 40322493 w 16"/>
                  <a:gd name="T25" fmla="*/ 32761236 h 18"/>
                  <a:gd name="T26" fmla="*/ 40322493 w 16"/>
                  <a:gd name="T27" fmla="*/ 25201558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16" y="10"/>
                    </a:moveTo>
                    <a:lnTo>
                      <a:pt x="16" y="7"/>
                    </a:lnTo>
                    <a:lnTo>
                      <a:pt x="13" y="3"/>
                    </a:lnTo>
                    <a:lnTo>
                      <a:pt x="10" y="0"/>
                    </a:lnTo>
                    <a:lnTo>
                      <a:pt x="3" y="0"/>
                    </a:lnTo>
                    <a:lnTo>
                      <a:pt x="3" y="3"/>
                    </a:lnTo>
                    <a:lnTo>
                      <a:pt x="0" y="3"/>
                    </a:lnTo>
                    <a:lnTo>
                      <a:pt x="0" y="16"/>
                    </a:lnTo>
                    <a:lnTo>
                      <a:pt x="3" y="16"/>
                    </a:lnTo>
                    <a:lnTo>
                      <a:pt x="3" y="18"/>
                    </a:lnTo>
                    <a:lnTo>
                      <a:pt x="10" y="18"/>
                    </a:lnTo>
                    <a:lnTo>
                      <a:pt x="13" y="16"/>
                    </a:lnTo>
                    <a:lnTo>
                      <a:pt x="16" y="13"/>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8" name="Freeform 667"/>
              <p:cNvSpPr>
                <a:spLocks/>
              </p:cNvSpPr>
              <p:nvPr/>
            </p:nvSpPr>
            <p:spPr bwMode="auto">
              <a:xfrm>
                <a:off x="4332288" y="4281488"/>
                <a:ext cx="25400" cy="28575"/>
              </a:xfrm>
              <a:custGeom>
                <a:avLst/>
                <a:gdLst>
                  <a:gd name="T0" fmla="*/ 40322493 w 16"/>
                  <a:gd name="T1" fmla="*/ 25201558 h 18"/>
                  <a:gd name="T2" fmla="*/ 40322493 w 16"/>
                  <a:gd name="T3" fmla="*/ 17640299 h 18"/>
                  <a:gd name="T4" fmla="*/ 32761234 w 16"/>
                  <a:gd name="T5" fmla="*/ 7559675 h 18"/>
                  <a:gd name="T6" fmla="*/ 25201557 w 16"/>
                  <a:gd name="T7" fmla="*/ 0 h 18"/>
                  <a:gd name="T8" fmla="*/ 7559674 w 16"/>
                  <a:gd name="T9" fmla="*/ 0 h 18"/>
                  <a:gd name="T10" fmla="*/ 7559674 w 16"/>
                  <a:gd name="T11" fmla="*/ 7559675 h 18"/>
                  <a:gd name="T12" fmla="*/ 0 w 16"/>
                  <a:gd name="T13" fmla="*/ 7559675 h 18"/>
                  <a:gd name="T14" fmla="*/ 0 w 16"/>
                  <a:gd name="T15" fmla="*/ 40322495 h 18"/>
                  <a:gd name="T16" fmla="*/ 7559674 w 16"/>
                  <a:gd name="T17" fmla="*/ 40322495 h 18"/>
                  <a:gd name="T18" fmla="*/ 7559674 w 16"/>
                  <a:gd name="T19" fmla="*/ 45362806 h 18"/>
                  <a:gd name="T20" fmla="*/ 25201557 w 16"/>
                  <a:gd name="T21" fmla="*/ 45362806 h 18"/>
                  <a:gd name="T22" fmla="*/ 32761234 w 16"/>
                  <a:gd name="T23" fmla="*/ 40322495 h 18"/>
                  <a:gd name="T24" fmla="*/ 40322493 w 16"/>
                  <a:gd name="T25" fmla="*/ 32761236 h 18"/>
                  <a:gd name="T26" fmla="*/ 40322493 w 16"/>
                  <a:gd name="T27" fmla="*/ 25201558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8"/>
                  <a:gd name="T44" fmla="*/ 16 w 16"/>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8">
                    <a:moveTo>
                      <a:pt x="16" y="10"/>
                    </a:moveTo>
                    <a:lnTo>
                      <a:pt x="16" y="7"/>
                    </a:lnTo>
                    <a:lnTo>
                      <a:pt x="13" y="3"/>
                    </a:lnTo>
                    <a:lnTo>
                      <a:pt x="10" y="0"/>
                    </a:lnTo>
                    <a:lnTo>
                      <a:pt x="3" y="0"/>
                    </a:lnTo>
                    <a:lnTo>
                      <a:pt x="3" y="3"/>
                    </a:lnTo>
                    <a:lnTo>
                      <a:pt x="0" y="3"/>
                    </a:lnTo>
                    <a:lnTo>
                      <a:pt x="0" y="16"/>
                    </a:lnTo>
                    <a:lnTo>
                      <a:pt x="3" y="16"/>
                    </a:lnTo>
                    <a:lnTo>
                      <a:pt x="3" y="18"/>
                    </a:lnTo>
                    <a:lnTo>
                      <a:pt x="10" y="18"/>
                    </a:lnTo>
                    <a:lnTo>
                      <a:pt x="13" y="16"/>
                    </a:lnTo>
                    <a:lnTo>
                      <a:pt x="16" y="13"/>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59" name="Freeform 668"/>
              <p:cNvSpPr>
                <a:spLocks/>
              </p:cNvSpPr>
              <p:nvPr/>
            </p:nvSpPr>
            <p:spPr bwMode="auto">
              <a:xfrm>
                <a:off x="4557713" y="4383088"/>
                <a:ext cx="28575" cy="30162"/>
              </a:xfrm>
              <a:custGeom>
                <a:avLst/>
                <a:gdLst>
                  <a:gd name="T0" fmla="*/ 45362806 w 18"/>
                  <a:gd name="T1" fmla="*/ 25201141 h 19"/>
                  <a:gd name="T2" fmla="*/ 45362806 w 18"/>
                  <a:gd name="T3" fmla="*/ 15120687 h 19"/>
                  <a:gd name="T4" fmla="*/ 35282185 w 18"/>
                  <a:gd name="T5" fmla="*/ 15120687 h 19"/>
                  <a:gd name="T6" fmla="*/ 35282185 w 18"/>
                  <a:gd name="T7" fmla="*/ 7561137 h 19"/>
                  <a:gd name="T8" fmla="*/ 27720926 w 18"/>
                  <a:gd name="T9" fmla="*/ 0 h 19"/>
                  <a:gd name="T10" fmla="*/ 15120937 w 18"/>
                  <a:gd name="T11" fmla="*/ 0 h 19"/>
                  <a:gd name="T12" fmla="*/ 15120937 w 18"/>
                  <a:gd name="T13" fmla="*/ 7561137 h 19"/>
                  <a:gd name="T14" fmla="*/ 7559675 w 18"/>
                  <a:gd name="T15" fmla="*/ 7561137 h 19"/>
                  <a:gd name="T16" fmla="*/ 7559675 w 18"/>
                  <a:gd name="T17" fmla="*/ 15120687 h 19"/>
                  <a:gd name="T18" fmla="*/ 0 w 18"/>
                  <a:gd name="T19" fmla="*/ 15120687 h 19"/>
                  <a:gd name="T20" fmla="*/ 0 w 18"/>
                  <a:gd name="T21" fmla="*/ 32762281 h 19"/>
                  <a:gd name="T22" fmla="*/ 7559675 w 18"/>
                  <a:gd name="T23" fmla="*/ 32762281 h 19"/>
                  <a:gd name="T24" fmla="*/ 7559675 w 18"/>
                  <a:gd name="T25" fmla="*/ 40321828 h 19"/>
                  <a:gd name="T26" fmla="*/ 15120937 w 18"/>
                  <a:gd name="T27" fmla="*/ 40321828 h 19"/>
                  <a:gd name="T28" fmla="*/ 15120937 w 18"/>
                  <a:gd name="T29" fmla="*/ 47882962 h 19"/>
                  <a:gd name="T30" fmla="*/ 27720926 w 18"/>
                  <a:gd name="T31" fmla="*/ 47882962 h 19"/>
                  <a:gd name="T32" fmla="*/ 35282185 w 18"/>
                  <a:gd name="T33" fmla="*/ 40321828 h 19"/>
                  <a:gd name="T34" fmla="*/ 35282185 w 18"/>
                  <a:gd name="T35" fmla="*/ 32762281 h 19"/>
                  <a:gd name="T36" fmla="*/ 45362806 w 18"/>
                  <a:gd name="T37" fmla="*/ 32762281 h 19"/>
                  <a:gd name="T38" fmla="*/ 45362806 w 18"/>
                  <a:gd name="T39" fmla="*/ 25201141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9"/>
                  <a:gd name="T62" fmla="*/ 18 w 1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9">
                    <a:moveTo>
                      <a:pt x="18" y="10"/>
                    </a:moveTo>
                    <a:lnTo>
                      <a:pt x="18" y="6"/>
                    </a:lnTo>
                    <a:lnTo>
                      <a:pt x="14" y="6"/>
                    </a:lnTo>
                    <a:lnTo>
                      <a:pt x="14" y="3"/>
                    </a:lnTo>
                    <a:lnTo>
                      <a:pt x="11" y="0"/>
                    </a:lnTo>
                    <a:lnTo>
                      <a:pt x="6" y="0"/>
                    </a:lnTo>
                    <a:lnTo>
                      <a:pt x="6" y="3"/>
                    </a:lnTo>
                    <a:lnTo>
                      <a:pt x="3" y="3"/>
                    </a:lnTo>
                    <a:lnTo>
                      <a:pt x="3" y="6"/>
                    </a:lnTo>
                    <a:lnTo>
                      <a:pt x="0" y="6"/>
                    </a:lnTo>
                    <a:lnTo>
                      <a:pt x="0" y="13"/>
                    </a:lnTo>
                    <a:lnTo>
                      <a:pt x="3" y="13"/>
                    </a:lnTo>
                    <a:lnTo>
                      <a:pt x="3" y="16"/>
                    </a:lnTo>
                    <a:lnTo>
                      <a:pt x="6" y="16"/>
                    </a:lnTo>
                    <a:lnTo>
                      <a:pt x="6" y="19"/>
                    </a:lnTo>
                    <a:lnTo>
                      <a:pt x="11" y="19"/>
                    </a:lnTo>
                    <a:lnTo>
                      <a:pt x="14" y="16"/>
                    </a:lnTo>
                    <a:lnTo>
                      <a:pt x="14" y="13"/>
                    </a:lnTo>
                    <a:lnTo>
                      <a:pt x="18" y="13"/>
                    </a:lnTo>
                    <a:lnTo>
                      <a:pt x="18"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0" name="Freeform 669"/>
              <p:cNvSpPr>
                <a:spLocks/>
              </p:cNvSpPr>
              <p:nvPr/>
            </p:nvSpPr>
            <p:spPr bwMode="auto">
              <a:xfrm>
                <a:off x="4557713" y="4383088"/>
                <a:ext cx="28575" cy="30162"/>
              </a:xfrm>
              <a:custGeom>
                <a:avLst/>
                <a:gdLst>
                  <a:gd name="T0" fmla="*/ 45362806 w 18"/>
                  <a:gd name="T1" fmla="*/ 25201141 h 19"/>
                  <a:gd name="T2" fmla="*/ 45362806 w 18"/>
                  <a:gd name="T3" fmla="*/ 15120687 h 19"/>
                  <a:gd name="T4" fmla="*/ 35282185 w 18"/>
                  <a:gd name="T5" fmla="*/ 15120687 h 19"/>
                  <a:gd name="T6" fmla="*/ 35282185 w 18"/>
                  <a:gd name="T7" fmla="*/ 7561137 h 19"/>
                  <a:gd name="T8" fmla="*/ 27720926 w 18"/>
                  <a:gd name="T9" fmla="*/ 0 h 19"/>
                  <a:gd name="T10" fmla="*/ 15120937 w 18"/>
                  <a:gd name="T11" fmla="*/ 0 h 19"/>
                  <a:gd name="T12" fmla="*/ 15120937 w 18"/>
                  <a:gd name="T13" fmla="*/ 7561137 h 19"/>
                  <a:gd name="T14" fmla="*/ 7559675 w 18"/>
                  <a:gd name="T15" fmla="*/ 7561137 h 19"/>
                  <a:gd name="T16" fmla="*/ 7559675 w 18"/>
                  <a:gd name="T17" fmla="*/ 15120687 h 19"/>
                  <a:gd name="T18" fmla="*/ 0 w 18"/>
                  <a:gd name="T19" fmla="*/ 15120687 h 19"/>
                  <a:gd name="T20" fmla="*/ 0 w 18"/>
                  <a:gd name="T21" fmla="*/ 32762281 h 19"/>
                  <a:gd name="T22" fmla="*/ 7559675 w 18"/>
                  <a:gd name="T23" fmla="*/ 32762281 h 19"/>
                  <a:gd name="T24" fmla="*/ 7559675 w 18"/>
                  <a:gd name="T25" fmla="*/ 40321828 h 19"/>
                  <a:gd name="T26" fmla="*/ 15120937 w 18"/>
                  <a:gd name="T27" fmla="*/ 40321828 h 19"/>
                  <a:gd name="T28" fmla="*/ 15120937 w 18"/>
                  <a:gd name="T29" fmla="*/ 47882962 h 19"/>
                  <a:gd name="T30" fmla="*/ 27720926 w 18"/>
                  <a:gd name="T31" fmla="*/ 47882962 h 19"/>
                  <a:gd name="T32" fmla="*/ 35282185 w 18"/>
                  <a:gd name="T33" fmla="*/ 40321828 h 19"/>
                  <a:gd name="T34" fmla="*/ 35282185 w 18"/>
                  <a:gd name="T35" fmla="*/ 32762281 h 19"/>
                  <a:gd name="T36" fmla="*/ 45362806 w 18"/>
                  <a:gd name="T37" fmla="*/ 32762281 h 19"/>
                  <a:gd name="T38" fmla="*/ 45362806 w 18"/>
                  <a:gd name="T39" fmla="*/ 25201141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9"/>
                  <a:gd name="T62" fmla="*/ 18 w 1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9">
                    <a:moveTo>
                      <a:pt x="18" y="10"/>
                    </a:moveTo>
                    <a:lnTo>
                      <a:pt x="18" y="6"/>
                    </a:lnTo>
                    <a:lnTo>
                      <a:pt x="14" y="6"/>
                    </a:lnTo>
                    <a:lnTo>
                      <a:pt x="14" y="3"/>
                    </a:lnTo>
                    <a:lnTo>
                      <a:pt x="11" y="0"/>
                    </a:lnTo>
                    <a:lnTo>
                      <a:pt x="6" y="0"/>
                    </a:lnTo>
                    <a:lnTo>
                      <a:pt x="6" y="3"/>
                    </a:lnTo>
                    <a:lnTo>
                      <a:pt x="3" y="3"/>
                    </a:lnTo>
                    <a:lnTo>
                      <a:pt x="3" y="6"/>
                    </a:lnTo>
                    <a:lnTo>
                      <a:pt x="0" y="6"/>
                    </a:lnTo>
                    <a:lnTo>
                      <a:pt x="0" y="13"/>
                    </a:lnTo>
                    <a:lnTo>
                      <a:pt x="3" y="13"/>
                    </a:lnTo>
                    <a:lnTo>
                      <a:pt x="3" y="16"/>
                    </a:lnTo>
                    <a:lnTo>
                      <a:pt x="6" y="16"/>
                    </a:lnTo>
                    <a:lnTo>
                      <a:pt x="6" y="19"/>
                    </a:lnTo>
                    <a:lnTo>
                      <a:pt x="11" y="19"/>
                    </a:lnTo>
                    <a:lnTo>
                      <a:pt x="14" y="16"/>
                    </a:lnTo>
                    <a:lnTo>
                      <a:pt x="14" y="13"/>
                    </a:lnTo>
                    <a:lnTo>
                      <a:pt x="18" y="13"/>
                    </a:lnTo>
                    <a:lnTo>
                      <a:pt x="18"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1" name="Freeform 670"/>
              <p:cNvSpPr>
                <a:spLocks/>
              </p:cNvSpPr>
              <p:nvPr/>
            </p:nvSpPr>
            <p:spPr bwMode="auto">
              <a:xfrm>
                <a:off x="4557713" y="4383088"/>
                <a:ext cx="28575" cy="30162"/>
              </a:xfrm>
              <a:custGeom>
                <a:avLst/>
                <a:gdLst>
                  <a:gd name="T0" fmla="*/ 45362806 w 18"/>
                  <a:gd name="T1" fmla="*/ 25201141 h 19"/>
                  <a:gd name="T2" fmla="*/ 45362806 w 18"/>
                  <a:gd name="T3" fmla="*/ 15120687 h 19"/>
                  <a:gd name="T4" fmla="*/ 35282185 w 18"/>
                  <a:gd name="T5" fmla="*/ 15120687 h 19"/>
                  <a:gd name="T6" fmla="*/ 35282185 w 18"/>
                  <a:gd name="T7" fmla="*/ 7561137 h 19"/>
                  <a:gd name="T8" fmla="*/ 27720926 w 18"/>
                  <a:gd name="T9" fmla="*/ 0 h 19"/>
                  <a:gd name="T10" fmla="*/ 15120937 w 18"/>
                  <a:gd name="T11" fmla="*/ 0 h 19"/>
                  <a:gd name="T12" fmla="*/ 15120937 w 18"/>
                  <a:gd name="T13" fmla="*/ 7561137 h 19"/>
                  <a:gd name="T14" fmla="*/ 7559675 w 18"/>
                  <a:gd name="T15" fmla="*/ 7561137 h 19"/>
                  <a:gd name="T16" fmla="*/ 7559675 w 18"/>
                  <a:gd name="T17" fmla="*/ 15120687 h 19"/>
                  <a:gd name="T18" fmla="*/ 0 w 18"/>
                  <a:gd name="T19" fmla="*/ 15120687 h 19"/>
                  <a:gd name="T20" fmla="*/ 0 w 18"/>
                  <a:gd name="T21" fmla="*/ 32762281 h 19"/>
                  <a:gd name="T22" fmla="*/ 7559675 w 18"/>
                  <a:gd name="T23" fmla="*/ 32762281 h 19"/>
                  <a:gd name="T24" fmla="*/ 7559675 w 18"/>
                  <a:gd name="T25" fmla="*/ 40321828 h 19"/>
                  <a:gd name="T26" fmla="*/ 15120937 w 18"/>
                  <a:gd name="T27" fmla="*/ 40321828 h 19"/>
                  <a:gd name="T28" fmla="*/ 15120937 w 18"/>
                  <a:gd name="T29" fmla="*/ 47882962 h 19"/>
                  <a:gd name="T30" fmla="*/ 27720926 w 18"/>
                  <a:gd name="T31" fmla="*/ 47882962 h 19"/>
                  <a:gd name="T32" fmla="*/ 35282185 w 18"/>
                  <a:gd name="T33" fmla="*/ 40321828 h 19"/>
                  <a:gd name="T34" fmla="*/ 35282185 w 18"/>
                  <a:gd name="T35" fmla="*/ 32762281 h 19"/>
                  <a:gd name="T36" fmla="*/ 45362806 w 18"/>
                  <a:gd name="T37" fmla="*/ 32762281 h 19"/>
                  <a:gd name="T38" fmla="*/ 45362806 w 18"/>
                  <a:gd name="T39" fmla="*/ 25201141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9"/>
                  <a:gd name="T62" fmla="*/ 18 w 1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9">
                    <a:moveTo>
                      <a:pt x="18" y="10"/>
                    </a:moveTo>
                    <a:lnTo>
                      <a:pt x="18" y="6"/>
                    </a:lnTo>
                    <a:lnTo>
                      <a:pt x="14" y="6"/>
                    </a:lnTo>
                    <a:lnTo>
                      <a:pt x="14" y="3"/>
                    </a:lnTo>
                    <a:lnTo>
                      <a:pt x="11" y="0"/>
                    </a:lnTo>
                    <a:lnTo>
                      <a:pt x="6" y="0"/>
                    </a:lnTo>
                    <a:lnTo>
                      <a:pt x="6" y="3"/>
                    </a:lnTo>
                    <a:lnTo>
                      <a:pt x="3" y="3"/>
                    </a:lnTo>
                    <a:lnTo>
                      <a:pt x="3" y="6"/>
                    </a:lnTo>
                    <a:lnTo>
                      <a:pt x="0" y="6"/>
                    </a:lnTo>
                    <a:lnTo>
                      <a:pt x="0" y="13"/>
                    </a:lnTo>
                    <a:lnTo>
                      <a:pt x="3" y="13"/>
                    </a:lnTo>
                    <a:lnTo>
                      <a:pt x="3" y="16"/>
                    </a:lnTo>
                    <a:lnTo>
                      <a:pt x="6" y="16"/>
                    </a:lnTo>
                    <a:lnTo>
                      <a:pt x="6" y="19"/>
                    </a:lnTo>
                    <a:lnTo>
                      <a:pt x="11" y="19"/>
                    </a:lnTo>
                    <a:lnTo>
                      <a:pt x="14" y="16"/>
                    </a:lnTo>
                    <a:lnTo>
                      <a:pt x="14" y="13"/>
                    </a:lnTo>
                    <a:lnTo>
                      <a:pt x="18" y="13"/>
                    </a:lnTo>
                    <a:lnTo>
                      <a:pt x="18"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2" name="Freeform 671"/>
              <p:cNvSpPr>
                <a:spLocks/>
              </p:cNvSpPr>
              <p:nvPr/>
            </p:nvSpPr>
            <p:spPr bwMode="auto">
              <a:xfrm>
                <a:off x="4557713" y="4383088"/>
                <a:ext cx="28575" cy="30162"/>
              </a:xfrm>
              <a:custGeom>
                <a:avLst/>
                <a:gdLst>
                  <a:gd name="T0" fmla="*/ 45362806 w 18"/>
                  <a:gd name="T1" fmla="*/ 25201141 h 19"/>
                  <a:gd name="T2" fmla="*/ 45362806 w 18"/>
                  <a:gd name="T3" fmla="*/ 15120687 h 19"/>
                  <a:gd name="T4" fmla="*/ 35282185 w 18"/>
                  <a:gd name="T5" fmla="*/ 15120687 h 19"/>
                  <a:gd name="T6" fmla="*/ 35282185 w 18"/>
                  <a:gd name="T7" fmla="*/ 7561137 h 19"/>
                  <a:gd name="T8" fmla="*/ 27720926 w 18"/>
                  <a:gd name="T9" fmla="*/ 0 h 19"/>
                  <a:gd name="T10" fmla="*/ 15120937 w 18"/>
                  <a:gd name="T11" fmla="*/ 0 h 19"/>
                  <a:gd name="T12" fmla="*/ 15120937 w 18"/>
                  <a:gd name="T13" fmla="*/ 7561137 h 19"/>
                  <a:gd name="T14" fmla="*/ 7559675 w 18"/>
                  <a:gd name="T15" fmla="*/ 7561137 h 19"/>
                  <a:gd name="T16" fmla="*/ 7559675 w 18"/>
                  <a:gd name="T17" fmla="*/ 15120687 h 19"/>
                  <a:gd name="T18" fmla="*/ 0 w 18"/>
                  <a:gd name="T19" fmla="*/ 15120687 h 19"/>
                  <a:gd name="T20" fmla="*/ 0 w 18"/>
                  <a:gd name="T21" fmla="*/ 32762281 h 19"/>
                  <a:gd name="T22" fmla="*/ 7559675 w 18"/>
                  <a:gd name="T23" fmla="*/ 32762281 h 19"/>
                  <a:gd name="T24" fmla="*/ 7559675 w 18"/>
                  <a:gd name="T25" fmla="*/ 40321828 h 19"/>
                  <a:gd name="T26" fmla="*/ 15120937 w 18"/>
                  <a:gd name="T27" fmla="*/ 40321828 h 19"/>
                  <a:gd name="T28" fmla="*/ 15120937 w 18"/>
                  <a:gd name="T29" fmla="*/ 47882962 h 19"/>
                  <a:gd name="T30" fmla="*/ 27720926 w 18"/>
                  <a:gd name="T31" fmla="*/ 47882962 h 19"/>
                  <a:gd name="T32" fmla="*/ 35282185 w 18"/>
                  <a:gd name="T33" fmla="*/ 40321828 h 19"/>
                  <a:gd name="T34" fmla="*/ 35282185 w 18"/>
                  <a:gd name="T35" fmla="*/ 32762281 h 19"/>
                  <a:gd name="T36" fmla="*/ 45362806 w 18"/>
                  <a:gd name="T37" fmla="*/ 32762281 h 19"/>
                  <a:gd name="T38" fmla="*/ 45362806 w 18"/>
                  <a:gd name="T39" fmla="*/ 25201141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9"/>
                  <a:gd name="T62" fmla="*/ 18 w 18"/>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9">
                    <a:moveTo>
                      <a:pt x="18" y="10"/>
                    </a:moveTo>
                    <a:lnTo>
                      <a:pt x="18" y="6"/>
                    </a:lnTo>
                    <a:lnTo>
                      <a:pt x="14" y="6"/>
                    </a:lnTo>
                    <a:lnTo>
                      <a:pt x="14" y="3"/>
                    </a:lnTo>
                    <a:lnTo>
                      <a:pt x="11" y="0"/>
                    </a:lnTo>
                    <a:lnTo>
                      <a:pt x="6" y="0"/>
                    </a:lnTo>
                    <a:lnTo>
                      <a:pt x="6" y="3"/>
                    </a:lnTo>
                    <a:lnTo>
                      <a:pt x="3" y="3"/>
                    </a:lnTo>
                    <a:lnTo>
                      <a:pt x="3" y="6"/>
                    </a:lnTo>
                    <a:lnTo>
                      <a:pt x="0" y="6"/>
                    </a:lnTo>
                    <a:lnTo>
                      <a:pt x="0" y="13"/>
                    </a:lnTo>
                    <a:lnTo>
                      <a:pt x="3" y="13"/>
                    </a:lnTo>
                    <a:lnTo>
                      <a:pt x="3" y="16"/>
                    </a:lnTo>
                    <a:lnTo>
                      <a:pt x="6" y="16"/>
                    </a:lnTo>
                    <a:lnTo>
                      <a:pt x="6" y="19"/>
                    </a:lnTo>
                    <a:lnTo>
                      <a:pt x="11" y="19"/>
                    </a:lnTo>
                    <a:lnTo>
                      <a:pt x="14" y="16"/>
                    </a:lnTo>
                    <a:lnTo>
                      <a:pt x="14" y="13"/>
                    </a:lnTo>
                    <a:lnTo>
                      <a:pt x="18" y="13"/>
                    </a:lnTo>
                    <a:lnTo>
                      <a:pt x="18"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3" name="Freeform 672"/>
              <p:cNvSpPr>
                <a:spLocks/>
              </p:cNvSpPr>
              <p:nvPr/>
            </p:nvSpPr>
            <p:spPr bwMode="auto">
              <a:xfrm>
                <a:off x="4786313" y="4430713"/>
                <a:ext cx="26987" cy="25400"/>
              </a:xfrm>
              <a:custGeom>
                <a:avLst/>
                <a:gdLst>
                  <a:gd name="T0" fmla="*/ 42841062 w 17"/>
                  <a:gd name="T1" fmla="*/ 17640298 h 16"/>
                  <a:gd name="T2" fmla="*/ 40321747 w 17"/>
                  <a:gd name="T3" fmla="*/ 7559674 h 16"/>
                  <a:gd name="T4" fmla="*/ 40321747 w 17"/>
                  <a:gd name="T5" fmla="*/ 0 h 16"/>
                  <a:gd name="T6" fmla="*/ 7559535 w 17"/>
                  <a:gd name="T7" fmla="*/ 0 h 16"/>
                  <a:gd name="T8" fmla="*/ 7559535 w 17"/>
                  <a:gd name="T9" fmla="*/ 7559674 h 16"/>
                  <a:gd name="T10" fmla="*/ 0 w 17"/>
                  <a:gd name="T11" fmla="*/ 7559674 h 16"/>
                  <a:gd name="T12" fmla="*/ 0 w 17"/>
                  <a:gd name="T13" fmla="*/ 25201557 h 16"/>
                  <a:gd name="T14" fmla="*/ 7559535 w 17"/>
                  <a:gd name="T15" fmla="*/ 32761234 h 16"/>
                  <a:gd name="T16" fmla="*/ 7559535 w 17"/>
                  <a:gd name="T17" fmla="*/ 40322493 h 16"/>
                  <a:gd name="T18" fmla="*/ 30241314 w 17"/>
                  <a:gd name="T19" fmla="*/ 40322493 h 16"/>
                  <a:gd name="T20" fmla="*/ 40321747 w 17"/>
                  <a:gd name="T21" fmla="*/ 32761234 h 16"/>
                  <a:gd name="T22" fmla="*/ 40321747 w 17"/>
                  <a:gd name="T23" fmla="*/ 25201557 h 16"/>
                  <a:gd name="T24" fmla="*/ 42841062 w 17"/>
                  <a:gd name="T25" fmla="*/ 25201557 h 16"/>
                  <a:gd name="T26" fmla="*/ 42841062 w 17"/>
                  <a:gd name="T27" fmla="*/ 1764029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7"/>
                    </a:moveTo>
                    <a:lnTo>
                      <a:pt x="16" y="3"/>
                    </a:lnTo>
                    <a:lnTo>
                      <a:pt x="16" y="0"/>
                    </a:lnTo>
                    <a:lnTo>
                      <a:pt x="3" y="0"/>
                    </a:lnTo>
                    <a:lnTo>
                      <a:pt x="3" y="3"/>
                    </a:lnTo>
                    <a:lnTo>
                      <a:pt x="0" y="3"/>
                    </a:lnTo>
                    <a:lnTo>
                      <a:pt x="0" y="10"/>
                    </a:lnTo>
                    <a:lnTo>
                      <a:pt x="3" y="13"/>
                    </a:lnTo>
                    <a:lnTo>
                      <a:pt x="3" y="16"/>
                    </a:lnTo>
                    <a:lnTo>
                      <a:pt x="12" y="16"/>
                    </a:lnTo>
                    <a:lnTo>
                      <a:pt x="16" y="13"/>
                    </a:lnTo>
                    <a:lnTo>
                      <a:pt x="16" y="10"/>
                    </a:lnTo>
                    <a:lnTo>
                      <a:pt x="17" y="10"/>
                    </a:lnTo>
                    <a:lnTo>
                      <a:pt x="17" y="7"/>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4" name="Freeform 673"/>
              <p:cNvSpPr>
                <a:spLocks/>
              </p:cNvSpPr>
              <p:nvPr/>
            </p:nvSpPr>
            <p:spPr bwMode="auto">
              <a:xfrm>
                <a:off x="4786313" y="4430713"/>
                <a:ext cx="26987" cy="25400"/>
              </a:xfrm>
              <a:custGeom>
                <a:avLst/>
                <a:gdLst>
                  <a:gd name="T0" fmla="*/ 42841062 w 17"/>
                  <a:gd name="T1" fmla="*/ 17640298 h 16"/>
                  <a:gd name="T2" fmla="*/ 40321747 w 17"/>
                  <a:gd name="T3" fmla="*/ 7559674 h 16"/>
                  <a:gd name="T4" fmla="*/ 40321747 w 17"/>
                  <a:gd name="T5" fmla="*/ 0 h 16"/>
                  <a:gd name="T6" fmla="*/ 7559535 w 17"/>
                  <a:gd name="T7" fmla="*/ 0 h 16"/>
                  <a:gd name="T8" fmla="*/ 7559535 w 17"/>
                  <a:gd name="T9" fmla="*/ 7559674 h 16"/>
                  <a:gd name="T10" fmla="*/ 0 w 17"/>
                  <a:gd name="T11" fmla="*/ 7559674 h 16"/>
                  <a:gd name="T12" fmla="*/ 0 w 17"/>
                  <a:gd name="T13" fmla="*/ 25201557 h 16"/>
                  <a:gd name="T14" fmla="*/ 7559535 w 17"/>
                  <a:gd name="T15" fmla="*/ 32761234 h 16"/>
                  <a:gd name="T16" fmla="*/ 7559535 w 17"/>
                  <a:gd name="T17" fmla="*/ 40322493 h 16"/>
                  <a:gd name="T18" fmla="*/ 30241314 w 17"/>
                  <a:gd name="T19" fmla="*/ 40322493 h 16"/>
                  <a:gd name="T20" fmla="*/ 40321747 w 17"/>
                  <a:gd name="T21" fmla="*/ 32761234 h 16"/>
                  <a:gd name="T22" fmla="*/ 40321747 w 17"/>
                  <a:gd name="T23" fmla="*/ 25201557 h 16"/>
                  <a:gd name="T24" fmla="*/ 42841062 w 17"/>
                  <a:gd name="T25" fmla="*/ 25201557 h 16"/>
                  <a:gd name="T26" fmla="*/ 42841062 w 17"/>
                  <a:gd name="T27" fmla="*/ 1764029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7"/>
                    </a:moveTo>
                    <a:lnTo>
                      <a:pt x="16" y="3"/>
                    </a:lnTo>
                    <a:lnTo>
                      <a:pt x="16" y="0"/>
                    </a:lnTo>
                    <a:lnTo>
                      <a:pt x="3" y="0"/>
                    </a:lnTo>
                    <a:lnTo>
                      <a:pt x="3" y="3"/>
                    </a:lnTo>
                    <a:lnTo>
                      <a:pt x="0" y="3"/>
                    </a:lnTo>
                    <a:lnTo>
                      <a:pt x="0" y="10"/>
                    </a:lnTo>
                    <a:lnTo>
                      <a:pt x="3" y="13"/>
                    </a:lnTo>
                    <a:lnTo>
                      <a:pt x="3" y="16"/>
                    </a:lnTo>
                    <a:lnTo>
                      <a:pt x="12" y="16"/>
                    </a:lnTo>
                    <a:lnTo>
                      <a:pt x="16" y="13"/>
                    </a:lnTo>
                    <a:lnTo>
                      <a:pt x="16" y="10"/>
                    </a:lnTo>
                    <a:lnTo>
                      <a:pt x="17" y="10"/>
                    </a:lnTo>
                    <a:lnTo>
                      <a:pt x="17" y="7"/>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5" name="Freeform 674"/>
              <p:cNvSpPr>
                <a:spLocks/>
              </p:cNvSpPr>
              <p:nvPr/>
            </p:nvSpPr>
            <p:spPr bwMode="auto">
              <a:xfrm>
                <a:off x="4786313" y="4430713"/>
                <a:ext cx="26987" cy="25400"/>
              </a:xfrm>
              <a:custGeom>
                <a:avLst/>
                <a:gdLst>
                  <a:gd name="T0" fmla="*/ 42841062 w 17"/>
                  <a:gd name="T1" fmla="*/ 17640298 h 16"/>
                  <a:gd name="T2" fmla="*/ 40321747 w 17"/>
                  <a:gd name="T3" fmla="*/ 7559674 h 16"/>
                  <a:gd name="T4" fmla="*/ 40321747 w 17"/>
                  <a:gd name="T5" fmla="*/ 0 h 16"/>
                  <a:gd name="T6" fmla="*/ 7559535 w 17"/>
                  <a:gd name="T7" fmla="*/ 0 h 16"/>
                  <a:gd name="T8" fmla="*/ 7559535 w 17"/>
                  <a:gd name="T9" fmla="*/ 7559674 h 16"/>
                  <a:gd name="T10" fmla="*/ 0 w 17"/>
                  <a:gd name="T11" fmla="*/ 7559674 h 16"/>
                  <a:gd name="T12" fmla="*/ 0 w 17"/>
                  <a:gd name="T13" fmla="*/ 25201557 h 16"/>
                  <a:gd name="T14" fmla="*/ 7559535 w 17"/>
                  <a:gd name="T15" fmla="*/ 32761234 h 16"/>
                  <a:gd name="T16" fmla="*/ 7559535 w 17"/>
                  <a:gd name="T17" fmla="*/ 40322493 h 16"/>
                  <a:gd name="T18" fmla="*/ 30241314 w 17"/>
                  <a:gd name="T19" fmla="*/ 40322493 h 16"/>
                  <a:gd name="T20" fmla="*/ 40321747 w 17"/>
                  <a:gd name="T21" fmla="*/ 32761234 h 16"/>
                  <a:gd name="T22" fmla="*/ 40321747 w 17"/>
                  <a:gd name="T23" fmla="*/ 25201557 h 16"/>
                  <a:gd name="T24" fmla="*/ 42841062 w 17"/>
                  <a:gd name="T25" fmla="*/ 25201557 h 16"/>
                  <a:gd name="T26" fmla="*/ 42841062 w 17"/>
                  <a:gd name="T27" fmla="*/ 1764029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7"/>
                    </a:moveTo>
                    <a:lnTo>
                      <a:pt x="16" y="3"/>
                    </a:lnTo>
                    <a:lnTo>
                      <a:pt x="16" y="0"/>
                    </a:lnTo>
                    <a:lnTo>
                      <a:pt x="3" y="0"/>
                    </a:lnTo>
                    <a:lnTo>
                      <a:pt x="3" y="3"/>
                    </a:lnTo>
                    <a:lnTo>
                      <a:pt x="0" y="3"/>
                    </a:lnTo>
                    <a:lnTo>
                      <a:pt x="0" y="10"/>
                    </a:lnTo>
                    <a:lnTo>
                      <a:pt x="3" y="13"/>
                    </a:lnTo>
                    <a:lnTo>
                      <a:pt x="3" y="16"/>
                    </a:lnTo>
                    <a:lnTo>
                      <a:pt x="12" y="16"/>
                    </a:lnTo>
                    <a:lnTo>
                      <a:pt x="16" y="13"/>
                    </a:lnTo>
                    <a:lnTo>
                      <a:pt x="16" y="10"/>
                    </a:lnTo>
                    <a:lnTo>
                      <a:pt x="17" y="10"/>
                    </a:lnTo>
                    <a:lnTo>
                      <a:pt x="17"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6" name="Freeform 675"/>
              <p:cNvSpPr>
                <a:spLocks/>
              </p:cNvSpPr>
              <p:nvPr/>
            </p:nvSpPr>
            <p:spPr bwMode="auto">
              <a:xfrm>
                <a:off x="4786313" y="4430713"/>
                <a:ext cx="26987" cy="25400"/>
              </a:xfrm>
              <a:custGeom>
                <a:avLst/>
                <a:gdLst>
                  <a:gd name="T0" fmla="*/ 42841062 w 17"/>
                  <a:gd name="T1" fmla="*/ 17640298 h 16"/>
                  <a:gd name="T2" fmla="*/ 40321747 w 17"/>
                  <a:gd name="T3" fmla="*/ 7559674 h 16"/>
                  <a:gd name="T4" fmla="*/ 40321747 w 17"/>
                  <a:gd name="T5" fmla="*/ 0 h 16"/>
                  <a:gd name="T6" fmla="*/ 7559535 w 17"/>
                  <a:gd name="T7" fmla="*/ 0 h 16"/>
                  <a:gd name="T8" fmla="*/ 7559535 w 17"/>
                  <a:gd name="T9" fmla="*/ 7559674 h 16"/>
                  <a:gd name="T10" fmla="*/ 0 w 17"/>
                  <a:gd name="T11" fmla="*/ 7559674 h 16"/>
                  <a:gd name="T12" fmla="*/ 0 w 17"/>
                  <a:gd name="T13" fmla="*/ 25201557 h 16"/>
                  <a:gd name="T14" fmla="*/ 7559535 w 17"/>
                  <a:gd name="T15" fmla="*/ 32761234 h 16"/>
                  <a:gd name="T16" fmla="*/ 7559535 w 17"/>
                  <a:gd name="T17" fmla="*/ 40322493 h 16"/>
                  <a:gd name="T18" fmla="*/ 30241314 w 17"/>
                  <a:gd name="T19" fmla="*/ 40322493 h 16"/>
                  <a:gd name="T20" fmla="*/ 40321747 w 17"/>
                  <a:gd name="T21" fmla="*/ 32761234 h 16"/>
                  <a:gd name="T22" fmla="*/ 40321747 w 17"/>
                  <a:gd name="T23" fmla="*/ 25201557 h 16"/>
                  <a:gd name="T24" fmla="*/ 42841062 w 17"/>
                  <a:gd name="T25" fmla="*/ 25201557 h 16"/>
                  <a:gd name="T26" fmla="*/ 42841062 w 17"/>
                  <a:gd name="T27" fmla="*/ 1764029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6"/>
                  <a:gd name="T44" fmla="*/ 17 w 1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6">
                    <a:moveTo>
                      <a:pt x="17" y="7"/>
                    </a:moveTo>
                    <a:lnTo>
                      <a:pt x="16" y="3"/>
                    </a:lnTo>
                    <a:lnTo>
                      <a:pt x="16" y="0"/>
                    </a:lnTo>
                    <a:lnTo>
                      <a:pt x="3" y="0"/>
                    </a:lnTo>
                    <a:lnTo>
                      <a:pt x="3" y="3"/>
                    </a:lnTo>
                    <a:lnTo>
                      <a:pt x="0" y="3"/>
                    </a:lnTo>
                    <a:lnTo>
                      <a:pt x="0" y="10"/>
                    </a:lnTo>
                    <a:lnTo>
                      <a:pt x="3" y="13"/>
                    </a:lnTo>
                    <a:lnTo>
                      <a:pt x="3" y="16"/>
                    </a:lnTo>
                    <a:lnTo>
                      <a:pt x="12" y="16"/>
                    </a:lnTo>
                    <a:lnTo>
                      <a:pt x="16" y="13"/>
                    </a:lnTo>
                    <a:lnTo>
                      <a:pt x="16" y="10"/>
                    </a:lnTo>
                    <a:lnTo>
                      <a:pt x="17" y="10"/>
                    </a:lnTo>
                    <a:lnTo>
                      <a:pt x="17"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7" name="Freeform 676"/>
              <p:cNvSpPr>
                <a:spLocks/>
              </p:cNvSpPr>
              <p:nvPr/>
            </p:nvSpPr>
            <p:spPr bwMode="auto">
              <a:xfrm>
                <a:off x="5054600" y="4430713"/>
                <a:ext cx="22225" cy="25400"/>
              </a:xfrm>
              <a:custGeom>
                <a:avLst/>
                <a:gdLst>
                  <a:gd name="T0" fmla="*/ 35282190 w 14"/>
                  <a:gd name="T1" fmla="*/ 17640298 h 16"/>
                  <a:gd name="T2" fmla="*/ 35282190 w 14"/>
                  <a:gd name="T3" fmla="*/ 7559674 h 16"/>
                  <a:gd name="T4" fmla="*/ 27722517 w 14"/>
                  <a:gd name="T5" fmla="*/ 0 h 16"/>
                  <a:gd name="T6" fmla="*/ 2520950 w 14"/>
                  <a:gd name="T7" fmla="*/ 0 h 16"/>
                  <a:gd name="T8" fmla="*/ 0 w 14"/>
                  <a:gd name="T9" fmla="*/ 7559674 h 16"/>
                  <a:gd name="T10" fmla="*/ 0 w 14"/>
                  <a:gd name="T11" fmla="*/ 32761234 h 16"/>
                  <a:gd name="T12" fmla="*/ 2520950 w 14"/>
                  <a:gd name="T13" fmla="*/ 32761234 h 16"/>
                  <a:gd name="T14" fmla="*/ 2520950 w 14"/>
                  <a:gd name="T15" fmla="*/ 40322493 h 16"/>
                  <a:gd name="T16" fmla="*/ 27722517 w 14"/>
                  <a:gd name="T17" fmla="*/ 40322493 h 16"/>
                  <a:gd name="T18" fmla="*/ 27722517 w 14"/>
                  <a:gd name="T19" fmla="*/ 32761234 h 16"/>
                  <a:gd name="T20" fmla="*/ 35282190 w 14"/>
                  <a:gd name="T21" fmla="*/ 32761234 h 16"/>
                  <a:gd name="T22" fmla="*/ 35282190 w 14"/>
                  <a:gd name="T23" fmla="*/ 25201557 h 16"/>
                  <a:gd name="T24" fmla="*/ 35282190 w 14"/>
                  <a:gd name="T25" fmla="*/ 1764029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4" y="7"/>
                    </a:moveTo>
                    <a:lnTo>
                      <a:pt x="14" y="3"/>
                    </a:lnTo>
                    <a:lnTo>
                      <a:pt x="11" y="0"/>
                    </a:lnTo>
                    <a:lnTo>
                      <a:pt x="1" y="0"/>
                    </a:lnTo>
                    <a:lnTo>
                      <a:pt x="0" y="3"/>
                    </a:lnTo>
                    <a:lnTo>
                      <a:pt x="0" y="13"/>
                    </a:lnTo>
                    <a:lnTo>
                      <a:pt x="1" y="13"/>
                    </a:lnTo>
                    <a:lnTo>
                      <a:pt x="1" y="16"/>
                    </a:lnTo>
                    <a:lnTo>
                      <a:pt x="11" y="16"/>
                    </a:lnTo>
                    <a:lnTo>
                      <a:pt x="11" y="13"/>
                    </a:lnTo>
                    <a:lnTo>
                      <a:pt x="14" y="13"/>
                    </a:lnTo>
                    <a:lnTo>
                      <a:pt x="14" y="10"/>
                    </a:lnTo>
                    <a:lnTo>
                      <a:pt x="14" y="7"/>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8" name="Freeform 677"/>
              <p:cNvSpPr>
                <a:spLocks/>
              </p:cNvSpPr>
              <p:nvPr/>
            </p:nvSpPr>
            <p:spPr bwMode="auto">
              <a:xfrm>
                <a:off x="5054600" y="4430713"/>
                <a:ext cx="22225" cy="25400"/>
              </a:xfrm>
              <a:custGeom>
                <a:avLst/>
                <a:gdLst>
                  <a:gd name="T0" fmla="*/ 35282190 w 14"/>
                  <a:gd name="T1" fmla="*/ 17640298 h 16"/>
                  <a:gd name="T2" fmla="*/ 35282190 w 14"/>
                  <a:gd name="T3" fmla="*/ 7559674 h 16"/>
                  <a:gd name="T4" fmla="*/ 27722517 w 14"/>
                  <a:gd name="T5" fmla="*/ 0 h 16"/>
                  <a:gd name="T6" fmla="*/ 2520950 w 14"/>
                  <a:gd name="T7" fmla="*/ 0 h 16"/>
                  <a:gd name="T8" fmla="*/ 0 w 14"/>
                  <a:gd name="T9" fmla="*/ 7559674 h 16"/>
                  <a:gd name="T10" fmla="*/ 0 w 14"/>
                  <a:gd name="T11" fmla="*/ 32761234 h 16"/>
                  <a:gd name="T12" fmla="*/ 2520950 w 14"/>
                  <a:gd name="T13" fmla="*/ 32761234 h 16"/>
                  <a:gd name="T14" fmla="*/ 2520950 w 14"/>
                  <a:gd name="T15" fmla="*/ 40322493 h 16"/>
                  <a:gd name="T16" fmla="*/ 27722517 w 14"/>
                  <a:gd name="T17" fmla="*/ 40322493 h 16"/>
                  <a:gd name="T18" fmla="*/ 27722517 w 14"/>
                  <a:gd name="T19" fmla="*/ 32761234 h 16"/>
                  <a:gd name="T20" fmla="*/ 35282190 w 14"/>
                  <a:gd name="T21" fmla="*/ 32761234 h 16"/>
                  <a:gd name="T22" fmla="*/ 35282190 w 14"/>
                  <a:gd name="T23" fmla="*/ 25201557 h 16"/>
                  <a:gd name="T24" fmla="*/ 35282190 w 14"/>
                  <a:gd name="T25" fmla="*/ 1764029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4" y="7"/>
                    </a:moveTo>
                    <a:lnTo>
                      <a:pt x="14" y="3"/>
                    </a:lnTo>
                    <a:lnTo>
                      <a:pt x="11" y="0"/>
                    </a:lnTo>
                    <a:lnTo>
                      <a:pt x="1" y="0"/>
                    </a:lnTo>
                    <a:lnTo>
                      <a:pt x="0" y="3"/>
                    </a:lnTo>
                    <a:lnTo>
                      <a:pt x="0" y="13"/>
                    </a:lnTo>
                    <a:lnTo>
                      <a:pt x="1" y="13"/>
                    </a:lnTo>
                    <a:lnTo>
                      <a:pt x="1" y="16"/>
                    </a:lnTo>
                    <a:lnTo>
                      <a:pt x="11" y="16"/>
                    </a:lnTo>
                    <a:lnTo>
                      <a:pt x="11" y="13"/>
                    </a:lnTo>
                    <a:lnTo>
                      <a:pt x="14" y="13"/>
                    </a:lnTo>
                    <a:lnTo>
                      <a:pt x="14" y="10"/>
                    </a:lnTo>
                    <a:lnTo>
                      <a:pt x="14" y="7"/>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69" name="Freeform 678"/>
              <p:cNvSpPr>
                <a:spLocks/>
              </p:cNvSpPr>
              <p:nvPr/>
            </p:nvSpPr>
            <p:spPr bwMode="auto">
              <a:xfrm>
                <a:off x="5054600" y="4430713"/>
                <a:ext cx="22225" cy="25400"/>
              </a:xfrm>
              <a:custGeom>
                <a:avLst/>
                <a:gdLst>
                  <a:gd name="T0" fmla="*/ 35282190 w 14"/>
                  <a:gd name="T1" fmla="*/ 17640298 h 16"/>
                  <a:gd name="T2" fmla="*/ 35282190 w 14"/>
                  <a:gd name="T3" fmla="*/ 7559674 h 16"/>
                  <a:gd name="T4" fmla="*/ 27722517 w 14"/>
                  <a:gd name="T5" fmla="*/ 0 h 16"/>
                  <a:gd name="T6" fmla="*/ 2520950 w 14"/>
                  <a:gd name="T7" fmla="*/ 0 h 16"/>
                  <a:gd name="T8" fmla="*/ 0 w 14"/>
                  <a:gd name="T9" fmla="*/ 7559674 h 16"/>
                  <a:gd name="T10" fmla="*/ 0 w 14"/>
                  <a:gd name="T11" fmla="*/ 32761234 h 16"/>
                  <a:gd name="T12" fmla="*/ 2520950 w 14"/>
                  <a:gd name="T13" fmla="*/ 32761234 h 16"/>
                  <a:gd name="T14" fmla="*/ 2520950 w 14"/>
                  <a:gd name="T15" fmla="*/ 40322493 h 16"/>
                  <a:gd name="T16" fmla="*/ 27722517 w 14"/>
                  <a:gd name="T17" fmla="*/ 40322493 h 16"/>
                  <a:gd name="T18" fmla="*/ 27722517 w 14"/>
                  <a:gd name="T19" fmla="*/ 32761234 h 16"/>
                  <a:gd name="T20" fmla="*/ 35282190 w 14"/>
                  <a:gd name="T21" fmla="*/ 32761234 h 16"/>
                  <a:gd name="T22" fmla="*/ 35282190 w 14"/>
                  <a:gd name="T23" fmla="*/ 25201557 h 16"/>
                  <a:gd name="T24" fmla="*/ 35282190 w 14"/>
                  <a:gd name="T25" fmla="*/ 1764029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4" y="7"/>
                    </a:moveTo>
                    <a:lnTo>
                      <a:pt x="14" y="3"/>
                    </a:lnTo>
                    <a:lnTo>
                      <a:pt x="11" y="0"/>
                    </a:lnTo>
                    <a:lnTo>
                      <a:pt x="1" y="0"/>
                    </a:lnTo>
                    <a:lnTo>
                      <a:pt x="0" y="3"/>
                    </a:lnTo>
                    <a:lnTo>
                      <a:pt x="0" y="13"/>
                    </a:lnTo>
                    <a:lnTo>
                      <a:pt x="1" y="13"/>
                    </a:lnTo>
                    <a:lnTo>
                      <a:pt x="1" y="16"/>
                    </a:lnTo>
                    <a:lnTo>
                      <a:pt x="11" y="16"/>
                    </a:lnTo>
                    <a:lnTo>
                      <a:pt x="11" y="13"/>
                    </a:lnTo>
                    <a:lnTo>
                      <a:pt x="14" y="13"/>
                    </a:lnTo>
                    <a:lnTo>
                      <a:pt x="14" y="10"/>
                    </a:lnTo>
                    <a:lnTo>
                      <a:pt x="14"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0" name="Freeform 679"/>
              <p:cNvSpPr>
                <a:spLocks/>
              </p:cNvSpPr>
              <p:nvPr/>
            </p:nvSpPr>
            <p:spPr bwMode="auto">
              <a:xfrm>
                <a:off x="5054600" y="4430713"/>
                <a:ext cx="22225" cy="25400"/>
              </a:xfrm>
              <a:custGeom>
                <a:avLst/>
                <a:gdLst>
                  <a:gd name="T0" fmla="*/ 35282190 w 14"/>
                  <a:gd name="T1" fmla="*/ 17640298 h 16"/>
                  <a:gd name="T2" fmla="*/ 35282190 w 14"/>
                  <a:gd name="T3" fmla="*/ 7559674 h 16"/>
                  <a:gd name="T4" fmla="*/ 27722517 w 14"/>
                  <a:gd name="T5" fmla="*/ 0 h 16"/>
                  <a:gd name="T6" fmla="*/ 2520950 w 14"/>
                  <a:gd name="T7" fmla="*/ 0 h 16"/>
                  <a:gd name="T8" fmla="*/ 0 w 14"/>
                  <a:gd name="T9" fmla="*/ 7559674 h 16"/>
                  <a:gd name="T10" fmla="*/ 0 w 14"/>
                  <a:gd name="T11" fmla="*/ 32761234 h 16"/>
                  <a:gd name="T12" fmla="*/ 2520950 w 14"/>
                  <a:gd name="T13" fmla="*/ 32761234 h 16"/>
                  <a:gd name="T14" fmla="*/ 2520950 w 14"/>
                  <a:gd name="T15" fmla="*/ 40322493 h 16"/>
                  <a:gd name="T16" fmla="*/ 27722517 w 14"/>
                  <a:gd name="T17" fmla="*/ 40322493 h 16"/>
                  <a:gd name="T18" fmla="*/ 27722517 w 14"/>
                  <a:gd name="T19" fmla="*/ 32761234 h 16"/>
                  <a:gd name="T20" fmla="*/ 35282190 w 14"/>
                  <a:gd name="T21" fmla="*/ 32761234 h 16"/>
                  <a:gd name="T22" fmla="*/ 35282190 w 14"/>
                  <a:gd name="T23" fmla="*/ 25201557 h 16"/>
                  <a:gd name="T24" fmla="*/ 35282190 w 14"/>
                  <a:gd name="T25" fmla="*/ 1764029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14" y="7"/>
                    </a:moveTo>
                    <a:lnTo>
                      <a:pt x="14" y="3"/>
                    </a:lnTo>
                    <a:lnTo>
                      <a:pt x="11" y="0"/>
                    </a:lnTo>
                    <a:lnTo>
                      <a:pt x="1" y="0"/>
                    </a:lnTo>
                    <a:lnTo>
                      <a:pt x="0" y="3"/>
                    </a:lnTo>
                    <a:lnTo>
                      <a:pt x="0" y="13"/>
                    </a:lnTo>
                    <a:lnTo>
                      <a:pt x="1" y="13"/>
                    </a:lnTo>
                    <a:lnTo>
                      <a:pt x="1" y="16"/>
                    </a:lnTo>
                    <a:lnTo>
                      <a:pt x="11" y="16"/>
                    </a:lnTo>
                    <a:lnTo>
                      <a:pt x="11" y="13"/>
                    </a:lnTo>
                    <a:lnTo>
                      <a:pt x="14" y="13"/>
                    </a:lnTo>
                    <a:lnTo>
                      <a:pt x="14" y="10"/>
                    </a:lnTo>
                    <a:lnTo>
                      <a:pt x="14"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1" name="Freeform 680"/>
              <p:cNvSpPr>
                <a:spLocks/>
              </p:cNvSpPr>
              <p:nvPr/>
            </p:nvSpPr>
            <p:spPr bwMode="auto">
              <a:xfrm>
                <a:off x="5314950" y="4430713"/>
                <a:ext cx="30163" cy="25400"/>
              </a:xfrm>
              <a:custGeom>
                <a:avLst/>
                <a:gdLst>
                  <a:gd name="T0" fmla="*/ 47882962 w 19"/>
                  <a:gd name="T1" fmla="*/ 17640298 h 16"/>
                  <a:gd name="T2" fmla="*/ 47882962 w 19"/>
                  <a:gd name="T3" fmla="*/ 7559674 h 16"/>
                  <a:gd name="T4" fmla="*/ 40323165 w 19"/>
                  <a:gd name="T5" fmla="*/ 7559674 h 16"/>
                  <a:gd name="T6" fmla="*/ 40323165 w 19"/>
                  <a:gd name="T7" fmla="*/ 0 h 16"/>
                  <a:gd name="T8" fmla="*/ 7559800 w 19"/>
                  <a:gd name="T9" fmla="*/ 0 h 16"/>
                  <a:gd name="T10" fmla="*/ 7559800 w 19"/>
                  <a:gd name="T11" fmla="*/ 7559674 h 16"/>
                  <a:gd name="T12" fmla="*/ 0 w 19"/>
                  <a:gd name="T13" fmla="*/ 17640298 h 16"/>
                  <a:gd name="T14" fmla="*/ 0 w 19"/>
                  <a:gd name="T15" fmla="*/ 25201557 h 16"/>
                  <a:gd name="T16" fmla="*/ 7559800 w 19"/>
                  <a:gd name="T17" fmla="*/ 25201557 h 16"/>
                  <a:gd name="T18" fmla="*/ 7559800 w 19"/>
                  <a:gd name="T19" fmla="*/ 32761234 h 16"/>
                  <a:gd name="T20" fmla="*/ 15121188 w 19"/>
                  <a:gd name="T21" fmla="*/ 40322493 h 16"/>
                  <a:gd name="T22" fmla="*/ 40323165 w 19"/>
                  <a:gd name="T23" fmla="*/ 40322493 h 16"/>
                  <a:gd name="T24" fmla="*/ 40323165 w 19"/>
                  <a:gd name="T25" fmla="*/ 32761234 h 16"/>
                  <a:gd name="T26" fmla="*/ 47882962 w 19"/>
                  <a:gd name="T27" fmla="*/ 25201557 h 16"/>
                  <a:gd name="T28" fmla="*/ 47882962 w 19"/>
                  <a:gd name="T29" fmla="*/ 1764029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7"/>
                    </a:moveTo>
                    <a:lnTo>
                      <a:pt x="19" y="3"/>
                    </a:lnTo>
                    <a:lnTo>
                      <a:pt x="16" y="3"/>
                    </a:lnTo>
                    <a:lnTo>
                      <a:pt x="16" y="0"/>
                    </a:lnTo>
                    <a:lnTo>
                      <a:pt x="3" y="0"/>
                    </a:lnTo>
                    <a:lnTo>
                      <a:pt x="3" y="3"/>
                    </a:lnTo>
                    <a:lnTo>
                      <a:pt x="0" y="7"/>
                    </a:lnTo>
                    <a:lnTo>
                      <a:pt x="0" y="10"/>
                    </a:lnTo>
                    <a:lnTo>
                      <a:pt x="3" y="10"/>
                    </a:lnTo>
                    <a:lnTo>
                      <a:pt x="3" y="13"/>
                    </a:lnTo>
                    <a:lnTo>
                      <a:pt x="6" y="16"/>
                    </a:lnTo>
                    <a:lnTo>
                      <a:pt x="16" y="16"/>
                    </a:lnTo>
                    <a:lnTo>
                      <a:pt x="16" y="13"/>
                    </a:lnTo>
                    <a:lnTo>
                      <a:pt x="19" y="10"/>
                    </a:lnTo>
                    <a:lnTo>
                      <a:pt x="19" y="7"/>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2" name="Freeform 681"/>
              <p:cNvSpPr>
                <a:spLocks/>
              </p:cNvSpPr>
              <p:nvPr/>
            </p:nvSpPr>
            <p:spPr bwMode="auto">
              <a:xfrm>
                <a:off x="5314950" y="4430713"/>
                <a:ext cx="30163" cy="25400"/>
              </a:xfrm>
              <a:custGeom>
                <a:avLst/>
                <a:gdLst>
                  <a:gd name="T0" fmla="*/ 47882962 w 19"/>
                  <a:gd name="T1" fmla="*/ 17640298 h 16"/>
                  <a:gd name="T2" fmla="*/ 47882962 w 19"/>
                  <a:gd name="T3" fmla="*/ 7559674 h 16"/>
                  <a:gd name="T4" fmla="*/ 40323165 w 19"/>
                  <a:gd name="T5" fmla="*/ 7559674 h 16"/>
                  <a:gd name="T6" fmla="*/ 40323165 w 19"/>
                  <a:gd name="T7" fmla="*/ 0 h 16"/>
                  <a:gd name="T8" fmla="*/ 7559800 w 19"/>
                  <a:gd name="T9" fmla="*/ 0 h 16"/>
                  <a:gd name="T10" fmla="*/ 7559800 w 19"/>
                  <a:gd name="T11" fmla="*/ 7559674 h 16"/>
                  <a:gd name="T12" fmla="*/ 0 w 19"/>
                  <a:gd name="T13" fmla="*/ 17640298 h 16"/>
                  <a:gd name="T14" fmla="*/ 0 w 19"/>
                  <a:gd name="T15" fmla="*/ 25201557 h 16"/>
                  <a:gd name="T16" fmla="*/ 7559800 w 19"/>
                  <a:gd name="T17" fmla="*/ 25201557 h 16"/>
                  <a:gd name="T18" fmla="*/ 7559800 w 19"/>
                  <a:gd name="T19" fmla="*/ 32761234 h 16"/>
                  <a:gd name="T20" fmla="*/ 15121188 w 19"/>
                  <a:gd name="T21" fmla="*/ 40322493 h 16"/>
                  <a:gd name="T22" fmla="*/ 40323165 w 19"/>
                  <a:gd name="T23" fmla="*/ 40322493 h 16"/>
                  <a:gd name="T24" fmla="*/ 40323165 w 19"/>
                  <a:gd name="T25" fmla="*/ 32761234 h 16"/>
                  <a:gd name="T26" fmla="*/ 47882962 w 19"/>
                  <a:gd name="T27" fmla="*/ 25201557 h 16"/>
                  <a:gd name="T28" fmla="*/ 47882962 w 19"/>
                  <a:gd name="T29" fmla="*/ 1764029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7"/>
                    </a:moveTo>
                    <a:lnTo>
                      <a:pt x="19" y="3"/>
                    </a:lnTo>
                    <a:lnTo>
                      <a:pt x="16" y="3"/>
                    </a:lnTo>
                    <a:lnTo>
                      <a:pt x="16" y="0"/>
                    </a:lnTo>
                    <a:lnTo>
                      <a:pt x="3" y="0"/>
                    </a:lnTo>
                    <a:lnTo>
                      <a:pt x="3" y="3"/>
                    </a:lnTo>
                    <a:lnTo>
                      <a:pt x="0" y="7"/>
                    </a:lnTo>
                    <a:lnTo>
                      <a:pt x="0" y="10"/>
                    </a:lnTo>
                    <a:lnTo>
                      <a:pt x="3" y="10"/>
                    </a:lnTo>
                    <a:lnTo>
                      <a:pt x="3" y="13"/>
                    </a:lnTo>
                    <a:lnTo>
                      <a:pt x="6" y="16"/>
                    </a:lnTo>
                    <a:lnTo>
                      <a:pt x="16" y="16"/>
                    </a:lnTo>
                    <a:lnTo>
                      <a:pt x="16" y="13"/>
                    </a:lnTo>
                    <a:lnTo>
                      <a:pt x="19" y="10"/>
                    </a:lnTo>
                    <a:lnTo>
                      <a:pt x="19" y="7"/>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3" name="Freeform 682"/>
              <p:cNvSpPr>
                <a:spLocks/>
              </p:cNvSpPr>
              <p:nvPr/>
            </p:nvSpPr>
            <p:spPr bwMode="auto">
              <a:xfrm>
                <a:off x="5314950" y="4430713"/>
                <a:ext cx="30163" cy="25400"/>
              </a:xfrm>
              <a:custGeom>
                <a:avLst/>
                <a:gdLst>
                  <a:gd name="T0" fmla="*/ 47882962 w 19"/>
                  <a:gd name="T1" fmla="*/ 17640298 h 16"/>
                  <a:gd name="T2" fmla="*/ 47882962 w 19"/>
                  <a:gd name="T3" fmla="*/ 7559674 h 16"/>
                  <a:gd name="T4" fmla="*/ 40323165 w 19"/>
                  <a:gd name="T5" fmla="*/ 7559674 h 16"/>
                  <a:gd name="T6" fmla="*/ 40323165 w 19"/>
                  <a:gd name="T7" fmla="*/ 0 h 16"/>
                  <a:gd name="T8" fmla="*/ 7559800 w 19"/>
                  <a:gd name="T9" fmla="*/ 0 h 16"/>
                  <a:gd name="T10" fmla="*/ 7559800 w 19"/>
                  <a:gd name="T11" fmla="*/ 7559674 h 16"/>
                  <a:gd name="T12" fmla="*/ 0 w 19"/>
                  <a:gd name="T13" fmla="*/ 17640298 h 16"/>
                  <a:gd name="T14" fmla="*/ 0 w 19"/>
                  <a:gd name="T15" fmla="*/ 25201557 h 16"/>
                  <a:gd name="T16" fmla="*/ 7559800 w 19"/>
                  <a:gd name="T17" fmla="*/ 25201557 h 16"/>
                  <a:gd name="T18" fmla="*/ 7559800 w 19"/>
                  <a:gd name="T19" fmla="*/ 32761234 h 16"/>
                  <a:gd name="T20" fmla="*/ 15121188 w 19"/>
                  <a:gd name="T21" fmla="*/ 40322493 h 16"/>
                  <a:gd name="T22" fmla="*/ 40323165 w 19"/>
                  <a:gd name="T23" fmla="*/ 40322493 h 16"/>
                  <a:gd name="T24" fmla="*/ 40323165 w 19"/>
                  <a:gd name="T25" fmla="*/ 32761234 h 16"/>
                  <a:gd name="T26" fmla="*/ 47882962 w 19"/>
                  <a:gd name="T27" fmla="*/ 25201557 h 16"/>
                  <a:gd name="T28" fmla="*/ 47882962 w 19"/>
                  <a:gd name="T29" fmla="*/ 1764029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7"/>
                    </a:moveTo>
                    <a:lnTo>
                      <a:pt x="19" y="3"/>
                    </a:lnTo>
                    <a:lnTo>
                      <a:pt x="16" y="3"/>
                    </a:lnTo>
                    <a:lnTo>
                      <a:pt x="16" y="0"/>
                    </a:lnTo>
                    <a:lnTo>
                      <a:pt x="3" y="0"/>
                    </a:lnTo>
                    <a:lnTo>
                      <a:pt x="3" y="3"/>
                    </a:lnTo>
                    <a:lnTo>
                      <a:pt x="0" y="7"/>
                    </a:lnTo>
                    <a:lnTo>
                      <a:pt x="0" y="10"/>
                    </a:lnTo>
                    <a:lnTo>
                      <a:pt x="3" y="10"/>
                    </a:lnTo>
                    <a:lnTo>
                      <a:pt x="3" y="13"/>
                    </a:lnTo>
                    <a:lnTo>
                      <a:pt x="6" y="16"/>
                    </a:lnTo>
                    <a:lnTo>
                      <a:pt x="16" y="16"/>
                    </a:lnTo>
                    <a:lnTo>
                      <a:pt x="16" y="13"/>
                    </a:lnTo>
                    <a:lnTo>
                      <a:pt x="19" y="10"/>
                    </a:lnTo>
                    <a:lnTo>
                      <a:pt x="19"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4" name="Freeform 683"/>
              <p:cNvSpPr>
                <a:spLocks/>
              </p:cNvSpPr>
              <p:nvPr/>
            </p:nvSpPr>
            <p:spPr bwMode="auto">
              <a:xfrm>
                <a:off x="5314950" y="4430713"/>
                <a:ext cx="30163" cy="25400"/>
              </a:xfrm>
              <a:custGeom>
                <a:avLst/>
                <a:gdLst>
                  <a:gd name="T0" fmla="*/ 47882962 w 19"/>
                  <a:gd name="T1" fmla="*/ 17640298 h 16"/>
                  <a:gd name="T2" fmla="*/ 47882962 w 19"/>
                  <a:gd name="T3" fmla="*/ 7559674 h 16"/>
                  <a:gd name="T4" fmla="*/ 40323165 w 19"/>
                  <a:gd name="T5" fmla="*/ 7559674 h 16"/>
                  <a:gd name="T6" fmla="*/ 40323165 w 19"/>
                  <a:gd name="T7" fmla="*/ 0 h 16"/>
                  <a:gd name="T8" fmla="*/ 7559800 w 19"/>
                  <a:gd name="T9" fmla="*/ 0 h 16"/>
                  <a:gd name="T10" fmla="*/ 7559800 w 19"/>
                  <a:gd name="T11" fmla="*/ 7559674 h 16"/>
                  <a:gd name="T12" fmla="*/ 0 w 19"/>
                  <a:gd name="T13" fmla="*/ 17640298 h 16"/>
                  <a:gd name="T14" fmla="*/ 0 w 19"/>
                  <a:gd name="T15" fmla="*/ 25201557 h 16"/>
                  <a:gd name="T16" fmla="*/ 7559800 w 19"/>
                  <a:gd name="T17" fmla="*/ 25201557 h 16"/>
                  <a:gd name="T18" fmla="*/ 7559800 w 19"/>
                  <a:gd name="T19" fmla="*/ 32761234 h 16"/>
                  <a:gd name="T20" fmla="*/ 15121188 w 19"/>
                  <a:gd name="T21" fmla="*/ 40322493 h 16"/>
                  <a:gd name="T22" fmla="*/ 40323165 w 19"/>
                  <a:gd name="T23" fmla="*/ 40322493 h 16"/>
                  <a:gd name="T24" fmla="*/ 40323165 w 19"/>
                  <a:gd name="T25" fmla="*/ 32761234 h 16"/>
                  <a:gd name="T26" fmla="*/ 47882962 w 19"/>
                  <a:gd name="T27" fmla="*/ 25201557 h 16"/>
                  <a:gd name="T28" fmla="*/ 47882962 w 19"/>
                  <a:gd name="T29" fmla="*/ 17640298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6"/>
                  <a:gd name="T47" fmla="*/ 19 w 1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6">
                    <a:moveTo>
                      <a:pt x="19" y="7"/>
                    </a:moveTo>
                    <a:lnTo>
                      <a:pt x="19" y="3"/>
                    </a:lnTo>
                    <a:lnTo>
                      <a:pt x="16" y="3"/>
                    </a:lnTo>
                    <a:lnTo>
                      <a:pt x="16" y="0"/>
                    </a:lnTo>
                    <a:lnTo>
                      <a:pt x="3" y="0"/>
                    </a:lnTo>
                    <a:lnTo>
                      <a:pt x="3" y="3"/>
                    </a:lnTo>
                    <a:lnTo>
                      <a:pt x="0" y="7"/>
                    </a:lnTo>
                    <a:lnTo>
                      <a:pt x="0" y="10"/>
                    </a:lnTo>
                    <a:lnTo>
                      <a:pt x="3" y="10"/>
                    </a:lnTo>
                    <a:lnTo>
                      <a:pt x="3" y="13"/>
                    </a:lnTo>
                    <a:lnTo>
                      <a:pt x="6" y="16"/>
                    </a:lnTo>
                    <a:lnTo>
                      <a:pt x="16" y="16"/>
                    </a:lnTo>
                    <a:lnTo>
                      <a:pt x="16" y="13"/>
                    </a:lnTo>
                    <a:lnTo>
                      <a:pt x="19" y="10"/>
                    </a:lnTo>
                    <a:lnTo>
                      <a:pt x="19" y="7"/>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5" name="Freeform 684"/>
              <p:cNvSpPr>
                <a:spLocks/>
              </p:cNvSpPr>
              <p:nvPr/>
            </p:nvSpPr>
            <p:spPr bwMode="auto">
              <a:xfrm>
                <a:off x="5583238" y="4383088"/>
                <a:ext cx="23812" cy="30162"/>
              </a:xfrm>
              <a:custGeom>
                <a:avLst/>
                <a:gdLst>
                  <a:gd name="T0" fmla="*/ 37800759 w 15"/>
                  <a:gd name="T1" fmla="*/ 25201141 h 19"/>
                  <a:gd name="T2" fmla="*/ 37800759 w 15"/>
                  <a:gd name="T3" fmla="*/ 7561137 h 19"/>
                  <a:gd name="T4" fmla="*/ 32760554 w 15"/>
                  <a:gd name="T5" fmla="*/ 7561137 h 19"/>
                  <a:gd name="T6" fmla="*/ 32760554 w 15"/>
                  <a:gd name="T7" fmla="*/ 0 h 19"/>
                  <a:gd name="T8" fmla="*/ 17639931 w 15"/>
                  <a:gd name="T9" fmla="*/ 0 h 19"/>
                  <a:gd name="T10" fmla="*/ 7559517 w 15"/>
                  <a:gd name="T11" fmla="*/ 7561137 h 19"/>
                  <a:gd name="T12" fmla="*/ 0 w 15"/>
                  <a:gd name="T13" fmla="*/ 15120687 h 19"/>
                  <a:gd name="T14" fmla="*/ 0 w 15"/>
                  <a:gd name="T15" fmla="*/ 32762281 h 19"/>
                  <a:gd name="T16" fmla="*/ 7559517 w 15"/>
                  <a:gd name="T17" fmla="*/ 40321828 h 19"/>
                  <a:gd name="T18" fmla="*/ 17639931 w 15"/>
                  <a:gd name="T19" fmla="*/ 47882962 h 19"/>
                  <a:gd name="T20" fmla="*/ 32760554 w 15"/>
                  <a:gd name="T21" fmla="*/ 47882962 h 19"/>
                  <a:gd name="T22" fmla="*/ 32760554 w 15"/>
                  <a:gd name="T23" fmla="*/ 40321828 h 19"/>
                  <a:gd name="T24" fmla="*/ 37800759 w 15"/>
                  <a:gd name="T25" fmla="*/ 40321828 h 19"/>
                  <a:gd name="T26" fmla="*/ 37800759 w 15"/>
                  <a:gd name="T27" fmla="*/ 32762281 h 19"/>
                  <a:gd name="T28" fmla="*/ 37800759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3" y="3"/>
                    </a:lnTo>
                    <a:lnTo>
                      <a:pt x="13" y="0"/>
                    </a:lnTo>
                    <a:lnTo>
                      <a:pt x="7" y="0"/>
                    </a:lnTo>
                    <a:lnTo>
                      <a:pt x="3" y="3"/>
                    </a:lnTo>
                    <a:lnTo>
                      <a:pt x="0" y="6"/>
                    </a:lnTo>
                    <a:lnTo>
                      <a:pt x="0" y="13"/>
                    </a:lnTo>
                    <a:lnTo>
                      <a:pt x="3" y="16"/>
                    </a:lnTo>
                    <a:lnTo>
                      <a:pt x="7" y="19"/>
                    </a:lnTo>
                    <a:lnTo>
                      <a:pt x="13" y="19"/>
                    </a:lnTo>
                    <a:lnTo>
                      <a:pt x="13" y="16"/>
                    </a:lnTo>
                    <a:lnTo>
                      <a:pt x="15" y="16"/>
                    </a:lnTo>
                    <a:lnTo>
                      <a:pt x="15" y="13"/>
                    </a:lnTo>
                    <a:lnTo>
                      <a:pt x="15"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6" name="Freeform 685"/>
              <p:cNvSpPr>
                <a:spLocks/>
              </p:cNvSpPr>
              <p:nvPr/>
            </p:nvSpPr>
            <p:spPr bwMode="auto">
              <a:xfrm>
                <a:off x="5583238" y="4383088"/>
                <a:ext cx="23812" cy="30162"/>
              </a:xfrm>
              <a:custGeom>
                <a:avLst/>
                <a:gdLst>
                  <a:gd name="T0" fmla="*/ 37800759 w 15"/>
                  <a:gd name="T1" fmla="*/ 25201141 h 19"/>
                  <a:gd name="T2" fmla="*/ 37800759 w 15"/>
                  <a:gd name="T3" fmla="*/ 7561137 h 19"/>
                  <a:gd name="T4" fmla="*/ 32760554 w 15"/>
                  <a:gd name="T5" fmla="*/ 7561137 h 19"/>
                  <a:gd name="T6" fmla="*/ 32760554 w 15"/>
                  <a:gd name="T7" fmla="*/ 0 h 19"/>
                  <a:gd name="T8" fmla="*/ 17639931 w 15"/>
                  <a:gd name="T9" fmla="*/ 0 h 19"/>
                  <a:gd name="T10" fmla="*/ 7559517 w 15"/>
                  <a:gd name="T11" fmla="*/ 7561137 h 19"/>
                  <a:gd name="T12" fmla="*/ 0 w 15"/>
                  <a:gd name="T13" fmla="*/ 15120687 h 19"/>
                  <a:gd name="T14" fmla="*/ 0 w 15"/>
                  <a:gd name="T15" fmla="*/ 32762281 h 19"/>
                  <a:gd name="T16" fmla="*/ 7559517 w 15"/>
                  <a:gd name="T17" fmla="*/ 40321828 h 19"/>
                  <a:gd name="T18" fmla="*/ 17639931 w 15"/>
                  <a:gd name="T19" fmla="*/ 47882962 h 19"/>
                  <a:gd name="T20" fmla="*/ 32760554 w 15"/>
                  <a:gd name="T21" fmla="*/ 47882962 h 19"/>
                  <a:gd name="T22" fmla="*/ 32760554 w 15"/>
                  <a:gd name="T23" fmla="*/ 40321828 h 19"/>
                  <a:gd name="T24" fmla="*/ 37800759 w 15"/>
                  <a:gd name="T25" fmla="*/ 40321828 h 19"/>
                  <a:gd name="T26" fmla="*/ 37800759 w 15"/>
                  <a:gd name="T27" fmla="*/ 32762281 h 19"/>
                  <a:gd name="T28" fmla="*/ 37800759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3" y="3"/>
                    </a:lnTo>
                    <a:lnTo>
                      <a:pt x="13" y="0"/>
                    </a:lnTo>
                    <a:lnTo>
                      <a:pt x="7" y="0"/>
                    </a:lnTo>
                    <a:lnTo>
                      <a:pt x="3" y="3"/>
                    </a:lnTo>
                    <a:lnTo>
                      <a:pt x="0" y="6"/>
                    </a:lnTo>
                    <a:lnTo>
                      <a:pt x="0" y="13"/>
                    </a:lnTo>
                    <a:lnTo>
                      <a:pt x="3" y="16"/>
                    </a:lnTo>
                    <a:lnTo>
                      <a:pt x="7" y="19"/>
                    </a:lnTo>
                    <a:lnTo>
                      <a:pt x="13" y="19"/>
                    </a:lnTo>
                    <a:lnTo>
                      <a:pt x="13" y="16"/>
                    </a:lnTo>
                    <a:lnTo>
                      <a:pt x="15" y="16"/>
                    </a:lnTo>
                    <a:lnTo>
                      <a:pt x="15" y="13"/>
                    </a:lnTo>
                    <a:lnTo>
                      <a:pt x="15"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7" name="Freeform 686"/>
              <p:cNvSpPr>
                <a:spLocks/>
              </p:cNvSpPr>
              <p:nvPr/>
            </p:nvSpPr>
            <p:spPr bwMode="auto">
              <a:xfrm>
                <a:off x="5583238" y="4383088"/>
                <a:ext cx="23812" cy="30162"/>
              </a:xfrm>
              <a:custGeom>
                <a:avLst/>
                <a:gdLst>
                  <a:gd name="T0" fmla="*/ 37800759 w 15"/>
                  <a:gd name="T1" fmla="*/ 25201141 h 19"/>
                  <a:gd name="T2" fmla="*/ 37800759 w 15"/>
                  <a:gd name="T3" fmla="*/ 7561137 h 19"/>
                  <a:gd name="T4" fmla="*/ 32760554 w 15"/>
                  <a:gd name="T5" fmla="*/ 7561137 h 19"/>
                  <a:gd name="T6" fmla="*/ 32760554 w 15"/>
                  <a:gd name="T7" fmla="*/ 0 h 19"/>
                  <a:gd name="T8" fmla="*/ 17639931 w 15"/>
                  <a:gd name="T9" fmla="*/ 0 h 19"/>
                  <a:gd name="T10" fmla="*/ 7559517 w 15"/>
                  <a:gd name="T11" fmla="*/ 7561137 h 19"/>
                  <a:gd name="T12" fmla="*/ 0 w 15"/>
                  <a:gd name="T13" fmla="*/ 15120687 h 19"/>
                  <a:gd name="T14" fmla="*/ 0 w 15"/>
                  <a:gd name="T15" fmla="*/ 32762281 h 19"/>
                  <a:gd name="T16" fmla="*/ 7559517 w 15"/>
                  <a:gd name="T17" fmla="*/ 40321828 h 19"/>
                  <a:gd name="T18" fmla="*/ 17639931 w 15"/>
                  <a:gd name="T19" fmla="*/ 47882962 h 19"/>
                  <a:gd name="T20" fmla="*/ 32760554 w 15"/>
                  <a:gd name="T21" fmla="*/ 47882962 h 19"/>
                  <a:gd name="T22" fmla="*/ 32760554 w 15"/>
                  <a:gd name="T23" fmla="*/ 40321828 h 19"/>
                  <a:gd name="T24" fmla="*/ 37800759 w 15"/>
                  <a:gd name="T25" fmla="*/ 40321828 h 19"/>
                  <a:gd name="T26" fmla="*/ 37800759 w 15"/>
                  <a:gd name="T27" fmla="*/ 32762281 h 19"/>
                  <a:gd name="T28" fmla="*/ 37800759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3" y="3"/>
                    </a:lnTo>
                    <a:lnTo>
                      <a:pt x="13" y="0"/>
                    </a:lnTo>
                    <a:lnTo>
                      <a:pt x="7" y="0"/>
                    </a:lnTo>
                    <a:lnTo>
                      <a:pt x="3" y="3"/>
                    </a:lnTo>
                    <a:lnTo>
                      <a:pt x="0" y="6"/>
                    </a:lnTo>
                    <a:lnTo>
                      <a:pt x="0" y="13"/>
                    </a:lnTo>
                    <a:lnTo>
                      <a:pt x="3" y="16"/>
                    </a:lnTo>
                    <a:lnTo>
                      <a:pt x="7" y="19"/>
                    </a:lnTo>
                    <a:lnTo>
                      <a:pt x="13" y="19"/>
                    </a:lnTo>
                    <a:lnTo>
                      <a:pt x="13" y="16"/>
                    </a:lnTo>
                    <a:lnTo>
                      <a:pt x="15" y="16"/>
                    </a:lnTo>
                    <a:lnTo>
                      <a:pt x="15" y="13"/>
                    </a:lnTo>
                    <a:lnTo>
                      <a:pt x="15"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8" name="Freeform 687"/>
              <p:cNvSpPr>
                <a:spLocks/>
              </p:cNvSpPr>
              <p:nvPr/>
            </p:nvSpPr>
            <p:spPr bwMode="auto">
              <a:xfrm>
                <a:off x="5583238" y="4383088"/>
                <a:ext cx="23812" cy="30162"/>
              </a:xfrm>
              <a:custGeom>
                <a:avLst/>
                <a:gdLst>
                  <a:gd name="T0" fmla="*/ 37800759 w 15"/>
                  <a:gd name="T1" fmla="*/ 25201141 h 19"/>
                  <a:gd name="T2" fmla="*/ 37800759 w 15"/>
                  <a:gd name="T3" fmla="*/ 7561137 h 19"/>
                  <a:gd name="T4" fmla="*/ 32760554 w 15"/>
                  <a:gd name="T5" fmla="*/ 7561137 h 19"/>
                  <a:gd name="T6" fmla="*/ 32760554 w 15"/>
                  <a:gd name="T7" fmla="*/ 0 h 19"/>
                  <a:gd name="T8" fmla="*/ 17639931 w 15"/>
                  <a:gd name="T9" fmla="*/ 0 h 19"/>
                  <a:gd name="T10" fmla="*/ 7559517 w 15"/>
                  <a:gd name="T11" fmla="*/ 7561137 h 19"/>
                  <a:gd name="T12" fmla="*/ 0 w 15"/>
                  <a:gd name="T13" fmla="*/ 15120687 h 19"/>
                  <a:gd name="T14" fmla="*/ 0 w 15"/>
                  <a:gd name="T15" fmla="*/ 32762281 h 19"/>
                  <a:gd name="T16" fmla="*/ 7559517 w 15"/>
                  <a:gd name="T17" fmla="*/ 40321828 h 19"/>
                  <a:gd name="T18" fmla="*/ 17639931 w 15"/>
                  <a:gd name="T19" fmla="*/ 47882962 h 19"/>
                  <a:gd name="T20" fmla="*/ 32760554 w 15"/>
                  <a:gd name="T21" fmla="*/ 47882962 h 19"/>
                  <a:gd name="T22" fmla="*/ 32760554 w 15"/>
                  <a:gd name="T23" fmla="*/ 40321828 h 19"/>
                  <a:gd name="T24" fmla="*/ 37800759 w 15"/>
                  <a:gd name="T25" fmla="*/ 40321828 h 19"/>
                  <a:gd name="T26" fmla="*/ 37800759 w 15"/>
                  <a:gd name="T27" fmla="*/ 32762281 h 19"/>
                  <a:gd name="T28" fmla="*/ 37800759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3" y="3"/>
                    </a:lnTo>
                    <a:lnTo>
                      <a:pt x="13" y="0"/>
                    </a:lnTo>
                    <a:lnTo>
                      <a:pt x="7" y="0"/>
                    </a:lnTo>
                    <a:lnTo>
                      <a:pt x="3" y="3"/>
                    </a:lnTo>
                    <a:lnTo>
                      <a:pt x="0" y="6"/>
                    </a:lnTo>
                    <a:lnTo>
                      <a:pt x="0" y="13"/>
                    </a:lnTo>
                    <a:lnTo>
                      <a:pt x="3" y="16"/>
                    </a:lnTo>
                    <a:lnTo>
                      <a:pt x="7" y="19"/>
                    </a:lnTo>
                    <a:lnTo>
                      <a:pt x="13" y="19"/>
                    </a:lnTo>
                    <a:lnTo>
                      <a:pt x="13" y="16"/>
                    </a:lnTo>
                    <a:lnTo>
                      <a:pt x="15" y="16"/>
                    </a:lnTo>
                    <a:lnTo>
                      <a:pt x="15" y="13"/>
                    </a:lnTo>
                    <a:lnTo>
                      <a:pt x="15"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79" name="Freeform 688"/>
              <p:cNvSpPr>
                <a:spLocks/>
              </p:cNvSpPr>
              <p:nvPr/>
            </p:nvSpPr>
            <p:spPr bwMode="auto">
              <a:xfrm>
                <a:off x="5849938" y="4519613"/>
                <a:ext cx="25400" cy="30162"/>
              </a:xfrm>
              <a:custGeom>
                <a:avLst/>
                <a:gdLst>
                  <a:gd name="T0" fmla="*/ 40322493 w 16"/>
                  <a:gd name="T1" fmla="*/ 25201141 h 19"/>
                  <a:gd name="T2" fmla="*/ 40322493 w 16"/>
                  <a:gd name="T3" fmla="*/ 17641594 h 19"/>
                  <a:gd name="T4" fmla="*/ 30241873 w 16"/>
                  <a:gd name="T5" fmla="*/ 7561137 h 19"/>
                  <a:gd name="T6" fmla="*/ 22680608 w 16"/>
                  <a:gd name="T7" fmla="*/ 0 h 19"/>
                  <a:gd name="T8" fmla="*/ 7559674 w 16"/>
                  <a:gd name="T9" fmla="*/ 0 h 19"/>
                  <a:gd name="T10" fmla="*/ 7559674 w 16"/>
                  <a:gd name="T11" fmla="*/ 7561137 h 19"/>
                  <a:gd name="T12" fmla="*/ 0 w 16"/>
                  <a:gd name="T13" fmla="*/ 7561137 h 19"/>
                  <a:gd name="T14" fmla="*/ 0 w 16"/>
                  <a:gd name="T15" fmla="*/ 40321828 h 19"/>
                  <a:gd name="T16" fmla="*/ 7559674 w 16"/>
                  <a:gd name="T17" fmla="*/ 40321828 h 19"/>
                  <a:gd name="T18" fmla="*/ 7559674 w 16"/>
                  <a:gd name="T19" fmla="*/ 47882962 h 19"/>
                  <a:gd name="T20" fmla="*/ 22680608 w 16"/>
                  <a:gd name="T21" fmla="*/ 47882962 h 19"/>
                  <a:gd name="T22" fmla="*/ 30241873 w 16"/>
                  <a:gd name="T23" fmla="*/ 40321828 h 19"/>
                  <a:gd name="T24" fmla="*/ 40322493 w 16"/>
                  <a:gd name="T25" fmla="*/ 32762281 h 19"/>
                  <a:gd name="T26" fmla="*/ 40322493 w 16"/>
                  <a:gd name="T27" fmla="*/ 2520114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9"/>
                  <a:gd name="T44" fmla="*/ 16 w 1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9">
                    <a:moveTo>
                      <a:pt x="16" y="10"/>
                    </a:moveTo>
                    <a:lnTo>
                      <a:pt x="16" y="7"/>
                    </a:lnTo>
                    <a:lnTo>
                      <a:pt x="12" y="3"/>
                    </a:lnTo>
                    <a:lnTo>
                      <a:pt x="9" y="0"/>
                    </a:lnTo>
                    <a:lnTo>
                      <a:pt x="3" y="0"/>
                    </a:lnTo>
                    <a:lnTo>
                      <a:pt x="3" y="3"/>
                    </a:lnTo>
                    <a:lnTo>
                      <a:pt x="0" y="3"/>
                    </a:lnTo>
                    <a:lnTo>
                      <a:pt x="0" y="16"/>
                    </a:lnTo>
                    <a:lnTo>
                      <a:pt x="3" y="16"/>
                    </a:lnTo>
                    <a:lnTo>
                      <a:pt x="3" y="19"/>
                    </a:lnTo>
                    <a:lnTo>
                      <a:pt x="9" y="19"/>
                    </a:lnTo>
                    <a:lnTo>
                      <a:pt x="12" y="16"/>
                    </a:lnTo>
                    <a:lnTo>
                      <a:pt x="16" y="13"/>
                    </a:lnTo>
                    <a:lnTo>
                      <a:pt x="16"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0" name="Freeform 689"/>
              <p:cNvSpPr>
                <a:spLocks/>
              </p:cNvSpPr>
              <p:nvPr/>
            </p:nvSpPr>
            <p:spPr bwMode="auto">
              <a:xfrm>
                <a:off x="5849938" y="4519613"/>
                <a:ext cx="25400" cy="30162"/>
              </a:xfrm>
              <a:custGeom>
                <a:avLst/>
                <a:gdLst>
                  <a:gd name="T0" fmla="*/ 40322493 w 16"/>
                  <a:gd name="T1" fmla="*/ 25201141 h 19"/>
                  <a:gd name="T2" fmla="*/ 40322493 w 16"/>
                  <a:gd name="T3" fmla="*/ 17641594 h 19"/>
                  <a:gd name="T4" fmla="*/ 30241873 w 16"/>
                  <a:gd name="T5" fmla="*/ 7561137 h 19"/>
                  <a:gd name="T6" fmla="*/ 22680608 w 16"/>
                  <a:gd name="T7" fmla="*/ 0 h 19"/>
                  <a:gd name="T8" fmla="*/ 7559674 w 16"/>
                  <a:gd name="T9" fmla="*/ 0 h 19"/>
                  <a:gd name="T10" fmla="*/ 7559674 w 16"/>
                  <a:gd name="T11" fmla="*/ 7561137 h 19"/>
                  <a:gd name="T12" fmla="*/ 0 w 16"/>
                  <a:gd name="T13" fmla="*/ 7561137 h 19"/>
                  <a:gd name="T14" fmla="*/ 0 w 16"/>
                  <a:gd name="T15" fmla="*/ 40321828 h 19"/>
                  <a:gd name="T16" fmla="*/ 7559674 w 16"/>
                  <a:gd name="T17" fmla="*/ 40321828 h 19"/>
                  <a:gd name="T18" fmla="*/ 7559674 w 16"/>
                  <a:gd name="T19" fmla="*/ 47882962 h 19"/>
                  <a:gd name="T20" fmla="*/ 22680608 w 16"/>
                  <a:gd name="T21" fmla="*/ 47882962 h 19"/>
                  <a:gd name="T22" fmla="*/ 30241873 w 16"/>
                  <a:gd name="T23" fmla="*/ 40321828 h 19"/>
                  <a:gd name="T24" fmla="*/ 40322493 w 16"/>
                  <a:gd name="T25" fmla="*/ 32762281 h 19"/>
                  <a:gd name="T26" fmla="*/ 40322493 w 16"/>
                  <a:gd name="T27" fmla="*/ 2520114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9"/>
                  <a:gd name="T44" fmla="*/ 16 w 1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9">
                    <a:moveTo>
                      <a:pt x="16" y="10"/>
                    </a:moveTo>
                    <a:lnTo>
                      <a:pt x="16" y="7"/>
                    </a:lnTo>
                    <a:lnTo>
                      <a:pt x="12" y="3"/>
                    </a:lnTo>
                    <a:lnTo>
                      <a:pt x="9" y="0"/>
                    </a:lnTo>
                    <a:lnTo>
                      <a:pt x="3" y="0"/>
                    </a:lnTo>
                    <a:lnTo>
                      <a:pt x="3" y="3"/>
                    </a:lnTo>
                    <a:lnTo>
                      <a:pt x="0" y="3"/>
                    </a:lnTo>
                    <a:lnTo>
                      <a:pt x="0" y="16"/>
                    </a:lnTo>
                    <a:lnTo>
                      <a:pt x="3" y="16"/>
                    </a:lnTo>
                    <a:lnTo>
                      <a:pt x="3" y="19"/>
                    </a:lnTo>
                    <a:lnTo>
                      <a:pt x="9" y="19"/>
                    </a:lnTo>
                    <a:lnTo>
                      <a:pt x="12" y="16"/>
                    </a:lnTo>
                    <a:lnTo>
                      <a:pt x="16" y="13"/>
                    </a:lnTo>
                    <a:lnTo>
                      <a:pt x="16"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1" name="Freeform 690"/>
              <p:cNvSpPr>
                <a:spLocks/>
              </p:cNvSpPr>
              <p:nvPr/>
            </p:nvSpPr>
            <p:spPr bwMode="auto">
              <a:xfrm>
                <a:off x="5849938" y="4519613"/>
                <a:ext cx="25400" cy="30162"/>
              </a:xfrm>
              <a:custGeom>
                <a:avLst/>
                <a:gdLst>
                  <a:gd name="T0" fmla="*/ 40322493 w 16"/>
                  <a:gd name="T1" fmla="*/ 25201141 h 19"/>
                  <a:gd name="T2" fmla="*/ 40322493 w 16"/>
                  <a:gd name="T3" fmla="*/ 17641594 h 19"/>
                  <a:gd name="T4" fmla="*/ 30241873 w 16"/>
                  <a:gd name="T5" fmla="*/ 7561137 h 19"/>
                  <a:gd name="T6" fmla="*/ 22680608 w 16"/>
                  <a:gd name="T7" fmla="*/ 0 h 19"/>
                  <a:gd name="T8" fmla="*/ 7559674 w 16"/>
                  <a:gd name="T9" fmla="*/ 0 h 19"/>
                  <a:gd name="T10" fmla="*/ 7559674 w 16"/>
                  <a:gd name="T11" fmla="*/ 7561137 h 19"/>
                  <a:gd name="T12" fmla="*/ 0 w 16"/>
                  <a:gd name="T13" fmla="*/ 7561137 h 19"/>
                  <a:gd name="T14" fmla="*/ 0 w 16"/>
                  <a:gd name="T15" fmla="*/ 40321828 h 19"/>
                  <a:gd name="T16" fmla="*/ 7559674 w 16"/>
                  <a:gd name="T17" fmla="*/ 40321828 h 19"/>
                  <a:gd name="T18" fmla="*/ 7559674 w 16"/>
                  <a:gd name="T19" fmla="*/ 47882962 h 19"/>
                  <a:gd name="T20" fmla="*/ 22680608 w 16"/>
                  <a:gd name="T21" fmla="*/ 47882962 h 19"/>
                  <a:gd name="T22" fmla="*/ 30241873 w 16"/>
                  <a:gd name="T23" fmla="*/ 40321828 h 19"/>
                  <a:gd name="T24" fmla="*/ 40322493 w 16"/>
                  <a:gd name="T25" fmla="*/ 32762281 h 19"/>
                  <a:gd name="T26" fmla="*/ 40322493 w 16"/>
                  <a:gd name="T27" fmla="*/ 2520114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9"/>
                  <a:gd name="T44" fmla="*/ 16 w 1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9">
                    <a:moveTo>
                      <a:pt x="16" y="10"/>
                    </a:moveTo>
                    <a:lnTo>
                      <a:pt x="16" y="7"/>
                    </a:lnTo>
                    <a:lnTo>
                      <a:pt x="12" y="3"/>
                    </a:lnTo>
                    <a:lnTo>
                      <a:pt x="9" y="0"/>
                    </a:lnTo>
                    <a:lnTo>
                      <a:pt x="3" y="0"/>
                    </a:lnTo>
                    <a:lnTo>
                      <a:pt x="3" y="3"/>
                    </a:lnTo>
                    <a:lnTo>
                      <a:pt x="0" y="3"/>
                    </a:lnTo>
                    <a:lnTo>
                      <a:pt x="0" y="16"/>
                    </a:lnTo>
                    <a:lnTo>
                      <a:pt x="3" y="16"/>
                    </a:lnTo>
                    <a:lnTo>
                      <a:pt x="3" y="19"/>
                    </a:lnTo>
                    <a:lnTo>
                      <a:pt x="9" y="19"/>
                    </a:lnTo>
                    <a:lnTo>
                      <a:pt x="12" y="16"/>
                    </a:lnTo>
                    <a:lnTo>
                      <a:pt x="16" y="13"/>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2" name="Freeform 691"/>
              <p:cNvSpPr>
                <a:spLocks/>
              </p:cNvSpPr>
              <p:nvPr/>
            </p:nvSpPr>
            <p:spPr bwMode="auto">
              <a:xfrm>
                <a:off x="5849938" y="4519613"/>
                <a:ext cx="25400" cy="30162"/>
              </a:xfrm>
              <a:custGeom>
                <a:avLst/>
                <a:gdLst>
                  <a:gd name="T0" fmla="*/ 40322493 w 16"/>
                  <a:gd name="T1" fmla="*/ 25201141 h 19"/>
                  <a:gd name="T2" fmla="*/ 40322493 w 16"/>
                  <a:gd name="T3" fmla="*/ 17641594 h 19"/>
                  <a:gd name="T4" fmla="*/ 30241873 w 16"/>
                  <a:gd name="T5" fmla="*/ 7561137 h 19"/>
                  <a:gd name="T6" fmla="*/ 22680608 w 16"/>
                  <a:gd name="T7" fmla="*/ 0 h 19"/>
                  <a:gd name="T8" fmla="*/ 7559674 w 16"/>
                  <a:gd name="T9" fmla="*/ 0 h 19"/>
                  <a:gd name="T10" fmla="*/ 7559674 w 16"/>
                  <a:gd name="T11" fmla="*/ 7561137 h 19"/>
                  <a:gd name="T12" fmla="*/ 0 w 16"/>
                  <a:gd name="T13" fmla="*/ 7561137 h 19"/>
                  <a:gd name="T14" fmla="*/ 0 w 16"/>
                  <a:gd name="T15" fmla="*/ 40321828 h 19"/>
                  <a:gd name="T16" fmla="*/ 7559674 w 16"/>
                  <a:gd name="T17" fmla="*/ 40321828 h 19"/>
                  <a:gd name="T18" fmla="*/ 7559674 w 16"/>
                  <a:gd name="T19" fmla="*/ 47882962 h 19"/>
                  <a:gd name="T20" fmla="*/ 22680608 w 16"/>
                  <a:gd name="T21" fmla="*/ 47882962 h 19"/>
                  <a:gd name="T22" fmla="*/ 30241873 w 16"/>
                  <a:gd name="T23" fmla="*/ 40321828 h 19"/>
                  <a:gd name="T24" fmla="*/ 40322493 w 16"/>
                  <a:gd name="T25" fmla="*/ 32762281 h 19"/>
                  <a:gd name="T26" fmla="*/ 40322493 w 16"/>
                  <a:gd name="T27" fmla="*/ 25201141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9"/>
                  <a:gd name="T44" fmla="*/ 16 w 16"/>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9">
                    <a:moveTo>
                      <a:pt x="16" y="10"/>
                    </a:moveTo>
                    <a:lnTo>
                      <a:pt x="16" y="7"/>
                    </a:lnTo>
                    <a:lnTo>
                      <a:pt x="12" y="3"/>
                    </a:lnTo>
                    <a:lnTo>
                      <a:pt x="9" y="0"/>
                    </a:lnTo>
                    <a:lnTo>
                      <a:pt x="3" y="0"/>
                    </a:lnTo>
                    <a:lnTo>
                      <a:pt x="3" y="3"/>
                    </a:lnTo>
                    <a:lnTo>
                      <a:pt x="0" y="3"/>
                    </a:lnTo>
                    <a:lnTo>
                      <a:pt x="0" y="16"/>
                    </a:lnTo>
                    <a:lnTo>
                      <a:pt x="3" y="16"/>
                    </a:lnTo>
                    <a:lnTo>
                      <a:pt x="3" y="19"/>
                    </a:lnTo>
                    <a:lnTo>
                      <a:pt x="9" y="19"/>
                    </a:lnTo>
                    <a:lnTo>
                      <a:pt x="12" y="16"/>
                    </a:lnTo>
                    <a:lnTo>
                      <a:pt x="16" y="13"/>
                    </a:lnTo>
                    <a:lnTo>
                      <a:pt x="16"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3" name="Freeform 692"/>
              <p:cNvSpPr>
                <a:spLocks/>
              </p:cNvSpPr>
              <p:nvPr/>
            </p:nvSpPr>
            <p:spPr bwMode="auto">
              <a:xfrm>
                <a:off x="6075363" y="4486275"/>
                <a:ext cx="26987" cy="28575"/>
              </a:xfrm>
              <a:custGeom>
                <a:avLst/>
                <a:gdLst>
                  <a:gd name="T0" fmla="*/ 42841062 w 17"/>
                  <a:gd name="T1" fmla="*/ 20161248 h 18"/>
                  <a:gd name="T2" fmla="*/ 42841062 w 17"/>
                  <a:gd name="T3" fmla="*/ 12599985 h 18"/>
                  <a:gd name="T4" fmla="*/ 35281530 w 17"/>
                  <a:gd name="T5" fmla="*/ 12599985 h 18"/>
                  <a:gd name="T6" fmla="*/ 35281530 w 17"/>
                  <a:gd name="T7" fmla="*/ 5040312 h 18"/>
                  <a:gd name="T8" fmla="*/ 27720411 w 17"/>
                  <a:gd name="T9" fmla="*/ 0 h 18"/>
                  <a:gd name="T10" fmla="*/ 15120657 w 17"/>
                  <a:gd name="T11" fmla="*/ 0 h 18"/>
                  <a:gd name="T12" fmla="*/ 15120657 w 17"/>
                  <a:gd name="T13" fmla="*/ 5040312 h 18"/>
                  <a:gd name="T14" fmla="*/ 7559535 w 17"/>
                  <a:gd name="T15" fmla="*/ 5040312 h 18"/>
                  <a:gd name="T16" fmla="*/ 7559535 w 17"/>
                  <a:gd name="T17" fmla="*/ 12599985 h 18"/>
                  <a:gd name="T18" fmla="*/ 0 w 17"/>
                  <a:gd name="T19" fmla="*/ 12599985 h 18"/>
                  <a:gd name="T20" fmla="*/ 0 w 17"/>
                  <a:gd name="T21" fmla="*/ 30241875 h 18"/>
                  <a:gd name="T22" fmla="*/ 7559535 w 17"/>
                  <a:gd name="T23" fmla="*/ 30241875 h 18"/>
                  <a:gd name="T24" fmla="*/ 7559535 w 17"/>
                  <a:gd name="T25" fmla="*/ 37801546 h 18"/>
                  <a:gd name="T26" fmla="*/ 15120657 w 17"/>
                  <a:gd name="T27" fmla="*/ 37801546 h 18"/>
                  <a:gd name="T28" fmla="*/ 15120657 w 17"/>
                  <a:gd name="T29" fmla="*/ 45362806 h 18"/>
                  <a:gd name="T30" fmla="*/ 27720411 w 17"/>
                  <a:gd name="T31" fmla="*/ 45362806 h 18"/>
                  <a:gd name="T32" fmla="*/ 35281530 w 17"/>
                  <a:gd name="T33" fmla="*/ 37801546 h 18"/>
                  <a:gd name="T34" fmla="*/ 35281530 w 17"/>
                  <a:gd name="T35" fmla="*/ 30241875 h 18"/>
                  <a:gd name="T36" fmla="*/ 42841062 w 17"/>
                  <a:gd name="T37" fmla="*/ 30241875 h 18"/>
                  <a:gd name="T38" fmla="*/ 42841062 w 17"/>
                  <a:gd name="T39" fmla="*/ 2016124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8"/>
                  <a:gd name="T62" fmla="*/ 17 w 1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8">
                    <a:moveTo>
                      <a:pt x="17" y="8"/>
                    </a:moveTo>
                    <a:lnTo>
                      <a:pt x="17" y="5"/>
                    </a:lnTo>
                    <a:lnTo>
                      <a:pt x="14" y="5"/>
                    </a:lnTo>
                    <a:lnTo>
                      <a:pt x="14" y="2"/>
                    </a:lnTo>
                    <a:lnTo>
                      <a:pt x="11" y="0"/>
                    </a:lnTo>
                    <a:lnTo>
                      <a:pt x="6" y="0"/>
                    </a:lnTo>
                    <a:lnTo>
                      <a:pt x="6" y="2"/>
                    </a:lnTo>
                    <a:lnTo>
                      <a:pt x="3" y="2"/>
                    </a:lnTo>
                    <a:lnTo>
                      <a:pt x="3" y="5"/>
                    </a:lnTo>
                    <a:lnTo>
                      <a:pt x="0" y="5"/>
                    </a:lnTo>
                    <a:lnTo>
                      <a:pt x="0" y="12"/>
                    </a:lnTo>
                    <a:lnTo>
                      <a:pt x="3" y="12"/>
                    </a:lnTo>
                    <a:lnTo>
                      <a:pt x="3" y="15"/>
                    </a:lnTo>
                    <a:lnTo>
                      <a:pt x="6" y="15"/>
                    </a:lnTo>
                    <a:lnTo>
                      <a:pt x="6" y="18"/>
                    </a:lnTo>
                    <a:lnTo>
                      <a:pt x="11" y="18"/>
                    </a:lnTo>
                    <a:lnTo>
                      <a:pt x="14" y="15"/>
                    </a:lnTo>
                    <a:lnTo>
                      <a:pt x="14" y="12"/>
                    </a:lnTo>
                    <a:lnTo>
                      <a:pt x="17" y="12"/>
                    </a:lnTo>
                    <a:lnTo>
                      <a:pt x="17" y="8"/>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4" name="Freeform 693"/>
              <p:cNvSpPr>
                <a:spLocks/>
              </p:cNvSpPr>
              <p:nvPr/>
            </p:nvSpPr>
            <p:spPr bwMode="auto">
              <a:xfrm>
                <a:off x="6075363" y="4486275"/>
                <a:ext cx="26987" cy="28575"/>
              </a:xfrm>
              <a:custGeom>
                <a:avLst/>
                <a:gdLst>
                  <a:gd name="T0" fmla="*/ 42841062 w 17"/>
                  <a:gd name="T1" fmla="*/ 20161248 h 18"/>
                  <a:gd name="T2" fmla="*/ 42841062 w 17"/>
                  <a:gd name="T3" fmla="*/ 12599985 h 18"/>
                  <a:gd name="T4" fmla="*/ 35281530 w 17"/>
                  <a:gd name="T5" fmla="*/ 12599985 h 18"/>
                  <a:gd name="T6" fmla="*/ 35281530 w 17"/>
                  <a:gd name="T7" fmla="*/ 5040312 h 18"/>
                  <a:gd name="T8" fmla="*/ 27720411 w 17"/>
                  <a:gd name="T9" fmla="*/ 0 h 18"/>
                  <a:gd name="T10" fmla="*/ 15120657 w 17"/>
                  <a:gd name="T11" fmla="*/ 0 h 18"/>
                  <a:gd name="T12" fmla="*/ 15120657 w 17"/>
                  <a:gd name="T13" fmla="*/ 5040312 h 18"/>
                  <a:gd name="T14" fmla="*/ 7559535 w 17"/>
                  <a:gd name="T15" fmla="*/ 5040312 h 18"/>
                  <a:gd name="T16" fmla="*/ 7559535 w 17"/>
                  <a:gd name="T17" fmla="*/ 12599985 h 18"/>
                  <a:gd name="T18" fmla="*/ 0 w 17"/>
                  <a:gd name="T19" fmla="*/ 12599985 h 18"/>
                  <a:gd name="T20" fmla="*/ 0 w 17"/>
                  <a:gd name="T21" fmla="*/ 30241875 h 18"/>
                  <a:gd name="T22" fmla="*/ 7559535 w 17"/>
                  <a:gd name="T23" fmla="*/ 30241875 h 18"/>
                  <a:gd name="T24" fmla="*/ 7559535 w 17"/>
                  <a:gd name="T25" fmla="*/ 37801546 h 18"/>
                  <a:gd name="T26" fmla="*/ 15120657 w 17"/>
                  <a:gd name="T27" fmla="*/ 37801546 h 18"/>
                  <a:gd name="T28" fmla="*/ 15120657 w 17"/>
                  <a:gd name="T29" fmla="*/ 45362806 h 18"/>
                  <a:gd name="T30" fmla="*/ 27720411 w 17"/>
                  <a:gd name="T31" fmla="*/ 45362806 h 18"/>
                  <a:gd name="T32" fmla="*/ 35281530 w 17"/>
                  <a:gd name="T33" fmla="*/ 37801546 h 18"/>
                  <a:gd name="T34" fmla="*/ 35281530 w 17"/>
                  <a:gd name="T35" fmla="*/ 30241875 h 18"/>
                  <a:gd name="T36" fmla="*/ 42841062 w 17"/>
                  <a:gd name="T37" fmla="*/ 30241875 h 18"/>
                  <a:gd name="T38" fmla="*/ 42841062 w 17"/>
                  <a:gd name="T39" fmla="*/ 2016124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8"/>
                  <a:gd name="T62" fmla="*/ 17 w 1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8">
                    <a:moveTo>
                      <a:pt x="17" y="8"/>
                    </a:moveTo>
                    <a:lnTo>
                      <a:pt x="17" y="5"/>
                    </a:lnTo>
                    <a:lnTo>
                      <a:pt x="14" y="5"/>
                    </a:lnTo>
                    <a:lnTo>
                      <a:pt x="14" y="2"/>
                    </a:lnTo>
                    <a:lnTo>
                      <a:pt x="11" y="0"/>
                    </a:lnTo>
                    <a:lnTo>
                      <a:pt x="6" y="0"/>
                    </a:lnTo>
                    <a:lnTo>
                      <a:pt x="6" y="2"/>
                    </a:lnTo>
                    <a:lnTo>
                      <a:pt x="3" y="2"/>
                    </a:lnTo>
                    <a:lnTo>
                      <a:pt x="3" y="5"/>
                    </a:lnTo>
                    <a:lnTo>
                      <a:pt x="0" y="5"/>
                    </a:lnTo>
                    <a:lnTo>
                      <a:pt x="0" y="12"/>
                    </a:lnTo>
                    <a:lnTo>
                      <a:pt x="3" y="12"/>
                    </a:lnTo>
                    <a:lnTo>
                      <a:pt x="3" y="15"/>
                    </a:lnTo>
                    <a:lnTo>
                      <a:pt x="6" y="15"/>
                    </a:lnTo>
                    <a:lnTo>
                      <a:pt x="6" y="18"/>
                    </a:lnTo>
                    <a:lnTo>
                      <a:pt x="11" y="18"/>
                    </a:lnTo>
                    <a:lnTo>
                      <a:pt x="14" y="15"/>
                    </a:lnTo>
                    <a:lnTo>
                      <a:pt x="14" y="12"/>
                    </a:lnTo>
                    <a:lnTo>
                      <a:pt x="17" y="12"/>
                    </a:lnTo>
                    <a:lnTo>
                      <a:pt x="17" y="8"/>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5" name="Freeform 694"/>
              <p:cNvSpPr>
                <a:spLocks/>
              </p:cNvSpPr>
              <p:nvPr/>
            </p:nvSpPr>
            <p:spPr bwMode="auto">
              <a:xfrm>
                <a:off x="6075363" y="4486275"/>
                <a:ext cx="26987" cy="28575"/>
              </a:xfrm>
              <a:custGeom>
                <a:avLst/>
                <a:gdLst>
                  <a:gd name="T0" fmla="*/ 42841062 w 17"/>
                  <a:gd name="T1" fmla="*/ 20161248 h 18"/>
                  <a:gd name="T2" fmla="*/ 42841062 w 17"/>
                  <a:gd name="T3" fmla="*/ 12599985 h 18"/>
                  <a:gd name="T4" fmla="*/ 35281530 w 17"/>
                  <a:gd name="T5" fmla="*/ 12599985 h 18"/>
                  <a:gd name="T6" fmla="*/ 35281530 w 17"/>
                  <a:gd name="T7" fmla="*/ 5040312 h 18"/>
                  <a:gd name="T8" fmla="*/ 27720411 w 17"/>
                  <a:gd name="T9" fmla="*/ 0 h 18"/>
                  <a:gd name="T10" fmla="*/ 15120657 w 17"/>
                  <a:gd name="T11" fmla="*/ 0 h 18"/>
                  <a:gd name="T12" fmla="*/ 15120657 w 17"/>
                  <a:gd name="T13" fmla="*/ 5040312 h 18"/>
                  <a:gd name="T14" fmla="*/ 7559535 w 17"/>
                  <a:gd name="T15" fmla="*/ 5040312 h 18"/>
                  <a:gd name="T16" fmla="*/ 7559535 w 17"/>
                  <a:gd name="T17" fmla="*/ 12599985 h 18"/>
                  <a:gd name="T18" fmla="*/ 0 w 17"/>
                  <a:gd name="T19" fmla="*/ 12599985 h 18"/>
                  <a:gd name="T20" fmla="*/ 0 w 17"/>
                  <a:gd name="T21" fmla="*/ 30241875 h 18"/>
                  <a:gd name="T22" fmla="*/ 7559535 w 17"/>
                  <a:gd name="T23" fmla="*/ 30241875 h 18"/>
                  <a:gd name="T24" fmla="*/ 7559535 w 17"/>
                  <a:gd name="T25" fmla="*/ 37801546 h 18"/>
                  <a:gd name="T26" fmla="*/ 15120657 w 17"/>
                  <a:gd name="T27" fmla="*/ 37801546 h 18"/>
                  <a:gd name="T28" fmla="*/ 15120657 w 17"/>
                  <a:gd name="T29" fmla="*/ 45362806 h 18"/>
                  <a:gd name="T30" fmla="*/ 27720411 w 17"/>
                  <a:gd name="T31" fmla="*/ 45362806 h 18"/>
                  <a:gd name="T32" fmla="*/ 35281530 w 17"/>
                  <a:gd name="T33" fmla="*/ 37801546 h 18"/>
                  <a:gd name="T34" fmla="*/ 35281530 w 17"/>
                  <a:gd name="T35" fmla="*/ 30241875 h 18"/>
                  <a:gd name="T36" fmla="*/ 42841062 w 17"/>
                  <a:gd name="T37" fmla="*/ 30241875 h 18"/>
                  <a:gd name="T38" fmla="*/ 42841062 w 17"/>
                  <a:gd name="T39" fmla="*/ 2016124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8"/>
                  <a:gd name="T62" fmla="*/ 17 w 1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8">
                    <a:moveTo>
                      <a:pt x="17" y="8"/>
                    </a:moveTo>
                    <a:lnTo>
                      <a:pt x="17" y="5"/>
                    </a:lnTo>
                    <a:lnTo>
                      <a:pt x="14" y="5"/>
                    </a:lnTo>
                    <a:lnTo>
                      <a:pt x="14" y="2"/>
                    </a:lnTo>
                    <a:lnTo>
                      <a:pt x="11" y="0"/>
                    </a:lnTo>
                    <a:lnTo>
                      <a:pt x="6" y="0"/>
                    </a:lnTo>
                    <a:lnTo>
                      <a:pt x="6" y="2"/>
                    </a:lnTo>
                    <a:lnTo>
                      <a:pt x="3" y="2"/>
                    </a:lnTo>
                    <a:lnTo>
                      <a:pt x="3" y="5"/>
                    </a:lnTo>
                    <a:lnTo>
                      <a:pt x="0" y="5"/>
                    </a:lnTo>
                    <a:lnTo>
                      <a:pt x="0" y="12"/>
                    </a:lnTo>
                    <a:lnTo>
                      <a:pt x="3" y="12"/>
                    </a:lnTo>
                    <a:lnTo>
                      <a:pt x="3" y="15"/>
                    </a:lnTo>
                    <a:lnTo>
                      <a:pt x="6" y="15"/>
                    </a:lnTo>
                    <a:lnTo>
                      <a:pt x="6" y="18"/>
                    </a:lnTo>
                    <a:lnTo>
                      <a:pt x="11" y="18"/>
                    </a:lnTo>
                    <a:lnTo>
                      <a:pt x="14" y="15"/>
                    </a:lnTo>
                    <a:lnTo>
                      <a:pt x="14" y="12"/>
                    </a:lnTo>
                    <a:lnTo>
                      <a:pt x="17" y="12"/>
                    </a:lnTo>
                    <a:lnTo>
                      <a:pt x="17" y="8"/>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6" name="Freeform 695"/>
              <p:cNvSpPr>
                <a:spLocks/>
              </p:cNvSpPr>
              <p:nvPr/>
            </p:nvSpPr>
            <p:spPr bwMode="auto">
              <a:xfrm>
                <a:off x="6075363" y="4486275"/>
                <a:ext cx="26987" cy="28575"/>
              </a:xfrm>
              <a:custGeom>
                <a:avLst/>
                <a:gdLst>
                  <a:gd name="T0" fmla="*/ 42841062 w 17"/>
                  <a:gd name="T1" fmla="*/ 20161248 h 18"/>
                  <a:gd name="T2" fmla="*/ 42841062 w 17"/>
                  <a:gd name="T3" fmla="*/ 12599985 h 18"/>
                  <a:gd name="T4" fmla="*/ 35281530 w 17"/>
                  <a:gd name="T5" fmla="*/ 12599985 h 18"/>
                  <a:gd name="T6" fmla="*/ 35281530 w 17"/>
                  <a:gd name="T7" fmla="*/ 5040312 h 18"/>
                  <a:gd name="T8" fmla="*/ 27720411 w 17"/>
                  <a:gd name="T9" fmla="*/ 0 h 18"/>
                  <a:gd name="T10" fmla="*/ 15120657 w 17"/>
                  <a:gd name="T11" fmla="*/ 0 h 18"/>
                  <a:gd name="T12" fmla="*/ 15120657 w 17"/>
                  <a:gd name="T13" fmla="*/ 5040312 h 18"/>
                  <a:gd name="T14" fmla="*/ 7559535 w 17"/>
                  <a:gd name="T15" fmla="*/ 5040312 h 18"/>
                  <a:gd name="T16" fmla="*/ 7559535 w 17"/>
                  <a:gd name="T17" fmla="*/ 12599985 h 18"/>
                  <a:gd name="T18" fmla="*/ 0 w 17"/>
                  <a:gd name="T19" fmla="*/ 12599985 h 18"/>
                  <a:gd name="T20" fmla="*/ 0 w 17"/>
                  <a:gd name="T21" fmla="*/ 30241875 h 18"/>
                  <a:gd name="T22" fmla="*/ 7559535 w 17"/>
                  <a:gd name="T23" fmla="*/ 30241875 h 18"/>
                  <a:gd name="T24" fmla="*/ 7559535 w 17"/>
                  <a:gd name="T25" fmla="*/ 37801546 h 18"/>
                  <a:gd name="T26" fmla="*/ 15120657 w 17"/>
                  <a:gd name="T27" fmla="*/ 37801546 h 18"/>
                  <a:gd name="T28" fmla="*/ 15120657 w 17"/>
                  <a:gd name="T29" fmla="*/ 45362806 h 18"/>
                  <a:gd name="T30" fmla="*/ 27720411 w 17"/>
                  <a:gd name="T31" fmla="*/ 45362806 h 18"/>
                  <a:gd name="T32" fmla="*/ 35281530 w 17"/>
                  <a:gd name="T33" fmla="*/ 37801546 h 18"/>
                  <a:gd name="T34" fmla="*/ 35281530 w 17"/>
                  <a:gd name="T35" fmla="*/ 30241875 h 18"/>
                  <a:gd name="T36" fmla="*/ 42841062 w 17"/>
                  <a:gd name="T37" fmla="*/ 30241875 h 18"/>
                  <a:gd name="T38" fmla="*/ 42841062 w 17"/>
                  <a:gd name="T39" fmla="*/ 2016124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8"/>
                  <a:gd name="T62" fmla="*/ 17 w 1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8">
                    <a:moveTo>
                      <a:pt x="17" y="8"/>
                    </a:moveTo>
                    <a:lnTo>
                      <a:pt x="17" y="5"/>
                    </a:lnTo>
                    <a:lnTo>
                      <a:pt x="14" y="5"/>
                    </a:lnTo>
                    <a:lnTo>
                      <a:pt x="14" y="2"/>
                    </a:lnTo>
                    <a:lnTo>
                      <a:pt x="11" y="0"/>
                    </a:lnTo>
                    <a:lnTo>
                      <a:pt x="6" y="0"/>
                    </a:lnTo>
                    <a:lnTo>
                      <a:pt x="6" y="2"/>
                    </a:lnTo>
                    <a:lnTo>
                      <a:pt x="3" y="2"/>
                    </a:lnTo>
                    <a:lnTo>
                      <a:pt x="3" y="5"/>
                    </a:lnTo>
                    <a:lnTo>
                      <a:pt x="0" y="5"/>
                    </a:lnTo>
                    <a:lnTo>
                      <a:pt x="0" y="12"/>
                    </a:lnTo>
                    <a:lnTo>
                      <a:pt x="3" y="12"/>
                    </a:lnTo>
                    <a:lnTo>
                      <a:pt x="3" y="15"/>
                    </a:lnTo>
                    <a:lnTo>
                      <a:pt x="6" y="15"/>
                    </a:lnTo>
                    <a:lnTo>
                      <a:pt x="6" y="18"/>
                    </a:lnTo>
                    <a:lnTo>
                      <a:pt x="11" y="18"/>
                    </a:lnTo>
                    <a:lnTo>
                      <a:pt x="14" y="15"/>
                    </a:lnTo>
                    <a:lnTo>
                      <a:pt x="14" y="12"/>
                    </a:lnTo>
                    <a:lnTo>
                      <a:pt x="17" y="12"/>
                    </a:lnTo>
                    <a:lnTo>
                      <a:pt x="17" y="8"/>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7" name="Freeform 696"/>
              <p:cNvSpPr>
                <a:spLocks/>
              </p:cNvSpPr>
              <p:nvPr/>
            </p:nvSpPr>
            <p:spPr bwMode="auto">
              <a:xfrm>
                <a:off x="6302375" y="4441825"/>
                <a:ext cx="30163" cy="25400"/>
              </a:xfrm>
              <a:custGeom>
                <a:avLst/>
                <a:gdLst>
                  <a:gd name="T0" fmla="*/ 47882962 w 19"/>
                  <a:gd name="T1" fmla="*/ 15120936 h 16"/>
                  <a:gd name="T2" fmla="*/ 40323165 w 19"/>
                  <a:gd name="T3" fmla="*/ 15120936 h 16"/>
                  <a:gd name="T4" fmla="*/ 40323165 w 19"/>
                  <a:gd name="T5" fmla="*/ 7559674 h 16"/>
                  <a:gd name="T6" fmla="*/ 32761780 w 19"/>
                  <a:gd name="T7" fmla="*/ 0 h 16"/>
                  <a:gd name="T8" fmla="*/ 7559800 w 19"/>
                  <a:gd name="T9" fmla="*/ 0 h 16"/>
                  <a:gd name="T10" fmla="*/ 7559800 w 19"/>
                  <a:gd name="T11" fmla="*/ 7559674 h 16"/>
                  <a:gd name="T12" fmla="*/ 0 w 19"/>
                  <a:gd name="T13" fmla="*/ 7559674 h 16"/>
                  <a:gd name="T14" fmla="*/ 0 w 19"/>
                  <a:gd name="T15" fmla="*/ 30241873 h 16"/>
                  <a:gd name="T16" fmla="*/ 7559800 w 19"/>
                  <a:gd name="T17" fmla="*/ 30241873 h 16"/>
                  <a:gd name="T18" fmla="*/ 7559800 w 19"/>
                  <a:gd name="T19" fmla="*/ 40322493 h 16"/>
                  <a:gd name="T20" fmla="*/ 40323165 w 19"/>
                  <a:gd name="T21" fmla="*/ 40322493 h 16"/>
                  <a:gd name="T22" fmla="*/ 40323165 w 19"/>
                  <a:gd name="T23" fmla="*/ 22680608 h 16"/>
                  <a:gd name="T24" fmla="*/ 47882962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2"/>
                    </a:lnTo>
                    <a:lnTo>
                      <a:pt x="3" y="12"/>
                    </a:lnTo>
                    <a:lnTo>
                      <a:pt x="3" y="16"/>
                    </a:lnTo>
                    <a:lnTo>
                      <a:pt x="16" y="16"/>
                    </a:lnTo>
                    <a:lnTo>
                      <a:pt x="16" y="9"/>
                    </a:lnTo>
                    <a:lnTo>
                      <a:pt x="19"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8" name="Freeform 697"/>
              <p:cNvSpPr>
                <a:spLocks/>
              </p:cNvSpPr>
              <p:nvPr/>
            </p:nvSpPr>
            <p:spPr bwMode="auto">
              <a:xfrm>
                <a:off x="6302375" y="4441825"/>
                <a:ext cx="30163" cy="25400"/>
              </a:xfrm>
              <a:custGeom>
                <a:avLst/>
                <a:gdLst>
                  <a:gd name="T0" fmla="*/ 47882962 w 19"/>
                  <a:gd name="T1" fmla="*/ 15120936 h 16"/>
                  <a:gd name="T2" fmla="*/ 40323165 w 19"/>
                  <a:gd name="T3" fmla="*/ 15120936 h 16"/>
                  <a:gd name="T4" fmla="*/ 40323165 w 19"/>
                  <a:gd name="T5" fmla="*/ 7559674 h 16"/>
                  <a:gd name="T6" fmla="*/ 32761780 w 19"/>
                  <a:gd name="T7" fmla="*/ 0 h 16"/>
                  <a:gd name="T8" fmla="*/ 7559800 w 19"/>
                  <a:gd name="T9" fmla="*/ 0 h 16"/>
                  <a:gd name="T10" fmla="*/ 7559800 w 19"/>
                  <a:gd name="T11" fmla="*/ 7559674 h 16"/>
                  <a:gd name="T12" fmla="*/ 0 w 19"/>
                  <a:gd name="T13" fmla="*/ 7559674 h 16"/>
                  <a:gd name="T14" fmla="*/ 0 w 19"/>
                  <a:gd name="T15" fmla="*/ 30241873 h 16"/>
                  <a:gd name="T16" fmla="*/ 7559800 w 19"/>
                  <a:gd name="T17" fmla="*/ 30241873 h 16"/>
                  <a:gd name="T18" fmla="*/ 7559800 w 19"/>
                  <a:gd name="T19" fmla="*/ 40322493 h 16"/>
                  <a:gd name="T20" fmla="*/ 40323165 w 19"/>
                  <a:gd name="T21" fmla="*/ 40322493 h 16"/>
                  <a:gd name="T22" fmla="*/ 40323165 w 19"/>
                  <a:gd name="T23" fmla="*/ 22680608 h 16"/>
                  <a:gd name="T24" fmla="*/ 47882962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2"/>
                    </a:lnTo>
                    <a:lnTo>
                      <a:pt x="3" y="12"/>
                    </a:lnTo>
                    <a:lnTo>
                      <a:pt x="3" y="16"/>
                    </a:lnTo>
                    <a:lnTo>
                      <a:pt x="16" y="16"/>
                    </a:lnTo>
                    <a:lnTo>
                      <a:pt x="16" y="9"/>
                    </a:lnTo>
                    <a:lnTo>
                      <a:pt x="19"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89" name="Freeform 698"/>
              <p:cNvSpPr>
                <a:spLocks/>
              </p:cNvSpPr>
              <p:nvPr/>
            </p:nvSpPr>
            <p:spPr bwMode="auto">
              <a:xfrm>
                <a:off x="6302375" y="4441825"/>
                <a:ext cx="30163" cy="25400"/>
              </a:xfrm>
              <a:custGeom>
                <a:avLst/>
                <a:gdLst>
                  <a:gd name="T0" fmla="*/ 47882962 w 19"/>
                  <a:gd name="T1" fmla="*/ 15120936 h 16"/>
                  <a:gd name="T2" fmla="*/ 40323165 w 19"/>
                  <a:gd name="T3" fmla="*/ 15120936 h 16"/>
                  <a:gd name="T4" fmla="*/ 40323165 w 19"/>
                  <a:gd name="T5" fmla="*/ 7559674 h 16"/>
                  <a:gd name="T6" fmla="*/ 32761780 w 19"/>
                  <a:gd name="T7" fmla="*/ 0 h 16"/>
                  <a:gd name="T8" fmla="*/ 7559800 w 19"/>
                  <a:gd name="T9" fmla="*/ 0 h 16"/>
                  <a:gd name="T10" fmla="*/ 7559800 w 19"/>
                  <a:gd name="T11" fmla="*/ 7559674 h 16"/>
                  <a:gd name="T12" fmla="*/ 0 w 19"/>
                  <a:gd name="T13" fmla="*/ 7559674 h 16"/>
                  <a:gd name="T14" fmla="*/ 0 w 19"/>
                  <a:gd name="T15" fmla="*/ 30241873 h 16"/>
                  <a:gd name="T16" fmla="*/ 7559800 w 19"/>
                  <a:gd name="T17" fmla="*/ 30241873 h 16"/>
                  <a:gd name="T18" fmla="*/ 7559800 w 19"/>
                  <a:gd name="T19" fmla="*/ 40322493 h 16"/>
                  <a:gd name="T20" fmla="*/ 40323165 w 19"/>
                  <a:gd name="T21" fmla="*/ 40322493 h 16"/>
                  <a:gd name="T22" fmla="*/ 40323165 w 19"/>
                  <a:gd name="T23" fmla="*/ 22680608 h 16"/>
                  <a:gd name="T24" fmla="*/ 47882962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2"/>
                    </a:lnTo>
                    <a:lnTo>
                      <a:pt x="3" y="12"/>
                    </a:lnTo>
                    <a:lnTo>
                      <a:pt x="3" y="16"/>
                    </a:lnTo>
                    <a:lnTo>
                      <a:pt x="16" y="16"/>
                    </a:lnTo>
                    <a:lnTo>
                      <a:pt x="16"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0" name="Freeform 699"/>
              <p:cNvSpPr>
                <a:spLocks/>
              </p:cNvSpPr>
              <p:nvPr/>
            </p:nvSpPr>
            <p:spPr bwMode="auto">
              <a:xfrm>
                <a:off x="6302375" y="4441825"/>
                <a:ext cx="30163" cy="25400"/>
              </a:xfrm>
              <a:custGeom>
                <a:avLst/>
                <a:gdLst>
                  <a:gd name="T0" fmla="*/ 47882962 w 19"/>
                  <a:gd name="T1" fmla="*/ 15120936 h 16"/>
                  <a:gd name="T2" fmla="*/ 40323165 w 19"/>
                  <a:gd name="T3" fmla="*/ 15120936 h 16"/>
                  <a:gd name="T4" fmla="*/ 40323165 w 19"/>
                  <a:gd name="T5" fmla="*/ 7559674 h 16"/>
                  <a:gd name="T6" fmla="*/ 32761780 w 19"/>
                  <a:gd name="T7" fmla="*/ 0 h 16"/>
                  <a:gd name="T8" fmla="*/ 7559800 w 19"/>
                  <a:gd name="T9" fmla="*/ 0 h 16"/>
                  <a:gd name="T10" fmla="*/ 7559800 w 19"/>
                  <a:gd name="T11" fmla="*/ 7559674 h 16"/>
                  <a:gd name="T12" fmla="*/ 0 w 19"/>
                  <a:gd name="T13" fmla="*/ 7559674 h 16"/>
                  <a:gd name="T14" fmla="*/ 0 w 19"/>
                  <a:gd name="T15" fmla="*/ 30241873 h 16"/>
                  <a:gd name="T16" fmla="*/ 7559800 w 19"/>
                  <a:gd name="T17" fmla="*/ 30241873 h 16"/>
                  <a:gd name="T18" fmla="*/ 7559800 w 19"/>
                  <a:gd name="T19" fmla="*/ 40322493 h 16"/>
                  <a:gd name="T20" fmla="*/ 40323165 w 19"/>
                  <a:gd name="T21" fmla="*/ 40322493 h 16"/>
                  <a:gd name="T22" fmla="*/ 40323165 w 19"/>
                  <a:gd name="T23" fmla="*/ 22680608 h 16"/>
                  <a:gd name="T24" fmla="*/ 47882962 w 19"/>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19" y="6"/>
                    </a:moveTo>
                    <a:lnTo>
                      <a:pt x="16" y="6"/>
                    </a:lnTo>
                    <a:lnTo>
                      <a:pt x="16" y="3"/>
                    </a:lnTo>
                    <a:lnTo>
                      <a:pt x="13" y="0"/>
                    </a:lnTo>
                    <a:lnTo>
                      <a:pt x="3" y="0"/>
                    </a:lnTo>
                    <a:lnTo>
                      <a:pt x="3" y="3"/>
                    </a:lnTo>
                    <a:lnTo>
                      <a:pt x="0" y="3"/>
                    </a:lnTo>
                    <a:lnTo>
                      <a:pt x="0" y="12"/>
                    </a:lnTo>
                    <a:lnTo>
                      <a:pt x="3" y="12"/>
                    </a:lnTo>
                    <a:lnTo>
                      <a:pt x="3" y="16"/>
                    </a:lnTo>
                    <a:lnTo>
                      <a:pt x="16" y="16"/>
                    </a:lnTo>
                    <a:lnTo>
                      <a:pt x="16"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1" name="Freeform 700"/>
              <p:cNvSpPr>
                <a:spLocks/>
              </p:cNvSpPr>
              <p:nvPr/>
            </p:nvSpPr>
            <p:spPr bwMode="auto">
              <a:xfrm>
                <a:off x="6570663" y="4679950"/>
                <a:ext cx="23812" cy="25400"/>
              </a:xfrm>
              <a:custGeom>
                <a:avLst/>
                <a:gdLst>
                  <a:gd name="T0" fmla="*/ 37800759 w 15"/>
                  <a:gd name="T1" fmla="*/ 15120936 h 16"/>
                  <a:gd name="T2" fmla="*/ 37800759 w 15"/>
                  <a:gd name="T3" fmla="*/ 7559674 h 16"/>
                  <a:gd name="T4" fmla="*/ 30241245 w 15"/>
                  <a:gd name="T5" fmla="*/ 7559674 h 16"/>
                  <a:gd name="T6" fmla="*/ 30241245 w 15"/>
                  <a:gd name="T7" fmla="*/ 0 h 16"/>
                  <a:gd name="T8" fmla="*/ 10080414 w 15"/>
                  <a:gd name="T9" fmla="*/ 0 h 16"/>
                  <a:gd name="T10" fmla="*/ 10080414 w 15"/>
                  <a:gd name="T11" fmla="*/ 7559674 h 16"/>
                  <a:gd name="T12" fmla="*/ 0 w 15"/>
                  <a:gd name="T13" fmla="*/ 7559674 h 16"/>
                  <a:gd name="T14" fmla="*/ 0 w 15"/>
                  <a:gd name="T15" fmla="*/ 30241873 h 16"/>
                  <a:gd name="T16" fmla="*/ 10080414 w 15"/>
                  <a:gd name="T17" fmla="*/ 40322493 h 16"/>
                  <a:gd name="T18" fmla="*/ 30241245 w 15"/>
                  <a:gd name="T19" fmla="*/ 40322493 h 16"/>
                  <a:gd name="T20" fmla="*/ 37800759 w 15"/>
                  <a:gd name="T21" fmla="*/ 30241873 h 16"/>
                  <a:gd name="T22" fmla="*/ 37800759 w 15"/>
                  <a:gd name="T23" fmla="*/ 22680608 h 16"/>
                  <a:gd name="T24" fmla="*/ 37800759 w 15"/>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6"/>
                  <a:gd name="T41" fmla="*/ 15 w 1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6">
                    <a:moveTo>
                      <a:pt x="15" y="6"/>
                    </a:moveTo>
                    <a:lnTo>
                      <a:pt x="15" y="3"/>
                    </a:lnTo>
                    <a:lnTo>
                      <a:pt x="12" y="3"/>
                    </a:lnTo>
                    <a:lnTo>
                      <a:pt x="12" y="0"/>
                    </a:lnTo>
                    <a:lnTo>
                      <a:pt x="4" y="0"/>
                    </a:lnTo>
                    <a:lnTo>
                      <a:pt x="4" y="3"/>
                    </a:lnTo>
                    <a:lnTo>
                      <a:pt x="0" y="3"/>
                    </a:lnTo>
                    <a:lnTo>
                      <a:pt x="0" y="12"/>
                    </a:lnTo>
                    <a:lnTo>
                      <a:pt x="4" y="16"/>
                    </a:lnTo>
                    <a:lnTo>
                      <a:pt x="12" y="16"/>
                    </a:lnTo>
                    <a:lnTo>
                      <a:pt x="15" y="12"/>
                    </a:lnTo>
                    <a:lnTo>
                      <a:pt x="15" y="9"/>
                    </a:lnTo>
                    <a:lnTo>
                      <a:pt x="15"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2" name="Freeform 701"/>
              <p:cNvSpPr>
                <a:spLocks/>
              </p:cNvSpPr>
              <p:nvPr/>
            </p:nvSpPr>
            <p:spPr bwMode="auto">
              <a:xfrm>
                <a:off x="6570663" y="4679950"/>
                <a:ext cx="23812" cy="25400"/>
              </a:xfrm>
              <a:custGeom>
                <a:avLst/>
                <a:gdLst>
                  <a:gd name="T0" fmla="*/ 37800759 w 15"/>
                  <a:gd name="T1" fmla="*/ 15120936 h 16"/>
                  <a:gd name="T2" fmla="*/ 37800759 w 15"/>
                  <a:gd name="T3" fmla="*/ 7559674 h 16"/>
                  <a:gd name="T4" fmla="*/ 30241245 w 15"/>
                  <a:gd name="T5" fmla="*/ 7559674 h 16"/>
                  <a:gd name="T6" fmla="*/ 30241245 w 15"/>
                  <a:gd name="T7" fmla="*/ 0 h 16"/>
                  <a:gd name="T8" fmla="*/ 10080414 w 15"/>
                  <a:gd name="T9" fmla="*/ 0 h 16"/>
                  <a:gd name="T10" fmla="*/ 10080414 w 15"/>
                  <a:gd name="T11" fmla="*/ 7559674 h 16"/>
                  <a:gd name="T12" fmla="*/ 0 w 15"/>
                  <a:gd name="T13" fmla="*/ 7559674 h 16"/>
                  <a:gd name="T14" fmla="*/ 0 w 15"/>
                  <a:gd name="T15" fmla="*/ 30241873 h 16"/>
                  <a:gd name="T16" fmla="*/ 10080414 w 15"/>
                  <a:gd name="T17" fmla="*/ 40322493 h 16"/>
                  <a:gd name="T18" fmla="*/ 30241245 w 15"/>
                  <a:gd name="T19" fmla="*/ 40322493 h 16"/>
                  <a:gd name="T20" fmla="*/ 37800759 w 15"/>
                  <a:gd name="T21" fmla="*/ 30241873 h 16"/>
                  <a:gd name="T22" fmla="*/ 37800759 w 15"/>
                  <a:gd name="T23" fmla="*/ 22680608 h 16"/>
                  <a:gd name="T24" fmla="*/ 37800759 w 15"/>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6"/>
                  <a:gd name="T41" fmla="*/ 15 w 1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6">
                    <a:moveTo>
                      <a:pt x="15" y="6"/>
                    </a:moveTo>
                    <a:lnTo>
                      <a:pt x="15" y="3"/>
                    </a:lnTo>
                    <a:lnTo>
                      <a:pt x="12" y="3"/>
                    </a:lnTo>
                    <a:lnTo>
                      <a:pt x="12" y="0"/>
                    </a:lnTo>
                    <a:lnTo>
                      <a:pt x="4" y="0"/>
                    </a:lnTo>
                    <a:lnTo>
                      <a:pt x="4" y="3"/>
                    </a:lnTo>
                    <a:lnTo>
                      <a:pt x="0" y="3"/>
                    </a:lnTo>
                    <a:lnTo>
                      <a:pt x="0" y="12"/>
                    </a:lnTo>
                    <a:lnTo>
                      <a:pt x="4" y="16"/>
                    </a:lnTo>
                    <a:lnTo>
                      <a:pt x="12" y="16"/>
                    </a:lnTo>
                    <a:lnTo>
                      <a:pt x="15" y="12"/>
                    </a:lnTo>
                    <a:lnTo>
                      <a:pt x="15" y="9"/>
                    </a:lnTo>
                    <a:lnTo>
                      <a:pt x="15"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3" name="Freeform 702"/>
              <p:cNvSpPr>
                <a:spLocks/>
              </p:cNvSpPr>
              <p:nvPr/>
            </p:nvSpPr>
            <p:spPr bwMode="auto">
              <a:xfrm>
                <a:off x="6570663" y="4679950"/>
                <a:ext cx="23812" cy="25400"/>
              </a:xfrm>
              <a:custGeom>
                <a:avLst/>
                <a:gdLst>
                  <a:gd name="T0" fmla="*/ 37800759 w 15"/>
                  <a:gd name="T1" fmla="*/ 15120936 h 16"/>
                  <a:gd name="T2" fmla="*/ 37800759 w 15"/>
                  <a:gd name="T3" fmla="*/ 7559674 h 16"/>
                  <a:gd name="T4" fmla="*/ 30241245 w 15"/>
                  <a:gd name="T5" fmla="*/ 7559674 h 16"/>
                  <a:gd name="T6" fmla="*/ 30241245 w 15"/>
                  <a:gd name="T7" fmla="*/ 0 h 16"/>
                  <a:gd name="T8" fmla="*/ 10080414 w 15"/>
                  <a:gd name="T9" fmla="*/ 0 h 16"/>
                  <a:gd name="T10" fmla="*/ 10080414 w 15"/>
                  <a:gd name="T11" fmla="*/ 7559674 h 16"/>
                  <a:gd name="T12" fmla="*/ 0 w 15"/>
                  <a:gd name="T13" fmla="*/ 7559674 h 16"/>
                  <a:gd name="T14" fmla="*/ 0 w 15"/>
                  <a:gd name="T15" fmla="*/ 30241873 h 16"/>
                  <a:gd name="T16" fmla="*/ 10080414 w 15"/>
                  <a:gd name="T17" fmla="*/ 40322493 h 16"/>
                  <a:gd name="T18" fmla="*/ 30241245 w 15"/>
                  <a:gd name="T19" fmla="*/ 40322493 h 16"/>
                  <a:gd name="T20" fmla="*/ 37800759 w 15"/>
                  <a:gd name="T21" fmla="*/ 30241873 h 16"/>
                  <a:gd name="T22" fmla="*/ 37800759 w 15"/>
                  <a:gd name="T23" fmla="*/ 22680608 h 16"/>
                  <a:gd name="T24" fmla="*/ 37800759 w 15"/>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6"/>
                  <a:gd name="T41" fmla="*/ 15 w 1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6">
                    <a:moveTo>
                      <a:pt x="15" y="6"/>
                    </a:moveTo>
                    <a:lnTo>
                      <a:pt x="15" y="3"/>
                    </a:lnTo>
                    <a:lnTo>
                      <a:pt x="12" y="3"/>
                    </a:lnTo>
                    <a:lnTo>
                      <a:pt x="12" y="0"/>
                    </a:lnTo>
                    <a:lnTo>
                      <a:pt x="4" y="0"/>
                    </a:lnTo>
                    <a:lnTo>
                      <a:pt x="4" y="3"/>
                    </a:lnTo>
                    <a:lnTo>
                      <a:pt x="0" y="3"/>
                    </a:lnTo>
                    <a:lnTo>
                      <a:pt x="0" y="12"/>
                    </a:lnTo>
                    <a:lnTo>
                      <a:pt x="4" y="16"/>
                    </a:lnTo>
                    <a:lnTo>
                      <a:pt x="12" y="16"/>
                    </a:lnTo>
                    <a:lnTo>
                      <a:pt x="15" y="12"/>
                    </a:lnTo>
                    <a:lnTo>
                      <a:pt x="15" y="9"/>
                    </a:lnTo>
                    <a:lnTo>
                      <a:pt x="15"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4" name="Freeform 703"/>
              <p:cNvSpPr>
                <a:spLocks/>
              </p:cNvSpPr>
              <p:nvPr/>
            </p:nvSpPr>
            <p:spPr bwMode="auto">
              <a:xfrm>
                <a:off x="6570663" y="4679950"/>
                <a:ext cx="23812" cy="25400"/>
              </a:xfrm>
              <a:custGeom>
                <a:avLst/>
                <a:gdLst>
                  <a:gd name="T0" fmla="*/ 37800759 w 15"/>
                  <a:gd name="T1" fmla="*/ 15120936 h 16"/>
                  <a:gd name="T2" fmla="*/ 37800759 w 15"/>
                  <a:gd name="T3" fmla="*/ 7559674 h 16"/>
                  <a:gd name="T4" fmla="*/ 30241245 w 15"/>
                  <a:gd name="T5" fmla="*/ 7559674 h 16"/>
                  <a:gd name="T6" fmla="*/ 30241245 w 15"/>
                  <a:gd name="T7" fmla="*/ 0 h 16"/>
                  <a:gd name="T8" fmla="*/ 10080414 w 15"/>
                  <a:gd name="T9" fmla="*/ 0 h 16"/>
                  <a:gd name="T10" fmla="*/ 10080414 w 15"/>
                  <a:gd name="T11" fmla="*/ 7559674 h 16"/>
                  <a:gd name="T12" fmla="*/ 0 w 15"/>
                  <a:gd name="T13" fmla="*/ 7559674 h 16"/>
                  <a:gd name="T14" fmla="*/ 0 w 15"/>
                  <a:gd name="T15" fmla="*/ 30241873 h 16"/>
                  <a:gd name="T16" fmla="*/ 10080414 w 15"/>
                  <a:gd name="T17" fmla="*/ 40322493 h 16"/>
                  <a:gd name="T18" fmla="*/ 30241245 w 15"/>
                  <a:gd name="T19" fmla="*/ 40322493 h 16"/>
                  <a:gd name="T20" fmla="*/ 37800759 w 15"/>
                  <a:gd name="T21" fmla="*/ 30241873 h 16"/>
                  <a:gd name="T22" fmla="*/ 37800759 w 15"/>
                  <a:gd name="T23" fmla="*/ 22680608 h 16"/>
                  <a:gd name="T24" fmla="*/ 37800759 w 15"/>
                  <a:gd name="T25" fmla="*/ 1512093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6"/>
                  <a:gd name="T41" fmla="*/ 15 w 1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6">
                    <a:moveTo>
                      <a:pt x="15" y="6"/>
                    </a:moveTo>
                    <a:lnTo>
                      <a:pt x="15" y="3"/>
                    </a:lnTo>
                    <a:lnTo>
                      <a:pt x="12" y="3"/>
                    </a:lnTo>
                    <a:lnTo>
                      <a:pt x="12" y="0"/>
                    </a:lnTo>
                    <a:lnTo>
                      <a:pt x="4" y="0"/>
                    </a:lnTo>
                    <a:lnTo>
                      <a:pt x="4" y="3"/>
                    </a:lnTo>
                    <a:lnTo>
                      <a:pt x="0" y="3"/>
                    </a:lnTo>
                    <a:lnTo>
                      <a:pt x="0" y="12"/>
                    </a:lnTo>
                    <a:lnTo>
                      <a:pt x="4" y="16"/>
                    </a:lnTo>
                    <a:lnTo>
                      <a:pt x="12" y="16"/>
                    </a:lnTo>
                    <a:lnTo>
                      <a:pt x="15" y="12"/>
                    </a:lnTo>
                    <a:lnTo>
                      <a:pt x="15" y="9"/>
                    </a:lnTo>
                    <a:lnTo>
                      <a:pt x="15"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5" name="Freeform 704"/>
              <p:cNvSpPr>
                <a:spLocks/>
              </p:cNvSpPr>
              <p:nvPr/>
            </p:nvSpPr>
            <p:spPr bwMode="auto">
              <a:xfrm>
                <a:off x="6832600" y="4637088"/>
                <a:ext cx="30163" cy="23812"/>
              </a:xfrm>
              <a:custGeom>
                <a:avLst/>
                <a:gdLst>
                  <a:gd name="T0" fmla="*/ 47882962 w 19"/>
                  <a:gd name="T1" fmla="*/ 15120622 h 15"/>
                  <a:gd name="T2" fmla="*/ 47882962 w 19"/>
                  <a:gd name="T3" fmla="*/ 7561105 h 15"/>
                  <a:gd name="T4" fmla="*/ 40323165 w 19"/>
                  <a:gd name="T5" fmla="*/ 7561105 h 15"/>
                  <a:gd name="T6" fmla="*/ 40323165 w 19"/>
                  <a:gd name="T7" fmla="*/ 0 h 15"/>
                  <a:gd name="T8" fmla="*/ 7559800 w 19"/>
                  <a:gd name="T9" fmla="*/ 0 h 15"/>
                  <a:gd name="T10" fmla="*/ 7559800 w 19"/>
                  <a:gd name="T11" fmla="*/ 7561105 h 15"/>
                  <a:gd name="T12" fmla="*/ 0 w 19"/>
                  <a:gd name="T13" fmla="*/ 7561105 h 15"/>
                  <a:gd name="T14" fmla="*/ 0 w 19"/>
                  <a:gd name="T15" fmla="*/ 22681724 h 15"/>
                  <a:gd name="T16" fmla="*/ 7559800 w 19"/>
                  <a:gd name="T17" fmla="*/ 30241245 h 15"/>
                  <a:gd name="T18" fmla="*/ 15121188 w 19"/>
                  <a:gd name="T19" fmla="*/ 37802347 h 15"/>
                  <a:gd name="T20" fmla="*/ 32761780 w 19"/>
                  <a:gd name="T21" fmla="*/ 37802347 h 15"/>
                  <a:gd name="T22" fmla="*/ 40323165 w 19"/>
                  <a:gd name="T23" fmla="*/ 30241245 h 15"/>
                  <a:gd name="T24" fmla="*/ 47882962 w 19"/>
                  <a:gd name="T25" fmla="*/ 22681724 h 15"/>
                  <a:gd name="T26" fmla="*/ 47882962 w 19"/>
                  <a:gd name="T27" fmla="*/ 1512062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5"/>
                  <a:gd name="T44" fmla="*/ 19 w 1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5">
                    <a:moveTo>
                      <a:pt x="19" y="6"/>
                    </a:moveTo>
                    <a:lnTo>
                      <a:pt x="19" y="3"/>
                    </a:lnTo>
                    <a:lnTo>
                      <a:pt x="16" y="3"/>
                    </a:lnTo>
                    <a:lnTo>
                      <a:pt x="16" y="0"/>
                    </a:lnTo>
                    <a:lnTo>
                      <a:pt x="3" y="0"/>
                    </a:lnTo>
                    <a:lnTo>
                      <a:pt x="3" y="3"/>
                    </a:lnTo>
                    <a:lnTo>
                      <a:pt x="0" y="3"/>
                    </a:lnTo>
                    <a:lnTo>
                      <a:pt x="0" y="9"/>
                    </a:lnTo>
                    <a:lnTo>
                      <a:pt x="3" y="12"/>
                    </a:lnTo>
                    <a:lnTo>
                      <a:pt x="6" y="15"/>
                    </a:lnTo>
                    <a:lnTo>
                      <a:pt x="13" y="15"/>
                    </a:lnTo>
                    <a:lnTo>
                      <a:pt x="16" y="12"/>
                    </a:lnTo>
                    <a:lnTo>
                      <a:pt x="19" y="9"/>
                    </a:lnTo>
                    <a:lnTo>
                      <a:pt x="19"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6" name="Freeform 705"/>
              <p:cNvSpPr>
                <a:spLocks/>
              </p:cNvSpPr>
              <p:nvPr/>
            </p:nvSpPr>
            <p:spPr bwMode="auto">
              <a:xfrm>
                <a:off x="6832600" y="4637088"/>
                <a:ext cx="30163" cy="23812"/>
              </a:xfrm>
              <a:custGeom>
                <a:avLst/>
                <a:gdLst>
                  <a:gd name="T0" fmla="*/ 47882962 w 19"/>
                  <a:gd name="T1" fmla="*/ 15120622 h 15"/>
                  <a:gd name="T2" fmla="*/ 47882962 w 19"/>
                  <a:gd name="T3" fmla="*/ 7561105 h 15"/>
                  <a:gd name="T4" fmla="*/ 40323165 w 19"/>
                  <a:gd name="T5" fmla="*/ 7561105 h 15"/>
                  <a:gd name="T6" fmla="*/ 40323165 w 19"/>
                  <a:gd name="T7" fmla="*/ 0 h 15"/>
                  <a:gd name="T8" fmla="*/ 7559800 w 19"/>
                  <a:gd name="T9" fmla="*/ 0 h 15"/>
                  <a:gd name="T10" fmla="*/ 7559800 w 19"/>
                  <a:gd name="T11" fmla="*/ 7561105 h 15"/>
                  <a:gd name="T12" fmla="*/ 0 w 19"/>
                  <a:gd name="T13" fmla="*/ 7561105 h 15"/>
                  <a:gd name="T14" fmla="*/ 0 w 19"/>
                  <a:gd name="T15" fmla="*/ 22681724 h 15"/>
                  <a:gd name="T16" fmla="*/ 7559800 w 19"/>
                  <a:gd name="T17" fmla="*/ 30241245 h 15"/>
                  <a:gd name="T18" fmla="*/ 15121188 w 19"/>
                  <a:gd name="T19" fmla="*/ 37802347 h 15"/>
                  <a:gd name="T20" fmla="*/ 32761780 w 19"/>
                  <a:gd name="T21" fmla="*/ 37802347 h 15"/>
                  <a:gd name="T22" fmla="*/ 40323165 w 19"/>
                  <a:gd name="T23" fmla="*/ 30241245 h 15"/>
                  <a:gd name="T24" fmla="*/ 47882962 w 19"/>
                  <a:gd name="T25" fmla="*/ 22681724 h 15"/>
                  <a:gd name="T26" fmla="*/ 47882962 w 19"/>
                  <a:gd name="T27" fmla="*/ 1512062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5"/>
                  <a:gd name="T44" fmla="*/ 19 w 1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5">
                    <a:moveTo>
                      <a:pt x="19" y="6"/>
                    </a:moveTo>
                    <a:lnTo>
                      <a:pt x="19" y="3"/>
                    </a:lnTo>
                    <a:lnTo>
                      <a:pt x="16" y="3"/>
                    </a:lnTo>
                    <a:lnTo>
                      <a:pt x="16" y="0"/>
                    </a:lnTo>
                    <a:lnTo>
                      <a:pt x="3" y="0"/>
                    </a:lnTo>
                    <a:lnTo>
                      <a:pt x="3" y="3"/>
                    </a:lnTo>
                    <a:lnTo>
                      <a:pt x="0" y="3"/>
                    </a:lnTo>
                    <a:lnTo>
                      <a:pt x="0" y="9"/>
                    </a:lnTo>
                    <a:lnTo>
                      <a:pt x="3" y="12"/>
                    </a:lnTo>
                    <a:lnTo>
                      <a:pt x="6" y="15"/>
                    </a:lnTo>
                    <a:lnTo>
                      <a:pt x="13" y="15"/>
                    </a:lnTo>
                    <a:lnTo>
                      <a:pt x="16" y="12"/>
                    </a:lnTo>
                    <a:lnTo>
                      <a:pt x="19" y="9"/>
                    </a:lnTo>
                    <a:lnTo>
                      <a:pt x="19"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7" name="Freeform 706"/>
              <p:cNvSpPr>
                <a:spLocks/>
              </p:cNvSpPr>
              <p:nvPr/>
            </p:nvSpPr>
            <p:spPr bwMode="auto">
              <a:xfrm>
                <a:off x="6832600" y="4637088"/>
                <a:ext cx="30163" cy="23812"/>
              </a:xfrm>
              <a:custGeom>
                <a:avLst/>
                <a:gdLst>
                  <a:gd name="T0" fmla="*/ 47882962 w 19"/>
                  <a:gd name="T1" fmla="*/ 15120622 h 15"/>
                  <a:gd name="T2" fmla="*/ 47882962 w 19"/>
                  <a:gd name="T3" fmla="*/ 7561105 h 15"/>
                  <a:gd name="T4" fmla="*/ 40323165 w 19"/>
                  <a:gd name="T5" fmla="*/ 7561105 h 15"/>
                  <a:gd name="T6" fmla="*/ 40323165 w 19"/>
                  <a:gd name="T7" fmla="*/ 0 h 15"/>
                  <a:gd name="T8" fmla="*/ 7559800 w 19"/>
                  <a:gd name="T9" fmla="*/ 0 h 15"/>
                  <a:gd name="T10" fmla="*/ 7559800 w 19"/>
                  <a:gd name="T11" fmla="*/ 7561105 h 15"/>
                  <a:gd name="T12" fmla="*/ 0 w 19"/>
                  <a:gd name="T13" fmla="*/ 7561105 h 15"/>
                  <a:gd name="T14" fmla="*/ 0 w 19"/>
                  <a:gd name="T15" fmla="*/ 22681724 h 15"/>
                  <a:gd name="T16" fmla="*/ 7559800 w 19"/>
                  <a:gd name="T17" fmla="*/ 30241245 h 15"/>
                  <a:gd name="T18" fmla="*/ 15121188 w 19"/>
                  <a:gd name="T19" fmla="*/ 37802347 h 15"/>
                  <a:gd name="T20" fmla="*/ 32761780 w 19"/>
                  <a:gd name="T21" fmla="*/ 37802347 h 15"/>
                  <a:gd name="T22" fmla="*/ 40323165 w 19"/>
                  <a:gd name="T23" fmla="*/ 30241245 h 15"/>
                  <a:gd name="T24" fmla="*/ 47882962 w 19"/>
                  <a:gd name="T25" fmla="*/ 22681724 h 15"/>
                  <a:gd name="T26" fmla="*/ 47882962 w 19"/>
                  <a:gd name="T27" fmla="*/ 1512062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5"/>
                  <a:gd name="T44" fmla="*/ 19 w 1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5">
                    <a:moveTo>
                      <a:pt x="19" y="6"/>
                    </a:moveTo>
                    <a:lnTo>
                      <a:pt x="19" y="3"/>
                    </a:lnTo>
                    <a:lnTo>
                      <a:pt x="16" y="3"/>
                    </a:lnTo>
                    <a:lnTo>
                      <a:pt x="16" y="0"/>
                    </a:lnTo>
                    <a:lnTo>
                      <a:pt x="3" y="0"/>
                    </a:lnTo>
                    <a:lnTo>
                      <a:pt x="3" y="3"/>
                    </a:lnTo>
                    <a:lnTo>
                      <a:pt x="0" y="3"/>
                    </a:lnTo>
                    <a:lnTo>
                      <a:pt x="0" y="9"/>
                    </a:lnTo>
                    <a:lnTo>
                      <a:pt x="3" y="12"/>
                    </a:lnTo>
                    <a:lnTo>
                      <a:pt x="6" y="15"/>
                    </a:lnTo>
                    <a:lnTo>
                      <a:pt x="13" y="15"/>
                    </a:lnTo>
                    <a:lnTo>
                      <a:pt x="16" y="12"/>
                    </a:lnTo>
                    <a:lnTo>
                      <a:pt x="19"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8" name="Freeform 707"/>
              <p:cNvSpPr>
                <a:spLocks/>
              </p:cNvSpPr>
              <p:nvPr/>
            </p:nvSpPr>
            <p:spPr bwMode="auto">
              <a:xfrm>
                <a:off x="6832600" y="4637088"/>
                <a:ext cx="30163" cy="23812"/>
              </a:xfrm>
              <a:custGeom>
                <a:avLst/>
                <a:gdLst>
                  <a:gd name="T0" fmla="*/ 47882962 w 19"/>
                  <a:gd name="T1" fmla="*/ 15120622 h 15"/>
                  <a:gd name="T2" fmla="*/ 47882962 w 19"/>
                  <a:gd name="T3" fmla="*/ 7561105 h 15"/>
                  <a:gd name="T4" fmla="*/ 40323165 w 19"/>
                  <a:gd name="T5" fmla="*/ 7561105 h 15"/>
                  <a:gd name="T6" fmla="*/ 40323165 w 19"/>
                  <a:gd name="T7" fmla="*/ 0 h 15"/>
                  <a:gd name="T8" fmla="*/ 7559800 w 19"/>
                  <a:gd name="T9" fmla="*/ 0 h 15"/>
                  <a:gd name="T10" fmla="*/ 7559800 w 19"/>
                  <a:gd name="T11" fmla="*/ 7561105 h 15"/>
                  <a:gd name="T12" fmla="*/ 0 w 19"/>
                  <a:gd name="T13" fmla="*/ 7561105 h 15"/>
                  <a:gd name="T14" fmla="*/ 0 w 19"/>
                  <a:gd name="T15" fmla="*/ 22681724 h 15"/>
                  <a:gd name="T16" fmla="*/ 7559800 w 19"/>
                  <a:gd name="T17" fmla="*/ 30241245 h 15"/>
                  <a:gd name="T18" fmla="*/ 15121188 w 19"/>
                  <a:gd name="T19" fmla="*/ 37802347 h 15"/>
                  <a:gd name="T20" fmla="*/ 32761780 w 19"/>
                  <a:gd name="T21" fmla="*/ 37802347 h 15"/>
                  <a:gd name="T22" fmla="*/ 40323165 w 19"/>
                  <a:gd name="T23" fmla="*/ 30241245 h 15"/>
                  <a:gd name="T24" fmla="*/ 47882962 w 19"/>
                  <a:gd name="T25" fmla="*/ 22681724 h 15"/>
                  <a:gd name="T26" fmla="*/ 47882962 w 19"/>
                  <a:gd name="T27" fmla="*/ 15120622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5"/>
                  <a:gd name="T44" fmla="*/ 19 w 19"/>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5">
                    <a:moveTo>
                      <a:pt x="19" y="6"/>
                    </a:moveTo>
                    <a:lnTo>
                      <a:pt x="19" y="3"/>
                    </a:lnTo>
                    <a:lnTo>
                      <a:pt x="16" y="3"/>
                    </a:lnTo>
                    <a:lnTo>
                      <a:pt x="16" y="0"/>
                    </a:lnTo>
                    <a:lnTo>
                      <a:pt x="3" y="0"/>
                    </a:lnTo>
                    <a:lnTo>
                      <a:pt x="3" y="3"/>
                    </a:lnTo>
                    <a:lnTo>
                      <a:pt x="0" y="3"/>
                    </a:lnTo>
                    <a:lnTo>
                      <a:pt x="0" y="9"/>
                    </a:lnTo>
                    <a:lnTo>
                      <a:pt x="3" y="12"/>
                    </a:lnTo>
                    <a:lnTo>
                      <a:pt x="6" y="15"/>
                    </a:lnTo>
                    <a:lnTo>
                      <a:pt x="13" y="15"/>
                    </a:lnTo>
                    <a:lnTo>
                      <a:pt x="16" y="12"/>
                    </a:lnTo>
                    <a:lnTo>
                      <a:pt x="19" y="9"/>
                    </a:lnTo>
                    <a:lnTo>
                      <a:pt x="19"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099" name="Freeform 708"/>
              <p:cNvSpPr>
                <a:spLocks/>
              </p:cNvSpPr>
              <p:nvPr/>
            </p:nvSpPr>
            <p:spPr bwMode="auto">
              <a:xfrm>
                <a:off x="7138988" y="4637088"/>
                <a:ext cx="25400" cy="23812"/>
              </a:xfrm>
              <a:custGeom>
                <a:avLst/>
                <a:gdLst>
                  <a:gd name="T0" fmla="*/ 40322493 w 16"/>
                  <a:gd name="T1" fmla="*/ 15120622 h 15"/>
                  <a:gd name="T2" fmla="*/ 40322493 w 16"/>
                  <a:gd name="T3" fmla="*/ 0 h 15"/>
                  <a:gd name="T4" fmla="*/ 0 w 16"/>
                  <a:gd name="T5" fmla="*/ 0 h 15"/>
                  <a:gd name="T6" fmla="*/ 0 w 16"/>
                  <a:gd name="T7" fmla="*/ 30241245 h 15"/>
                  <a:gd name="T8" fmla="*/ 7559674 w 16"/>
                  <a:gd name="T9" fmla="*/ 30241245 h 15"/>
                  <a:gd name="T10" fmla="*/ 7559674 w 16"/>
                  <a:gd name="T11" fmla="*/ 37802347 h 15"/>
                  <a:gd name="T12" fmla="*/ 32761234 w 16"/>
                  <a:gd name="T13" fmla="*/ 37802347 h 15"/>
                  <a:gd name="T14" fmla="*/ 32761234 w 16"/>
                  <a:gd name="T15" fmla="*/ 30241245 h 15"/>
                  <a:gd name="T16" fmla="*/ 40322493 w 16"/>
                  <a:gd name="T17" fmla="*/ 30241245 h 15"/>
                  <a:gd name="T18" fmla="*/ 40322493 w 16"/>
                  <a:gd name="T19" fmla="*/ 22681724 h 15"/>
                  <a:gd name="T20" fmla="*/ 40322493 w 16"/>
                  <a:gd name="T21" fmla="*/ 1512062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6" y="6"/>
                    </a:moveTo>
                    <a:lnTo>
                      <a:pt x="16" y="0"/>
                    </a:lnTo>
                    <a:lnTo>
                      <a:pt x="0" y="0"/>
                    </a:lnTo>
                    <a:lnTo>
                      <a:pt x="0" y="12"/>
                    </a:lnTo>
                    <a:lnTo>
                      <a:pt x="3" y="12"/>
                    </a:lnTo>
                    <a:lnTo>
                      <a:pt x="3" y="15"/>
                    </a:lnTo>
                    <a:lnTo>
                      <a:pt x="13" y="15"/>
                    </a:lnTo>
                    <a:lnTo>
                      <a:pt x="13" y="12"/>
                    </a:lnTo>
                    <a:lnTo>
                      <a:pt x="16" y="12"/>
                    </a:lnTo>
                    <a:lnTo>
                      <a:pt x="16" y="9"/>
                    </a:lnTo>
                    <a:lnTo>
                      <a:pt x="16"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0" name="Freeform 709"/>
              <p:cNvSpPr>
                <a:spLocks/>
              </p:cNvSpPr>
              <p:nvPr/>
            </p:nvSpPr>
            <p:spPr bwMode="auto">
              <a:xfrm>
                <a:off x="7138988" y="4637088"/>
                <a:ext cx="25400" cy="23812"/>
              </a:xfrm>
              <a:custGeom>
                <a:avLst/>
                <a:gdLst>
                  <a:gd name="T0" fmla="*/ 40322493 w 16"/>
                  <a:gd name="T1" fmla="*/ 15120622 h 15"/>
                  <a:gd name="T2" fmla="*/ 40322493 w 16"/>
                  <a:gd name="T3" fmla="*/ 0 h 15"/>
                  <a:gd name="T4" fmla="*/ 0 w 16"/>
                  <a:gd name="T5" fmla="*/ 0 h 15"/>
                  <a:gd name="T6" fmla="*/ 0 w 16"/>
                  <a:gd name="T7" fmla="*/ 30241245 h 15"/>
                  <a:gd name="T8" fmla="*/ 7559674 w 16"/>
                  <a:gd name="T9" fmla="*/ 30241245 h 15"/>
                  <a:gd name="T10" fmla="*/ 7559674 w 16"/>
                  <a:gd name="T11" fmla="*/ 37802347 h 15"/>
                  <a:gd name="T12" fmla="*/ 32761234 w 16"/>
                  <a:gd name="T13" fmla="*/ 37802347 h 15"/>
                  <a:gd name="T14" fmla="*/ 32761234 w 16"/>
                  <a:gd name="T15" fmla="*/ 30241245 h 15"/>
                  <a:gd name="T16" fmla="*/ 40322493 w 16"/>
                  <a:gd name="T17" fmla="*/ 30241245 h 15"/>
                  <a:gd name="T18" fmla="*/ 40322493 w 16"/>
                  <a:gd name="T19" fmla="*/ 22681724 h 15"/>
                  <a:gd name="T20" fmla="*/ 40322493 w 16"/>
                  <a:gd name="T21" fmla="*/ 1512062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6" y="6"/>
                    </a:moveTo>
                    <a:lnTo>
                      <a:pt x="16" y="0"/>
                    </a:lnTo>
                    <a:lnTo>
                      <a:pt x="0" y="0"/>
                    </a:lnTo>
                    <a:lnTo>
                      <a:pt x="0" y="12"/>
                    </a:lnTo>
                    <a:lnTo>
                      <a:pt x="3" y="12"/>
                    </a:lnTo>
                    <a:lnTo>
                      <a:pt x="3" y="15"/>
                    </a:lnTo>
                    <a:lnTo>
                      <a:pt x="13" y="15"/>
                    </a:lnTo>
                    <a:lnTo>
                      <a:pt x="13" y="12"/>
                    </a:lnTo>
                    <a:lnTo>
                      <a:pt x="16" y="12"/>
                    </a:lnTo>
                    <a:lnTo>
                      <a:pt x="16" y="9"/>
                    </a:lnTo>
                    <a:lnTo>
                      <a:pt x="16"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1" name="Freeform 710"/>
              <p:cNvSpPr>
                <a:spLocks/>
              </p:cNvSpPr>
              <p:nvPr/>
            </p:nvSpPr>
            <p:spPr bwMode="auto">
              <a:xfrm>
                <a:off x="7138988" y="4637088"/>
                <a:ext cx="25400" cy="23812"/>
              </a:xfrm>
              <a:custGeom>
                <a:avLst/>
                <a:gdLst>
                  <a:gd name="T0" fmla="*/ 40322493 w 16"/>
                  <a:gd name="T1" fmla="*/ 15120622 h 15"/>
                  <a:gd name="T2" fmla="*/ 40322493 w 16"/>
                  <a:gd name="T3" fmla="*/ 0 h 15"/>
                  <a:gd name="T4" fmla="*/ 0 w 16"/>
                  <a:gd name="T5" fmla="*/ 0 h 15"/>
                  <a:gd name="T6" fmla="*/ 0 w 16"/>
                  <a:gd name="T7" fmla="*/ 30241245 h 15"/>
                  <a:gd name="T8" fmla="*/ 7559674 w 16"/>
                  <a:gd name="T9" fmla="*/ 30241245 h 15"/>
                  <a:gd name="T10" fmla="*/ 7559674 w 16"/>
                  <a:gd name="T11" fmla="*/ 37802347 h 15"/>
                  <a:gd name="T12" fmla="*/ 32761234 w 16"/>
                  <a:gd name="T13" fmla="*/ 37802347 h 15"/>
                  <a:gd name="T14" fmla="*/ 32761234 w 16"/>
                  <a:gd name="T15" fmla="*/ 30241245 h 15"/>
                  <a:gd name="T16" fmla="*/ 40322493 w 16"/>
                  <a:gd name="T17" fmla="*/ 30241245 h 15"/>
                  <a:gd name="T18" fmla="*/ 40322493 w 16"/>
                  <a:gd name="T19" fmla="*/ 22681724 h 15"/>
                  <a:gd name="T20" fmla="*/ 40322493 w 16"/>
                  <a:gd name="T21" fmla="*/ 1512062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6" y="6"/>
                    </a:moveTo>
                    <a:lnTo>
                      <a:pt x="16" y="0"/>
                    </a:lnTo>
                    <a:lnTo>
                      <a:pt x="0" y="0"/>
                    </a:lnTo>
                    <a:lnTo>
                      <a:pt x="0" y="12"/>
                    </a:lnTo>
                    <a:lnTo>
                      <a:pt x="3" y="12"/>
                    </a:lnTo>
                    <a:lnTo>
                      <a:pt x="3" y="15"/>
                    </a:lnTo>
                    <a:lnTo>
                      <a:pt x="13" y="15"/>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2" name="Freeform 711"/>
              <p:cNvSpPr>
                <a:spLocks/>
              </p:cNvSpPr>
              <p:nvPr/>
            </p:nvSpPr>
            <p:spPr bwMode="auto">
              <a:xfrm>
                <a:off x="7138988" y="4637088"/>
                <a:ext cx="25400" cy="23812"/>
              </a:xfrm>
              <a:custGeom>
                <a:avLst/>
                <a:gdLst>
                  <a:gd name="T0" fmla="*/ 40322493 w 16"/>
                  <a:gd name="T1" fmla="*/ 15120622 h 15"/>
                  <a:gd name="T2" fmla="*/ 40322493 w 16"/>
                  <a:gd name="T3" fmla="*/ 0 h 15"/>
                  <a:gd name="T4" fmla="*/ 0 w 16"/>
                  <a:gd name="T5" fmla="*/ 0 h 15"/>
                  <a:gd name="T6" fmla="*/ 0 w 16"/>
                  <a:gd name="T7" fmla="*/ 30241245 h 15"/>
                  <a:gd name="T8" fmla="*/ 7559674 w 16"/>
                  <a:gd name="T9" fmla="*/ 30241245 h 15"/>
                  <a:gd name="T10" fmla="*/ 7559674 w 16"/>
                  <a:gd name="T11" fmla="*/ 37802347 h 15"/>
                  <a:gd name="T12" fmla="*/ 32761234 w 16"/>
                  <a:gd name="T13" fmla="*/ 37802347 h 15"/>
                  <a:gd name="T14" fmla="*/ 32761234 w 16"/>
                  <a:gd name="T15" fmla="*/ 30241245 h 15"/>
                  <a:gd name="T16" fmla="*/ 40322493 w 16"/>
                  <a:gd name="T17" fmla="*/ 30241245 h 15"/>
                  <a:gd name="T18" fmla="*/ 40322493 w 16"/>
                  <a:gd name="T19" fmla="*/ 22681724 h 15"/>
                  <a:gd name="T20" fmla="*/ 40322493 w 16"/>
                  <a:gd name="T21" fmla="*/ 1512062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5"/>
                  <a:gd name="T35" fmla="*/ 16 w 1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5">
                    <a:moveTo>
                      <a:pt x="16" y="6"/>
                    </a:moveTo>
                    <a:lnTo>
                      <a:pt x="16" y="0"/>
                    </a:lnTo>
                    <a:lnTo>
                      <a:pt x="0" y="0"/>
                    </a:lnTo>
                    <a:lnTo>
                      <a:pt x="0" y="12"/>
                    </a:lnTo>
                    <a:lnTo>
                      <a:pt x="3" y="12"/>
                    </a:lnTo>
                    <a:lnTo>
                      <a:pt x="3" y="15"/>
                    </a:lnTo>
                    <a:lnTo>
                      <a:pt x="13" y="15"/>
                    </a:lnTo>
                    <a:lnTo>
                      <a:pt x="13" y="12"/>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3" name="Freeform 712"/>
              <p:cNvSpPr>
                <a:spLocks/>
              </p:cNvSpPr>
              <p:nvPr/>
            </p:nvSpPr>
            <p:spPr bwMode="auto">
              <a:xfrm>
                <a:off x="7480300" y="4519613"/>
                <a:ext cx="23813" cy="30162"/>
              </a:xfrm>
              <a:custGeom>
                <a:avLst/>
                <a:gdLst>
                  <a:gd name="T0" fmla="*/ 37802347 w 15"/>
                  <a:gd name="T1" fmla="*/ 25201141 h 19"/>
                  <a:gd name="T2" fmla="*/ 37802347 w 15"/>
                  <a:gd name="T3" fmla="*/ 7561137 h 19"/>
                  <a:gd name="T4" fmla="*/ 27721512 w 15"/>
                  <a:gd name="T5" fmla="*/ 7561137 h 19"/>
                  <a:gd name="T6" fmla="*/ 27721512 w 15"/>
                  <a:gd name="T7" fmla="*/ 0 h 19"/>
                  <a:gd name="T8" fmla="*/ 7559835 w 15"/>
                  <a:gd name="T9" fmla="*/ 0 h 19"/>
                  <a:gd name="T10" fmla="*/ 7559835 w 15"/>
                  <a:gd name="T11" fmla="*/ 7561137 h 19"/>
                  <a:gd name="T12" fmla="*/ 0 w 15"/>
                  <a:gd name="T13" fmla="*/ 7561137 h 19"/>
                  <a:gd name="T14" fmla="*/ 0 w 15"/>
                  <a:gd name="T15" fmla="*/ 40321828 h 19"/>
                  <a:gd name="T16" fmla="*/ 7559835 w 15"/>
                  <a:gd name="T17" fmla="*/ 40321828 h 19"/>
                  <a:gd name="T18" fmla="*/ 7559835 w 15"/>
                  <a:gd name="T19" fmla="*/ 47882962 h 19"/>
                  <a:gd name="T20" fmla="*/ 27721512 w 15"/>
                  <a:gd name="T21" fmla="*/ 47882962 h 19"/>
                  <a:gd name="T22" fmla="*/ 27721512 w 15"/>
                  <a:gd name="T23" fmla="*/ 40321828 h 19"/>
                  <a:gd name="T24" fmla="*/ 37802347 w 15"/>
                  <a:gd name="T25" fmla="*/ 40321828 h 19"/>
                  <a:gd name="T26" fmla="*/ 37802347 w 15"/>
                  <a:gd name="T27" fmla="*/ 32762281 h 19"/>
                  <a:gd name="T28" fmla="*/ 37802347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1" y="3"/>
                    </a:lnTo>
                    <a:lnTo>
                      <a:pt x="11" y="0"/>
                    </a:lnTo>
                    <a:lnTo>
                      <a:pt x="3" y="0"/>
                    </a:lnTo>
                    <a:lnTo>
                      <a:pt x="3" y="3"/>
                    </a:lnTo>
                    <a:lnTo>
                      <a:pt x="0" y="3"/>
                    </a:lnTo>
                    <a:lnTo>
                      <a:pt x="0" y="16"/>
                    </a:lnTo>
                    <a:lnTo>
                      <a:pt x="3" y="16"/>
                    </a:lnTo>
                    <a:lnTo>
                      <a:pt x="3" y="19"/>
                    </a:lnTo>
                    <a:lnTo>
                      <a:pt x="11" y="19"/>
                    </a:lnTo>
                    <a:lnTo>
                      <a:pt x="11" y="16"/>
                    </a:lnTo>
                    <a:lnTo>
                      <a:pt x="15" y="16"/>
                    </a:lnTo>
                    <a:lnTo>
                      <a:pt x="15" y="13"/>
                    </a:lnTo>
                    <a:lnTo>
                      <a:pt x="15"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4" name="Freeform 713"/>
              <p:cNvSpPr>
                <a:spLocks/>
              </p:cNvSpPr>
              <p:nvPr/>
            </p:nvSpPr>
            <p:spPr bwMode="auto">
              <a:xfrm>
                <a:off x="7480300" y="4519613"/>
                <a:ext cx="23813" cy="30162"/>
              </a:xfrm>
              <a:custGeom>
                <a:avLst/>
                <a:gdLst>
                  <a:gd name="T0" fmla="*/ 37802347 w 15"/>
                  <a:gd name="T1" fmla="*/ 25201141 h 19"/>
                  <a:gd name="T2" fmla="*/ 37802347 w 15"/>
                  <a:gd name="T3" fmla="*/ 7561137 h 19"/>
                  <a:gd name="T4" fmla="*/ 27721512 w 15"/>
                  <a:gd name="T5" fmla="*/ 7561137 h 19"/>
                  <a:gd name="T6" fmla="*/ 27721512 w 15"/>
                  <a:gd name="T7" fmla="*/ 0 h 19"/>
                  <a:gd name="T8" fmla="*/ 7559835 w 15"/>
                  <a:gd name="T9" fmla="*/ 0 h 19"/>
                  <a:gd name="T10" fmla="*/ 7559835 w 15"/>
                  <a:gd name="T11" fmla="*/ 7561137 h 19"/>
                  <a:gd name="T12" fmla="*/ 0 w 15"/>
                  <a:gd name="T13" fmla="*/ 7561137 h 19"/>
                  <a:gd name="T14" fmla="*/ 0 w 15"/>
                  <a:gd name="T15" fmla="*/ 40321828 h 19"/>
                  <a:gd name="T16" fmla="*/ 7559835 w 15"/>
                  <a:gd name="T17" fmla="*/ 40321828 h 19"/>
                  <a:gd name="T18" fmla="*/ 7559835 w 15"/>
                  <a:gd name="T19" fmla="*/ 47882962 h 19"/>
                  <a:gd name="T20" fmla="*/ 27721512 w 15"/>
                  <a:gd name="T21" fmla="*/ 47882962 h 19"/>
                  <a:gd name="T22" fmla="*/ 27721512 w 15"/>
                  <a:gd name="T23" fmla="*/ 40321828 h 19"/>
                  <a:gd name="T24" fmla="*/ 37802347 w 15"/>
                  <a:gd name="T25" fmla="*/ 40321828 h 19"/>
                  <a:gd name="T26" fmla="*/ 37802347 w 15"/>
                  <a:gd name="T27" fmla="*/ 32762281 h 19"/>
                  <a:gd name="T28" fmla="*/ 37802347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1" y="3"/>
                    </a:lnTo>
                    <a:lnTo>
                      <a:pt x="11" y="0"/>
                    </a:lnTo>
                    <a:lnTo>
                      <a:pt x="3" y="0"/>
                    </a:lnTo>
                    <a:lnTo>
                      <a:pt x="3" y="3"/>
                    </a:lnTo>
                    <a:lnTo>
                      <a:pt x="0" y="3"/>
                    </a:lnTo>
                    <a:lnTo>
                      <a:pt x="0" y="16"/>
                    </a:lnTo>
                    <a:lnTo>
                      <a:pt x="3" y="16"/>
                    </a:lnTo>
                    <a:lnTo>
                      <a:pt x="3" y="19"/>
                    </a:lnTo>
                    <a:lnTo>
                      <a:pt x="11" y="19"/>
                    </a:lnTo>
                    <a:lnTo>
                      <a:pt x="11" y="16"/>
                    </a:lnTo>
                    <a:lnTo>
                      <a:pt x="15" y="16"/>
                    </a:lnTo>
                    <a:lnTo>
                      <a:pt x="15" y="13"/>
                    </a:lnTo>
                    <a:lnTo>
                      <a:pt x="15"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5" name="Freeform 714"/>
              <p:cNvSpPr>
                <a:spLocks/>
              </p:cNvSpPr>
              <p:nvPr/>
            </p:nvSpPr>
            <p:spPr bwMode="auto">
              <a:xfrm>
                <a:off x="7480300" y="4519613"/>
                <a:ext cx="23813" cy="30162"/>
              </a:xfrm>
              <a:custGeom>
                <a:avLst/>
                <a:gdLst>
                  <a:gd name="T0" fmla="*/ 37802347 w 15"/>
                  <a:gd name="T1" fmla="*/ 25201141 h 19"/>
                  <a:gd name="T2" fmla="*/ 37802347 w 15"/>
                  <a:gd name="T3" fmla="*/ 7561137 h 19"/>
                  <a:gd name="T4" fmla="*/ 27721512 w 15"/>
                  <a:gd name="T5" fmla="*/ 7561137 h 19"/>
                  <a:gd name="T6" fmla="*/ 27721512 w 15"/>
                  <a:gd name="T7" fmla="*/ 0 h 19"/>
                  <a:gd name="T8" fmla="*/ 7559835 w 15"/>
                  <a:gd name="T9" fmla="*/ 0 h 19"/>
                  <a:gd name="T10" fmla="*/ 7559835 w 15"/>
                  <a:gd name="T11" fmla="*/ 7561137 h 19"/>
                  <a:gd name="T12" fmla="*/ 0 w 15"/>
                  <a:gd name="T13" fmla="*/ 7561137 h 19"/>
                  <a:gd name="T14" fmla="*/ 0 w 15"/>
                  <a:gd name="T15" fmla="*/ 40321828 h 19"/>
                  <a:gd name="T16" fmla="*/ 7559835 w 15"/>
                  <a:gd name="T17" fmla="*/ 40321828 h 19"/>
                  <a:gd name="T18" fmla="*/ 7559835 w 15"/>
                  <a:gd name="T19" fmla="*/ 47882962 h 19"/>
                  <a:gd name="T20" fmla="*/ 27721512 w 15"/>
                  <a:gd name="T21" fmla="*/ 47882962 h 19"/>
                  <a:gd name="T22" fmla="*/ 27721512 w 15"/>
                  <a:gd name="T23" fmla="*/ 40321828 h 19"/>
                  <a:gd name="T24" fmla="*/ 37802347 w 15"/>
                  <a:gd name="T25" fmla="*/ 40321828 h 19"/>
                  <a:gd name="T26" fmla="*/ 37802347 w 15"/>
                  <a:gd name="T27" fmla="*/ 32762281 h 19"/>
                  <a:gd name="T28" fmla="*/ 37802347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1" y="3"/>
                    </a:lnTo>
                    <a:lnTo>
                      <a:pt x="11" y="0"/>
                    </a:lnTo>
                    <a:lnTo>
                      <a:pt x="3" y="0"/>
                    </a:lnTo>
                    <a:lnTo>
                      <a:pt x="3" y="3"/>
                    </a:lnTo>
                    <a:lnTo>
                      <a:pt x="0" y="3"/>
                    </a:lnTo>
                    <a:lnTo>
                      <a:pt x="0" y="16"/>
                    </a:lnTo>
                    <a:lnTo>
                      <a:pt x="3" y="16"/>
                    </a:lnTo>
                    <a:lnTo>
                      <a:pt x="3" y="19"/>
                    </a:lnTo>
                    <a:lnTo>
                      <a:pt x="11" y="19"/>
                    </a:lnTo>
                    <a:lnTo>
                      <a:pt x="11" y="16"/>
                    </a:lnTo>
                    <a:lnTo>
                      <a:pt x="15" y="16"/>
                    </a:lnTo>
                    <a:lnTo>
                      <a:pt x="15" y="13"/>
                    </a:lnTo>
                    <a:lnTo>
                      <a:pt x="15"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6" name="Freeform 715"/>
              <p:cNvSpPr>
                <a:spLocks/>
              </p:cNvSpPr>
              <p:nvPr/>
            </p:nvSpPr>
            <p:spPr bwMode="auto">
              <a:xfrm>
                <a:off x="7480300" y="4519613"/>
                <a:ext cx="23813" cy="30162"/>
              </a:xfrm>
              <a:custGeom>
                <a:avLst/>
                <a:gdLst>
                  <a:gd name="T0" fmla="*/ 37802347 w 15"/>
                  <a:gd name="T1" fmla="*/ 25201141 h 19"/>
                  <a:gd name="T2" fmla="*/ 37802347 w 15"/>
                  <a:gd name="T3" fmla="*/ 7561137 h 19"/>
                  <a:gd name="T4" fmla="*/ 27721512 w 15"/>
                  <a:gd name="T5" fmla="*/ 7561137 h 19"/>
                  <a:gd name="T6" fmla="*/ 27721512 w 15"/>
                  <a:gd name="T7" fmla="*/ 0 h 19"/>
                  <a:gd name="T8" fmla="*/ 7559835 w 15"/>
                  <a:gd name="T9" fmla="*/ 0 h 19"/>
                  <a:gd name="T10" fmla="*/ 7559835 w 15"/>
                  <a:gd name="T11" fmla="*/ 7561137 h 19"/>
                  <a:gd name="T12" fmla="*/ 0 w 15"/>
                  <a:gd name="T13" fmla="*/ 7561137 h 19"/>
                  <a:gd name="T14" fmla="*/ 0 w 15"/>
                  <a:gd name="T15" fmla="*/ 40321828 h 19"/>
                  <a:gd name="T16" fmla="*/ 7559835 w 15"/>
                  <a:gd name="T17" fmla="*/ 40321828 h 19"/>
                  <a:gd name="T18" fmla="*/ 7559835 w 15"/>
                  <a:gd name="T19" fmla="*/ 47882962 h 19"/>
                  <a:gd name="T20" fmla="*/ 27721512 w 15"/>
                  <a:gd name="T21" fmla="*/ 47882962 h 19"/>
                  <a:gd name="T22" fmla="*/ 27721512 w 15"/>
                  <a:gd name="T23" fmla="*/ 40321828 h 19"/>
                  <a:gd name="T24" fmla="*/ 37802347 w 15"/>
                  <a:gd name="T25" fmla="*/ 40321828 h 19"/>
                  <a:gd name="T26" fmla="*/ 37802347 w 15"/>
                  <a:gd name="T27" fmla="*/ 32762281 h 19"/>
                  <a:gd name="T28" fmla="*/ 37802347 w 15"/>
                  <a:gd name="T29" fmla="*/ 25201141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9"/>
                  <a:gd name="T47" fmla="*/ 15 w 15"/>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9">
                    <a:moveTo>
                      <a:pt x="15" y="10"/>
                    </a:moveTo>
                    <a:lnTo>
                      <a:pt x="15" y="3"/>
                    </a:lnTo>
                    <a:lnTo>
                      <a:pt x="11" y="3"/>
                    </a:lnTo>
                    <a:lnTo>
                      <a:pt x="11" y="0"/>
                    </a:lnTo>
                    <a:lnTo>
                      <a:pt x="3" y="0"/>
                    </a:lnTo>
                    <a:lnTo>
                      <a:pt x="3" y="3"/>
                    </a:lnTo>
                    <a:lnTo>
                      <a:pt x="0" y="3"/>
                    </a:lnTo>
                    <a:lnTo>
                      <a:pt x="0" y="16"/>
                    </a:lnTo>
                    <a:lnTo>
                      <a:pt x="3" y="16"/>
                    </a:lnTo>
                    <a:lnTo>
                      <a:pt x="3" y="19"/>
                    </a:lnTo>
                    <a:lnTo>
                      <a:pt x="11" y="19"/>
                    </a:lnTo>
                    <a:lnTo>
                      <a:pt x="11" y="16"/>
                    </a:lnTo>
                    <a:lnTo>
                      <a:pt x="15" y="16"/>
                    </a:lnTo>
                    <a:lnTo>
                      <a:pt x="15" y="13"/>
                    </a:lnTo>
                    <a:lnTo>
                      <a:pt x="15"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7" name="Freeform 716"/>
              <p:cNvSpPr>
                <a:spLocks/>
              </p:cNvSpPr>
              <p:nvPr/>
            </p:nvSpPr>
            <p:spPr bwMode="auto">
              <a:xfrm>
                <a:off x="7820025" y="4705350"/>
                <a:ext cx="25400" cy="25400"/>
              </a:xfrm>
              <a:custGeom>
                <a:avLst/>
                <a:gdLst>
                  <a:gd name="T0" fmla="*/ 40322493 w 16"/>
                  <a:gd name="T1" fmla="*/ 15120936 h 16"/>
                  <a:gd name="T2" fmla="*/ 40322493 w 16"/>
                  <a:gd name="T3" fmla="*/ 0 h 16"/>
                  <a:gd name="T4" fmla="*/ 7559674 w 16"/>
                  <a:gd name="T5" fmla="*/ 0 h 16"/>
                  <a:gd name="T6" fmla="*/ 0 w 16"/>
                  <a:gd name="T7" fmla="*/ 7559674 h 16"/>
                  <a:gd name="T8" fmla="*/ 0 w 16"/>
                  <a:gd name="T9" fmla="*/ 30241873 h 16"/>
                  <a:gd name="T10" fmla="*/ 7559674 w 16"/>
                  <a:gd name="T11" fmla="*/ 30241873 h 16"/>
                  <a:gd name="T12" fmla="*/ 7559674 w 16"/>
                  <a:gd name="T13" fmla="*/ 40322493 h 16"/>
                  <a:gd name="T14" fmla="*/ 32761234 w 16"/>
                  <a:gd name="T15" fmla="*/ 40322493 h 16"/>
                  <a:gd name="T16" fmla="*/ 40322493 w 16"/>
                  <a:gd name="T17" fmla="*/ 30241873 h 16"/>
                  <a:gd name="T18" fmla="*/ 40322493 w 16"/>
                  <a:gd name="T19" fmla="*/ 22680608 h 16"/>
                  <a:gd name="T20" fmla="*/ 40322493 w 16"/>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16" y="6"/>
                    </a:moveTo>
                    <a:lnTo>
                      <a:pt x="16" y="0"/>
                    </a:lnTo>
                    <a:lnTo>
                      <a:pt x="3" y="0"/>
                    </a:lnTo>
                    <a:lnTo>
                      <a:pt x="0" y="3"/>
                    </a:lnTo>
                    <a:lnTo>
                      <a:pt x="0" y="12"/>
                    </a:lnTo>
                    <a:lnTo>
                      <a:pt x="3" y="12"/>
                    </a:lnTo>
                    <a:lnTo>
                      <a:pt x="3" y="16"/>
                    </a:lnTo>
                    <a:lnTo>
                      <a:pt x="13" y="16"/>
                    </a:lnTo>
                    <a:lnTo>
                      <a:pt x="16" y="12"/>
                    </a:lnTo>
                    <a:lnTo>
                      <a:pt x="16" y="9"/>
                    </a:lnTo>
                    <a:lnTo>
                      <a:pt x="16" y="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8" name="Freeform 717"/>
              <p:cNvSpPr>
                <a:spLocks/>
              </p:cNvSpPr>
              <p:nvPr/>
            </p:nvSpPr>
            <p:spPr bwMode="auto">
              <a:xfrm>
                <a:off x="7820025" y="4705350"/>
                <a:ext cx="25400" cy="25400"/>
              </a:xfrm>
              <a:custGeom>
                <a:avLst/>
                <a:gdLst>
                  <a:gd name="T0" fmla="*/ 40322493 w 16"/>
                  <a:gd name="T1" fmla="*/ 15120936 h 16"/>
                  <a:gd name="T2" fmla="*/ 40322493 w 16"/>
                  <a:gd name="T3" fmla="*/ 0 h 16"/>
                  <a:gd name="T4" fmla="*/ 7559674 w 16"/>
                  <a:gd name="T5" fmla="*/ 0 h 16"/>
                  <a:gd name="T6" fmla="*/ 0 w 16"/>
                  <a:gd name="T7" fmla="*/ 7559674 h 16"/>
                  <a:gd name="T8" fmla="*/ 0 w 16"/>
                  <a:gd name="T9" fmla="*/ 30241873 h 16"/>
                  <a:gd name="T10" fmla="*/ 7559674 w 16"/>
                  <a:gd name="T11" fmla="*/ 30241873 h 16"/>
                  <a:gd name="T12" fmla="*/ 7559674 w 16"/>
                  <a:gd name="T13" fmla="*/ 40322493 h 16"/>
                  <a:gd name="T14" fmla="*/ 32761234 w 16"/>
                  <a:gd name="T15" fmla="*/ 40322493 h 16"/>
                  <a:gd name="T16" fmla="*/ 40322493 w 16"/>
                  <a:gd name="T17" fmla="*/ 30241873 h 16"/>
                  <a:gd name="T18" fmla="*/ 40322493 w 16"/>
                  <a:gd name="T19" fmla="*/ 22680608 h 16"/>
                  <a:gd name="T20" fmla="*/ 40322493 w 16"/>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16" y="6"/>
                    </a:moveTo>
                    <a:lnTo>
                      <a:pt x="16" y="0"/>
                    </a:lnTo>
                    <a:lnTo>
                      <a:pt x="3" y="0"/>
                    </a:lnTo>
                    <a:lnTo>
                      <a:pt x="0" y="3"/>
                    </a:lnTo>
                    <a:lnTo>
                      <a:pt x="0" y="12"/>
                    </a:lnTo>
                    <a:lnTo>
                      <a:pt x="3" y="12"/>
                    </a:lnTo>
                    <a:lnTo>
                      <a:pt x="3" y="16"/>
                    </a:lnTo>
                    <a:lnTo>
                      <a:pt x="13" y="16"/>
                    </a:lnTo>
                    <a:lnTo>
                      <a:pt x="16" y="12"/>
                    </a:lnTo>
                    <a:lnTo>
                      <a:pt x="16" y="9"/>
                    </a:lnTo>
                    <a:lnTo>
                      <a:pt x="16" y="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09" name="Freeform 718"/>
              <p:cNvSpPr>
                <a:spLocks/>
              </p:cNvSpPr>
              <p:nvPr/>
            </p:nvSpPr>
            <p:spPr bwMode="auto">
              <a:xfrm>
                <a:off x="7820025" y="4705350"/>
                <a:ext cx="25400" cy="25400"/>
              </a:xfrm>
              <a:custGeom>
                <a:avLst/>
                <a:gdLst>
                  <a:gd name="T0" fmla="*/ 40322493 w 16"/>
                  <a:gd name="T1" fmla="*/ 15120936 h 16"/>
                  <a:gd name="T2" fmla="*/ 40322493 w 16"/>
                  <a:gd name="T3" fmla="*/ 0 h 16"/>
                  <a:gd name="T4" fmla="*/ 7559674 w 16"/>
                  <a:gd name="T5" fmla="*/ 0 h 16"/>
                  <a:gd name="T6" fmla="*/ 0 w 16"/>
                  <a:gd name="T7" fmla="*/ 7559674 h 16"/>
                  <a:gd name="T8" fmla="*/ 0 w 16"/>
                  <a:gd name="T9" fmla="*/ 30241873 h 16"/>
                  <a:gd name="T10" fmla="*/ 7559674 w 16"/>
                  <a:gd name="T11" fmla="*/ 30241873 h 16"/>
                  <a:gd name="T12" fmla="*/ 7559674 w 16"/>
                  <a:gd name="T13" fmla="*/ 40322493 h 16"/>
                  <a:gd name="T14" fmla="*/ 32761234 w 16"/>
                  <a:gd name="T15" fmla="*/ 40322493 h 16"/>
                  <a:gd name="T16" fmla="*/ 40322493 w 16"/>
                  <a:gd name="T17" fmla="*/ 30241873 h 16"/>
                  <a:gd name="T18" fmla="*/ 40322493 w 16"/>
                  <a:gd name="T19" fmla="*/ 22680608 h 16"/>
                  <a:gd name="T20" fmla="*/ 40322493 w 16"/>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16" y="6"/>
                    </a:moveTo>
                    <a:lnTo>
                      <a:pt x="16" y="0"/>
                    </a:lnTo>
                    <a:lnTo>
                      <a:pt x="3" y="0"/>
                    </a:lnTo>
                    <a:lnTo>
                      <a:pt x="0" y="3"/>
                    </a:lnTo>
                    <a:lnTo>
                      <a:pt x="0" y="12"/>
                    </a:lnTo>
                    <a:lnTo>
                      <a:pt x="3" y="12"/>
                    </a:lnTo>
                    <a:lnTo>
                      <a:pt x="3" y="16"/>
                    </a:lnTo>
                    <a:lnTo>
                      <a:pt x="13" y="16"/>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0" name="Freeform 719"/>
              <p:cNvSpPr>
                <a:spLocks/>
              </p:cNvSpPr>
              <p:nvPr/>
            </p:nvSpPr>
            <p:spPr bwMode="auto">
              <a:xfrm>
                <a:off x="7820025" y="4705350"/>
                <a:ext cx="25400" cy="25400"/>
              </a:xfrm>
              <a:custGeom>
                <a:avLst/>
                <a:gdLst>
                  <a:gd name="T0" fmla="*/ 40322493 w 16"/>
                  <a:gd name="T1" fmla="*/ 15120936 h 16"/>
                  <a:gd name="T2" fmla="*/ 40322493 w 16"/>
                  <a:gd name="T3" fmla="*/ 0 h 16"/>
                  <a:gd name="T4" fmla="*/ 7559674 w 16"/>
                  <a:gd name="T5" fmla="*/ 0 h 16"/>
                  <a:gd name="T6" fmla="*/ 0 w 16"/>
                  <a:gd name="T7" fmla="*/ 7559674 h 16"/>
                  <a:gd name="T8" fmla="*/ 0 w 16"/>
                  <a:gd name="T9" fmla="*/ 30241873 h 16"/>
                  <a:gd name="T10" fmla="*/ 7559674 w 16"/>
                  <a:gd name="T11" fmla="*/ 30241873 h 16"/>
                  <a:gd name="T12" fmla="*/ 7559674 w 16"/>
                  <a:gd name="T13" fmla="*/ 40322493 h 16"/>
                  <a:gd name="T14" fmla="*/ 32761234 w 16"/>
                  <a:gd name="T15" fmla="*/ 40322493 h 16"/>
                  <a:gd name="T16" fmla="*/ 40322493 w 16"/>
                  <a:gd name="T17" fmla="*/ 30241873 h 16"/>
                  <a:gd name="T18" fmla="*/ 40322493 w 16"/>
                  <a:gd name="T19" fmla="*/ 22680608 h 16"/>
                  <a:gd name="T20" fmla="*/ 40322493 w 16"/>
                  <a:gd name="T21" fmla="*/ 1512093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16" y="6"/>
                    </a:moveTo>
                    <a:lnTo>
                      <a:pt x="16" y="0"/>
                    </a:lnTo>
                    <a:lnTo>
                      <a:pt x="3" y="0"/>
                    </a:lnTo>
                    <a:lnTo>
                      <a:pt x="0" y="3"/>
                    </a:lnTo>
                    <a:lnTo>
                      <a:pt x="0" y="12"/>
                    </a:lnTo>
                    <a:lnTo>
                      <a:pt x="3" y="12"/>
                    </a:lnTo>
                    <a:lnTo>
                      <a:pt x="3" y="16"/>
                    </a:lnTo>
                    <a:lnTo>
                      <a:pt x="13" y="16"/>
                    </a:lnTo>
                    <a:lnTo>
                      <a:pt x="16" y="12"/>
                    </a:lnTo>
                    <a:lnTo>
                      <a:pt x="16" y="9"/>
                    </a:lnTo>
                    <a:lnTo>
                      <a:pt x="16" y="6"/>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1" name="Freeform 720"/>
              <p:cNvSpPr>
                <a:spLocks/>
              </p:cNvSpPr>
              <p:nvPr/>
            </p:nvSpPr>
            <p:spPr bwMode="auto">
              <a:xfrm>
                <a:off x="8121650" y="4349750"/>
                <a:ext cx="30163" cy="28575"/>
              </a:xfrm>
              <a:custGeom>
                <a:avLst/>
                <a:gdLst>
                  <a:gd name="T0" fmla="*/ 47882962 w 19"/>
                  <a:gd name="T1" fmla="*/ 25201558 h 18"/>
                  <a:gd name="T2" fmla="*/ 47882962 w 19"/>
                  <a:gd name="T3" fmla="*/ 17640299 h 18"/>
                  <a:gd name="T4" fmla="*/ 40323165 w 19"/>
                  <a:gd name="T5" fmla="*/ 17640299 h 18"/>
                  <a:gd name="T6" fmla="*/ 40323165 w 19"/>
                  <a:gd name="T7" fmla="*/ 7559675 h 18"/>
                  <a:gd name="T8" fmla="*/ 32761780 w 19"/>
                  <a:gd name="T9" fmla="*/ 0 h 18"/>
                  <a:gd name="T10" fmla="*/ 15121188 w 19"/>
                  <a:gd name="T11" fmla="*/ 0 h 18"/>
                  <a:gd name="T12" fmla="*/ 15121188 w 19"/>
                  <a:gd name="T13" fmla="*/ 7559675 h 18"/>
                  <a:gd name="T14" fmla="*/ 7559800 w 19"/>
                  <a:gd name="T15" fmla="*/ 7559675 h 18"/>
                  <a:gd name="T16" fmla="*/ 7559800 w 19"/>
                  <a:gd name="T17" fmla="*/ 17640299 h 18"/>
                  <a:gd name="T18" fmla="*/ 0 w 19"/>
                  <a:gd name="T19" fmla="*/ 17640299 h 18"/>
                  <a:gd name="T20" fmla="*/ 0 w 19"/>
                  <a:gd name="T21" fmla="*/ 27720926 h 18"/>
                  <a:gd name="T22" fmla="*/ 7559800 w 19"/>
                  <a:gd name="T23" fmla="*/ 27720926 h 18"/>
                  <a:gd name="T24" fmla="*/ 7559800 w 19"/>
                  <a:gd name="T25" fmla="*/ 37801546 h 18"/>
                  <a:gd name="T26" fmla="*/ 15121188 w 19"/>
                  <a:gd name="T27" fmla="*/ 37801546 h 18"/>
                  <a:gd name="T28" fmla="*/ 15121188 w 19"/>
                  <a:gd name="T29" fmla="*/ 45362806 h 18"/>
                  <a:gd name="T30" fmla="*/ 32761780 w 19"/>
                  <a:gd name="T31" fmla="*/ 45362806 h 18"/>
                  <a:gd name="T32" fmla="*/ 40323165 w 19"/>
                  <a:gd name="T33" fmla="*/ 37801546 h 18"/>
                  <a:gd name="T34" fmla="*/ 40323165 w 19"/>
                  <a:gd name="T35" fmla="*/ 27720926 h 18"/>
                  <a:gd name="T36" fmla="*/ 47882962 w 19"/>
                  <a:gd name="T37" fmla="*/ 27720926 h 18"/>
                  <a:gd name="T38" fmla="*/ 47882962 w 19"/>
                  <a:gd name="T39" fmla="*/ 2520155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8"/>
                  <a:gd name="T62" fmla="*/ 19 w 19"/>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8">
                    <a:moveTo>
                      <a:pt x="19" y="10"/>
                    </a:moveTo>
                    <a:lnTo>
                      <a:pt x="19" y="7"/>
                    </a:lnTo>
                    <a:lnTo>
                      <a:pt x="16" y="7"/>
                    </a:lnTo>
                    <a:lnTo>
                      <a:pt x="16" y="3"/>
                    </a:lnTo>
                    <a:lnTo>
                      <a:pt x="13" y="0"/>
                    </a:lnTo>
                    <a:lnTo>
                      <a:pt x="6" y="0"/>
                    </a:lnTo>
                    <a:lnTo>
                      <a:pt x="6" y="3"/>
                    </a:lnTo>
                    <a:lnTo>
                      <a:pt x="3" y="3"/>
                    </a:lnTo>
                    <a:lnTo>
                      <a:pt x="3" y="7"/>
                    </a:lnTo>
                    <a:lnTo>
                      <a:pt x="0" y="7"/>
                    </a:lnTo>
                    <a:lnTo>
                      <a:pt x="0" y="11"/>
                    </a:lnTo>
                    <a:lnTo>
                      <a:pt x="3" y="11"/>
                    </a:lnTo>
                    <a:lnTo>
                      <a:pt x="3" y="15"/>
                    </a:lnTo>
                    <a:lnTo>
                      <a:pt x="6" y="15"/>
                    </a:lnTo>
                    <a:lnTo>
                      <a:pt x="6" y="18"/>
                    </a:lnTo>
                    <a:lnTo>
                      <a:pt x="13" y="18"/>
                    </a:lnTo>
                    <a:lnTo>
                      <a:pt x="16" y="15"/>
                    </a:lnTo>
                    <a:lnTo>
                      <a:pt x="16" y="11"/>
                    </a:lnTo>
                    <a:lnTo>
                      <a:pt x="19" y="11"/>
                    </a:lnTo>
                    <a:lnTo>
                      <a:pt x="19" y="10"/>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2" name="Freeform 721"/>
              <p:cNvSpPr>
                <a:spLocks/>
              </p:cNvSpPr>
              <p:nvPr/>
            </p:nvSpPr>
            <p:spPr bwMode="auto">
              <a:xfrm>
                <a:off x="8121650" y="4349750"/>
                <a:ext cx="30163" cy="28575"/>
              </a:xfrm>
              <a:custGeom>
                <a:avLst/>
                <a:gdLst>
                  <a:gd name="T0" fmla="*/ 47882962 w 19"/>
                  <a:gd name="T1" fmla="*/ 25201558 h 18"/>
                  <a:gd name="T2" fmla="*/ 47882962 w 19"/>
                  <a:gd name="T3" fmla="*/ 17640299 h 18"/>
                  <a:gd name="T4" fmla="*/ 40323165 w 19"/>
                  <a:gd name="T5" fmla="*/ 17640299 h 18"/>
                  <a:gd name="T6" fmla="*/ 40323165 w 19"/>
                  <a:gd name="T7" fmla="*/ 7559675 h 18"/>
                  <a:gd name="T8" fmla="*/ 32761780 w 19"/>
                  <a:gd name="T9" fmla="*/ 0 h 18"/>
                  <a:gd name="T10" fmla="*/ 15121188 w 19"/>
                  <a:gd name="T11" fmla="*/ 0 h 18"/>
                  <a:gd name="T12" fmla="*/ 15121188 w 19"/>
                  <a:gd name="T13" fmla="*/ 7559675 h 18"/>
                  <a:gd name="T14" fmla="*/ 7559800 w 19"/>
                  <a:gd name="T15" fmla="*/ 7559675 h 18"/>
                  <a:gd name="T16" fmla="*/ 7559800 w 19"/>
                  <a:gd name="T17" fmla="*/ 17640299 h 18"/>
                  <a:gd name="T18" fmla="*/ 0 w 19"/>
                  <a:gd name="T19" fmla="*/ 17640299 h 18"/>
                  <a:gd name="T20" fmla="*/ 0 w 19"/>
                  <a:gd name="T21" fmla="*/ 27720926 h 18"/>
                  <a:gd name="T22" fmla="*/ 7559800 w 19"/>
                  <a:gd name="T23" fmla="*/ 27720926 h 18"/>
                  <a:gd name="T24" fmla="*/ 7559800 w 19"/>
                  <a:gd name="T25" fmla="*/ 37801546 h 18"/>
                  <a:gd name="T26" fmla="*/ 15121188 w 19"/>
                  <a:gd name="T27" fmla="*/ 37801546 h 18"/>
                  <a:gd name="T28" fmla="*/ 15121188 w 19"/>
                  <a:gd name="T29" fmla="*/ 45362806 h 18"/>
                  <a:gd name="T30" fmla="*/ 32761780 w 19"/>
                  <a:gd name="T31" fmla="*/ 45362806 h 18"/>
                  <a:gd name="T32" fmla="*/ 40323165 w 19"/>
                  <a:gd name="T33" fmla="*/ 37801546 h 18"/>
                  <a:gd name="T34" fmla="*/ 40323165 w 19"/>
                  <a:gd name="T35" fmla="*/ 27720926 h 18"/>
                  <a:gd name="T36" fmla="*/ 47882962 w 19"/>
                  <a:gd name="T37" fmla="*/ 27720926 h 18"/>
                  <a:gd name="T38" fmla="*/ 47882962 w 19"/>
                  <a:gd name="T39" fmla="*/ 2520155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8"/>
                  <a:gd name="T62" fmla="*/ 19 w 19"/>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8">
                    <a:moveTo>
                      <a:pt x="19" y="10"/>
                    </a:moveTo>
                    <a:lnTo>
                      <a:pt x="19" y="7"/>
                    </a:lnTo>
                    <a:lnTo>
                      <a:pt x="16" y="7"/>
                    </a:lnTo>
                    <a:lnTo>
                      <a:pt x="16" y="3"/>
                    </a:lnTo>
                    <a:lnTo>
                      <a:pt x="13" y="0"/>
                    </a:lnTo>
                    <a:lnTo>
                      <a:pt x="6" y="0"/>
                    </a:lnTo>
                    <a:lnTo>
                      <a:pt x="6" y="3"/>
                    </a:lnTo>
                    <a:lnTo>
                      <a:pt x="3" y="3"/>
                    </a:lnTo>
                    <a:lnTo>
                      <a:pt x="3" y="7"/>
                    </a:lnTo>
                    <a:lnTo>
                      <a:pt x="0" y="7"/>
                    </a:lnTo>
                    <a:lnTo>
                      <a:pt x="0" y="11"/>
                    </a:lnTo>
                    <a:lnTo>
                      <a:pt x="3" y="11"/>
                    </a:lnTo>
                    <a:lnTo>
                      <a:pt x="3" y="15"/>
                    </a:lnTo>
                    <a:lnTo>
                      <a:pt x="6" y="15"/>
                    </a:lnTo>
                    <a:lnTo>
                      <a:pt x="6" y="18"/>
                    </a:lnTo>
                    <a:lnTo>
                      <a:pt x="13" y="18"/>
                    </a:lnTo>
                    <a:lnTo>
                      <a:pt x="16" y="15"/>
                    </a:lnTo>
                    <a:lnTo>
                      <a:pt x="16" y="11"/>
                    </a:lnTo>
                    <a:lnTo>
                      <a:pt x="19" y="11"/>
                    </a:lnTo>
                    <a:lnTo>
                      <a:pt x="19" y="10"/>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3" name="Freeform 722"/>
              <p:cNvSpPr>
                <a:spLocks/>
              </p:cNvSpPr>
              <p:nvPr/>
            </p:nvSpPr>
            <p:spPr bwMode="auto">
              <a:xfrm>
                <a:off x="8121650" y="4349750"/>
                <a:ext cx="30163" cy="28575"/>
              </a:xfrm>
              <a:custGeom>
                <a:avLst/>
                <a:gdLst>
                  <a:gd name="T0" fmla="*/ 47882962 w 19"/>
                  <a:gd name="T1" fmla="*/ 25201558 h 18"/>
                  <a:gd name="T2" fmla="*/ 47882962 w 19"/>
                  <a:gd name="T3" fmla="*/ 17640299 h 18"/>
                  <a:gd name="T4" fmla="*/ 40323165 w 19"/>
                  <a:gd name="T5" fmla="*/ 17640299 h 18"/>
                  <a:gd name="T6" fmla="*/ 40323165 w 19"/>
                  <a:gd name="T7" fmla="*/ 7559675 h 18"/>
                  <a:gd name="T8" fmla="*/ 32761780 w 19"/>
                  <a:gd name="T9" fmla="*/ 0 h 18"/>
                  <a:gd name="T10" fmla="*/ 15121188 w 19"/>
                  <a:gd name="T11" fmla="*/ 0 h 18"/>
                  <a:gd name="T12" fmla="*/ 15121188 w 19"/>
                  <a:gd name="T13" fmla="*/ 7559675 h 18"/>
                  <a:gd name="T14" fmla="*/ 7559800 w 19"/>
                  <a:gd name="T15" fmla="*/ 7559675 h 18"/>
                  <a:gd name="T16" fmla="*/ 7559800 w 19"/>
                  <a:gd name="T17" fmla="*/ 17640299 h 18"/>
                  <a:gd name="T18" fmla="*/ 0 w 19"/>
                  <a:gd name="T19" fmla="*/ 17640299 h 18"/>
                  <a:gd name="T20" fmla="*/ 0 w 19"/>
                  <a:gd name="T21" fmla="*/ 27720926 h 18"/>
                  <a:gd name="T22" fmla="*/ 7559800 w 19"/>
                  <a:gd name="T23" fmla="*/ 27720926 h 18"/>
                  <a:gd name="T24" fmla="*/ 7559800 w 19"/>
                  <a:gd name="T25" fmla="*/ 37801546 h 18"/>
                  <a:gd name="T26" fmla="*/ 15121188 w 19"/>
                  <a:gd name="T27" fmla="*/ 37801546 h 18"/>
                  <a:gd name="T28" fmla="*/ 15121188 w 19"/>
                  <a:gd name="T29" fmla="*/ 45362806 h 18"/>
                  <a:gd name="T30" fmla="*/ 32761780 w 19"/>
                  <a:gd name="T31" fmla="*/ 45362806 h 18"/>
                  <a:gd name="T32" fmla="*/ 40323165 w 19"/>
                  <a:gd name="T33" fmla="*/ 37801546 h 18"/>
                  <a:gd name="T34" fmla="*/ 40323165 w 19"/>
                  <a:gd name="T35" fmla="*/ 27720926 h 18"/>
                  <a:gd name="T36" fmla="*/ 47882962 w 19"/>
                  <a:gd name="T37" fmla="*/ 27720926 h 18"/>
                  <a:gd name="T38" fmla="*/ 47882962 w 19"/>
                  <a:gd name="T39" fmla="*/ 2520155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8"/>
                  <a:gd name="T62" fmla="*/ 19 w 19"/>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8">
                    <a:moveTo>
                      <a:pt x="19" y="10"/>
                    </a:moveTo>
                    <a:lnTo>
                      <a:pt x="19" y="7"/>
                    </a:lnTo>
                    <a:lnTo>
                      <a:pt x="16" y="7"/>
                    </a:lnTo>
                    <a:lnTo>
                      <a:pt x="16" y="3"/>
                    </a:lnTo>
                    <a:lnTo>
                      <a:pt x="13" y="0"/>
                    </a:lnTo>
                    <a:lnTo>
                      <a:pt x="6" y="0"/>
                    </a:lnTo>
                    <a:lnTo>
                      <a:pt x="6" y="3"/>
                    </a:lnTo>
                    <a:lnTo>
                      <a:pt x="3" y="3"/>
                    </a:lnTo>
                    <a:lnTo>
                      <a:pt x="3" y="7"/>
                    </a:lnTo>
                    <a:lnTo>
                      <a:pt x="0" y="7"/>
                    </a:lnTo>
                    <a:lnTo>
                      <a:pt x="0" y="11"/>
                    </a:lnTo>
                    <a:lnTo>
                      <a:pt x="3" y="11"/>
                    </a:lnTo>
                    <a:lnTo>
                      <a:pt x="3" y="15"/>
                    </a:lnTo>
                    <a:lnTo>
                      <a:pt x="6" y="15"/>
                    </a:lnTo>
                    <a:lnTo>
                      <a:pt x="6" y="18"/>
                    </a:lnTo>
                    <a:lnTo>
                      <a:pt x="13" y="18"/>
                    </a:lnTo>
                    <a:lnTo>
                      <a:pt x="16" y="15"/>
                    </a:lnTo>
                    <a:lnTo>
                      <a:pt x="16" y="11"/>
                    </a:lnTo>
                    <a:lnTo>
                      <a:pt x="19" y="11"/>
                    </a:lnTo>
                    <a:lnTo>
                      <a:pt x="19"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4" name="Freeform 723"/>
              <p:cNvSpPr>
                <a:spLocks/>
              </p:cNvSpPr>
              <p:nvPr/>
            </p:nvSpPr>
            <p:spPr bwMode="auto">
              <a:xfrm>
                <a:off x="8121650" y="4349750"/>
                <a:ext cx="30163" cy="28575"/>
              </a:xfrm>
              <a:custGeom>
                <a:avLst/>
                <a:gdLst>
                  <a:gd name="T0" fmla="*/ 47882962 w 19"/>
                  <a:gd name="T1" fmla="*/ 25201558 h 18"/>
                  <a:gd name="T2" fmla="*/ 47882962 w 19"/>
                  <a:gd name="T3" fmla="*/ 17640299 h 18"/>
                  <a:gd name="T4" fmla="*/ 40323165 w 19"/>
                  <a:gd name="T5" fmla="*/ 17640299 h 18"/>
                  <a:gd name="T6" fmla="*/ 40323165 w 19"/>
                  <a:gd name="T7" fmla="*/ 7559675 h 18"/>
                  <a:gd name="T8" fmla="*/ 32761780 w 19"/>
                  <a:gd name="T9" fmla="*/ 0 h 18"/>
                  <a:gd name="T10" fmla="*/ 15121188 w 19"/>
                  <a:gd name="T11" fmla="*/ 0 h 18"/>
                  <a:gd name="T12" fmla="*/ 15121188 w 19"/>
                  <a:gd name="T13" fmla="*/ 7559675 h 18"/>
                  <a:gd name="T14" fmla="*/ 7559800 w 19"/>
                  <a:gd name="T15" fmla="*/ 7559675 h 18"/>
                  <a:gd name="T16" fmla="*/ 7559800 w 19"/>
                  <a:gd name="T17" fmla="*/ 17640299 h 18"/>
                  <a:gd name="T18" fmla="*/ 0 w 19"/>
                  <a:gd name="T19" fmla="*/ 17640299 h 18"/>
                  <a:gd name="T20" fmla="*/ 0 w 19"/>
                  <a:gd name="T21" fmla="*/ 27720926 h 18"/>
                  <a:gd name="T22" fmla="*/ 7559800 w 19"/>
                  <a:gd name="T23" fmla="*/ 27720926 h 18"/>
                  <a:gd name="T24" fmla="*/ 7559800 w 19"/>
                  <a:gd name="T25" fmla="*/ 37801546 h 18"/>
                  <a:gd name="T26" fmla="*/ 15121188 w 19"/>
                  <a:gd name="T27" fmla="*/ 37801546 h 18"/>
                  <a:gd name="T28" fmla="*/ 15121188 w 19"/>
                  <a:gd name="T29" fmla="*/ 45362806 h 18"/>
                  <a:gd name="T30" fmla="*/ 32761780 w 19"/>
                  <a:gd name="T31" fmla="*/ 45362806 h 18"/>
                  <a:gd name="T32" fmla="*/ 40323165 w 19"/>
                  <a:gd name="T33" fmla="*/ 37801546 h 18"/>
                  <a:gd name="T34" fmla="*/ 40323165 w 19"/>
                  <a:gd name="T35" fmla="*/ 27720926 h 18"/>
                  <a:gd name="T36" fmla="*/ 47882962 w 19"/>
                  <a:gd name="T37" fmla="*/ 27720926 h 18"/>
                  <a:gd name="T38" fmla="*/ 47882962 w 19"/>
                  <a:gd name="T39" fmla="*/ 2520155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8"/>
                  <a:gd name="T62" fmla="*/ 19 w 19"/>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8">
                    <a:moveTo>
                      <a:pt x="19" y="10"/>
                    </a:moveTo>
                    <a:lnTo>
                      <a:pt x="19" y="7"/>
                    </a:lnTo>
                    <a:lnTo>
                      <a:pt x="16" y="7"/>
                    </a:lnTo>
                    <a:lnTo>
                      <a:pt x="16" y="3"/>
                    </a:lnTo>
                    <a:lnTo>
                      <a:pt x="13" y="0"/>
                    </a:lnTo>
                    <a:lnTo>
                      <a:pt x="6" y="0"/>
                    </a:lnTo>
                    <a:lnTo>
                      <a:pt x="6" y="3"/>
                    </a:lnTo>
                    <a:lnTo>
                      <a:pt x="3" y="3"/>
                    </a:lnTo>
                    <a:lnTo>
                      <a:pt x="3" y="7"/>
                    </a:lnTo>
                    <a:lnTo>
                      <a:pt x="0" y="7"/>
                    </a:lnTo>
                    <a:lnTo>
                      <a:pt x="0" y="11"/>
                    </a:lnTo>
                    <a:lnTo>
                      <a:pt x="3" y="11"/>
                    </a:lnTo>
                    <a:lnTo>
                      <a:pt x="3" y="15"/>
                    </a:lnTo>
                    <a:lnTo>
                      <a:pt x="6" y="15"/>
                    </a:lnTo>
                    <a:lnTo>
                      <a:pt x="6" y="18"/>
                    </a:lnTo>
                    <a:lnTo>
                      <a:pt x="13" y="18"/>
                    </a:lnTo>
                    <a:lnTo>
                      <a:pt x="16" y="15"/>
                    </a:lnTo>
                    <a:lnTo>
                      <a:pt x="16" y="11"/>
                    </a:lnTo>
                    <a:lnTo>
                      <a:pt x="19" y="11"/>
                    </a:lnTo>
                    <a:lnTo>
                      <a:pt x="19" y="10"/>
                    </a:lnTo>
                  </a:path>
                </a:pathLst>
              </a:custGeom>
              <a:solidFill>
                <a:srgbClr val="FFFF00"/>
              </a:solidFill>
              <a:ln w="6">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5" name="Freeform 724"/>
              <p:cNvSpPr>
                <a:spLocks/>
              </p:cNvSpPr>
              <p:nvPr/>
            </p:nvSpPr>
            <p:spPr bwMode="auto">
              <a:xfrm>
                <a:off x="1955800" y="4297363"/>
                <a:ext cx="6180138" cy="528637"/>
              </a:xfrm>
              <a:custGeom>
                <a:avLst/>
                <a:gdLst>
                  <a:gd name="T0" fmla="*/ 0 w 3893"/>
                  <a:gd name="T1" fmla="*/ 839212120 h 333"/>
                  <a:gd name="T2" fmla="*/ 246975370 w 3893"/>
                  <a:gd name="T3" fmla="*/ 771166999 h 333"/>
                  <a:gd name="T4" fmla="*/ 483870116 w 3893"/>
                  <a:gd name="T5" fmla="*/ 662801216 h 333"/>
                  <a:gd name="T6" fmla="*/ 965219283 w 3893"/>
                  <a:gd name="T7" fmla="*/ 378023041 h 333"/>
                  <a:gd name="T8" fmla="*/ 1202113930 w 3893"/>
                  <a:gd name="T9" fmla="*/ 244455728 h 333"/>
                  <a:gd name="T10" fmla="*/ 1504534216 w 3893"/>
                  <a:gd name="T11" fmla="*/ 120967391 h 333"/>
                  <a:gd name="T12" fmla="*/ 1867435464 w 3893"/>
                  <a:gd name="T13" fmla="*/ 83165866 h 333"/>
                  <a:gd name="T14" fmla="*/ 2147483647 w 3893"/>
                  <a:gd name="T15" fmla="*/ 108367420 h 333"/>
                  <a:gd name="T16" fmla="*/ 2147483647 w 3893"/>
                  <a:gd name="T17" fmla="*/ 120967391 h 333"/>
                  <a:gd name="T18" fmla="*/ 2147483647 w 3893"/>
                  <a:gd name="T19" fmla="*/ 50403071 h 333"/>
                  <a:gd name="T20" fmla="*/ 2147483647 w 3893"/>
                  <a:gd name="T21" fmla="*/ 176410756 h 333"/>
                  <a:gd name="T22" fmla="*/ 2147483647 w 3893"/>
                  <a:gd name="T23" fmla="*/ 0 h 333"/>
                  <a:gd name="T24" fmla="*/ 2147483647 w 3893"/>
                  <a:gd name="T25" fmla="*/ 161289838 h 333"/>
                  <a:gd name="T26" fmla="*/ 2147483647 w 3893"/>
                  <a:gd name="T27" fmla="*/ 229334811 h 333"/>
                  <a:gd name="T28" fmla="*/ 2147483647 w 3893"/>
                  <a:gd name="T29" fmla="*/ 229334811 h 333"/>
                  <a:gd name="T30" fmla="*/ 2147483647 w 3893"/>
                  <a:gd name="T31" fmla="*/ 161289838 h 333"/>
                  <a:gd name="T32" fmla="*/ 2147483647 w 3893"/>
                  <a:gd name="T33" fmla="*/ 378023041 h 333"/>
                  <a:gd name="T34" fmla="*/ 2147483647 w 3893"/>
                  <a:gd name="T35" fmla="*/ 320060317 h 333"/>
                  <a:gd name="T36" fmla="*/ 2147483647 w 3893"/>
                  <a:gd name="T37" fmla="*/ 244455728 h 333"/>
                  <a:gd name="T38" fmla="*/ 2147483647 w 3893"/>
                  <a:gd name="T39" fmla="*/ 622478769 h 333"/>
                  <a:gd name="T40" fmla="*/ 2147483647 w 3893"/>
                  <a:gd name="T41" fmla="*/ 554433846 h 333"/>
                  <a:gd name="T42" fmla="*/ 2147483647 w 3893"/>
                  <a:gd name="T43" fmla="*/ 554433846 h 333"/>
                  <a:gd name="T44" fmla="*/ 2147483647 w 3893"/>
                  <a:gd name="T45" fmla="*/ 378023041 h 333"/>
                  <a:gd name="T46" fmla="*/ 2147483647 w 3893"/>
                  <a:gd name="T47" fmla="*/ 662801216 h 333"/>
                  <a:gd name="T48" fmla="*/ 2147483647 w 3893"/>
                  <a:gd name="T49" fmla="*/ 108367420 h 3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93"/>
                  <a:gd name="T76" fmla="*/ 0 h 333"/>
                  <a:gd name="T77" fmla="*/ 3893 w 3893"/>
                  <a:gd name="T78" fmla="*/ 333 h 3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93" h="333">
                    <a:moveTo>
                      <a:pt x="0" y="333"/>
                    </a:moveTo>
                    <a:lnTo>
                      <a:pt x="98" y="306"/>
                    </a:lnTo>
                    <a:lnTo>
                      <a:pt x="192" y="263"/>
                    </a:lnTo>
                    <a:lnTo>
                      <a:pt x="383" y="150"/>
                    </a:lnTo>
                    <a:lnTo>
                      <a:pt x="477" y="97"/>
                    </a:lnTo>
                    <a:lnTo>
                      <a:pt x="597" y="48"/>
                    </a:lnTo>
                    <a:lnTo>
                      <a:pt x="741" y="33"/>
                    </a:lnTo>
                    <a:lnTo>
                      <a:pt x="910" y="43"/>
                    </a:lnTo>
                    <a:lnTo>
                      <a:pt x="1050" y="48"/>
                    </a:lnTo>
                    <a:lnTo>
                      <a:pt x="1219" y="20"/>
                    </a:lnTo>
                    <a:lnTo>
                      <a:pt x="1363" y="70"/>
                    </a:lnTo>
                    <a:lnTo>
                      <a:pt x="1507" y="0"/>
                    </a:lnTo>
                    <a:lnTo>
                      <a:pt x="1647" y="64"/>
                    </a:lnTo>
                    <a:lnTo>
                      <a:pt x="1792" y="91"/>
                    </a:lnTo>
                    <a:lnTo>
                      <a:pt x="2126" y="91"/>
                    </a:lnTo>
                    <a:lnTo>
                      <a:pt x="2295" y="64"/>
                    </a:lnTo>
                    <a:lnTo>
                      <a:pt x="2462" y="150"/>
                    </a:lnTo>
                    <a:lnTo>
                      <a:pt x="2604" y="127"/>
                    </a:lnTo>
                    <a:lnTo>
                      <a:pt x="2748" y="97"/>
                    </a:lnTo>
                    <a:lnTo>
                      <a:pt x="2915" y="247"/>
                    </a:lnTo>
                    <a:lnTo>
                      <a:pt x="3081" y="220"/>
                    </a:lnTo>
                    <a:lnTo>
                      <a:pt x="3274" y="220"/>
                    </a:lnTo>
                    <a:lnTo>
                      <a:pt x="3488" y="150"/>
                    </a:lnTo>
                    <a:lnTo>
                      <a:pt x="3704" y="263"/>
                    </a:lnTo>
                    <a:lnTo>
                      <a:pt x="3893" y="43"/>
                    </a:lnTo>
                  </a:path>
                </a:pathLst>
              </a:custGeom>
              <a:noFill/>
              <a:ln w="25400">
                <a:solidFill>
                  <a:srgbClr val="FFFF00"/>
                </a:solidFill>
                <a:prstDash val="solid"/>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5116" name="Rectangle 725"/>
              <p:cNvSpPr>
                <a:spLocks noChangeArrowheads="1"/>
              </p:cNvSpPr>
              <p:nvPr/>
            </p:nvSpPr>
            <p:spPr bwMode="auto">
              <a:xfrm rot="-5400000">
                <a:off x="89640" y="3539332"/>
                <a:ext cx="2145972" cy="24622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600" b="1">
                    <a:solidFill>
                      <a:prstClr val="white"/>
                    </a:solidFill>
                    <a:latin typeface="Gill Sans" charset="0"/>
                    <a:sym typeface="Gill Sans" charset="0"/>
                  </a:rPr>
                  <a:t>Median ALT (IQR), U/L</a:t>
                </a:r>
                <a:endParaRPr lang="en-US" sz="2800">
                  <a:solidFill>
                    <a:prstClr val="white"/>
                  </a:solidFill>
                  <a:latin typeface="Gill Sans" charset="0"/>
                  <a:sym typeface="Gill Sans" charset="0"/>
                </a:endParaRPr>
              </a:p>
            </p:txBody>
          </p:sp>
          <p:cxnSp>
            <p:nvCxnSpPr>
              <p:cNvPr id="723" name="Straight Connector 722"/>
              <p:cNvCxnSpPr/>
              <p:nvPr/>
            </p:nvCxnSpPr>
            <p:spPr>
              <a:xfrm>
                <a:off x="1804782" y="2657449"/>
                <a:ext cx="6385689" cy="0"/>
              </a:xfrm>
              <a:prstGeom prst="line">
                <a:avLst/>
              </a:prstGeom>
              <a:ln w="317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Group 723"/>
            <p:cNvGrpSpPr>
              <a:grpSpLocks/>
            </p:cNvGrpSpPr>
            <p:nvPr/>
          </p:nvGrpSpPr>
          <p:grpSpPr bwMode="auto">
            <a:xfrm>
              <a:off x="1536685" y="5951486"/>
              <a:ext cx="6440730" cy="92333"/>
              <a:chOff x="1741245" y="6051550"/>
              <a:chExt cx="6440730" cy="92333"/>
            </a:xfrm>
          </p:grpSpPr>
          <p:sp>
            <p:nvSpPr>
              <p:cNvPr id="725" name="Rectangle 572"/>
              <p:cNvSpPr>
                <a:spLocks noChangeArrowheads="1"/>
              </p:cNvSpPr>
              <p:nvPr/>
            </p:nvSpPr>
            <p:spPr bwMode="auto">
              <a:xfrm>
                <a:off x="1741081" y="6051813"/>
                <a:ext cx="27308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dirty="0">
                    <a:solidFill>
                      <a:prstClr val="white">
                        <a:lumMod val="75000"/>
                      </a:prstClr>
                    </a:solidFill>
                    <a:latin typeface="Gill Sans" charset="0"/>
                    <a:sym typeface="Gill Sans" charset="0"/>
                  </a:rPr>
                  <a:t>N = 141</a:t>
                </a:r>
                <a:endParaRPr lang="en-US" sz="4200" dirty="0">
                  <a:solidFill>
                    <a:prstClr val="white">
                      <a:lumMod val="75000"/>
                    </a:prstClr>
                  </a:solidFill>
                  <a:latin typeface="Gill Sans" charset="0"/>
                  <a:sym typeface="Gill Sans" charset="0"/>
                </a:endParaRPr>
              </a:p>
            </p:txBody>
          </p:sp>
          <p:sp>
            <p:nvSpPr>
              <p:cNvPr id="726" name="Rectangle 573"/>
              <p:cNvSpPr>
                <a:spLocks noChangeArrowheads="1"/>
              </p:cNvSpPr>
              <p:nvPr/>
            </p:nvSpPr>
            <p:spPr bwMode="auto">
              <a:xfrm>
                <a:off x="2033216"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dirty="0">
                    <a:solidFill>
                      <a:prstClr val="white">
                        <a:lumMod val="75000"/>
                      </a:prstClr>
                    </a:solidFill>
                    <a:latin typeface="Gill Sans" charset="0"/>
                    <a:sym typeface="Gill Sans" charset="0"/>
                  </a:rPr>
                  <a:t>140</a:t>
                </a:r>
                <a:endParaRPr lang="en-US" sz="4200" dirty="0">
                  <a:solidFill>
                    <a:prstClr val="white">
                      <a:lumMod val="75000"/>
                    </a:prstClr>
                  </a:solidFill>
                  <a:latin typeface="Gill Sans" charset="0"/>
                  <a:sym typeface="Gill Sans" charset="0"/>
                </a:endParaRPr>
              </a:p>
            </p:txBody>
          </p:sp>
          <p:sp>
            <p:nvSpPr>
              <p:cNvPr id="727" name="Rectangle 574"/>
              <p:cNvSpPr>
                <a:spLocks noChangeArrowheads="1"/>
              </p:cNvSpPr>
              <p:nvPr/>
            </p:nvSpPr>
            <p:spPr bwMode="auto">
              <a:xfrm>
                <a:off x="2191985"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139</a:t>
                </a:r>
                <a:endParaRPr lang="en-US" sz="4200">
                  <a:solidFill>
                    <a:prstClr val="white">
                      <a:lumMod val="75000"/>
                    </a:prstClr>
                  </a:solidFill>
                  <a:latin typeface="Gill Sans" charset="0"/>
                  <a:sym typeface="Gill Sans" charset="0"/>
                </a:endParaRPr>
              </a:p>
            </p:txBody>
          </p:sp>
          <p:sp>
            <p:nvSpPr>
              <p:cNvPr id="728" name="Rectangle 575"/>
              <p:cNvSpPr>
                <a:spLocks noChangeArrowheads="1"/>
              </p:cNvSpPr>
              <p:nvPr/>
            </p:nvSpPr>
            <p:spPr bwMode="auto">
              <a:xfrm>
                <a:off x="2342816"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135</a:t>
                </a:r>
                <a:endParaRPr lang="en-US" sz="4200">
                  <a:solidFill>
                    <a:prstClr val="white">
                      <a:lumMod val="75000"/>
                    </a:prstClr>
                  </a:solidFill>
                  <a:latin typeface="Gill Sans" charset="0"/>
                  <a:sym typeface="Gill Sans" charset="0"/>
                </a:endParaRPr>
              </a:p>
            </p:txBody>
          </p:sp>
          <p:sp>
            <p:nvSpPr>
              <p:cNvPr id="729" name="Rectangle 576"/>
              <p:cNvSpPr>
                <a:spLocks noChangeArrowheads="1"/>
              </p:cNvSpPr>
              <p:nvPr/>
            </p:nvSpPr>
            <p:spPr bwMode="auto">
              <a:xfrm>
                <a:off x="2498410"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134</a:t>
                </a:r>
                <a:endParaRPr lang="en-US" sz="4200">
                  <a:solidFill>
                    <a:prstClr val="white">
                      <a:lumMod val="75000"/>
                    </a:prstClr>
                  </a:solidFill>
                  <a:latin typeface="Gill Sans" charset="0"/>
                  <a:sym typeface="Gill Sans" charset="0"/>
                </a:endParaRPr>
              </a:p>
            </p:txBody>
          </p:sp>
          <p:sp>
            <p:nvSpPr>
              <p:cNvPr id="730" name="Rectangle 577"/>
              <p:cNvSpPr>
                <a:spLocks noChangeArrowheads="1"/>
              </p:cNvSpPr>
              <p:nvPr/>
            </p:nvSpPr>
            <p:spPr bwMode="auto">
              <a:xfrm>
                <a:off x="2649240"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dirty="0">
                    <a:solidFill>
                      <a:prstClr val="white">
                        <a:lumMod val="75000"/>
                      </a:prstClr>
                    </a:solidFill>
                    <a:latin typeface="Gill Sans" charset="0"/>
                    <a:sym typeface="Gill Sans" charset="0"/>
                  </a:rPr>
                  <a:t>130</a:t>
                </a:r>
                <a:endParaRPr lang="en-US" sz="4200" dirty="0">
                  <a:solidFill>
                    <a:prstClr val="white">
                      <a:lumMod val="75000"/>
                    </a:prstClr>
                  </a:solidFill>
                  <a:latin typeface="Gill Sans" charset="0"/>
                  <a:sym typeface="Gill Sans" charset="0"/>
                </a:endParaRPr>
              </a:p>
            </p:txBody>
          </p:sp>
          <p:sp>
            <p:nvSpPr>
              <p:cNvPr id="731" name="Rectangle 578"/>
              <p:cNvSpPr>
                <a:spLocks noChangeArrowheads="1"/>
              </p:cNvSpPr>
              <p:nvPr/>
            </p:nvSpPr>
            <p:spPr bwMode="auto">
              <a:xfrm>
                <a:off x="2838175"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130</a:t>
                </a:r>
                <a:endParaRPr lang="en-US" sz="4200">
                  <a:solidFill>
                    <a:prstClr val="white">
                      <a:lumMod val="75000"/>
                    </a:prstClr>
                  </a:solidFill>
                  <a:latin typeface="Gill Sans" charset="0"/>
                  <a:sym typeface="Gill Sans" charset="0"/>
                </a:endParaRPr>
              </a:p>
            </p:txBody>
          </p:sp>
          <p:sp>
            <p:nvSpPr>
              <p:cNvPr id="732" name="Rectangle 579"/>
              <p:cNvSpPr>
                <a:spLocks noChangeArrowheads="1"/>
              </p:cNvSpPr>
              <p:nvPr/>
            </p:nvSpPr>
            <p:spPr bwMode="auto">
              <a:xfrm>
                <a:off x="3068390"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121</a:t>
                </a:r>
                <a:endParaRPr lang="en-US" sz="4200">
                  <a:solidFill>
                    <a:prstClr val="white">
                      <a:lumMod val="75000"/>
                    </a:prstClr>
                  </a:solidFill>
                  <a:latin typeface="Gill Sans" charset="0"/>
                  <a:sym typeface="Gill Sans" charset="0"/>
                </a:endParaRPr>
              </a:p>
            </p:txBody>
          </p:sp>
          <p:sp>
            <p:nvSpPr>
              <p:cNvPr id="733" name="Rectangle 580"/>
              <p:cNvSpPr>
                <a:spLocks noChangeArrowheads="1"/>
              </p:cNvSpPr>
              <p:nvPr/>
            </p:nvSpPr>
            <p:spPr bwMode="auto">
              <a:xfrm>
                <a:off x="3328771"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dirty="0">
                    <a:solidFill>
                      <a:prstClr val="white">
                        <a:lumMod val="75000"/>
                      </a:prstClr>
                    </a:solidFill>
                    <a:latin typeface="Gill Sans" charset="0"/>
                    <a:sym typeface="Gill Sans" charset="0"/>
                  </a:rPr>
                  <a:t>118</a:t>
                </a:r>
                <a:endParaRPr lang="en-US" sz="4200" dirty="0">
                  <a:solidFill>
                    <a:prstClr val="white">
                      <a:lumMod val="75000"/>
                    </a:prstClr>
                  </a:solidFill>
                  <a:latin typeface="Gill Sans" charset="0"/>
                  <a:sym typeface="Gill Sans" charset="0"/>
                </a:endParaRPr>
              </a:p>
            </p:txBody>
          </p:sp>
          <p:sp>
            <p:nvSpPr>
              <p:cNvPr id="734" name="Rectangle 581"/>
              <p:cNvSpPr>
                <a:spLocks noChangeArrowheads="1"/>
              </p:cNvSpPr>
              <p:nvPr/>
            </p:nvSpPr>
            <p:spPr bwMode="auto">
              <a:xfrm>
                <a:off x="3558986"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113</a:t>
                </a:r>
                <a:endParaRPr lang="en-US" sz="4200">
                  <a:solidFill>
                    <a:prstClr val="white">
                      <a:lumMod val="75000"/>
                    </a:prstClr>
                  </a:solidFill>
                  <a:latin typeface="Gill Sans" charset="0"/>
                  <a:sym typeface="Gill Sans" charset="0"/>
                </a:endParaRPr>
              </a:p>
            </p:txBody>
          </p:sp>
          <p:sp>
            <p:nvSpPr>
              <p:cNvPr id="735" name="Rectangle 582"/>
              <p:cNvSpPr>
                <a:spLocks noChangeArrowheads="1"/>
              </p:cNvSpPr>
              <p:nvPr/>
            </p:nvSpPr>
            <p:spPr bwMode="auto">
              <a:xfrm>
                <a:off x="3825718" y="6051813"/>
                <a:ext cx="130191"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111</a:t>
                </a:r>
                <a:endParaRPr lang="en-US" sz="4200">
                  <a:solidFill>
                    <a:prstClr val="white">
                      <a:lumMod val="75000"/>
                    </a:prstClr>
                  </a:solidFill>
                  <a:latin typeface="Gill Sans" charset="0"/>
                  <a:sym typeface="Gill Sans" charset="0"/>
                </a:endParaRPr>
              </a:p>
            </p:txBody>
          </p:sp>
          <p:sp>
            <p:nvSpPr>
              <p:cNvPr id="736" name="Rectangle 583"/>
              <p:cNvSpPr>
                <a:spLocks noChangeArrowheads="1"/>
              </p:cNvSpPr>
              <p:nvPr/>
            </p:nvSpPr>
            <p:spPr bwMode="auto">
              <a:xfrm>
                <a:off x="4059108"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84</a:t>
                </a:r>
                <a:endParaRPr lang="en-US" sz="4200">
                  <a:solidFill>
                    <a:prstClr val="white">
                      <a:lumMod val="75000"/>
                    </a:prstClr>
                  </a:solidFill>
                  <a:latin typeface="Gill Sans" charset="0"/>
                  <a:sym typeface="Gill Sans" charset="0"/>
                </a:endParaRPr>
              </a:p>
            </p:txBody>
          </p:sp>
          <p:sp>
            <p:nvSpPr>
              <p:cNvPr id="737" name="Rectangle 584"/>
              <p:cNvSpPr>
                <a:spLocks noChangeArrowheads="1"/>
              </p:cNvSpPr>
              <p:nvPr/>
            </p:nvSpPr>
            <p:spPr bwMode="auto">
              <a:xfrm>
                <a:off x="4289324"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70</a:t>
                </a:r>
                <a:endParaRPr lang="en-US" sz="4200">
                  <a:solidFill>
                    <a:prstClr val="white">
                      <a:lumMod val="75000"/>
                    </a:prstClr>
                  </a:solidFill>
                  <a:latin typeface="Gill Sans" charset="0"/>
                  <a:sym typeface="Gill Sans" charset="0"/>
                </a:endParaRPr>
              </a:p>
            </p:txBody>
          </p:sp>
          <p:sp>
            <p:nvSpPr>
              <p:cNvPr id="738" name="Rectangle 585"/>
              <p:cNvSpPr>
                <a:spLocks noChangeArrowheads="1"/>
              </p:cNvSpPr>
              <p:nvPr/>
            </p:nvSpPr>
            <p:spPr bwMode="auto">
              <a:xfrm>
                <a:off x="4516363"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80</a:t>
                </a:r>
                <a:endParaRPr lang="en-US" sz="4200">
                  <a:solidFill>
                    <a:prstClr val="white">
                      <a:lumMod val="75000"/>
                    </a:prstClr>
                  </a:solidFill>
                  <a:latin typeface="Gill Sans" charset="0"/>
                  <a:sym typeface="Gill Sans" charset="0"/>
                </a:endParaRPr>
              </a:p>
            </p:txBody>
          </p:sp>
          <p:sp>
            <p:nvSpPr>
              <p:cNvPr id="739" name="Rectangle 586"/>
              <p:cNvSpPr>
                <a:spLocks noChangeArrowheads="1"/>
              </p:cNvSpPr>
              <p:nvPr/>
            </p:nvSpPr>
            <p:spPr bwMode="auto">
              <a:xfrm>
                <a:off x="4744990"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66</a:t>
                </a:r>
                <a:endParaRPr lang="en-US" sz="4200">
                  <a:solidFill>
                    <a:prstClr val="white">
                      <a:lumMod val="75000"/>
                    </a:prstClr>
                  </a:solidFill>
                  <a:latin typeface="Gill Sans" charset="0"/>
                  <a:sym typeface="Gill Sans" charset="0"/>
                </a:endParaRPr>
              </a:p>
            </p:txBody>
          </p:sp>
          <p:sp>
            <p:nvSpPr>
              <p:cNvPr id="740" name="Rectangle 587"/>
              <p:cNvSpPr>
                <a:spLocks noChangeArrowheads="1"/>
              </p:cNvSpPr>
              <p:nvPr/>
            </p:nvSpPr>
            <p:spPr bwMode="auto">
              <a:xfrm>
                <a:off x="5008547"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75</a:t>
                </a:r>
                <a:endParaRPr lang="en-US" sz="4200">
                  <a:solidFill>
                    <a:prstClr val="white">
                      <a:lumMod val="75000"/>
                    </a:prstClr>
                  </a:solidFill>
                  <a:latin typeface="Gill Sans" charset="0"/>
                  <a:sym typeface="Gill Sans" charset="0"/>
                </a:endParaRPr>
              </a:p>
            </p:txBody>
          </p:sp>
          <p:sp>
            <p:nvSpPr>
              <p:cNvPr id="741" name="Rectangle 588"/>
              <p:cNvSpPr>
                <a:spLocks noChangeArrowheads="1"/>
              </p:cNvSpPr>
              <p:nvPr/>
            </p:nvSpPr>
            <p:spPr bwMode="auto">
              <a:xfrm>
                <a:off x="5275278"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65</a:t>
                </a:r>
                <a:endParaRPr lang="en-US" sz="4200">
                  <a:solidFill>
                    <a:prstClr val="white">
                      <a:lumMod val="75000"/>
                    </a:prstClr>
                  </a:solidFill>
                  <a:latin typeface="Gill Sans" charset="0"/>
                  <a:sym typeface="Gill Sans" charset="0"/>
                </a:endParaRPr>
              </a:p>
            </p:txBody>
          </p:sp>
          <p:sp>
            <p:nvSpPr>
              <p:cNvPr id="742" name="Rectangle 589"/>
              <p:cNvSpPr>
                <a:spLocks noChangeArrowheads="1"/>
              </p:cNvSpPr>
              <p:nvPr/>
            </p:nvSpPr>
            <p:spPr bwMode="auto">
              <a:xfrm>
                <a:off x="5537248"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63</a:t>
                </a:r>
                <a:endParaRPr lang="en-US" sz="4200">
                  <a:solidFill>
                    <a:prstClr val="white">
                      <a:lumMod val="75000"/>
                    </a:prstClr>
                  </a:solidFill>
                  <a:latin typeface="Gill Sans" charset="0"/>
                  <a:sym typeface="Gill Sans" charset="0"/>
                </a:endParaRPr>
              </a:p>
            </p:txBody>
          </p:sp>
          <p:sp>
            <p:nvSpPr>
              <p:cNvPr id="743" name="Rectangle 590"/>
              <p:cNvSpPr>
                <a:spLocks noChangeArrowheads="1"/>
              </p:cNvSpPr>
              <p:nvPr/>
            </p:nvSpPr>
            <p:spPr bwMode="auto">
              <a:xfrm>
                <a:off x="5807155"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54</a:t>
                </a:r>
                <a:endParaRPr lang="en-US" sz="4200">
                  <a:solidFill>
                    <a:prstClr val="white">
                      <a:lumMod val="75000"/>
                    </a:prstClr>
                  </a:solidFill>
                  <a:latin typeface="Gill Sans" charset="0"/>
                  <a:sym typeface="Gill Sans" charset="0"/>
                </a:endParaRPr>
              </a:p>
            </p:txBody>
          </p:sp>
          <p:sp>
            <p:nvSpPr>
              <p:cNvPr id="744" name="Rectangle 591"/>
              <p:cNvSpPr>
                <a:spLocks noChangeArrowheads="1"/>
              </p:cNvSpPr>
              <p:nvPr/>
            </p:nvSpPr>
            <p:spPr bwMode="auto">
              <a:xfrm>
                <a:off x="6034194"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40</a:t>
                </a:r>
                <a:endParaRPr lang="en-US" sz="4200">
                  <a:solidFill>
                    <a:prstClr val="white">
                      <a:lumMod val="75000"/>
                    </a:prstClr>
                  </a:solidFill>
                  <a:latin typeface="Gill Sans" charset="0"/>
                  <a:sym typeface="Gill Sans" charset="0"/>
                </a:endParaRPr>
              </a:p>
            </p:txBody>
          </p:sp>
          <p:sp>
            <p:nvSpPr>
              <p:cNvPr id="745" name="Rectangle 592"/>
              <p:cNvSpPr>
                <a:spLocks noChangeArrowheads="1"/>
              </p:cNvSpPr>
              <p:nvPr/>
            </p:nvSpPr>
            <p:spPr bwMode="auto">
              <a:xfrm>
                <a:off x="6262822"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36</a:t>
                </a:r>
                <a:endParaRPr lang="en-US" sz="4200">
                  <a:solidFill>
                    <a:prstClr val="white">
                      <a:lumMod val="75000"/>
                    </a:prstClr>
                  </a:solidFill>
                  <a:latin typeface="Gill Sans" charset="0"/>
                  <a:sym typeface="Gill Sans" charset="0"/>
                </a:endParaRPr>
              </a:p>
            </p:txBody>
          </p:sp>
          <p:sp>
            <p:nvSpPr>
              <p:cNvPr id="746" name="Rectangle 593"/>
              <p:cNvSpPr>
                <a:spLocks noChangeArrowheads="1"/>
              </p:cNvSpPr>
              <p:nvPr/>
            </p:nvSpPr>
            <p:spPr bwMode="auto">
              <a:xfrm>
                <a:off x="6526378"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30</a:t>
                </a:r>
                <a:endParaRPr lang="en-US" sz="4200">
                  <a:solidFill>
                    <a:prstClr val="white">
                      <a:lumMod val="75000"/>
                    </a:prstClr>
                  </a:solidFill>
                  <a:latin typeface="Gill Sans" charset="0"/>
                  <a:sym typeface="Gill Sans" charset="0"/>
                </a:endParaRPr>
              </a:p>
            </p:txBody>
          </p:sp>
          <p:sp>
            <p:nvSpPr>
              <p:cNvPr id="747" name="Rectangle 594"/>
              <p:cNvSpPr>
                <a:spLocks noChangeArrowheads="1"/>
              </p:cNvSpPr>
              <p:nvPr/>
            </p:nvSpPr>
            <p:spPr bwMode="auto">
              <a:xfrm>
                <a:off x="6791523"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32</a:t>
                </a:r>
                <a:endParaRPr lang="en-US" sz="4200">
                  <a:solidFill>
                    <a:prstClr val="white">
                      <a:lumMod val="75000"/>
                    </a:prstClr>
                  </a:solidFill>
                  <a:latin typeface="Gill Sans" charset="0"/>
                  <a:sym typeface="Gill Sans" charset="0"/>
                </a:endParaRPr>
              </a:p>
            </p:txBody>
          </p:sp>
          <p:sp>
            <p:nvSpPr>
              <p:cNvPr id="748" name="Rectangle 595"/>
              <p:cNvSpPr>
                <a:spLocks noChangeArrowheads="1"/>
              </p:cNvSpPr>
              <p:nvPr/>
            </p:nvSpPr>
            <p:spPr bwMode="auto">
              <a:xfrm>
                <a:off x="7093184"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16</a:t>
                </a:r>
                <a:endParaRPr lang="en-US" sz="4200">
                  <a:solidFill>
                    <a:prstClr val="white">
                      <a:lumMod val="75000"/>
                    </a:prstClr>
                  </a:solidFill>
                  <a:latin typeface="Gill Sans" charset="0"/>
                  <a:sym typeface="Gill Sans" charset="0"/>
                </a:endParaRPr>
              </a:p>
            </p:txBody>
          </p:sp>
          <p:sp>
            <p:nvSpPr>
              <p:cNvPr id="749" name="Rectangle 596"/>
              <p:cNvSpPr>
                <a:spLocks noChangeArrowheads="1"/>
              </p:cNvSpPr>
              <p:nvPr/>
            </p:nvSpPr>
            <p:spPr bwMode="auto">
              <a:xfrm>
                <a:off x="7436125" y="6051813"/>
                <a:ext cx="107963"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10</a:t>
                </a:r>
                <a:endParaRPr lang="en-US" sz="4200">
                  <a:solidFill>
                    <a:prstClr val="white">
                      <a:lumMod val="75000"/>
                    </a:prstClr>
                  </a:solidFill>
                  <a:latin typeface="Gill Sans" charset="0"/>
                  <a:sym typeface="Gill Sans" charset="0"/>
                </a:endParaRPr>
              </a:p>
            </p:txBody>
          </p:sp>
          <p:sp>
            <p:nvSpPr>
              <p:cNvPr id="750" name="Rectangle 597"/>
              <p:cNvSpPr>
                <a:spLocks noChangeArrowheads="1"/>
              </p:cNvSpPr>
              <p:nvPr/>
            </p:nvSpPr>
            <p:spPr bwMode="auto">
              <a:xfrm>
                <a:off x="7790179" y="6051813"/>
                <a:ext cx="85735"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5</a:t>
                </a:r>
                <a:endParaRPr lang="en-US" sz="4200">
                  <a:solidFill>
                    <a:prstClr val="white">
                      <a:lumMod val="75000"/>
                    </a:prstClr>
                  </a:solidFill>
                  <a:latin typeface="Gill Sans" charset="0"/>
                  <a:sym typeface="Gill Sans" charset="0"/>
                </a:endParaRPr>
              </a:p>
            </p:txBody>
          </p:sp>
          <p:sp>
            <p:nvSpPr>
              <p:cNvPr id="751" name="Rectangle 598"/>
              <p:cNvSpPr>
                <a:spLocks noChangeArrowheads="1"/>
              </p:cNvSpPr>
              <p:nvPr/>
            </p:nvSpPr>
            <p:spPr bwMode="auto">
              <a:xfrm>
                <a:off x="8096604" y="6051813"/>
                <a:ext cx="85735" cy="9207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defRPr/>
                </a:pPr>
                <a:r>
                  <a:rPr lang="en-US" sz="600">
                    <a:solidFill>
                      <a:prstClr val="white">
                        <a:lumMod val="75000"/>
                      </a:prstClr>
                    </a:solidFill>
                    <a:latin typeface="Gill Sans" charset="0"/>
                    <a:sym typeface="Gill Sans" charset="0"/>
                  </a:rPr>
                  <a:t>  2</a:t>
                </a:r>
                <a:endParaRPr lang="en-US" sz="4200">
                  <a:solidFill>
                    <a:prstClr val="white">
                      <a:lumMod val="75000"/>
                    </a:prstClr>
                  </a:solidFill>
                  <a:latin typeface="Gill Sans" charset="0"/>
                  <a:sym typeface="Gill Sans" charset="0"/>
                </a:endParaRPr>
              </a:p>
            </p:txBody>
          </p:sp>
        </p:grpSp>
      </p:grpSp>
      <p:sp>
        <p:nvSpPr>
          <p:cNvPr id="367" name="TextBox 366"/>
          <p:cNvSpPr txBox="1"/>
          <p:nvPr/>
        </p:nvSpPr>
        <p:spPr>
          <a:xfrm>
            <a:off x="2771800" y="6237312"/>
            <a:ext cx="6372200" cy="430887"/>
          </a:xfrm>
          <a:prstGeom prst="rect">
            <a:avLst/>
          </a:prstGeom>
          <a:noFill/>
        </p:spPr>
        <p:txBody>
          <a:bodyPr wrap="square" rtlCol="0">
            <a:spAutoFit/>
          </a:bodyPr>
          <a:lstStyle/>
          <a:p>
            <a:pPr algn="r" fontAlgn="base">
              <a:spcBef>
                <a:spcPct val="0"/>
              </a:spcBef>
              <a:spcAft>
                <a:spcPct val="0"/>
              </a:spcAft>
            </a:pPr>
            <a:r>
              <a:rPr lang="en-US" sz="1100" dirty="0">
                <a:solidFill>
                  <a:srgbClr val="FFC000">
                    <a:lumMod val="20000"/>
                    <a:lumOff val="80000"/>
                  </a:srgbClr>
                </a:solidFill>
                <a:latin typeface="Gill Sans" charset="0"/>
                <a:sym typeface="Gill Sans" charset="0"/>
              </a:rPr>
              <a:t>Presented at the 16</a:t>
            </a:r>
            <a:r>
              <a:rPr lang="en-US" sz="1100" baseline="30000" dirty="0">
                <a:solidFill>
                  <a:srgbClr val="FFC000">
                    <a:lumMod val="20000"/>
                    <a:lumOff val="80000"/>
                  </a:srgbClr>
                </a:solidFill>
                <a:latin typeface="Gill Sans" charset="0"/>
                <a:sym typeface="Gill Sans" charset="0"/>
              </a:rPr>
              <a:t>th</a:t>
            </a:r>
            <a:r>
              <a:rPr lang="en-US" sz="1100" dirty="0">
                <a:solidFill>
                  <a:srgbClr val="FFC000">
                    <a:lumMod val="20000"/>
                    <a:lumOff val="80000"/>
                  </a:srgbClr>
                </a:solidFill>
                <a:latin typeface="Gill Sans" charset="0"/>
                <a:sym typeface="Gill Sans" charset="0"/>
              </a:rPr>
              <a:t> International Symposium on Atherosclerosis; Sydney, Australia, 2012</a:t>
            </a:r>
          </a:p>
          <a:p>
            <a:pPr algn="r" fontAlgn="base">
              <a:spcBef>
                <a:spcPct val="0"/>
              </a:spcBef>
              <a:spcAft>
                <a:spcPct val="0"/>
              </a:spcAft>
            </a:pPr>
            <a:endParaRPr lang="en-US" sz="1100" dirty="0">
              <a:solidFill>
                <a:srgbClr val="FFC000">
                  <a:lumMod val="20000"/>
                  <a:lumOff val="80000"/>
                </a:srgbClr>
              </a:solidFill>
              <a:latin typeface="Gill Sans" charset="0"/>
              <a:sym typeface="Gill Sans" charset="0"/>
            </a:endParaRPr>
          </a:p>
        </p:txBody>
      </p:sp>
    </p:spTree>
    <p:extLst>
      <p:ext uri="{BB962C8B-B14F-4D97-AF65-F5344CB8AC3E}">
        <p14:creationId xmlns="" xmlns:p14="http://schemas.microsoft.com/office/powerpoint/2010/main" val="1078077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5760"/>
            <a:ext cx="8383588" cy="1143000"/>
          </a:xfrm>
        </p:spPr>
        <p:txBody>
          <a:bodyPr/>
          <a:lstStyle/>
          <a:p>
            <a:pPr algn="l">
              <a:defRPr/>
            </a:pPr>
            <a:r>
              <a:rPr lang="en-US" sz="3600" b="1" kern="0" dirty="0" smtClean="0">
                <a:solidFill>
                  <a:srgbClr val="FFFF00"/>
                </a:solidFill>
                <a:cs typeface="+mj-cs"/>
              </a:rPr>
              <a:t>Phase 3 Extension Study</a:t>
            </a:r>
            <a:r>
              <a:rPr lang="en-US" sz="2400" kern="0" dirty="0" smtClean="0">
                <a:solidFill>
                  <a:prstClr val="white"/>
                </a:solidFill>
                <a:cs typeface="+mj-cs"/>
              </a:rPr>
              <a:t/>
            </a:r>
            <a:br>
              <a:rPr lang="en-US" sz="2400" kern="0" dirty="0" smtClean="0">
                <a:solidFill>
                  <a:prstClr val="white"/>
                </a:solidFill>
                <a:cs typeface="+mj-cs"/>
              </a:rPr>
            </a:br>
            <a:r>
              <a:rPr lang="en-US" sz="1600" kern="0" dirty="0" smtClean="0">
                <a:solidFill>
                  <a:prstClr val="white"/>
                </a:solidFill>
                <a:cs typeface="+mj-cs"/>
              </a:rPr>
              <a:t>Increase in Median % Liver Fat Returns Towards Baseline with Extended Dosing</a:t>
            </a:r>
            <a:r>
              <a:rPr lang="en-US" sz="1600" kern="0" dirty="0" smtClean="0">
                <a:solidFill>
                  <a:srgbClr val="FF0000"/>
                </a:solidFill>
                <a:cs typeface="+mj-cs"/>
              </a:rPr>
              <a:t> </a:t>
            </a:r>
            <a:r>
              <a:rPr lang="en-US" sz="1600" kern="0" dirty="0" smtClean="0">
                <a:solidFill>
                  <a:prstClr val="white"/>
                </a:solidFill>
                <a:cs typeface="+mj-cs"/>
              </a:rPr>
              <a:t>and in Post-Treatment F/U</a:t>
            </a:r>
            <a:endParaRPr lang="en-US" dirty="0">
              <a:cs typeface="+mj-cs"/>
            </a:endParaRPr>
          </a:p>
        </p:txBody>
      </p:sp>
      <p:grpSp>
        <p:nvGrpSpPr>
          <p:cNvPr id="3" name="Group 125"/>
          <p:cNvGrpSpPr>
            <a:grpSpLocks/>
          </p:cNvGrpSpPr>
          <p:nvPr/>
        </p:nvGrpSpPr>
        <p:grpSpPr bwMode="auto">
          <a:xfrm>
            <a:off x="858218" y="1313930"/>
            <a:ext cx="7356475" cy="4418012"/>
            <a:chOff x="1213712" y="1899064"/>
            <a:chExt cx="7355613" cy="4417599"/>
          </a:xfrm>
        </p:grpSpPr>
        <p:sp>
          <p:nvSpPr>
            <p:cNvPr id="76805" name="Line 5"/>
            <p:cNvSpPr>
              <a:spLocks noChangeShapeType="1"/>
            </p:cNvSpPr>
            <p:nvPr/>
          </p:nvSpPr>
          <p:spPr bwMode="auto">
            <a:xfrm>
              <a:off x="1919288" y="5726113"/>
              <a:ext cx="6611937"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06" name="Line 6"/>
            <p:cNvSpPr>
              <a:spLocks noChangeShapeType="1"/>
            </p:cNvSpPr>
            <p:nvPr/>
          </p:nvSpPr>
          <p:spPr bwMode="auto">
            <a:xfrm flipV="1">
              <a:off x="1919288" y="2065338"/>
              <a:ext cx="0" cy="3660775"/>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07" name="Line 7"/>
            <p:cNvSpPr>
              <a:spLocks noChangeShapeType="1"/>
            </p:cNvSpPr>
            <p:nvPr/>
          </p:nvSpPr>
          <p:spPr bwMode="auto">
            <a:xfrm flipH="1">
              <a:off x="1862138" y="5661025"/>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08" name="Line 8"/>
            <p:cNvSpPr>
              <a:spLocks noChangeShapeType="1"/>
            </p:cNvSpPr>
            <p:nvPr/>
          </p:nvSpPr>
          <p:spPr bwMode="auto">
            <a:xfrm flipH="1">
              <a:off x="1862138" y="5072063"/>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09" name="Line 9"/>
            <p:cNvSpPr>
              <a:spLocks noChangeShapeType="1"/>
            </p:cNvSpPr>
            <p:nvPr/>
          </p:nvSpPr>
          <p:spPr bwMode="auto">
            <a:xfrm flipH="1">
              <a:off x="1862138" y="4487863"/>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0" name="Line 10"/>
            <p:cNvSpPr>
              <a:spLocks noChangeShapeType="1"/>
            </p:cNvSpPr>
            <p:nvPr/>
          </p:nvSpPr>
          <p:spPr bwMode="auto">
            <a:xfrm flipH="1">
              <a:off x="1862138" y="3897313"/>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1" name="Line 11"/>
            <p:cNvSpPr>
              <a:spLocks noChangeShapeType="1"/>
            </p:cNvSpPr>
            <p:nvPr/>
          </p:nvSpPr>
          <p:spPr bwMode="auto">
            <a:xfrm flipH="1">
              <a:off x="1862138" y="3308350"/>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2" name="Line 12"/>
            <p:cNvSpPr>
              <a:spLocks noChangeShapeType="1"/>
            </p:cNvSpPr>
            <p:nvPr/>
          </p:nvSpPr>
          <p:spPr bwMode="auto">
            <a:xfrm flipH="1">
              <a:off x="1862138" y="2717800"/>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3" name="Line 13"/>
            <p:cNvSpPr>
              <a:spLocks noChangeShapeType="1"/>
            </p:cNvSpPr>
            <p:nvPr/>
          </p:nvSpPr>
          <p:spPr bwMode="auto">
            <a:xfrm flipH="1">
              <a:off x="1862138" y="2130425"/>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4" name="Rectangle 14"/>
            <p:cNvSpPr>
              <a:spLocks noChangeArrowheads="1"/>
            </p:cNvSpPr>
            <p:nvPr/>
          </p:nvSpPr>
          <p:spPr bwMode="auto">
            <a:xfrm>
              <a:off x="2292350" y="3462338"/>
              <a:ext cx="198438" cy="939800"/>
            </a:xfrm>
            <a:prstGeom prst="rect">
              <a:avLst/>
            </a:prstGeom>
            <a:solidFill>
              <a:srgbClr val="0066CC"/>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15" name="Rectangle 15"/>
            <p:cNvSpPr>
              <a:spLocks noChangeArrowheads="1"/>
            </p:cNvSpPr>
            <p:nvPr/>
          </p:nvSpPr>
          <p:spPr bwMode="auto">
            <a:xfrm>
              <a:off x="2292350" y="3462338"/>
              <a:ext cx="198438" cy="939800"/>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16" name="Rectangle 16"/>
            <p:cNvSpPr>
              <a:spLocks noChangeArrowheads="1"/>
            </p:cNvSpPr>
            <p:nvPr/>
          </p:nvSpPr>
          <p:spPr bwMode="auto">
            <a:xfrm>
              <a:off x="2292350" y="3462338"/>
              <a:ext cx="198438" cy="939800"/>
            </a:xfrm>
            <a:prstGeom prst="rect">
              <a:avLst/>
            </a:prstGeom>
            <a:no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17" name="Line 17"/>
            <p:cNvSpPr>
              <a:spLocks noChangeShapeType="1"/>
            </p:cNvSpPr>
            <p:nvPr/>
          </p:nvSpPr>
          <p:spPr bwMode="auto">
            <a:xfrm>
              <a:off x="2392363" y="2298700"/>
              <a:ext cx="0" cy="1163638"/>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8" name="Line 18"/>
            <p:cNvSpPr>
              <a:spLocks noChangeShapeType="1"/>
            </p:cNvSpPr>
            <p:nvPr/>
          </p:nvSpPr>
          <p:spPr bwMode="auto">
            <a:xfrm>
              <a:off x="2392363" y="4402138"/>
              <a:ext cx="0" cy="37465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19" name="Line 19"/>
            <p:cNvSpPr>
              <a:spLocks noChangeShapeType="1"/>
            </p:cNvSpPr>
            <p:nvPr/>
          </p:nvSpPr>
          <p:spPr bwMode="auto">
            <a:xfrm>
              <a:off x="2341563" y="2298700"/>
              <a:ext cx="100012"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0" name="Line 20"/>
            <p:cNvSpPr>
              <a:spLocks noChangeShapeType="1"/>
            </p:cNvSpPr>
            <p:nvPr/>
          </p:nvSpPr>
          <p:spPr bwMode="auto">
            <a:xfrm>
              <a:off x="2341563" y="4776788"/>
              <a:ext cx="100012"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1" name="Line 21"/>
            <p:cNvSpPr>
              <a:spLocks noChangeShapeType="1"/>
            </p:cNvSpPr>
            <p:nvPr/>
          </p:nvSpPr>
          <p:spPr bwMode="auto">
            <a:xfrm>
              <a:off x="2292350" y="4198938"/>
              <a:ext cx="198438"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2" name="Rectangle 22"/>
            <p:cNvSpPr>
              <a:spLocks noChangeArrowheads="1"/>
            </p:cNvSpPr>
            <p:nvPr/>
          </p:nvSpPr>
          <p:spPr bwMode="auto">
            <a:xfrm>
              <a:off x="3465513" y="3205163"/>
              <a:ext cx="114300" cy="1141412"/>
            </a:xfrm>
            <a:prstGeom prst="rect">
              <a:avLst/>
            </a:prstGeom>
            <a:solidFill>
              <a:srgbClr val="0066CC"/>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23" name="Rectangle 23"/>
            <p:cNvSpPr>
              <a:spLocks noChangeArrowheads="1"/>
            </p:cNvSpPr>
            <p:nvPr/>
          </p:nvSpPr>
          <p:spPr bwMode="auto">
            <a:xfrm>
              <a:off x="3465513" y="3205163"/>
              <a:ext cx="114300" cy="1141412"/>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24" name="Rectangle 24"/>
            <p:cNvSpPr>
              <a:spLocks noChangeArrowheads="1"/>
            </p:cNvSpPr>
            <p:nvPr/>
          </p:nvSpPr>
          <p:spPr bwMode="auto">
            <a:xfrm>
              <a:off x="3465513" y="3205163"/>
              <a:ext cx="114300" cy="1141412"/>
            </a:xfrm>
            <a:prstGeom prst="rect">
              <a:avLst/>
            </a:prstGeom>
            <a:no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25" name="Line 25"/>
            <p:cNvSpPr>
              <a:spLocks noChangeShapeType="1"/>
            </p:cNvSpPr>
            <p:nvPr/>
          </p:nvSpPr>
          <p:spPr bwMode="auto">
            <a:xfrm>
              <a:off x="3522663" y="2489200"/>
              <a:ext cx="0" cy="715963"/>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6" name="Line 26"/>
            <p:cNvSpPr>
              <a:spLocks noChangeShapeType="1"/>
            </p:cNvSpPr>
            <p:nvPr/>
          </p:nvSpPr>
          <p:spPr bwMode="auto">
            <a:xfrm>
              <a:off x="3522663" y="4346575"/>
              <a:ext cx="0" cy="244475"/>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7" name="Line 27"/>
            <p:cNvSpPr>
              <a:spLocks noChangeShapeType="1"/>
            </p:cNvSpPr>
            <p:nvPr/>
          </p:nvSpPr>
          <p:spPr bwMode="auto">
            <a:xfrm>
              <a:off x="3494088" y="2489200"/>
              <a:ext cx="571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8" name="Line 28"/>
            <p:cNvSpPr>
              <a:spLocks noChangeShapeType="1"/>
            </p:cNvSpPr>
            <p:nvPr/>
          </p:nvSpPr>
          <p:spPr bwMode="auto">
            <a:xfrm>
              <a:off x="3494088" y="4591050"/>
              <a:ext cx="571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29" name="Line 29"/>
            <p:cNvSpPr>
              <a:spLocks noChangeShapeType="1"/>
            </p:cNvSpPr>
            <p:nvPr/>
          </p:nvSpPr>
          <p:spPr bwMode="auto">
            <a:xfrm>
              <a:off x="3465513" y="3743325"/>
              <a:ext cx="114300"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0" name="Rectangle 30"/>
            <p:cNvSpPr>
              <a:spLocks noChangeArrowheads="1"/>
            </p:cNvSpPr>
            <p:nvPr/>
          </p:nvSpPr>
          <p:spPr bwMode="auto">
            <a:xfrm>
              <a:off x="4578350" y="3532188"/>
              <a:ext cx="155575" cy="841375"/>
            </a:xfrm>
            <a:prstGeom prst="rect">
              <a:avLst/>
            </a:prstGeom>
            <a:solidFill>
              <a:srgbClr val="0066CC"/>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31" name="Rectangle 31"/>
            <p:cNvSpPr>
              <a:spLocks noChangeArrowheads="1"/>
            </p:cNvSpPr>
            <p:nvPr/>
          </p:nvSpPr>
          <p:spPr bwMode="auto">
            <a:xfrm>
              <a:off x="4578350" y="3532188"/>
              <a:ext cx="155575" cy="841375"/>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32" name="Rectangle 32"/>
            <p:cNvSpPr>
              <a:spLocks noChangeArrowheads="1"/>
            </p:cNvSpPr>
            <p:nvPr/>
          </p:nvSpPr>
          <p:spPr bwMode="auto">
            <a:xfrm>
              <a:off x="4578350" y="3532188"/>
              <a:ext cx="155575" cy="841375"/>
            </a:xfrm>
            <a:prstGeom prst="rect">
              <a:avLst/>
            </a:prstGeom>
            <a:no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33" name="Line 33"/>
            <p:cNvSpPr>
              <a:spLocks noChangeShapeType="1"/>
            </p:cNvSpPr>
            <p:nvPr/>
          </p:nvSpPr>
          <p:spPr bwMode="auto">
            <a:xfrm>
              <a:off x="4656138" y="2598738"/>
              <a:ext cx="0" cy="93345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4" name="Line 34"/>
            <p:cNvSpPr>
              <a:spLocks noChangeShapeType="1"/>
            </p:cNvSpPr>
            <p:nvPr/>
          </p:nvSpPr>
          <p:spPr bwMode="auto">
            <a:xfrm>
              <a:off x="4656138" y="4373563"/>
              <a:ext cx="0" cy="32385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5" name="Line 35"/>
            <p:cNvSpPr>
              <a:spLocks noChangeShapeType="1"/>
            </p:cNvSpPr>
            <p:nvPr/>
          </p:nvSpPr>
          <p:spPr bwMode="auto">
            <a:xfrm>
              <a:off x="4618038" y="2598738"/>
              <a:ext cx="7620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6" name="Line 36"/>
            <p:cNvSpPr>
              <a:spLocks noChangeShapeType="1"/>
            </p:cNvSpPr>
            <p:nvPr/>
          </p:nvSpPr>
          <p:spPr bwMode="auto">
            <a:xfrm>
              <a:off x="4618038" y="4697413"/>
              <a:ext cx="7620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7" name="Line 37"/>
            <p:cNvSpPr>
              <a:spLocks noChangeShapeType="1"/>
            </p:cNvSpPr>
            <p:nvPr/>
          </p:nvSpPr>
          <p:spPr bwMode="auto">
            <a:xfrm>
              <a:off x="4578350" y="4097338"/>
              <a:ext cx="155575"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38" name="Rectangle 41"/>
            <p:cNvSpPr>
              <a:spLocks noChangeArrowheads="1"/>
            </p:cNvSpPr>
            <p:nvPr/>
          </p:nvSpPr>
          <p:spPr bwMode="auto">
            <a:xfrm>
              <a:off x="5721350" y="3703638"/>
              <a:ext cx="134938" cy="647700"/>
            </a:xfrm>
            <a:prstGeom prst="rect">
              <a:avLst/>
            </a:prstGeom>
            <a:solidFill>
              <a:srgbClr val="0066CC"/>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39" name="Rectangle 42"/>
            <p:cNvSpPr>
              <a:spLocks noChangeArrowheads="1"/>
            </p:cNvSpPr>
            <p:nvPr/>
          </p:nvSpPr>
          <p:spPr bwMode="auto">
            <a:xfrm>
              <a:off x="5721350" y="3703638"/>
              <a:ext cx="134938" cy="647700"/>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40" name="Rectangle 43"/>
            <p:cNvSpPr>
              <a:spLocks noChangeArrowheads="1"/>
            </p:cNvSpPr>
            <p:nvPr/>
          </p:nvSpPr>
          <p:spPr bwMode="auto">
            <a:xfrm>
              <a:off x="5721350" y="3703638"/>
              <a:ext cx="134938" cy="647700"/>
            </a:xfrm>
            <a:prstGeom prst="rect">
              <a:avLst/>
            </a:prstGeom>
            <a:no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41" name="Line 44"/>
            <p:cNvSpPr>
              <a:spLocks noChangeShapeType="1"/>
            </p:cNvSpPr>
            <p:nvPr/>
          </p:nvSpPr>
          <p:spPr bwMode="auto">
            <a:xfrm>
              <a:off x="5789613" y="3249613"/>
              <a:ext cx="0" cy="454025"/>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42" name="Line 45"/>
            <p:cNvSpPr>
              <a:spLocks noChangeShapeType="1"/>
            </p:cNvSpPr>
            <p:nvPr/>
          </p:nvSpPr>
          <p:spPr bwMode="auto">
            <a:xfrm>
              <a:off x="5789613" y="4351338"/>
              <a:ext cx="0" cy="346075"/>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43" name="Line 46"/>
            <p:cNvSpPr>
              <a:spLocks noChangeShapeType="1"/>
            </p:cNvSpPr>
            <p:nvPr/>
          </p:nvSpPr>
          <p:spPr bwMode="auto">
            <a:xfrm>
              <a:off x="5753100" y="3249613"/>
              <a:ext cx="714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44" name="Line 47"/>
            <p:cNvSpPr>
              <a:spLocks noChangeShapeType="1"/>
            </p:cNvSpPr>
            <p:nvPr/>
          </p:nvSpPr>
          <p:spPr bwMode="auto">
            <a:xfrm>
              <a:off x="5753100" y="4697413"/>
              <a:ext cx="71438"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45" name="Line 48"/>
            <p:cNvSpPr>
              <a:spLocks noChangeShapeType="1"/>
            </p:cNvSpPr>
            <p:nvPr/>
          </p:nvSpPr>
          <p:spPr bwMode="auto">
            <a:xfrm>
              <a:off x="5721350" y="4216400"/>
              <a:ext cx="134938"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46" name="Rectangle 49"/>
            <p:cNvSpPr>
              <a:spLocks noChangeArrowheads="1"/>
            </p:cNvSpPr>
            <p:nvPr/>
          </p:nvSpPr>
          <p:spPr bwMode="auto">
            <a:xfrm>
              <a:off x="6888163" y="3629025"/>
              <a:ext cx="65087" cy="823913"/>
            </a:xfrm>
            <a:prstGeom prst="rect">
              <a:avLst/>
            </a:prstGeom>
            <a:solidFill>
              <a:srgbClr val="0066CC"/>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47" name="Rectangle 50"/>
            <p:cNvSpPr>
              <a:spLocks noChangeArrowheads="1"/>
            </p:cNvSpPr>
            <p:nvPr/>
          </p:nvSpPr>
          <p:spPr bwMode="auto">
            <a:xfrm>
              <a:off x="6888163" y="3629025"/>
              <a:ext cx="65087" cy="823913"/>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48" name="Rectangle 51"/>
            <p:cNvSpPr>
              <a:spLocks noChangeArrowheads="1"/>
            </p:cNvSpPr>
            <p:nvPr/>
          </p:nvSpPr>
          <p:spPr bwMode="auto">
            <a:xfrm>
              <a:off x="6888163" y="3629025"/>
              <a:ext cx="65087" cy="823913"/>
            </a:xfrm>
            <a:prstGeom prst="rect">
              <a:avLst/>
            </a:prstGeom>
            <a:no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49" name="Line 52"/>
            <p:cNvSpPr>
              <a:spLocks noChangeShapeType="1"/>
            </p:cNvSpPr>
            <p:nvPr/>
          </p:nvSpPr>
          <p:spPr bwMode="auto">
            <a:xfrm>
              <a:off x="6921500" y="3278188"/>
              <a:ext cx="0" cy="350837"/>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0" name="Line 53"/>
            <p:cNvSpPr>
              <a:spLocks noChangeShapeType="1"/>
            </p:cNvSpPr>
            <p:nvPr/>
          </p:nvSpPr>
          <p:spPr bwMode="auto">
            <a:xfrm>
              <a:off x="6921500" y="4452938"/>
              <a:ext cx="0" cy="15875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1" name="Line 54"/>
            <p:cNvSpPr>
              <a:spLocks noChangeShapeType="1"/>
            </p:cNvSpPr>
            <p:nvPr/>
          </p:nvSpPr>
          <p:spPr bwMode="auto">
            <a:xfrm>
              <a:off x="6904038" y="3278188"/>
              <a:ext cx="34925"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2" name="Line 55"/>
            <p:cNvSpPr>
              <a:spLocks noChangeShapeType="1"/>
            </p:cNvSpPr>
            <p:nvPr/>
          </p:nvSpPr>
          <p:spPr bwMode="auto">
            <a:xfrm>
              <a:off x="6904038" y="4611688"/>
              <a:ext cx="34925"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3" name="Line 56"/>
            <p:cNvSpPr>
              <a:spLocks noChangeShapeType="1"/>
            </p:cNvSpPr>
            <p:nvPr/>
          </p:nvSpPr>
          <p:spPr bwMode="auto">
            <a:xfrm>
              <a:off x="6888163" y="4281488"/>
              <a:ext cx="65087"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4" name="Line 57"/>
            <p:cNvSpPr>
              <a:spLocks noChangeShapeType="1"/>
            </p:cNvSpPr>
            <p:nvPr/>
          </p:nvSpPr>
          <p:spPr bwMode="auto">
            <a:xfrm>
              <a:off x="8056563" y="3998913"/>
              <a:ext cx="0" cy="4286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5" name="Line 58"/>
            <p:cNvSpPr>
              <a:spLocks noChangeShapeType="1"/>
            </p:cNvSpPr>
            <p:nvPr/>
          </p:nvSpPr>
          <p:spPr bwMode="auto">
            <a:xfrm flipV="1">
              <a:off x="8032750" y="4008438"/>
              <a:ext cx="44450" cy="2381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6" name="Line 59"/>
            <p:cNvSpPr>
              <a:spLocks noChangeShapeType="1"/>
            </p:cNvSpPr>
            <p:nvPr/>
          </p:nvSpPr>
          <p:spPr bwMode="auto">
            <a:xfrm flipH="1" flipV="1">
              <a:off x="8032750" y="4008438"/>
              <a:ext cx="44450" cy="2381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7" name="Line 60"/>
            <p:cNvSpPr>
              <a:spLocks noChangeShapeType="1"/>
            </p:cNvSpPr>
            <p:nvPr/>
          </p:nvSpPr>
          <p:spPr bwMode="auto">
            <a:xfrm>
              <a:off x="8056563" y="4768850"/>
              <a:ext cx="0" cy="44450"/>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8" name="Line 61"/>
            <p:cNvSpPr>
              <a:spLocks noChangeShapeType="1"/>
            </p:cNvSpPr>
            <p:nvPr/>
          </p:nvSpPr>
          <p:spPr bwMode="auto">
            <a:xfrm flipV="1">
              <a:off x="8032750" y="4776788"/>
              <a:ext cx="44450" cy="25400"/>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59" name="Line 62"/>
            <p:cNvSpPr>
              <a:spLocks noChangeShapeType="1"/>
            </p:cNvSpPr>
            <p:nvPr/>
          </p:nvSpPr>
          <p:spPr bwMode="auto">
            <a:xfrm flipH="1" flipV="1">
              <a:off x="8032750" y="4776788"/>
              <a:ext cx="44450" cy="25400"/>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0" name="Line 63"/>
            <p:cNvSpPr>
              <a:spLocks noChangeShapeType="1"/>
            </p:cNvSpPr>
            <p:nvPr/>
          </p:nvSpPr>
          <p:spPr bwMode="auto">
            <a:xfrm>
              <a:off x="8056563" y="5156200"/>
              <a:ext cx="0" cy="46038"/>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1" name="Line 64"/>
            <p:cNvSpPr>
              <a:spLocks noChangeShapeType="1"/>
            </p:cNvSpPr>
            <p:nvPr/>
          </p:nvSpPr>
          <p:spPr bwMode="auto">
            <a:xfrm flipV="1">
              <a:off x="8032750" y="5165725"/>
              <a:ext cx="44450" cy="26988"/>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2" name="Line 65"/>
            <p:cNvSpPr>
              <a:spLocks noChangeShapeType="1"/>
            </p:cNvSpPr>
            <p:nvPr/>
          </p:nvSpPr>
          <p:spPr bwMode="auto">
            <a:xfrm flipH="1" flipV="1">
              <a:off x="8032750" y="5165725"/>
              <a:ext cx="44450" cy="26988"/>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3" name="Rectangle 66"/>
            <p:cNvSpPr>
              <a:spLocks noChangeArrowheads="1"/>
            </p:cNvSpPr>
            <p:nvPr/>
          </p:nvSpPr>
          <p:spPr bwMode="auto">
            <a:xfrm>
              <a:off x="8007350" y="4422775"/>
              <a:ext cx="95250" cy="114300"/>
            </a:xfrm>
            <a:prstGeom prst="rect">
              <a:avLst/>
            </a:prstGeom>
            <a:solidFill>
              <a:srgbClr val="FFFF00"/>
            </a:solidFill>
            <a:ln w="9525">
              <a:no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64" name="Rectangle 67"/>
            <p:cNvSpPr>
              <a:spLocks noChangeArrowheads="1"/>
            </p:cNvSpPr>
            <p:nvPr/>
          </p:nvSpPr>
          <p:spPr bwMode="auto">
            <a:xfrm>
              <a:off x="8007350" y="4422775"/>
              <a:ext cx="95250" cy="114300"/>
            </a:xfrm>
            <a:prstGeom prst="rect">
              <a:avLst/>
            </a:prstGeom>
            <a:noFill/>
            <a:ln w="6">
              <a:solidFill>
                <a:srgbClr val="E8EDD5"/>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65" name="Rectangle 68"/>
            <p:cNvSpPr>
              <a:spLocks noChangeArrowheads="1"/>
            </p:cNvSpPr>
            <p:nvPr/>
          </p:nvSpPr>
          <p:spPr bwMode="auto">
            <a:xfrm>
              <a:off x="8007350" y="4422775"/>
              <a:ext cx="95250" cy="114300"/>
            </a:xfrm>
            <a:prstGeom prst="rect">
              <a:avLst/>
            </a:prstGeom>
            <a:solidFill>
              <a:srgbClr val="0066CC"/>
            </a:solidFill>
            <a:ln w="6">
              <a:solidFill>
                <a:srgbClr val="000000"/>
              </a:solidFill>
              <a:miter lim="800000"/>
              <a:headEnd/>
              <a:tailEnd/>
            </a:ln>
          </p:spPr>
          <p:txBody>
            <a:bodyPr/>
            <a:lstStyle/>
            <a:p>
              <a:pPr algn="ctr" fontAlgn="base">
                <a:spcBef>
                  <a:spcPct val="0"/>
                </a:spcBef>
                <a:spcAft>
                  <a:spcPct val="0"/>
                </a:spcAft>
              </a:pPr>
              <a:endParaRPr lang="en-US" sz="2400" u="sng">
                <a:solidFill>
                  <a:prstClr val="white"/>
                </a:solidFill>
                <a:latin typeface="Gill Sans" charset="0"/>
                <a:sym typeface="Gill Sans" charset="0"/>
              </a:endParaRPr>
            </a:p>
          </p:txBody>
        </p:sp>
        <p:sp>
          <p:nvSpPr>
            <p:cNvPr id="76866" name="Line 69"/>
            <p:cNvSpPr>
              <a:spLocks noChangeShapeType="1"/>
            </p:cNvSpPr>
            <p:nvPr/>
          </p:nvSpPr>
          <p:spPr bwMode="auto">
            <a:xfrm>
              <a:off x="8054975" y="4337050"/>
              <a:ext cx="0" cy="85725"/>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7" name="Line 70"/>
            <p:cNvSpPr>
              <a:spLocks noChangeShapeType="1"/>
            </p:cNvSpPr>
            <p:nvPr/>
          </p:nvSpPr>
          <p:spPr bwMode="auto">
            <a:xfrm>
              <a:off x="8054975" y="4537075"/>
              <a:ext cx="0" cy="119063"/>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8" name="Line 71"/>
            <p:cNvSpPr>
              <a:spLocks noChangeShapeType="1"/>
            </p:cNvSpPr>
            <p:nvPr/>
          </p:nvSpPr>
          <p:spPr bwMode="auto">
            <a:xfrm>
              <a:off x="8032750" y="4337050"/>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69" name="Line 72"/>
            <p:cNvSpPr>
              <a:spLocks noChangeShapeType="1"/>
            </p:cNvSpPr>
            <p:nvPr/>
          </p:nvSpPr>
          <p:spPr bwMode="auto">
            <a:xfrm>
              <a:off x="8032750" y="4656138"/>
              <a:ext cx="44450" cy="0"/>
            </a:xfrm>
            <a:prstGeom prst="line">
              <a:avLst/>
            </a:prstGeom>
            <a:noFill/>
            <a:ln w="25400">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0" name="Line 73"/>
            <p:cNvSpPr>
              <a:spLocks noChangeShapeType="1"/>
            </p:cNvSpPr>
            <p:nvPr/>
          </p:nvSpPr>
          <p:spPr bwMode="auto">
            <a:xfrm>
              <a:off x="8007350" y="4467225"/>
              <a:ext cx="95250" cy="0"/>
            </a:xfrm>
            <a:prstGeom prst="line">
              <a:avLst/>
            </a:prstGeom>
            <a:noFill/>
            <a:ln w="12700">
              <a:solidFill>
                <a:srgbClr val="00FFFF"/>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1" name="Freeform 74"/>
            <p:cNvSpPr>
              <a:spLocks/>
            </p:cNvSpPr>
            <p:nvPr/>
          </p:nvSpPr>
          <p:spPr bwMode="auto">
            <a:xfrm>
              <a:off x="2368550" y="3911600"/>
              <a:ext cx="47625" cy="47625"/>
            </a:xfrm>
            <a:custGeom>
              <a:avLst/>
              <a:gdLst>
                <a:gd name="T0" fmla="*/ 75604693 w 30"/>
                <a:gd name="T1" fmla="*/ 35282191 h 30"/>
                <a:gd name="T2" fmla="*/ 75604693 w 30"/>
                <a:gd name="T3" fmla="*/ 17641889 h 30"/>
                <a:gd name="T4" fmla="*/ 65524071 w 30"/>
                <a:gd name="T5" fmla="*/ 10080626 h 30"/>
                <a:gd name="T6" fmla="*/ 57964398 w 30"/>
                <a:gd name="T7" fmla="*/ 0 h 30"/>
                <a:gd name="T8" fmla="*/ 17641889 w 30"/>
                <a:gd name="T9" fmla="*/ 0 h 30"/>
                <a:gd name="T10" fmla="*/ 7561264 w 30"/>
                <a:gd name="T11" fmla="*/ 10080626 h 30"/>
                <a:gd name="T12" fmla="*/ 0 w 30"/>
                <a:gd name="T13" fmla="*/ 17641889 h 30"/>
                <a:gd name="T14" fmla="*/ 0 w 30"/>
                <a:gd name="T15" fmla="*/ 57964398 h 30"/>
                <a:gd name="T16" fmla="*/ 7561264 w 30"/>
                <a:gd name="T17" fmla="*/ 68045020 h 30"/>
                <a:gd name="T18" fmla="*/ 17641889 w 30"/>
                <a:gd name="T19" fmla="*/ 75604693 h 30"/>
                <a:gd name="T20" fmla="*/ 57964398 w 30"/>
                <a:gd name="T21" fmla="*/ 75604693 h 30"/>
                <a:gd name="T22" fmla="*/ 65524071 w 30"/>
                <a:gd name="T23" fmla="*/ 68045020 h 30"/>
                <a:gd name="T24" fmla="*/ 75604693 w 30"/>
                <a:gd name="T25" fmla="*/ 57964398 h 30"/>
                <a:gd name="T26" fmla="*/ 75604693 w 30"/>
                <a:gd name="T27" fmla="*/ 50403125 h 30"/>
                <a:gd name="T28" fmla="*/ 75604693 w 30"/>
                <a:gd name="T29" fmla="*/ 3528219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30" y="14"/>
                  </a:moveTo>
                  <a:lnTo>
                    <a:pt x="30" y="7"/>
                  </a:lnTo>
                  <a:lnTo>
                    <a:pt x="26" y="4"/>
                  </a:lnTo>
                  <a:lnTo>
                    <a:pt x="23" y="0"/>
                  </a:lnTo>
                  <a:lnTo>
                    <a:pt x="7" y="0"/>
                  </a:lnTo>
                  <a:lnTo>
                    <a:pt x="3" y="4"/>
                  </a:lnTo>
                  <a:lnTo>
                    <a:pt x="0" y="7"/>
                  </a:lnTo>
                  <a:lnTo>
                    <a:pt x="0" y="23"/>
                  </a:lnTo>
                  <a:lnTo>
                    <a:pt x="3" y="27"/>
                  </a:lnTo>
                  <a:lnTo>
                    <a:pt x="7" y="30"/>
                  </a:lnTo>
                  <a:lnTo>
                    <a:pt x="23" y="30"/>
                  </a:lnTo>
                  <a:lnTo>
                    <a:pt x="26" y="27"/>
                  </a:lnTo>
                  <a:lnTo>
                    <a:pt x="30" y="23"/>
                  </a:lnTo>
                  <a:lnTo>
                    <a:pt x="30" y="20"/>
                  </a:lnTo>
                  <a:lnTo>
                    <a:pt x="30"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2" name="Freeform 75"/>
            <p:cNvSpPr>
              <a:spLocks/>
            </p:cNvSpPr>
            <p:nvPr/>
          </p:nvSpPr>
          <p:spPr bwMode="auto">
            <a:xfrm>
              <a:off x="2368550" y="3911600"/>
              <a:ext cx="47625" cy="47625"/>
            </a:xfrm>
            <a:custGeom>
              <a:avLst/>
              <a:gdLst>
                <a:gd name="T0" fmla="*/ 75604693 w 30"/>
                <a:gd name="T1" fmla="*/ 35282191 h 30"/>
                <a:gd name="T2" fmla="*/ 75604693 w 30"/>
                <a:gd name="T3" fmla="*/ 17641889 h 30"/>
                <a:gd name="T4" fmla="*/ 65524071 w 30"/>
                <a:gd name="T5" fmla="*/ 10080626 h 30"/>
                <a:gd name="T6" fmla="*/ 57964398 w 30"/>
                <a:gd name="T7" fmla="*/ 0 h 30"/>
                <a:gd name="T8" fmla="*/ 17641889 w 30"/>
                <a:gd name="T9" fmla="*/ 0 h 30"/>
                <a:gd name="T10" fmla="*/ 7561264 w 30"/>
                <a:gd name="T11" fmla="*/ 10080626 h 30"/>
                <a:gd name="T12" fmla="*/ 0 w 30"/>
                <a:gd name="T13" fmla="*/ 17641889 h 30"/>
                <a:gd name="T14" fmla="*/ 0 w 30"/>
                <a:gd name="T15" fmla="*/ 57964398 h 30"/>
                <a:gd name="T16" fmla="*/ 7561264 w 30"/>
                <a:gd name="T17" fmla="*/ 68045020 h 30"/>
                <a:gd name="T18" fmla="*/ 17641889 w 30"/>
                <a:gd name="T19" fmla="*/ 75604693 h 30"/>
                <a:gd name="T20" fmla="*/ 57964398 w 30"/>
                <a:gd name="T21" fmla="*/ 75604693 h 30"/>
                <a:gd name="T22" fmla="*/ 65524071 w 30"/>
                <a:gd name="T23" fmla="*/ 68045020 h 30"/>
                <a:gd name="T24" fmla="*/ 75604693 w 30"/>
                <a:gd name="T25" fmla="*/ 57964398 h 30"/>
                <a:gd name="T26" fmla="*/ 75604693 w 30"/>
                <a:gd name="T27" fmla="*/ 50403125 h 30"/>
                <a:gd name="T28" fmla="*/ 75604693 w 30"/>
                <a:gd name="T29" fmla="*/ 3528219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30" y="14"/>
                  </a:moveTo>
                  <a:lnTo>
                    <a:pt x="30" y="7"/>
                  </a:lnTo>
                  <a:lnTo>
                    <a:pt x="26" y="4"/>
                  </a:lnTo>
                  <a:lnTo>
                    <a:pt x="23" y="0"/>
                  </a:lnTo>
                  <a:lnTo>
                    <a:pt x="7" y="0"/>
                  </a:lnTo>
                  <a:lnTo>
                    <a:pt x="3" y="4"/>
                  </a:lnTo>
                  <a:lnTo>
                    <a:pt x="0" y="7"/>
                  </a:lnTo>
                  <a:lnTo>
                    <a:pt x="0" y="23"/>
                  </a:lnTo>
                  <a:lnTo>
                    <a:pt x="3" y="27"/>
                  </a:lnTo>
                  <a:lnTo>
                    <a:pt x="7" y="30"/>
                  </a:lnTo>
                  <a:lnTo>
                    <a:pt x="23" y="30"/>
                  </a:lnTo>
                  <a:lnTo>
                    <a:pt x="26" y="27"/>
                  </a:lnTo>
                  <a:lnTo>
                    <a:pt x="30" y="23"/>
                  </a:lnTo>
                  <a:lnTo>
                    <a:pt x="30" y="20"/>
                  </a:lnTo>
                  <a:lnTo>
                    <a:pt x="30"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3" name="Freeform 76"/>
            <p:cNvSpPr>
              <a:spLocks/>
            </p:cNvSpPr>
            <p:nvPr/>
          </p:nvSpPr>
          <p:spPr bwMode="auto">
            <a:xfrm>
              <a:off x="2368550" y="3911600"/>
              <a:ext cx="47625" cy="47625"/>
            </a:xfrm>
            <a:custGeom>
              <a:avLst/>
              <a:gdLst>
                <a:gd name="T0" fmla="*/ 75604693 w 30"/>
                <a:gd name="T1" fmla="*/ 35282191 h 30"/>
                <a:gd name="T2" fmla="*/ 75604693 w 30"/>
                <a:gd name="T3" fmla="*/ 17641889 h 30"/>
                <a:gd name="T4" fmla="*/ 65524071 w 30"/>
                <a:gd name="T5" fmla="*/ 10080626 h 30"/>
                <a:gd name="T6" fmla="*/ 57964398 w 30"/>
                <a:gd name="T7" fmla="*/ 0 h 30"/>
                <a:gd name="T8" fmla="*/ 17641889 w 30"/>
                <a:gd name="T9" fmla="*/ 0 h 30"/>
                <a:gd name="T10" fmla="*/ 7561264 w 30"/>
                <a:gd name="T11" fmla="*/ 10080626 h 30"/>
                <a:gd name="T12" fmla="*/ 0 w 30"/>
                <a:gd name="T13" fmla="*/ 17641889 h 30"/>
                <a:gd name="T14" fmla="*/ 0 w 30"/>
                <a:gd name="T15" fmla="*/ 57964398 h 30"/>
                <a:gd name="T16" fmla="*/ 7561264 w 30"/>
                <a:gd name="T17" fmla="*/ 68045020 h 30"/>
                <a:gd name="T18" fmla="*/ 17641889 w 30"/>
                <a:gd name="T19" fmla="*/ 75604693 h 30"/>
                <a:gd name="T20" fmla="*/ 57964398 w 30"/>
                <a:gd name="T21" fmla="*/ 75604693 h 30"/>
                <a:gd name="T22" fmla="*/ 65524071 w 30"/>
                <a:gd name="T23" fmla="*/ 68045020 h 30"/>
                <a:gd name="T24" fmla="*/ 75604693 w 30"/>
                <a:gd name="T25" fmla="*/ 57964398 h 30"/>
                <a:gd name="T26" fmla="*/ 75604693 w 30"/>
                <a:gd name="T27" fmla="*/ 50403125 h 30"/>
                <a:gd name="T28" fmla="*/ 75604693 w 30"/>
                <a:gd name="T29" fmla="*/ 3528219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30" y="14"/>
                  </a:moveTo>
                  <a:lnTo>
                    <a:pt x="30" y="7"/>
                  </a:lnTo>
                  <a:lnTo>
                    <a:pt x="26" y="4"/>
                  </a:lnTo>
                  <a:lnTo>
                    <a:pt x="23" y="0"/>
                  </a:lnTo>
                  <a:lnTo>
                    <a:pt x="7" y="0"/>
                  </a:lnTo>
                  <a:lnTo>
                    <a:pt x="3" y="4"/>
                  </a:lnTo>
                  <a:lnTo>
                    <a:pt x="0" y="7"/>
                  </a:lnTo>
                  <a:lnTo>
                    <a:pt x="0" y="23"/>
                  </a:lnTo>
                  <a:lnTo>
                    <a:pt x="3" y="27"/>
                  </a:lnTo>
                  <a:lnTo>
                    <a:pt x="7" y="30"/>
                  </a:lnTo>
                  <a:lnTo>
                    <a:pt x="23" y="30"/>
                  </a:lnTo>
                  <a:lnTo>
                    <a:pt x="26" y="27"/>
                  </a:lnTo>
                  <a:lnTo>
                    <a:pt x="30" y="23"/>
                  </a:lnTo>
                  <a:lnTo>
                    <a:pt x="30" y="20"/>
                  </a:lnTo>
                  <a:lnTo>
                    <a:pt x="30"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4" name="Freeform 77"/>
            <p:cNvSpPr>
              <a:spLocks/>
            </p:cNvSpPr>
            <p:nvPr/>
          </p:nvSpPr>
          <p:spPr bwMode="auto">
            <a:xfrm>
              <a:off x="2368550" y="3911600"/>
              <a:ext cx="47625" cy="47625"/>
            </a:xfrm>
            <a:custGeom>
              <a:avLst/>
              <a:gdLst>
                <a:gd name="T0" fmla="*/ 75604693 w 30"/>
                <a:gd name="T1" fmla="*/ 35282191 h 30"/>
                <a:gd name="T2" fmla="*/ 75604693 w 30"/>
                <a:gd name="T3" fmla="*/ 17641889 h 30"/>
                <a:gd name="T4" fmla="*/ 65524071 w 30"/>
                <a:gd name="T5" fmla="*/ 10080626 h 30"/>
                <a:gd name="T6" fmla="*/ 57964398 w 30"/>
                <a:gd name="T7" fmla="*/ 0 h 30"/>
                <a:gd name="T8" fmla="*/ 17641889 w 30"/>
                <a:gd name="T9" fmla="*/ 0 h 30"/>
                <a:gd name="T10" fmla="*/ 7561264 w 30"/>
                <a:gd name="T11" fmla="*/ 10080626 h 30"/>
                <a:gd name="T12" fmla="*/ 0 w 30"/>
                <a:gd name="T13" fmla="*/ 17641889 h 30"/>
                <a:gd name="T14" fmla="*/ 0 w 30"/>
                <a:gd name="T15" fmla="*/ 57964398 h 30"/>
                <a:gd name="T16" fmla="*/ 7561264 w 30"/>
                <a:gd name="T17" fmla="*/ 68045020 h 30"/>
                <a:gd name="T18" fmla="*/ 17641889 w 30"/>
                <a:gd name="T19" fmla="*/ 75604693 h 30"/>
                <a:gd name="T20" fmla="*/ 57964398 w 30"/>
                <a:gd name="T21" fmla="*/ 75604693 h 30"/>
                <a:gd name="T22" fmla="*/ 65524071 w 30"/>
                <a:gd name="T23" fmla="*/ 68045020 h 30"/>
                <a:gd name="T24" fmla="*/ 75604693 w 30"/>
                <a:gd name="T25" fmla="*/ 57964398 h 30"/>
                <a:gd name="T26" fmla="*/ 75604693 w 30"/>
                <a:gd name="T27" fmla="*/ 50403125 h 30"/>
                <a:gd name="T28" fmla="*/ 75604693 w 30"/>
                <a:gd name="T29" fmla="*/ 3528219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0"/>
                <a:gd name="T47" fmla="*/ 30 w 3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0">
                  <a:moveTo>
                    <a:pt x="30" y="14"/>
                  </a:moveTo>
                  <a:lnTo>
                    <a:pt x="30" y="7"/>
                  </a:lnTo>
                  <a:lnTo>
                    <a:pt x="26" y="4"/>
                  </a:lnTo>
                  <a:lnTo>
                    <a:pt x="23" y="0"/>
                  </a:lnTo>
                  <a:lnTo>
                    <a:pt x="7" y="0"/>
                  </a:lnTo>
                  <a:lnTo>
                    <a:pt x="3" y="4"/>
                  </a:lnTo>
                  <a:lnTo>
                    <a:pt x="0" y="7"/>
                  </a:lnTo>
                  <a:lnTo>
                    <a:pt x="0" y="23"/>
                  </a:lnTo>
                  <a:lnTo>
                    <a:pt x="3" y="27"/>
                  </a:lnTo>
                  <a:lnTo>
                    <a:pt x="7" y="30"/>
                  </a:lnTo>
                  <a:lnTo>
                    <a:pt x="23" y="30"/>
                  </a:lnTo>
                  <a:lnTo>
                    <a:pt x="26" y="27"/>
                  </a:lnTo>
                  <a:lnTo>
                    <a:pt x="30" y="23"/>
                  </a:lnTo>
                  <a:lnTo>
                    <a:pt x="30" y="20"/>
                  </a:lnTo>
                  <a:lnTo>
                    <a:pt x="30"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5" name="Freeform 78"/>
            <p:cNvSpPr>
              <a:spLocks/>
            </p:cNvSpPr>
            <p:nvPr/>
          </p:nvSpPr>
          <p:spPr bwMode="auto">
            <a:xfrm>
              <a:off x="3498850" y="3727450"/>
              <a:ext cx="47625" cy="44450"/>
            </a:xfrm>
            <a:custGeom>
              <a:avLst/>
              <a:gdLst>
                <a:gd name="T0" fmla="*/ 75604693 w 30"/>
                <a:gd name="T1" fmla="*/ 32762828 h 28"/>
                <a:gd name="T2" fmla="*/ 75604693 w 30"/>
                <a:gd name="T3" fmla="*/ 17641889 h 28"/>
                <a:gd name="T4" fmla="*/ 65524071 w 30"/>
                <a:gd name="T5" fmla="*/ 7561264 h 28"/>
                <a:gd name="T6" fmla="*/ 57964398 w 30"/>
                <a:gd name="T7" fmla="*/ 0 h 28"/>
                <a:gd name="T8" fmla="*/ 17641889 w 30"/>
                <a:gd name="T9" fmla="*/ 0 h 28"/>
                <a:gd name="T10" fmla="*/ 7561264 w 30"/>
                <a:gd name="T11" fmla="*/ 7561264 h 28"/>
                <a:gd name="T12" fmla="*/ 0 w 30"/>
                <a:gd name="T13" fmla="*/ 17641889 h 28"/>
                <a:gd name="T14" fmla="*/ 0 w 30"/>
                <a:gd name="T15" fmla="*/ 57964397 h 28"/>
                <a:gd name="T16" fmla="*/ 7561264 w 30"/>
                <a:gd name="T17" fmla="*/ 65524069 h 28"/>
                <a:gd name="T18" fmla="*/ 17641889 w 30"/>
                <a:gd name="T19" fmla="*/ 70564381 h 28"/>
                <a:gd name="T20" fmla="*/ 57964398 w 30"/>
                <a:gd name="T21" fmla="*/ 70564381 h 28"/>
                <a:gd name="T22" fmla="*/ 65524071 w 30"/>
                <a:gd name="T23" fmla="*/ 65524069 h 28"/>
                <a:gd name="T24" fmla="*/ 75604693 w 30"/>
                <a:gd name="T25" fmla="*/ 57964397 h 28"/>
                <a:gd name="T26" fmla="*/ 75604693 w 30"/>
                <a:gd name="T27" fmla="*/ 42843451 h 28"/>
                <a:gd name="T28" fmla="*/ 75604693 w 30"/>
                <a:gd name="T29" fmla="*/ 32762828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8"/>
                <a:gd name="T47" fmla="*/ 30 w 3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8">
                  <a:moveTo>
                    <a:pt x="30" y="13"/>
                  </a:moveTo>
                  <a:lnTo>
                    <a:pt x="30" y="7"/>
                  </a:lnTo>
                  <a:lnTo>
                    <a:pt x="26" y="3"/>
                  </a:lnTo>
                  <a:lnTo>
                    <a:pt x="23" y="0"/>
                  </a:lnTo>
                  <a:lnTo>
                    <a:pt x="7" y="0"/>
                  </a:lnTo>
                  <a:lnTo>
                    <a:pt x="3" y="3"/>
                  </a:lnTo>
                  <a:lnTo>
                    <a:pt x="0" y="7"/>
                  </a:lnTo>
                  <a:lnTo>
                    <a:pt x="0" y="23"/>
                  </a:lnTo>
                  <a:lnTo>
                    <a:pt x="3" y="26"/>
                  </a:lnTo>
                  <a:lnTo>
                    <a:pt x="7" y="28"/>
                  </a:lnTo>
                  <a:lnTo>
                    <a:pt x="23" y="28"/>
                  </a:lnTo>
                  <a:lnTo>
                    <a:pt x="26" y="26"/>
                  </a:lnTo>
                  <a:lnTo>
                    <a:pt x="30" y="23"/>
                  </a:lnTo>
                  <a:lnTo>
                    <a:pt x="30" y="17"/>
                  </a:lnTo>
                  <a:lnTo>
                    <a:pt x="30" y="13"/>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6" name="Freeform 79"/>
            <p:cNvSpPr>
              <a:spLocks/>
            </p:cNvSpPr>
            <p:nvPr/>
          </p:nvSpPr>
          <p:spPr bwMode="auto">
            <a:xfrm>
              <a:off x="3498850" y="3727450"/>
              <a:ext cx="47625" cy="44450"/>
            </a:xfrm>
            <a:custGeom>
              <a:avLst/>
              <a:gdLst>
                <a:gd name="T0" fmla="*/ 75604693 w 30"/>
                <a:gd name="T1" fmla="*/ 32762828 h 28"/>
                <a:gd name="T2" fmla="*/ 75604693 w 30"/>
                <a:gd name="T3" fmla="*/ 17641889 h 28"/>
                <a:gd name="T4" fmla="*/ 65524071 w 30"/>
                <a:gd name="T5" fmla="*/ 7561264 h 28"/>
                <a:gd name="T6" fmla="*/ 57964398 w 30"/>
                <a:gd name="T7" fmla="*/ 0 h 28"/>
                <a:gd name="T8" fmla="*/ 17641889 w 30"/>
                <a:gd name="T9" fmla="*/ 0 h 28"/>
                <a:gd name="T10" fmla="*/ 7561264 w 30"/>
                <a:gd name="T11" fmla="*/ 7561264 h 28"/>
                <a:gd name="T12" fmla="*/ 0 w 30"/>
                <a:gd name="T13" fmla="*/ 17641889 h 28"/>
                <a:gd name="T14" fmla="*/ 0 w 30"/>
                <a:gd name="T15" fmla="*/ 57964397 h 28"/>
                <a:gd name="T16" fmla="*/ 7561264 w 30"/>
                <a:gd name="T17" fmla="*/ 65524069 h 28"/>
                <a:gd name="T18" fmla="*/ 17641889 w 30"/>
                <a:gd name="T19" fmla="*/ 70564381 h 28"/>
                <a:gd name="T20" fmla="*/ 57964398 w 30"/>
                <a:gd name="T21" fmla="*/ 70564381 h 28"/>
                <a:gd name="T22" fmla="*/ 65524071 w 30"/>
                <a:gd name="T23" fmla="*/ 65524069 h 28"/>
                <a:gd name="T24" fmla="*/ 75604693 w 30"/>
                <a:gd name="T25" fmla="*/ 57964397 h 28"/>
                <a:gd name="T26" fmla="*/ 75604693 w 30"/>
                <a:gd name="T27" fmla="*/ 42843451 h 28"/>
                <a:gd name="T28" fmla="*/ 75604693 w 30"/>
                <a:gd name="T29" fmla="*/ 32762828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8"/>
                <a:gd name="T47" fmla="*/ 30 w 3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8">
                  <a:moveTo>
                    <a:pt x="30" y="13"/>
                  </a:moveTo>
                  <a:lnTo>
                    <a:pt x="30" y="7"/>
                  </a:lnTo>
                  <a:lnTo>
                    <a:pt x="26" y="3"/>
                  </a:lnTo>
                  <a:lnTo>
                    <a:pt x="23" y="0"/>
                  </a:lnTo>
                  <a:lnTo>
                    <a:pt x="7" y="0"/>
                  </a:lnTo>
                  <a:lnTo>
                    <a:pt x="3" y="3"/>
                  </a:lnTo>
                  <a:lnTo>
                    <a:pt x="0" y="7"/>
                  </a:lnTo>
                  <a:lnTo>
                    <a:pt x="0" y="23"/>
                  </a:lnTo>
                  <a:lnTo>
                    <a:pt x="3" y="26"/>
                  </a:lnTo>
                  <a:lnTo>
                    <a:pt x="7" y="28"/>
                  </a:lnTo>
                  <a:lnTo>
                    <a:pt x="23" y="28"/>
                  </a:lnTo>
                  <a:lnTo>
                    <a:pt x="26" y="26"/>
                  </a:lnTo>
                  <a:lnTo>
                    <a:pt x="30" y="23"/>
                  </a:lnTo>
                  <a:lnTo>
                    <a:pt x="30" y="17"/>
                  </a:lnTo>
                  <a:lnTo>
                    <a:pt x="30" y="13"/>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7" name="Freeform 80"/>
            <p:cNvSpPr>
              <a:spLocks/>
            </p:cNvSpPr>
            <p:nvPr/>
          </p:nvSpPr>
          <p:spPr bwMode="auto">
            <a:xfrm>
              <a:off x="3498850" y="3727450"/>
              <a:ext cx="47625" cy="44450"/>
            </a:xfrm>
            <a:custGeom>
              <a:avLst/>
              <a:gdLst>
                <a:gd name="T0" fmla="*/ 75604693 w 30"/>
                <a:gd name="T1" fmla="*/ 32762828 h 28"/>
                <a:gd name="T2" fmla="*/ 75604693 w 30"/>
                <a:gd name="T3" fmla="*/ 17641889 h 28"/>
                <a:gd name="T4" fmla="*/ 65524071 w 30"/>
                <a:gd name="T5" fmla="*/ 7561264 h 28"/>
                <a:gd name="T6" fmla="*/ 57964398 w 30"/>
                <a:gd name="T7" fmla="*/ 0 h 28"/>
                <a:gd name="T8" fmla="*/ 17641889 w 30"/>
                <a:gd name="T9" fmla="*/ 0 h 28"/>
                <a:gd name="T10" fmla="*/ 7561264 w 30"/>
                <a:gd name="T11" fmla="*/ 7561264 h 28"/>
                <a:gd name="T12" fmla="*/ 0 w 30"/>
                <a:gd name="T13" fmla="*/ 17641889 h 28"/>
                <a:gd name="T14" fmla="*/ 0 w 30"/>
                <a:gd name="T15" fmla="*/ 57964397 h 28"/>
                <a:gd name="T16" fmla="*/ 7561264 w 30"/>
                <a:gd name="T17" fmla="*/ 65524069 h 28"/>
                <a:gd name="T18" fmla="*/ 17641889 w 30"/>
                <a:gd name="T19" fmla="*/ 70564381 h 28"/>
                <a:gd name="T20" fmla="*/ 57964398 w 30"/>
                <a:gd name="T21" fmla="*/ 70564381 h 28"/>
                <a:gd name="T22" fmla="*/ 65524071 w 30"/>
                <a:gd name="T23" fmla="*/ 65524069 h 28"/>
                <a:gd name="T24" fmla="*/ 75604693 w 30"/>
                <a:gd name="T25" fmla="*/ 57964397 h 28"/>
                <a:gd name="T26" fmla="*/ 75604693 w 30"/>
                <a:gd name="T27" fmla="*/ 42843451 h 28"/>
                <a:gd name="T28" fmla="*/ 75604693 w 30"/>
                <a:gd name="T29" fmla="*/ 32762828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8"/>
                <a:gd name="T47" fmla="*/ 30 w 3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8">
                  <a:moveTo>
                    <a:pt x="30" y="13"/>
                  </a:moveTo>
                  <a:lnTo>
                    <a:pt x="30" y="7"/>
                  </a:lnTo>
                  <a:lnTo>
                    <a:pt x="26" y="3"/>
                  </a:lnTo>
                  <a:lnTo>
                    <a:pt x="23" y="0"/>
                  </a:lnTo>
                  <a:lnTo>
                    <a:pt x="7" y="0"/>
                  </a:lnTo>
                  <a:lnTo>
                    <a:pt x="3" y="3"/>
                  </a:lnTo>
                  <a:lnTo>
                    <a:pt x="0" y="7"/>
                  </a:lnTo>
                  <a:lnTo>
                    <a:pt x="0" y="23"/>
                  </a:lnTo>
                  <a:lnTo>
                    <a:pt x="3" y="26"/>
                  </a:lnTo>
                  <a:lnTo>
                    <a:pt x="7" y="28"/>
                  </a:lnTo>
                  <a:lnTo>
                    <a:pt x="23" y="28"/>
                  </a:lnTo>
                  <a:lnTo>
                    <a:pt x="26" y="26"/>
                  </a:lnTo>
                  <a:lnTo>
                    <a:pt x="30" y="23"/>
                  </a:lnTo>
                  <a:lnTo>
                    <a:pt x="30" y="17"/>
                  </a:lnTo>
                  <a:lnTo>
                    <a:pt x="30" y="13"/>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8" name="Freeform 81"/>
            <p:cNvSpPr>
              <a:spLocks/>
            </p:cNvSpPr>
            <p:nvPr/>
          </p:nvSpPr>
          <p:spPr bwMode="auto">
            <a:xfrm>
              <a:off x="3498850" y="3727450"/>
              <a:ext cx="47625" cy="44450"/>
            </a:xfrm>
            <a:custGeom>
              <a:avLst/>
              <a:gdLst>
                <a:gd name="T0" fmla="*/ 75604693 w 30"/>
                <a:gd name="T1" fmla="*/ 32762828 h 28"/>
                <a:gd name="T2" fmla="*/ 75604693 w 30"/>
                <a:gd name="T3" fmla="*/ 17641889 h 28"/>
                <a:gd name="T4" fmla="*/ 65524071 w 30"/>
                <a:gd name="T5" fmla="*/ 7561264 h 28"/>
                <a:gd name="T6" fmla="*/ 57964398 w 30"/>
                <a:gd name="T7" fmla="*/ 0 h 28"/>
                <a:gd name="T8" fmla="*/ 17641889 w 30"/>
                <a:gd name="T9" fmla="*/ 0 h 28"/>
                <a:gd name="T10" fmla="*/ 7561264 w 30"/>
                <a:gd name="T11" fmla="*/ 7561264 h 28"/>
                <a:gd name="T12" fmla="*/ 0 w 30"/>
                <a:gd name="T13" fmla="*/ 17641889 h 28"/>
                <a:gd name="T14" fmla="*/ 0 w 30"/>
                <a:gd name="T15" fmla="*/ 57964397 h 28"/>
                <a:gd name="T16" fmla="*/ 7561264 w 30"/>
                <a:gd name="T17" fmla="*/ 65524069 h 28"/>
                <a:gd name="T18" fmla="*/ 17641889 w 30"/>
                <a:gd name="T19" fmla="*/ 70564381 h 28"/>
                <a:gd name="T20" fmla="*/ 57964398 w 30"/>
                <a:gd name="T21" fmla="*/ 70564381 h 28"/>
                <a:gd name="T22" fmla="*/ 65524071 w 30"/>
                <a:gd name="T23" fmla="*/ 65524069 h 28"/>
                <a:gd name="T24" fmla="*/ 75604693 w 30"/>
                <a:gd name="T25" fmla="*/ 57964397 h 28"/>
                <a:gd name="T26" fmla="*/ 75604693 w 30"/>
                <a:gd name="T27" fmla="*/ 42843451 h 28"/>
                <a:gd name="T28" fmla="*/ 75604693 w 30"/>
                <a:gd name="T29" fmla="*/ 32762828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8"/>
                <a:gd name="T47" fmla="*/ 30 w 3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8">
                  <a:moveTo>
                    <a:pt x="30" y="13"/>
                  </a:moveTo>
                  <a:lnTo>
                    <a:pt x="30" y="7"/>
                  </a:lnTo>
                  <a:lnTo>
                    <a:pt x="26" y="3"/>
                  </a:lnTo>
                  <a:lnTo>
                    <a:pt x="23" y="0"/>
                  </a:lnTo>
                  <a:lnTo>
                    <a:pt x="7" y="0"/>
                  </a:lnTo>
                  <a:lnTo>
                    <a:pt x="3" y="3"/>
                  </a:lnTo>
                  <a:lnTo>
                    <a:pt x="0" y="7"/>
                  </a:lnTo>
                  <a:lnTo>
                    <a:pt x="0" y="23"/>
                  </a:lnTo>
                  <a:lnTo>
                    <a:pt x="3" y="26"/>
                  </a:lnTo>
                  <a:lnTo>
                    <a:pt x="7" y="28"/>
                  </a:lnTo>
                  <a:lnTo>
                    <a:pt x="23" y="28"/>
                  </a:lnTo>
                  <a:lnTo>
                    <a:pt x="26" y="26"/>
                  </a:lnTo>
                  <a:lnTo>
                    <a:pt x="30" y="23"/>
                  </a:lnTo>
                  <a:lnTo>
                    <a:pt x="30" y="17"/>
                  </a:lnTo>
                  <a:lnTo>
                    <a:pt x="30" y="13"/>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79" name="Freeform 82"/>
            <p:cNvSpPr>
              <a:spLocks/>
            </p:cNvSpPr>
            <p:nvPr/>
          </p:nvSpPr>
          <p:spPr bwMode="auto">
            <a:xfrm>
              <a:off x="4633913" y="3911600"/>
              <a:ext cx="44450" cy="50800"/>
            </a:xfrm>
            <a:custGeom>
              <a:avLst/>
              <a:gdLst>
                <a:gd name="T0" fmla="*/ 70564381 w 28"/>
                <a:gd name="T1" fmla="*/ 35282183 h 32"/>
                <a:gd name="T2" fmla="*/ 70564381 w 28"/>
                <a:gd name="T3" fmla="*/ 17640298 h 32"/>
                <a:gd name="T4" fmla="*/ 65524069 w 28"/>
                <a:gd name="T5" fmla="*/ 17640298 h 32"/>
                <a:gd name="T6" fmla="*/ 65524069 w 28"/>
                <a:gd name="T7" fmla="*/ 10080623 h 32"/>
                <a:gd name="T8" fmla="*/ 57964397 w 28"/>
                <a:gd name="T9" fmla="*/ 10080623 h 32"/>
                <a:gd name="T10" fmla="*/ 50403124 w 28"/>
                <a:gd name="T11" fmla="*/ 0 h 32"/>
                <a:gd name="T12" fmla="*/ 25201562 w 28"/>
                <a:gd name="T13" fmla="*/ 0 h 32"/>
                <a:gd name="T14" fmla="*/ 17641889 w 28"/>
                <a:gd name="T15" fmla="*/ 10080623 h 32"/>
                <a:gd name="T16" fmla="*/ 7561264 w 28"/>
                <a:gd name="T17" fmla="*/ 10080623 h 32"/>
                <a:gd name="T18" fmla="*/ 7561264 w 28"/>
                <a:gd name="T19" fmla="*/ 17640298 h 32"/>
                <a:gd name="T20" fmla="*/ 0 w 28"/>
                <a:gd name="T21" fmla="*/ 17640298 h 32"/>
                <a:gd name="T22" fmla="*/ 0 w 28"/>
                <a:gd name="T23" fmla="*/ 57962797 h 32"/>
                <a:gd name="T24" fmla="*/ 7561264 w 28"/>
                <a:gd name="T25" fmla="*/ 68043417 h 32"/>
                <a:gd name="T26" fmla="*/ 17641889 w 28"/>
                <a:gd name="T27" fmla="*/ 75604676 h 32"/>
                <a:gd name="T28" fmla="*/ 25201562 w 28"/>
                <a:gd name="T29" fmla="*/ 75604676 h 32"/>
                <a:gd name="T30" fmla="*/ 40322501 w 28"/>
                <a:gd name="T31" fmla="*/ 80644986 h 32"/>
                <a:gd name="T32" fmla="*/ 40322501 w 28"/>
                <a:gd name="T33" fmla="*/ 75604676 h 32"/>
                <a:gd name="T34" fmla="*/ 57964397 w 28"/>
                <a:gd name="T35" fmla="*/ 75604676 h 32"/>
                <a:gd name="T36" fmla="*/ 65524069 w 28"/>
                <a:gd name="T37" fmla="*/ 68043417 h 32"/>
                <a:gd name="T38" fmla="*/ 70564381 w 28"/>
                <a:gd name="T39" fmla="*/ 57962797 h 32"/>
                <a:gd name="T40" fmla="*/ 70564381 w 28"/>
                <a:gd name="T41" fmla="*/ 50403113 h 32"/>
                <a:gd name="T42" fmla="*/ 70564381 w 28"/>
                <a:gd name="T43" fmla="*/ 3528218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2"/>
                <a:gd name="T68" fmla="*/ 28 w 2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2">
                  <a:moveTo>
                    <a:pt x="28" y="14"/>
                  </a:moveTo>
                  <a:lnTo>
                    <a:pt x="28" y="7"/>
                  </a:lnTo>
                  <a:lnTo>
                    <a:pt x="26" y="7"/>
                  </a:lnTo>
                  <a:lnTo>
                    <a:pt x="26" y="4"/>
                  </a:lnTo>
                  <a:lnTo>
                    <a:pt x="23" y="4"/>
                  </a:lnTo>
                  <a:lnTo>
                    <a:pt x="20" y="0"/>
                  </a:lnTo>
                  <a:lnTo>
                    <a:pt x="10" y="0"/>
                  </a:lnTo>
                  <a:lnTo>
                    <a:pt x="7" y="4"/>
                  </a:lnTo>
                  <a:lnTo>
                    <a:pt x="3" y="4"/>
                  </a:lnTo>
                  <a:lnTo>
                    <a:pt x="3" y="7"/>
                  </a:lnTo>
                  <a:lnTo>
                    <a:pt x="0" y="7"/>
                  </a:lnTo>
                  <a:lnTo>
                    <a:pt x="0" y="23"/>
                  </a:lnTo>
                  <a:lnTo>
                    <a:pt x="3" y="27"/>
                  </a:lnTo>
                  <a:lnTo>
                    <a:pt x="7" y="30"/>
                  </a:lnTo>
                  <a:lnTo>
                    <a:pt x="10" y="30"/>
                  </a:lnTo>
                  <a:lnTo>
                    <a:pt x="16" y="32"/>
                  </a:lnTo>
                  <a:lnTo>
                    <a:pt x="16" y="30"/>
                  </a:lnTo>
                  <a:lnTo>
                    <a:pt x="23" y="30"/>
                  </a:lnTo>
                  <a:lnTo>
                    <a:pt x="26" y="27"/>
                  </a:lnTo>
                  <a:lnTo>
                    <a:pt x="28" y="23"/>
                  </a:lnTo>
                  <a:lnTo>
                    <a:pt x="28" y="20"/>
                  </a:lnTo>
                  <a:lnTo>
                    <a:pt x="28"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0" name="Freeform 83"/>
            <p:cNvSpPr>
              <a:spLocks/>
            </p:cNvSpPr>
            <p:nvPr/>
          </p:nvSpPr>
          <p:spPr bwMode="auto">
            <a:xfrm>
              <a:off x="4633913" y="3911600"/>
              <a:ext cx="44450" cy="50800"/>
            </a:xfrm>
            <a:custGeom>
              <a:avLst/>
              <a:gdLst>
                <a:gd name="T0" fmla="*/ 70564381 w 28"/>
                <a:gd name="T1" fmla="*/ 35282183 h 32"/>
                <a:gd name="T2" fmla="*/ 70564381 w 28"/>
                <a:gd name="T3" fmla="*/ 17640298 h 32"/>
                <a:gd name="T4" fmla="*/ 65524069 w 28"/>
                <a:gd name="T5" fmla="*/ 17640298 h 32"/>
                <a:gd name="T6" fmla="*/ 65524069 w 28"/>
                <a:gd name="T7" fmla="*/ 10080623 h 32"/>
                <a:gd name="T8" fmla="*/ 57964397 w 28"/>
                <a:gd name="T9" fmla="*/ 10080623 h 32"/>
                <a:gd name="T10" fmla="*/ 50403124 w 28"/>
                <a:gd name="T11" fmla="*/ 0 h 32"/>
                <a:gd name="T12" fmla="*/ 25201562 w 28"/>
                <a:gd name="T13" fmla="*/ 0 h 32"/>
                <a:gd name="T14" fmla="*/ 17641889 w 28"/>
                <a:gd name="T15" fmla="*/ 10080623 h 32"/>
                <a:gd name="T16" fmla="*/ 7561264 w 28"/>
                <a:gd name="T17" fmla="*/ 10080623 h 32"/>
                <a:gd name="T18" fmla="*/ 7561264 w 28"/>
                <a:gd name="T19" fmla="*/ 17640298 h 32"/>
                <a:gd name="T20" fmla="*/ 0 w 28"/>
                <a:gd name="T21" fmla="*/ 17640298 h 32"/>
                <a:gd name="T22" fmla="*/ 0 w 28"/>
                <a:gd name="T23" fmla="*/ 57962797 h 32"/>
                <a:gd name="T24" fmla="*/ 7561264 w 28"/>
                <a:gd name="T25" fmla="*/ 68043417 h 32"/>
                <a:gd name="T26" fmla="*/ 17641889 w 28"/>
                <a:gd name="T27" fmla="*/ 75604676 h 32"/>
                <a:gd name="T28" fmla="*/ 25201562 w 28"/>
                <a:gd name="T29" fmla="*/ 75604676 h 32"/>
                <a:gd name="T30" fmla="*/ 40322501 w 28"/>
                <a:gd name="T31" fmla="*/ 80644986 h 32"/>
                <a:gd name="T32" fmla="*/ 40322501 w 28"/>
                <a:gd name="T33" fmla="*/ 75604676 h 32"/>
                <a:gd name="T34" fmla="*/ 57964397 w 28"/>
                <a:gd name="T35" fmla="*/ 75604676 h 32"/>
                <a:gd name="T36" fmla="*/ 65524069 w 28"/>
                <a:gd name="T37" fmla="*/ 68043417 h 32"/>
                <a:gd name="T38" fmla="*/ 70564381 w 28"/>
                <a:gd name="T39" fmla="*/ 57962797 h 32"/>
                <a:gd name="T40" fmla="*/ 70564381 w 28"/>
                <a:gd name="T41" fmla="*/ 50403113 h 32"/>
                <a:gd name="T42" fmla="*/ 70564381 w 28"/>
                <a:gd name="T43" fmla="*/ 3528218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2"/>
                <a:gd name="T68" fmla="*/ 28 w 2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2">
                  <a:moveTo>
                    <a:pt x="28" y="14"/>
                  </a:moveTo>
                  <a:lnTo>
                    <a:pt x="28" y="7"/>
                  </a:lnTo>
                  <a:lnTo>
                    <a:pt x="26" y="7"/>
                  </a:lnTo>
                  <a:lnTo>
                    <a:pt x="26" y="4"/>
                  </a:lnTo>
                  <a:lnTo>
                    <a:pt x="23" y="4"/>
                  </a:lnTo>
                  <a:lnTo>
                    <a:pt x="20" y="0"/>
                  </a:lnTo>
                  <a:lnTo>
                    <a:pt x="10" y="0"/>
                  </a:lnTo>
                  <a:lnTo>
                    <a:pt x="7" y="4"/>
                  </a:lnTo>
                  <a:lnTo>
                    <a:pt x="3" y="4"/>
                  </a:lnTo>
                  <a:lnTo>
                    <a:pt x="3" y="7"/>
                  </a:lnTo>
                  <a:lnTo>
                    <a:pt x="0" y="7"/>
                  </a:lnTo>
                  <a:lnTo>
                    <a:pt x="0" y="23"/>
                  </a:lnTo>
                  <a:lnTo>
                    <a:pt x="3" y="27"/>
                  </a:lnTo>
                  <a:lnTo>
                    <a:pt x="7" y="30"/>
                  </a:lnTo>
                  <a:lnTo>
                    <a:pt x="10" y="30"/>
                  </a:lnTo>
                  <a:lnTo>
                    <a:pt x="16" y="32"/>
                  </a:lnTo>
                  <a:lnTo>
                    <a:pt x="16" y="30"/>
                  </a:lnTo>
                  <a:lnTo>
                    <a:pt x="23" y="30"/>
                  </a:lnTo>
                  <a:lnTo>
                    <a:pt x="26" y="27"/>
                  </a:lnTo>
                  <a:lnTo>
                    <a:pt x="28" y="23"/>
                  </a:lnTo>
                  <a:lnTo>
                    <a:pt x="28" y="20"/>
                  </a:lnTo>
                  <a:lnTo>
                    <a:pt x="28"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1" name="Freeform 84"/>
            <p:cNvSpPr>
              <a:spLocks/>
            </p:cNvSpPr>
            <p:nvPr/>
          </p:nvSpPr>
          <p:spPr bwMode="auto">
            <a:xfrm>
              <a:off x="4633913" y="3911600"/>
              <a:ext cx="44450" cy="50800"/>
            </a:xfrm>
            <a:custGeom>
              <a:avLst/>
              <a:gdLst>
                <a:gd name="T0" fmla="*/ 70564381 w 28"/>
                <a:gd name="T1" fmla="*/ 35282183 h 32"/>
                <a:gd name="T2" fmla="*/ 70564381 w 28"/>
                <a:gd name="T3" fmla="*/ 17640298 h 32"/>
                <a:gd name="T4" fmla="*/ 65524069 w 28"/>
                <a:gd name="T5" fmla="*/ 17640298 h 32"/>
                <a:gd name="T6" fmla="*/ 65524069 w 28"/>
                <a:gd name="T7" fmla="*/ 10080623 h 32"/>
                <a:gd name="T8" fmla="*/ 57964397 w 28"/>
                <a:gd name="T9" fmla="*/ 10080623 h 32"/>
                <a:gd name="T10" fmla="*/ 50403124 w 28"/>
                <a:gd name="T11" fmla="*/ 0 h 32"/>
                <a:gd name="T12" fmla="*/ 25201562 w 28"/>
                <a:gd name="T13" fmla="*/ 0 h 32"/>
                <a:gd name="T14" fmla="*/ 17641889 w 28"/>
                <a:gd name="T15" fmla="*/ 10080623 h 32"/>
                <a:gd name="T16" fmla="*/ 7561264 w 28"/>
                <a:gd name="T17" fmla="*/ 10080623 h 32"/>
                <a:gd name="T18" fmla="*/ 7561264 w 28"/>
                <a:gd name="T19" fmla="*/ 17640298 h 32"/>
                <a:gd name="T20" fmla="*/ 0 w 28"/>
                <a:gd name="T21" fmla="*/ 17640298 h 32"/>
                <a:gd name="T22" fmla="*/ 0 w 28"/>
                <a:gd name="T23" fmla="*/ 57962797 h 32"/>
                <a:gd name="T24" fmla="*/ 7561264 w 28"/>
                <a:gd name="T25" fmla="*/ 68043417 h 32"/>
                <a:gd name="T26" fmla="*/ 17641889 w 28"/>
                <a:gd name="T27" fmla="*/ 75604676 h 32"/>
                <a:gd name="T28" fmla="*/ 25201562 w 28"/>
                <a:gd name="T29" fmla="*/ 75604676 h 32"/>
                <a:gd name="T30" fmla="*/ 40322501 w 28"/>
                <a:gd name="T31" fmla="*/ 80644986 h 32"/>
                <a:gd name="T32" fmla="*/ 40322501 w 28"/>
                <a:gd name="T33" fmla="*/ 75604676 h 32"/>
                <a:gd name="T34" fmla="*/ 57964397 w 28"/>
                <a:gd name="T35" fmla="*/ 75604676 h 32"/>
                <a:gd name="T36" fmla="*/ 65524069 w 28"/>
                <a:gd name="T37" fmla="*/ 68043417 h 32"/>
                <a:gd name="T38" fmla="*/ 70564381 w 28"/>
                <a:gd name="T39" fmla="*/ 57962797 h 32"/>
                <a:gd name="T40" fmla="*/ 70564381 w 28"/>
                <a:gd name="T41" fmla="*/ 50403113 h 32"/>
                <a:gd name="T42" fmla="*/ 70564381 w 28"/>
                <a:gd name="T43" fmla="*/ 3528218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2"/>
                <a:gd name="T68" fmla="*/ 28 w 2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2">
                  <a:moveTo>
                    <a:pt x="28" y="14"/>
                  </a:moveTo>
                  <a:lnTo>
                    <a:pt x="28" y="7"/>
                  </a:lnTo>
                  <a:lnTo>
                    <a:pt x="26" y="7"/>
                  </a:lnTo>
                  <a:lnTo>
                    <a:pt x="26" y="4"/>
                  </a:lnTo>
                  <a:lnTo>
                    <a:pt x="23" y="4"/>
                  </a:lnTo>
                  <a:lnTo>
                    <a:pt x="20" y="0"/>
                  </a:lnTo>
                  <a:lnTo>
                    <a:pt x="10" y="0"/>
                  </a:lnTo>
                  <a:lnTo>
                    <a:pt x="7" y="4"/>
                  </a:lnTo>
                  <a:lnTo>
                    <a:pt x="3" y="4"/>
                  </a:lnTo>
                  <a:lnTo>
                    <a:pt x="3" y="7"/>
                  </a:lnTo>
                  <a:lnTo>
                    <a:pt x="0" y="7"/>
                  </a:lnTo>
                  <a:lnTo>
                    <a:pt x="0" y="23"/>
                  </a:lnTo>
                  <a:lnTo>
                    <a:pt x="3" y="27"/>
                  </a:lnTo>
                  <a:lnTo>
                    <a:pt x="7" y="30"/>
                  </a:lnTo>
                  <a:lnTo>
                    <a:pt x="10" y="30"/>
                  </a:lnTo>
                  <a:lnTo>
                    <a:pt x="16" y="32"/>
                  </a:lnTo>
                  <a:lnTo>
                    <a:pt x="16" y="30"/>
                  </a:lnTo>
                  <a:lnTo>
                    <a:pt x="23" y="30"/>
                  </a:lnTo>
                  <a:lnTo>
                    <a:pt x="26" y="27"/>
                  </a:lnTo>
                  <a:lnTo>
                    <a:pt x="28" y="23"/>
                  </a:lnTo>
                  <a:lnTo>
                    <a:pt x="28" y="20"/>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2" name="Freeform 85"/>
            <p:cNvSpPr>
              <a:spLocks/>
            </p:cNvSpPr>
            <p:nvPr/>
          </p:nvSpPr>
          <p:spPr bwMode="auto">
            <a:xfrm>
              <a:off x="4633913" y="3911600"/>
              <a:ext cx="44450" cy="50800"/>
            </a:xfrm>
            <a:custGeom>
              <a:avLst/>
              <a:gdLst>
                <a:gd name="T0" fmla="*/ 70564381 w 28"/>
                <a:gd name="T1" fmla="*/ 35282183 h 32"/>
                <a:gd name="T2" fmla="*/ 70564381 w 28"/>
                <a:gd name="T3" fmla="*/ 17640298 h 32"/>
                <a:gd name="T4" fmla="*/ 65524069 w 28"/>
                <a:gd name="T5" fmla="*/ 17640298 h 32"/>
                <a:gd name="T6" fmla="*/ 65524069 w 28"/>
                <a:gd name="T7" fmla="*/ 10080623 h 32"/>
                <a:gd name="T8" fmla="*/ 57964397 w 28"/>
                <a:gd name="T9" fmla="*/ 10080623 h 32"/>
                <a:gd name="T10" fmla="*/ 50403124 w 28"/>
                <a:gd name="T11" fmla="*/ 0 h 32"/>
                <a:gd name="T12" fmla="*/ 25201562 w 28"/>
                <a:gd name="T13" fmla="*/ 0 h 32"/>
                <a:gd name="T14" fmla="*/ 17641889 w 28"/>
                <a:gd name="T15" fmla="*/ 10080623 h 32"/>
                <a:gd name="T16" fmla="*/ 7561264 w 28"/>
                <a:gd name="T17" fmla="*/ 10080623 h 32"/>
                <a:gd name="T18" fmla="*/ 7561264 w 28"/>
                <a:gd name="T19" fmla="*/ 17640298 h 32"/>
                <a:gd name="T20" fmla="*/ 0 w 28"/>
                <a:gd name="T21" fmla="*/ 17640298 h 32"/>
                <a:gd name="T22" fmla="*/ 0 w 28"/>
                <a:gd name="T23" fmla="*/ 57962797 h 32"/>
                <a:gd name="T24" fmla="*/ 7561264 w 28"/>
                <a:gd name="T25" fmla="*/ 68043417 h 32"/>
                <a:gd name="T26" fmla="*/ 17641889 w 28"/>
                <a:gd name="T27" fmla="*/ 75604676 h 32"/>
                <a:gd name="T28" fmla="*/ 25201562 w 28"/>
                <a:gd name="T29" fmla="*/ 75604676 h 32"/>
                <a:gd name="T30" fmla="*/ 40322501 w 28"/>
                <a:gd name="T31" fmla="*/ 80644986 h 32"/>
                <a:gd name="T32" fmla="*/ 40322501 w 28"/>
                <a:gd name="T33" fmla="*/ 75604676 h 32"/>
                <a:gd name="T34" fmla="*/ 57964397 w 28"/>
                <a:gd name="T35" fmla="*/ 75604676 h 32"/>
                <a:gd name="T36" fmla="*/ 65524069 w 28"/>
                <a:gd name="T37" fmla="*/ 68043417 h 32"/>
                <a:gd name="T38" fmla="*/ 70564381 w 28"/>
                <a:gd name="T39" fmla="*/ 57962797 h 32"/>
                <a:gd name="T40" fmla="*/ 70564381 w 28"/>
                <a:gd name="T41" fmla="*/ 50403113 h 32"/>
                <a:gd name="T42" fmla="*/ 70564381 w 28"/>
                <a:gd name="T43" fmla="*/ 35282183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32"/>
                <a:gd name="T68" fmla="*/ 28 w 2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32">
                  <a:moveTo>
                    <a:pt x="28" y="14"/>
                  </a:moveTo>
                  <a:lnTo>
                    <a:pt x="28" y="7"/>
                  </a:lnTo>
                  <a:lnTo>
                    <a:pt x="26" y="7"/>
                  </a:lnTo>
                  <a:lnTo>
                    <a:pt x="26" y="4"/>
                  </a:lnTo>
                  <a:lnTo>
                    <a:pt x="23" y="4"/>
                  </a:lnTo>
                  <a:lnTo>
                    <a:pt x="20" y="0"/>
                  </a:lnTo>
                  <a:lnTo>
                    <a:pt x="10" y="0"/>
                  </a:lnTo>
                  <a:lnTo>
                    <a:pt x="7" y="4"/>
                  </a:lnTo>
                  <a:lnTo>
                    <a:pt x="3" y="4"/>
                  </a:lnTo>
                  <a:lnTo>
                    <a:pt x="3" y="7"/>
                  </a:lnTo>
                  <a:lnTo>
                    <a:pt x="0" y="7"/>
                  </a:lnTo>
                  <a:lnTo>
                    <a:pt x="0" y="23"/>
                  </a:lnTo>
                  <a:lnTo>
                    <a:pt x="3" y="27"/>
                  </a:lnTo>
                  <a:lnTo>
                    <a:pt x="7" y="30"/>
                  </a:lnTo>
                  <a:lnTo>
                    <a:pt x="10" y="30"/>
                  </a:lnTo>
                  <a:lnTo>
                    <a:pt x="16" y="32"/>
                  </a:lnTo>
                  <a:lnTo>
                    <a:pt x="16" y="30"/>
                  </a:lnTo>
                  <a:lnTo>
                    <a:pt x="23" y="30"/>
                  </a:lnTo>
                  <a:lnTo>
                    <a:pt x="26" y="27"/>
                  </a:lnTo>
                  <a:lnTo>
                    <a:pt x="28" y="23"/>
                  </a:lnTo>
                  <a:lnTo>
                    <a:pt x="28" y="20"/>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3" name="Freeform 86"/>
            <p:cNvSpPr>
              <a:spLocks/>
            </p:cNvSpPr>
            <p:nvPr/>
          </p:nvSpPr>
          <p:spPr bwMode="auto">
            <a:xfrm>
              <a:off x="5767388"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50403124 w 28"/>
                <a:gd name="T9" fmla="*/ 2520976 h 31"/>
                <a:gd name="T10" fmla="*/ 40322501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50403124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20" y="1"/>
                  </a:lnTo>
                  <a:lnTo>
                    <a:pt x="16" y="0"/>
                  </a:lnTo>
                  <a:lnTo>
                    <a:pt x="10" y="0"/>
                  </a:lnTo>
                  <a:lnTo>
                    <a:pt x="10" y="1"/>
                  </a:lnTo>
                  <a:lnTo>
                    <a:pt x="3" y="1"/>
                  </a:lnTo>
                  <a:lnTo>
                    <a:pt x="3" y="5"/>
                  </a:lnTo>
                  <a:lnTo>
                    <a:pt x="0" y="8"/>
                  </a:lnTo>
                  <a:lnTo>
                    <a:pt x="0" y="24"/>
                  </a:lnTo>
                  <a:lnTo>
                    <a:pt x="3" y="24"/>
                  </a:lnTo>
                  <a:lnTo>
                    <a:pt x="3" y="28"/>
                  </a:lnTo>
                  <a:lnTo>
                    <a:pt x="7" y="28"/>
                  </a:lnTo>
                  <a:lnTo>
                    <a:pt x="10" y="31"/>
                  </a:lnTo>
                  <a:lnTo>
                    <a:pt x="20" y="31"/>
                  </a:lnTo>
                  <a:lnTo>
                    <a:pt x="21" y="28"/>
                  </a:lnTo>
                  <a:lnTo>
                    <a:pt x="25" y="28"/>
                  </a:lnTo>
                  <a:lnTo>
                    <a:pt x="25" y="24"/>
                  </a:lnTo>
                  <a:lnTo>
                    <a:pt x="28" y="24"/>
                  </a:lnTo>
                  <a:lnTo>
                    <a:pt x="28" y="18"/>
                  </a:lnTo>
                  <a:lnTo>
                    <a:pt x="28"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4" name="Freeform 87"/>
            <p:cNvSpPr>
              <a:spLocks/>
            </p:cNvSpPr>
            <p:nvPr/>
          </p:nvSpPr>
          <p:spPr bwMode="auto">
            <a:xfrm>
              <a:off x="5767388"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50403124 w 28"/>
                <a:gd name="T9" fmla="*/ 2520976 h 31"/>
                <a:gd name="T10" fmla="*/ 40322501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50403124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20" y="1"/>
                  </a:lnTo>
                  <a:lnTo>
                    <a:pt x="16" y="0"/>
                  </a:lnTo>
                  <a:lnTo>
                    <a:pt x="10" y="0"/>
                  </a:lnTo>
                  <a:lnTo>
                    <a:pt x="10" y="1"/>
                  </a:lnTo>
                  <a:lnTo>
                    <a:pt x="3" y="1"/>
                  </a:lnTo>
                  <a:lnTo>
                    <a:pt x="3" y="5"/>
                  </a:lnTo>
                  <a:lnTo>
                    <a:pt x="0" y="8"/>
                  </a:lnTo>
                  <a:lnTo>
                    <a:pt x="0" y="24"/>
                  </a:lnTo>
                  <a:lnTo>
                    <a:pt x="3" y="24"/>
                  </a:lnTo>
                  <a:lnTo>
                    <a:pt x="3" y="28"/>
                  </a:lnTo>
                  <a:lnTo>
                    <a:pt x="7" y="28"/>
                  </a:lnTo>
                  <a:lnTo>
                    <a:pt x="10" y="31"/>
                  </a:lnTo>
                  <a:lnTo>
                    <a:pt x="20" y="31"/>
                  </a:lnTo>
                  <a:lnTo>
                    <a:pt x="21" y="28"/>
                  </a:lnTo>
                  <a:lnTo>
                    <a:pt x="25" y="28"/>
                  </a:lnTo>
                  <a:lnTo>
                    <a:pt x="25" y="24"/>
                  </a:lnTo>
                  <a:lnTo>
                    <a:pt x="28" y="24"/>
                  </a:lnTo>
                  <a:lnTo>
                    <a:pt x="28" y="18"/>
                  </a:lnTo>
                  <a:lnTo>
                    <a:pt x="28"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5" name="Freeform 88"/>
            <p:cNvSpPr>
              <a:spLocks/>
            </p:cNvSpPr>
            <p:nvPr/>
          </p:nvSpPr>
          <p:spPr bwMode="auto">
            <a:xfrm>
              <a:off x="5767388"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50403124 w 28"/>
                <a:gd name="T9" fmla="*/ 2520976 h 31"/>
                <a:gd name="T10" fmla="*/ 40322501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50403124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20" y="1"/>
                  </a:lnTo>
                  <a:lnTo>
                    <a:pt x="16" y="0"/>
                  </a:lnTo>
                  <a:lnTo>
                    <a:pt x="10" y="0"/>
                  </a:lnTo>
                  <a:lnTo>
                    <a:pt x="10" y="1"/>
                  </a:lnTo>
                  <a:lnTo>
                    <a:pt x="3" y="1"/>
                  </a:lnTo>
                  <a:lnTo>
                    <a:pt x="3" y="5"/>
                  </a:lnTo>
                  <a:lnTo>
                    <a:pt x="0" y="8"/>
                  </a:lnTo>
                  <a:lnTo>
                    <a:pt x="0" y="24"/>
                  </a:lnTo>
                  <a:lnTo>
                    <a:pt x="3" y="24"/>
                  </a:lnTo>
                  <a:lnTo>
                    <a:pt x="3" y="28"/>
                  </a:lnTo>
                  <a:lnTo>
                    <a:pt x="7" y="28"/>
                  </a:lnTo>
                  <a:lnTo>
                    <a:pt x="10" y="31"/>
                  </a:lnTo>
                  <a:lnTo>
                    <a:pt x="20" y="31"/>
                  </a:lnTo>
                  <a:lnTo>
                    <a:pt x="21" y="28"/>
                  </a:lnTo>
                  <a:lnTo>
                    <a:pt x="25" y="28"/>
                  </a:lnTo>
                  <a:lnTo>
                    <a:pt x="25" y="24"/>
                  </a:lnTo>
                  <a:lnTo>
                    <a:pt x="28" y="24"/>
                  </a:lnTo>
                  <a:lnTo>
                    <a:pt x="28" y="18"/>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6" name="Freeform 89"/>
            <p:cNvSpPr>
              <a:spLocks/>
            </p:cNvSpPr>
            <p:nvPr/>
          </p:nvSpPr>
          <p:spPr bwMode="auto">
            <a:xfrm>
              <a:off x="5767388"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50403124 w 28"/>
                <a:gd name="T9" fmla="*/ 2520976 h 31"/>
                <a:gd name="T10" fmla="*/ 40322501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50403124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20" y="1"/>
                  </a:lnTo>
                  <a:lnTo>
                    <a:pt x="16" y="0"/>
                  </a:lnTo>
                  <a:lnTo>
                    <a:pt x="10" y="0"/>
                  </a:lnTo>
                  <a:lnTo>
                    <a:pt x="10" y="1"/>
                  </a:lnTo>
                  <a:lnTo>
                    <a:pt x="3" y="1"/>
                  </a:lnTo>
                  <a:lnTo>
                    <a:pt x="3" y="5"/>
                  </a:lnTo>
                  <a:lnTo>
                    <a:pt x="0" y="8"/>
                  </a:lnTo>
                  <a:lnTo>
                    <a:pt x="0" y="24"/>
                  </a:lnTo>
                  <a:lnTo>
                    <a:pt x="3" y="24"/>
                  </a:lnTo>
                  <a:lnTo>
                    <a:pt x="3" y="28"/>
                  </a:lnTo>
                  <a:lnTo>
                    <a:pt x="7" y="28"/>
                  </a:lnTo>
                  <a:lnTo>
                    <a:pt x="10" y="31"/>
                  </a:lnTo>
                  <a:lnTo>
                    <a:pt x="20" y="31"/>
                  </a:lnTo>
                  <a:lnTo>
                    <a:pt x="21" y="28"/>
                  </a:lnTo>
                  <a:lnTo>
                    <a:pt x="25" y="28"/>
                  </a:lnTo>
                  <a:lnTo>
                    <a:pt x="25" y="24"/>
                  </a:lnTo>
                  <a:lnTo>
                    <a:pt x="28" y="24"/>
                  </a:lnTo>
                  <a:lnTo>
                    <a:pt x="28" y="18"/>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7" name="Freeform 90"/>
            <p:cNvSpPr>
              <a:spLocks/>
            </p:cNvSpPr>
            <p:nvPr/>
          </p:nvSpPr>
          <p:spPr bwMode="auto">
            <a:xfrm>
              <a:off x="6899275"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45362813 w 28"/>
                <a:gd name="T9" fmla="*/ 2520976 h 31"/>
                <a:gd name="T10" fmla="*/ 37801552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45362813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18" y="1"/>
                  </a:lnTo>
                  <a:lnTo>
                    <a:pt x="15" y="0"/>
                  </a:lnTo>
                  <a:lnTo>
                    <a:pt x="10" y="0"/>
                  </a:lnTo>
                  <a:lnTo>
                    <a:pt x="10" y="1"/>
                  </a:lnTo>
                  <a:lnTo>
                    <a:pt x="3" y="1"/>
                  </a:lnTo>
                  <a:lnTo>
                    <a:pt x="3" y="5"/>
                  </a:lnTo>
                  <a:lnTo>
                    <a:pt x="0" y="8"/>
                  </a:lnTo>
                  <a:lnTo>
                    <a:pt x="0" y="24"/>
                  </a:lnTo>
                  <a:lnTo>
                    <a:pt x="3" y="24"/>
                  </a:lnTo>
                  <a:lnTo>
                    <a:pt x="3" y="28"/>
                  </a:lnTo>
                  <a:lnTo>
                    <a:pt x="7" y="28"/>
                  </a:lnTo>
                  <a:lnTo>
                    <a:pt x="10" y="31"/>
                  </a:lnTo>
                  <a:lnTo>
                    <a:pt x="18" y="31"/>
                  </a:lnTo>
                  <a:lnTo>
                    <a:pt x="21" y="28"/>
                  </a:lnTo>
                  <a:lnTo>
                    <a:pt x="25" y="28"/>
                  </a:lnTo>
                  <a:lnTo>
                    <a:pt x="25" y="24"/>
                  </a:lnTo>
                  <a:lnTo>
                    <a:pt x="28" y="24"/>
                  </a:lnTo>
                  <a:lnTo>
                    <a:pt x="28" y="18"/>
                  </a:lnTo>
                  <a:lnTo>
                    <a:pt x="28" y="14"/>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8" name="Freeform 91"/>
            <p:cNvSpPr>
              <a:spLocks/>
            </p:cNvSpPr>
            <p:nvPr/>
          </p:nvSpPr>
          <p:spPr bwMode="auto">
            <a:xfrm>
              <a:off x="6899275"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45362813 w 28"/>
                <a:gd name="T9" fmla="*/ 2520976 h 31"/>
                <a:gd name="T10" fmla="*/ 37801552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45362813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18" y="1"/>
                  </a:lnTo>
                  <a:lnTo>
                    <a:pt x="15" y="0"/>
                  </a:lnTo>
                  <a:lnTo>
                    <a:pt x="10" y="0"/>
                  </a:lnTo>
                  <a:lnTo>
                    <a:pt x="10" y="1"/>
                  </a:lnTo>
                  <a:lnTo>
                    <a:pt x="3" y="1"/>
                  </a:lnTo>
                  <a:lnTo>
                    <a:pt x="3" y="5"/>
                  </a:lnTo>
                  <a:lnTo>
                    <a:pt x="0" y="8"/>
                  </a:lnTo>
                  <a:lnTo>
                    <a:pt x="0" y="24"/>
                  </a:lnTo>
                  <a:lnTo>
                    <a:pt x="3" y="24"/>
                  </a:lnTo>
                  <a:lnTo>
                    <a:pt x="3" y="28"/>
                  </a:lnTo>
                  <a:lnTo>
                    <a:pt x="7" y="28"/>
                  </a:lnTo>
                  <a:lnTo>
                    <a:pt x="10" y="31"/>
                  </a:lnTo>
                  <a:lnTo>
                    <a:pt x="18" y="31"/>
                  </a:lnTo>
                  <a:lnTo>
                    <a:pt x="21" y="28"/>
                  </a:lnTo>
                  <a:lnTo>
                    <a:pt x="25" y="28"/>
                  </a:lnTo>
                  <a:lnTo>
                    <a:pt x="25" y="24"/>
                  </a:lnTo>
                  <a:lnTo>
                    <a:pt x="28" y="24"/>
                  </a:lnTo>
                  <a:lnTo>
                    <a:pt x="28" y="18"/>
                  </a:lnTo>
                  <a:lnTo>
                    <a:pt x="28" y="14"/>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89" name="Freeform 92"/>
            <p:cNvSpPr>
              <a:spLocks/>
            </p:cNvSpPr>
            <p:nvPr/>
          </p:nvSpPr>
          <p:spPr bwMode="auto">
            <a:xfrm>
              <a:off x="6899275"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45362813 w 28"/>
                <a:gd name="T9" fmla="*/ 2520976 h 31"/>
                <a:gd name="T10" fmla="*/ 37801552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45362813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18" y="1"/>
                  </a:lnTo>
                  <a:lnTo>
                    <a:pt x="15" y="0"/>
                  </a:lnTo>
                  <a:lnTo>
                    <a:pt x="10" y="0"/>
                  </a:lnTo>
                  <a:lnTo>
                    <a:pt x="10" y="1"/>
                  </a:lnTo>
                  <a:lnTo>
                    <a:pt x="3" y="1"/>
                  </a:lnTo>
                  <a:lnTo>
                    <a:pt x="3" y="5"/>
                  </a:lnTo>
                  <a:lnTo>
                    <a:pt x="0" y="8"/>
                  </a:lnTo>
                  <a:lnTo>
                    <a:pt x="0" y="24"/>
                  </a:lnTo>
                  <a:lnTo>
                    <a:pt x="3" y="24"/>
                  </a:lnTo>
                  <a:lnTo>
                    <a:pt x="3" y="28"/>
                  </a:lnTo>
                  <a:lnTo>
                    <a:pt x="7" y="28"/>
                  </a:lnTo>
                  <a:lnTo>
                    <a:pt x="10" y="31"/>
                  </a:lnTo>
                  <a:lnTo>
                    <a:pt x="18" y="31"/>
                  </a:lnTo>
                  <a:lnTo>
                    <a:pt x="21" y="28"/>
                  </a:lnTo>
                  <a:lnTo>
                    <a:pt x="25" y="28"/>
                  </a:lnTo>
                  <a:lnTo>
                    <a:pt x="25" y="24"/>
                  </a:lnTo>
                  <a:lnTo>
                    <a:pt x="28" y="24"/>
                  </a:lnTo>
                  <a:lnTo>
                    <a:pt x="28" y="18"/>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0" name="Freeform 93"/>
            <p:cNvSpPr>
              <a:spLocks/>
            </p:cNvSpPr>
            <p:nvPr/>
          </p:nvSpPr>
          <p:spPr bwMode="auto">
            <a:xfrm>
              <a:off x="6899275" y="4019550"/>
              <a:ext cx="44450" cy="49213"/>
            </a:xfrm>
            <a:custGeom>
              <a:avLst/>
              <a:gdLst>
                <a:gd name="T0" fmla="*/ 70564381 w 28"/>
                <a:gd name="T1" fmla="*/ 35282550 h 31"/>
                <a:gd name="T2" fmla="*/ 70564381 w 28"/>
                <a:gd name="T3" fmla="*/ 20161456 h 31"/>
                <a:gd name="T4" fmla="*/ 63004708 w 28"/>
                <a:gd name="T5" fmla="*/ 12601703 h 31"/>
                <a:gd name="T6" fmla="*/ 63004708 w 28"/>
                <a:gd name="T7" fmla="*/ 2520976 h 31"/>
                <a:gd name="T8" fmla="*/ 45362813 w 28"/>
                <a:gd name="T9" fmla="*/ 2520976 h 31"/>
                <a:gd name="T10" fmla="*/ 37801552 w 28"/>
                <a:gd name="T11" fmla="*/ 0 h 31"/>
                <a:gd name="T12" fmla="*/ 25201562 w 28"/>
                <a:gd name="T13" fmla="*/ 0 h 31"/>
                <a:gd name="T14" fmla="*/ 25201562 w 28"/>
                <a:gd name="T15" fmla="*/ 2520976 h 31"/>
                <a:gd name="T16" fmla="*/ 7561264 w 28"/>
                <a:gd name="T17" fmla="*/ 2520976 h 31"/>
                <a:gd name="T18" fmla="*/ 7561264 w 28"/>
                <a:gd name="T19" fmla="*/ 12601703 h 31"/>
                <a:gd name="T20" fmla="*/ 0 w 28"/>
                <a:gd name="T21" fmla="*/ 20161456 h 31"/>
                <a:gd name="T22" fmla="*/ 0 w 28"/>
                <a:gd name="T23" fmla="*/ 60484374 h 31"/>
                <a:gd name="T24" fmla="*/ 7561264 w 28"/>
                <a:gd name="T25" fmla="*/ 60484374 h 31"/>
                <a:gd name="T26" fmla="*/ 7561264 w 28"/>
                <a:gd name="T27" fmla="*/ 70565099 h 31"/>
                <a:gd name="T28" fmla="*/ 17641889 w 28"/>
                <a:gd name="T29" fmla="*/ 70565099 h 31"/>
                <a:gd name="T30" fmla="*/ 25201562 w 28"/>
                <a:gd name="T31" fmla="*/ 78126437 h 31"/>
                <a:gd name="T32" fmla="*/ 45362813 w 28"/>
                <a:gd name="T33" fmla="*/ 78126437 h 31"/>
                <a:gd name="T34" fmla="*/ 52924085 w 28"/>
                <a:gd name="T35" fmla="*/ 70565099 h 31"/>
                <a:gd name="T36" fmla="*/ 63004708 w 28"/>
                <a:gd name="T37" fmla="*/ 70565099 h 31"/>
                <a:gd name="T38" fmla="*/ 63004708 w 28"/>
                <a:gd name="T39" fmla="*/ 60484374 h 31"/>
                <a:gd name="T40" fmla="*/ 70564381 w 28"/>
                <a:gd name="T41" fmla="*/ 60484374 h 31"/>
                <a:gd name="T42" fmla="*/ 70564381 w 28"/>
                <a:gd name="T43" fmla="*/ 45363275 h 31"/>
                <a:gd name="T44" fmla="*/ 70564381 w 28"/>
                <a:gd name="T45" fmla="*/ 3528255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4"/>
                  </a:moveTo>
                  <a:lnTo>
                    <a:pt x="28" y="8"/>
                  </a:lnTo>
                  <a:lnTo>
                    <a:pt x="25" y="5"/>
                  </a:lnTo>
                  <a:lnTo>
                    <a:pt x="25" y="1"/>
                  </a:lnTo>
                  <a:lnTo>
                    <a:pt x="18" y="1"/>
                  </a:lnTo>
                  <a:lnTo>
                    <a:pt x="15" y="0"/>
                  </a:lnTo>
                  <a:lnTo>
                    <a:pt x="10" y="0"/>
                  </a:lnTo>
                  <a:lnTo>
                    <a:pt x="10" y="1"/>
                  </a:lnTo>
                  <a:lnTo>
                    <a:pt x="3" y="1"/>
                  </a:lnTo>
                  <a:lnTo>
                    <a:pt x="3" y="5"/>
                  </a:lnTo>
                  <a:lnTo>
                    <a:pt x="0" y="8"/>
                  </a:lnTo>
                  <a:lnTo>
                    <a:pt x="0" y="24"/>
                  </a:lnTo>
                  <a:lnTo>
                    <a:pt x="3" y="24"/>
                  </a:lnTo>
                  <a:lnTo>
                    <a:pt x="3" y="28"/>
                  </a:lnTo>
                  <a:lnTo>
                    <a:pt x="7" y="28"/>
                  </a:lnTo>
                  <a:lnTo>
                    <a:pt x="10" y="31"/>
                  </a:lnTo>
                  <a:lnTo>
                    <a:pt x="18" y="31"/>
                  </a:lnTo>
                  <a:lnTo>
                    <a:pt x="21" y="28"/>
                  </a:lnTo>
                  <a:lnTo>
                    <a:pt x="25" y="28"/>
                  </a:lnTo>
                  <a:lnTo>
                    <a:pt x="25" y="24"/>
                  </a:lnTo>
                  <a:lnTo>
                    <a:pt x="28" y="24"/>
                  </a:lnTo>
                  <a:lnTo>
                    <a:pt x="28" y="18"/>
                  </a:lnTo>
                  <a:lnTo>
                    <a:pt x="28" y="14"/>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1" name="Freeform 94"/>
            <p:cNvSpPr>
              <a:spLocks/>
            </p:cNvSpPr>
            <p:nvPr/>
          </p:nvSpPr>
          <p:spPr bwMode="auto">
            <a:xfrm>
              <a:off x="8032750" y="4471988"/>
              <a:ext cx="44450" cy="49212"/>
            </a:xfrm>
            <a:custGeom>
              <a:avLst/>
              <a:gdLst>
                <a:gd name="T0" fmla="*/ 70564381 w 28"/>
                <a:gd name="T1" fmla="*/ 40322093 h 31"/>
                <a:gd name="T2" fmla="*/ 70564381 w 28"/>
                <a:gd name="T3" fmla="*/ 25201306 h 31"/>
                <a:gd name="T4" fmla="*/ 63004708 w 28"/>
                <a:gd name="T5" fmla="*/ 25201306 h 31"/>
                <a:gd name="T6" fmla="*/ 63004708 w 28"/>
                <a:gd name="T7" fmla="*/ 15120786 h 31"/>
                <a:gd name="T8" fmla="*/ 52924085 w 28"/>
                <a:gd name="T9" fmla="*/ 7561187 h 31"/>
                <a:gd name="T10" fmla="*/ 45362813 w 28"/>
                <a:gd name="T11" fmla="*/ 7561187 h 31"/>
                <a:gd name="T12" fmla="*/ 37801552 w 28"/>
                <a:gd name="T13" fmla="*/ 0 h 31"/>
                <a:gd name="T14" fmla="*/ 20161251 w 28"/>
                <a:gd name="T15" fmla="*/ 0 h 31"/>
                <a:gd name="T16" fmla="*/ 20161251 w 28"/>
                <a:gd name="T17" fmla="*/ 7561187 h 31"/>
                <a:gd name="T18" fmla="*/ 7561264 w 28"/>
                <a:gd name="T19" fmla="*/ 7561187 h 31"/>
                <a:gd name="T20" fmla="*/ 7561264 w 28"/>
                <a:gd name="T21" fmla="*/ 15120786 h 31"/>
                <a:gd name="T22" fmla="*/ 0 w 28"/>
                <a:gd name="T23" fmla="*/ 25201306 h 31"/>
                <a:gd name="T24" fmla="*/ 0 w 28"/>
                <a:gd name="T25" fmla="*/ 65523405 h 31"/>
                <a:gd name="T26" fmla="*/ 7561264 w 28"/>
                <a:gd name="T27" fmla="*/ 65523405 h 31"/>
                <a:gd name="T28" fmla="*/ 7561264 w 28"/>
                <a:gd name="T29" fmla="*/ 73084589 h 31"/>
                <a:gd name="T30" fmla="*/ 15120940 w 28"/>
                <a:gd name="T31" fmla="*/ 73084589 h 31"/>
                <a:gd name="T32" fmla="*/ 20161251 w 28"/>
                <a:gd name="T33" fmla="*/ 78124849 h 31"/>
                <a:gd name="T34" fmla="*/ 45362813 w 28"/>
                <a:gd name="T35" fmla="*/ 78124849 h 31"/>
                <a:gd name="T36" fmla="*/ 52924085 w 28"/>
                <a:gd name="T37" fmla="*/ 73084589 h 31"/>
                <a:gd name="T38" fmla="*/ 63004708 w 28"/>
                <a:gd name="T39" fmla="*/ 65523405 h 31"/>
                <a:gd name="T40" fmla="*/ 70564381 w 28"/>
                <a:gd name="T41" fmla="*/ 57963809 h 31"/>
                <a:gd name="T42" fmla="*/ 70564381 w 28"/>
                <a:gd name="T43" fmla="*/ 47883277 h 31"/>
                <a:gd name="T44" fmla="*/ 70564381 w 28"/>
                <a:gd name="T45" fmla="*/ 40322093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6"/>
                  </a:moveTo>
                  <a:lnTo>
                    <a:pt x="28" y="10"/>
                  </a:lnTo>
                  <a:lnTo>
                    <a:pt x="25" y="10"/>
                  </a:lnTo>
                  <a:lnTo>
                    <a:pt x="25" y="6"/>
                  </a:lnTo>
                  <a:lnTo>
                    <a:pt x="21" y="3"/>
                  </a:lnTo>
                  <a:lnTo>
                    <a:pt x="18" y="3"/>
                  </a:lnTo>
                  <a:lnTo>
                    <a:pt x="15" y="0"/>
                  </a:lnTo>
                  <a:lnTo>
                    <a:pt x="8" y="0"/>
                  </a:lnTo>
                  <a:lnTo>
                    <a:pt x="8" y="3"/>
                  </a:lnTo>
                  <a:lnTo>
                    <a:pt x="3" y="3"/>
                  </a:lnTo>
                  <a:lnTo>
                    <a:pt x="3" y="6"/>
                  </a:lnTo>
                  <a:lnTo>
                    <a:pt x="0" y="10"/>
                  </a:lnTo>
                  <a:lnTo>
                    <a:pt x="0" y="26"/>
                  </a:lnTo>
                  <a:lnTo>
                    <a:pt x="3" y="26"/>
                  </a:lnTo>
                  <a:lnTo>
                    <a:pt x="3" y="29"/>
                  </a:lnTo>
                  <a:lnTo>
                    <a:pt x="6" y="29"/>
                  </a:lnTo>
                  <a:lnTo>
                    <a:pt x="8" y="31"/>
                  </a:lnTo>
                  <a:lnTo>
                    <a:pt x="18" y="31"/>
                  </a:lnTo>
                  <a:lnTo>
                    <a:pt x="21" y="29"/>
                  </a:lnTo>
                  <a:lnTo>
                    <a:pt x="25" y="26"/>
                  </a:lnTo>
                  <a:lnTo>
                    <a:pt x="28" y="23"/>
                  </a:lnTo>
                  <a:lnTo>
                    <a:pt x="28" y="19"/>
                  </a:lnTo>
                  <a:lnTo>
                    <a:pt x="28" y="16"/>
                  </a:lnTo>
                  <a:close/>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2" name="Freeform 95"/>
            <p:cNvSpPr>
              <a:spLocks/>
            </p:cNvSpPr>
            <p:nvPr/>
          </p:nvSpPr>
          <p:spPr bwMode="auto">
            <a:xfrm>
              <a:off x="8032750" y="4471988"/>
              <a:ext cx="44450" cy="49212"/>
            </a:xfrm>
            <a:custGeom>
              <a:avLst/>
              <a:gdLst>
                <a:gd name="T0" fmla="*/ 70564381 w 28"/>
                <a:gd name="T1" fmla="*/ 40322093 h 31"/>
                <a:gd name="T2" fmla="*/ 70564381 w 28"/>
                <a:gd name="T3" fmla="*/ 25201306 h 31"/>
                <a:gd name="T4" fmla="*/ 63004708 w 28"/>
                <a:gd name="T5" fmla="*/ 25201306 h 31"/>
                <a:gd name="T6" fmla="*/ 63004708 w 28"/>
                <a:gd name="T7" fmla="*/ 15120786 h 31"/>
                <a:gd name="T8" fmla="*/ 52924085 w 28"/>
                <a:gd name="T9" fmla="*/ 7561187 h 31"/>
                <a:gd name="T10" fmla="*/ 45362813 w 28"/>
                <a:gd name="T11" fmla="*/ 7561187 h 31"/>
                <a:gd name="T12" fmla="*/ 37801552 w 28"/>
                <a:gd name="T13" fmla="*/ 0 h 31"/>
                <a:gd name="T14" fmla="*/ 20161251 w 28"/>
                <a:gd name="T15" fmla="*/ 0 h 31"/>
                <a:gd name="T16" fmla="*/ 20161251 w 28"/>
                <a:gd name="T17" fmla="*/ 7561187 h 31"/>
                <a:gd name="T18" fmla="*/ 7561264 w 28"/>
                <a:gd name="T19" fmla="*/ 7561187 h 31"/>
                <a:gd name="T20" fmla="*/ 7561264 w 28"/>
                <a:gd name="T21" fmla="*/ 15120786 h 31"/>
                <a:gd name="T22" fmla="*/ 0 w 28"/>
                <a:gd name="T23" fmla="*/ 25201306 h 31"/>
                <a:gd name="T24" fmla="*/ 0 w 28"/>
                <a:gd name="T25" fmla="*/ 65523405 h 31"/>
                <a:gd name="T26" fmla="*/ 7561264 w 28"/>
                <a:gd name="T27" fmla="*/ 65523405 h 31"/>
                <a:gd name="T28" fmla="*/ 7561264 w 28"/>
                <a:gd name="T29" fmla="*/ 73084589 h 31"/>
                <a:gd name="T30" fmla="*/ 15120940 w 28"/>
                <a:gd name="T31" fmla="*/ 73084589 h 31"/>
                <a:gd name="T32" fmla="*/ 20161251 w 28"/>
                <a:gd name="T33" fmla="*/ 78124849 h 31"/>
                <a:gd name="T34" fmla="*/ 45362813 w 28"/>
                <a:gd name="T35" fmla="*/ 78124849 h 31"/>
                <a:gd name="T36" fmla="*/ 52924085 w 28"/>
                <a:gd name="T37" fmla="*/ 73084589 h 31"/>
                <a:gd name="T38" fmla="*/ 63004708 w 28"/>
                <a:gd name="T39" fmla="*/ 65523405 h 31"/>
                <a:gd name="T40" fmla="*/ 70564381 w 28"/>
                <a:gd name="T41" fmla="*/ 57963809 h 31"/>
                <a:gd name="T42" fmla="*/ 70564381 w 28"/>
                <a:gd name="T43" fmla="*/ 47883277 h 31"/>
                <a:gd name="T44" fmla="*/ 70564381 w 28"/>
                <a:gd name="T45" fmla="*/ 40322093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6"/>
                  </a:moveTo>
                  <a:lnTo>
                    <a:pt x="28" y="10"/>
                  </a:lnTo>
                  <a:lnTo>
                    <a:pt x="25" y="10"/>
                  </a:lnTo>
                  <a:lnTo>
                    <a:pt x="25" y="6"/>
                  </a:lnTo>
                  <a:lnTo>
                    <a:pt x="21" y="3"/>
                  </a:lnTo>
                  <a:lnTo>
                    <a:pt x="18" y="3"/>
                  </a:lnTo>
                  <a:lnTo>
                    <a:pt x="15" y="0"/>
                  </a:lnTo>
                  <a:lnTo>
                    <a:pt x="8" y="0"/>
                  </a:lnTo>
                  <a:lnTo>
                    <a:pt x="8" y="3"/>
                  </a:lnTo>
                  <a:lnTo>
                    <a:pt x="3" y="3"/>
                  </a:lnTo>
                  <a:lnTo>
                    <a:pt x="3" y="6"/>
                  </a:lnTo>
                  <a:lnTo>
                    <a:pt x="0" y="10"/>
                  </a:lnTo>
                  <a:lnTo>
                    <a:pt x="0" y="26"/>
                  </a:lnTo>
                  <a:lnTo>
                    <a:pt x="3" y="26"/>
                  </a:lnTo>
                  <a:lnTo>
                    <a:pt x="3" y="29"/>
                  </a:lnTo>
                  <a:lnTo>
                    <a:pt x="6" y="29"/>
                  </a:lnTo>
                  <a:lnTo>
                    <a:pt x="8" y="31"/>
                  </a:lnTo>
                  <a:lnTo>
                    <a:pt x="18" y="31"/>
                  </a:lnTo>
                  <a:lnTo>
                    <a:pt x="21" y="29"/>
                  </a:lnTo>
                  <a:lnTo>
                    <a:pt x="25" y="26"/>
                  </a:lnTo>
                  <a:lnTo>
                    <a:pt x="28" y="23"/>
                  </a:lnTo>
                  <a:lnTo>
                    <a:pt x="28" y="19"/>
                  </a:lnTo>
                  <a:lnTo>
                    <a:pt x="28" y="16"/>
                  </a:lnTo>
                </a:path>
              </a:pathLst>
            </a:custGeom>
            <a:solidFill>
              <a:srgbClr val="FFFF00"/>
            </a:solidFill>
            <a:ln w="9525">
              <a:solidFill>
                <a:srgbClr val="FFFF00"/>
              </a:solidFill>
              <a:round/>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3" name="Freeform 96"/>
            <p:cNvSpPr>
              <a:spLocks/>
            </p:cNvSpPr>
            <p:nvPr/>
          </p:nvSpPr>
          <p:spPr bwMode="auto">
            <a:xfrm>
              <a:off x="8032750" y="4471988"/>
              <a:ext cx="44450" cy="49212"/>
            </a:xfrm>
            <a:custGeom>
              <a:avLst/>
              <a:gdLst>
                <a:gd name="T0" fmla="*/ 70564381 w 28"/>
                <a:gd name="T1" fmla="*/ 40322093 h 31"/>
                <a:gd name="T2" fmla="*/ 70564381 w 28"/>
                <a:gd name="T3" fmla="*/ 25201306 h 31"/>
                <a:gd name="T4" fmla="*/ 63004708 w 28"/>
                <a:gd name="T5" fmla="*/ 25201306 h 31"/>
                <a:gd name="T6" fmla="*/ 63004708 w 28"/>
                <a:gd name="T7" fmla="*/ 15120786 h 31"/>
                <a:gd name="T8" fmla="*/ 52924085 w 28"/>
                <a:gd name="T9" fmla="*/ 7561187 h 31"/>
                <a:gd name="T10" fmla="*/ 45362813 w 28"/>
                <a:gd name="T11" fmla="*/ 7561187 h 31"/>
                <a:gd name="T12" fmla="*/ 37801552 w 28"/>
                <a:gd name="T13" fmla="*/ 0 h 31"/>
                <a:gd name="T14" fmla="*/ 20161251 w 28"/>
                <a:gd name="T15" fmla="*/ 0 h 31"/>
                <a:gd name="T16" fmla="*/ 20161251 w 28"/>
                <a:gd name="T17" fmla="*/ 7561187 h 31"/>
                <a:gd name="T18" fmla="*/ 7561264 w 28"/>
                <a:gd name="T19" fmla="*/ 7561187 h 31"/>
                <a:gd name="T20" fmla="*/ 7561264 w 28"/>
                <a:gd name="T21" fmla="*/ 15120786 h 31"/>
                <a:gd name="T22" fmla="*/ 0 w 28"/>
                <a:gd name="T23" fmla="*/ 25201306 h 31"/>
                <a:gd name="T24" fmla="*/ 0 w 28"/>
                <a:gd name="T25" fmla="*/ 65523405 h 31"/>
                <a:gd name="T26" fmla="*/ 7561264 w 28"/>
                <a:gd name="T27" fmla="*/ 65523405 h 31"/>
                <a:gd name="T28" fmla="*/ 7561264 w 28"/>
                <a:gd name="T29" fmla="*/ 73084589 h 31"/>
                <a:gd name="T30" fmla="*/ 15120940 w 28"/>
                <a:gd name="T31" fmla="*/ 73084589 h 31"/>
                <a:gd name="T32" fmla="*/ 20161251 w 28"/>
                <a:gd name="T33" fmla="*/ 78124849 h 31"/>
                <a:gd name="T34" fmla="*/ 45362813 w 28"/>
                <a:gd name="T35" fmla="*/ 78124849 h 31"/>
                <a:gd name="T36" fmla="*/ 52924085 w 28"/>
                <a:gd name="T37" fmla="*/ 73084589 h 31"/>
                <a:gd name="T38" fmla="*/ 63004708 w 28"/>
                <a:gd name="T39" fmla="*/ 65523405 h 31"/>
                <a:gd name="T40" fmla="*/ 70564381 w 28"/>
                <a:gd name="T41" fmla="*/ 57963809 h 31"/>
                <a:gd name="T42" fmla="*/ 70564381 w 28"/>
                <a:gd name="T43" fmla="*/ 47883277 h 31"/>
                <a:gd name="T44" fmla="*/ 70564381 w 28"/>
                <a:gd name="T45" fmla="*/ 40322093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6"/>
                  </a:moveTo>
                  <a:lnTo>
                    <a:pt x="28" y="10"/>
                  </a:lnTo>
                  <a:lnTo>
                    <a:pt x="25" y="10"/>
                  </a:lnTo>
                  <a:lnTo>
                    <a:pt x="25" y="6"/>
                  </a:lnTo>
                  <a:lnTo>
                    <a:pt x="21" y="3"/>
                  </a:lnTo>
                  <a:lnTo>
                    <a:pt x="18" y="3"/>
                  </a:lnTo>
                  <a:lnTo>
                    <a:pt x="15" y="0"/>
                  </a:lnTo>
                  <a:lnTo>
                    <a:pt x="8" y="0"/>
                  </a:lnTo>
                  <a:lnTo>
                    <a:pt x="8" y="3"/>
                  </a:lnTo>
                  <a:lnTo>
                    <a:pt x="3" y="3"/>
                  </a:lnTo>
                  <a:lnTo>
                    <a:pt x="3" y="6"/>
                  </a:lnTo>
                  <a:lnTo>
                    <a:pt x="0" y="10"/>
                  </a:lnTo>
                  <a:lnTo>
                    <a:pt x="0" y="26"/>
                  </a:lnTo>
                  <a:lnTo>
                    <a:pt x="3" y="26"/>
                  </a:lnTo>
                  <a:lnTo>
                    <a:pt x="3" y="29"/>
                  </a:lnTo>
                  <a:lnTo>
                    <a:pt x="6" y="29"/>
                  </a:lnTo>
                  <a:lnTo>
                    <a:pt x="8" y="31"/>
                  </a:lnTo>
                  <a:lnTo>
                    <a:pt x="18" y="31"/>
                  </a:lnTo>
                  <a:lnTo>
                    <a:pt x="21" y="29"/>
                  </a:lnTo>
                  <a:lnTo>
                    <a:pt x="25" y="26"/>
                  </a:lnTo>
                  <a:lnTo>
                    <a:pt x="28" y="23"/>
                  </a:lnTo>
                  <a:lnTo>
                    <a:pt x="28" y="19"/>
                  </a:lnTo>
                  <a:lnTo>
                    <a:pt x="28" y="16"/>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4" name="Freeform 97"/>
            <p:cNvSpPr>
              <a:spLocks/>
            </p:cNvSpPr>
            <p:nvPr/>
          </p:nvSpPr>
          <p:spPr bwMode="auto">
            <a:xfrm>
              <a:off x="8032750" y="4471988"/>
              <a:ext cx="44450" cy="49212"/>
            </a:xfrm>
            <a:custGeom>
              <a:avLst/>
              <a:gdLst>
                <a:gd name="T0" fmla="*/ 70564381 w 28"/>
                <a:gd name="T1" fmla="*/ 40322093 h 31"/>
                <a:gd name="T2" fmla="*/ 70564381 w 28"/>
                <a:gd name="T3" fmla="*/ 25201306 h 31"/>
                <a:gd name="T4" fmla="*/ 63004708 w 28"/>
                <a:gd name="T5" fmla="*/ 25201306 h 31"/>
                <a:gd name="T6" fmla="*/ 63004708 w 28"/>
                <a:gd name="T7" fmla="*/ 15120786 h 31"/>
                <a:gd name="T8" fmla="*/ 52924085 w 28"/>
                <a:gd name="T9" fmla="*/ 7561187 h 31"/>
                <a:gd name="T10" fmla="*/ 45362813 w 28"/>
                <a:gd name="T11" fmla="*/ 7561187 h 31"/>
                <a:gd name="T12" fmla="*/ 37801552 w 28"/>
                <a:gd name="T13" fmla="*/ 0 h 31"/>
                <a:gd name="T14" fmla="*/ 20161251 w 28"/>
                <a:gd name="T15" fmla="*/ 0 h 31"/>
                <a:gd name="T16" fmla="*/ 20161251 w 28"/>
                <a:gd name="T17" fmla="*/ 7561187 h 31"/>
                <a:gd name="T18" fmla="*/ 7561264 w 28"/>
                <a:gd name="T19" fmla="*/ 7561187 h 31"/>
                <a:gd name="T20" fmla="*/ 7561264 w 28"/>
                <a:gd name="T21" fmla="*/ 15120786 h 31"/>
                <a:gd name="T22" fmla="*/ 0 w 28"/>
                <a:gd name="T23" fmla="*/ 25201306 h 31"/>
                <a:gd name="T24" fmla="*/ 0 w 28"/>
                <a:gd name="T25" fmla="*/ 65523405 h 31"/>
                <a:gd name="T26" fmla="*/ 7561264 w 28"/>
                <a:gd name="T27" fmla="*/ 65523405 h 31"/>
                <a:gd name="T28" fmla="*/ 7561264 w 28"/>
                <a:gd name="T29" fmla="*/ 73084589 h 31"/>
                <a:gd name="T30" fmla="*/ 15120940 w 28"/>
                <a:gd name="T31" fmla="*/ 73084589 h 31"/>
                <a:gd name="T32" fmla="*/ 20161251 w 28"/>
                <a:gd name="T33" fmla="*/ 78124849 h 31"/>
                <a:gd name="T34" fmla="*/ 45362813 w 28"/>
                <a:gd name="T35" fmla="*/ 78124849 h 31"/>
                <a:gd name="T36" fmla="*/ 52924085 w 28"/>
                <a:gd name="T37" fmla="*/ 73084589 h 31"/>
                <a:gd name="T38" fmla="*/ 63004708 w 28"/>
                <a:gd name="T39" fmla="*/ 65523405 h 31"/>
                <a:gd name="T40" fmla="*/ 70564381 w 28"/>
                <a:gd name="T41" fmla="*/ 57963809 h 31"/>
                <a:gd name="T42" fmla="*/ 70564381 w 28"/>
                <a:gd name="T43" fmla="*/ 47883277 h 31"/>
                <a:gd name="T44" fmla="*/ 70564381 w 28"/>
                <a:gd name="T45" fmla="*/ 40322093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31"/>
                <a:gd name="T71" fmla="*/ 28 w 28"/>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31">
                  <a:moveTo>
                    <a:pt x="28" y="16"/>
                  </a:moveTo>
                  <a:lnTo>
                    <a:pt x="28" y="10"/>
                  </a:lnTo>
                  <a:lnTo>
                    <a:pt x="25" y="10"/>
                  </a:lnTo>
                  <a:lnTo>
                    <a:pt x="25" y="6"/>
                  </a:lnTo>
                  <a:lnTo>
                    <a:pt x="21" y="3"/>
                  </a:lnTo>
                  <a:lnTo>
                    <a:pt x="18" y="3"/>
                  </a:lnTo>
                  <a:lnTo>
                    <a:pt x="15" y="0"/>
                  </a:lnTo>
                  <a:lnTo>
                    <a:pt x="8" y="0"/>
                  </a:lnTo>
                  <a:lnTo>
                    <a:pt x="8" y="3"/>
                  </a:lnTo>
                  <a:lnTo>
                    <a:pt x="3" y="3"/>
                  </a:lnTo>
                  <a:lnTo>
                    <a:pt x="3" y="6"/>
                  </a:lnTo>
                  <a:lnTo>
                    <a:pt x="0" y="10"/>
                  </a:lnTo>
                  <a:lnTo>
                    <a:pt x="0" y="26"/>
                  </a:lnTo>
                  <a:lnTo>
                    <a:pt x="3" y="26"/>
                  </a:lnTo>
                  <a:lnTo>
                    <a:pt x="3" y="29"/>
                  </a:lnTo>
                  <a:lnTo>
                    <a:pt x="6" y="29"/>
                  </a:lnTo>
                  <a:lnTo>
                    <a:pt x="8" y="31"/>
                  </a:lnTo>
                  <a:lnTo>
                    <a:pt x="18" y="31"/>
                  </a:lnTo>
                  <a:lnTo>
                    <a:pt x="21" y="29"/>
                  </a:lnTo>
                  <a:lnTo>
                    <a:pt x="25" y="26"/>
                  </a:lnTo>
                  <a:lnTo>
                    <a:pt x="28" y="23"/>
                  </a:lnTo>
                  <a:lnTo>
                    <a:pt x="28" y="19"/>
                  </a:lnTo>
                  <a:lnTo>
                    <a:pt x="28" y="16"/>
                  </a:lnTo>
                </a:path>
              </a:pathLst>
            </a:custGeom>
            <a:solidFill>
              <a:srgbClr val="FFFF00"/>
            </a:solidFill>
            <a:ln w="6" cap="flat">
              <a:solidFill>
                <a:srgbClr val="FFFF00"/>
              </a:solidFill>
              <a:prstDash val="solid"/>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895" name="Rectangle 98"/>
            <p:cNvSpPr>
              <a:spLocks noChangeArrowheads="1"/>
            </p:cNvSpPr>
            <p:nvPr/>
          </p:nvSpPr>
          <p:spPr bwMode="auto">
            <a:xfrm>
              <a:off x="4940300" y="6070600"/>
              <a:ext cx="531813" cy="24606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600" b="1">
                  <a:solidFill>
                    <a:prstClr val="white"/>
                  </a:solidFill>
                  <a:latin typeface="Gill Sans" charset="0"/>
                  <a:sym typeface="Gill Sans" charset="0"/>
                </a:rPr>
                <a:t>Week</a:t>
              </a:r>
              <a:endParaRPr lang="en-US" sz="2800">
                <a:solidFill>
                  <a:prstClr val="white"/>
                </a:solidFill>
                <a:latin typeface="Gill Sans" charset="0"/>
                <a:sym typeface="Gill Sans" charset="0"/>
              </a:endParaRPr>
            </a:p>
          </p:txBody>
        </p:sp>
        <p:sp>
          <p:nvSpPr>
            <p:cNvPr id="76896" name="Rectangle 100"/>
            <p:cNvSpPr>
              <a:spLocks noChangeArrowheads="1"/>
            </p:cNvSpPr>
            <p:nvPr/>
          </p:nvSpPr>
          <p:spPr bwMode="auto">
            <a:xfrm>
              <a:off x="2295525" y="5772150"/>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26</a:t>
              </a:r>
              <a:endParaRPr lang="en-US" sz="3200">
                <a:solidFill>
                  <a:prstClr val="white"/>
                </a:solidFill>
                <a:latin typeface="Gill Sans" charset="0"/>
                <a:sym typeface="Gill Sans" charset="0"/>
              </a:endParaRPr>
            </a:p>
          </p:txBody>
        </p:sp>
        <p:sp>
          <p:nvSpPr>
            <p:cNvPr id="76897" name="Rectangle 101"/>
            <p:cNvSpPr>
              <a:spLocks noChangeArrowheads="1"/>
            </p:cNvSpPr>
            <p:nvPr/>
          </p:nvSpPr>
          <p:spPr bwMode="auto">
            <a:xfrm>
              <a:off x="3481388" y="5772150"/>
              <a:ext cx="198437"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52</a:t>
              </a:r>
              <a:endParaRPr lang="en-US" sz="3200">
                <a:solidFill>
                  <a:prstClr val="white"/>
                </a:solidFill>
                <a:latin typeface="Gill Sans" charset="0"/>
                <a:sym typeface="Gill Sans" charset="0"/>
              </a:endParaRPr>
            </a:p>
          </p:txBody>
        </p:sp>
        <p:sp>
          <p:nvSpPr>
            <p:cNvPr id="76898" name="Rectangle 102"/>
            <p:cNvSpPr>
              <a:spLocks noChangeArrowheads="1"/>
            </p:cNvSpPr>
            <p:nvPr/>
          </p:nvSpPr>
          <p:spPr bwMode="auto">
            <a:xfrm>
              <a:off x="4559300" y="5772150"/>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76</a:t>
              </a:r>
              <a:endParaRPr lang="en-US" sz="3200">
                <a:solidFill>
                  <a:prstClr val="white"/>
                </a:solidFill>
                <a:latin typeface="Gill Sans" charset="0"/>
                <a:sym typeface="Gill Sans" charset="0"/>
              </a:endParaRPr>
            </a:p>
          </p:txBody>
        </p:sp>
        <p:sp>
          <p:nvSpPr>
            <p:cNvPr id="76899" name="Rectangle 103"/>
            <p:cNvSpPr>
              <a:spLocks noChangeArrowheads="1"/>
            </p:cNvSpPr>
            <p:nvPr/>
          </p:nvSpPr>
          <p:spPr bwMode="auto">
            <a:xfrm>
              <a:off x="5641975" y="5772150"/>
              <a:ext cx="29845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104</a:t>
              </a:r>
              <a:endParaRPr lang="en-US" sz="3200">
                <a:solidFill>
                  <a:prstClr val="white"/>
                </a:solidFill>
                <a:latin typeface="Gill Sans" charset="0"/>
                <a:sym typeface="Gill Sans" charset="0"/>
              </a:endParaRPr>
            </a:p>
          </p:txBody>
        </p:sp>
        <p:sp>
          <p:nvSpPr>
            <p:cNvPr id="76900" name="Rectangle 104"/>
            <p:cNvSpPr>
              <a:spLocks noChangeArrowheads="1"/>
            </p:cNvSpPr>
            <p:nvPr/>
          </p:nvSpPr>
          <p:spPr bwMode="auto">
            <a:xfrm>
              <a:off x="6773863" y="5772150"/>
              <a:ext cx="29845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130</a:t>
              </a:r>
              <a:endParaRPr lang="en-US" sz="3200">
                <a:solidFill>
                  <a:prstClr val="white"/>
                </a:solidFill>
                <a:latin typeface="Gill Sans" charset="0"/>
                <a:sym typeface="Gill Sans" charset="0"/>
              </a:endParaRPr>
            </a:p>
          </p:txBody>
        </p:sp>
        <p:sp>
          <p:nvSpPr>
            <p:cNvPr id="76901" name="Rectangle 105"/>
            <p:cNvSpPr>
              <a:spLocks noChangeArrowheads="1"/>
            </p:cNvSpPr>
            <p:nvPr/>
          </p:nvSpPr>
          <p:spPr bwMode="auto">
            <a:xfrm>
              <a:off x="7670800" y="5772150"/>
              <a:ext cx="777875"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Post W24</a:t>
              </a:r>
              <a:endParaRPr lang="en-US" sz="3200">
                <a:solidFill>
                  <a:prstClr val="white"/>
                </a:solidFill>
                <a:latin typeface="Gill Sans" charset="0"/>
                <a:sym typeface="Gill Sans" charset="0"/>
              </a:endParaRPr>
            </a:p>
          </p:txBody>
        </p:sp>
        <p:sp>
          <p:nvSpPr>
            <p:cNvPr id="76902" name="Rectangle 106"/>
            <p:cNvSpPr>
              <a:spLocks noChangeArrowheads="1"/>
            </p:cNvSpPr>
            <p:nvPr/>
          </p:nvSpPr>
          <p:spPr bwMode="auto">
            <a:xfrm>
              <a:off x="2295525" y="5481638"/>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60</a:t>
              </a:r>
              <a:endParaRPr lang="en-US" sz="3200">
                <a:solidFill>
                  <a:prstClr val="white"/>
                </a:solidFill>
                <a:latin typeface="Gill Sans" charset="0"/>
                <a:sym typeface="Gill Sans" charset="0"/>
              </a:endParaRPr>
            </a:p>
          </p:txBody>
        </p:sp>
        <p:sp>
          <p:nvSpPr>
            <p:cNvPr id="76903" name="Rectangle 107"/>
            <p:cNvSpPr>
              <a:spLocks noChangeArrowheads="1"/>
            </p:cNvSpPr>
            <p:nvPr/>
          </p:nvSpPr>
          <p:spPr bwMode="auto">
            <a:xfrm>
              <a:off x="2052638" y="5481638"/>
              <a:ext cx="203200"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n=</a:t>
              </a:r>
              <a:endParaRPr lang="en-US" sz="3200">
                <a:solidFill>
                  <a:prstClr val="white"/>
                </a:solidFill>
                <a:latin typeface="Gill Sans" charset="0"/>
                <a:sym typeface="Gill Sans" charset="0"/>
              </a:endParaRPr>
            </a:p>
          </p:txBody>
        </p:sp>
        <p:sp>
          <p:nvSpPr>
            <p:cNvPr id="76904" name="Rectangle 108"/>
            <p:cNvSpPr>
              <a:spLocks noChangeArrowheads="1"/>
            </p:cNvSpPr>
            <p:nvPr/>
          </p:nvSpPr>
          <p:spPr bwMode="auto">
            <a:xfrm>
              <a:off x="3481388" y="5481638"/>
              <a:ext cx="198437"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31</a:t>
              </a:r>
              <a:endParaRPr lang="en-US" sz="3200">
                <a:solidFill>
                  <a:prstClr val="white"/>
                </a:solidFill>
                <a:latin typeface="Gill Sans" charset="0"/>
                <a:sym typeface="Gill Sans" charset="0"/>
              </a:endParaRPr>
            </a:p>
          </p:txBody>
        </p:sp>
        <p:sp>
          <p:nvSpPr>
            <p:cNvPr id="76905" name="Rectangle 109"/>
            <p:cNvSpPr>
              <a:spLocks noChangeArrowheads="1"/>
            </p:cNvSpPr>
            <p:nvPr/>
          </p:nvSpPr>
          <p:spPr bwMode="auto">
            <a:xfrm>
              <a:off x="4559300" y="5481638"/>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45</a:t>
              </a:r>
              <a:endParaRPr lang="en-US" sz="3200">
                <a:solidFill>
                  <a:prstClr val="white"/>
                </a:solidFill>
                <a:latin typeface="Gill Sans" charset="0"/>
                <a:sym typeface="Gill Sans" charset="0"/>
              </a:endParaRPr>
            </a:p>
          </p:txBody>
        </p:sp>
        <p:sp>
          <p:nvSpPr>
            <p:cNvPr id="76906" name="Rectangle 110"/>
            <p:cNvSpPr>
              <a:spLocks noChangeArrowheads="1"/>
            </p:cNvSpPr>
            <p:nvPr/>
          </p:nvSpPr>
          <p:spPr bwMode="auto">
            <a:xfrm>
              <a:off x="5689600" y="5481638"/>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39</a:t>
              </a:r>
              <a:endParaRPr lang="en-US" sz="3200">
                <a:solidFill>
                  <a:prstClr val="white"/>
                </a:solidFill>
                <a:latin typeface="Gill Sans" charset="0"/>
                <a:sym typeface="Gill Sans" charset="0"/>
              </a:endParaRPr>
            </a:p>
          </p:txBody>
        </p:sp>
        <p:sp>
          <p:nvSpPr>
            <p:cNvPr id="76907" name="Rectangle 111"/>
            <p:cNvSpPr>
              <a:spLocks noChangeArrowheads="1"/>
            </p:cNvSpPr>
            <p:nvPr/>
          </p:nvSpPr>
          <p:spPr bwMode="auto">
            <a:xfrm>
              <a:off x="6823075" y="5481638"/>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15</a:t>
              </a:r>
              <a:endParaRPr lang="en-US" sz="3200">
                <a:solidFill>
                  <a:prstClr val="white"/>
                </a:solidFill>
                <a:latin typeface="Gill Sans" charset="0"/>
                <a:sym typeface="Gill Sans" charset="0"/>
              </a:endParaRPr>
            </a:p>
          </p:txBody>
        </p:sp>
        <p:sp>
          <p:nvSpPr>
            <p:cNvPr id="76908" name="Rectangle 112"/>
            <p:cNvSpPr>
              <a:spLocks noChangeArrowheads="1"/>
            </p:cNvSpPr>
            <p:nvPr/>
          </p:nvSpPr>
          <p:spPr bwMode="auto">
            <a:xfrm>
              <a:off x="7956550" y="5481638"/>
              <a:ext cx="19843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a:solidFill>
                    <a:prstClr val="white"/>
                  </a:solidFill>
                  <a:latin typeface="Gill Sans" charset="0"/>
                  <a:sym typeface="Gill Sans" charset="0"/>
                </a:rPr>
                <a:t>25</a:t>
              </a:r>
              <a:endParaRPr lang="en-US" sz="3200">
                <a:solidFill>
                  <a:prstClr val="white"/>
                </a:solidFill>
                <a:latin typeface="Gill Sans" charset="0"/>
                <a:sym typeface="Gill Sans" charset="0"/>
              </a:endParaRPr>
            </a:p>
          </p:txBody>
        </p:sp>
        <p:sp>
          <p:nvSpPr>
            <p:cNvPr id="76909" name="Rectangle 113"/>
            <p:cNvSpPr>
              <a:spLocks noChangeArrowheads="1"/>
            </p:cNvSpPr>
            <p:nvPr/>
          </p:nvSpPr>
          <p:spPr bwMode="auto">
            <a:xfrm>
              <a:off x="1625600" y="2035175"/>
              <a:ext cx="198438" cy="214313"/>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40</a:t>
              </a:r>
              <a:endParaRPr lang="en-US" sz="3200">
                <a:solidFill>
                  <a:prstClr val="white"/>
                </a:solidFill>
                <a:latin typeface="Gill Sans" charset="0"/>
                <a:sym typeface="Gill Sans" charset="0"/>
              </a:endParaRPr>
            </a:p>
          </p:txBody>
        </p:sp>
        <p:sp>
          <p:nvSpPr>
            <p:cNvPr id="76910" name="Rectangle 114"/>
            <p:cNvSpPr>
              <a:spLocks noChangeArrowheads="1"/>
            </p:cNvSpPr>
            <p:nvPr/>
          </p:nvSpPr>
          <p:spPr bwMode="auto">
            <a:xfrm>
              <a:off x="1625600" y="2617788"/>
              <a:ext cx="198438" cy="214312"/>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30</a:t>
              </a:r>
              <a:endParaRPr lang="en-US" sz="3200">
                <a:solidFill>
                  <a:prstClr val="white"/>
                </a:solidFill>
                <a:latin typeface="Gill Sans" charset="0"/>
                <a:sym typeface="Gill Sans" charset="0"/>
              </a:endParaRPr>
            </a:p>
          </p:txBody>
        </p:sp>
        <p:sp>
          <p:nvSpPr>
            <p:cNvPr id="76911" name="Rectangle 115"/>
            <p:cNvSpPr>
              <a:spLocks noChangeArrowheads="1"/>
            </p:cNvSpPr>
            <p:nvPr/>
          </p:nvSpPr>
          <p:spPr bwMode="auto">
            <a:xfrm>
              <a:off x="1625600" y="3208338"/>
              <a:ext cx="198438" cy="214312"/>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20</a:t>
              </a:r>
              <a:endParaRPr lang="en-US" sz="3200">
                <a:solidFill>
                  <a:prstClr val="white"/>
                </a:solidFill>
                <a:latin typeface="Gill Sans" charset="0"/>
                <a:sym typeface="Gill Sans" charset="0"/>
              </a:endParaRPr>
            </a:p>
          </p:txBody>
        </p:sp>
        <p:sp>
          <p:nvSpPr>
            <p:cNvPr id="76912" name="Rectangle 116"/>
            <p:cNvSpPr>
              <a:spLocks noChangeArrowheads="1"/>
            </p:cNvSpPr>
            <p:nvPr/>
          </p:nvSpPr>
          <p:spPr bwMode="auto">
            <a:xfrm>
              <a:off x="1625600" y="3802063"/>
              <a:ext cx="198438" cy="214312"/>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10</a:t>
              </a:r>
              <a:endParaRPr lang="en-US" sz="3200">
                <a:solidFill>
                  <a:prstClr val="white"/>
                </a:solidFill>
                <a:latin typeface="Gill Sans" charset="0"/>
                <a:sym typeface="Gill Sans" charset="0"/>
              </a:endParaRPr>
            </a:p>
          </p:txBody>
        </p:sp>
        <p:sp>
          <p:nvSpPr>
            <p:cNvPr id="76913" name="Rectangle 117"/>
            <p:cNvSpPr>
              <a:spLocks noChangeArrowheads="1"/>
            </p:cNvSpPr>
            <p:nvPr/>
          </p:nvSpPr>
          <p:spPr bwMode="auto">
            <a:xfrm>
              <a:off x="1724025" y="4384675"/>
              <a:ext cx="100013" cy="214313"/>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0</a:t>
              </a:r>
              <a:endParaRPr lang="en-US" sz="3200">
                <a:solidFill>
                  <a:prstClr val="white"/>
                </a:solidFill>
                <a:latin typeface="Gill Sans" charset="0"/>
                <a:sym typeface="Gill Sans" charset="0"/>
              </a:endParaRPr>
            </a:p>
          </p:txBody>
        </p:sp>
        <p:sp>
          <p:nvSpPr>
            <p:cNvPr id="76914" name="Rectangle 118"/>
            <p:cNvSpPr>
              <a:spLocks noChangeArrowheads="1"/>
            </p:cNvSpPr>
            <p:nvPr/>
          </p:nvSpPr>
          <p:spPr bwMode="auto">
            <a:xfrm>
              <a:off x="1565275" y="4967288"/>
              <a:ext cx="258763" cy="214312"/>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-10</a:t>
              </a:r>
              <a:endParaRPr lang="en-US" sz="3200">
                <a:solidFill>
                  <a:prstClr val="white"/>
                </a:solidFill>
                <a:latin typeface="Gill Sans" charset="0"/>
                <a:sym typeface="Gill Sans" charset="0"/>
              </a:endParaRPr>
            </a:p>
          </p:txBody>
        </p:sp>
        <p:sp>
          <p:nvSpPr>
            <p:cNvPr id="76915" name="Rectangle 119"/>
            <p:cNvSpPr>
              <a:spLocks noChangeArrowheads="1"/>
            </p:cNvSpPr>
            <p:nvPr/>
          </p:nvSpPr>
          <p:spPr bwMode="auto">
            <a:xfrm>
              <a:off x="1565275" y="5562600"/>
              <a:ext cx="258763" cy="214313"/>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sz="1400">
                  <a:solidFill>
                    <a:prstClr val="white"/>
                  </a:solidFill>
                  <a:latin typeface="Gill Sans" charset="0"/>
                  <a:sym typeface="Gill Sans" charset="0"/>
                </a:rPr>
                <a:t>-20</a:t>
              </a:r>
              <a:endParaRPr lang="en-US" sz="3200">
                <a:solidFill>
                  <a:prstClr val="white"/>
                </a:solidFill>
                <a:latin typeface="Gill Sans" charset="0"/>
                <a:sym typeface="Gill Sans" charset="0"/>
              </a:endParaRPr>
            </a:p>
          </p:txBody>
        </p:sp>
        <p:sp>
          <p:nvSpPr>
            <p:cNvPr id="76916" name="Rectangle 120"/>
            <p:cNvSpPr>
              <a:spLocks noChangeArrowheads="1"/>
            </p:cNvSpPr>
            <p:nvPr/>
          </p:nvSpPr>
          <p:spPr bwMode="auto">
            <a:xfrm rot="-5400000">
              <a:off x="-622208" y="3734984"/>
              <a:ext cx="3887283" cy="21544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z="1400" b="1">
                  <a:solidFill>
                    <a:prstClr val="white"/>
                  </a:solidFill>
                  <a:latin typeface="Gill Sans" charset="0"/>
                  <a:sym typeface="Gill Sans" charset="0"/>
                </a:rPr>
                <a:t>Change from Baseline in % Liver Fat Content</a:t>
              </a:r>
              <a:endParaRPr lang="en-US" sz="1100">
                <a:solidFill>
                  <a:prstClr val="white"/>
                </a:solidFill>
                <a:latin typeface="Gill Sans" charset="0"/>
                <a:sym typeface="Gill Sans" charset="0"/>
              </a:endParaRPr>
            </a:p>
          </p:txBody>
        </p:sp>
        <p:sp>
          <p:nvSpPr>
            <p:cNvPr id="76917" name="Line 57"/>
            <p:cNvSpPr>
              <a:spLocks noChangeShapeType="1"/>
            </p:cNvSpPr>
            <p:nvPr/>
          </p:nvSpPr>
          <p:spPr bwMode="auto">
            <a:xfrm>
              <a:off x="5824538" y="2563813"/>
              <a:ext cx="0" cy="4286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918" name="Line 58"/>
            <p:cNvSpPr>
              <a:spLocks noChangeShapeType="1"/>
            </p:cNvSpPr>
            <p:nvPr/>
          </p:nvSpPr>
          <p:spPr bwMode="auto">
            <a:xfrm flipV="1">
              <a:off x="5800725" y="2573338"/>
              <a:ext cx="44450" cy="2381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919" name="Line 59"/>
            <p:cNvSpPr>
              <a:spLocks noChangeShapeType="1"/>
            </p:cNvSpPr>
            <p:nvPr/>
          </p:nvSpPr>
          <p:spPr bwMode="auto">
            <a:xfrm flipH="1" flipV="1">
              <a:off x="5800725" y="2573338"/>
              <a:ext cx="44450" cy="23812"/>
            </a:xfrm>
            <a:prstGeom prst="line">
              <a:avLst/>
            </a:prstGeom>
            <a:noFill/>
            <a:ln w="6">
              <a:solidFill>
                <a:schemeClr val="bg1"/>
              </a:solidFill>
              <a:miter lim="800000"/>
              <a:headEnd/>
              <a:tailEnd/>
            </a:ln>
          </p:spPr>
          <p:txBody>
            <a:bodyPr/>
            <a:lstStyle/>
            <a:p>
              <a:pPr algn="ctr" fontAlgn="base">
                <a:spcBef>
                  <a:spcPct val="0"/>
                </a:spcBef>
                <a:spcAft>
                  <a:spcPct val="0"/>
                </a:spcAft>
              </a:pPr>
              <a:endParaRPr lang="en-US" sz="2400" u="sng">
                <a:solidFill>
                  <a:prstClr val="black"/>
                </a:solidFill>
                <a:latin typeface="Gill Sans" charset="0"/>
                <a:sym typeface="Gill Sans" charset="0"/>
              </a:endParaRPr>
            </a:p>
          </p:txBody>
        </p:sp>
        <p:sp>
          <p:nvSpPr>
            <p:cNvPr id="76920" name="TextBox 124"/>
            <p:cNvSpPr txBox="1">
              <a:spLocks noChangeArrowheads="1"/>
            </p:cNvSpPr>
            <p:nvPr/>
          </p:nvSpPr>
          <p:spPr bwMode="auto">
            <a:xfrm>
              <a:off x="2474913" y="4032250"/>
              <a:ext cx="481012" cy="33813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5%</a:t>
              </a:r>
              <a:endParaRPr lang="en-US" sz="1200" baseline="30000">
                <a:solidFill>
                  <a:prstClr val="white"/>
                </a:solidFill>
                <a:latin typeface="Gill Sans" charset="0"/>
                <a:sym typeface="Gill Sans" charset="0"/>
              </a:endParaRPr>
            </a:p>
          </p:txBody>
        </p:sp>
        <p:sp>
          <p:nvSpPr>
            <p:cNvPr id="76921" name="TextBox 125"/>
            <p:cNvSpPr txBox="1">
              <a:spLocks noChangeArrowheads="1"/>
            </p:cNvSpPr>
            <p:nvPr/>
          </p:nvSpPr>
          <p:spPr bwMode="auto">
            <a:xfrm>
              <a:off x="3556000" y="3581400"/>
              <a:ext cx="595313" cy="3397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13%</a:t>
              </a:r>
              <a:endParaRPr lang="en-US" sz="2000" b="1" baseline="30000">
                <a:solidFill>
                  <a:prstClr val="white"/>
                </a:solidFill>
                <a:latin typeface="Gill Sans" charset="0"/>
                <a:sym typeface="Gill Sans" charset="0"/>
              </a:endParaRPr>
            </a:p>
          </p:txBody>
        </p:sp>
        <p:sp>
          <p:nvSpPr>
            <p:cNvPr id="76922" name="TextBox 126"/>
            <p:cNvSpPr txBox="1">
              <a:spLocks noChangeArrowheads="1"/>
            </p:cNvSpPr>
            <p:nvPr/>
          </p:nvSpPr>
          <p:spPr bwMode="auto">
            <a:xfrm>
              <a:off x="4703763" y="3933825"/>
              <a:ext cx="481012" cy="3397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7%</a:t>
              </a:r>
              <a:endParaRPr lang="en-US" sz="2000" b="1">
                <a:solidFill>
                  <a:prstClr val="white"/>
                </a:solidFill>
                <a:latin typeface="Gill Sans" charset="0"/>
                <a:sym typeface="Gill Sans" charset="0"/>
              </a:endParaRPr>
            </a:p>
          </p:txBody>
        </p:sp>
        <p:sp>
          <p:nvSpPr>
            <p:cNvPr id="76923" name="TextBox 127"/>
            <p:cNvSpPr txBox="1">
              <a:spLocks noChangeArrowheads="1"/>
            </p:cNvSpPr>
            <p:nvPr/>
          </p:nvSpPr>
          <p:spPr bwMode="auto">
            <a:xfrm>
              <a:off x="5851525" y="4048125"/>
              <a:ext cx="481013" cy="33813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5%</a:t>
              </a:r>
              <a:endParaRPr lang="en-US" sz="2000" b="1">
                <a:solidFill>
                  <a:prstClr val="white"/>
                </a:solidFill>
                <a:latin typeface="Gill Sans" charset="0"/>
                <a:sym typeface="Gill Sans" charset="0"/>
              </a:endParaRPr>
            </a:p>
          </p:txBody>
        </p:sp>
        <p:sp>
          <p:nvSpPr>
            <p:cNvPr id="76924" name="TextBox 128"/>
            <p:cNvSpPr txBox="1">
              <a:spLocks noChangeArrowheads="1"/>
            </p:cNvSpPr>
            <p:nvPr/>
          </p:nvSpPr>
          <p:spPr bwMode="auto">
            <a:xfrm>
              <a:off x="6959600" y="4100513"/>
              <a:ext cx="481013" cy="33972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3%</a:t>
              </a:r>
              <a:endParaRPr lang="en-US" sz="1600">
                <a:solidFill>
                  <a:prstClr val="white"/>
                </a:solidFill>
                <a:latin typeface="Gill Sans" charset="0"/>
                <a:sym typeface="Gill Sans" charset="0"/>
              </a:endParaRPr>
            </a:p>
          </p:txBody>
        </p:sp>
        <p:sp>
          <p:nvSpPr>
            <p:cNvPr id="76925" name="TextBox 129"/>
            <p:cNvSpPr txBox="1">
              <a:spLocks noChangeArrowheads="1"/>
            </p:cNvSpPr>
            <p:nvPr/>
          </p:nvSpPr>
          <p:spPr bwMode="auto">
            <a:xfrm>
              <a:off x="8088313" y="4332288"/>
              <a:ext cx="481012" cy="33813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b="1">
                  <a:solidFill>
                    <a:prstClr val="white"/>
                  </a:solidFill>
                  <a:latin typeface="Gill Sans" charset="0"/>
                  <a:sym typeface="Gill Sans" charset="0"/>
                </a:rPr>
                <a:t>0%</a:t>
              </a:r>
            </a:p>
          </p:txBody>
        </p:sp>
      </p:grpSp>
      <p:sp>
        <p:nvSpPr>
          <p:cNvPr id="125" name="TextBox 124"/>
          <p:cNvSpPr txBox="1"/>
          <p:nvPr/>
        </p:nvSpPr>
        <p:spPr>
          <a:xfrm>
            <a:off x="2288228" y="1392833"/>
            <a:ext cx="6248400" cy="307975"/>
          </a:xfrm>
          <a:prstGeom prst="rect">
            <a:avLst/>
          </a:prstGeom>
          <a:noFill/>
        </p:spPr>
        <p:txBody>
          <a:bodyPr wrap="none">
            <a:spAutoFit/>
          </a:bodyPr>
          <a:lstStyle/>
          <a:p>
            <a:pPr algn="ctr" fontAlgn="base">
              <a:spcBef>
                <a:spcPct val="0"/>
              </a:spcBef>
              <a:spcAft>
                <a:spcPct val="0"/>
              </a:spcAft>
              <a:defRPr/>
            </a:pPr>
            <a:r>
              <a:rPr lang="en-US" sz="1400" dirty="0">
                <a:solidFill>
                  <a:prstClr val="white">
                    <a:lumMod val="85000"/>
                  </a:prstClr>
                </a:solidFill>
                <a:latin typeface="Gill Sans" charset="0"/>
                <a:sym typeface="Gill Sans" charset="0"/>
              </a:rPr>
              <a:t>Values shown represent the median change from baseline in percent liver fat.</a:t>
            </a:r>
          </a:p>
        </p:txBody>
      </p:sp>
      <p:sp>
        <p:nvSpPr>
          <p:cNvPr id="128" name="TextBox 127"/>
          <p:cNvSpPr txBox="1"/>
          <p:nvPr/>
        </p:nvSpPr>
        <p:spPr>
          <a:xfrm>
            <a:off x="1691680" y="6237312"/>
            <a:ext cx="7113320" cy="430887"/>
          </a:xfrm>
          <a:prstGeom prst="rect">
            <a:avLst/>
          </a:prstGeom>
          <a:noFill/>
        </p:spPr>
        <p:txBody>
          <a:bodyPr wrap="square" rtlCol="0">
            <a:spAutoFit/>
          </a:bodyPr>
          <a:lstStyle/>
          <a:p>
            <a:pPr algn="r" fontAlgn="base">
              <a:spcBef>
                <a:spcPct val="0"/>
              </a:spcBef>
              <a:spcAft>
                <a:spcPct val="0"/>
              </a:spcAft>
            </a:pPr>
            <a:r>
              <a:rPr lang="en-US" sz="1100" dirty="0">
                <a:solidFill>
                  <a:srgbClr val="FFC000">
                    <a:lumMod val="20000"/>
                    <a:lumOff val="80000"/>
                  </a:srgbClr>
                </a:solidFill>
                <a:latin typeface="Gill Sans" charset="0"/>
                <a:sym typeface="Gill Sans" charset="0"/>
              </a:rPr>
              <a:t>Presented at the 16</a:t>
            </a:r>
            <a:r>
              <a:rPr lang="en-US" sz="1100" baseline="30000" dirty="0">
                <a:solidFill>
                  <a:srgbClr val="FFC000">
                    <a:lumMod val="20000"/>
                    <a:lumOff val="80000"/>
                  </a:srgbClr>
                </a:solidFill>
                <a:latin typeface="Gill Sans" charset="0"/>
                <a:sym typeface="Gill Sans" charset="0"/>
              </a:rPr>
              <a:t>th</a:t>
            </a:r>
            <a:r>
              <a:rPr lang="en-US" sz="1100" dirty="0">
                <a:solidFill>
                  <a:srgbClr val="FFC000">
                    <a:lumMod val="20000"/>
                    <a:lumOff val="80000"/>
                  </a:srgbClr>
                </a:solidFill>
                <a:latin typeface="Gill Sans" charset="0"/>
                <a:sym typeface="Gill Sans" charset="0"/>
              </a:rPr>
              <a:t> International Symposium on Atherosclerosis; Sydney, Australia, 2012</a:t>
            </a:r>
          </a:p>
          <a:p>
            <a:pPr algn="r" fontAlgn="base">
              <a:spcBef>
                <a:spcPct val="0"/>
              </a:spcBef>
              <a:spcAft>
                <a:spcPct val="0"/>
              </a:spcAft>
            </a:pPr>
            <a:endParaRPr lang="en-US" sz="1100" dirty="0">
              <a:solidFill>
                <a:srgbClr val="FFC000">
                  <a:lumMod val="20000"/>
                  <a:lumOff val="80000"/>
                </a:srgbClr>
              </a:solidFill>
              <a:latin typeface="Gill Sans" charset="0"/>
              <a:sym typeface="Gill Sans" charset="0"/>
            </a:endParaRPr>
          </a:p>
        </p:txBody>
      </p:sp>
    </p:spTree>
    <p:extLst>
      <p:ext uri="{BB962C8B-B14F-4D97-AF65-F5344CB8AC3E}">
        <p14:creationId xmlns="" xmlns:p14="http://schemas.microsoft.com/office/powerpoint/2010/main" val="17032501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b="1" dirty="0" smtClean="0">
                <a:ea typeface="ＭＳ Ｐゴシック"/>
              </a:rPr>
              <a:t>Phase 3 Extension Study</a:t>
            </a:r>
            <a:r>
              <a:rPr lang="en-US" dirty="0" smtClean="0">
                <a:ea typeface="ＭＳ Ｐゴシック"/>
              </a:rPr>
              <a:t/>
            </a:r>
            <a:br>
              <a:rPr lang="en-US" dirty="0" smtClean="0">
                <a:ea typeface="ＭＳ Ｐゴシック"/>
              </a:rPr>
            </a:br>
            <a:r>
              <a:rPr lang="en-US" sz="2400" dirty="0" smtClean="0">
                <a:solidFill>
                  <a:schemeClr val="bg1"/>
                </a:solidFill>
                <a:ea typeface="ＭＳ Ｐゴシック"/>
              </a:rPr>
              <a:t>Safety Summary</a:t>
            </a:r>
            <a:endParaRPr lang="en-US" dirty="0" smtClean="0">
              <a:ea typeface="ＭＳ Ｐゴシック"/>
            </a:endParaRPr>
          </a:p>
        </p:txBody>
      </p:sp>
      <p:sp>
        <p:nvSpPr>
          <p:cNvPr id="113666" name="Content Placeholder 2"/>
          <p:cNvSpPr>
            <a:spLocks noGrp="1"/>
          </p:cNvSpPr>
          <p:nvPr>
            <p:ph idx="1"/>
          </p:nvPr>
        </p:nvSpPr>
        <p:spPr>
          <a:xfrm>
            <a:off x="641350" y="1489075"/>
            <a:ext cx="8229600" cy="4708525"/>
          </a:xfrm>
        </p:spPr>
        <p:txBody>
          <a:bodyPr/>
          <a:lstStyle/>
          <a:p>
            <a:r>
              <a:rPr lang="en-US" sz="1800" dirty="0" smtClean="0">
                <a:ea typeface="ＭＳ Ｐゴシック"/>
              </a:rPr>
              <a:t>No new safety findings</a:t>
            </a:r>
          </a:p>
          <a:p>
            <a:pPr lvl="1"/>
            <a:r>
              <a:rPr lang="en-US" sz="1600" dirty="0" smtClean="0">
                <a:ea typeface="ＭＳ Ｐゴシック"/>
              </a:rPr>
              <a:t>Similar profile to that observed in all four 6-month Phase 3 studies</a:t>
            </a:r>
          </a:p>
          <a:p>
            <a:r>
              <a:rPr lang="en-US" sz="1800" dirty="0" smtClean="0">
                <a:ea typeface="ＭＳ Ｐゴシック"/>
              </a:rPr>
              <a:t>Most patients experienced injection site reactions</a:t>
            </a:r>
          </a:p>
          <a:p>
            <a:pPr lvl="1"/>
            <a:r>
              <a:rPr lang="en-US" sz="1600" dirty="0"/>
              <a:t>Incidence was infrequent by injection</a:t>
            </a:r>
          </a:p>
          <a:p>
            <a:pPr lvl="2"/>
            <a:r>
              <a:rPr lang="en-US" sz="2000" dirty="0"/>
              <a:t>1 in 10 injections; or 5 per year on average</a:t>
            </a:r>
          </a:p>
          <a:p>
            <a:pPr lvl="2"/>
            <a:r>
              <a:rPr lang="en-US" sz="2000" dirty="0"/>
              <a:t>Generally self-limiting and mild to moderate in severity </a:t>
            </a:r>
            <a:endParaRPr lang="en-US" sz="2000" dirty="0" smtClean="0"/>
          </a:p>
          <a:p>
            <a:r>
              <a:rPr lang="en-US" sz="1800" dirty="0" smtClean="0">
                <a:ea typeface="ＭＳ Ｐゴシック"/>
              </a:rPr>
              <a:t>Some patients experienced flu-like symptoms</a:t>
            </a:r>
          </a:p>
          <a:p>
            <a:pPr lvl="1"/>
            <a:r>
              <a:rPr lang="en-US" sz="1600" dirty="0" smtClean="0">
                <a:ea typeface="ＭＳ Ｐゴシック"/>
              </a:rPr>
              <a:t>Most common symptom was fatigue</a:t>
            </a:r>
          </a:p>
          <a:p>
            <a:pPr lvl="1"/>
            <a:r>
              <a:rPr lang="en-US" sz="1600" dirty="0"/>
              <a:t>Incidence was very infrequent by injection</a:t>
            </a:r>
          </a:p>
          <a:p>
            <a:pPr lvl="2"/>
            <a:r>
              <a:rPr lang="en-US" sz="2000" dirty="0"/>
              <a:t>1 in 50 injections; or 1 per year on </a:t>
            </a:r>
            <a:r>
              <a:rPr lang="en-US" sz="2000" dirty="0" smtClean="0"/>
              <a:t>average</a:t>
            </a:r>
            <a:endParaRPr lang="en-US" sz="1600" dirty="0" smtClean="0">
              <a:ea typeface="ＭＳ Ｐゴシック"/>
            </a:endParaRPr>
          </a:p>
          <a:p>
            <a:r>
              <a:rPr lang="en-US" sz="1800" dirty="0" smtClean="0">
                <a:ea typeface="ＭＳ Ｐゴシック"/>
              </a:rPr>
              <a:t>Similar liver safety to that observed in 6-month Phase 3</a:t>
            </a:r>
            <a:r>
              <a:rPr lang="en-US" sz="2000" dirty="0" smtClean="0">
                <a:ea typeface="ＭＳ Ｐゴシック"/>
              </a:rPr>
              <a:t> </a:t>
            </a:r>
          </a:p>
        </p:txBody>
      </p:sp>
      <p:sp>
        <p:nvSpPr>
          <p:cNvPr id="113667" name="TextBox 3"/>
          <p:cNvSpPr txBox="1">
            <a:spLocks noChangeArrowheads="1"/>
          </p:cNvSpPr>
          <p:nvPr/>
        </p:nvSpPr>
        <p:spPr bwMode="auto">
          <a:xfrm>
            <a:off x="3491880" y="6021288"/>
            <a:ext cx="5455816" cy="600164"/>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100" dirty="0">
                <a:solidFill>
                  <a:srgbClr val="C5F3FF"/>
                </a:solidFill>
                <a:latin typeface="Gill Sans"/>
                <a:sym typeface="Gill Sans"/>
              </a:rPr>
              <a:t>Presented at the 16</a:t>
            </a:r>
            <a:r>
              <a:rPr lang="en-US" sz="1100" baseline="30000" dirty="0">
                <a:solidFill>
                  <a:srgbClr val="C5F3FF"/>
                </a:solidFill>
                <a:latin typeface="Gill Sans"/>
                <a:sym typeface="Gill Sans"/>
              </a:rPr>
              <a:t>th</a:t>
            </a:r>
            <a:r>
              <a:rPr lang="en-US" sz="1100" dirty="0">
                <a:solidFill>
                  <a:srgbClr val="C5F3FF"/>
                </a:solidFill>
                <a:latin typeface="Gill Sans"/>
                <a:sym typeface="Gill Sans"/>
              </a:rPr>
              <a:t> International Symposium on Atherosclerosis; Sydney, Australia, 2012</a:t>
            </a:r>
          </a:p>
          <a:p>
            <a:pPr algn="r" fontAlgn="base">
              <a:spcBef>
                <a:spcPct val="0"/>
              </a:spcBef>
              <a:spcAft>
                <a:spcPct val="0"/>
              </a:spcAft>
            </a:pPr>
            <a:endParaRPr lang="en-US" sz="1100" dirty="0">
              <a:solidFill>
                <a:srgbClr val="C5F3FF"/>
              </a:solidFill>
              <a:latin typeface="Gill Sans"/>
              <a:sym typeface="Gill Sans"/>
            </a:endParaRPr>
          </a:p>
        </p:txBody>
      </p:sp>
    </p:spTree>
    <p:extLst>
      <p:ext uri="{BB962C8B-B14F-4D97-AF65-F5344CB8AC3E}">
        <p14:creationId xmlns="" xmlns:p14="http://schemas.microsoft.com/office/powerpoint/2010/main" val="309875921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2800" b="1" dirty="0" smtClean="0"/>
              <a:t>Phase 3 Long Term Extension Study </a:t>
            </a:r>
            <a:r>
              <a:rPr lang="en-US" dirty="0" smtClean="0"/>
              <a:t/>
            </a:r>
            <a:br>
              <a:rPr lang="en-US" dirty="0" smtClean="0"/>
            </a:br>
            <a:r>
              <a:rPr lang="en-US" sz="3200" dirty="0" smtClean="0"/>
              <a:t>Overall Summary</a:t>
            </a:r>
            <a:endParaRPr lang="en-US" dirty="0" smtClean="0"/>
          </a:p>
        </p:txBody>
      </p:sp>
      <p:sp>
        <p:nvSpPr>
          <p:cNvPr id="39941" name="Content Placeholder 2"/>
          <p:cNvSpPr>
            <a:spLocks noGrp="1"/>
          </p:cNvSpPr>
          <p:nvPr>
            <p:ph idx="1"/>
          </p:nvPr>
        </p:nvSpPr>
        <p:spPr>
          <a:xfrm>
            <a:off x="395536" y="1412776"/>
            <a:ext cx="8229600" cy="4525963"/>
          </a:xfrm>
        </p:spPr>
        <p:txBody>
          <a:bodyPr>
            <a:normAutofit/>
          </a:bodyPr>
          <a:lstStyle/>
          <a:p>
            <a:pPr>
              <a:defRPr/>
            </a:pPr>
            <a:r>
              <a:rPr lang="en-US" sz="1800" dirty="0"/>
              <a:t>A total of 141 </a:t>
            </a:r>
            <a:r>
              <a:rPr lang="en-US" sz="1800" dirty="0" smtClean="0"/>
              <a:t>patients, including </a:t>
            </a:r>
            <a:r>
              <a:rPr lang="en-US" sz="1800" dirty="0" err="1" smtClean="0"/>
              <a:t>HoFH</a:t>
            </a:r>
            <a:r>
              <a:rPr lang="en-US" sz="1800" dirty="0" smtClean="0"/>
              <a:t>, Severe </a:t>
            </a:r>
            <a:r>
              <a:rPr lang="en-US" sz="1800" dirty="0" err="1" smtClean="0"/>
              <a:t>HeFH</a:t>
            </a:r>
            <a:r>
              <a:rPr lang="en-US" sz="1800" dirty="0" smtClean="0"/>
              <a:t> and </a:t>
            </a:r>
            <a:r>
              <a:rPr lang="en-US" sz="1800" dirty="0" err="1" smtClean="0"/>
              <a:t>HeFH</a:t>
            </a:r>
            <a:r>
              <a:rPr lang="en-US" sz="1800" dirty="0" smtClean="0"/>
              <a:t> subjects </a:t>
            </a:r>
            <a:r>
              <a:rPr lang="en-US" sz="1800" dirty="0"/>
              <a:t>enrolled in the extension study</a:t>
            </a:r>
          </a:p>
          <a:p>
            <a:pPr>
              <a:defRPr/>
            </a:pPr>
            <a:r>
              <a:rPr lang="en-US" sz="1800" dirty="0" smtClean="0"/>
              <a:t>Sustained lipid-lowering activity with extended treatment </a:t>
            </a:r>
          </a:p>
          <a:p>
            <a:pPr lvl="1">
              <a:defRPr/>
            </a:pPr>
            <a:r>
              <a:rPr lang="en-US" sz="1600" dirty="0" smtClean="0"/>
              <a:t>In addition to maximally tolerated lipid lowering therapy</a:t>
            </a:r>
          </a:p>
          <a:p>
            <a:pPr lvl="1">
              <a:defRPr/>
            </a:pPr>
            <a:r>
              <a:rPr lang="en-US" sz="1600" dirty="0" smtClean="0"/>
              <a:t>All </a:t>
            </a:r>
            <a:r>
              <a:rPr lang="en-US" sz="1600" dirty="0" err="1" smtClean="0"/>
              <a:t>atherogenic</a:t>
            </a:r>
            <a:r>
              <a:rPr lang="en-US" sz="1600" dirty="0" smtClean="0"/>
              <a:t> lipids measured remained reduced with extended treatment including LDL-C, Apo B, </a:t>
            </a:r>
            <a:r>
              <a:rPr lang="en-US" sz="1600" dirty="0" err="1" smtClean="0"/>
              <a:t>Lp</a:t>
            </a:r>
            <a:r>
              <a:rPr lang="en-US" sz="1600" dirty="0" smtClean="0"/>
              <a:t>(a), non-HDL-C and TGs</a:t>
            </a:r>
          </a:p>
          <a:p>
            <a:pPr lvl="1">
              <a:defRPr/>
            </a:pPr>
            <a:r>
              <a:rPr lang="en-US" sz="1600" dirty="0" smtClean="0"/>
              <a:t>No loss of LDL-C response over 2 years of treatment</a:t>
            </a:r>
          </a:p>
          <a:p>
            <a:pPr>
              <a:defRPr/>
            </a:pPr>
            <a:r>
              <a:rPr lang="en-US" sz="1800" dirty="0" smtClean="0"/>
              <a:t>Safety and tolerability profile remains consistent with Phase 3 index studies</a:t>
            </a:r>
          </a:p>
          <a:p>
            <a:pPr>
              <a:defRPr/>
            </a:pPr>
            <a:r>
              <a:rPr lang="en-US" sz="1800" dirty="0" smtClean="0"/>
              <a:t>Preclinical observations of liver adaptation to reduced lipid transport apparent in long-term clinical experience</a:t>
            </a:r>
          </a:p>
          <a:p>
            <a:pPr lvl="1">
              <a:defRPr/>
            </a:pPr>
            <a:r>
              <a:rPr lang="en-US" sz="1600" dirty="0" smtClean="0"/>
              <a:t>Increase in median % liver fat decreased with continued dosing past week 52, either at full or altered dose*</a:t>
            </a:r>
          </a:p>
          <a:p>
            <a:pPr lvl="1">
              <a:buFont typeface="Wingdings" pitchFamily="2" charset="2"/>
              <a:buNone/>
              <a:defRPr/>
            </a:pPr>
            <a:endParaRPr lang="en-US" sz="1800" dirty="0" smtClean="0"/>
          </a:p>
        </p:txBody>
      </p:sp>
      <p:sp>
        <p:nvSpPr>
          <p:cNvPr id="39939" name="TextBox 1"/>
          <p:cNvSpPr txBox="1">
            <a:spLocks noChangeArrowheads="1"/>
          </p:cNvSpPr>
          <p:nvPr/>
        </p:nvSpPr>
        <p:spPr bwMode="auto">
          <a:xfrm>
            <a:off x="2032000" y="6093296"/>
            <a:ext cx="7112000" cy="600075"/>
          </a:xfrm>
          <a:prstGeom prst="rect">
            <a:avLst/>
          </a:prstGeom>
          <a:noFill/>
          <a:ln w="9525">
            <a:noFill/>
            <a:miter lim="800000"/>
            <a:headEnd/>
            <a:tailEnd/>
          </a:ln>
        </p:spPr>
        <p:txBody>
          <a:bodyPr>
            <a:spAutoFit/>
          </a:bodyPr>
          <a:lstStyle/>
          <a:p>
            <a:pPr algn="r" fontAlgn="base">
              <a:spcBef>
                <a:spcPct val="0"/>
              </a:spcBef>
              <a:spcAft>
                <a:spcPct val="0"/>
              </a:spcAft>
            </a:pPr>
            <a:r>
              <a:rPr lang="en-US" sz="1100" dirty="0">
                <a:solidFill>
                  <a:srgbClr val="FFF2CC"/>
                </a:solidFill>
                <a:latin typeface="Gill Sans"/>
                <a:sym typeface="Gill Sans"/>
              </a:rPr>
              <a:t>*Altered dose refers to dose adjustments and dose holidays</a:t>
            </a:r>
          </a:p>
          <a:p>
            <a:pPr algn="r" fontAlgn="base">
              <a:spcBef>
                <a:spcPct val="0"/>
              </a:spcBef>
              <a:spcAft>
                <a:spcPct val="0"/>
              </a:spcAft>
            </a:pPr>
            <a:r>
              <a:rPr lang="en-US" sz="1100" dirty="0">
                <a:solidFill>
                  <a:srgbClr val="FFF2CC"/>
                </a:solidFill>
                <a:latin typeface="Gill Sans"/>
                <a:sym typeface="Gill Sans"/>
              </a:rPr>
              <a:t>Presented at the 16</a:t>
            </a:r>
            <a:r>
              <a:rPr lang="en-US" sz="1100" baseline="30000" dirty="0">
                <a:solidFill>
                  <a:srgbClr val="FFF2CC"/>
                </a:solidFill>
                <a:latin typeface="Gill Sans"/>
                <a:sym typeface="Gill Sans"/>
              </a:rPr>
              <a:t>th</a:t>
            </a:r>
            <a:r>
              <a:rPr lang="en-US" sz="1100" dirty="0">
                <a:solidFill>
                  <a:srgbClr val="FFF2CC"/>
                </a:solidFill>
                <a:latin typeface="Gill Sans"/>
                <a:sym typeface="Gill Sans"/>
              </a:rPr>
              <a:t> International Symposium on Atherosclerosis; Sydney, Australia, 2012</a:t>
            </a:r>
          </a:p>
          <a:p>
            <a:pPr algn="r" fontAlgn="base">
              <a:spcBef>
                <a:spcPct val="0"/>
              </a:spcBef>
              <a:spcAft>
                <a:spcPct val="0"/>
              </a:spcAft>
            </a:pPr>
            <a:endParaRPr lang="en-US" sz="1100" dirty="0">
              <a:solidFill>
                <a:srgbClr val="FFF2CC"/>
              </a:solidFill>
              <a:latin typeface="Gill Sans"/>
              <a:sym typeface="Gill Sans"/>
            </a:endParaRPr>
          </a:p>
        </p:txBody>
      </p:sp>
    </p:spTree>
    <p:extLst>
      <p:ext uri="{BB962C8B-B14F-4D97-AF65-F5344CB8AC3E}">
        <p14:creationId xmlns="" xmlns:p14="http://schemas.microsoft.com/office/powerpoint/2010/main" val="341002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lowchart: Decision 82"/>
          <p:cNvSpPr/>
          <p:nvPr/>
        </p:nvSpPr>
        <p:spPr>
          <a:xfrm>
            <a:off x="8362950" y="2351584"/>
            <a:ext cx="723900" cy="685800"/>
          </a:xfrm>
          <a:prstGeom prst="flowChartDecision">
            <a:avLst/>
          </a:prstGeom>
          <a:solidFill>
            <a:srgbClr val="A3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graphicFrame>
        <p:nvGraphicFramePr>
          <p:cNvPr id="50" name="Table 49"/>
          <p:cNvGraphicFramePr>
            <a:graphicFrameLocks noGrp="1"/>
          </p:cNvGraphicFramePr>
          <p:nvPr>
            <p:extLst>
              <p:ext uri="{D42A27DB-BD31-4B8C-83A1-F6EECF244321}">
                <p14:modId xmlns="" xmlns:p14="http://schemas.microsoft.com/office/powerpoint/2010/main" val="3402422080"/>
              </p:ext>
            </p:extLst>
          </p:nvPr>
        </p:nvGraphicFramePr>
        <p:xfrm>
          <a:off x="647700" y="2351584"/>
          <a:ext cx="8077212" cy="685800"/>
        </p:xfrm>
        <a:graphic>
          <a:graphicData uri="http://schemas.openxmlformats.org/drawingml/2006/table">
            <a:tbl>
              <a:tblPr firstRow="1" bandRow="1">
                <a:tableStyleId>{5C22544A-7EE6-4342-B048-85BDC9FD1C3A}</a:tableStyleId>
              </a:tblPr>
              <a:tblGrid>
                <a:gridCol w="1468584"/>
                <a:gridCol w="1468584"/>
                <a:gridCol w="1468584"/>
                <a:gridCol w="1468584"/>
                <a:gridCol w="1468584"/>
                <a:gridCol w="734292"/>
              </a:tblGrid>
              <a:tr h="685800">
                <a:tc>
                  <a:txBody>
                    <a:bodyPr/>
                    <a:lstStyle/>
                    <a:p>
                      <a:pPr algn="ctr"/>
                      <a:r>
                        <a:rPr lang="en-US" sz="1600" b="1" dirty="0" smtClean="0">
                          <a:solidFill>
                            <a:schemeClr val="tx1"/>
                          </a:solidFill>
                        </a:rPr>
                        <a:t>2011</a:t>
                      </a:r>
                      <a:endParaRPr lang="en-US" sz="1600" b="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D"/>
                    </a:solidFill>
                  </a:tcPr>
                </a:tc>
                <a:tc>
                  <a:txBody>
                    <a:bodyPr/>
                    <a:lstStyle/>
                    <a:p>
                      <a:pPr algn="ctr"/>
                      <a:r>
                        <a:rPr lang="en-US" sz="1600" b="1" dirty="0" smtClean="0">
                          <a:solidFill>
                            <a:schemeClr val="tx1"/>
                          </a:solidFill>
                        </a:rPr>
                        <a:t>2012</a:t>
                      </a:r>
                      <a:endParaRPr lang="en-US" sz="1600" b="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pPr algn="ctr"/>
                      <a:r>
                        <a:rPr lang="en-US" sz="1600" b="1" dirty="0" smtClean="0">
                          <a:solidFill>
                            <a:schemeClr val="tx1"/>
                          </a:solidFill>
                        </a:rPr>
                        <a:t>2013</a:t>
                      </a:r>
                      <a:endParaRPr lang="en-US" sz="1600" b="1"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2014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2015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0FF"/>
                    </a:solidFill>
                  </a:tcPr>
                </a:tc>
              </a:tr>
            </a:tbl>
          </a:graphicData>
        </a:graphic>
      </p:graphicFrame>
      <p:sp>
        <p:nvSpPr>
          <p:cNvPr id="4" name="Title 3"/>
          <p:cNvSpPr>
            <a:spLocks noGrp="1"/>
          </p:cNvSpPr>
          <p:nvPr>
            <p:ph type="title"/>
          </p:nvPr>
        </p:nvSpPr>
        <p:spPr>
          <a:xfrm>
            <a:off x="251520" y="-18256"/>
            <a:ext cx="8596064" cy="1143000"/>
          </a:xfrm>
        </p:spPr>
        <p:txBody>
          <a:bodyPr/>
          <a:lstStyle/>
          <a:p>
            <a:pPr algn="l"/>
            <a:r>
              <a:rPr lang="en-US" sz="3200" b="1" dirty="0" smtClean="0">
                <a:solidFill>
                  <a:srgbClr val="FFFF00"/>
                </a:solidFill>
              </a:rPr>
              <a:t>Emerging Therapies in Development</a:t>
            </a:r>
            <a:endParaRPr lang="en-US" sz="3200" b="1" dirty="0">
              <a:solidFill>
                <a:srgbClr val="FFFF00"/>
              </a:solidFill>
            </a:endParaRPr>
          </a:p>
        </p:txBody>
      </p:sp>
      <p:grpSp>
        <p:nvGrpSpPr>
          <p:cNvPr id="2" name="Group 21"/>
          <p:cNvGrpSpPr/>
          <p:nvPr/>
        </p:nvGrpSpPr>
        <p:grpSpPr>
          <a:xfrm>
            <a:off x="2552700" y="1313359"/>
            <a:ext cx="2943100" cy="1152525"/>
            <a:chOff x="2552700" y="1857375"/>
            <a:chExt cx="2943100" cy="1152525"/>
          </a:xfrm>
        </p:grpSpPr>
        <p:cxnSp>
          <p:nvCxnSpPr>
            <p:cNvPr id="56" name="Elbow Connector 51"/>
            <p:cNvCxnSpPr/>
            <p:nvPr/>
          </p:nvCxnSpPr>
          <p:spPr>
            <a:xfrm rot="5400000">
              <a:off x="2511282" y="2136919"/>
              <a:ext cx="762001" cy="488664"/>
            </a:xfrm>
            <a:prstGeom prst="bentConnector3">
              <a:avLst>
                <a:gd name="adj1" fmla="val 50000"/>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940" name="Rectangle 5"/>
            <p:cNvSpPr>
              <a:spLocks noChangeArrowheads="1"/>
            </p:cNvSpPr>
            <p:nvPr>
              <p:custDataLst>
                <p:tags r:id="rId2"/>
              </p:custDataLst>
            </p:nvPr>
          </p:nvSpPr>
          <p:spPr bwMode="gray">
            <a:xfrm>
              <a:off x="3133600" y="1857375"/>
              <a:ext cx="2362200" cy="657225"/>
            </a:xfrm>
            <a:prstGeom prst="roundRect">
              <a:avLst>
                <a:gd name="adj" fmla="val 11073"/>
              </a:avLst>
            </a:prstGeom>
            <a:noFill/>
            <a:ln w="12700">
              <a:noFill/>
              <a:headEnd/>
              <a:tailEnd/>
            </a:ln>
            <a:effectLst/>
          </p:spPr>
          <p:style>
            <a:lnRef idx="1">
              <a:schemeClr val="accent1"/>
            </a:lnRef>
            <a:fillRef idx="2">
              <a:schemeClr val="accent1"/>
            </a:fillRef>
            <a:effectRef idx="1">
              <a:schemeClr val="accent1"/>
            </a:effectRef>
            <a:fontRef idx="minor">
              <a:schemeClr val="dk1"/>
            </a:fontRef>
          </p:style>
          <p:txBody>
            <a:bodyPr wrap="square" lIns="91440" tIns="91440" rIns="91440" bIns="91440" anchor="b" anchorCtr="0">
              <a:spAutoFit/>
            </a:bodyPr>
            <a:lstStyle/>
            <a:p>
              <a:pPr defTabSz="912813" fontAlgn="base">
                <a:spcAft>
                  <a:spcPct val="0"/>
                </a:spcAft>
              </a:pPr>
              <a:r>
                <a:rPr lang="en-US" sz="1400" b="1" dirty="0">
                  <a:solidFill>
                    <a:prstClr val="white"/>
                  </a:solidFill>
                  <a:cs typeface="Arial" pitchFamily="34" charset="0"/>
                  <a:sym typeface="Gill Sans" charset="0"/>
                </a:rPr>
                <a:t>MTP inhibitor</a:t>
              </a:r>
            </a:p>
            <a:p>
              <a:pPr defTabSz="912813" fontAlgn="base">
                <a:spcAft>
                  <a:spcPct val="0"/>
                </a:spcAft>
              </a:pPr>
              <a:r>
                <a:rPr lang="en-US" sz="1400" b="1" dirty="0" err="1">
                  <a:solidFill>
                    <a:srgbClr val="FFFF00"/>
                  </a:solidFill>
                  <a:cs typeface="Arial" pitchFamily="34" charset="0"/>
                  <a:sym typeface="Gill Sans" charset="0"/>
                </a:rPr>
                <a:t>Lomitapide</a:t>
              </a:r>
              <a:r>
                <a:rPr lang="en-US" sz="1400" b="1" dirty="0">
                  <a:solidFill>
                    <a:srgbClr val="FFFF00"/>
                  </a:solidFill>
                  <a:cs typeface="Arial" pitchFamily="34" charset="0"/>
                  <a:sym typeface="Gill Sans" charset="0"/>
                </a:rPr>
                <a:t> (</a:t>
              </a:r>
              <a:r>
                <a:rPr lang="en-US" sz="1400" b="1" dirty="0" err="1">
                  <a:solidFill>
                    <a:srgbClr val="FFFF00"/>
                  </a:solidFill>
                  <a:cs typeface="Arial" pitchFamily="34" charset="0"/>
                  <a:sym typeface="Gill Sans" charset="0"/>
                </a:rPr>
                <a:t>Aegerion</a:t>
              </a:r>
              <a:r>
                <a:rPr lang="en-US" sz="1400" b="1" dirty="0">
                  <a:solidFill>
                    <a:srgbClr val="FFFF00"/>
                  </a:solidFill>
                  <a:cs typeface="Arial" pitchFamily="34" charset="0"/>
                  <a:sym typeface="Gill Sans" charset="0"/>
                </a:rPr>
                <a:t>)</a:t>
              </a:r>
            </a:p>
          </p:txBody>
        </p:sp>
        <p:sp>
          <p:nvSpPr>
            <p:cNvPr id="40" name="Oval 39"/>
            <p:cNvSpPr/>
            <p:nvPr/>
          </p:nvSpPr>
          <p:spPr bwMode="auto">
            <a:xfrm rot="5400000">
              <a:off x="2546062" y="2787938"/>
              <a:ext cx="228600" cy="215324"/>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dirty="0">
                <a:solidFill>
                  <a:prstClr val="white"/>
                </a:solidFill>
                <a:sym typeface="Gill Sans" pitchFamily="-109" charset="0"/>
              </a:endParaRPr>
            </a:p>
          </p:txBody>
        </p:sp>
      </p:grpSp>
      <p:sp>
        <p:nvSpPr>
          <p:cNvPr id="41" name="TextBox 40"/>
          <p:cNvSpPr txBox="1"/>
          <p:nvPr/>
        </p:nvSpPr>
        <p:spPr>
          <a:xfrm>
            <a:off x="5436096" y="5949280"/>
            <a:ext cx="3203848" cy="584775"/>
          </a:xfrm>
          <a:prstGeom prst="rect">
            <a:avLst/>
          </a:prstGeom>
          <a:noFill/>
        </p:spPr>
        <p:txBody>
          <a:bodyPr wrap="square" rtlCol="0">
            <a:spAutoFit/>
          </a:bodyPr>
          <a:lstStyle/>
          <a:p>
            <a:pPr algn="r" fontAlgn="base">
              <a:spcBef>
                <a:spcPct val="0"/>
              </a:spcBef>
              <a:spcAft>
                <a:spcPct val="0"/>
              </a:spcAft>
            </a:pPr>
            <a:r>
              <a:rPr lang="en-US" sz="800" dirty="0">
                <a:solidFill>
                  <a:prstClr val="white"/>
                </a:solidFill>
                <a:sym typeface="Gill Sans" charset="0"/>
              </a:rPr>
              <a:t>CETP = cholesterol ester transfer protein</a:t>
            </a:r>
            <a:r>
              <a:rPr lang="en-US" sz="800" dirty="0" smtClean="0">
                <a:solidFill>
                  <a:prstClr val="white"/>
                </a:solidFill>
                <a:sym typeface="Gill Sans" charset="0"/>
              </a:rPr>
              <a:t>;</a:t>
            </a:r>
          </a:p>
          <a:p>
            <a:pPr algn="r" fontAlgn="base">
              <a:spcBef>
                <a:spcPct val="0"/>
              </a:spcBef>
              <a:spcAft>
                <a:spcPct val="0"/>
              </a:spcAft>
            </a:pPr>
            <a:r>
              <a:rPr lang="en-US" sz="800" dirty="0" smtClean="0">
                <a:solidFill>
                  <a:prstClr val="white"/>
                </a:solidFill>
                <a:sym typeface="Gill Sans" charset="0"/>
              </a:rPr>
              <a:t> = </a:t>
            </a:r>
            <a:r>
              <a:rPr lang="en-US" sz="800" dirty="0">
                <a:solidFill>
                  <a:prstClr val="white"/>
                </a:solidFill>
                <a:sym typeface="Gill Sans" charset="0"/>
              </a:rPr>
              <a:t>monoclonal antibodies</a:t>
            </a:r>
            <a:r>
              <a:rPr lang="en-US" sz="800" dirty="0" smtClean="0">
                <a:solidFill>
                  <a:prstClr val="white"/>
                </a:solidFill>
                <a:sym typeface="Gill Sans" charset="0"/>
              </a:rPr>
              <a:t>;</a:t>
            </a:r>
          </a:p>
          <a:p>
            <a:pPr algn="r" fontAlgn="base">
              <a:spcBef>
                <a:spcPct val="0"/>
              </a:spcBef>
              <a:spcAft>
                <a:spcPct val="0"/>
              </a:spcAft>
            </a:pPr>
            <a:r>
              <a:rPr lang="en-US" sz="800" dirty="0" smtClean="0">
                <a:solidFill>
                  <a:prstClr val="white"/>
                </a:solidFill>
                <a:sym typeface="Gill Sans" charset="0"/>
              </a:rPr>
              <a:t> </a:t>
            </a:r>
            <a:r>
              <a:rPr lang="en-US" sz="800" dirty="0">
                <a:solidFill>
                  <a:prstClr val="white"/>
                </a:solidFill>
                <a:sym typeface="Gill Sans" charset="0"/>
              </a:rPr>
              <a:t>MTP = </a:t>
            </a:r>
            <a:r>
              <a:rPr lang="en-US" sz="800" dirty="0" err="1">
                <a:solidFill>
                  <a:prstClr val="white"/>
                </a:solidFill>
                <a:sym typeface="Gill Sans" charset="0"/>
              </a:rPr>
              <a:t>microsomal</a:t>
            </a:r>
            <a:r>
              <a:rPr lang="en-US" sz="800" dirty="0">
                <a:solidFill>
                  <a:prstClr val="white"/>
                </a:solidFill>
                <a:sym typeface="Gill Sans" charset="0"/>
              </a:rPr>
              <a:t> triglyceride transfer protein.</a:t>
            </a:r>
            <a:br>
              <a:rPr lang="en-US" sz="800" dirty="0">
                <a:solidFill>
                  <a:prstClr val="white"/>
                </a:solidFill>
                <a:sym typeface="Gill Sans" charset="0"/>
              </a:rPr>
            </a:br>
            <a:endParaRPr lang="en-US" sz="800" dirty="0">
              <a:solidFill>
                <a:prstClr val="white"/>
              </a:solidFill>
              <a:sym typeface="Gill Sans" charset="0"/>
            </a:endParaRPr>
          </a:p>
        </p:txBody>
      </p:sp>
      <p:grpSp>
        <p:nvGrpSpPr>
          <p:cNvPr id="3" name="Group 20"/>
          <p:cNvGrpSpPr/>
          <p:nvPr/>
        </p:nvGrpSpPr>
        <p:grpSpPr>
          <a:xfrm>
            <a:off x="1638300" y="2942135"/>
            <a:ext cx="2361132" cy="1204787"/>
            <a:chOff x="1638300" y="3486151"/>
            <a:chExt cx="2361132" cy="1204787"/>
          </a:xfrm>
        </p:grpSpPr>
        <p:sp>
          <p:nvSpPr>
            <p:cNvPr id="35" name="Rectangle 5"/>
            <p:cNvSpPr>
              <a:spLocks noChangeArrowheads="1"/>
            </p:cNvSpPr>
            <p:nvPr>
              <p:custDataLst>
                <p:tags r:id="rId1"/>
              </p:custDataLst>
            </p:nvPr>
          </p:nvSpPr>
          <p:spPr bwMode="gray">
            <a:xfrm>
              <a:off x="1638300" y="4009900"/>
              <a:ext cx="2361132" cy="681038"/>
            </a:xfrm>
            <a:prstGeom prst="roundRect">
              <a:avLst/>
            </a:prstGeom>
            <a:noFill/>
            <a:ln w="12700" algn="ctr">
              <a:noFill/>
              <a:miter lim="800000"/>
              <a:headEnd/>
              <a:tailEnd/>
            </a:ln>
            <a:effectLst/>
          </p:spPr>
          <p:txBody>
            <a:bodyPr wrap="square" lIns="91440" tIns="91440" rIns="91440" bIns="91440" anchor="t" anchorCtr="0">
              <a:spAutoFit/>
            </a:bodyPr>
            <a:lstStyle/>
            <a:p>
              <a:pPr defTabSz="912813" fontAlgn="base">
                <a:spcAft>
                  <a:spcPct val="0"/>
                </a:spcAft>
              </a:pPr>
              <a:r>
                <a:rPr lang="en-US" sz="1400" b="1" dirty="0">
                  <a:solidFill>
                    <a:prstClr val="white"/>
                  </a:solidFill>
                  <a:cs typeface="Arial" pitchFamily="34" charset="0"/>
                  <a:sym typeface="Gill Sans" charset="0"/>
                </a:rPr>
                <a:t>Apo B inhibitor</a:t>
              </a:r>
              <a:r>
                <a:rPr lang="en-US" sz="1400" b="1" dirty="0">
                  <a:solidFill>
                    <a:srgbClr val="FFFF00"/>
                  </a:solidFill>
                  <a:cs typeface="Arial" pitchFamily="34" charset="0"/>
                  <a:sym typeface="Gill Sans" charset="0"/>
                </a:rPr>
                <a:t> </a:t>
              </a:r>
            </a:p>
            <a:p>
              <a:pPr defTabSz="912813" fontAlgn="base">
                <a:spcAft>
                  <a:spcPct val="0"/>
                </a:spcAft>
              </a:pPr>
              <a:r>
                <a:rPr lang="en-US" sz="1400" b="1" dirty="0">
                  <a:solidFill>
                    <a:srgbClr val="FFFF00"/>
                  </a:solidFill>
                  <a:cs typeface="Arial" pitchFamily="34" charset="0"/>
                  <a:sym typeface="Gill Sans" charset="0"/>
                </a:rPr>
                <a:t>Mipomersen (Genzyme)</a:t>
              </a:r>
            </a:p>
          </p:txBody>
        </p:sp>
        <p:sp>
          <p:nvSpPr>
            <p:cNvPr id="44" name="Oval 43"/>
            <p:cNvSpPr/>
            <p:nvPr/>
          </p:nvSpPr>
          <p:spPr bwMode="auto">
            <a:xfrm rot="16200000" flipV="1">
              <a:off x="2317462" y="3492789"/>
              <a:ext cx="228600" cy="215324"/>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sym typeface="Gill Sans" pitchFamily="-109" charset="0"/>
              </a:endParaRPr>
            </a:p>
          </p:txBody>
        </p:sp>
        <p:cxnSp>
          <p:nvCxnSpPr>
            <p:cNvPr id="52" name="Elbow Connector 51"/>
            <p:cNvCxnSpPr/>
            <p:nvPr/>
          </p:nvCxnSpPr>
          <p:spPr>
            <a:xfrm rot="5400000">
              <a:off x="1901681" y="3565670"/>
              <a:ext cx="381001" cy="641062"/>
            </a:xfrm>
            <a:prstGeom prst="bentConnector2">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a:off x="6057900" y="960934"/>
            <a:ext cx="2828800" cy="1504951"/>
            <a:chOff x="6057900" y="1504950"/>
            <a:chExt cx="2828800" cy="1504951"/>
          </a:xfrm>
        </p:grpSpPr>
        <p:cxnSp>
          <p:nvCxnSpPr>
            <p:cNvPr id="66" name="Elbow Connector 51"/>
            <p:cNvCxnSpPr/>
            <p:nvPr/>
          </p:nvCxnSpPr>
          <p:spPr>
            <a:xfrm rot="5400000">
              <a:off x="5791202" y="1943102"/>
              <a:ext cx="1219201" cy="533397"/>
            </a:xfrm>
            <a:prstGeom prst="bentConnector3">
              <a:avLst>
                <a:gd name="adj1" fmla="val 54688"/>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rot="16200000" flipV="1">
              <a:off x="6051262" y="2787939"/>
              <a:ext cx="228600" cy="215324"/>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sym typeface="Gill Sans" pitchFamily="-109" charset="0"/>
              </a:endParaRPr>
            </a:p>
          </p:txBody>
        </p:sp>
        <p:sp>
          <p:nvSpPr>
            <p:cNvPr id="67" name="Rectangle 66"/>
            <p:cNvSpPr/>
            <p:nvPr/>
          </p:nvSpPr>
          <p:spPr>
            <a:xfrm>
              <a:off x="6676900" y="1504950"/>
              <a:ext cx="2209800" cy="800219"/>
            </a:xfrm>
            <a:prstGeom prst="rect">
              <a:avLst/>
            </a:prstGeom>
          </p:spPr>
          <p:txBody>
            <a:bodyPr wrap="square" lIns="91440" tIns="91440" rIns="91440" bIns="91440">
              <a:spAutoFit/>
            </a:bodyPr>
            <a:lstStyle/>
            <a:p>
              <a:pPr defTabSz="912813" fontAlgn="base">
                <a:spcAft>
                  <a:spcPct val="0"/>
                </a:spcAft>
              </a:pPr>
              <a:r>
                <a:rPr lang="en-US" sz="1400" b="1" dirty="0">
                  <a:solidFill>
                    <a:prstClr val="white"/>
                  </a:solidFill>
                  <a:cs typeface="Arial" pitchFamily="34" charset="0"/>
                  <a:sym typeface="Gill Sans" charset="0"/>
                </a:rPr>
                <a:t>CETP inhibitor</a:t>
              </a:r>
            </a:p>
            <a:p>
              <a:pPr fontAlgn="base">
                <a:spcBef>
                  <a:spcPct val="0"/>
                </a:spcBef>
                <a:spcAft>
                  <a:spcPct val="0"/>
                </a:spcAft>
              </a:pPr>
              <a:r>
                <a:rPr lang="en-US" sz="1400" b="1" dirty="0" err="1">
                  <a:solidFill>
                    <a:srgbClr val="FFFFCC"/>
                  </a:solidFill>
                  <a:cs typeface="Arial" pitchFamily="34" charset="0"/>
                  <a:sym typeface="Gill Sans" charset="0"/>
                </a:rPr>
                <a:t>Anacetrapib</a:t>
              </a:r>
              <a:r>
                <a:rPr lang="en-US" sz="1400" b="1" dirty="0">
                  <a:solidFill>
                    <a:srgbClr val="FFFFCC"/>
                  </a:solidFill>
                  <a:cs typeface="Arial" pitchFamily="34" charset="0"/>
                  <a:sym typeface="Gill Sans" charset="0"/>
                </a:rPr>
                <a:t>* (Merck)</a:t>
              </a:r>
            </a:p>
            <a:p>
              <a:pPr fontAlgn="base">
                <a:spcBef>
                  <a:spcPct val="0"/>
                </a:spcBef>
                <a:spcAft>
                  <a:spcPct val="0"/>
                </a:spcAft>
              </a:pPr>
              <a:r>
                <a:rPr lang="en-US" sz="1200" b="1" dirty="0">
                  <a:solidFill>
                    <a:srgbClr val="FFFFCC"/>
                  </a:solidFill>
                  <a:cs typeface="Arial" pitchFamily="34" charset="0"/>
                  <a:sym typeface="Gill Sans" charset="0"/>
                </a:rPr>
                <a:t>*Projected 2018</a:t>
              </a:r>
            </a:p>
          </p:txBody>
        </p:sp>
      </p:grpSp>
      <p:grpSp>
        <p:nvGrpSpPr>
          <p:cNvPr id="6" name="Group 24"/>
          <p:cNvGrpSpPr/>
          <p:nvPr/>
        </p:nvGrpSpPr>
        <p:grpSpPr>
          <a:xfrm>
            <a:off x="5114800" y="2942135"/>
            <a:ext cx="3048000" cy="2724149"/>
            <a:chOff x="5114800" y="3486151"/>
            <a:chExt cx="3048000" cy="2724149"/>
          </a:xfrm>
        </p:grpSpPr>
        <p:sp>
          <p:nvSpPr>
            <p:cNvPr id="69" name="Rectangle 68"/>
            <p:cNvSpPr/>
            <p:nvPr/>
          </p:nvSpPr>
          <p:spPr>
            <a:xfrm>
              <a:off x="5114800" y="4732972"/>
              <a:ext cx="3048000" cy="1477328"/>
            </a:xfrm>
            <a:prstGeom prst="rect">
              <a:avLst/>
            </a:prstGeom>
          </p:spPr>
          <p:txBody>
            <a:bodyPr wrap="square" tIns="91440" bIns="91440">
              <a:spAutoFit/>
            </a:bodyPr>
            <a:lstStyle/>
            <a:p>
              <a:pPr indent="-1143000" defTabSz="912813" fontAlgn="base">
                <a:spcAft>
                  <a:spcPct val="0"/>
                </a:spcAft>
              </a:pPr>
              <a:r>
                <a:rPr lang="en-US" sz="1400" b="1" dirty="0">
                  <a:solidFill>
                    <a:prstClr val="white"/>
                  </a:solidFill>
                  <a:cs typeface="Arial" pitchFamily="34" charset="0"/>
                  <a:sym typeface="Gill Sans" charset="0"/>
                </a:rPr>
                <a:t>PCSK9 inhibitors</a:t>
              </a:r>
            </a:p>
            <a:p>
              <a:pPr indent="-1143000" defTabSz="912813" fontAlgn="base">
                <a:spcAft>
                  <a:spcPct val="0"/>
                </a:spcAft>
              </a:pPr>
              <a:r>
                <a:rPr lang="en-US" sz="1400" b="1" dirty="0">
                  <a:solidFill>
                    <a:srgbClr val="FFFF00"/>
                  </a:solidFill>
                  <a:cs typeface="Arial" pitchFamily="34" charset="0"/>
                  <a:sym typeface="Gill Sans" charset="0"/>
                </a:rPr>
                <a:t>PCSK9 </a:t>
              </a:r>
              <a:r>
                <a:rPr lang="en-US" sz="1400" b="1" dirty="0" err="1">
                  <a:solidFill>
                    <a:srgbClr val="FFFF00"/>
                  </a:solidFill>
                  <a:cs typeface="Arial" pitchFamily="34" charset="0"/>
                  <a:sym typeface="Gill Sans" charset="0"/>
                </a:rPr>
                <a:t>mAbs</a:t>
              </a:r>
              <a:r>
                <a:rPr lang="en-US" sz="1400" b="1" dirty="0">
                  <a:solidFill>
                    <a:srgbClr val="FFFF00"/>
                  </a:solidFill>
                  <a:cs typeface="Arial" pitchFamily="34" charset="0"/>
                  <a:sym typeface="Gill Sans" charset="0"/>
                </a:rPr>
                <a:t> (</a:t>
              </a:r>
              <a:r>
                <a:rPr lang="en-US" sz="1400" b="1" dirty="0" err="1">
                  <a:solidFill>
                    <a:srgbClr val="FFFF00"/>
                  </a:solidFill>
                  <a:cs typeface="Arial" pitchFamily="34" charset="0"/>
                  <a:sym typeface="Gill Sans" charset="0"/>
                </a:rPr>
                <a:t>Regeneron</a:t>
              </a:r>
              <a:r>
                <a:rPr lang="en-US" sz="1400" b="1" dirty="0">
                  <a:solidFill>
                    <a:srgbClr val="FFFF00"/>
                  </a:solidFill>
                  <a:cs typeface="Arial" pitchFamily="34" charset="0"/>
                  <a:sym typeface="Gill Sans" charset="0"/>
                </a:rPr>
                <a:t>/</a:t>
              </a:r>
              <a:r>
                <a:rPr lang="en-US" sz="1400" b="1" dirty="0" err="1">
                  <a:solidFill>
                    <a:srgbClr val="FFFF00"/>
                  </a:solidFill>
                  <a:cs typeface="Arial" pitchFamily="34" charset="0"/>
                  <a:sym typeface="Gill Sans" charset="0"/>
                </a:rPr>
                <a:t>Sanofi</a:t>
              </a:r>
              <a:r>
                <a:rPr lang="en-US" sz="1400" b="1" dirty="0">
                  <a:solidFill>
                    <a:srgbClr val="FFFF00"/>
                  </a:solidFill>
                  <a:cs typeface="Arial" pitchFamily="34" charset="0"/>
                  <a:sym typeface="Gill Sans" charset="0"/>
                </a:rPr>
                <a:t> Amgen, Pfizer)</a:t>
              </a:r>
            </a:p>
            <a:p>
              <a:pPr defTabSz="912813" fontAlgn="base">
                <a:spcAft>
                  <a:spcPct val="0"/>
                </a:spcAft>
                <a:buClr>
                  <a:srgbClr val="DB5D06"/>
                </a:buClr>
              </a:pPr>
              <a:r>
                <a:rPr lang="en-US" sz="1400" dirty="0">
                  <a:solidFill>
                    <a:srgbClr val="FFFF00"/>
                  </a:solidFill>
                  <a:cs typeface="Arial" pitchFamily="34" charset="0"/>
                  <a:sym typeface="Gill Sans" charset="0"/>
                </a:rPr>
                <a:t>PCSK9 </a:t>
              </a:r>
              <a:r>
                <a:rPr lang="en-US" sz="1400" dirty="0" err="1">
                  <a:solidFill>
                    <a:srgbClr val="FFFF00"/>
                  </a:solidFill>
                  <a:cs typeface="Arial" pitchFamily="34" charset="0"/>
                  <a:sym typeface="Gill Sans" charset="0"/>
                </a:rPr>
                <a:t>siRNA</a:t>
              </a:r>
              <a:r>
                <a:rPr lang="en-US" sz="1400" dirty="0">
                  <a:solidFill>
                    <a:srgbClr val="FFFF00"/>
                  </a:solidFill>
                  <a:cs typeface="Arial" pitchFamily="34" charset="0"/>
                  <a:sym typeface="Gill Sans" charset="0"/>
                </a:rPr>
                <a:t> (</a:t>
              </a:r>
              <a:r>
                <a:rPr lang="en-US" sz="1400" dirty="0" err="1">
                  <a:solidFill>
                    <a:srgbClr val="FFFF00"/>
                  </a:solidFill>
                  <a:cs typeface="Arial" pitchFamily="34" charset="0"/>
                  <a:sym typeface="Gill Sans" charset="0"/>
                </a:rPr>
                <a:t>Santaris</a:t>
              </a:r>
              <a:r>
                <a:rPr lang="en-US" sz="1400" dirty="0">
                  <a:solidFill>
                    <a:srgbClr val="FFFF00"/>
                  </a:solidFill>
                  <a:cs typeface="Arial" pitchFamily="34" charset="0"/>
                  <a:sym typeface="Gill Sans" charset="0"/>
                </a:rPr>
                <a:t>)</a:t>
              </a:r>
            </a:p>
            <a:p>
              <a:pPr defTabSz="912813" fontAlgn="base">
                <a:spcAft>
                  <a:spcPct val="0"/>
                </a:spcAft>
                <a:buClr>
                  <a:srgbClr val="DB5D06"/>
                </a:buClr>
              </a:pPr>
              <a:r>
                <a:rPr lang="en-US" sz="1400" dirty="0">
                  <a:solidFill>
                    <a:srgbClr val="FFFF00"/>
                  </a:solidFill>
                  <a:cs typeface="Arial" pitchFamily="34" charset="0"/>
                  <a:sym typeface="Gill Sans" charset="0"/>
                </a:rPr>
                <a:t>PCSK9 </a:t>
              </a:r>
              <a:r>
                <a:rPr lang="en-US" sz="1400" dirty="0" err="1">
                  <a:solidFill>
                    <a:srgbClr val="FFFF00"/>
                  </a:solidFill>
                  <a:cs typeface="Arial" pitchFamily="34" charset="0"/>
                  <a:sym typeface="Gill Sans" charset="0"/>
                </a:rPr>
                <a:t>siRNA</a:t>
              </a:r>
              <a:r>
                <a:rPr lang="en-US" sz="1400" dirty="0">
                  <a:solidFill>
                    <a:srgbClr val="FFFF00"/>
                  </a:solidFill>
                  <a:cs typeface="Arial" pitchFamily="34" charset="0"/>
                  <a:sym typeface="Gill Sans" charset="0"/>
                </a:rPr>
                <a:t> (</a:t>
              </a:r>
              <a:r>
                <a:rPr lang="en-US" sz="1400" dirty="0" err="1">
                  <a:solidFill>
                    <a:srgbClr val="FFFF00"/>
                  </a:solidFill>
                  <a:cs typeface="Arial" pitchFamily="34" charset="0"/>
                  <a:sym typeface="Gill Sans" charset="0"/>
                </a:rPr>
                <a:t>Alnylam</a:t>
              </a:r>
              <a:r>
                <a:rPr lang="en-US" sz="1400" dirty="0">
                  <a:solidFill>
                    <a:srgbClr val="FFFF00"/>
                  </a:solidFill>
                  <a:cs typeface="Arial" pitchFamily="34" charset="0"/>
                  <a:sym typeface="Gill Sans" charset="0"/>
                </a:rPr>
                <a:t>)</a:t>
              </a:r>
            </a:p>
            <a:p>
              <a:pPr defTabSz="912813" fontAlgn="base">
                <a:spcAft>
                  <a:spcPct val="0"/>
                </a:spcAft>
                <a:buClr>
                  <a:srgbClr val="DB5D06"/>
                </a:buClr>
              </a:pPr>
              <a:r>
                <a:rPr lang="en-US" sz="1400" dirty="0">
                  <a:solidFill>
                    <a:srgbClr val="FFFF00"/>
                  </a:solidFill>
                  <a:cs typeface="Arial" pitchFamily="34" charset="0"/>
                  <a:sym typeface="Gill Sans" charset="0"/>
                </a:rPr>
                <a:t>PCSK9 ASO (ISIS-BMS)</a:t>
              </a:r>
              <a:endParaRPr lang="en-US" sz="1400" b="1" dirty="0">
                <a:solidFill>
                  <a:srgbClr val="FFFF00"/>
                </a:solidFill>
                <a:cs typeface="Arial" pitchFamily="34" charset="0"/>
                <a:sym typeface="Gill Sans" charset="0"/>
              </a:endParaRPr>
            </a:p>
          </p:txBody>
        </p:sp>
        <p:sp>
          <p:nvSpPr>
            <p:cNvPr id="76" name="Oval 75"/>
            <p:cNvSpPr/>
            <p:nvPr/>
          </p:nvSpPr>
          <p:spPr bwMode="auto">
            <a:xfrm rot="16200000" flipV="1">
              <a:off x="6832312" y="3492789"/>
              <a:ext cx="228600" cy="215324"/>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sym typeface="Gill Sans" pitchFamily="-109" charset="0"/>
              </a:endParaRPr>
            </a:p>
          </p:txBody>
        </p:sp>
        <p:cxnSp>
          <p:nvCxnSpPr>
            <p:cNvPr id="77" name="Elbow Connector 51"/>
            <p:cNvCxnSpPr/>
            <p:nvPr/>
          </p:nvCxnSpPr>
          <p:spPr>
            <a:xfrm rot="5400000">
              <a:off x="5521183" y="3356120"/>
              <a:ext cx="1085848" cy="1726911"/>
            </a:xfrm>
            <a:prstGeom prst="bentConnector2">
              <a:avLst/>
            </a:prstGeom>
            <a:ln w="127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7618205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sosceles Triangle 23"/>
          <p:cNvSpPr/>
          <p:nvPr/>
        </p:nvSpPr>
        <p:spPr>
          <a:xfrm rot="5400000">
            <a:off x="5390401" y="3317496"/>
            <a:ext cx="3965712" cy="732337"/>
          </a:xfrm>
          <a:prstGeom prst="triangle">
            <a:avLst>
              <a:gd name="adj" fmla="val 50795"/>
            </a:avLst>
          </a:prstGeom>
          <a:gradFill flip="none" rotWithShape="1">
            <a:gsLst>
              <a:gs pos="0">
                <a:srgbClr val="A3E0FF"/>
              </a:gs>
              <a:gs pos="80000">
                <a:srgbClr val="FFE699"/>
              </a:gs>
            </a:gsLst>
            <a:lin ang="0" scaled="1"/>
            <a:tileRect/>
          </a:gradFill>
          <a:ln/>
        </p:spPr>
        <p:style>
          <a:lnRef idx="0">
            <a:schemeClr val="accent5"/>
          </a:lnRef>
          <a:fillRef idx="3">
            <a:schemeClr val="accent5"/>
          </a:fillRef>
          <a:effectRef idx="3">
            <a:schemeClr val="accent5"/>
          </a:effectRef>
          <a:fontRef idx="minor">
            <a:schemeClr val="lt1"/>
          </a:fontRef>
        </p:style>
        <p:txBody>
          <a:bodyPr rtlCol="0" anchor="ctr"/>
          <a:lstStyle/>
          <a:p>
            <a:pPr algn="ctr" fontAlgn="base">
              <a:spcBef>
                <a:spcPct val="0"/>
              </a:spcBef>
              <a:spcAft>
                <a:spcPct val="0"/>
              </a:spcAft>
            </a:pPr>
            <a:endParaRPr lang="en-US" sz="4200" dirty="0">
              <a:solidFill>
                <a:srgbClr val="676767"/>
              </a:solidFill>
              <a:sym typeface="Gill Sans" charset="0"/>
            </a:endParaRPr>
          </a:p>
        </p:txBody>
      </p:sp>
      <p:sp>
        <p:nvSpPr>
          <p:cNvPr id="2" name="Title 1"/>
          <p:cNvSpPr>
            <a:spLocks noGrp="1"/>
          </p:cNvSpPr>
          <p:nvPr>
            <p:ph type="title"/>
          </p:nvPr>
        </p:nvSpPr>
        <p:spPr/>
        <p:txBody>
          <a:bodyPr/>
          <a:lstStyle/>
          <a:p>
            <a:pPr algn="l"/>
            <a:r>
              <a:rPr lang="en-US" sz="2800" b="1" dirty="0" smtClean="0">
                <a:solidFill>
                  <a:srgbClr val="FFFF00"/>
                </a:solidFill>
              </a:rPr>
              <a:t>Apo B-100: Long-recognized as a Promising Target for Pharmacological Intervention </a:t>
            </a:r>
            <a:endParaRPr lang="en-US" sz="1600" b="1" dirty="0">
              <a:solidFill>
                <a:srgbClr val="FFFF00"/>
              </a:solidFill>
            </a:endParaRPr>
          </a:p>
        </p:txBody>
      </p:sp>
      <p:sp>
        <p:nvSpPr>
          <p:cNvPr id="10" name="Freeform 9"/>
          <p:cNvSpPr/>
          <p:nvPr/>
        </p:nvSpPr>
        <p:spPr>
          <a:xfrm>
            <a:off x="539553" y="3026004"/>
            <a:ext cx="6228758" cy="1378871"/>
          </a:xfrm>
          <a:custGeom>
            <a:avLst/>
            <a:gdLst>
              <a:gd name="connsiteX0" fmla="*/ 0 w 4190999"/>
              <a:gd name="connsiteY0" fmla="*/ 170053 h 1020299"/>
              <a:gd name="connsiteX1" fmla="*/ 170053 w 4190999"/>
              <a:gd name="connsiteY1" fmla="*/ 0 h 1020299"/>
              <a:gd name="connsiteX2" fmla="*/ 4020946 w 4190999"/>
              <a:gd name="connsiteY2" fmla="*/ 0 h 1020299"/>
              <a:gd name="connsiteX3" fmla="*/ 4190999 w 4190999"/>
              <a:gd name="connsiteY3" fmla="*/ 170053 h 1020299"/>
              <a:gd name="connsiteX4" fmla="*/ 4190999 w 4190999"/>
              <a:gd name="connsiteY4" fmla="*/ 850246 h 1020299"/>
              <a:gd name="connsiteX5" fmla="*/ 4020946 w 4190999"/>
              <a:gd name="connsiteY5" fmla="*/ 1020299 h 1020299"/>
              <a:gd name="connsiteX6" fmla="*/ 170053 w 4190999"/>
              <a:gd name="connsiteY6" fmla="*/ 1020299 h 1020299"/>
              <a:gd name="connsiteX7" fmla="*/ 0 w 4190999"/>
              <a:gd name="connsiteY7" fmla="*/ 850246 h 1020299"/>
              <a:gd name="connsiteX8" fmla="*/ 0 w 4190999"/>
              <a:gd name="connsiteY8" fmla="*/ 170053 h 10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99" h="1020299">
                <a:moveTo>
                  <a:pt x="0" y="170053"/>
                </a:moveTo>
                <a:cubicBezTo>
                  <a:pt x="0" y="76135"/>
                  <a:pt x="76135" y="0"/>
                  <a:pt x="170053" y="0"/>
                </a:cubicBezTo>
                <a:lnTo>
                  <a:pt x="4020946" y="0"/>
                </a:lnTo>
                <a:cubicBezTo>
                  <a:pt x="4114864" y="0"/>
                  <a:pt x="4190999" y="76135"/>
                  <a:pt x="4190999" y="170053"/>
                </a:cubicBezTo>
                <a:lnTo>
                  <a:pt x="4190999" y="850246"/>
                </a:lnTo>
                <a:cubicBezTo>
                  <a:pt x="4190999" y="944164"/>
                  <a:pt x="4114864" y="1020299"/>
                  <a:pt x="4020946" y="1020299"/>
                </a:cubicBezTo>
                <a:lnTo>
                  <a:pt x="170053" y="1020299"/>
                </a:lnTo>
                <a:cubicBezTo>
                  <a:pt x="76135" y="1020299"/>
                  <a:pt x="0" y="944164"/>
                  <a:pt x="0" y="850246"/>
                </a:cubicBezTo>
                <a:lnTo>
                  <a:pt x="0" y="170053"/>
                </a:lnTo>
                <a:close/>
              </a:path>
            </a:pathLst>
          </a:cu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957" tIns="106957" rIns="106957" bIns="106957" numCol="1" spcCol="1270" anchor="ctr" anchorCtr="0">
            <a:noAutofit/>
          </a:bodyPr>
          <a:lstStyle/>
          <a:p>
            <a:pPr defTabSz="666750" fontAlgn="base">
              <a:lnSpc>
                <a:spcPct val="90000"/>
              </a:lnSpc>
              <a:spcBef>
                <a:spcPct val="0"/>
              </a:spcBef>
            </a:pPr>
            <a:r>
              <a:rPr lang="en-US" sz="1600" b="1" dirty="0">
                <a:solidFill>
                  <a:srgbClr val="000000"/>
                </a:solidFill>
                <a:sym typeface="Gill Sans" charset="0"/>
              </a:rPr>
              <a:t>Therapeutic platform mimicking an experiment of nature</a:t>
            </a:r>
          </a:p>
          <a:p>
            <a:pPr defTabSz="666750" fontAlgn="base">
              <a:lnSpc>
                <a:spcPct val="90000"/>
              </a:lnSpc>
              <a:spcBef>
                <a:spcPct val="0"/>
              </a:spcBef>
            </a:pPr>
            <a:r>
              <a:rPr lang="en-US" sz="1600" dirty="0">
                <a:solidFill>
                  <a:srgbClr val="000000"/>
                </a:solidFill>
                <a:sym typeface="Gill Sans" charset="0"/>
              </a:rPr>
              <a:t>Familial </a:t>
            </a:r>
            <a:r>
              <a:rPr lang="en-US" sz="1600" dirty="0" err="1">
                <a:solidFill>
                  <a:srgbClr val="000000"/>
                </a:solidFill>
                <a:sym typeface="Gill Sans" charset="0"/>
              </a:rPr>
              <a:t>hypobetalipoproteinemia</a:t>
            </a:r>
            <a:r>
              <a:rPr lang="en-US" sz="1600" dirty="0">
                <a:solidFill>
                  <a:srgbClr val="000000"/>
                </a:solidFill>
                <a:sym typeface="Gill Sans" charset="0"/>
              </a:rPr>
              <a:t> (FHBL), caused by genetic mutations resulting in extremely low levels of Apo B; results in low plasma cholesterol, reduced atherosclerosis, and heart disease</a:t>
            </a:r>
          </a:p>
        </p:txBody>
      </p:sp>
      <p:sp>
        <p:nvSpPr>
          <p:cNvPr id="13" name="Freeform 12"/>
          <p:cNvSpPr/>
          <p:nvPr/>
        </p:nvSpPr>
        <p:spPr>
          <a:xfrm>
            <a:off x="539552" y="1700808"/>
            <a:ext cx="6228759" cy="1237745"/>
          </a:xfrm>
          <a:custGeom>
            <a:avLst/>
            <a:gdLst>
              <a:gd name="connsiteX0" fmla="*/ 0 w 4190999"/>
              <a:gd name="connsiteY0" fmla="*/ 170053 h 1020299"/>
              <a:gd name="connsiteX1" fmla="*/ 170053 w 4190999"/>
              <a:gd name="connsiteY1" fmla="*/ 0 h 1020299"/>
              <a:gd name="connsiteX2" fmla="*/ 4020946 w 4190999"/>
              <a:gd name="connsiteY2" fmla="*/ 0 h 1020299"/>
              <a:gd name="connsiteX3" fmla="*/ 4190999 w 4190999"/>
              <a:gd name="connsiteY3" fmla="*/ 170053 h 1020299"/>
              <a:gd name="connsiteX4" fmla="*/ 4190999 w 4190999"/>
              <a:gd name="connsiteY4" fmla="*/ 850246 h 1020299"/>
              <a:gd name="connsiteX5" fmla="*/ 4020946 w 4190999"/>
              <a:gd name="connsiteY5" fmla="*/ 1020299 h 1020299"/>
              <a:gd name="connsiteX6" fmla="*/ 170053 w 4190999"/>
              <a:gd name="connsiteY6" fmla="*/ 1020299 h 1020299"/>
              <a:gd name="connsiteX7" fmla="*/ 0 w 4190999"/>
              <a:gd name="connsiteY7" fmla="*/ 850246 h 1020299"/>
              <a:gd name="connsiteX8" fmla="*/ 0 w 4190999"/>
              <a:gd name="connsiteY8" fmla="*/ 170053 h 10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99" h="1020299">
                <a:moveTo>
                  <a:pt x="0" y="170053"/>
                </a:moveTo>
                <a:cubicBezTo>
                  <a:pt x="0" y="76135"/>
                  <a:pt x="76135" y="0"/>
                  <a:pt x="170053" y="0"/>
                </a:cubicBezTo>
                <a:lnTo>
                  <a:pt x="4020946" y="0"/>
                </a:lnTo>
                <a:cubicBezTo>
                  <a:pt x="4114864" y="0"/>
                  <a:pt x="4190999" y="76135"/>
                  <a:pt x="4190999" y="170053"/>
                </a:cubicBezTo>
                <a:lnTo>
                  <a:pt x="4190999" y="850246"/>
                </a:lnTo>
                <a:cubicBezTo>
                  <a:pt x="4190999" y="944164"/>
                  <a:pt x="4114864" y="1020299"/>
                  <a:pt x="4020946" y="1020299"/>
                </a:cubicBezTo>
                <a:lnTo>
                  <a:pt x="170053" y="1020299"/>
                </a:lnTo>
                <a:cubicBezTo>
                  <a:pt x="76135" y="1020299"/>
                  <a:pt x="0" y="944164"/>
                  <a:pt x="0" y="850246"/>
                </a:cubicBezTo>
                <a:lnTo>
                  <a:pt x="0" y="170053"/>
                </a:lnTo>
                <a:close/>
              </a:path>
            </a:pathLst>
          </a:custGeom>
          <a:solidFill>
            <a:srgbClr val="A3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2664469"/>
              <a:satOff val="46093"/>
              <a:lumOff val="-22483"/>
              <a:alphaOff val="0"/>
            </a:schemeClr>
          </a:fillRef>
          <a:effectRef idx="0">
            <a:schemeClr val="accent5">
              <a:hueOff val="-2664469"/>
              <a:satOff val="46093"/>
              <a:lumOff val="-22483"/>
              <a:alphaOff val="0"/>
            </a:schemeClr>
          </a:effectRef>
          <a:fontRef idx="minor">
            <a:schemeClr val="lt1"/>
          </a:fontRef>
        </p:style>
        <p:txBody>
          <a:bodyPr spcFirstLastPara="0" vert="horz" wrap="square" lIns="106957" tIns="106957" rIns="106957" bIns="106957" numCol="1" spcCol="1270" anchor="ctr" anchorCtr="0">
            <a:noAutofit/>
          </a:bodyPr>
          <a:lstStyle/>
          <a:p>
            <a:pPr defTabSz="666750" fontAlgn="base">
              <a:lnSpc>
                <a:spcPct val="90000"/>
              </a:lnSpc>
              <a:spcBef>
                <a:spcPct val="0"/>
              </a:spcBef>
            </a:pPr>
            <a:r>
              <a:rPr lang="en-US" b="1" dirty="0">
                <a:solidFill>
                  <a:srgbClr val="000000"/>
                </a:solidFill>
                <a:sym typeface="Gill Sans" charset="0"/>
              </a:rPr>
              <a:t>Focused Function: Specific </a:t>
            </a:r>
            <a:r>
              <a:rPr lang="en-US" b="1" dirty="0" smtClean="0">
                <a:solidFill>
                  <a:srgbClr val="000000"/>
                </a:solidFill>
                <a:sym typeface="Gill Sans" charset="0"/>
              </a:rPr>
              <a:t>to Atherosclerosis</a:t>
            </a:r>
            <a:endParaRPr lang="en-US" b="1" dirty="0">
              <a:solidFill>
                <a:srgbClr val="000000"/>
              </a:solidFill>
              <a:sym typeface="Gill Sans" charset="0"/>
            </a:endParaRPr>
          </a:p>
          <a:p>
            <a:pPr defTabSz="666750" fontAlgn="base">
              <a:lnSpc>
                <a:spcPct val="90000"/>
              </a:lnSpc>
              <a:spcBef>
                <a:spcPct val="0"/>
              </a:spcBef>
            </a:pPr>
            <a:r>
              <a:rPr lang="en-US" sz="1600" dirty="0">
                <a:solidFill>
                  <a:srgbClr val="000000"/>
                </a:solidFill>
                <a:sym typeface="Gill Sans" charset="0"/>
              </a:rPr>
              <a:t>Apo B provides the structural core of </a:t>
            </a:r>
            <a:r>
              <a:rPr lang="en-US" sz="1600" u="sng" dirty="0">
                <a:solidFill>
                  <a:srgbClr val="000000"/>
                </a:solidFill>
                <a:sym typeface="Gill Sans" charset="0"/>
              </a:rPr>
              <a:t>all</a:t>
            </a:r>
            <a:r>
              <a:rPr lang="en-US" sz="1600" dirty="0">
                <a:solidFill>
                  <a:srgbClr val="000000"/>
                </a:solidFill>
                <a:sym typeface="Gill Sans" charset="0"/>
              </a:rPr>
              <a:t> atherogenic lipoproteins: </a:t>
            </a:r>
            <a:br>
              <a:rPr lang="en-US" sz="1600" dirty="0">
                <a:solidFill>
                  <a:srgbClr val="000000"/>
                </a:solidFill>
                <a:sym typeface="Gill Sans" charset="0"/>
              </a:rPr>
            </a:br>
            <a:r>
              <a:rPr lang="en-US" sz="1600" dirty="0">
                <a:solidFill>
                  <a:srgbClr val="000000"/>
                </a:solidFill>
                <a:sym typeface="Gill Sans" charset="0"/>
              </a:rPr>
              <a:t>VLDL, IDL, all forms of LDL, including </a:t>
            </a:r>
            <a:r>
              <a:rPr lang="en-US" sz="1600" dirty="0" err="1">
                <a:solidFill>
                  <a:srgbClr val="000000"/>
                </a:solidFill>
                <a:sym typeface="Gill Sans" charset="0"/>
              </a:rPr>
              <a:t>Lp</a:t>
            </a:r>
            <a:r>
              <a:rPr lang="en-US" sz="1600" dirty="0">
                <a:solidFill>
                  <a:srgbClr val="000000"/>
                </a:solidFill>
                <a:sym typeface="Gill Sans" charset="0"/>
              </a:rPr>
              <a:t>(a). </a:t>
            </a:r>
          </a:p>
        </p:txBody>
      </p:sp>
      <p:sp>
        <p:nvSpPr>
          <p:cNvPr id="14" name="Freeform 13"/>
          <p:cNvSpPr/>
          <p:nvPr/>
        </p:nvSpPr>
        <p:spPr>
          <a:xfrm>
            <a:off x="539553" y="4490936"/>
            <a:ext cx="6258812" cy="1237745"/>
          </a:xfrm>
          <a:custGeom>
            <a:avLst/>
            <a:gdLst>
              <a:gd name="connsiteX0" fmla="*/ 0 w 4190999"/>
              <a:gd name="connsiteY0" fmla="*/ 170053 h 1020299"/>
              <a:gd name="connsiteX1" fmla="*/ 170053 w 4190999"/>
              <a:gd name="connsiteY1" fmla="*/ 0 h 1020299"/>
              <a:gd name="connsiteX2" fmla="*/ 4020946 w 4190999"/>
              <a:gd name="connsiteY2" fmla="*/ 0 h 1020299"/>
              <a:gd name="connsiteX3" fmla="*/ 4190999 w 4190999"/>
              <a:gd name="connsiteY3" fmla="*/ 170053 h 1020299"/>
              <a:gd name="connsiteX4" fmla="*/ 4190999 w 4190999"/>
              <a:gd name="connsiteY4" fmla="*/ 850246 h 1020299"/>
              <a:gd name="connsiteX5" fmla="*/ 4020946 w 4190999"/>
              <a:gd name="connsiteY5" fmla="*/ 1020299 h 1020299"/>
              <a:gd name="connsiteX6" fmla="*/ 170053 w 4190999"/>
              <a:gd name="connsiteY6" fmla="*/ 1020299 h 1020299"/>
              <a:gd name="connsiteX7" fmla="*/ 0 w 4190999"/>
              <a:gd name="connsiteY7" fmla="*/ 850246 h 1020299"/>
              <a:gd name="connsiteX8" fmla="*/ 0 w 4190999"/>
              <a:gd name="connsiteY8" fmla="*/ 170053 h 10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999" h="1020299">
                <a:moveTo>
                  <a:pt x="0" y="170053"/>
                </a:moveTo>
                <a:cubicBezTo>
                  <a:pt x="0" y="76135"/>
                  <a:pt x="76135" y="0"/>
                  <a:pt x="170053" y="0"/>
                </a:cubicBezTo>
                <a:lnTo>
                  <a:pt x="4020946" y="0"/>
                </a:lnTo>
                <a:cubicBezTo>
                  <a:pt x="4114864" y="0"/>
                  <a:pt x="4190999" y="76135"/>
                  <a:pt x="4190999" y="170053"/>
                </a:cubicBezTo>
                <a:lnTo>
                  <a:pt x="4190999" y="850246"/>
                </a:lnTo>
                <a:cubicBezTo>
                  <a:pt x="4190999" y="944164"/>
                  <a:pt x="4114864" y="1020299"/>
                  <a:pt x="4020946" y="1020299"/>
                </a:cubicBezTo>
                <a:lnTo>
                  <a:pt x="170053" y="1020299"/>
                </a:lnTo>
                <a:cubicBezTo>
                  <a:pt x="76135" y="1020299"/>
                  <a:pt x="0" y="944164"/>
                  <a:pt x="0" y="850246"/>
                </a:cubicBezTo>
                <a:lnTo>
                  <a:pt x="0" y="170053"/>
                </a:lnTo>
                <a:close/>
              </a:path>
            </a:pathLst>
          </a:custGeom>
          <a:solidFill>
            <a:srgbClr val="FFE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996703"/>
              <a:satOff val="69140"/>
              <a:lumOff val="-33725"/>
              <a:alphaOff val="0"/>
            </a:schemeClr>
          </a:fillRef>
          <a:effectRef idx="0">
            <a:schemeClr val="accent5">
              <a:hueOff val="-3996703"/>
              <a:satOff val="69140"/>
              <a:lumOff val="-33725"/>
              <a:alphaOff val="0"/>
            </a:schemeClr>
          </a:effectRef>
          <a:fontRef idx="minor">
            <a:schemeClr val="lt1"/>
          </a:fontRef>
        </p:style>
        <p:txBody>
          <a:bodyPr spcFirstLastPara="0" vert="horz" wrap="square" lIns="106957" tIns="106957" rIns="106957" bIns="106957" numCol="1" spcCol="1270" anchor="ctr" anchorCtr="0">
            <a:noAutofit/>
          </a:bodyPr>
          <a:lstStyle/>
          <a:p>
            <a:pPr defTabSz="666750" fontAlgn="base">
              <a:lnSpc>
                <a:spcPct val="90000"/>
              </a:lnSpc>
              <a:spcBef>
                <a:spcPct val="0"/>
              </a:spcBef>
              <a:spcAft>
                <a:spcPct val="35000"/>
              </a:spcAft>
            </a:pPr>
            <a:r>
              <a:rPr lang="en-US" b="1" dirty="0">
                <a:solidFill>
                  <a:srgbClr val="000000"/>
                </a:solidFill>
                <a:sym typeface="Gill Sans" charset="0"/>
              </a:rPr>
              <a:t>Mechanistic Analog </a:t>
            </a:r>
            <a:br>
              <a:rPr lang="en-US" b="1" dirty="0">
                <a:solidFill>
                  <a:srgbClr val="000000"/>
                </a:solidFill>
                <a:sym typeface="Gill Sans" charset="0"/>
              </a:rPr>
            </a:br>
            <a:r>
              <a:rPr lang="en-US" sz="1600" dirty="0">
                <a:solidFill>
                  <a:srgbClr val="000000"/>
                </a:solidFill>
                <a:sym typeface="Gill Sans" charset="0"/>
              </a:rPr>
              <a:t>LDL apheresis reduces all atherogenic lipoproteins through use of resins that bind and remove Apo B–containing particles from plasma.</a:t>
            </a:r>
          </a:p>
        </p:txBody>
      </p:sp>
      <p:pic>
        <p:nvPicPr>
          <p:cNvPr id="46" name="Picture 33" descr="lipids and ApoBs"/>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64" t="7915" r="81496" b="64720"/>
          <a:stretch>
            <a:fillRect/>
          </a:stretch>
        </p:blipFill>
        <p:spPr bwMode="auto">
          <a:xfrm>
            <a:off x="7739426" y="3095441"/>
            <a:ext cx="1092200" cy="100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8"/>
          <p:cNvSpPr txBox="1">
            <a:spLocks noChangeArrowheads="1"/>
          </p:cNvSpPr>
          <p:nvPr/>
        </p:nvSpPr>
        <p:spPr bwMode="auto">
          <a:xfrm>
            <a:off x="7530592" y="2441230"/>
            <a:ext cx="150304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eaLnBrk="0" hangingPunct="0">
              <a:defRPr sz="1300">
                <a:solidFill>
                  <a:schemeClr val="tx1"/>
                </a:solidFill>
                <a:latin typeface="Arial" charset="0"/>
                <a:cs typeface="Arial" charset="0"/>
              </a:defRPr>
            </a:lvl1pPr>
            <a:lvl2pPr marL="742950" indent="-285750" eaLnBrk="0" hangingPunct="0">
              <a:defRPr sz="1300">
                <a:solidFill>
                  <a:schemeClr val="tx1"/>
                </a:solidFill>
                <a:latin typeface="Arial" charset="0"/>
                <a:cs typeface="Arial" charset="0"/>
              </a:defRPr>
            </a:lvl2pPr>
            <a:lvl3pPr marL="1143000" indent="-228600" eaLnBrk="0" hangingPunct="0">
              <a:defRPr sz="1300">
                <a:solidFill>
                  <a:schemeClr val="tx1"/>
                </a:solidFill>
                <a:latin typeface="Arial" charset="0"/>
                <a:cs typeface="Arial" charset="0"/>
              </a:defRPr>
            </a:lvl3pPr>
            <a:lvl4pPr marL="1600200" indent="-228600" eaLnBrk="0" hangingPunct="0">
              <a:defRPr sz="1300">
                <a:solidFill>
                  <a:schemeClr val="tx1"/>
                </a:solidFill>
                <a:latin typeface="Arial" charset="0"/>
                <a:cs typeface="Arial" charset="0"/>
              </a:defRPr>
            </a:lvl4pPr>
            <a:lvl5pPr marL="2057400" indent="-228600" eaLnBrk="0" hangingPunct="0">
              <a:defRPr sz="1300">
                <a:solidFill>
                  <a:schemeClr val="tx1"/>
                </a:solidFill>
                <a:latin typeface="Arial" charset="0"/>
                <a:cs typeface="Arial" charset="0"/>
              </a:defRPr>
            </a:lvl5pPr>
            <a:lvl6pPr marL="2514600" indent="-228600" eaLnBrk="0" fontAlgn="base" hangingPunct="0">
              <a:spcBef>
                <a:spcPct val="0"/>
              </a:spcBef>
              <a:spcAft>
                <a:spcPct val="0"/>
              </a:spcAft>
              <a:defRPr sz="1300">
                <a:solidFill>
                  <a:schemeClr val="tx1"/>
                </a:solidFill>
                <a:latin typeface="Arial" charset="0"/>
                <a:cs typeface="Arial" charset="0"/>
              </a:defRPr>
            </a:lvl6pPr>
            <a:lvl7pPr marL="2971800" indent="-228600" eaLnBrk="0" fontAlgn="base" hangingPunct="0">
              <a:spcBef>
                <a:spcPct val="0"/>
              </a:spcBef>
              <a:spcAft>
                <a:spcPct val="0"/>
              </a:spcAft>
              <a:defRPr sz="1300">
                <a:solidFill>
                  <a:schemeClr val="tx1"/>
                </a:solidFill>
                <a:latin typeface="Arial" charset="0"/>
                <a:cs typeface="Arial" charset="0"/>
              </a:defRPr>
            </a:lvl7pPr>
            <a:lvl8pPr marL="3429000" indent="-228600" eaLnBrk="0" fontAlgn="base" hangingPunct="0">
              <a:spcBef>
                <a:spcPct val="0"/>
              </a:spcBef>
              <a:spcAft>
                <a:spcPct val="0"/>
              </a:spcAft>
              <a:defRPr sz="1300">
                <a:solidFill>
                  <a:schemeClr val="tx1"/>
                </a:solidFill>
                <a:latin typeface="Arial" charset="0"/>
                <a:cs typeface="Arial" charset="0"/>
              </a:defRPr>
            </a:lvl8pPr>
            <a:lvl9pPr marL="3886200" indent="-228600" eaLnBrk="0" fontAlgn="base" hangingPunct="0">
              <a:spcBef>
                <a:spcPct val="0"/>
              </a:spcBef>
              <a:spcAft>
                <a:spcPct val="0"/>
              </a:spcAft>
              <a:defRPr sz="1300">
                <a:solidFill>
                  <a:schemeClr val="tx1"/>
                </a:solidFill>
                <a:latin typeface="Arial" charset="0"/>
                <a:cs typeface="Arial" charset="0"/>
              </a:defRPr>
            </a:lvl9pPr>
          </a:lstStyle>
          <a:p>
            <a:pPr algn="ctr" eaLnBrk="1" fontAlgn="base" hangingPunct="1">
              <a:spcBef>
                <a:spcPct val="50000"/>
              </a:spcBef>
              <a:spcAft>
                <a:spcPct val="0"/>
              </a:spcAft>
            </a:pPr>
            <a:r>
              <a:rPr lang="en-US" sz="3200" b="1" dirty="0" smtClean="0">
                <a:ln>
                  <a:prstDash val="solid"/>
                </a:ln>
                <a:gradFill rotWithShape="1">
                  <a:gsLst>
                    <a:gs pos="0">
                      <a:srgbClr val="FFC000">
                        <a:tint val="70000"/>
                        <a:satMod val="200000"/>
                      </a:srgbClr>
                    </a:gs>
                    <a:gs pos="40000">
                      <a:srgbClr val="FFC000">
                        <a:tint val="90000"/>
                        <a:satMod val="130000"/>
                      </a:srgbClr>
                    </a:gs>
                    <a:gs pos="50000">
                      <a:srgbClr val="FFC000">
                        <a:tint val="90000"/>
                        <a:satMod val="130000"/>
                      </a:srgbClr>
                    </a:gs>
                    <a:gs pos="68000">
                      <a:srgbClr val="FFC000">
                        <a:tint val="90000"/>
                        <a:satMod val="130000"/>
                      </a:srgbClr>
                    </a:gs>
                    <a:gs pos="100000">
                      <a:srgbClr val="FFC000">
                        <a:tint val="70000"/>
                        <a:satMod val="200000"/>
                      </a:srgbClr>
                    </a:gs>
                  </a:gsLst>
                  <a:lin ang="5400000"/>
                </a:gradFill>
                <a:effectLst>
                  <a:outerShdw blurRad="88000" dist="50800" dir="5040000" algn="tl">
                    <a:srgbClr val="FFC000">
                      <a:tint val="80000"/>
                      <a:satMod val="250000"/>
                      <a:alpha val="45000"/>
                    </a:srgbClr>
                  </a:outerShdw>
                </a:effectLst>
                <a:sym typeface="Gill Sans" charset="0"/>
              </a:rPr>
              <a:t>Apo B</a:t>
            </a:r>
            <a:endParaRPr lang="en-US" sz="3200" b="1" dirty="0">
              <a:ln>
                <a:prstDash val="solid"/>
              </a:ln>
              <a:gradFill rotWithShape="1">
                <a:gsLst>
                  <a:gs pos="0">
                    <a:srgbClr val="FFC000">
                      <a:tint val="70000"/>
                      <a:satMod val="200000"/>
                    </a:srgbClr>
                  </a:gs>
                  <a:gs pos="40000">
                    <a:srgbClr val="FFC000">
                      <a:tint val="90000"/>
                      <a:satMod val="130000"/>
                    </a:srgbClr>
                  </a:gs>
                  <a:gs pos="50000">
                    <a:srgbClr val="FFC000">
                      <a:tint val="90000"/>
                      <a:satMod val="130000"/>
                    </a:srgbClr>
                  </a:gs>
                  <a:gs pos="68000">
                    <a:srgbClr val="FFC000">
                      <a:tint val="90000"/>
                      <a:satMod val="130000"/>
                    </a:srgbClr>
                  </a:gs>
                  <a:gs pos="100000">
                    <a:srgbClr val="FFC000">
                      <a:tint val="70000"/>
                      <a:satMod val="200000"/>
                    </a:srgbClr>
                  </a:gs>
                </a:gsLst>
                <a:lin ang="5400000"/>
              </a:gradFill>
              <a:effectLst>
                <a:outerShdw blurRad="88000" dist="50800" dir="5040000" algn="tl">
                  <a:srgbClr val="FFC000">
                    <a:tint val="80000"/>
                    <a:satMod val="250000"/>
                    <a:alpha val="45000"/>
                  </a:srgbClr>
                </a:outerShdw>
              </a:effectLst>
              <a:sym typeface="Gill Sans" charset="0"/>
            </a:endParaRPr>
          </a:p>
        </p:txBody>
      </p:sp>
    </p:spTree>
    <p:extLst>
      <p:ext uri="{BB962C8B-B14F-4D97-AF65-F5344CB8AC3E}">
        <p14:creationId xmlns="" xmlns:p14="http://schemas.microsoft.com/office/powerpoint/2010/main" val="2289711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15745" y="1968578"/>
            <a:ext cx="1846552" cy="1461298"/>
          </a:xfrm>
          <a:prstGeom prst="roundRect">
            <a:avLst/>
          </a:prstGeom>
          <a:noFill/>
          <a:ln w="38100" cap="flat" cmpd="sng" algn="ctr">
            <a:solidFill>
              <a:schemeClr val="bg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4200">
              <a:solidFill>
                <a:srgbClr val="000066"/>
              </a:solidFill>
              <a:sym typeface="Gill Sans" charset="0"/>
            </a:endParaRPr>
          </a:p>
        </p:txBody>
      </p:sp>
      <p:sp>
        <p:nvSpPr>
          <p:cNvPr id="24" name="Rounded Rectangle 23"/>
          <p:cNvSpPr/>
          <p:nvPr/>
        </p:nvSpPr>
        <p:spPr>
          <a:xfrm>
            <a:off x="2198841" y="1843316"/>
            <a:ext cx="2286000" cy="17166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base">
              <a:spcBef>
                <a:spcPct val="0"/>
              </a:spcBef>
              <a:spcAft>
                <a:spcPct val="0"/>
              </a:spcAft>
            </a:pPr>
            <a:endParaRPr lang="en-US" sz="4200">
              <a:solidFill>
                <a:prstClr val="white"/>
              </a:solidFill>
              <a:sym typeface="Gill Sans" charset="0"/>
            </a:endParaRPr>
          </a:p>
        </p:txBody>
      </p:sp>
      <p:sp>
        <p:nvSpPr>
          <p:cNvPr id="18434" name="Rectangle 2"/>
          <p:cNvSpPr>
            <a:spLocks noGrp="1" noChangeArrowheads="1"/>
          </p:cNvSpPr>
          <p:nvPr>
            <p:ph type="title"/>
          </p:nvPr>
        </p:nvSpPr>
        <p:spPr>
          <a:xfrm>
            <a:off x="724620" y="188916"/>
            <a:ext cx="7857570" cy="1143000"/>
          </a:xfrm>
        </p:spPr>
        <p:txBody>
          <a:bodyPr/>
          <a:lstStyle/>
          <a:p>
            <a:pPr>
              <a:lnSpc>
                <a:spcPts val="2600"/>
              </a:lnSpc>
            </a:pPr>
            <a:r>
              <a:rPr lang="en-US" sz="2800" b="1" dirty="0" smtClean="0"/>
              <a:t>Unlike Conventional Approaches, Antisense Technology Provided a Method for Targeting </a:t>
            </a:r>
            <a:r>
              <a:rPr lang="en-US" sz="2800" b="1" dirty="0"/>
              <a:t>A</a:t>
            </a:r>
            <a:r>
              <a:rPr lang="en-US" sz="2800" b="1" dirty="0" smtClean="0"/>
              <a:t>po B</a:t>
            </a:r>
            <a:endParaRPr lang="en-US" sz="2800" b="1" dirty="0"/>
          </a:p>
        </p:txBody>
      </p:sp>
      <p:sp>
        <p:nvSpPr>
          <p:cNvPr id="3" name="Rectangle 2"/>
          <p:cNvSpPr/>
          <p:nvPr/>
        </p:nvSpPr>
        <p:spPr>
          <a:xfrm>
            <a:off x="2469932" y="1520808"/>
            <a:ext cx="184731" cy="461665"/>
          </a:xfrm>
          <a:prstGeom prst="rect">
            <a:avLst/>
          </a:prstGeom>
        </p:spPr>
        <p:txBody>
          <a:bodyPr wrap="none">
            <a:spAutoFit/>
          </a:bodyPr>
          <a:lstStyle/>
          <a:p>
            <a:pPr fontAlgn="base">
              <a:spcBef>
                <a:spcPct val="0"/>
              </a:spcBef>
              <a:spcAft>
                <a:spcPct val="0"/>
              </a:spcAft>
            </a:pPr>
            <a:endParaRPr lang="en-US" sz="2400" dirty="0">
              <a:solidFill>
                <a:srgbClr val="002060"/>
              </a:solidFill>
              <a:sym typeface="Gill Sans" charset="0"/>
            </a:endParaRPr>
          </a:p>
        </p:txBody>
      </p:sp>
      <p:sp>
        <p:nvSpPr>
          <p:cNvPr id="11" name="TextBox 10"/>
          <p:cNvSpPr txBox="1"/>
          <p:nvPr/>
        </p:nvSpPr>
        <p:spPr>
          <a:xfrm>
            <a:off x="5796136" y="6309320"/>
            <a:ext cx="3312368" cy="253916"/>
          </a:xfrm>
          <a:prstGeom prst="rect">
            <a:avLst/>
          </a:prstGeom>
          <a:noFill/>
        </p:spPr>
        <p:txBody>
          <a:bodyPr wrap="square" rtlCol="0">
            <a:spAutoFit/>
          </a:bodyPr>
          <a:lstStyle/>
          <a:p>
            <a:pPr algn="r" fontAlgn="base">
              <a:spcBef>
                <a:spcPct val="0"/>
              </a:spcBef>
              <a:spcAft>
                <a:spcPct val="0"/>
              </a:spcAft>
            </a:pPr>
            <a:r>
              <a:rPr lang="en-US" sz="1050" dirty="0">
                <a:solidFill>
                  <a:prstClr val="white"/>
                </a:solidFill>
                <a:cs typeface="Arial" pitchFamily="34" charset="0"/>
                <a:sym typeface="Gill Sans" charset="0"/>
              </a:rPr>
              <a:t>Toth PP. </a:t>
            </a:r>
            <a:r>
              <a:rPr lang="en-US" sz="1050" i="1" dirty="0">
                <a:solidFill>
                  <a:prstClr val="white"/>
                </a:solidFill>
                <a:cs typeface="Arial" pitchFamily="34" charset="0"/>
                <a:sym typeface="Gill Sans" charset="0"/>
              </a:rPr>
              <a:t>J </a:t>
            </a:r>
            <a:r>
              <a:rPr lang="en-US" sz="1050" i="1" dirty="0" err="1">
                <a:solidFill>
                  <a:prstClr val="white"/>
                </a:solidFill>
                <a:cs typeface="Arial" pitchFamily="34" charset="0"/>
                <a:sym typeface="Gill Sans" charset="0"/>
              </a:rPr>
              <a:t>Clin</a:t>
            </a:r>
            <a:r>
              <a:rPr lang="en-US" sz="1050" i="1" dirty="0">
                <a:solidFill>
                  <a:prstClr val="white"/>
                </a:solidFill>
                <a:cs typeface="Arial" pitchFamily="34" charset="0"/>
                <a:sym typeface="Gill Sans" charset="0"/>
              </a:rPr>
              <a:t> </a:t>
            </a:r>
            <a:r>
              <a:rPr lang="en-US" sz="1050" i="1" dirty="0" err="1">
                <a:solidFill>
                  <a:prstClr val="white"/>
                </a:solidFill>
                <a:cs typeface="Arial" pitchFamily="34" charset="0"/>
                <a:sym typeface="Gill Sans" charset="0"/>
              </a:rPr>
              <a:t>Lipidol</a:t>
            </a:r>
            <a:r>
              <a:rPr lang="en-US" sz="1050" i="1" dirty="0">
                <a:solidFill>
                  <a:prstClr val="white"/>
                </a:solidFill>
                <a:cs typeface="Arial" pitchFamily="34" charset="0"/>
                <a:sym typeface="Gill Sans" charset="0"/>
              </a:rPr>
              <a:t>.</a:t>
            </a:r>
            <a:r>
              <a:rPr lang="en-US" sz="1050" i="1" dirty="0">
                <a:solidFill>
                  <a:srgbClr val="000000"/>
                </a:solidFill>
                <a:cs typeface="Arial" pitchFamily="34" charset="0"/>
                <a:sym typeface="Gill Sans" charset="0"/>
              </a:rPr>
              <a:t> </a:t>
            </a:r>
            <a:r>
              <a:rPr lang="en-US" sz="1050" dirty="0">
                <a:solidFill>
                  <a:prstClr val="white"/>
                </a:solidFill>
                <a:cs typeface="Arial" pitchFamily="34" charset="0"/>
                <a:sym typeface="Gill Sans" charset="0"/>
              </a:rPr>
              <a:t>2011;5(6):441-449</a:t>
            </a:r>
            <a:r>
              <a:rPr lang="en-US" sz="1050" dirty="0">
                <a:solidFill>
                  <a:prstClr val="white"/>
                </a:solidFill>
                <a:latin typeface="Gill Sans" charset="0"/>
                <a:sym typeface="Gill Sans" charset="0"/>
              </a:rPr>
              <a:t>.</a:t>
            </a:r>
            <a:endParaRPr lang="en-US" sz="1050" dirty="0">
              <a:solidFill>
                <a:prstClr val="white"/>
              </a:solidFill>
              <a:cs typeface="Arial" pitchFamily="34" charset="0"/>
              <a:sym typeface="Gill Sans" charset="0"/>
            </a:endParaRPr>
          </a:p>
        </p:txBody>
      </p:sp>
      <p:sp>
        <p:nvSpPr>
          <p:cNvPr id="44" name="Rounded Rectangle 43"/>
          <p:cNvSpPr/>
          <p:nvPr/>
        </p:nvSpPr>
        <p:spPr>
          <a:xfrm>
            <a:off x="6540281" y="1959754"/>
            <a:ext cx="1947863" cy="1461298"/>
          </a:xfrm>
          <a:prstGeom prst="roundRect">
            <a:avLst/>
          </a:prstGeom>
          <a:noFill/>
          <a:ln w="38100" cap="flat" cmpd="sng" algn="ctr">
            <a:solidFill>
              <a:schemeClr val="bg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4200">
              <a:solidFill>
                <a:srgbClr val="000066"/>
              </a:solidFill>
              <a:sym typeface="Gill Sans" charset="0"/>
            </a:endParaRPr>
          </a:p>
        </p:txBody>
      </p:sp>
      <p:sp>
        <p:nvSpPr>
          <p:cNvPr id="45" name="Rounded Rectangle 44"/>
          <p:cNvSpPr/>
          <p:nvPr/>
        </p:nvSpPr>
        <p:spPr>
          <a:xfrm>
            <a:off x="4593712" y="1843316"/>
            <a:ext cx="2286000" cy="17166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fontAlgn="base">
              <a:spcBef>
                <a:spcPct val="0"/>
              </a:spcBef>
              <a:spcAft>
                <a:spcPct val="0"/>
              </a:spcAft>
            </a:pPr>
            <a:endParaRPr lang="en-US" sz="4200">
              <a:solidFill>
                <a:prstClr val="white"/>
              </a:solidFill>
              <a:sym typeface="Gill Sans" charset="0"/>
            </a:endParaRPr>
          </a:p>
        </p:txBody>
      </p:sp>
      <p:sp>
        <p:nvSpPr>
          <p:cNvPr id="48" name="Rectangle 47"/>
          <p:cNvSpPr/>
          <p:nvPr/>
        </p:nvSpPr>
        <p:spPr>
          <a:xfrm>
            <a:off x="2530419" y="2034401"/>
            <a:ext cx="1623737" cy="566822"/>
          </a:xfrm>
          <a:prstGeom prst="rect">
            <a:avLst/>
          </a:prstGeom>
        </p:spPr>
        <p:txBody>
          <a:bodyPr wrap="none">
            <a:spAutoFit/>
          </a:bodyPr>
          <a:lstStyle/>
          <a:p>
            <a:pPr algn="ctr" fontAlgn="base">
              <a:lnSpc>
                <a:spcPts val="1800"/>
              </a:lnSpc>
              <a:spcBef>
                <a:spcPct val="0"/>
              </a:spcBef>
              <a:spcAft>
                <a:spcPct val="0"/>
              </a:spcAft>
            </a:pPr>
            <a:r>
              <a:rPr lang="en-US" sz="2000" b="1" dirty="0">
                <a:solidFill>
                  <a:srgbClr val="000066">
                    <a:lumMod val="75000"/>
                  </a:srgbClr>
                </a:solidFill>
                <a:cs typeface="Arial"/>
                <a:sym typeface="Gill Sans" charset="0"/>
              </a:rPr>
              <a:t>SMALL </a:t>
            </a:r>
            <a:br>
              <a:rPr lang="en-US" sz="2000" b="1" dirty="0">
                <a:solidFill>
                  <a:srgbClr val="000066">
                    <a:lumMod val="75000"/>
                  </a:srgbClr>
                </a:solidFill>
                <a:cs typeface="Arial"/>
                <a:sym typeface="Gill Sans" charset="0"/>
              </a:rPr>
            </a:br>
            <a:r>
              <a:rPr lang="en-US" sz="2000" b="1" dirty="0">
                <a:solidFill>
                  <a:srgbClr val="000066">
                    <a:lumMod val="75000"/>
                  </a:srgbClr>
                </a:solidFill>
                <a:cs typeface="Arial"/>
                <a:sym typeface="Gill Sans" charset="0"/>
              </a:rPr>
              <a:t>MOLECULE</a:t>
            </a:r>
          </a:p>
        </p:txBody>
      </p:sp>
      <p:sp>
        <p:nvSpPr>
          <p:cNvPr id="49" name="Rectangle 48"/>
          <p:cNvSpPr/>
          <p:nvPr/>
        </p:nvSpPr>
        <p:spPr>
          <a:xfrm>
            <a:off x="2198841" y="2606107"/>
            <a:ext cx="2286000" cy="630942"/>
          </a:xfrm>
          <a:prstGeom prst="rect">
            <a:avLst/>
          </a:prstGeom>
        </p:spPr>
        <p:txBody>
          <a:bodyPr wrap="square">
            <a:spAutoFit/>
          </a:bodyPr>
          <a:lstStyle/>
          <a:p>
            <a:pPr algn="ctr" fontAlgn="base">
              <a:lnSpc>
                <a:spcPts val="1400"/>
              </a:lnSpc>
              <a:spcBef>
                <a:spcPct val="0"/>
              </a:spcBef>
              <a:spcAft>
                <a:spcPct val="0"/>
              </a:spcAft>
            </a:pPr>
            <a:r>
              <a:rPr lang="en-US" sz="1600" dirty="0">
                <a:solidFill>
                  <a:srgbClr val="000066">
                    <a:lumMod val="75000"/>
                  </a:srgbClr>
                </a:solidFill>
                <a:cs typeface="Arial"/>
                <a:sym typeface="Gill Sans" charset="0"/>
              </a:rPr>
              <a:t>Target-specific active sites </a:t>
            </a:r>
            <a:br>
              <a:rPr lang="en-US" sz="1600" dirty="0">
                <a:solidFill>
                  <a:srgbClr val="000066">
                    <a:lumMod val="75000"/>
                  </a:srgbClr>
                </a:solidFill>
                <a:cs typeface="Arial"/>
                <a:sym typeface="Gill Sans" charset="0"/>
              </a:rPr>
            </a:br>
            <a:r>
              <a:rPr lang="en-US" sz="1600" dirty="0">
                <a:solidFill>
                  <a:srgbClr val="000066">
                    <a:lumMod val="75000"/>
                  </a:srgbClr>
                </a:solidFill>
                <a:cs typeface="Arial"/>
                <a:sym typeface="Gill Sans" charset="0"/>
              </a:rPr>
              <a:t>on proteins/enzymes</a:t>
            </a:r>
          </a:p>
        </p:txBody>
      </p:sp>
      <p:sp>
        <p:nvSpPr>
          <p:cNvPr id="50" name="Rectangle 49"/>
          <p:cNvSpPr/>
          <p:nvPr/>
        </p:nvSpPr>
        <p:spPr>
          <a:xfrm>
            <a:off x="4734912" y="2034401"/>
            <a:ext cx="1992238" cy="335989"/>
          </a:xfrm>
          <a:prstGeom prst="rect">
            <a:avLst/>
          </a:prstGeom>
        </p:spPr>
        <p:txBody>
          <a:bodyPr wrap="square">
            <a:spAutoFit/>
          </a:bodyPr>
          <a:lstStyle/>
          <a:p>
            <a:pPr algn="ctr" fontAlgn="base">
              <a:lnSpc>
                <a:spcPts val="1800"/>
              </a:lnSpc>
              <a:spcBef>
                <a:spcPct val="0"/>
              </a:spcBef>
              <a:spcAft>
                <a:spcPct val="0"/>
              </a:spcAft>
            </a:pPr>
            <a:r>
              <a:rPr lang="en-US" sz="2000" b="1" dirty="0">
                <a:solidFill>
                  <a:srgbClr val="000066">
                    <a:lumMod val="75000"/>
                  </a:srgbClr>
                </a:solidFill>
                <a:cs typeface="Arial"/>
                <a:sym typeface="Gill Sans" charset="0"/>
              </a:rPr>
              <a:t>ANTIBODY</a:t>
            </a:r>
          </a:p>
        </p:txBody>
      </p:sp>
      <p:sp>
        <p:nvSpPr>
          <p:cNvPr id="51" name="Rectangle 50"/>
          <p:cNvSpPr/>
          <p:nvPr/>
        </p:nvSpPr>
        <p:spPr>
          <a:xfrm>
            <a:off x="4586302" y="2533537"/>
            <a:ext cx="2289458" cy="816463"/>
          </a:xfrm>
          <a:prstGeom prst="rect">
            <a:avLst/>
          </a:prstGeom>
        </p:spPr>
        <p:txBody>
          <a:bodyPr wrap="square">
            <a:spAutoFit/>
          </a:bodyPr>
          <a:lstStyle/>
          <a:p>
            <a:pPr algn="ctr" fontAlgn="base">
              <a:lnSpc>
                <a:spcPts val="1400"/>
              </a:lnSpc>
              <a:spcBef>
                <a:spcPct val="0"/>
              </a:spcBef>
              <a:spcAft>
                <a:spcPct val="0"/>
              </a:spcAft>
            </a:pPr>
            <a:r>
              <a:rPr lang="en-US" sz="1600" dirty="0">
                <a:solidFill>
                  <a:srgbClr val="000066">
                    <a:lumMod val="75000"/>
                  </a:srgbClr>
                </a:solidFill>
                <a:cs typeface="Arial"/>
                <a:sym typeface="Gill Sans" charset="0"/>
              </a:rPr>
              <a:t>Cannot cross cell membrane, and </a:t>
            </a:r>
            <a:br>
              <a:rPr lang="en-US" sz="1600" dirty="0">
                <a:solidFill>
                  <a:srgbClr val="000066">
                    <a:lumMod val="75000"/>
                  </a:srgbClr>
                </a:solidFill>
                <a:cs typeface="Arial"/>
                <a:sym typeface="Gill Sans" charset="0"/>
              </a:rPr>
            </a:br>
            <a:r>
              <a:rPr lang="en-US" sz="1600" dirty="0">
                <a:solidFill>
                  <a:srgbClr val="000066">
                    <a:lumMod val="75000"/>
                  </a:srgbClr>
                </a:solidFill>
                <a:cs typeface="Arial"/>
                <a:sym typeface="Gill Sans" charset="0"/>
              </a:rPr>
              <a:t>Apo B is synthesized</a:t>
            </a:r>
            <a:br>
              <a:rPr lang="en-US" sz="1600" dirty="0">
                <a:solidFill>
                  <a:srgbClr val="000066">
                    <a:lumMod val="75000"/>
                  </a:srgbClr>
                </a:solidFill>
                <a:cs typeface="Arial"/>
                <a:sym typeface="Gill Sans" charset="0"/>
              </a:rPr>
            </a:br>
            <a:r>
              <a:rPr lang="en-US" sz="1600" dirty="0">
                <a:solidFill>
                  <a:srgbClr val="000066">
                    <a:lumMod val="75000"/>
                  </a:srgbClr>
                </a:solidFill>
                <a:cs typeface="Arial"/>
                <a:sym typeface="Gill Sans" charset="0"/>
              </a:rPr>
              <a:t>in </a:t>
            </a:r>
            <a:r>
              <a:rPr lang="en-US" sz="1600" dirty="0" err="1">
                <a:solidFill>
                  <a:srgbClr val="000066">
                    <a:lumMod val="75000"/>
                  </a:srgbClr>
                </a:solidFill>
                <a:cs typeface="Arial"/>
                <a:sym typeface="Gill Sans" charset="0"/>
              </a:rPr>
              <a:t>hepatocytes</a:t>
            </a:r>
            <a:endParaRPr lang="en-US" sz="1600" dirty="0">
              <a:solidFill>
                <a:srgbClr val="000066">
                  <a:lumMod val="75000"/>
                </a:srgbClr>
              </a:solidFill>
              <a:cs typeface="Arial"/>
              <a:sym typeface="Gill Sans" charset="0"/>
            </a:endParaRPr>
          </a:p>
        </p:txBody>
      </p:sp>
      <p:grpSp>
        <p:nvGrpSpPr>
          <p:cNvPr id="2" name="Group 21"/>
          <p:cNvGrpSpPr/>
          <p:nvPr/>
        </p:nvGrpSpPr>
        <p:grpSpPr>
          <a:xfrm>
            <a:off x="954103" y="3896140"/>
            <a:ext cx="5991502" cy="1886095"/>
            <a:chOff x="1166944" y="3896140"/>
            <a:chExt cx="5991502" cy="1886095"/>
          </a:xfrm>
        </p:grpSpPr>
        <p:grpSp>
          <p:nvGrpSpPr>
            <p:cNvPr id="4" name="Group 4"/>
            <p:cNvGrpSpPr/>
            <p:nvPr/>
          </p:nvGrpSpPr>
          <p:grpSpPr>
            <a:xfrm>
              <a:off x="1434353" y="3960293"/>
              <a:ext cx="5724093" cy="1821942"/>
              <a:chOff x="1434353" y="3960293"/>
              <a:chExt cx="5724093" cy="1821942"/>
            </a:xfrm>
          </p:grpSpPr>
          <p:grpSp>
            <p:nvGrpSpPr>
              <p:cNvPr id="5" name="Group 3"/>
              <p:cNvGrpSpPr/>
              <p:nvPr/>
            </p:nvGrpSpPr>
            <p:grpSpPr>
              <a:xfrm>
                <a:off x="1434353" y="3960293"/>
                <a:ext cx="5724093" cy="1821942"/>
                <a:chOff x="1434353" y="3960293"/>
                <a:chExt cx="5724093" cy="1821942"/>
              </a:xfrm>
            </p:grpSpPr>
            <p:sp>
              <p:nvSpPr>
                <p:cNvPr id="37" name="Rounded Rectangle 36"/>
                <p:cNvSpPr/>
                <p:nvPr/>
              </p:nvSpPr>
              <p:spPr>
                <a:xfrm>
                  <a:off x="1434353" y="4090302"/>
                  <a:ext cx="2095744" cy="1557463"/>
                </a:xfrm>
                <a:prstGeom prst="roundRect">
                  <a:avLst/>
                </a:prstGeom>
                <a:noFill/>
                <a:ln w="38100" cap="flat" cmpd="sng" algn="ctr">
                  <a:solidFill>
                    <a:schemeClr val="bg1"/>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sz="4200">
                    <a:solidFill>
                      <a:srgbClr val="000066"/>
                    </a:solidFill>
                    <a:sym typeface="Gill Sans" charset="0"/>
                  </a:endParaRPr>
                </a:p>
              </p:txBody>
            </p:sp>
            <p:sp>
              <p:nvSpPr>
                <p:cNvPr id="38" name="Rounded Rectangle 37"/>
                <p:cNvSpPr/>
                <p:nvPr/>
              </p:nvSpPr>
              <p:spPr>
                <a:xfrm>
                  <a:off x="2360065" y="3960293"/>
                  <a:ext cx="4798381" cy="1821942"/>
                </a:xfrm>
                <a:prstGeom prst="roundRect">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marL="168275" lvl="1" indent="-168275" fontAlgn="base">
                    <a:spcBef>
                      <a:spcPct val="0"/>
                    </a:spcBef>
                    <a:spcAft>
                      <a:spcPts val="600"/>
                    </a:spcAft>
                    <a:buFont typeface="Arial" pitchFamily="34" charset="0"/>
                    <a:buChar char="•"/>
                  </a:pPr>
                  <a:endParaRPr lang="en-US" sz="1600" dirty="0">
                    <a:solidFill>
                      <a:srgbClr val="002060"/>
                    </a:solidFill>
                    <a:sym typeface="Gill Sans" charset="0"/>
                  </a:endParaRPr>
                </a:p>
              </p:txBody>
            </p:sp>
            <p:sp>
              <p:nvSpPr>
                <p:cNvPr id="40" name="Rectangle 39"/>
                <p:cNvSpPr/>
                <p:nvPr/>
              </p:nvSpPr>
              <p:spPr>
                <a:xfrm>
                  <a:off x="3931144" y="4228123"/>
                  <a:ext cx="1656223" cy="400110"/>
                </a:xfrm>
                <a:prstGeom prst="rect">
                  <a:avLst/>
                </a:prstGeom>
              </p:spPr>
              <p:txBody>
                <a:bodyPr wrap="none">
                  <a:spAutoFit/>
                </a:bodyPr>
                <a:lstStyle/>
                <a:p>
                  <a:pPr algn="ctr" fontAlgn="base">
                    <a:spcBef>
                      <a:spcPct val="0"/>
                    </a:spcBef>
                    <a:spcAft>
                      <a:spcPct val="0"/>
                    </a:spcAft>
                  </a:pPr>
                  <a:r>
                    <a:rPr lang="en-US" sz="2000" b="1" dirty="0">
                      <a:solidFill>
                        <a:srgbClr val="000066">
                          <a:lumMod val="75000"/>
                        </a:srgbClr>
                      </a:solidFill>
                      <a:cs typeface="Arial"/>
                      <a:sym typeface="Gill Sans" charset="0"/>
                    </a:rPr>
                    <a:t>ANTISENSE</a:t>
                  </a:r>
                </a:p>
              </p:txBody>
            </p:sp>
          </p:grpSp>
          <p:sp>
            <p:nvSpPr>
              <p:cNvPr id="41" name="Rectangle 40"/>
              <p:cNvSpPr/>
              <p:nvPr/>
            </p:nvSpPr>
            <p:spPr>
              <a:xfrm>
                <a:off x="2466866" y="4710921"/>
                <a:ext cx="4190184" cy="954107"/>
              </a:xfrm>
              <a:prstGeom prst="rect">
                <a:avLst/>
              </a:prstGeom>
            </p:spPr>
            <p:txBody>
              <a:bodyPr wrap="square">
                <a:spAutoFit/>
              </a:bodyPr>
              <a:lstStyle/>
              <a:p>
                <a:pPr marL="0" lvl="1" algn="ctr" fontAlgn="base">
                  <a:spcBef>
                    <a:spcPct val="0"/>
                  </a:spcBef>
                  <a:spcAft>
                    <a:spcPts val="600"/>
                  </a:spcAft>
                </a:pPr>
                <a:r>
                  <a:rPr lang="en-US" sz="1600" dirty="0">
                    <a:solidFill>
                      <a:srgbClr val="000066">
                        <a:lumMod val="75000"/>
                      </a:srgbClr>
                    </a:solidFill>
                    <a:cs typeface="Arial"/>
                    <a:sym typeface="Gill Sans" charset="0"/>
                  </a:rPr>
                  <a:t>Preferentially distributes to liver</a:t>
                </a:r>
              </a:p>
              <a:p>
                <a:pPr marL="0" lvl="1" algn="ctr" fontAlgn="base">
                  <a:lnSpc>
                    <a:spcPts val="1400"/>
                  </a:lnSpc>
                  <a:spcBef>
                    <a:spcPct val="0"/>
                  </a:spcBef>
                  <a:spcAft>
                    <a:spcPts val="600"/>
                  </a:spcAft>
                </a:pPr>
                <a:r>
                  <a:rPr lang="en-US" sz="1600" dirty="0">
                    <a:solidFill>
                      <a:srgbClr val="000066">
                        <a:lumMod val="75000"/>
                      </a:srgbClr>
                    </a:solidFill>
                    <a:cs typeface="Arial"/>
                    <a:sym typeface="Gill Sans" charset="0"/>
                  </a:rPr>
                  <a:t>Reaches intracellular targets via uptake by DNA </a:t>
                </a:r>
                <a:br>
                  <a:rPr lang="en-US" sz="1600" dirty="0">
                    <a:solidFill>
                      <a:srgbClr val="000066">
                        <a:lumMod val="75000"/>
                      </a:srgbClr>
                    </a:solidFill>
                    <a:cs typeface="Arial"/>
                    <a:sym typeface="Gill Sans" charset="0"/>
                  </a:rPr>
                </a:br>
                <a:r>
                  <a:rPr lang="en-US" sz="1600" dirty="0">
                    <a:solidFill>
                      <a:srgbClr val="000066">
                        <a:lumMod val="75000"/>
                      </a:srgbClr>
                    </a:solidFill>
                    <a:cs typeface="Arial"/>
                    <a:sym typeface="Gill Sans" charset="0"/>
                  </a:rPr>
                  <a:t>scavenger receptors</a:t>
                </a:r>
              </a:p>
            </p:txBody>
          </p:sp>
        </p:grpSp>
        <p:pic>
          <p:nvPicPr>
            <p:cNvPr id="21" name="Picture 20" descr="DNA_Strand_PURPLE_ONLY.png"/>
            <p:cNvPicPr>
              <a:picLocks noChangeAspect="1"/>
            </p:cNvPicPr>
            <p:nvPr/>
          </p:nvPicPr>
          <p:blipFill>
            <a:blip r:embed="rId3" cstate="print"/>
            <a:stretch>
              <a:fillRect/>
            </a:stretch>
          </p:blipFill>
          <p:spPr>
            <a:xfrm>
              <a:off x="1166944" y="3896140"/>
              <a:ext cx="1434668" cy="1856629"/>
            </a:xfrm>
            <a:prstGeom prst="rect">
              <a:avLst/>
            </a:prstGeom>
          </p:spPr>
        </p:pic>
      </p:grpSp>
      <p:pic>
        <p:nvPicPr>
          <p:cNvPr id="6" name="Picture 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786674" y="2193928"/>
            <a:ext cx="1345721" cy="1015408"/>
          </a:xfrm>
          <a:prstGeom prst="rect">
            <a:avLst/>
          </a:prstGeom>
        </p:spPr>
      </p:pic>
      <p:pic>
        <p:nvPicPr>
          <p:cNvPr id="7" name="Picture 6"/>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 xmlns:a14="http://schemas.microsoft.com/office/drawing/2010/main" val="0"/>
              </a:ext>
            </a:extLst>
          </a:blip>
          <a:stretch>
            <a:fillRect/>
          </a:stretch>
        </p:blipFill>
        <p:spPr>
          <a:xfrm>
            <a:off x="6962333" y="2081937"/>
            <a:ext cx="1480586" cy="1234581"/>
          </a:xfrm>
          <a:prstGeom prst="rect">
            <a:avLst/>
          </a:prstGeom>
        </p:spPr>
      </p:pic>
    </p:spTree>
    <p:extLst>
      <p:ext uri="{BB962C8B-B14F-4D97-AF65-F5344CB8AC3E}">
        <p14:creationId xmlns="" xmlns:p14="http://schemas.microsoft.com/office/powerpoint/2010/main" val="11347133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04034" y="1549189"/>
            <a:ext cx="4164037" cy="437084"/>
          </a:xfrm>
          <a:prstGeom prst="roundRect">
            <a:avLst/>
          </a:prstGeom>
          <a:no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FF99CC"/>
              </a:solidFill>
              <a:latin typeface="Gill Sans" pitchFamily="-109" charset="0"/>
              <a:sym typeface="Gill Sans" pitchFamily="-109" charset="0"/>
            </a:endParaRPr>
          </a:p>
        </p:txBody>
      </p:sp>
      <p:grpSp>
        <p:nvGrpSpPr>
          <p:cNvPr id="2" name="Group 16"/>
          <p:cNvGrpSpPr/>
          <p:nvPr/>
        </p:nvGrpSpPr>
        <p:grpSpPr>
          <a:xfrm>
            <a:off x="829541" y="1919888"/>
            <a:ext cx="3785636" cy="1388164"/>
            <a:chOff x="286098" y="1853140"/>
            <a:chExt cx="3785636" cy="1388164"/>
          </a:xfrm>
        </p:grpSpPr>
        <p:pic>
          <p:nvPicPr>
            <p:cNvPr id="5" name="Picture 11" descr="disease protein"/>
            <p:cNvPicPr>
              <a:picLocks noChangeAspect="1" noChangeArrowheads="1"/>
            </p:cNvPicPr>
            <p:nvPr/>
          </p:nvPicPr>
          <p:blipFill>
            <a:blip r:embed="rId2" cstate="print"/>
            <a:srcRect/>
            <a:stretch>
              <a:fillRect/>
            </a:stretch>
          </p:blipFill>
          <p:spPr bwMode="auto">
            <a:xfrm>
              <a:off x="369117" y="2160204"/>
              <a:ext cx="1746207" cy="1081100"/>
            </a:xfrm>
            <a:prstGeom prst="rect">
              <a:avLst/>
            </a:prstGeom>
            <a:noFill/>
            <a:ln w="9525">
              <a:noFill/>
              <a:miter lim="800000"/>
              <a:headEnd/>
              <a:tailEnd/>
            </a:ln>
          </p:spPr>
        </p:pic>
        <p:sp>
          <p:nvSpPr>
            <p:cNvPr id="6" name="Text Box 12"/>
            <p:cNvSpPr txBox="1">
              <a:spLocks noChangeArrowheads="1"/>
            </p:cNvSpPr>
            <p:nvPr/>
          </p:nvSpPr>
          <p:spPr bwMode="auto">
            <a:xfrm>
              <a:off x="1372984" y="2351506"/>
              <a:ext cx="2698750" cy="338554"/>
            </a:xfrm>
            <a:prstGeom prst="rect">
              <a:avLst/>
            </a:prstGeom>
            <a:noFill/>
            <a:ln w="9525">
              <a:noFill/>
              <a:miter lim="800000"/>
              <a:headEnd/>
              <a:tailEnd/>
            </a:ln>
          </p:spPr>
          <p:txBody>
            <a:bodyPr>
              <a:spAutoFit/>
            </a:bodyPr>
            <a:lstStyle/>
            <a:p>
              <a:pPr algn="ctr" fontAlgn="base">
                <a:spcBef>
                  <a:spcPct val="0"/>
                </a:spcBef>
                <a:spcAft>
                  <a:spcPct val="0"/>
                </a:spcAft>
              </a:pPr>
              <a:r>
                <a:rPr lang="en-US" sz="1600" b="1" dirty="0">
                  <a:solidFill>
                    <a:schemeClr val="bg2"/>
                  </a:solidFill>
                  <a:latin typeface="Arial Narrow" pitchFamily="34" charset="0"/>
                  <a:cs typeface="Arial" pitchFamily="34" charset="0"/>
                  <a:sym typeface="Gill Sans" charset="0"/>
                </a:rPr>
                <a:t>Disease-Associated Protein</a:t>
              </a:r>
              <a:endParaRPr lang="en-US" sz="1600" dirty="0">
                <a:solidFill>
                  <a:schemeClr val="bg2"/>
                </a:solidFill>
                <a:cs typeface="Arial" pitchFamily="34" charset="0"/>
                <a:sym typeface="Gill Sans" charset="0"/>
              </a:endParaRPr>
            </a:p>
          </p:txBody>
        </p:sp>
        <p:pic>
          <p:nvPicPr>
            <p:cNvPr id="7" name="Picture 26" descr="Traditional drug pink"/>
            <p:cNvPicPr>
              <a:picLocks noChangeAspect="1" noChangeArrowheads="1"/>
            </p:cNvPicPr>
            <p:nvPr/>
          </p:nvPicPr>
          <p:blipFill>
            <a:blip r:embed="rId3" cstate="print"/>
            <a:srcRect/>
            <a:stretch>
              <a:fillRect/>
            </a:stretch>
          </p:blipFill>
          <p:spPr bwMode="auto">
            <a:xfrm>
              <a:off x="286098" y="1853140"/>
              <a:ext cx="771581" cy="728914"/>
            </a:xfrm>
            <a:prstGeom prst="rect">
              <a:avLst/>
            </a:prstGeom>
            <a:noFill/>
            <a:ln w="9525">
              <a:noFill/>
              <a:miter lim="800000"/>
              <a:headEnd/>
              <a:tailEnd/>
            </a:ln>
          </p:spPr>
        </p:pic>
      </p:grpSp>
      <p:sp>
        <p:nvSpPr>
          <p:cNvPr id="8" name="Text Box 27"/>
          <p:cNvSpPr txBox="1">
            <a:spLocks noChangeArrowheads="1"/>
          </p:cNvSpPr>
          <p:nvPr/>
        </p:nvSpPr>
        <p:spPr bwMode="auto">
          <a:xfrm>
            <a:off x="922405" y="1642579"/>
            <a:ext cx="2727296"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chemeClr val="bg1"/>
                </a:solidFill>
                <a:latin typeface="Arial Narrow" pitchFamily="34" charset="0"/>
                <a:cs typeface="Arial" pitchFamily="34" charset="0"/>
                <a:sym typeface="Gill Sans" charset="0"/>
              </a:rPr>
              <a:t>Traditional, Small Molecule</a:t>
            </a:r>
            <a:endParaRPr lang="en-US" sz="4800" dirty="0">
              <a:solidFill>
                <a:schemeClr val="bg1"/>
              </a:solidFill>
              <a:cs typeface="Arial" pitchFamily="34" charset="0"/>
              <a:sym typeface="Gill Sans" charset="0"/>
            </a:endParaRPr>
          </a:p>
        </p:txBody>
      </p:sp>
      <p:grpSp>
        <p:nvGrpSpPr>
          <p:cNvPr id="9" name="Group 10"/>
          <p:cNvGrpSpPr/>
          <p:nvPr/>
        </p:nvGrpSpPr>
        <p:grpSpPr>
          <a:xfrm>
            <a:off x="832064" y="4645615"/>
            <a:ext cx="3653406" cy="1081012"/>
            <a:chOff x="211015" y="5058530"/>
            <a:chExt cx="4164037" cy="1081012"/>
          </a:xfrm>
          <a:noFill/>
        </p:grpSpPr>
        <p:sp>
          <p:nvSpPr>
            <p:cNvPr id="11" name="Rounded Rectangle 10"/>
            <p:cNvSpPr/>
            <p:nvPr/>
          </p:nvSpPr>
          <p:spPr bwMode="auto">
            <a:xfrm>
              <a:off x="211015" y="5058530"/>
              <a:ext cx="4164037" cy="1081012"/>
            </a:xfrm>
            <a:prstGeom prst="roundRect">
              <a:avLst/>
            </a:prstGeom>
            <a:grp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prstClr val="white"/>
                </a:solidFill>
                <a:sym typeface="Gill Sans" pitchFamily="-109" charset="0"/>
              </a:endParaRPr>
            </a:p>
          </p:txBody>
        </p:sp>
        <p:sp>
          <p:nvSpPr>
            <p:cNvPr id="12" name="TextBox 11"/>
            <p:cNvSpPr txBox="1"/>
            <p:nvPr/>
          </p:nvSpPr>
          <p:spPr>
            <a:xfrm>
              <a:off x="489854" y="5225142"/>
              <a:ext cx="3885198" cy="738664"/>
            </a:xfrm>
            <a:prstGeom prst="rect">
              <a:avLst/>
            </a:prstGeom>
            <a:grpFill/>
          </p:spPr>
          <p:txBody>
            <a:bodyPr wrap="square" lIns="0" tIns="0" rIns="0" bIns="0" rtlCol="0">
              <a:spAutoFit/>
            </a:bodyPr>
            <a:lstStyle/>
            <a:p>
              <a:pPr marL="168275" indent="-168275" fontAlgn="base">
                <a:spcBef>
                  <a:spcPct val="0"/>
                </a:spcBef>
                <a:spcAft>
                  <a:spcPct val="0"/>
                </a:spcAft>
                <a:buFont typeface="Arial" pitchFamily="34" charset="0"/>
                <a:buChar char="•"/>
              </a:pPr>
              <a:r>
                <a:rPr lang="en-US" sz="1600" dirty="0">
                  <a:solidFill>
                    <a:prstClr val="white"/>
                  </a:solidFill>
                  <a:sym typeface="Gill Sans" charset="0"/>
                </a:rPr>
                <a:t>90% are metabolized in liver via CYP450 </a:t>
              </a:r>
            </a:p>
            <a:p>
              <a:pPr marL="168275" indent="-168275" fontAlgn="base">
                <a:spcBef>
                  <a:spcPct val="0"/>
                </a:spcBef>
                <a:spcAft>
                  <a:spcPct val="0"/>
                </a:spcAft>
                <a:buFont typeface="Arial" pitchFamily="34" charset="0"/>
                <a:buChar char="•"/>
              </a:pPr>
              <a:r>
                <a:rPr lang="en-US" sz="1600" dirty="0">
                  <a:solidFill>
                    <a:prstClr val="white"/>
                  </a:solidFill>
                  <a:sym typeface="Gill Sans" charset="0"/>
                </a:rPr>
                <a:t>Half-lives variable, often short</a:t>
              </a:r>
            </a:p>
          </p:txBody>
        </p:sp>
      </p:grpSp>
      <p:grpSp>
        <p:nvGrpSpPr>
          <p:cNvPr id="10" name="Group 17"/>
          <p:cNvGrpSpPr/>
          <p:nvPr/>
        </p:nvGrpSpPr>
        <p:grpSpPr>
          <a:xfrm>
            <a:off x="2598944" y="2901613"/>
            <a:ext cx="2187129" cy="1365797"/>
            <a:chOff x="2055501" y="2834865"/>
            <a:chExt cx="2187129" cy="1365797"/>
          </a:xfrm>
        </p:grpSpPr>
        <p:sp>
          <p:nvSpPr>
            <p:cNvPr id="3" name="AutoShape 17"/>
            <p:cNvSpPr>
              <a:spLocks noChangeArrowheads="1"/>
            </p:cNvSpPr>
            <p:nvPr/>
          </p:nvSpPr>
          <p:spPr bwMode="auto">
            <a:xfrm rot="12196404">
              <a:off x="2055501" y="2943137"/>
              <a:ext cx="861160" cy="343946"/>
            </a:xfrm>
            <a:prstGeom prst="rightArrow">
              <a:avLst>
                <a:gd name="adj1" fmla="val 36806"/>
                <a:gd name="adj2" fmla="val 75658"/>
              </a:avLst>
            </a:prstGeom>
            <a:gradFill rotWithShape="1">
              <a:gsLst>
                <a:gs pos="0">
                  <a:schemeClr val="bg1"/>
                </a:gs>
                <a:gs pos="100000">
                  <a:srgbClr val="70BCF0"/>
                </a:gs>
              </a:gsLst>
              <a:lin ang="0" scaled="1"/>
            </a:gra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pic>
          <p:nvPicPr>
            <p:cNvPr id="13" name="Picture 3" descr="DNA cropped 7 green alt"/>
            <p:cNvPicPr>
              <a:picLocks noChangeAspect="1" noChangeArrowheads="1"/>
            </p:cNvPicPr>
            <p:nvPr/>
          </p:nvPicPr>
          <p:blipFill>
            <a:blip r:embed="rId4" cstate="print"/>
            <a:srcRect/>
            <a:stretch>
              <a:fillRect/>
            </a:stretch>
          </p:blipFill>
          <p:spPr bwMode="auto">
            <a:xfrm flipV="1">
              <a:off x="2863840" y="2834865"/>
              <a:ext cx="349286" cy="1365797"/>
            </a:xfrm>
            <a:prstGeom prst="rect">
              <a:avLst/>
            </a:prstGeom>
            <a:noFill/>
            <a:ln w="9525">
              <a:noFill/>
              <a:miter lim="800000"/>
              <a:headEnd/>
              <a:tailEnd/>
            </a:ln>
          </p:spPr>
        </p:pic>
        <p:sp>
          <p:nvSpPr>
            <p:cNvPr id="14" name="Text Box 9"/>
            <p:cNvSpPr txBox="1">
              <a:spLocks noChangeArrowheads="1"/>
            </p:cNvSpPr>
            <p:nvPr/>
          </p:nvSpPr>
          <p:spPr bwMode="auto">
            <a:xfrm>
              <a:off x="2856743" y="2992404"/>
              <a:ext cx="1385887" cy="369332"/>
            </a:xfrm>
            <a:prstGeom prst="rect">
              <a:avLst/>
            </a:prstGeom>
            <a:noFill/>
            <a:ln w="9525">
              <a:noFill/>
              <a:miter lim="800000"/>
              <a:headEnd/>
              <a:tailEnd/>
            </a:ln>
          </p:spPr>
          <p:txBody>
            <a:bodyPr>
              <a:spAutoFit/>
            </a:bodyPr>
            <a:lstStyle/>
            <a:p>
              <a:pPr algn="ctr" fontAlgn="base">
                <a:spcBef>
                  <a:spcPct val="0"/>
                </a:spcBef>
                <a:spcAft>
                  <a:spcPct val="0"/>
                </a:spcAft>
              </a:pPr>
              <a:r>
                <a:rPr lang="en-US" b="1" dirty="0">
                  <a:solidFill>
                    <a:srgbClr val="92D050"/>
                  </a:solidFill>
                  <a:latin typeface="Arial Narrow" pitchFamily="34" charset="0"/>
                  <a:cs typeface="Arial" pitchFamily="34" charset="0"/>
                  <a:sym typeface="Gill Sans" charset="0"/>
                </a:rPr>
                <a:t>mRNA</a:t>
              </a:r>
              <a:endParaRPr lang="en-US" dirty="0">
                <a:solidFill>
                  <a:srgbClr val="92D050"/>
                </a:solidFill>
                <a:cs typeface="Arial" pitchFamily="34" charset="0"/>
                <a:sym typeface="Gill Sans" charset="0"/>
              </a:endParaRPr>
            </a:p>
          </p:txBody>
        </p:sp>
      </p:grpSp>
      <p:sp>
        <p:nvSpPr>
          <p:cNvPr id="16" name="Title 1"/>
          <p:cNvSpPr>
            <a:spLocks noGrp="1"/>
          </p:cNvSpPr>
          <p:nvPr>
            <p:ph type="title"/>
          </p:nvPr>
        </p:nvSpPr>
        <p:spPr>
          <a:xfrm>
            <a:off x="251520" y="188640"/>
            <a:ext cx="8686800" cy="1143000"/>
          </a:xfrm>
        </p:spPr>
        <p:txBody>
          <a:bodyPr/>
          <a:lstStyle/>
          <a:p>
            <a:pPr algn="l"/>
            <a:r>
              <a:rPr lang="en-US" sz="3200" b="1" dirty="0">
                <a:solidFill>
                  <a:srgbClr val="FFFF00"/>
                </a:solidFill>
              </a:rPr>
              <a:t>Antisense Drug Discovery </a:t>
            </a:r>
            <a:r>
              <a:rPr lang="en-US" sz="2800" b="1" dirty="0">
                <a:solidFill>
                  <a:srgbClr val="FFFF00"/>
                </a:solidFill>
              </a:rPr>
              <a:t>Selectively</a:t>
            </a:r>
            <a:r>
              <a:rPr lang="en-US" sz="3200" b="1" dirty="0">
                <a:solidFill>
                  <a:srgbClr val="FFFF00"/>
                </a:solidFill>
              </a:rPr>
              <a:t> Targets 1, and Only 1, Gene Product</a:t>
            </a:r>
            <a:endParaRPr lang="en-US" sz="3200" b="1" dirty="0" smtClean="0">
              <a:solidFill>
                <a:srgbClr val="FFFF00"/>
              </a:solidFill>
            </a:endParaRPr>
          </a:p>
        </p:txBody>
      </p:sp>
      <p:sp>
        <p:nvSpPr>
          <p:cNvPr id="25" name="TextBox 24"/>
          <p:cNvSpPr txBox="1"/>
          <p:nvPr/>
        </p:nvSpPr>
        <p:spPr>
          <a:xfrm>
            <a:off x="5105400" y="4847232"/>
            <a:ext cx="3352800" cy="738664"/>
          </a:xfrm>
          <a:prstGeom prst="rect">
            <a:avLst/>
          </a:prstGeom>
          <a:noFill/>
        </p:spPr>
        <p:txBody>
          <a:bodyPr wrap="square" lIns="0" tIns="0" rIns="0" bIns="0" rtlCol="0">
            <a:spAutoFit/>
          </a:bodyPr>
          <a:lstStyle/>
          <a:p>
            <a:pPr marL="168275" indent="-168275" fontAlgn="base">
              <a:spcBef>
                <a:spcPct val="0"/>
              </a:spcBef>
              <a:spcAft>
                <a:spcPct val="0"/>
              </a:spcAft>
              <a:buFont typeface="Arial" pitchFamily="34" charset="0"/>
              <a:buChar char="•"/>
            </a:pPr>
            <a:r>
              <a:rPr lang="en-US" sz="1600" dirty="0">
                <a:solidFill>
                  <a:prstClr val="white"/>
                </a:solidFill>
                <a:sym typeface="Gill Sans" charset="0"/>
              </a:rPr>
              <a:t>Metabolized by </a:t>
            </a:r>
            <a:r>
              <a:rPr lang="en-US" sz="1600" dirty="0" err="1">
                <a:solidFill>
                  <a:prstClr val="white"/>
                </a:solidFill>
                <a:sym typeface="Gill Sans" charset="0"/>
              </a:rPr>
              <a:t>endo</a:t>
            </a:r>
            <a:r>
              <a:rPr lang="en-US" sz="1600" dirty="0">
                <a:solidFill>
                  <a:prstClr val="white"/>
                </a:solidFill>
                <a:sym typeface="Gill Sans" charset="0"/>
              </a:rPr>
              <a:t>- and </a:t>
            </a:r>
            <a:r>
              <a:rPr lang="en-US" sz="1600" dirty="0" err="1">
                <a:solidFill>
                  <a:prstClr val="white"/>
                </a:solidFill>
                <a:sym typeface="Gill Sans" charset="0"/>
              </a:rPr>
              <a:t>exo</a:t>
            </a:r>
            <a:r>
              <a:rPr lang="en-US" sz="1600" dirty="0">
                <a:solidFill>
                  <a:prstClr val="white"/>
                </a:solidFill>
                <a:sym typeface="Gill Sans" charset="0"/>
              </a:rPr>
              <a:t>-nucleases in tissues</a:t>
            </a:r>
            <a:endParaRPr lang="en-US" sz="1600" b="1" dirty="0">
              <a:solidFill>
                <a:prstClr val="white"/>
              </a:solidFill>
              <a:sym typeface="Gill Sans" charset="0"/>
            </a:endParaRPr>
          </a:p>
          <a:p>
            <a:pPr marL="168275" indent="-168275" fontAlgn="base">
              <a:spcBef>
                <a:spcPct val="0"/>
              </a:spcBef>
              <a:spcAft>
                <a:spcPct val="0"/>
              </a:spcAft>
              <a:buFont typeface="Arial" pitchFamily="34" charset="0"/>
              <a:buChar char="•"/>
            </a:pPr>
            <a:r>
              <a:rPr lang="en-US" sz="1600" dirty="0">
                <a:solidFill>
                  <a:prstClr val="white"/>
                </a:solidFill>
                <a:sym typeface="Gill Sans" charset="0"/>
              </a:rPr>
              <a:t>Long half-lives</a:t>
            </a:r>
          </a:p>
        </p:txBody>
      </p:sp>
      <p:sp>
        <p:nvSpPr>
          <p:cNvPr id="33" name="Text Box 21"/>
          <p:cNvSpPr txBox="1">
            <a:spLocks noChangeArrowheads="1"/>
          </p:cNvSpPr>
          <p:nvPr/>
        </p:nvSpPr>
        <p:spPr bwMode="auto">
          <a:xfrm>
            <a:off x="4765578" y="1646332"/>
            <a:ext cx="1526047" cy="89255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b="1" dirty="0">
                <a:solidFill>
                  <a:schemeClr val="bg1"/>
                </a:solidFill>
                <a:latin typeface="Arial Narrow" pitchFamily="34" charset="0"/>
                <a:cs typeface="Arial" pitchFamily="34" charset="0"/>
                <a:sym typeface="Gill Sans" charset="0"/>
              </a:rPr>
              <a:t>Antisense Drug</a:t>
            </a:r>
            <a:r>
              <a:rPr lang="en-US" sz="1600" b="1" dirty="0">
                <a:solidFill>
                  <a:schemeClr val="bg1"/>
                </a:solidFill>
                <a:latin typeface="Arial Narrow" pitchFamily="34" charset="0"/>
                <a:cs typeface="Arial" pitchFamily="34" charset="0"/>
                <a:sym typeface="Gill Sans" charset="0"/>
              </a:rPr>
              <a:t> (oligonucleotide)</a:t>
            </a:r>
            <a:endParaRPr lang="en-US" sz="4400" b="1" dirty="0">
              <a:solidFill>
                <a:schemeClr val="bg1"/>
              </a:solidFill>
              <a:cs typeface="Arial" pitchFamily="34" charset="0"/>
              <a:sym typeface="Gill Sans" charset="0"/>
            </a:endParaRPr>
          </a:p>
        </p:txBody>
      </p:sp>
      <p:sp>
        <p:nvSpPr>
          <p:cNvPr id="34" name="Text Box 12"/>
          <p:cNvSpPr txBox="1">
            <a:spLocks noChangeArrowheads="1"/>
          </p:cNvSpPr>
          <p:nvPr/>
        </p:nvSpPr>
        <p:spPr bwMode="auto">
          <a:xfrm>
            <a:off x="7062614" y="2827762"/>
            <a:ext cx="1958555"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b="1" dirty="0">
                <a:solidFill>
                  <a:schemeClr val="bg2"/>
                </a:solidFill>
                <a:latin typeface="Arial Narrow" pitchFamily="34" charset="0"/>
                <a:cs typeface="Arial" pitchFamily="34" charset="0"/>
                <a:sym typeface="Gill Sans" charset="0"/>
              </a:rPr>
              <a:t>Prevents Production of Disease-Associated Protein</a:t>
            </a:r>
            <a:endParaRPr lang="en-US" sz="1600" dirty="0">
              <a:solidFill>
                <a:schemeClr val="bg2"/>
              </a:solidFill>
              <a:cs typeface="Arial" pitchFamily="34" charset="0"/>
              <a:sym typeface="Gill Sans" charset="0"/>
            </a:endParaRPr>
          </a:p>
        </p:txBody>
      </p:sp>
      <p:sp>
        <p:nvSpPr>
          <p:cNvPr id="35" name="AutoShape 34"/>
          <p:cNvSpPr>
            <a:spLocks noChangeArrowheads="1"/>
          </p:cNvSpPr>
          <p:nvPr/>
        </p:nvSpPr>
        <p:spPr bwMode="auto">
          <a:xfrm>
            <a:off x="6030274" y="2992404"/>
            <a:ext cx="1032341" cy="349939"/>
          </a:xfrm>
          <a:prstGeom prst="rightArrow">
            <a:avLst>
              <a:gd name="adj1" fmla="val 36806"/>
              <a:gd name="adj2" fmla="val 75658"/>
            </a:avLst>
          </a:prstGeom>
          <a:gradFill rotWithShape="1">
            <a:gsLst>
              <a:gs pos="0">
                <a:schemeClr val="bg1"/>
              </a:gs>
              <a:gs pos="100000">
                <a:srgbClr val="70BCF0"/>
              </a:gs>
            </a:gsLst>
            <a:lin ang="0" scaled="1"/>
          </a:gra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pic>
        <p:nvPicPr>
          <p:cNvPr id="37" name="Picture 20" descr="DNA cropped 5 pink and green"/>
          <p:cNvPicPr>
            <a:picLocks noChangeAspect="1" noChangeArrowheads="1"/>
          </p:cNvPicPr>
          <p:nvPr/>
        </p:nvPicPr>
        <p:blipFill>
          <a:blip r:embed="rId5" cstate="print"/>
          <a:srcRect/>
          <a:stretch>
            <a:fillRect/>
          </a:stretch>
        </p:blipFill>
        <p:spPr bwMode="auto">
          <a:xfrm>
            <a:off x="5264532" y="2440128"/>
            <a:ext cx="528138" cy="1864623"/>
          </a:xfrm>
          <a:prstGeom prst="rect">
            <a:avLst/>
          </a:prstGeom>
          <a:noFill/>
          <a:ln w="9525">
            <a:noFill/>
            <a:miter lim="800000"/>
            <a:headEnd/>
            <a:tailEnd/>
          </a:ln>
        </p:spPr>
      </p:pic>
      <p:cxnSp>
        <p:nvCxnSpPr>
          <p:cNvPr id="44" name="Straight Connector 43"/>
          <p:cNvCxnSpPr/>
          <p:nvPr/>
        </p:nvCxnSpPr>
        <p:spPr bwMode="auto">
          <a:xfrm flipH="1" flipV="1">
            <a:off x="5902801" y="3057794"/>
            <a:ext cx="142378" cy="98525"/>
          </a:xfrm>
          <a:prstGeom prst="line">
            <a:avLst/>
          </a:prstGeom>
          <a:solidFill>
            <a:srgbClr val="DB5D06"/>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cxnSp>
      <p:cxnSp>
        <p:nvCxnSpPr>
          <p:cNvPr id="24" name="Straight Connector 23"/>
          <p:cNvCxnSpPr/>
          <p:nvPr/>
        </p:nvCxnSpPr>
        <p:spPr bwMode="auto">
          <a:xfrm>
            <a:off x="4589145" y="1557422"/>
            <a:ext cx="0" cy="4663440"/>
          </a:xfrm>
          <a:prstGeom prst="line">
            <a:avLst/>
          </a:prstGeom>
          <a:solidFill>
            <a:schemeClr val="accent1"/>
          </a:solidFill>
          <a:ln w="25400" cap="flat" cmpd="sng" algn="ctr">
            <a:solidFill>
              <a:schemeClr val="accent1"/>
            </a:solidFill>
            <a:prstDash val="dash"/>
            <a:round/>
            <a:headEnd type="none" w="med" len="med"/>
            <a:tailEnd type="none" w="med" len="med"/>
          </a:ln>
          <a:effectLst/>
        </p:spPr>
      </p:cxnSp>
      <p:sp>
        <p:nvSpPr>
          <p:cNvPr id="26" name="Text Box 484"/>
          <p:cNvSpPr txBox="1">
            <a:spLocks noChangeArrowheads="1"/>
          </p:cNvSpPr>
          <p:nvPr/>
        </p:nvSpPr>
        <p:spPr bwMode="invGray">
          <a:xfrm>
            <a:off x="-679807" y="6581405"/>
            <a:ext cx="9788311" cy="209884"/>
          </a:xfrm>
          <a:prstGeom prst="rect">
            <a:avLst/>
          </a:prstGeom>
          <a:noFill/>
          <a:ln w="9525">
            <a:noFill/>
            <a:miter lim="800000"/>
            <a:headEnd/>
            <a:tailEnd/>
          </a:ln>
        </p:spPr>
        <p:txBody>
          <a:bodyPr wrap="square" lIns="85934" tIns="42967" rIns="85934" bIns="42967">
            <a:spAutoFit/>
          </a:bodyPr>
          <a:lstStyle/>
          <a:p>
            <a:pPr algn="r" fontAlgn="base">
              <a:spcBef>
                <a:spcPct val="0"/>
              </a:spcBef>
              <a:spcAft>
                <a:spcPct val="0"/>
              </a:spcAft>
            </a:pPr>
            <a:r>
              <a:rPr lang="en-US" sz="800" dirty="0">
                <a:solidFill>
                  <a:srgbClr val="FFFFFF"/>
                </a:solidFill>
                <a:sym typeface="Gill Sans" charset="0"/>
              </a:rPr>
              <a:t>Adapted from: Crooke ST, ed. </a:t>
            </a:r>
            <a:r>
              <a:rPr lang="en-US" sz="800" i="1" dirty="0">
                <a:solidFill>
                  <a:srgbClr val="FFFFFF"/>
                </a:solidFill>
                <a:sym typeface="Gill Sans" charset="0"/>
              </a:rPr>
              <a:t>Antisense Drug Technology: Principles, Strategies and Applications.</a:t>
            </a:r>
            <a:r>
              <a:rPr lang="en-US" sz="800" dirty="0">
                <a:solidFill>
                  <a:srgbClr val="FFFFFF"/>
                </a:solidFill>
                <a:sym typeface="Gill Sans" charset="0"/>
              </a:rPr>
              <a:t> 2nd ed. Boca Raton, FL: CRC Press; 2007:601-639.</a:t>
            </a:r>
          </a:p>
        </p:txBody>
      </p:sp>
      <p:sp>
        <p:nvSpPr>
          <p:cNvPr id="27" name="TextBox 26"/>
          <p:cNvSpPr txBox="1"/>
          <p:nvPr/>
        </p:nvSpPr>
        <p:spPr>
          <a:xfrm>
            <a:off x="3491880" y="6021288"/>
            <a:ext cx="5140544" cy="215444"/>
          </a:xfrm>
          <a:prstGeom prst="rect">
            <a:avLst/>
          </a:prstGeom>
          <a:noFill/>
        </p:spPr>
        <p:txBody>
          <a:bodyPr wrap="square" rtlCol="0">
            <a:spAutoFit/>
          </a:bodyPr>
          <a:lstStyle/>
          <a:p>
            <a:pPr algn="r" fontAlgn="base">
              <a:spcBef>
                <a:spcPct val="0"/>
              </a:spcBef>
              <a:spcAft>
                <a:spcPct val="0"/>
              </a:spcAft>
            </a:pPr>
            <a:r>
              <a:rPr lang="en-US" sz="800" dirty="0">
                <a:solidFill>
                  <a:prstClr val="white"/>
                </a:solidFill>
                <a:cs typeface="Arial" pitchFamily="34" charset="0"/>
                <a:sym typeface="Gill Sans" charset="0"/>
              </a:rPr>
              <a:t>ASO =  antisense </a:t>
            </a:r>
            <a:r>
              <a:rPr lang="en-US" sz="800" dirty="0" err="1">
                <a:solidFill>
                  <a:prstClr val="white"/>
                </a:solidFill>
                <a:cs typeface="Arial" pitchFamily="34" charset="0"/>
                <a:sym typeface="Gill Sans" charset="0"/>
              </a:rPr>
              <a:t>oligonucleotide</a:t>
            </a:r>
            <a:r>
              <a:rPr lang="en-US" sz="800" dirty="0">
                <a:solidFill>
                  <a:prstClr val="white"/>
                </a:solidFill>
                <a:cs typeface="Arial" pitchFamily="34" charset="0"/>
                <a:sym typeface="Gill Sans" charset="0"/>
              </a:rPr>
              <a:t>;.</a:t>
            </a:r>
          </a:p>
        </p:txBody>
      </p:sp>
    </p:spTree>
    <p:extLst>
      <p:ext uri="{BB962C8B-B14F-4D97-AF65-F5344CB8AC3E}">
        <p14:creationId xmlns="" xmlns:p14="http://schemas.microsoft.com/office/powerpoint/2010/main" val="36238353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a:xfrm>
            <a:off x="457200" y="116632"/>
            <a:ext cx="8229600" cy="1143000"/>
          </a:xfrm>
        </p:spPr>
        <p:txBody>
          <a:bodyPr/>
          <a:lstStyle/>
          <a:p>
            <a:r>
              <a:rPr lang="en-US" sz="2800" b="1" dirty="0" smtClean="0"/>
              <a:t>Mipomersen – A 2</a:t>
            </a:r>
            <a:r>
              <a:rPr lang="en-US" sz="2800" b="1" baseline="30000" dirty="0" smtClean="0"/>
              <a:t>nd</a:t>
            </a:r>
            <a:r>
              <a:rPr lang="en-US" sz="2800" b="1" dirty="0" smtClean="0"/>
              <a:t> </a:t>
            </a:r>
            <a:r>
              <a:rPr lang="en-US" sz="2800" b="1" dirty="0"/>
              <a:t>Generation Antisense Drug</a:t>
            </a:r>
          </a:p>
        </p:txBody>
      </p:sp>
      <p:sp>
        <p:nvSpPr>
          <p:cNvPr id="1554435" name="Rectangle 3"/>
          <p:cNvSpPr>
            <a:spLocks noGrp="1" noChangeAspect="1" noChangeArrowheads="1"/>
          </p:cNvSpPr>
          <p:nvPr>
            <p:ph type="body" idx="1"/>
          </p:nvPr>
        </p:nvSpPr>
        <p:spPr>
          <a:xfrm>
            <a:off x="381001" y="1666726"/>
            <a:ext cx="6781799" cy="3346450"/>
          </a:xfrm>
        </p:spPr>
        <p:txBody>
          <a:bodyPr>
            <a:noAutofit/>
          </a:bodyPr>
          <a:lstStyle/>
          <a:p>
            <a:r>
              <a:rPr lang="en-US" sz="1800" dirty="0"/>
              <a:t>‘Gapmer’ design</a:t>
            </a:r>
            <a:br>
              <a:rPr lang="en-US" sz="1800" dirty="0"/>
            </a:br>
            <a:r>
              <a:rPr lang="en-US" sz="1800" dirty="0"/>
              <a:t>(to activate RNase H)</a:t>
            </a:r>
          </a:p>
          <a:p>
            <a:pPr lvl="1"/>
            <a:r>
              <a:rPr lang="en-US" sz="1800" dirty="0"/>
              <a:t>MOE modification </a:t>
            </a:r>
            <a:br>
              <a:rPr lang="en-US" sz="1800" dirty="0"/>
            </a:br>
            <a:r>
              <a:rPr lang="en-US" sz="1800" dirty="0"/>
              <a:t>at ends</a:t>
            </a:r>
          </a:p>
          <a:p>
            <a:pPr lvl="1"/>
            <a:r>
              <a:rPr lang="en-US" sz="1800" dirty="0"/>
              <a:t>DNA in middle</a:t>
            </a:r>
          </a:p>
          <a:p>
            <a:pPr lvl="1"/>
            <a:r>
              <a:rPr lang="en-US" sz="1800" dirty="0"/>
              <a:t>Phosphorothioate </a:t>
            </a:r>
            <a:br>
              <a:rPr lang="en-US" sz="1800" dirty="0"/>
            </a:br>
            <a:r>
              <a:rPr lang="en-US" sz="1800" dirty="0" smtClean="0"/>
              <a:t>throughout</a:t>
            </a:r>
          </a:p>
          <a:p>
            <a:pPr lvl="1"/>
            <a:r>
              <a:rPr lang="en-US" sz="1800" dirty="0" smtClean="0"/>
              <a:t>20 bases for high </a:t>
            </a:r>
            <a:br>
              <a:rPr lang="en-US" sz="1800" dirty="0" smtClean="0"/>
            </a:br>
            <a:r>
              <a:rPr lang="en-US" sz="1800" dirty="0" smtClean="0"/>
              <a:t>specificity and affinity</a:t>
            </a:r>
            <a:endParaRPr lang="en-US" sz="1800" dirty="0"/>
          </a:p>
          <a:p>
            <a:r>
              <a:rPr lang="en-US" sz="1800" dirty="0"/>
              <a:t>Molecular model of </a:t>
            </a:r>
            <a:r>
              <a:rPr lang="en-US" sz="1800" dirty="0" err="1"/>
              <a:t>mipomersen</a:t>
            </a:r>
            <a:endParaRPr lang="en-US" sz="1800" dirty="0"/>
          </a:p>
        </p:txBody>
      </p:sp>
      <p:grpSp>
        <p:nvGrpSpPr>
          <p:cNvPr id="23" name="Groep 22"/>
          <p:cNvGrpSpPr/>
          <p:nvPr/>
        </p:nvGrpSpPr>
        <p:grpSpPr>
          <a:xfrm>
            <a:off x="3923928" y="1700808"/>
            <a:ext cx="4946848" cy="2545432"/>
            <a:chOff x="4139952" y="1340768"/>
            <a:chExt cx="4946848" cy="2545432"/>
          </a:xfrm>
        </p:grpSpPr>
        <p:sp>
          <p:nvSpPr>
            <p:cNvPr id="3" name="Rectangle 2"/>
            <p:cNvSpPr/>
            <p:nvPr/>
          </p:nvSpPr>
          <p:spPr>
            <a:xfrm>
              <a:off x="4139952" y="1340768"/>
              <a:ext cx="4946848" cy="2545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a:solidFill>
                  <a:prstClr val="white"/>
                </a:solidFill>
                <a:sym typeface="Gill Sans" charset="0"/>
              </a:endParaRPr>
            </a:p>
          </p:txBody>
        </p:sp>
        <p:grpSp>
          <p:nvGrpSpPr>
            <p:cNvPr id="2" name="Group 4"/>
            <p:cNvGrpSpPr>
              <a:grpSpLocks/>
            </p:cNvGrpSpPr>
            <p:nvPr/>
          </p:nvGrpSpPr>
          <p:grpSpPr bwMode="auto">
            <a:xfrm>
              <a:off x="4211960" y="1412776"/>
              <a:ext cx="4841280" cy="2389287"/>
              <a:chOff x="1182" y="985"/>
              <a:chExt cx="3255" cy="1627"/>
            </a:xfrm>
            <a:solidFill>
              <a:schemeClr val="bg1"/>
            </a:solidFill>
          </p:grpSpPr>
          <p:sp>
            <p:nvSpPr>
              <p:cNvPr id="1554437" name="Rectangle 5"/>
              <p:cNvSpPr>
                <a:spLocks noChangeArrowheads="1"/>
              </p:cNvSpPr>
              <p:nvPr/>
            </p:nvSpPr>
            <p:spPr bwMode="gray">
              <a:xfrm>
                <a:off x="1958" y="1155"/>
                <a:ext cx="1460" cy="231"/>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a:solidFill>
                      <a:srgbClr val="420F57"/>
                    </a:solidFill>
                    <a:sym typeface="Gill Sans" charset="0"/>
                  </a:rPr>
                  <a:t>A G T C T G C T T C</a:t>
                </a:r>
              </a:p>
            </p:txBody>
          </p:sp>
          <p:sp>
            <p:nvSpPr>
              <p:cNvPr id="1554438" name="Text Box 6"/>
              <p:cNvSpPr txBox="1">
                <a:spLocks noChangeArrowheads="1"/>
              </p:cNvSpPr>
              <p:nvPr/>
            </p:nvSpPr>
            <p:spPr bwMode="gray">
              <a:xfrm>
                <a:off x="3632" y="2456"/>
                <a:ext cx="301" cy="156"/>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000">
                    <a:solidFill>
                      <a:srgbClr val="420F57"/>
                    </a:solidFill>
                    <a:sym typeface="Gill Sans" charset="0"/>
                  </a:rPr>
                  <a:t>MOE</a:t>
                </a:r>
              </a:p>
            </p:txBody>
          </p:sp>
          <p:sp>
            <p:nvSpPr>
              <p:cNvPr id="1554439" name="Text Box 7"/>
              <p:cNvSpPr txBox="1">
                <a:spLocks noChangeArrowheads="1"/>
              </p:cNvSpPr>
              <p:nvPr/>
            </p:nvSpPr>
            <p:spPr bwMode="gray">
              <a:xfrm>
                <a:off x="2609" y="2456"/>
                <a:ext cx="293" cy="156"/>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000">
                    <a:solidFill>
                      <a:srgbClr val="420F57"/>
                    </a:solidFill>
                    <a:sym typeface="Gill Sans" charset="0"/>
                  </a:rPr>
                  <a:t>DNA</a:t>
                </a:r>
              </a:p>
            </p:txBody>
          </p:sp>
          <p:sp>
            <p:nvSpPr>
              <p:cNvPr id="1554440" name="Rectangle 8"/>
              <p:cNvSpPr>
                <a:spLocks noChangeArrowheads="1"/>
              </p:cNvSpPr>
              <p:nvPr/>
            </p:nvSpPr>
            <p:spPr bwMode="gray">
              <a:xfrm>
                <a:off x="1230" y="1171"/>
                <a:ext cx="749" cy="202"/>
              </a:xfrm>
              <a:prstGeom prst="rect">
                <a:avLst/>
              </a:prstGeom>
              <a:grpFill/>
              <a:ln w="12700">
                <a:noFill/>
                <a:miter lim="800000"/>
                <a:headEnd/>
                <a:tailEnd/>
              </a:ln>
              <a:effectLst/>
            </p:spPr>
            <p:txBody>
              <a:bodyPr wrap="none" anchor="ctr"/>
              <a:lstStyle/>
              <a:p>
                <a:pPr algn="ctr">
                  <a:spcBef>
                    <a:spcPct val="0"/>
                  </a:spcBef>
                </a:pPr>
                <a:r>
                  <a:rPr lang="en-US">
                    <a:solidFill>
                      <a:srgbClr val="420F57"/>
                    </a:solidFill>
                    <a:sym typeface="Gill Sans" charset="0"/>
                  </a:rPr>
                  <a:t>G C C T C</a:t>
                </a:r>
                <a:endParaRPr lang="en-US" sz="1000" i="1">
                  <a:solidFill>
                    <a:srgbClr val="420F57"/>
                  </a:solidFill>
                  <a:sym typeface="Gill Sans" charset="0"/>
                </a:endParaRPr>
              </a:p>
            </p:txBody>
          </p:sp>
          <p:sp>
            <p:nvSpPr>
              <p:cNvPr id="1554441" name="Rectangle 9"/>
              <p:cNvSpPr>
                <a:spLocks noChangeArrowheads="1"/>
              </p:cNvSpPr>
              <p:nvPr/>
            </p:nvSpPr>
            <p:spPr bwMode="gray">
              <a:xfrm>
                <a:off x="3390" y="1168"/>
                <a:ext cx="749" cy="202"/>
              </a:xfrm>
              <a:prstGeom prst="rect">
                <a:avLst/>
              </a:prstGeom>
              <a:grpFill/>
              <a:ln w="12700">
                <a:noFill/>
                <a:miter lim="800000"/>
                <a:headEnd/>
                <a:tailEnd/>
              </a:ln>
              <a:effectLst/>
            </p:spPr>
            <p:txBody>
              <a:bodyPr wrap="none" anchor="ctr"/>
              <a:lstStyle/>
              <a:p>
                <a:pPr algn="ctr">
                  <a:spcBef>
                    <a:spcPct val="0"/>
                  </a:spcBef>
                </a:pPr>
                <a:r>
                  <a:rPr lang="en-US">
                    <a:solidFill>
                      <a:srgbClr val="420F57"/>
                    </a:solidFill>
                    <a:sym typeface="Gill Sans" charset="0"/>
                  </a:rPr>
                  <a:t>G C A C C</a:t>
                </a:r>
              </a:p>
            </p:txBody>
          </p:sp>
          <p:sp>
            <p:nvSpPr>
              <p:cNvPr id="1554442" name="Rectangle 10"/>
              <p:cNvSpPr>
                <a:spLocks noChangeArrowheads="1"/>
              </p:cNvSpPr>
              <p:nvPr/>
            </p:nvSpPr>
            <p:spPr bwMode="gray">
              <a:xfrm>
                <a:off x="2538" y="989"/>
                <a:ext cx="290" cy="175"/>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200" i="1">
                    <a:solidFill>
                      <a:srgbClr val="420F57"/>
                    </a:solidFill>
                    <a:sym typeface="Gill Sans" charset="0"/>
                  </a:rPr>
                  <a:t>gap</a:t>
                </a:r>
              </a:p>
            </p:txBody>
          </p:sp>
          <p:sp>
            <p:nvSpPr>
              <p:cNvPr id="1554443" name="Text Box 11"/>
              <p:cNvSpPr txBox="1">
                <a:spLocks noChangeArrowheads="1"/>
              </p:cNvSpPr>
              <p:nvPr/>
            </p:nvSpPr>
            <p:spPr bwMode="gray">
              <a:xfrm>
                <a:off x="1619" y="2456"/>
                <a:ext cx="301" cy="156"/>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000" dirty="0">
                    <a:solidFill>
                      <a:srgbClr val="420F57"/>
                    </a:solidFill>
                    <a:sym typeface="Gill Sans" charset="0"/>
                  </a:rPr>
                  <a:t>MOE</a:t>
                </a:r>
              </a:p>
            </p:txBody>
          </p:sp>
          <p:sp>
            <p:nvSpPr>
              <p:cNvPr id="1554444" name="Rectangle 12"/>
              <p:cNvSpPr>
                <a:spLocks noChangeArrowheads="1"/>
              </p:cNvSpPr>
              <p:nvPr/>
            </p:nvSpPr>
            <p:spPr bwMode="gray">
              <a:xfrm>
                <a:off x="1395" y="985"/>
                <a:ext cx="452" cy="175"/>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200" i="1" dirty="0">
                    <a:solidFill>
                      <a:srgbClr val="420F57"/>
                    </a:solidFill>
                    <a:sym typeface="Gill Sans" charset="0"/>
                  </a:rPr>
                  <a:t>5’-wing</a:t>
                </a:r>
              </a:p>
            </p:txBody>
          </p:sp>
          <p:sp>
            <p:nvSpPr>
              <p:cNvPr id="1554445" name="Rectangle 13"/>
              <p:cNvSpPr>
                <a:spLocks noChangeArrowheads="1"/>
              </p:cNvSpPr>
              <p:nvPr/>
            </p:nvSpPr>
            <p:spPr bwMode="gray">
              <a:xfrm>
                <a:off x="3537" y="985"/>
                <a:ext cx="452" cy="175"/>
              </a:xfrm>
              <a:prstGeom prst="rect">
                <a:avLst/>
              </a:prstGeom>
              <a:grpFill/>
              <a:ln w="9525" algn="ctr">
                <a:noFill/>
                <a:miter lim="800000"/>
                <a:headEnd/>
                <a:tailEnd/>
              </a:ln>
              <a:effectLst/>
            </p:spPr>
            <p:txBody>
              <a:bodyPr wrap="none" lIns="92075" tIns="46038" rIns="92075" bIns="46038">
                <a:spAutoFit/>
              </a:bodyPr>
              <a:lstStyle/>
              <a:p>
                <a:pPr algn="ctr">
                  <a:spcBef>
                    <a:spcPct val="0"/>
                  </a:spcBef>
                </a:pPr>
                <a:r>
                  <a:rPr lang="en-US" sz="1200" i="1" dirty="0">
                    <a:solidFill>
                      <a:srgbClr val="420F57"/>
                    </a:solidFill>
                    <a:sym typeface="Gill Sans" charset="0"/>
                  </a:rPr>
                  <a:t>3’-wing</a:t>
                </a:r>
              </a:p>
            </p:txBody>
          </p:sp>
          <p:graphicFrame>
            <p:nvGraphicFramePr>
              <p:cNvPr id="1554446" name="Object 14"/>
              <p:cNvGraphicFramePr>
                <a:graphicFrameLocks noChangeAspect="1"/>
              </p:cNvGraphicFramePr>
              <p:nvPr/>
            </p:nvGraphicFramePr>
            <p:xfrm>
              <a:off x="1182" y="1434"/>
              <a:ext cx="1000" cy="917"/>
            </p:xfrm>
            <a:graphic>
              <a:graphicData uri="http://schemas.openxmlformats.org/presentationml/2006/ole">
                <p:oleObj spid="_x0000_s1026" name="CS ChemDraw Drawing" r:id="rId4" imgW="1839468" imgH="1688592" progId="">
                  <p:embed/>
                </p:oleObj>
              </a:graphicData>
            </a:graphic>
          </p:graphicFrame>
          <p:graphicFrame>
            <p:nvGraphicFramePr>
              <p:cNvPr id="1554447" name="Object 15"/>
              <p:cNvGraphicFramePr>
                <a:graphicFrameLocks noChangeAspect="1"/>
              </p:cNvGraphicFramePr>
              <p:nvPr/>
            </p:nvGraphicFramePr>
            <p:xfrm>
              <a:off x="3437" y="1424"/>
              <a:ext cx="1000" cy="935"/>
            </p:xfrm>
            <a:graphic>
              <a:graphicData uri="http://schemas.openxmlformats.org/presentationml/2006/ole">
                <p:oleObj spid="_x0000_s1027" name="CS ChemDraw Drawing" r:id="rId5" imgW="1839468" imgH="1720596" progId="">
                  <p:embed/>
                </p:oleObj>
              </a:graphicData>
            </a:graphic>
          </p:graphicFrame>
          <p:graphicFrame>
            <p:nvGraphicFramePr>
              <p:cNvPr id="1554448" name="Object 16"/>
              <p:cNvGraphicFramePr>
                <a:graphicFrameLocks noChangeAspect="1"/>
              </p:cNvGraphicFramePr>
              <p:nvPr/>
            </p:nvGraphicFramePr>
            <p:xfrm>
              <a:off x="2398" y="1440"/>
              <a:ext cx="691" cy="908"/>
            </p:xfrm>
            <a:graphic>
              <a:graphicData uri="http://schemas.openxmlformats.org/presentationml/2006/ole">
                <p:oleObj spid="_x0000_s1028" name="CS ChemDraw Drawing" r:id="rId6" imgW="1272540" imgH="1670304" progId="">
                  <p:embed/>
                </p:oleObj>
              </a:graphicData>
            </a:graphic>
          </p:graphicFrame>
        </p:grpSp>
      </p:grpSp>
      <p:sp>
        <p:nvSpPr>
          <p:cNvPr id="1554452" name="Text Box 20"/>
          <p:cNvSpPr txBox="1">
            <a:spLocks noChangeArrowheads="1"/>
          </p:cNvSpPr>
          <p:nvPr/>
        </p:nvSpPr>
        <p:spPr bwMode="invGray">
          <a:xfrm>
            <a:off x="892250" y="6088124"/>
            <a:ext cx="1814599" cy="369974"/>
          </a:xfrm>
          <a:prstGeom prst="rect">
            <a:avLst/>
          </a:prstGeom>
          <a:noFill/>
          <a:ln w="9525" algn="ctr">
            <a:noFill/>
            <a:miter lim="800000"/>
            <a:headEnd/>
            <a:tailEnd/>
          </a:ln>
          <a:effectLst/>
        </p:spPr>
        <p:txBody>
          <a:bodyPr wrap="none" lIns="92075" tIns="46038" rIns="92075" bIns="46038">
            <a:spAutoFit/>
          </a:bodyPr>
          <a:lstStyle/>
          <a:p>
            <a:pPr algn="ctr">
              <a:spcBef>
                <a:spcPct val="0"/>
              </a:spcBef>
            </a:pPr>
            <a:r>
              <a:rPr lang="en-US" dirty="0">
                <a:solidFill>
                  <a:srgbClr val="420F57"/>
                </a:solidFill>
                <a:sym typeface="Gill Sans" charset="0"/>
              </a:rPr>
              <a:t>MOE side chain</a:t>
            </a:r>
          </a:p>
        </p:txBody>
      </p:sp>
    </p:spTree>
    <p:extLst>
      <p:ext uri="{BB962C8B-B14F-4D97-AF65-F5344CB8AC3E}">
        <p14:creationId xmlns="" xmlns:p14="http://schemas.microsoft.com/office/powerpoint/2010/main" val="58807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DNA_Strand_PURPLE_ONLY.png"/>
          <p:cNvPicPr>
            <a:picLocks noChangeAspect="1"/>
          </p:cNvPicPr>
          <p:nvPr/>
        </p:nvPicPr>
        <p:blipFill>
          <a:blip r:embed="rId3" cstate="print"/>
          <a:stretch>
            <a:fillRect/>
          </a:stretch>
        </p:blipFill>
        <p:spPr>
          <a:xfrm rot="3784101">
            <a:off x="1507352" y="1587474"/>
            <a:ext cx="1093316" cy="1414879"/>
          </a:xfrm>
          <a:prstGeom prst="rect">
            <a:avLst/>
          </a:prstGeom>
        </p:spPr>
      </p:pic>
      <p:sp>
        <p:nvSpPr>
          <p:cNvPr id="5" name="Title 1"/>
          <p:cNvSpPr>
            <a:spLocks noGrp="1"/>
          </p:cNvSpPr>
          <p:nvPr>
            <p:ph type="title"/>
          </p:nvPr>
        </p:nvSpPr>
        <p:spPr>
          <a:xfrm>
            <a:off x="467544" y="188640"/>
            <a:ext cx="8452048" cy="1143000"/>
          </a:xfrm>
        </p:spPr>
        <p:txBody>
          <a:bodyPr/>
          <a:lstStyle/>
          <a:p>
            <a:pPr algn="l"/>
            <a:r>
              <a:rPr lang="en-US" sz="2800" b="1" dirty="0" err="1">
                <a:solidFill>
                  <a:srgbClr val="FFFF00"/>
                </a:solidFill>
              </a:rPr>
              <a:t>Mipomersen</a:t>
            </a:r>
            <a:r>
              <a:rPr lang="en-US" sz="2800" b="1" dirty="0">
                <a:solidFill>
                  <a:srgbClr val="FFFF00"/>
                </a:solidFill>
              </a:rPr>
              <a:t> Crosses the </a:t>
            </a:r>
            <a:r>
              <a:rPr lang="en-US" sz="2800" b="1" dirty="0" err="1">
                <a:solidFill>
                  <a:srgbClr val="FFFF00"/>
                </a:solidFill>
              </a:rPr>
              <a:t>Hepatocyte</a:t>
            </a:r>
            <a:r>
              <a:rPr lang="en-US" sz="2800" b="1" dirty="0">
                <a:solidFill>
                  <a:srgbClr val="FFFF00"/>
                </a:solidFill>
              </a:rPr>
              <a:t> </a:t>
            </a:r>
            <a:r>
              <a:rPr lang="en-US" sz="2800" b="1" dirty="0" smtClean="0">
                <a:solidFill>
                  <a:srgbClr val="FFFF00"/>
                </a:solidFill>
              </a:rPr>
              <a:t>and Nuclear Membrane to Target the mRNA for Apo B</a:t>
            </a:r>
            <a:endParaRPr lang="en-US" sz="2800" b="1" dirty="0">
              <a:solidFill>
                <a:srgbClr val="FFFF00"/>
              </a:solidFill>
            </a:endParaRPr>
          </a:p>
        </p:txBody>
      </p:sp>
      <p:pic>
        <p:nvPicPr>
          <p:cNvPr id="4" name="Picture 3" descr="strand cell.png"/>
          <p:cNvPicPr>
            <a:picLocks noChangeAspect="1"/>
          </p:cNvPicPr>
          <p:nvPr/>
        </p:nvPicPr>
        <p:blipFill>
          <a:blip r:embed="rId4" cstate="print"/>
          <a:srcRect l="7153" b="32918"/>
          <a:stretch>
            <a:fillRect/>
          </a:stretch>
        </p:blipFill>
        <p:spPr>
          <a:xfrm>
            <a:off x="0" y="2257565"/>
            <a:ext cx="7325389" cy="4600435"/>
          </a:xfrm>
          <a:prstGeom prst="rect">
            <a:avLst/>
          </a:prstGeom>
        </p:spPr>
      </p:pic>
      <p:sp>
        <p:nvSpPr>
          <p:cNvPr id="6" name="TextBox 5"/>
          <p:cNvSpPr txBox="1"/>
          <p:nvPr/>
        </p:nvSpPr>
        <p:spPr>
          <a:xfrm>
            <a:off x="5610564" y="1635567"/>
            <a:ext cx="3784210" cy="584775"/>
          </a:xfrm>
          <a:prstGeom prst="rect">
            <a:avLst/>
          </a:prstGeom>
          <a:noFill/>
        </p:spPr>
        <p:txBody>
          <a:bodyPr wrap="square" rtlCol="0">
            <a:spAutoFit/>
          </a:bodyPr>
          <a:lstStyle/>
          <a:p>
            <a:pPr fontAlgn="base">
              <a:spcBef>
                <a:spcPct val="0"/>
              </a:spcBef>
              <a:spcAft>
                <a:spcPct val="0"/>
              </a:spcAft>
            </a:pPr>
            <a:r>
              <a:rPr lang="en-US" sz="1600" b="1" dirty="0" err="1">
                <a:solidFill>
                  <a:prstClr val="white"/>
                </a:solidFill>
                <a:sym typeface="Gill Sans" charset="0"/>
              </a:rPr>
              <a:t>Hepatocyte</a:t>
            </a:r>
            <a:r>
              <a:rPr lang="en-US" sz="1600" b="1" dirty="0">
                <a:solidFill>
                  <a:prstClr val="white"/>
                </a:solidFill>
                <a:sym typeface="Gill Sans" charset="0"/>
              </a:rPr>
              <a:t> </a:t>
            </a:r>
            <a:br>
              <a:rPr lang="en-US" sz="1600" b="1" dirty="0">
                <a:solidFill>
                  <a:prstClr val="white"/>
                </a:solidFill>
                <a:sym typeface="Gill Sans" charset="0"/>
              </a:rPr>
            </a:br>
            <a:r>
              <a:rPr lang="en-US" sz="1600" b="1" dirty="0">
                <a:solidFill>
                  <a:prstClr val="white"/>
                </a:solidFill>
                <a:sym typeface="Gill Sans" charset="0"/>
              </a:rPr>
              <a:t>cell membrane</a:t>
            </a:r>
          </a:p>
        </p:txBody>
      </p:sp>
      <p:sp>
        <p:nvSpPr>
          <p:cNvPr id="7" name="TextBox 6"/>
          <p:cNvSpPr txBox="1"/>
          <p:nvPr/>
        </p:nvSpPr>
        <p:spPr>
          <a:xfrm>
            <a:off x="690028" y="1452073"/>
            <a:ext cx="4236720" cy="338554"/>
          </a:xfrm>
          <a:prstGeom prst="rect">
            <a:avLst/>
          </a:prstGeom>
          <a:noFill/>
        </p:spPr>
        <p:txBody>
          <a:bodyPr wrap="square" rtlCol="0">
            <a:spAutoFit/>
          </a:bodyPr>
          <a:lstStyle/>
          <a:p>
            <a:pPr fontAlgn="base">
              <a:spcBef>
                <a:spcPct val="0"/>
              </a:spcBef>
              <a:spcAft>
                <a:spcPct val="0"/>
              </a:spcAft>
            </a:pPr>
            <a:r>
              <a:rPr lang="en-US" sz="1600" b="1" dirty="0" err="1">
                <a:solidFill>
                  <a:prstClr val="white"/>
                </a:solidFill>
                <a:sym typeface="Gill Sans" charset="0"/>
              </a:rPr>
              <a:t>Mipomersen</a:t>
            </a:r>
            <a:r>
              <a:rPr lang="en-US" sz="1600" b="1" dirty="0">
                <a:solidFill>
                  <a:prstClr val="white"/>
                </a:solidFill>
                <a:sym typeface="Gill Sans" charset="0"/>
              </a:rPr>
              <a:t> (Apo B) antisense strand</a:t>
            </a:r>
          </a:p>
        </p:txBody>
      </p:sp>
      <p:sp>
        <p:nvSpPr>
          <p:cNvPr id="8" name="TextBox 7"/>
          <p:cNvSpPr txBox="1"/>
          <p:nvPr/>
        </p:nvSpPr>
        <p:spPr>
          <a:xfrm>
            <a:off x="5689146" y="6527211"/>
            <a:ext cx="3784210" cy="276999"/>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Cytoplasm</a:t>
            </a:r>
          </a:p>
        </p:txBody>
      </p:sp>
      <p:sp>
        <p:nvSpPr>
          <p:cNvPr id="9" name="TextBox 8"/>
          <p:cNvSpPr txBox="1"/>
          <p:nvPr/>
        </p:nvSpPr>
        <p:spPr>
          <a:xfrm>
            <a:off x="4527464" y="6527211"/>
            <a:ext cx="1141816" cy="276999"/>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Nucleus</a:t>
            </a:r>
          </a:p>
        </p:txBody>
      </p:sp>
      <p:sp>
        <p:nvSpPr>
          <p:cNvPr id="10" name="TextBox 9"/>
          <p:cNvSpPr txBox="1"/>
          <p:nvPr/>
        </p:nvSpPr>
        <p:spPr>
          <a:xfrm>
            <a:off x="1455859" y="5037883"/>
            <a:ext cx="1678744" cy="276999"/>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Apo B mRNA</a:t>
            </a:r>
          </a:p>
        </p:txBody>
      </p:sp>
      <p:sp>
        <p:nvSpPr>
          <p:cNvPr id="11" name="TextBox 10"/>
          <p:cNvSpPr txBox="1"/>
          <p:nvPr/>
        </p:nvSpPr>
        <p:spPr>
          <a:xfrm>
            <a:off x="1824072" y="6307437"/>
            <a:ext cx="1678744" cy="276999"/>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DNA</a:t>
            </a:r>
          </a:p>
        </p:txBody>
      </p:sp>
      <p:sp>
        <p:nvSpPr>
          <p:cNvPr id="12" name="TextBox 11"/>
          <p:cNvSpPr txBox="1"/>
          <p:nvPr/>
        </p:nvSpPr>
        <p:spPr>
          <a:xfrm>
            <a:off x="3562991" y="3746697"/>
            <a:ext cx="1678744" cy="461665"/>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mRNA-antisense duplex</a:t>
            </a:r>
          </a:p>
        </p:txBody>
      </p:sp>
      <p:sp>
        <p:nvSpPr>
          <p:cNvPr id="13" name="TextBox 12"/>
          <p:cNvSpPr txBox="1"/>
          <p:nvPr/>
        </p:nvSpPr>
        <p:spPr>
          <a:xfrm>
            <a:off x="4132274" y="4630513"/>
            <a:ext cx="2831782" cy="461665"/>
          </a:xfrm>
          <a:prstGeom prst="rect">
            <a:avLst/>
          </a:prstGeom>
          <a:noFill/>
        </p:spPr>
        <p:txBody>
          <a:bodyPr wrap="square" rtlCol="0">
            <a:spAutoFit/>
          </a:bodyPr>
          <a:lstStyle/>
          <a:p>
            <a:pPr fontAlgn="base">
              <a:spcBef>
                <a:spcPct val="0"/>
              </a:spcBef>
              <a:spcAft>
                <a:spcPct val="0"/>
              </a:spcAft>
            </a:pPr>
            <a:r>
              <a:rPr lang="en-US" sz="1200" b="1" dirty="0" err="1">
                <a:solidFill>
                  <a:srgbClr val="000066"/>
                </a:solidFill>
                <a:sym typeface="Gill Sans" charset="0"/>
              </a:rPr>
              <a:t>RNase</a:t>
            </a:r>
            <a:r>
              <a:rPr lang="en-US" sz="1200" b="1" dirty="0">
                <a:solidFill>
                  <a:srgbClr val="000066"/>
                </a:solidFill>
                <a:sym typeface="Gill Sans" charset="0"/>
              </a:rPr>
              <a:t> H </a:t>
            </a:r>
            <a:br>
              <a:rPr lang="en-US" sz="1200" b="1" dirty="0">
                <a:solidFill>
                  <a:srgbClr val="000066"/>
                </a:solidFill>
                <a:sym typeface="Gill Sans" charset="0"/>
              </a:rPr>
            </a:br>
            <a:r>
              <a:rPr lang="en-US" sz="1200" b="1" dirty="0">
                <a:solidFill>
                  <a:srgbClr val="000066"/>
                </a:solidFill>
                <a:sym typeface="Gill Sans" charset="0"/>
              </a:rPr>
              <a:t>recognizes duplex</a:t>
            </a:r>
          </a:p>
        </p:txBody>
      </p:sp>
      <p:sp>
        <p:nvSpPr>
          <p:cNvPr id="14" name="TextBox 13"/>
          <p:cNvSpPr txBox="1"/>
          <p:nvPr/>
        </p:nvSpPr>
        <p:spPr>
          <a:xfrm>
            <a:off x="4465179" y="5880771"/>
            <a:ext cx="1678744" cy="276999"/>
          </a:xfrm>
          <a:prstGeom prst="rect">
            <a:avLst/>
          </a:prstGeom>
          <a:noFill/>
        </p:spPr>
        <p:txBody>
          <a:bodyPr wrap="square" rtlCol="0">
            <a:spAutoFit/>
          </a:bodyPr>
          <a:lstStyle/>
          <a:p>
            <a:pPr fontAlgn="base">
              <a:spcBef>
                <a:spcPct val="0"/>
              </a:spcBef>
              <a:spcAft>
                <a:spcPct val="0"/>
              </a:spcAft>
            </a:pPr>
            <a:r>
              <a:rPr lang="en-US" sz="1200" b="1" dirty="0">
                <a:solidFill>
                  <a:srgbClr val="000066"/>
                </a:solidFill>
                <a:sym typeface="Gill Sans" charset="0"/>
              </a:rPr>
              <a:t>RNA is cleaved</a:t>
            </a:r>
          </a:p>
        </p:txBody>
      </p:sp>
      <p:pic>
        <p:nvPicPr>
          <p:cNvPr id="15" name="Picture 26" descr="Traditional drug pink"/>
          <p:cNvPicPr>
            <a:picLocks noChangeAspect="1" noChangeArrowheads="1"/>
          </p:cNvPicPr>
          <p:nvPr/>
        </p:nvPicPr>
        <p:blipFill>
          <a:blip r:embed="rId5" cstate="print"/>
          <a:stretch>
            <a:fillRect/>
          </a:stretch>
        </p:blipFill>
        <p:spPr bwMode="auto">
          <a:xfrm>
            <a:off x="3485975" y="4589814"/>
            <a:ext cx="777129" cy="777129"/>
          </a:xfrm>
          <a:prstGeom prst="rect">
            <a:avLst/>
          </a:prstGeom>
          <a:noFill/>
          <a:ln w="9525">
            <a:noFill/>
            <a:miter lim="800000"/>
            <a:headEnd/>
            <a:tailEnd/>
          </a:ln>
          <a:effectLst>
            <a:outerShdw blurRad="50800" dist="25400" dir="2700000" algn="tl" rotWithShape="0">
              <a:prstClr val="black">
                <a:alpha val="40000"/>
              </a:prstClr>
            </a:outerShdw>
          </a:effectLst>
        </p:spPr>
      </p:pic>
      <p:grpSp>
        <p:nvGrpSpPr>
          <p:cNvPr id="2" name="Group 19"/>
          <p:cNvGrpSpPr/>
          <p:nvPr/>
        </p:nvGrpSpPr>
        <p:grpSpPr>
          <a:xfrm rot="-3420000" flipH="1">
            <a:off x="2370660" y="5455127"/>
            <a:ext cx="198090" cy="1708886"/>
            <a:chOff x="9631413" y="2265524"/>
            <a:chExt cx="261619" cy="2256943"/>
          </a:xfrm>
        </p:grpSpPr>
        <p:pic>
          <p:nvPicPr>
            <p:cNvPr id="17" name="Picture 16" descr="strand 1.png"/>
            <p:cNvPicPr>
              <a:picLocks noChangeAspect="1"/>
            </p:cNvPicPr>
            <p:nvPr/>
          </p:nvPicPr>
          <p:blipFill>
            <a:blip r:embed="rId6" cstate="email"/>
            <a:stretch>
              <a:fillRect/>
            </a:stretch>
          </p:blipFill>
          <p:spPr>
            <a:xfrm>
              <a:off x="9631413" y="2265524"/>
              <a:ext cx="261619" cy="941828"/>
            </a:xfrm>
            <a:prstGeom prst="rect">
              <a:avLst/>
            </a:prstGeom>
          </p:spPr>
        </p:pic>
        <p:pic>
          <p:nvPicPr>
            <p:cNvPr id="18" name="Picture 17" descr="strand 1.png"/>
            <p:cNvPicPr>
              <a:picLocks noChangeAspect="1"/>
            </p:cNvPicPr>
            <p:nvPr/>
          </p:nvPicPr>
          <p:blipFill>
            <a:blip r:embed="rId6" cstate="email"/>
            <a:stretch>
              <a:fillRect/>
            </a:stretch>
          </p:blipFill>
          <p:spPr>
            <a:xfrm>
              <a:off x="9631413" y="2927344"/>
              <a:ext cx="261619" cy="941828"/>
            </a:xfrm>
            <a:prstGeom prst="rect">
              <a:avLst/>
            </a:prstGeom>
          </p:spPr>
        </p:pic>
        <p:pic>
          <p:nvPicPr>
            <p:cNvPr id="19" name="Picture 18" descr="strand 1.png"/>
            <p:cNvPicPr>
              <a:picLocks noChangeAspect="1"/>
            </p:cNvPicPr>
            <p:nvPr/>
          </p:nvPicPr>
          <p:blipFill>
            <a:blip r:embed="rId6" cstate="email"/>
            <a:stretch>
              <a:fillRect/>
            </a:stretch>
          </p:blipFill>
          <p:spPr>
            <a:xfrm>
              <a:off x="9631413" y="3580639"/>
              <a:ext cx="261619" cy="941828"/>
            </a:xfrm>
            <a:prstGeom prst="rect">
              <a:avLst/>
            </a:prstGeom>
          </p:spPr>
        </p:pic>
      </p:grpSp>
      <p:cxnSp>
        <p:nvCxnSpPr>
          <p:cNvPr id="21" name="Straight Connector 20"/>
          <p:cNvCxnSpPr/>
          <p:nvPr/>
        </p:nvCxnSpPr>
        <p:spPr>
          <a:xfrm flipH="1" flipV="1">
            <a:off x="1699007" y="1790627"/>
            <a:ext cx="387487" cy="3133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93733" y="2129197"/>
            <a:ext cx="795413" cy="6309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AutoShape 17"/>
          <p:cNvSpPr>
            <a:spLocks noChangeArrowheads="1"/>
          </p:cNvSpPr>
          <p:nvPr/>
        </p:nvSpPr>
        <p:spPr bwMode="auto">
          <a:xfrm rot="3535592">
            <a:off x="2052001" y="2536208"/>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36" name="AutoShape 17"/>
          <p:cNvSpPr>
            <a:spLocks noChangeArrowheads="1"/>
          </p:cNvSpPr>
          <p:nvPr/>
        </p:nvSpPr>
        <p:spPr bwMode="auto">
          <a:xfrm rot="3535592">
            <a:off x="2472239" y="3272003"/>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37" name="AutoShape 17"/>
          <p:cNvSpPr>
            <a:spLocks noChangeArrowheads="1"/>
          </p:cNvSpPr>
          <p:nvPr/>
        </p:nvSpPr>
        <p:spPr bwMode="auto">
          <a:xfrm rot="3535592">
            <a:off x="2875350" y="3905391"/>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38" name="AutoShape 17"/>
          <p:cNvSpPr>
            <a:spLocks noChangeArrowheads="1"/>
          </p:cNvSpPr>
          <p:nvPr/>
        </p:nvSpPr>
        <p:spPr bwMode="auto">
          <a:xfrm rot="3535592">
            <a:off x="3317401" y="4592867"/>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39" name="AutoShape 17"/>
          <p:cNvSpPr>
            <a:spLocks noChangeArrowheads="1"/>
          </p:cNvSpPr>
          <p:nvPr/>
        </p:nvSpPr>
        <p:spPr bwMode="auto">
          <a:xfrm rot="3535592">
            <a:off x="4072138" y="5594225"/>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40" name="AutoShape 17"/>
          <p:cNvSpPr>
            <a:spLocks noChangeArrowheads="1"/>
          </p:cNvSpPr>
          <p:nvPr/>
        </p:nvSpPr>
        <p:spPr bwMode="auto">
          <a:xfrm rot="19108053">
            <a:off x="2515828" y="5981773"/>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41" name="AutoShape 17"/>
          <p:cNvSpPr>
            <a:spLocks noChangeArrowheads="1"/>
          </p:cNvSpPr>
          <p:nvPr/>
        </p:nvSpPr>
        <p:spPr bwMode="auto">
          <a:xfrm rot="19108053">
            <a:off x="2995907" y="5556120"/>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sp>
        <p:nvSpPr>
          <p:cNvPr id="42" name="AutoShape 17"/>
          <p:cNvSpPr>
            <a:spLocks noChangeArrowheads="1"/>
          </p:cNvSpPr>
          <p:nvPr/>
        </p:nvSpPr>
        <p:spPr bwMode="auto">
          <a:xfrm rot="10800000">
            <a:off x="3738338" y="6081165"/>
            <a:ext cx="405793" cy="148698"/>
          </a:xfrm>
          <a:prstGeom prst="rightArrow">
            <a:avLst>
              <a:gd name="adj1" fmla="val 36806"/>
              <a:gd name="adj2" fmla="val 75658"/>
            </a:avLst>
          </a:prstGeom>
          <a:solidFill>
            <a:schemeClr val="accent6">
              <a:lumMod val="75000"/>
            </a:schemeClr>
          </a:solidFill>
          <a:ln w="9525">
            <a:noFill/>
            <a:miter lim="800000"/>
            <a:headEnd/>
            <a:tailEnd/>
          </a:ln>
        </p:spPr>
        <p:txBody>
          <a:bodyPr wrap="none" anchor="ctr"/>
          <a:lstStyle/>
          <a:p>
            <a:pPr algn="ctr" fontAlgn="base">
              <a:spcBef>
                <a:spcPct val="0"/>
              </a:spcBef>
              <a:spcAft>
                <a:spcPct val="0"/>
              </a:spcAft>
            </a:pPr>
            <a:endParaRPr lang="en-US" sz="4200" dirty="0">
              <a:solidFill>
                <a:srgbClr val="000000"/>
              </a:solidFill>
              <a:latin typeface="Gill Sans" charset="0"/>
              <a:cs typeface="Arial" pitchFamily="34" charset="0"/>
              <a:sym typeface="Gill Sans" charset="0"/>
            </a:endParaRPr>
          </a:p>
        </p:txBody>
      </p:sp>
      <p:pic>
        <p:nvPicPr>
          <p:cNvPr id="33" name="Picture 3" descr="DNA cropped 7 green alt"/>
          <p:cNvPicPr>
            <a:picLocks noChangeAspect="1" noChangeArrowheads="1"/>
          </p:cNvPicPr>
          <p:nvPr/>
        </p:nvPicPr>
        <p:blipFill>
          <a:blip r:embed="rId7" cstate="email"/>
          <a:srcRect/>
          <a:stretch>
            <a:fillRect/>
          </a:stretch>
        </p:blipFill>
        <p:spPr bwMode="auto">
          <a:xfrm rot="5400000" flipV="1">
            <a:off x="4024815" y="3910195"/>
            <a:ext cx="233127" cy="901004"/>
          </a:xfrm>
          <a:prstGeom prst="rect">
            <a:avLst/>
          </a:prstGeom>
          <a:noFill/>
          <a:ln w="9525">
            <a:noFill/>
            <a:miter lim="800000"/>
            <a:headEnd/>
            <a:tailEnd/>
          </a:ln>
        </p:spPr>
      </p:pic>
      <p:pic>
        <p:nvPicPr>
          <p:cNvPr id="34" name="Picture 3" descr="DNA cropped 7 green alt"/>
          <p:cNvPicPr>
            <a:picLocks noChangeAspect="1" noChangeArrowheads="1"/>
          </p:cNvPicPr>
          <p:nvPr/>
        </p:nvPicPr>
        <p:blipFill>
          <a:blip r:embed="rId7" cstate="email"/>
          <a:srcRect/>
          <a:stretch>
            <a:fillRect/>
          </a:stretch>
        </p:blipFill>
        <p:spPr bwMode="auto">
          <a:xfrm rot="5400000" flipV="1">
            <a:off x="2543009" y="3885499"/>
            <a:ext cx="233127" cy="901004"/>
          </a:xfrm>
          <a:prstGeom prst="rect">
            <a:avLst/>
          </a:prstGeom>
          <a:noFill/>
          <a:ln w="9525">
            <a:noFill/>
            <a:miter lim="800000"/>
            <a:headEnd/>
            <a:tailEnd/>
          </a:ln>
        </p:spPr>
      </p:pic>
      <p:grpSp>
        <p:nvGrpSpPr>
          <p:cNvPr id="3" name="Group 51"/>
          <p:cNvGrpSpPr/>
          <p:nvPr/>
        </p:nvGrpSpPr>
        <p:grpSpPr>
          <a:xfrm rot="1870070">
            <a:off x="1932720" y="5731149"/>
            <a:ext cx="1875745" cy="195343"/>
            <a:chOff x="1386943" y="7415238"/>
            <a:chExt cx="3012540" cy="313731"/>
          </a:xfrm>
        </p:grpSpPr>
        <p:pic>
          <p:nvPicPr>
            <p:cNvPr id="47" name="Picture 3" descr="DNA cropped 7 green alt"/>
            <p:cNvPicPr>
              <a:picLocks noChangeAspect="1" noChangeArrowheads="1"/>
            </p:cNvPicPr>
            <p:nvPr/>
          </p:nvPicPr>
          <p:blipFill>
            <a:blip r:embed="rId7" cstate="email"/>
            <a:srcRect/>
            <a:stretch>
              <a:fillRect/>
            </a:stretch>
          </p:blipFill>
          <p:spPr bwMode="auto">
            <a:xfrm rot="5400000" flipV="1">
              <a:off x="1818362" y="6983819"/>
              <a:ext cx="301180" cy="1164018"/>
            </a:xfrm>
            <a:prstGeom prst="rect">
              <a:avLst/>
            </a:prstGeom>
            <a:noFill/>
            <a:ln w="9525">
              <a:noFill/>
              <a:miter lim="800000"/>
              <a:headEnd/>
              <a:tailEnd/>
            </a:ln>
          </p:spPr>
        </p:pic>
        <p:pic>
          <p:nvPicPr>
            <p:cNvPr id="49" name="Picture 3" descr="DNA cropped 7 green alt"/>
            <p:cNvPicPr>
              <a:picLocks noChangeAspect="1" noChangeArrowheads="1"/>
            </p:cNvPicPr>
            <p:nvPr/>
          </p:nvPicPr>
          <p:blipFill>
            <a:blip r:embed="rId7" cstate="email"/>
            <a:srcRect/>
            <a:stretch>
              <a:fillRect/>
            </a:stretch>
          </p:blipFill>
          <p:spPr bwMode="auto">
            <a:xfrm rot="5400000" flipV="1">
              <a:off x="2427962" y="6987132"/>
              <a:ext cx="301180" cy="1164018"/>
            </a:xfrm>
            <a:prstGeom prst="rect">
              <a:avLst/>
            </a:prstGeom>
            <a:noFill/>
            <a:ln w="9525">
              <a:noFill/>
              <a:miter lim="800000"/>
              <a:headEnd/>
              <a:tailEnd/>
            </a:ln>
          </p:spPr>
        </p:pic>
        <p:pic>
          <p:nvPicPr>
            <p:cNvPr id="50" name="Picture 3" descr="DNA cropped 7 green alt"/>
            <p:cNvPicPr>
              <a:picLocks noChangeAspect="1" noChangeArrowheads="1"/>
            </p:cNvPicPr>
            <p:nvPr/>
          </p:nvPicPr>
          <p:blipFill>
            <a:blip r:embed="rId7" cstate="email"/>
            <a:srcRect/>
            <a:stretch>
              <a:fillRect/>
            </a:stretch>
          </p:blipFill>
          <p:spPr bwMode="auto">
            <a:xfrm rot="5400000" flipV="1">
              <a:off x="3057284" y="6996370"/>
              <a:ext cx="301180" cy="1164018"/>
            </a:xfrm>
            <a:prstGeom prst="rect">
              <a:avLst/>
            </a:prstGeom>
            <a:noFill/>
            <a:ln w="9525">
              <a:noFill/>
              <a:miter lim="800000"/>
              <a:headEnd/>
              <a:tailEnd/>
            </a:ln>
          </p:spPr>
        </p:pic>
        <p:pic>
          <p:nvPicPr>
            <p:cNvPr id="51" name="Picture 3" descr="DNA cropped 7 green alt"/>
            <p:cNvPicPr>
              <a:picLocks noChangeAspect="1" noChangeArrowheads="1"/>
            </p:cNvPicPr>
            <p:nvPr/>
          </p:nvPicPr>
          <p:blipFill>
            <a:blip r:embed="rId7" cstate="email"/>
            <a:srcRect/>
            <a:stretch>
              <a:fillRect/>
            </a:stretch>
          </p:blipFill>
          <p:spPr bwMode="auto">
            <a:xfrm rot="5400000" flipV="1">
              <a:off x="3666884" y="6996370"/>
              <a:ext cx="301180" cy="1164018"/>
            </a:xfrm>
            <a:prstGeom prst="rect">
              <a:avLst/>
            </a:prstGeom>
            <a:noFill/>
            <a:ln w="9525">
              <a:noFill/>
              <a:miter lim="800000"/>
              <a:headEnd/>
              <a:tailEnd/>
            </a:ln>
          </p:spPr>
        </p:pic>
      </p:grpSp>
      <p:pic>
        <p:nvPicPr>
          <p:cNvPr id="58" name="Picture 3" descr="DNA cropped 7 green alt"/>
          <p:cNvPicPr>
            <a:picLocks noChangeAspect="1" noChangeArrowheads="1"/>
          </p:cNvPicPr>
          <p:nvPr/>
        </p:nvPicPr>
        <p:blipFill>
          <a:blip r:embed="rId7" cstate="email"/>
          <a:srcRect/>
          <a:stretch>
            <a:fillRect/>
          </a:stretch>
        </p:blipFill>
        <p:spPr bwMode="auto">
          <a:xfrm rot="5400000" flipV="1">
            <a:off x="4740519" y="5402191"/>
            <a:ext cx="187528" cy="724771"/>
          </a:xfrm>
          <a:prstGeom prst="rect">
            <a:avLst/>
          </a:prstGeom>
          <a:noFill/>
          <a:ln w="9525">
            <a:noFill/>
            <a:miter lim="800000"/>
            <a:headEnd/>
            <a:tailEnd/>
          </a:ln>
        </p:spPr>
      </p:pic>
      <p:pic>
        <p:nvPicPr>
          <p:cNvPr id="61" name="Picture 3" descr="DNA cropped 7 green alt"/>
          <p:cNvPicPr>
            <a:picLocks noChangeAspect="1" noChangeArrowheads="1"/>
          </p:cNvPicPr>
          <p:nvPr/>
        </p:nvPicPr>
        <p:blipFill>
          <a:blip r:embed="rId7" cstate="email"/>
          <a:srcRect b="46993"/>
          <a:stretch>
            <a:fillRect/>
          </a:stretch>
        </p:blipFill>
        <p:spPr bwMode="auto">
          <a:xfrm rot="4499381" flipV="1">
            <a:off x="4015469" y="5761157"/>
            <a:ext cx="178081" cy="364825"/>
          </a:xfrm>
          <a:prstGeom prst="rect">
            <a:avLst/>
          </a:prstGeom>
          <a:noFill/>
          <a:ln w="9525">
            <a:noFill/>
            <a:miter lim="800000"/>
            <a:headEnd/>
            <a:tailEnd/>
          </a:ln>
        </p:spPr>
      </p:pic>
      <p:pic>
        <p:nvPicPr>
          <p:cNvPr id="67" name="Picture 3" descr="DNA cropped 7 green alt"/>
          <p:cNvPicPr>
            <a:picLocks noChangeAspect="1" noChangeArrowheads="1"/>
          </p:cNvPicPr>
          <p:nvPr/>
        </p:nvPicPr>
        <p:blipFill>
          <a:blip r:embed="rId7" cstate="email"/>
          <a:srcRect/>
          <a:stretch>
            <a:fillRect/>
          </a:stretch>
        </p:blipFill>
        <p:spPr bwMode="auto">
          <a:xfrm rot="5400000" flipV="1">
            <a:off x="4474616" y="4823054"/>
            <a:ext cx="233127" cy="901004"/>
          </a:xfrm>
          <a:prstGeom prst="rect">
            <a:avLst/>
          </a:prstGeom>
          <a:noFill/>
          <a:ln w="9525">
            <a:noFill/>
            <a:miter lim="800000"/>
            <a:headEnd/>
            <a:tailEnd/>
          </a:ln>
        </p:spPr>
      </p:pic>
      <p:pic>
        <p:nvPicPr>
          <p:cNvPr id="68" name="Picture 3" descr="DNA cropped 7 green alt"/>
          <p:cNvPicPr>
            <a:picLocks noChangeAspect="1" noChangeArrowheads="1"/>
          </p:cNvPicPr>
          <p:nvPr/>
        </p:nvPicPr>
        <p:blipFill>
          <a:blip r:embed="rId7" cstate="email"/>
          <a:srcRect/>
          <a:stretch>
            <a:fillRect/>
          </a:stretch>
        </p:blipFill>
        <p:spPr bwMode="auto">
          <a:xfrm rot="5400000" flipV="1">
            <a:off x="2992810" y="4798358"/>
            <a:ext cx="233127" cy="901004"/>
          </a:xfrm>
          <a:prstGeom prst="rect">
            <a:avLst/>
          </a:prstGeom>
          <a:noFill/>
          <a:ln w="9525">
            <a:noFill/>
            <a:miter lim="800000"/>
            <a:headEnd/>
            <a:tailEnd/>
          </a:ln>
        </p:spPr>
      </p:pic>
      <p:pic>
        <p:nvPicPr>
          <p:cNvPr id="52" name="Picture 51" descr="DNA_Strand_PURPLE_ONLY.png"/>
          <p:cNvPicPr>
            <a:picLocks noChangeAspect="1"/>
          </p:cNvPicPr>
          <p:nvPr/>
        </p:nvPicPr>
        <p:blipFill>
          <a:blip r:embed="rId8" cstate="print"/>
          <a:stretch>
            <a:fillRect/>
          </a:stretch>
        </p:blipFill>
        <p:spPr>
          <a:xfrm rot="5400000">
            <a:off x="4415459" y="5744103"/>
            <a:ext cx="971090" cy="1256705"/>
          </a:xfrm>
          <a:prstGeom prst="rect">
            <a:avLst/>
          </a:prstGeom>
        </p:spPr>
      </p:pic>
      <p:pic>
        <p:nvPicPr>
          <p:cNvPr id="46" name="Picture 45" descr="DNA_Strand_PURPLE_ONLY.png"/>
          <p:cNvPicPr>
            <a:picLocks noChangeAspect="1"/>
          </p:cNvPicPr>
          <p:nvPr/>
        </p:nvPicPr>
        <p:blipFill>
          <a:blip r:embed="rId3" cstate="print"/>
          <a:stretch>
            <a:fillRect/>
          </a:stretch>
        </p:blipFill>
        <p:spPr>
          <a:xfrm rot="3784101">
            <a:off x="1920821" y="2255384"/>
            <a:ext cx="1093316" cy="1414879"/>
          </a:xfrm>
          <a:prstGeom prst="rect">
            <a:avLst/>
          </a:prstGeom>
        </p:spPr>
      </p:pic>
      <p:pic>
        <p:nvPicPr>
          <p:cNvPr id="48" name="Picture 47" descr="DNA_Strand_PURPLE_ONLY.png"/>
          <p:cNvPicPr>
            <a:picLocks noChangeAspect="1"/>
          </p:cNvPicPr>
          <p:nvPr/>
        </p:nvPicPr>
        <p:blipFill>
          <a:blip r:embed="rId3" cstate="print"/>
          <a:stretch>
            <a:fillRect/>
          </a:stretch>
        </p:blipFill>
        <p:spPr>
          <a:xfrm rot="3784101">
            <a:off x="2374045" y="2923294"/>
            <a:ext cx="1093316" cy="1414879"/>
          </a:xfrm>
          <a:prstGeom prst="rect">
            <a:avLst/>
          </a:prstGeom>
        </p:spPr>
      </p:pic>
      <p:pic>
        <p:nvPicPr>
          <p:cNvPr id="53" name="Picture 52" descr="DNA_Strand_combined_purple_green.png"/>
          <p:cNvPicPr>
            <a:picLocks noChangeAspect="1"/>
          </p:cNvPicPr>
          <p:nvPr/>
        </p:nvPicPr>
        <p:blipFill>
          <a:blip r:embed="rId9" cstate="print"/>
          <a:stretch>
            <a:fillRect/>
          </a:stretch>
        </p:blipFill>
        <p:spPr>
          <a:xfrm rot="5400000">
            <a:off x="3383865" y="4669482"/>
            <a:ext cx="891605" cy="1153841"/>
          </a:xfrm>
          <a:prstGeom prst="rect">
            <a:avLst/>
          </a:prstGeom>
        </p:spPr>
      </p:pic>
      <p:pic>
        <p:nvPicPr>
          <p:cNvPr id="54" name="Picture 53" descr="DNA_Strand_combined_purple_green.png"/>
          <p:cNvPicPr>
            <a:picLocks noChangeAspect="1"/>
          </p:cNvPicPr>
          <p:nvPr/>
        </p:nvPicPr>
        <p:blipFill>
          <a:blip r:embed="rId9" cstate="print"/>
          <a:stretch>
            <a:fillRect/>
          </a:stretch>
        </p:blipFill>
        <p:spPr>
          <a:xfrm rot="5400000">
            <a:off x="2922690" y="3763034"/>
            <a:ext cx="891605" cy="1153841"/>
          </a:xfrm>
          <a:prstGeom prst="rect">
            <a:avLst/>
          </a:prstGeom>
        </p:spPr>
      </p:pic>
      <p:sp>
        <p:nvSpPr>
          <p:cNvPr id="16" name="TextBox 15"/>
          <p:cNvSpPr txBox="1"/>
          <p:nvPr/>
        </p:nvSpPr>
        <p:spPr>
          <a:xfrm>
            <a:off x="6964056" y="5922332"/>
            <a:ext cx="2105516" cy="900246"/>
          </a:xfrm>
          <a:prstGeom prst="rect">
            <a:avLst/>
          </a:prstGeom>
          <a:noFill/>
        </p:spPr>
        <p:txBody>
          <a:bodyPr wrap="square" rtlCol="0">
            <a:spAutoFit/>
          </a:bodyPr>
          <a:lstStyle/>
          <a:p>
            <a:pPr fontAlgn="base">
              <a:spcBef>
                <a:spcPct val="0"/>
              </a:spcBef>
              <a:spcAft>
                <a:spcPct val="0"/>
              </a:spcAft>
            </a:pPr>
            <a:r>
              <a:rPr lang="en-US" sz="1050" dirty="0">
                <a:solidFill>
                  <a:prstClr val="white"/>
                </a:solidFill>
                <a:latin typeface="Gill Sans" charset="0"/>
                <a:sym typeface="Gill Sans" charset="0"/>
              </a:rPr>
              <a:t>Adapted from Figure 1.10 in </a:t>
            </a:r>
            <a:r>
              <a:rPr lang="en-US" sz="1050" i="1" dirty="0">
                <a:solidFill>
                  <a:prstClr val="white"/>
                </a:solidFill>
                <a:latin typeface="Gill Sans" charset="0"/>
                <a:sym typeface="Gill Sans" charset="0"/>
              </a:rPr>
              <a:t>Crooke. Antisense Drug Technology: Principles, Strategies, and Applications, 2</a:t>
            </a:r>
            <a:r>
              <a:rPr lang="en-US" sz="1050" i="1" baseline="30000" dirty="0">
                <a:solidFill>
                  <a:prstClr val="white"/>
                </a:solidFill>
                <a:latin typeface="Gill Sans" charset="0"/>
                <a:sym typeface="Gill Sans" charset="0"/>
              </a:rPr>
              <a:t>nd</a:t>
            </a:r>
            <a:r>
              <a:rPr lang="en-US" sz="1050" i="1" dirty="0">
                <a:solidFill>
                  <a:prstClr val="white"/>
                </a:solidFill>
                <a:latin typeface="Gill Sans" charset="0"/>
                <a:sym typeface="Gill Sans" charset="0"/>
              </a:rPr>
              <a:t> ed. 2008.p29.</a:t>
            </a:r>
            <a:endParaRPr lang="en-US" sz="1050" dirty="0">
              <a:solidFill>
                <a:prstClr val="white"/>
              </a:solidFill>
              <a:latin typeface="Gill Sans" charset="0"/>
              <a:sym typeface="Gill Sans" charset="0"/>
            </a:endParaRPr>
          </a:p>
        </p:txBody>
      </p:sp>
    </p:spTree>
    <p:extLst>
      <p:ext uri="{BB962C8B-B14F-4D97-AF65-F5344CB8AC3E}">
        <p14:creationId xmlns="" xmlns:p14="http://schemas.microsoft.com/office/powerpoint/2010/main" val="137639556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256"/>
            <a:ext cx="8229600" cy="1143000"/>
          </a:xfrm>
        </p:spPr>
        <p:txBody>
          <a:bodyPr>
            <a:noAutofit/>
          </a:bodyPr>
          <a:lstStyle/>
          <a:p>
            <a:pPr algn="l">
              <a:defRPr/>
            </a:pPr>
            <a:r>
              <a:rPr lang="en-US" sz="3200" b="1" dirty="0" smtClean="0">
                <a:solidFill>
                  <a:srgbClr val="FFFF00"/>
                </a:solidFill>
                <a:ea typeface="ＭＳ Ｐゴシック" charset="0"/>
              </a:rPr>
              <a:t>Mechanism of Action</a:t>
            </a:r>
            <a:r>
              <a:rPr lang="en-US" sz="3600" dirty="0" smtClean="0">
                <a:ea typeface="ＭＳ Ｐゴシック" charset="0"/>
              </a:rPr>
              <a:t/>
            </a:r>
            <a:br>
              <a:rPr lang="en-US" sz="3600" dirty="0" smtClean="0">
                <a:ea typeface="ＭＳ Ｐゴシック" charset="0"/>
              </a:rPr>
            </a:br>
            <a:r>
              <a:rPr lang="en-US" sz="1600" dirty="0" err="1" smtClean="0">
                <a:solidFill>
                  <a:schemeClr val="bg1"/>
                </a:solidFill>
                <a:ea typeface="ＭＳ Ｐゴシック" charset="0"/>
              </a:rPr>
              <a:t>RNase</a:t>
            </a:r>
            <a:r>
              <a:rPr lang="en-US" sz="1600" dirty="0" smtClean="0">
                <a:solidFill>
                  <a:schemeClr val="bg1"/>
                </a:solidFill>
                <a:ea typeface="ＭＳ Ｐゴシック" charset="0"/>
              </a:rPr>
              <a:t> H-mediated Degradation of Target mRNA</a:t>
            </a:r>
            <a:endParaRPr lang="en-US" sz="3600" dirty="0">
              <a:solidFill>
                <a:schemeClr val="bg1"/>
              </a:solidFill>
              <a:ea typeface="ＭＳ Ｐゴシック" charset="0"/>
            </a:endParaRPr>
          </a:p>
        </p:txBody>
      </p:sp>
      <p:sp>
        <p:nvSpPr>
          <p:cNvPr id="5" name="Text Box 6"/>
          <p:cNvSpPr txBox="1">
            <a:spLocks noChangeArrowheads="1"/>
          </p:cNvSpPr>
          <p:nvPr/>
        </p:nvSpPr>
        <p:spPr bwMode="auto">
          <a:xfrm>
            <a:off x="645936" y="1219404"/>
            <a:ext cx="824265" cy="369332"/>
          </a:xfrm>
          <a:prstGeom prst="rect">
            <a:avLst/>
          </a:prstGeom>
          <a:noFill/>
          <a:ln w="12700">
            <a:noFill/>
            <a:miter lim="800000"/>
            <a:headEnd type="none" w="sm" len="sm"/>
            <a:tailEnd type="none" w="sm" len="sm"/>
          </a:ln>
          <a:effectLst>
            <a:outerShdw sx="999" sy="999" algn="ctr" rotWithShape="0">
              <a:srgbClr val="5F5F5F"/>
            </a:outerShdw>
          </a:effectLst>
        </p:spPr>
        <p:txBody>
          <a:bodyPr wrap="none">
            <a:spAutoFit/>
          </a:bodyPr>
          <a:lstStyle/>
          <a:p>
            <a:pPr algn="ctr">
              <a:defRPr/>
            </a:pPr>
            <a:r>
              <a:rPr lang="en-US" b="1" kern="0" dirty="0">
                <a:solidFill>
                  <a:srgbClr val="FFFFCC">
                    <a:lumMod val="75000"/>
                  </a:srgbClr>
                </a:solidFill>
                <a:latin typeface="Trebuchet MS" pitchFamily="34" charset="0"/>
              </a:rPr>
              <a:t>mRNA</a:t>
            </a:r>
            <a:endParaRPr lang="en-US" b="1" kern="0" dirty="0">
              <a:solidFill>
                <a:srgbClr val="FFFFCC">
                  <a:lumMod val="75000"/>
                </a:srgbClr>
              </a:solidFill>
              <a:latin typeface="AvantGarde Medium" pitchFamily="-80" charset="0"/>
            </a:endParaRPr>
          </a:p>
        </p:txBody>
      </p:sp>
      <p:sp>
        <p:nvSpPr>
          <p:cNvPr id="6" name="Text Box 6"/>
          <p:cNvSpPr txBox="1">
            <a:spLocks noChangeArrowheads="1"/>
          </p:cNvSpPr>
          <p:nvPr/>
        </p:nvSpPr>
        <p:spPr bwMode="auto">
          <a:xfrm>
            <a:off x="2016697" y="973341"/>
            <a:ext cx="2146743" cy="646331"/>
          </a:xfrm>
          <a:prstGeom prst="rect">
            <a:avLst/>
          </a:prstGeom>
          <a:noFill/>
          <a:ln w="12700">
            <a:noFill/>
            <a:miter lim="800000"/>
            <a:headEnd type="none" w="sm" len="sm"/>
            <a:tailEnd type="none" w="sm" len="sm"/>
          </a:ln>
          <a:effectLst>
            <a:outerShdw sx="999" sy="999" algn="ctr" rotWithShape="0">
              <a:srgbClr val="5F5F5F"/>
            </a:outerShdw>
          </a:effectLst>
        </p:spPr>
        <p:txBody>
          <a:bodyPr wrap="none">
            <a:spAutoFit/>
          </a:bodyPr>
          <a:lstStyle/>
          <a:p>
            <a:pPr algn="ctr">
              <a:defRPr/>
            </a:pPr>
            <a:r>
              <a:rPr lang="en-US" b="1" kern="0" dirty="0">
                <a:solidFill>
                  <a:srgbClr val="FFFFCC">
                    <a:lumMod val="75000"/>
                  </a:srgbClr>
                </a:solidFill>
                <a:latin typeface="Trebuchet MS" pitchFamily="34" charset="0"/>
              </a:rPr>
              <a:t>Antisense Drugs </a:t>
            </a:r>
          </a:p>
          <a:p>
            <a:pPr algn="ctr">
              <a:defRPr/>
            </a:pPr>
            <a:r>
              <a:rPr lang="en-US" b="1" kern="0" dirty="0">
                <a:solidFill>
                  <a:srgbClr val="FFFFCC">
                    <a:lumMod val="75000"/>
                  </a:srgbClr>
                </a:solidFill>
                <a:latin typeface="Trebuchet MS" pitchFamily="34" charset="0"/>
              </a:rPr>
              <a:t>(Oligonucleotides)</a:t>
            </a:r>
            <a:endParaRPr lang="en-US" b="1" kern="0" dirty="0">
              <a:solidFill>
                <a:srgbClr val="FFFFCC">
                  <a:lumMod val="75000"/>
                </a:srgbClr>
              </a:solidFill>
              <a:latin typeface="AvantGarde Medium" pitchFamily="-80" charset="0"/>
            </a:endParaRPr>
          </a:p>
        </p:txBody>
      </p:sp>
      <p:sp>
        <p:nvSpPr>
          <p:cNvPr id="7" name="Text Box 6"/>
          <p:cNvSpPr txBox="1">
            <a:spLocks noChangeArrowheads="1"/>
          </p:cNvSpPr>
          <p:nvPr/>
        </p:nvSpPr>
        <p:spPr bwMode="auto">
          <a:xfrm>
            <a:off x="4191000" y="973341"/>
            <a:ext cx="2362200" cy="646331"/>
          </a:xfrm>
          <a:prstGeom prst="rect">
            <a:avLst/>
          </a:prstGeom>
          <a:noFill/>
          <a:ln w="12700">
            <a:noFill/>
            <a:miter lim="800000"/>
            <a:headEnd type="none" w="sm" len="sm"/>
            <a:tailEnd type="none" w="sm" len="sm"/>
          </a:ln>
          <a:effectLst>
            <a:outerShdw sx="999" sy="999" algn="ctr" rotWithShape="0">
              <a:srgbClr val="5F5F5F"/>
            </a:outerShdw>
          </a:effectLst>
        </p:spPr>
        <p:txBody>
          <a:bodyPr>
            <a:spAutoFit/>
          </a:bodyPr>
          <a:lstStyle/>
          <a:p>
            <a:pPr algn="ctr">
              <a:defRPr/>
            </a:pPr>
            <a:r>
              <a:rPr lang="en-US" b="1" kern="0" dirty="0">
                <a:solidFill>
                  <a:srgbClr val="FFFFCC">
                    <a:lumMod val="75000"/>
                  </a:srgbClr>
                </a:solidFill>
                <a:latin typeface="Trebuchet MS" pitchFamily="34" charset="0"/>
              </a:rPr>
              <a:t>mRNA-DNA </a:t>
            </a:r>
          </a:p>
          <a:p>
            <a:pPr algn="ctr">
              <a:defRPr/>
            </a:pPr>
            <a:r>
              <a:rPr lang="en-US" b="1" kern="0" dirty="0">
                <a:solidFill>
                  <a:srgbClr val="FFFFCC">
                    <a:lumMod val="75000"/>
                  </a:srgbClr>
                </a:solidFill>
                <a:latin typeface="Trebuchet MS" pitchFamily="34" charset="0"/>
              </a:rPr>
              <a:t>Duplex</a:t>
            </a:r>
            <a:endParaRPr lang="en-US" b="1" kern="0" dirty="0">
              <a:solidFill>
                <a:srgbClr val="FFFFCC">
                  <a:lumMod val="75000"/>
                </a:srgbClr>
              </a:solidFill>
              <a:latin typeface="AvantGarde Medium" pitchFamily="-80" charset="0"/>
            </a:endParaRPr>
          </a:p>
        </p:txBody>
      </p:sp>
      <p:pic>
        <p:nvPicPr>
          <p:cNvPr id="8" name="Picture 37" descr="antisense targets RNA not proteins v2-slide3"/>
          <p:cNvPicPr>
            <a:picLocks noChangeAspect="1" noChangeArrowheads="1"/>
          </p:cNvPicPr>
          <p:nvPr/>
        </p:nvPicPr>
        <p:blipFill>
          <a:blip r:embed="rId2" cstate="print">
            <a:extLst>
              <a:ext uri="{28A0092B-C50C-407E-A947-70E740481C1C}">
                <a14:useLocalDpi xmlns="" xmlns:a14="http://schemas.microsoft.com/office/drawing/2010/main" val="0"/>
              </a:ext>
            </a:extLst>
          </a:blip>
          <a:srcRect l="48584" t="29539" r="34032" b="25539"/>
          <a:stretch>
            <a:fillRect/>
          </a:stretch>
        </p:blipFill>
        <p:spPr bwMode="auto">
          <a:xfrm>
            <a:off x="4953000" y="1593032"/>
            <a:ext cx="762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7" descr="antisense targets RNA not proteins v2-slide3"/>
          <p:cNvPicPr>
            <a:picLocks noChangeAspect="1" noChangeArrowheads="1"/>
          </p:cNvPicPr>
          <p:nvPr/>
        </p:nvPicPr>
        <p:blipFill>
          <a:blip r:embed="rId2" cstate="print">
            <a:extLst>
              <a:ext uri="{28A0092B-C50C-407E-A947-70E740481C1C}">
                <a14:useLocalDpi xmlns="" xmlns:a14="http://schemas.microsoft.com/office/drawing/2010/main" val="0"/>
              </a:ext>
            </a:extLst>
          </a:blip>
          <a:srcRect l="75633" t="23988" r="-4680" b="16779"/>
          <a:stretch>
            <a:fillRect/>
          </a:stretch>
        </p:blipFill>
        <p:spPr bwMode="auto">
          <a:xfrm>
            <a:off x="2944813" y="1821632"/>
            <a:ext cx="941387"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antisense targets RNA not proteins v2-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l="37431" t="38461" r="49706"/>
          <a:stretch>
            <a:fillRect/>
          </a:stretch>
        </p:blipFill>
        <p:spPr bwMode="auto">
          <a:xfrm>
            <a:off x="2335213" y="1593032"/>
            <a:ext cx="815975"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0"/>
          <p:cNvSpPr/>
          <p:nvPr/>
        </p:nvSpPr>
        <p:spPr>
          <a:xfrm>
            <a:off x="7010400" y="2126432"/>
            <a:ext cx="1524000" cy="1143000"/>
          </a:xfrm>
          <a:prstGeom prst="ellipse">
            <a:avLst/>
          </a:prstGeom>
          <a:gradFill rotWithShape="1">
            <a:gsLst>
              <a:gs pos="0">
                <a:srgbClr val="FF9933">
                  <a:shade val="51000"/>
                  <a:satMod val="130000"/>
                </a:srgbClr>
              </a:gs>
              <a:gs pos="80000">
                <a:srgbClr val="FF9933">
                  <a:shade val="93000"/>
                  <a:satMod val="130000"/>
                </a:srgbClr>
              </a:gs>
              <a:gs pos="100000">
                <a:srgbClr val="FF9933">
                  <a:shade val="94000"/>
                  <a:satMod val="135000"/>
                </a:srgbClr>
              </a:gs>
            </a:gsLst>
            <a:lin ang="16200000" scaled="0"/>
          </a:gradFill>
          <a:ln w="9525" cap="flat" cmpd="sng" algn="ctr">
            <a:solidFill>
              <a:srgbClr val="FF9933">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kern="0">
              <a:solidFill>
                <a:srgbClr val="FFFFCC"/>
              </a:solidFill>
            </a:endParaRPr>
          </a:p>
        </p:txBody>
      </p:sp>
      <p:cxnSp>
        <p:nvCxnSpPr>
          <p:cNvPr id="12" name="Straight Arrow Connector 11"/>
          <p:cNvCxnSpPr/>
          <p:nvPr/>
        </p:nvCxnSpPr>
        <p:spPr>
          <a:xfrm>
            <a:off x="990600" y="5098232"/>
            <a:ext cx="2057400" cy="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cxnSp>
        <p:nvCxnSpPr>
          <p:cNvPr id="13" name="Straight Arrow Connector 12"/>
          <p:cNvCxnSpPr/>
          <p:nvPr/>
        </p:nvCxnSpPr>
        <p:spPr>
          <a:xfrm>
            <a:off x="1371600" y="2736032"/>
            <a:ext cx="685800" cy="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cxnSp>
        <p:nvCxnSpPr>
          <p:cNvPr id="14" name="Straight Arrow Connector 13"/>
          <p:cNvCxnSpPr/>
          <p:nvPr/>
        </p:nvCxnSpPr>
        <p:spPr>
          <a:xfrm>
            <a:off x="4114800" y="2736032"/>
            <a:ext cx="533400" cy="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sp>
        <p:nvSpPr>
          <p:cNvPr id="15" name="TextBox 40"/>
          <p:cNvSpPr txBox="1">
            <a:spLocks noChangeArrowheads="1"/>
          </p:cNvSpPr>
          <p:nvPr/>
        </p:nvSpPr>
        <p:spPr bwMode="auto">
          <a:xfrm>
            <a:off x="3392488" y="4031432"/>
            <a:ext cx="18939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r>
              <a:rPr lang="en-US">
                <a:solidFill>
                  <a:srgbClr val="66CCFF"/>
                </a:solidFill>
                <a:latin typeface="Trebuchet MS" pitchFamily="34" charset="0"/>
              </a:rPr>
              <a:t>Target Protein</a:t>
            </a:r>
          </a:p>
        </p:txBody>
      </p:sp>
      <p:cxnSp>
        <p:nvCxnSpPr>
          <p:cNvPr id="16" name="Straight Arrow Connector 15"/>
          <p:cNvCxnSpPr/>
          <p:nvPr/>
        </p:nvCxnSpPr>
        <p:spPr>
          <a:xfrm>
            <a:off x="5943600" y="2736032"/>
            <a:ext cx="533400" cy="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sp>
        <p:nvSpPr>
          <p:cNvPr id="17" name="TextBox 42"/>
          <p:cNvSpPr txBox="1">
            <a:spLocks noChangeArrowheads="1"/>
          </p:cNvSpPr>
          <p:nvPr/>
        </p:nvSpPr>
        <p:spPr bwMode="auto">
          <a:xfrm>
            <a:off x="7375525" y="2507432"/>
            <a:ext cx="124104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kern="0" smtClean="0">
                <a:solidFill>
                  <a:srgbClr val="000000"/>
                </a:solidFill>
              </a:rPr>
              <a:t>RNase H</a:t>
            </a:r>
          </a:p>
        </p:txBody>
      </p:sp>
      <p:pic>
        <p:nvPicPr>
          <p:cNvPr id="18" name="Picture 2" descr="antisense targets RNA not proteins v2-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l="37431" t="51018" r="49706" b="4321"/>
          <a:stretch>
            <a:fillRect/>
          </a:stretch>
        </p:blipFill>
        <p:spPr bwMode="auto">
          <a:xfrm>
            <a:off x="609600" y="1593032"/>
            <a:ext cx="8382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 descr="antisense targets RNA not proteins v2-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l="39268" t="43015" r="49706" b="36610"/>
          <a:stretch>
            <a:fillRect/>
          </a:stretch>
        </p:blipFill>
        <p:spPr bwMode="auto">
          <a:xfrm rot="18727356">
            <a:off x="7821613" y="4355282"/>
            <a:ext cx="457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 descr="antisense targets RNA not proteins v2-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l="39268" t="43015" r="49706" b="36610"/>
          <a:stretch>
            <a:fillRect/>
          </a:stretch>
        </p:blipFill>
        <p:spPr bwMode="auto">
          <a:xfrm>
            <a:off x="7543800" y="4869632"/>
            <a:ext cx="4572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 descr="antisense targets RNA not proteins v2-slide1"/>
          <p:cNvPicPr>
            <a:picLocks noChangeAspect="1" noChangeArrowheads="1"/>
          </p:cNvPicPr>
          <p:nvPr/>
        </p:nvPicPr>
        <p:blipFill>
          <a:blip r:embed="rId3" cstate="print">
            <a:extLst>
              <a:ext uri="{28A0092B-C50C-407E-A947-70E740481C1C}">
                <a14:useLocalDpi xmlns="" xmlns:a14="http://schemas.microsoft.com/office/drawing/2010/main" val="0"/>
              </a:ext>
            </a:extLst>
          </a:blip>
          <a:srcRect l="39268" t="43015" r="49706" b="36610"/>
          <a:stretch>
            <a:fillRect/>
          </a:stretch>
        </p:blipFill>
        <p:spPr bwMode="auto">
          <a:xfrm rot="1371365">
            <a:off x="8131175" y="5039495"/>
            <a:ext cx="457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2" name="Straight Arrow Connector 21"/>
          <p:cNvCxnSpPr/>
          <p:nvPr/>
        </p:nvCxnSpPr>
        <p:spPr>
          <a:xfrm>
            <a:off x="7772400" y="3650432"/>
            <a:ext cx="152400" cy="53340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sp>
        <p:nvSpPr>
          <p:cNvPr id="23" name="Text Box 6"/>
          <p:cNvSpPr txBox="1">
            <a:spLocks noChangeArrowheads="1"/>
          </p:cNvSpPr>
          <p:nvPr/>
        </p:nvSpPr>
        <p:spPr bwMode="auto">
          <a:xfrm>
            <a:off x="6553200" y="973341"/>
            <a:ext cx="2209800" cy="646331"/>
          </a:xfrm>
          <a:prstGeom prst="rect">
            <a:avLst/>
          </a:prstGeom>
          <a:noFill/>
          <a:ln w="12700">
            <a:noFill/>
            <a:miter lim="800000"/>
            <a:headEnd type="none" w="sm" len="sm"/>
            <a:tailEnd type="none" w="sm" len="sm"/>
          </a:ln>
          <a:effectLst>
            <a:outerShdw sx="999" sy="999" algn="ctr" rotWithShape="0">
              <a:srgbClr val="5F5F5F"/>
            </a:outerShdw>
          </a:effectLst>
        </p:spPr>
        <p:txBody>
          <a:bodyPr>
            <a:spAutoFit/>
          </a:bodyPr>
          <a:lstStyle/>
          <a:p>
            <a:pPr algn="ctr">
              <a:defRPr/>
            </a:pPr>
            <a:r>
              <a:rPr lang="en-US" b="1" kern="0" dirty="0">
                <a:solidFill>
                  <a:srgbClr val="FFFFCC">
                    <a:lumMod val="75000"/>
                  </a:srgbClr>
                </a:solidFill>
                <a:latin typeface="Trebuchet MS" pitchFamily="34" charset="0"/>
              </a:rPr>
              <a:t>mRNA-H Recognizes Duplex</a:t>
            </a:r>
            <a:endParaRPr lang="en-US" b="1" kern="0" dirty="0">
              <a:solidFill>
                <a:srgbClr val="FFFFCC">
                  <a:lumMod val="75000"/>
                </a:srgbClr>
              </a:solidFill>
              <a:latin typeface="AvantGarde Medium" pitchFamily="-80" charset="0"/>
            </a:endParaRPr>
          </a:p>
        </p:txBody>
      </p:sp>
      <p:pic>
        <p:nvPicPr>
          <p:cNvPr id="24" name="Picture 37" descr="antisense targets RNA not proteins v2-slide3"/>
          <p:cNvPicPr>
            <a:picLocks noChangeAspect="1" noChangeArrowheads="1"/>
          </p:cNvPicPr>
          <p:nvPr/>
        </p:nvPicPr>
        <p:blipFill>
          <a:blip r:embed="rId2" cstate="print">
            <a:extLst>
              <a:ext uri="{28A0092B-C50C-407E-A947-70E740481C1C}">
                <a14:useLocalDpi xmlns="" xmlns:a14="http://schemas.microsoft.com/office/drawing/2010/main" val="0"/>
              </a:ext>
            </a:extLst>
          </a:blip>
          <a:srcRect l="48584" t="29539" r="34032" b="25539"/>
          <a:stretch>
            <a:fillRect/>
          </a:stretch>
        </p:blipFill>
        <p:spPr bwMode="auto">
          <a:xfrm>
            <a:off x="6629400" y="1593032"/>
            <a:ext cx="762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Arrow Connector 24"/>
          <p:cNvCxnSpPr/>
          <p:nvPr/>
        </p:nvCxnSpPr>
        <p:spPr>
          <a:xfrm flipH="1">
            <a:off x="5334000" y="5098232"/>
            <a:ext cx="1828800" cy="0"/>
          </a:xfrm>
          <a:prstGeom prst="straightConnector1">
            <a:avLst/>
          </a:prstGeom>
          <a:noFill/>
          <a:ln w="25400" cap="flat" cmpd="sng" algn="ctr">
            <a:solidFill>
              <a:srgbClr val="FF9933"/>
            </a:solidFill>
            <a:prstDash val="solid"/>
            <a:tailEnd type="arrow"/>
          </a:ln>
          <a:effectLst>
            <a:outerShdw blurRad="40000" dist="20000" dir="5400000" rotWithShape="0">
              <a:srgbClr val="000000">
                <a:alpha val="38000"/>
              </a:srgbClr>
            </a:outerShdw>
          </a:effectLst>
        </p:spPr>
      </p:cxnSp>
      <p:cxnSp>
        <p:nvCxnSpPr>
          <p:cNvPr id="26" name="Straight Connector 25"/>
          <p:cNvCxnSpPr/>
          <p:nvPr/>
        </p:nvCxnSpPr>
        <p:spPr>
          <a:xfrm>
            <a:off x="990600" y="4260032"/>
            <a:ext cx="0" cy="838200"/>
          </a:xfrm>
          <a:prstGeom prst="line">
            <a:avLst/>
          </a:prstGeom>
          <a:noFill/>
          <a:ln w="25400" cap="flat" cmpd="sng" algn="ctr">
            <a:solidFill>
              <a:srgbClr val="FF9933"/>
            </a:solidFill>
            <a:prstDash val="solid"/>
          </a:ln>
          <a:effectLst>
            <a:outerShdw blurRad="40000" dist="20000" dir="5400000" rotWithShape="0">
              <a:srgbClr val="000000">
                <a:alpha val="38000"/>
              </a:srgbClr>
            </a:outerShdw>
          </a:effectLst>
        </p:spPr>
      </p:cxnSp>
      <p:sp>
        <p:nvSpPr>
          <p:cNvPr id="27" name="TextBox 33"/>
          <p:cNvSpPr txBox="1">
            <a:spLocks noChangeArrowheads="1"/>
          </p:cNvSpPr>
          <p:nvPr/>
        </p:nvSpPr>
        <p:spPr bwMode="auto">
          <a:xfrm>
            <a:off x="6019800" y="4564832"/>
            <a:ext cx="69762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b="1">
                <a:solidFill>
                  <a:schemeClr val="accent1"/>
                </a:solidFill>
                <a:latin typeface="Arial" pitchFamily="34" charset="0"/>
                <a:ea typeface="ＭＳ Ｐゴシック" pitchFamily="34" charset="-128"/>
              </a:defRPr>
            </a:lvl1pPr>
            <a:lvl2pPr marL="742950" indent="-285750">
              <a:defRPr sz="2000" b="1">
                <a:solidFill>
                  <a:schemeClr val="accent1"/>
                </a:solidFill>
                <a:latin typeface="Arial" pitchFamily="34" charset="0"/>
                <a:ea typeface="ＭＳ Ｐゴシック" pitchFamily="34" charset="-128"/>
              </a:defRPr>
            </a:lvl2pPr>
            <a:lvl3pPr marL="1143000" indent="-228600">
              <a:defRPr sz="2000" b="1">
                <a:solidFill>
                  <a:schemeClr val="accent1"/>
                </a:solidFill>
                <a:latin typeface="Arial" pitchFamily="34" charset="0"/>
                <a:ea typeface="ＭＳ Ｐゴシック" pitchFamily="34" charset="-128"/>
              </a:defRPr>
            </a:lvl3pPr>
            <a:lvl4pPr marL="1600200" indent="-228600">
              <a:defRPr sz="2000" b="1">
                <a:solidFill>
                  <a:schemeClr val="accent1"/>
                </a:solidFill>
                <a:latin typeface="Arial" pitchFamily="34" charset="0"/>
                <a:ea typeface="ＭＳ Ｐゴシック" pitchFamily="34" charset="-128"/>
              </a:defRPr>
            </a:lvl4pPr>
            <a:lvl5pPr marL="2057400" indent="-228600">
              <a:defRPr sz="20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accent1"/>
                </a:solidFill>
                <a:latin typeface="Arial" pitchFamily="34" charset="0"/>
                <a:ea typeface="ＭＳ Ｐゴシック" pitchFamily="34" charset="-128"/>
              </a:defRPr>
            </a:lvl9pPr>
          </a:lstStyle>
          <a:p>
            <a:pPr>
              <a:defRPr/>
            </a:pPr>
            <a:r>
              <a:rPr lang="en-US" sz="6000" kern="0" smtClean="0">
                <a:solidFill>
                  <a:srgbClr val="FF0000"/>
                </a:solidFill>
              </a:rPr>
              <a:t>X</a:t>
            </a:r>
          </a:p>
        </p:txBody>
      </p:sp>
      <p:pic>
        <p:nvPicPr>
          <p:cNvPr id="28" name="Picture 2" descr="http://ts4.mm.bing.net/th?id=I4767066377027843&amp;pid=1.7&amp;w=137&amp;h=137&amp;c=7&amp;rs=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1400" y="4488632"/>
            <a:ext cx="13716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6936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229600" cy="1143000"/>
          </a:xfrm>
        </p:spPr>
        <p:txBody>
          <a:bodyPr/>
          <a:lstStyle/>
          <a:p>
            <a:pPr algn="l"/>
            <a:r>
              <a:rPr lang="en-US" sz="2800" b="1" dirty="0" smtClean="0">
                <a:solidFill>
                  <a:srgbClr val="FFFF00"/>
                </a:solidFill>
              </a:rPr>
              <a:t>Metabolism </a:t>
            </a:r>
            <a:r>
              <a:rPr lang="en-US" sz="2800" b="1" dirty="0" smtClean="0">
                <a:solidFill>
                  <a:srgbClr val="FFFF00"/>
                </a:solidFill>
              </a:rPr>
              <a:t>of </a:t>
            </a:r>
            <a:r>
              <a:rPr lang="en-US" sz="2800" b="1" dirty="0" err="1" smtClean="0">
                <a:solidFill>
                  <a:srgbClr val="FFFF00"/>
                </a:solidFill>
              </a:rPr>
              <a:t>Mipomersen</a:t>
            </a:r>
            <a:r>
              <a:rPr lang="en-US" sz="2800" b="1" dirty="0" smtClean="0">
                <a:solidFill>
                  <a:srgbClr val="FFFF00"/>
                </a:solidFill>
              </a:rPr>
              <a:t/>
            </a:r>
            <a:br>
              <a:rPr lang="en-US" sz="2800" b="1" dirty="0" smtClean="0">
                <a:solidFill>
                  <a:srgbClr val="FFFF00"/>
                </a:solidFill>
              </a:rPr>
            </a:br>
            <a:r>
              <a:rPr lang="en-US" sz="1800" b="1" dirty="0" smtClean="0">
                <a:solidFill>
                  <a:schemeClr val="bg1"/>
                </a:solidFill>
              </a:rPr>
              <a:t>Drug </a:t>
            </a:r>
            <a:r>
              <a:rPr lang="en-US" sz="1800" b="1" dirty="0" smtClean="0">
                <a:solidFill>
                  <a:schemeClr val="bg1"/>
                </a:solidFill>
              </a:rPr>
              <a:t>Metabolism and Disposition </a:t>
            </a:r>
            <a:endParaRPr lang="en-US" sz="2800" b="1" dirty="0">
              <a:solidFill>
                <a:schemeClr val="bg1"/>
              </a:solidFill>
            </a:endParaRPr>
          </a:p>
        </p:txBody>
      </p:sp>
      <p:sp>
        <p:nvSpPr>
          <p:cNvPr id="119" name="Text Box 3"/>
          <p:cNvSpPr txBox="1">
            <a:spLocks noChangeArrowheads="1"/>
          </p:cNvSpPr>
          <p:nvPr/>
        </p:nvSpPr>
        <p:spPr bwMode="auto">
          <a:xfrm>
            <a:off x="2767012" y="807676"/>
            <a:ext cx="4176713" cy="677108"/>
          </a:xfrm>
          <a:prstGeom prst="rect">
            <a:avLst/>
          </a:prstGeom>
          <a:noFill/>
          <a:ln w="12700">
            <a:noFill/>
            <a:miter lim="800000"/>
            <a:headEnd/>
            <a:tailEnd/>
          </a:ln>
          <a:effectLst/>
        </p:spPr>
        <p:txBody>
          <a:bodyPr>
            <a:spAutoFit/>
          </a:bodyPr>
          <a:lstStyle/>
          <a:p>
            <a:pPr algn="ctr" fontAlgn="base" latinLnBrk="1">
              <a:spcBef>
                <a:spcPct val="0"/>
              </a:spcBef>
              <a:spcAft>
                <a:spcPct val="0"/>
              </a:spcAft>
              <a:defRPr/>
            </a:pPr>
            <a:r>
              <a:rPr kumimoji="1" lang="en-US" altLang="ko-KR" sz="2000" kern="0" dirty="0">
                <a:solidFill>
                  <a:srgbClr val="FFFFCC"/>
                </a:solidFill>
                <a:latin typeface="Gill Sans" charset="0"/>
                <a:sym typeface="Gill Sans" charset="0"/>
              </a:rPr>
              <a:t>Mipomersen</a:t>
            </a:r>
          </a:p>
          <a:p>
            <a:pPr algn="ctr" fontAlgn="base" latinLnBrk="1">
              <a:spcBef>
                <a:spcPct val="0"/>
              </a:spcBef>
              <a:spcAft>
                <a:spcPct val="0"/>
              </a:spcAft>
              <a:defRPr/>
            </a:pPr>
            <a:r>
              <a:rPr kumimoji="1" lang="en-US" altLang="ko-KR" kern="0" dirty="0">
                <a:solidFill>
                  <a:srgbClr val="FFFFCC"/>
                </a:solidFill>
                <a:latin typeface="Gill Sans" charset="0"/>
                <a:sym typeface="Gill Sans" charset="0"/>
              </a:rPr>
              <a:t>5</a:t>
            </a:r>
            <a:r>
              <a:rPr kumimoji="1" lang="en-US" altLang="ko-KR" kern="0" dirty="0">
                <a:solidFill>
                  <a:srgbClr val="FFFFCC"/>
                </a:solidFill>
                <a:latin typeface="Gill Sans" charset="0"/>
                <a:sym typeface="Symbol"/>
              </a:rPr>
              <a:t></a:t>
            </a:r>
            <a:r>
              <a:rPr kumimoji="1" lang="en-US" altLang="ko-KR" kern="0" dirty="0">
                <a:solidFill>
                  <a:srgbClr val="FFFFCC"/>
                </a:solidFill>
                <a:latin typeface="Gill Sans" charset="0"/>
                <a:sym typeface="Gill Sans" charset="0"/>
              </a:rPr>
              <a:t>-GCCTC</a:t>
            </a:r>
            <a:r>
              <a:rPr kumimoji="1" lang="en-US" altLang="ko-KR" kern="0" dirty="0">
                <a:solidFill>
                  <a:prstClr val="white"/>
                </a:solidFill>
                <a:latin typeface="Gill Sans" charset="0"/>
                <a:sym typeface="Gill Sans" charset="0"/>
              </a:rPr>
              <a:t> AGTCTGCTTC </a:t>
            </a:r>
            <a:r>
              <a:rPr kumimoji="1" lang="en-US" altLang="ko-KR" kern="0" dirty="0">
                <a:solidFill>
                  <a:srgbClr val="FFFFCC"/>
                </a:solidFill>
                <a:latin typeface="Gill Sans" charset="0"/>
                <a:sym typeface="Gill Sans" charset="0"/>
              </a:rPr>
              <a:t>GCACC-3</a:t>
            </a:r>
            <a:r>
              <a:rPr kumimoji="1" lang="en-US" altLang="ko-KR" kern="0" dirty="0">
                <a:solidFill>
                  <a:srgbClr val="FFFFCC"/>
                </a:solidFill>
                <a:latin typeface="Gill Sans" charset="0"/>
                <a:sym typeface="Symbol"/>
              </a:rPr>
              <a:t></a:t>
            </a:r>
            <a:endParaRPr kumimoji="1" lang="en-US" altLang="ko-KR" kern="0" dirty="0">
              <a:solidFill>
                <a:srgbClr val="FFFFCC"/>
              </a:solidFill>
              <a:latin typeface="Gill Sans" charset="0"/>
              <a:sym typeface="Gill Sans" charset="0"/>
            </a:endParaRPr>
          </a:p>
        </p:txBody>
      </p:sp>
      <p:sp>
        <p:nvSpPr>
          <p:cNvPr id="120" name="Oval 4"/>
          <p:cNvSpPr>
            <a:spLocks noChangeArrowheads="1"/>
          </p:cNvSpPr>
          <p:nvPr/>
        </p:nvSpPr>
        <p:spPr bwMode="auto">
          <a:xfrm>
            <a:off x="3403600" y="1466615"/>
            <a:ext cx="7620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21" name="Oval 5"/>
          <p:cNvSpPr>
            <a:spLocks noChangeArrowheads="1"/>
          </p:cNvSpPr>
          <p:nvPr/>
        </p:nvSpPr>
        <p:spPr bwMode="auto">
          <a:xfrm>
            <a:off x="5537200" y="1466615"/>
            <a:ext cx="7620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22" name="Rectangle 6"/>
          <p:cNvSpPr>
            <a:spLocks noChangeArrowheads="1"/>
          </p:cNvSpPr>
          <p:nvPr/>
        </p:nvSpPr>
        <p:spPr bwMode="auto">
          <a:xfrm>
            <a:off x="4089400" y="1466615"/>
            <a:ext cx="15240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23" name="Text Box 7"/>
          <p:cNvSpPr txBox="1">
            <a:spLocks noChangeArrowheads="1"/>
          </p:cNvSpPr>
          <p:nvPr/>
        </p:nvSpPr>
        <p:spPr bwMode="auto">
          <a:xfrm>
            <a:off x="4536582" y="1548732"/>
            <a:ext cx="561371" cy="261610"/>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sz="1050" kern="0" dirty="0" err="1">
                <a:solidFill>
                  <a:srgbClr val="FFFFCC"/>
                </a:solidFill>
                <a:latin typeface="Gill Sans" charset="0"/>
                <a:sym typeface="Gill Sans" charset="0"/>
              </a:rPr>
              <a:t>deoxy</a:t>
            </a:r>
            <a:endParaRPr kumimoji="1" lang="en-US" altLang="ko-KR" sz="1050" kern="0" dirty="0">
              <a:solidFill>
                <a:srgbClr val="FFFFCC"/>
              </a:solidFill>
              <a:latin typeface="Gill Sans" charset="0"/>
              <a:sym typeface="Gill Sans" charset="0"/>
            </a:endParaRPr>
          </a:p>
        </p:txBody>
      </p:sp>
      <p:sp>
        <p:nvSpPr>
          <p:cNvPr id="124" name="Text Box 8"/>
          <p:cNvSpPr txBox="1">
            <a:spLocks noChangeArrowheads="1"/>
          </p:cNvSpPr>
          <p:nvPr/>
        </p:nvSpPr>
        <p:spPr bwMode="auto">
          <a:xfrm>
            <a:off x="5673724" y="1579327"/>
            <a:ext cx="973343"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dirty="0">
                <a:solidFill>
                  <a:srgbClr val="FFFFCC"/>
                </a:solidFill>
                <a:latin typeface="Gill Sans" charset="0"/>
                <a:sym typeface="Gill Sans" charset="0"/>
              </a:rPr>
              <a:t>2</a:t>
            </a:r>
            <a:r>
              <a:rPr kumimoji="1" lang="en-US" altLang="ko-KR" kern="0" dirty="0">
                <a:solidFill>
                  <a:srgbClr val="FFFFCC"/>
                </a:solidFill>
                <a:latin typeface="Gill Sans" charset="0"/>
                <a:sym typeface="Symbol"/>
              </a:rPr>
              <a:t></a:t>
            </a:r>
            <a:r>
              <a:rPr kumimoji="1" lang="en-US" altLang="ko-KR" b="1" kern="0" dirty="0">
                <a:solidFill>
                  <a:srgbClr val="FFFFCC"/>
                </a:solidFill>
                <a:latin typeface="Gill Sans" charset="0"/>
                <a:sym typeface="Gill Sans" charset="0"/>
              </a:rPr>
              <a:t>-MOE</a:t>
            </a:r>
            <a:endParaRPr kumimoji="1" lang="en-US" altLang="ko-KR" sz="1050" b="1" kern="0" dirty="0">
              <a:solidFill>
                <a:srgbClr val="FFFFCC"/>
              </a:solidFill>
              <a:latin typeface="Gill Sans" charset="0"/>
              <a:sym typeface="Gill Sans" charset="0"/>
            </a:endParaRPr>
          </a:p>
        </p:txBody>
      </p:sp>
      <p:sp>
        <p:nvSpPr>
          <p:cNvPr id="125" name="Text Box 9"/>
          <p:cNvSpPr txBox="1">
            <a:spLocks noChangeArrowheads="1"/>
          </p:cNvSpPr>
          <p:nvPr/>
        </p:nvSpPr>
        <p:spPr bwMode="auto">
          <a:xfrm>
            <a:off x="3174999" y="1617427"/>
            <a:ext cx="973343"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dirty="0">
                <a:solidFill>
                  <a:srgbClr val="FFFFCC"/>
                </a:solidFill>
                <a:latin typeface="Gill Sans" charset="0"/>
                <a:sym typeface="Gill Sans" charset="0"/>
              </a:rPr>
              <a:t>2</a:t>
            </a:r>
            <a:r>
              <a:rPr kumimoji="1" lang="en-US" altLang="ko-KR" kern="0" dirty="0">
                <a:solidFill>
                  <a:srgbClr val="FFFFCC"/>
                </a:solidFill>
                <a:latin typeface="Gill Sans" charset="0"/>
                <a:sym typeface="Symbol"/>
              </a:rPr>
              <a:t></a:t>
            </a:r>
            <a:r>
              <a:rPr kumimoji="1" lang="en-US" altLang="ko-KR" b="1" kern="0" dirty="0">
                <a:solidFill>
                  <a:srgbClr val="FFFFCC"/>
                </a:solidFill>
                <a:latin typeface="Gill Sans" charset="0"/>
                <a:sym typeface="Gill Sans" charset="0"/>
              </a:rPr>
              <a:t>-MOE</a:t>
            </a:r>
            <a:endParaRPr kumimoji="1" lang="en-US" altLang="ko-KR" sz="1050" b="1" kern="0" dirty="0">
              <a:solidFill>
                <a:srgbClr val="FFFFCC"/>
              </a:solidFill>
              <a:latin typeface="Gill Sans" charset="0"/>
              <a:sym typeface="Gill Sans" charset="0"/>
            </a:endParaRPr>
          </a:p>
        </p:txBody>
      </p:sp>
      <p:sp>
        <p:nvSpPr>
          <p:cNvPr id="126" name="Rectangle 10"/>
          <p:cNvSpPr>
            <a:spLocks noChangeArrowheads="1"/>
          </p:cNvSpPr>
          <p:nvPr/>
        </p:nvSpPr>
        <p:spPr bwMode="auto">
          <a:xfrm>
            <a:off x="2975261" y="1348418"/>
            <a:ext cx="511679"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dirty="0">
                <a:solidFill>
                  <a:srgbClr val="FFFFCC"/>
                </a:solidFill>
                <a:latin typeface="Gill Sans" charset="0"/>
                <a:sym typeface="Gill Sans" charset="0"/>
              </a:rPr>
              <a:t>5</a:t>
            </a:r>
            <a:r>
              <a:rPr kumimoji="1" lang="en-US" altLang="ko-KR" kern="0" dirty="0">
                <a:solidFill>
                  <a:srgbClr val="FFFFCC"/>
                </a:solidFill>
                <a:latin typeface="Gill Sans" charset="0"/>
                <a:sym typeface="Symbol"/>
              </a:rPr>
              <a:t> </a:t>
            </a:r>
            <a:r>
              <a:rPr kumimoji="1" lang="en-US" altLang="ko-KR" kern="0" dirty="0">
                <a:solidFill>
                  <a:srgbClr val="FFFFCC"/>
                </a:solidFill>
                <a:latin typeface="Gill Sans" charset="0"/>
                <a:sym typeface="Gill Sans" charset="0"/>
              </a:rPr>
              <a:t>-</a:t>
            </a:r>
          </a:p>
        </p:txBody>
      </p:sp>
      <p:sp>
        <p:nvSpPr>
          <p:cNvPr id="127" name="Rectangle 11"/>
          <p:cNvSpPr>
            <a:spLocks noChangeArrowheads="1"/>
          </p:cNvSpPr>
          <p:nvPr/>
        </p:nvSpPr>
        <p:spPr bwMode="auto">
          <a:xfrm>
            <a:off x="6222999" y="1338027"/>
            <a:ext cx="447558"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kern="0" dirty="0">
                <a:solidFill>
                  <a:srgbClr val="FFFFCC"/>
                </a:solidFill>
                <a:latin typeface="Gill Sans" charset="0"/>
                <a:sym typeface="Gill Sans" charset="0"/>
              </a:rPr>
              <a:t>-</a:t>
            </a:r>
            <a:r>
              <a:rPr kumimoji="1" lang="en-US" altLang="ko-KR" b="1" kern="0" dirty="0">
                <a:solidFill>
                  <a:srgbClr val="FFFFCC"/>
                </a:solidFill>
                <a:latin typeface="Gill Sans" charset="0"/>
                <a:sym typeface="Gill Sans" charset="0"/>
              </a:rPr>
              <a:t>3</a:t>
            </a:r>
            <a:r>
              <a:rPr kumimoji="1" lang="en-US" altLang="ko-KR" kern="0" dirty="0">
                <a:solidFill>
                  <a:srgbClr val="FFFFCC"/>
                </a:solidFill>
                <a:latin typeface="Gill Sans" charset="0"/>
                <a:sym typeface="Symbol"/>
              </a:rPr>
              <a:t></a:t>
            </a:r>
            <a:endParaRPr kumimoji="1" lang="en-US" altLang="ko-KR" kern="0" dirty="0">
              <a:solidFill>
                <a:srgbClr val="FFFFCC"/>
              </a:solidFill>
              <a:latin typeface="Gill Sans" charset="0"/>
              <a:sym typeface="Gill Sans" charset="0"/>
            </a:endParaRPr>
          </a:p>
        </p:txBody>
      </p:sp>
      <p:sp>
        <p:nvSpPr>
          <p:cNvPr id="128" name="Line 12"/>
          <p:cNvSpPr>
            <a:spLocks noChangeShapeType="1"/>
          </p:cNvSpPr>
          <p:nvPr/>
        </p:nvSpPr>
        <p:spPr bwMode="auto">
          <a:xfrm>
            <a:off x="4775200" y="1975770"/>
            <a:ext cx="1587" cy="838200"/>
          </a:xfrm>
          <a:prstGeom prst="line">
            <a:avLst/>
          </a:prstGeom>
          <a:noFill/>
          <a:ln w="19050">
            <a:solidFill>
              <a:srgbClr val="FFFF00"/>
            </a:solidFill>
            <a:round/>
            <a:headEnd/>
            <a:tailEnd type="triangle" w="med" len="me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29" name="Oval 13"/>
          <p:cNvSpPr>
            <a:spLocks noChangeArrowheads="1"/>
          </p:cNvSpPr>
          <p:nvPr/>
        </p:nvSpPr>
        <p:spPr bwMode="auto">
          <a:xfrm>
            <a:off x="3556000" y="2914415"/>
            <a:ext cx="7620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0" name="Oval 14"/>
          <p:cNvSpPr>
            <a:spLocks noChangeArrowheads="1"/>
          </p:cNvSpPr>
          <p:nvPr/>
        </p:nvSpPr>
        <p:spPr bwMode="auto">
          <a:xfrm>
            <a:off x="5384800" y="3371615"/>
            <a:ext cx="7620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1" name="Rectangle 15"/>
          <p:cNvSpPr>
            <a:spLocks noChangeArrowheads="1"/>
          </p:cNvSpPr>
          <p:nvPr/>
        </p:nvSpPr>
        <p:spPr bwMode="auto">
          <a:xfrm>
            <a:off x="4292600" y="2914415"/>
            <a:ext cx="7620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2" name="Rectangle 16"/>
          <p:cNvSpPr>
            <a:spLocks noChangeArrowheads="1"/>
          </p:cNvSpPr>
          <p:nvPr/>
        </p:nvSpPr>
        <p:spPr bwMode="auto">
          <a:xfrm>
            <a:off x="4648200" y="3371615"/>
            <a:ext cx="7620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3" name="Text Box 17"/>
          <p:cNvSpPr txBox="1">
            <a:spLocks noChangeArrowheads="1"/>
          </p:cNvSpPr>
          <p:nvPr/>
        </p:nvSpPr>
        <p:spPr bwMode="auto">
          <a:xfrm>
            <a:off x="4919899" y="2180990"/>
            <a:ext cx="1723549"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a:solidFill>
                  <a:srgbClr val="FFFFCC"/>
                </a:solidFill>
                <a:latin typeface="Gill Sans" charset="0"/>
                <a:sym typeface="Gill Sans" charset="0"/>
              </a:rPr>
              <a:t>endonuclease</a:t>
            </a:r>
          </a:p>
        </p:txBody>
      </p:sp>
      <p:sp>
        <p:nvSpPr>
          <p:cNvPr id="134" name="Line 18"/>
          <p:cNvSpPr>
            <a:spLocks noChangeShapeType="1"/>
          </p:cNvSpPr>
          <p:nvPr/>
        </p:nvSpPr>
        <p:spPr bwMode="auto">
          <a:xfrm>
            <a:off x="4851400" y="3752615"/>
            <a:ext cx="1587" cy="1066800"/>
          </a:xfrm>
          <a:prstGeom prst="line">
            <a:avLst/>
          </a:prstGeom>
          <a:noFill/>
          <a:ln w="19050">
            <a:solidFill>
              <a:srgbClr val="FFFF00"/>
            </a:solidFill>
            <a:round/>
            <a:headEnd/>
            <a:tailEnd type="triangle" w="med" len="me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5" name="Text Box 19"/>
          <p:cNvSpPr txBox="1">
            <a:spLocks noChangeArrowheads="1"/>
          </p:cNvSpPr>
          <p:nvPr/>
        </p:nvSpPr>
        <p:spPr bwMode="auto">
          <a:xfrm>
            <a:off x="4904768" y="4017727"/>
            <a:ext cx="1569660"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a:solidFill>
                  <a:srgbClr val="FFFFCC"/>
                </a:solidFill>
                <a:latin typeface="Gill Sans" charset="0"/>
                <a:sym typeface="Gill Sans" charset="0"/>
              </a:rPr>
              <a:t>exonuclease</a:t>
            </a:r>
          </a:p>
        </p:txBody>
      </p:sp>
      <p:sp>
        <p:nvSpPr>
          <p:cNvPr id="136" name="Oval 20"/>
          <p:cNvSpPr>
            <a:spLocks noChangeArrowheads="1"/>
          </p:cNvSpPr>
          <p:nvPr/>
        </p:nvSpPr>
        <p:spPr bwMode="auto">
          <a:xfrm>
            <a:off x="3708400" y="4971815"/>
            <a:ext cx="7874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7" name="Oval 21"/>
          <p:cNvSpPr>
            <a:spLocks noChangeArrowheads="1"/>
          </p:cNvSpPr>
          <p:nvPr/>
        </p:nvSpPr>
        <p:spPr bwMode="auto">
          <a:xfrm>
            <a:off x="5537200" y="5429015"/>
            <a:ext cx="787400" cy="152400"/>
          </a:xfrm>
          <a:prstGeom prst="ellipse">
            <a:avLst/>
          </a:prstGeom>
          <a:gradFill>
            <a:gsLst>
              <a:gs pos="0">
                <a:schemeClr val="accent4">
                  <a:lumMod val="60000"/>
                  <a:lumOff val="40000"/>
                </a:schemeClr>
              </a:gs>
              <a:gs pos="50000">
                <a:schemeClr val="accent4">
                  <a:lumMod val="60000"/>
                  <a:lumOff val="40000"/>
                </a:schemeClr>
              </a:gs>
              <a:gs pos="100000">
                <a:schemeClr val="accent4">
                  <a:lumMod val="75000"/>
                </a:schemeClr>
              </a:gs>
            </a:gsLst>
            <a:lin ang="5400000" scaled="0"/>
          </a:gradFill>
          <a:ln w="12700">
            <a:solidFill>
              <a:schemeClr val="accent4">
                <a:lumMod val="50000"/>
              </a:schemeClr>
            </a:solidFill>
            <a:round/>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8" name="Rectangle 22"/>
          <p:cNvSpPr>
            <a:spLocks noChangeArrowheads="1"/>
          </p:cNvSpPr>
          <p:nvPr/>
        </p:nvSpPr>
        <p:spPr bwMode="auto">
          <a:xfrm>
            <a:off x="4445000" y="4971815"/>
            <a:ext cx="6350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39" name="Rectangle 23"/>
          <p:cNvSpPr>
            <a:spLocks noChangeArrowheads="1"/>
          </p:cNvSpPr>
          <p:nvPr/>
        </p:nvSpPr>
        <p:spPr bwMode="auto">
          <a:xfrm>
            <a:off x="5003800" y="5429015"/>
            <a:ext cx="584200" cy="1524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40" name="Text Box 24"/>
          <p:cNvSpPr txBox="1">
            <a:spLocks noChangeArrowheads="1"/>
          </p:cNvSpPr>
          <p:nvPr/>
        </p:nvSpPr>
        <p:spPr bwMode="auto">
          <a:xfrm>
            <a:off x="5214627" y="4784490"/>
            <a:ext cx="359394" cy="461665"/>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sz="2400" b="1" kern="0" dirty="0">
                <a:solidFill>
                  <a:srgbClr val="FFFFCC"/>
                </a:solidFill>
                <a:latin typeface="Times New Roman" pitchFamily="18" charset="0"/>
                <a:sym typeface="Gill Sans" charset="0"/>
              </a:rPr>
              <a:t>+</a:t>
            </a:r>
          </a:p>
        </p:txBody>
      </p:sp>
      <p:sp>
        <p:nvSpPr>
          <p:cNvPr id="141" name="Text Box 25"/>
          <p:cNvSpPr txBox="1">
            <a:spLocks noChangeArrowheads="1"/>
          </p:cNvSpPr>
          <p:nvPr/>
        </p:nvSpPr>
        <p:spPr bwMode="auto">
          <a:xfrm>
            <a:off x="4545503" y="5276615"/>
            <a:ext cx="357790" cy="461665"/>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sz="2400" b="1" kern="0" dirty="0">
                <a:solidFill>
                  <a:srgbClr val="FFFFCC"/>
                </a:solidFill>
                <a:latin typeface="Times New Roman" pitchFamily="18" charset="0"/>
                <a:sym typeface="Gill Sans" charset="0"/>
              </a:rPr>
              <a:t>+</a:t>
            </a:r>
          </a:p>
        </p:txBody>
      </p:sp>
      <p:sp>
        <p:nvSpPr>
          <p:cNvPr id="142" name="Rectangle 26"/>
          <p:cNvSpPr>
            <a:spLocks noChangeArrowheads="1"/>
          </p:cNvSpPr>
          <p:nvPr/>
        </p:nvSpPr>
        <p:spPr bwMode="auto">
          <a:xfrm>
            <a:off x="5689600" y="4971815"/>
            <a:ext cx="152400" cy="762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43" name="Rectangle 27"/>
          <p:cNvSpPr>
            <a:spLocks noChangeArrowheads="1"/>
          </p:cNvSpPr>
          <p:nvPr/>
        </p:nvSpPr>
        <p:spPr bwMode="auto">
          <a:xfrm>
            <a:off x="4241800" y="5429015"/>
            <a:ext cx="152400" cy="762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2700">
            <a:solidFill>
              <a:schemeClr val="tx1">
                <a:lumMod val="50000"/>
              </a:schemeClr>
            </a:solidFill>
            <a:miter lim="800000"/>
            <a:headEnd/>
            <a:tailEn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44" name="Line 28"/>
          <p:cNvSpPr>
            <a:spLocks noChangeShapeType="1"/>
          </p:cNvSpPr>
          <p:nvPr/>
        </p:nvSpPr>
        <p:spPr bwMode="auto">
          <a:xfrm flipV="1">
            <a:off x="6821487" y="4514615"/>
            <a:ext cx="925512" cy="633412"/>
          </a:xfrm>
          <a:prstGeom prst="line">
            <a:avLst/>
          </a:prstGeom>
          <a:noFill/>
          <a:ln w="19050">
            <a:solidFill>
              <a:schemeClr val="bg1"/>
            </a:solidFill>
            <a:round/>
            <a:headEnd/>
            <a:tailEnd type="triangle" w="med" len="me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45" name="Text Box 29"/>
          <p:cNvSpPr txBox="1">
            <a:spLocks noChangeArrowheads="1"/>
          </p:cNvSpPr>
          <p:nvPr/>
        </p:nvSpPr>
        <p:spPr bwMode="auto">
          <a:xfrm>
            <a:off x="7804337" y="4170127"/>
            <a:ext cx="748923" cy="369332"/>
          </a:xfrm>
          <a:prstGeom prst="rect">
            <a:avLst/>
          </a:prstGeom>
          <a:noFill/>
          <a:ln w="12700">
            <a:noFill/>
            <a:miter lim="800000"/>
            <a:headEnd/>
            <a:tailEnd/>
          </a:ln>
          <a:effectLst/>
        </p:spPr>
        <p:txBody>
          <a:bodyPr wrap="none">
            <a:spAutoFit/>
          </a:bodyPr>
          <a:lstStyle/>
          <a:p>
            <a:pPr algn="ctr" fontAlgn="base" latinLnBrk="1">
              <a:spcBef>
                <a:spcPct val="0"/>
              </a:spcBef>
              <a:spcAft>
                <a:spcPct val="0"/>
              </a:spcAft>
              <a:defRPr/>
            </a:pPr>
            <a:r>
              <a:rPr kumimoji="1" lang="en-US" altLang="ko-KR" b="1" kern="0" dirty="0">
                <a:solidFill>
                  <a:srgbClr val="FFFFCC"/>
                </a:solidFill>
                <a:latin typeface="Gill Sans" charset="0"/>
                <a:sym typeface="Gill Sans" charset="0"/>
              </a:rPr>
              <a:t>urine</a:t>
            </a:r>
          </a:p>
        </p:txBody>
      </p:sp>
      <p:sp>
        <p:nvSpPr>
          <p:cNvPr id="148" name="Line 34"/>
          <p:cNvSpPr>
            <a:spLocks noChangeShapeType="1"/>
          </p:cNvSpPr>
          <p:nvPr/>
        </p:nvSpPr>
        <p:spPr bwMode="auto">
          <a:xfrm>
            <a:off x="6592887" y="3547827"/>
            <a:ext cx="1143000" cy="692150"/>
          </a:xfrm>
          <a:prstGeom prst="line">
            <a:avLst/>
          </a:prstGeom>
          <a:noFill/>
          <a:ln w="19050">
            <a:solidFill>
              <a:schemeClr val="bg1"/>
            </a:solidFill>
            <a:round/>
            <a:headEnd/>
            <a:tailEnd type="triangle" w="med" len="me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49" name="Line 35"/>
          <p:cNvSpPr>
            <a:spLocks noChangeShapeType="1"/>
          </p:cNvSpPr>
          <p:nvPr/>
        </p:nvSpPr>
        <p:spPr bwMode="auto">
          <a:xfrm>
            <a:off x="6745287" y="1871427"/>
            <a:ext cx="1515486" cy="2189018"/>
          </a:xfrm>
          <a:prstGeom prst="line">
            <a:avLst/>
          </a:prstGeom>
          <a:noFill/>
          <a:ln w="19050">
            <a:solidFill>
              <a:schemeClr val="bg1"/>
            </a:solidFill>
            <a:round/>
            <a:headEnd/>
            <a:tailEnd type="triangle" w="med" len="med"/>
          </a:ln>
          <a:effectLst/>
        </p:spPr>
        <p:txBody>
          <a:bodyPr wrap="none"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50" name="Text Box 36"/>
          <p:cNvSpPr txBox="1">
            <a:spLocks noChangeArrowheads="1"/>
          </p:cNvSpPr>
          <p:nvPr/>
        </p:nvSpPr>
        <p:spPr bwMode="auto">
          <a:xfrm>
            <a:off x="1192596" y="2691106"/>
            <a:ext cx="1930016" cy="339196"/>
          </a:xfrm>
          <a:prstGeom prst="rect">
            <a:avLst/>
          </a:prstGeom>
          <a:noFill/>
          <a:ln w="9525">
            <a:noFill/>
            <a:miter lim="800000"/>
            <a:headEnd/>
            <a:tailEnd/>
          </a:ln>
          <a:effectLst/>
        </p:spPr>
        <p:txBody>
          <a:bodyPr wrap="none" lIns="92075" tIns="46038" rIns="92075" bIns="46038" anchor="b">
            <a:spAutoFit/>
          </a:bodyPr>
          <a:lstStyle/>
          <a:p>
            <a:pPr algn="r" eaLnBrk="0" fontAlgn="base" hangingPunct="0">
              <a:spcBef>
                <a:spcPct val="0"/>
              </a:spcBef>
              <a:spcAft>
                <a:spcPct val="0"/>
              </a:spcAft>
              <a:defRPr/>
            </a:pPr>
            <a:r>
              <a:rPr lang="en-US" altLang="ko-KR" sz="1600" b="1" i="1" kern="0" dirty="0">
                <a:solidFill>
                  <a:srgbClr val="FFFFCC"/>
                </a:solidFill>
                <a:latin typeface="Gill Sans" charset="0"/>
                <a:sym typeface="Gill Sans" charset="0"/>
              </a:rPr>
              <a:t>P450 </a:t>
            </a:r>
            <a:r>
              <a:rPr lang="en-US" altLang="ko-KR" sz="1600" b="1" i="1" u="sng" kern="0" dirty="0">
                <a:solidFill>
                  <a:srgbClr val="FFFFCC"/>
                </a:solidFill>
                <a:latin typeface="Gill Sans" charset="0"/>
                <a:sym typeface="Gill Sans" charset="0"/>
              </a:rPr>
              <a:t>not</a:t>
            </a:r>
            <a:r>
              <a:rPr lang="en-US" altLang="ko-KR" sz="1600" b="1" i="1" kern="0" dirty="0">
                <a:solidFill>
                  <a:srgbClr val="FFFFCC"/>
                </a:solidFill>
                <a:latin typeface="Gill Sans" charset="0"/>
                <a:sym typeface="Gill Sans" charset="0"/>
              </a:rPr>
              <a:t> involved</a:t>
            </a:r>
            <a:endParaRPr lang="en-US" sz="1600" b="1" i="1" kern="0" dirty="0">
              <a:solidFill>
                <a:srgbClr val="FFFFCC"/>
              </a:solidFill>
              <a:latin typeface="Gill Sans" charset="0"/>
              <a:sym typeface="Gill Sans" charset="0"/>
            </a:endParaRPr>
          </a:p>
        </p:txBody>
      </p:sp>
      <p:sp>
        <p:nvSpPr>
          <p:cNvPr id="151" name="Text Box 37"/>
          <p:cNvSpPr txBox="1">
            <a:spLocks noChangeArrowheads="1"/>
          </p:cNvSpPr>
          <p:nvPr/>
        </p:nvSpPr>
        <p:spPr bwMode="invGray">
          <a:xfrm>
            <a:off x="6791324" y="1577653"/>
            <a:ext cx="1572546" cy="369974"/>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kumimoji="1" lang="en-US" kern="0" dirty="0">
                <a:solidFill>
                  <a:srgbClr val="FFFFCC"/>
                </a:solidFill>
                <a:latin typeface="Gill Sans" charset="0"/>
                <a:ea typeface="굴림" pitchFamily="50" charset="-127"/>
                <a:sym typeface="Gill Sans" charset="0"/>
              </a:rPr>
              <a:t>PB: </a:t>
            </a:r>
            <a:r>
              <a:rPr kumimoji="1" lang="en-US" kern="0" dirty="0" err="1">
                <a:solidFill>
                  <a:srgbClr val="FFFFCC"/>
                </a:solidFill>
                <a:latin typeface="Gill Sans" charset="0"/>
                <a:ea typeface="굴림" pitchFamily="50" charset="-127"/>
                <a:sym typeface="Gill Sans" charset="0"/>
              </a:rPr>
              <a:t>F</a:t>
            </a:r>
            <a:r>
              <a:rPr kumimoji="1" lang="en-US" kern="0" baseline="-25000" dirty="0" err="1">
                <a:solidFill>
                  <a:srgbClr val="FFFFCC"/>
                </a:solidFill>
                <a:latin typeface="Gill Sans" charset="0"/>
                <a:ea typeface="굴림" pitchFamily="50" charset="-127"/>
                <a:sym typeface="Gill Sans" charset="0"/>
              </a:rPr>
              <a:t>b</a:t>
            </a:r>
            <a:r>
              <a:rPr kumimoji="1" lang="en-US" kern="0" dirty="0">
                <a:solidFill>
                  <a:srgbClr val="FFFFCC"/>
                </a:solidFill>
                <a:latin typeface="Gill Sans" charset="0"/>
                <a:ea typeface="굴림" pitchFamily="50" charset="-127"/>
                <a:sym typeface="Gill Sans" charset="0"/>
              </a:rPr>
              <a:t> = 96%</a:t>
            </a:r>
          </a:p>
        </p:txBody>
      </p:sp>
      <p:sp>
        <p:nvSpPr>
          <p:cNvPr id="152" name="Text Box 38"/>
          <p:cNvSpPr txBox="1">
            <a:spLocks noChangeArrowheads="1"/>
          </p:cNvSpPr>
          <p:nvPr/>
        </p:nvSpPr>
        <p:spPr bwMode="invGray">
          <a:xfrm>
            <a:off x="6596380" y="5224227"/>
            <a:ext cx="2494273" cy="646973"/>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kumimoji="1" lang="en-US" kern="0" dirty="0">
                <a:solidFill>
                  <a:srgbClr val="FFFFCC"/>
                </a:solidFill>
                <a:latin typeface="Gill Sans" charset="0"/>
                <a:ea typeface="굴림" pitchFamily="50" charset="-127"/>
                <a:sym typeface="Gill Sans" charset="0"/>
              </a:rPr>
              <a:t>PB: </a:t>
            </a:r>
            <a:r>
              <a:rPr kumimoji="1" lang="en-US" kern="0" dirty="0" err="1">
                <a:solidFill>
                  <a:srgbClr val="FFFFCC"/>
                </a:solidFill>
                <a:latin typeface="Gill Sans" charset="0"/>
                <a:ea typeface="굴림" pitchFamily="50" charset="-127"/>
                <a:sym typeface="Gill Sans" charset="0"/>
              </a:rPr>
              <a:t>F</a:t>
            </a:r>
            <a:r>
              <a:rPr kumimoji="1" lang="en-US" kern="0" baseline="-25000" dirty="0" err="1">
                <a:solidFill>
                  <a:srgbClr val="FFFFCC"/>
                </a:solidFill>
                <a:latin typeface="Gill Sans" charset="0"/>
                <a:ea typeface="굴림" pitchFamily="50" charset="-127"/>
                <a:sym typeface="Gill Sans" charset="0"/>
              </a:rPr>
              <a:t>b</a:t>
            </a:r>
            <a:r>
              <a:rPr kumimoji="1" lang="en-US" kern="0" baseline="-25000" dirty="0">
                <a:solidFill>
                  <a:srgbClr val="FFFFCC"/>
                </a:solidFill>
                <a:latin typeface="Gill Sans" charset="0"/>
                <a:ea typeface="굴림" pitchFamily="50" charset="-127"/>
                <a:sym typeface="Gill Sans" charset="0"/>
              </a:rPr>
              <a:t> </a:t>
            </a:r>
            <a:r>
              <a:rPr kumimoji="1" lang="en-US" kern="0" dirty="0">
                <a:solidFill>
                  <a:srgbClr val="FFFFCC"/>
                </a:solidFill>
                <a:latin typeface="Gill Sans" charset="0"/>
                <a:ea typeface="굴림" pitchFamily="50" charset="-127"/>
                <a:sym typeface="Gill Sans" charset="0"/>
              </a:rPr>
              <a:t> not determined</a:t>
            </a:r>
            <a:br>
              <a:rPr kumimoji="1" lang="en-US" kern="0" dirty="0">
                <a:solidFill>
                  <a:srgbClr val="FFFFCC"/>
                </a:solidFill>
                <a:latin typeface="Gill Sans" charset="0"/>
                <a:ea typeface="굴림" pitchFamily="50" charset="-127"/>
                <a:sym typeface="Gill Sans" charset="0"/>
              </a:rPr>
            </a:br>
            <a:r>
              <a:rPr kumimoji="1" lang="en-US" kern="0" dirty="0">
                <a:solidFill>
                  <a:srgbClr val="FFFFCC"/>
                </a:solidFill>
                <a:latin typeface="Gill Sans" charset="0"/>
                <a:ea typeface="굴림" pitchFamily="50" charset="-127"/>
                <a:sym typeface="Gill Sans" charset="0"/>
              </a:rPr>
              <a:t>(estimated &lt;80%)</a:t>
            </a:r>
          </a:p>
        </p:txBody>
      </p:sp>
      <p:sp>
        <p:nvSpPr>
          <p:cNvPr id="153" name="Text Box 39"/>
          <p:cNvSpPr txBox="1">
            <a:spLocks noChangeArrowheads="1"/>
          </p:cNvSpPr>
          <p:nvPr/>
        </p:nvSpPr>
        <p:spPr bwMode="invGray">
          <a:xfrm>
            <a:off x="6270798" y="3153075"/>
            <a:ext cx="1572546" cy="369974"/>
          </a:xfrm>
          <a:prstGeom prst="rect">
            <a:avLst/>
          </a:prstGeom>
          <a:noFill/>
          <a:ln w="9525">
            <a:noFill/>
            <a:miter lim="800000"/>
            <a:headEnd/>
            <a:tailEnd/>
          </a:ln>
          <a:effectLst/>
        </p:spPr>
        <p:txBody>
          <a:bodyPr wrap="none" lIns="92075" tIns="46038" rIns="92075" bIns="46038">
            <a:spAutoFit/>
          </a:bodyPr>
          <a:lstStyle/>
          <a:p>
            <a:pPr algn="ctr" fontAlgn="base">
              <a:spcBef>
                <a:spcPct val="0"/>
              </a:spcBef>
              <a:spcAft>
                <a:spcPct val="0"/>
              </a:spcAft>
              <a:defRPr/>
            </a:pPr>
            <a:r>
              <a:rPr kumimoji="1" lang="en-US" kern="0" dirty="0">
                <a:solidFill>
                  <a:srgbClr val="FFFFCC"/>
                </a:solidFill>
                <a:latin typeface="Gill Sans" charset="0"/>
                <a:ea typeface="굴림" pitchFamily="50" charset="-127"/>
                <a:sym typeface="Gill Sans" charset="0"/>
              </a:rPr>
              <a:t>PB: </a:t>
            </a:r>
            <a:r>
              <a:rPr kumimoji="1" lang="en-US" kern="0" dirty="0" err="1">
                <a:solidFill>
                  <a:srgbClr val="FFFFCC"/>
                </a:solidFill>
                <a:latin typeface="Gill Sans" charset="0"/>
                <a:ea typeface="굴림" pitchFamily="50" charset="-127"/>
                <a:sym typeface="Gill Sans" charset="0"/>
              </a:rPr>
              <a:t>F</a:t>
            </a:r>
            <a:r>
              <a:rPr kumimoji="1" lang="en-US" kern="0" baseline="-25000" dirty="0" err="1">
                <a:solidFill>
                  <a:srgbClr val="FFFFCC"/>
                </a:solidFill>
                <a:latin typeface="Gill Sans" charset="0"/>
                <a:ea typeface="굴림" pitchFamily="50" charset="-127"/>
                <a:sym typeface="Gill Sans" charset="0"/>
              </a:rPr>
              <a:t>b</a:t>
            </a:r>
            <a:r>
              <a:rPr kumimoji="1" lang="en-US" kern="0" dirty="0">
                <a:solidFill>
                  <a:srgbClr val="FFFFCC"/>
                </a:solidFill>
                <a:latin typeface="Gill Sans" charset="0"/>
                <a:ea typeface="굴림" pitchFamily="50" charset="-127"/>
                <a:sym typeface="Gill Sans" charset="0"/>
              </a:rPr>
              <a:t> = 85%</a:t>
            </a:r>
          </a:p>
        </p:txBody>
      </p:sp>
      <p:sp>
        <p:nvSpPr>
          <p:cNvPr id="154" name="Right Brace 153"/>
          <p:cNvSpPr/>
          <p:nvPr/>
        </p:nvSpPr>
        <p:spPr>
          <a:xfrm>
            <a:off x="6135687" y="2862027"/>
            <a:ext cx="152400" cy="914400"/>
          </a:xfrm>
          <a:prstGeom prst="rightBrace">
            <a:avLst/>
          </a:prstGeom>
          <a:noFill/>
          <a:ln w="12700" cap="flat" cmpd="sng" algn="ctr">
            <a:solidFill>
              <a:schemeClr val="bg1"/>
            </a:solidFill>
            <a:prstDash val="solid"/>
          </a:ln>
          <a:effectLst/>
        </p:spPr>
        <p:txBody>
          <a:bodyPr rtlCol="0"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155" name="Right Brace 154"/>
          <p:cNvSpPr/>
          <p:nvPr/>
        </p:nvSpPr>
        <p:spPr>
          <a:xfrm>
            <a:off x="6364287" y="4843227"/>
            <a:ext cx="152400" cy="914400"/>
          </a:xfrm>
          <a:prstGeom prst="rightBrace">
            <a:avLst/>
          </a:prstGeom>
          <a:noFill/>
          <a:ln w="12700" cap="flat" cmpd="sng" algn="ctr">
            <a:solidFill>
              <a:schemeClr val="bg1"/>
            </a:solidFill>
            <a:prstDash val="solid"/>
          </a:ln>
          <a:effectLst/>
        </p:spPr>
        <p:txBody>
          <a:bodyPr rtlCol="0" anchor="ctr"/>
          <a:lstStyle/>
          <a:p>
            <a:pPr algn="ctr" fontAlgn="base">
              <a:spcBef>
                <a:spcPct val="0"/>
              </a:spcBef>
              <a:spcAft>
                <a:spcPct val="0"/>
              </a:spcAft>
              <a:defRPr/>
            </a:pPr>
            <a:endParaRPr lang="en-US" kern="0">
              <a:solidFill>
                <a:srgbClr val="FFFFCC"/>
              </a:solidFill>
              <a:latin typeface="Gill Sans" charset="0"/>
              <a:sym typeface="Gill Sans" charset="0"/>
            </a:endParaRPr>
          </a:p>
        </p:txBody>
      </p:sp>
      <p:sp>
        <p:nvSpPr>
          <p:cNvPr id="38" name="Text Box 484"/>
          <p:cNvSpPr txBox="1">
            <a:spLocks noChangeArrowheads="1"/>
          </p:cNvSpPr>
          <p:nvPr/>
        </p:nvSpPr>
        <p:spPr bwMode="invGray">
          <a:xfrm>
            <a:off x="3491880" y="6165304"/>
            <a:ext cx="5257800" cy="394550"/>
          </a:xfrm>
          <a:prstGeom prst="rect">
            <a:avLst/>
          </a:prstGeom>
          <a:noFill/>
          <a:ln w="9525">
            <a:noFill/>
            <a:miter lim="800000"/>
            <a:headEnd/>
            <a:tailEnd/>
          </a:ln>
          <a:effectLst/>
        </p:spPr>
        <p:txBody>
          <a:bodyPr wrap="square" lIns="85934" tIns="42967" rIns="85934" bIns="42967">
            <a:spAutoFit/>
          </a:bodyPr>
          <a:lstStyle/>
          <a:p>
            <a:pPr algn="r" defTabSz="854075" fontAlgn="base">
              <a:spcBef>
                <a:spcPct val="0"/>
              </a:spcBef>
              <a:spcAft>
                <a:spcPct val="0"/>
              </a:spcAft>
            </a:pPr>
            <a:r>
              <a:rPr lang="en-US" sz="1000" dirty="0">
                <a:solidFill>
                  <a:schemeClr val="bg1"/>
                </a:solidFill>
                <a:latin typeface="Gill Sans" charset="0"/>
                <a:sym typeface="Gill Sans" charset="0"/>
              </a:rPr>
              <a:t>Yu RZ, et al. </a:t>
            </a:r>
            <a:r>
              <a:rPr lang="en-US" sz="1000" i="1" dirty="0" err="1">
                <a:solidFill>
                  <a:schemeClr val="bg1"/>
                </a:solidFill>
                <a:latin typeface="Gill Sans" charset="0"/>
                <a:sym typeface="Gill Sans" charset="0"/>
              </a:rPr>
              <a:t>Clin</a:t>
            </a:r>
            <a:r>
              <a:rPr lang="en-US" sz="1000" i="1" dirty="0">
                <a:solidFill>
                  <a:schemeClr val="bg1"/>
                </a:solidFill>
                <a:latin typeface="Gill Sans" charset="0"/>
                <a:sym typeface="Gill Sans" charset="0"/>
              </a:rPr>
              <a:t> </a:t>
            </a:r>
            <a:r>
              <a:rPr lang="en-US" sz="1000" i="1" dirty="0" err="1">
                <a:solidFill>
                  <a:schemeClr val="bg1"/>
                </a:solidFill>
                <a:latin typeface="Gill Sans" charset="0"/>
                <a:sym typeface="Gill Sans" charset="0"/>
              </a:rPr>
              <a:t>Pharmacokinet</a:t>
            </a:r>
            <a:r>
              <a:rPr lang="en-US" sz="1000" i="1" dirty="0">
                <a:solidFill>
                  <a:schemeClr val="bg1"/>
                </a:solidFill>
                <a:latin typeface="Gill Sans" charset="0"/>
                <a:sym typeface="Gill Sans" charset="0"/>
              </a:rPr>
              <a:t>. </a:t>
            </a:r>
            <a:r>
              <a:rPr lang="en-US" sz="1000" dirty="0">
                <a:solidFill>
                  <a:schemeClr val="bg1"/>
                </a:solidFill>
                <a:latin typeface="Gill Sans" charset="0"/>
                <a:sym typeface="Gill Sans" charset="0"/>
              </a:rPr>
              <a:t>2009;48(1):39-50.</a:t>
            </a:r>
          </a:p>
          <a:p>
            <a:pPr algn="r" defTabSz="854075" fontAlgn="base">
              <a:spcBef>
                <a:spcPct val="0"/>
              </a:spcBef>
              <a:spcAft>
                <a:spcPct val="0"/>
              </a:spcAft>
            </a:pPr>
            <a:r>
              <a:rPr lang="en-US" sz="1000" dirty="0">
                <a:solidFill>
                  <a:schemeClr val="bg1"/>
                </a:solidFill>
                <a:latin typeface="Gill Sans" charset="0"/>
                <a:sym typeface="Gill Sans" charset="0"/>
              </a:rPr>
              <a:t>Yu RZ, et al. </a:t>
            </a:r>
            <a:r>
              <a:rPr lang="en-US" sz="1000" i="1" dirty="0">
                <a:solidFill>
                  <a:schemeClr val="bg1"/>
                </a:solidFill>
                <a:latin typeface="Gill Sans" charset="0"/>
                <a:sym typeface="Gill Sans" charset="0"/>
              </a:rPr>
              <a:t>Drug </a:t>
            </a:r>
            <a:r>
              <a:rPr lang="en-US" sz="1000" i="1" dirty="0" err="1">
                <a:solidFill>
                  <a:schemeClr val="bg1"/>
                </a:solidFill>
                <a:latin typeface="Gill Sans" charset="0"/>
                <a:sym typeface="Gill Sans" charset="0"/>
              </a:rPr>
              <a:t>Metab</a:t>
            </a:r>
            <a:r>
              <a:rPr lang="en-US" sz="1000" i="1" dirty="0">
                <a:solidFill>
                  <a:schemeClr val="bg1"/>
                </a:solidFill>
                <a:latin typeface="Gill Sans" charset="0"/>
                <a:sym typeface="Gill Sans" charset="0"/>
              </a:rPr>
              <a:t> </a:t>
            </a:r>
            <a:r>
              <a:rPr lang="en-US" sz="1000" i="1" dirty="0" err="1">
                <a:solidFill>
                  <a:schemeClr val="bg1"/>
                </a:solidFill>
                <a:latin typeface="Gill Sans" charset="0"/>
                <a:sym typeface="Gill Sans" charset="0"/>
              </a:rPr>
              <a:t>Dispos</a:t>
            </a:r>
            <a:r>
              <a:rPr lang="en-US" sz="1000" i="1" dirty="0">
                <a:solidFill>
                  <a:schemeClr val="bg1"/>
                </a:solidFill>
                <a:latin typeface="Gill Sans" charset="0"/>
                <a:sym typeface="Gill Sans" charset="0"/>
              </a:rPr>
              <a:t>.</a:t>
            </a:r>
            <a:r>
              <a:rPr lang="en-US" sz="1000" dirty="0">
                <a:solidFill>
                  <a:schemeClr val="bg1"/>
                </a:solidFill>
                <a:latin typeface="Gill Sans" charset="0"/>
                <a:sym typeface="Gill Sans" charset="0"/>
              </a:rPr>
              <a:t> 2007;35(3):460-468.</a:t>
            </a:r>
          </a:p>
        </p:txBody>
      </p:sp>
      <p:sp>
        <p:nvSpPr>
          <p:cNvPr id="39" name="TextBox 38"/>
          <p:cNvSpPr txBox="1"/>
          <p:nvPr/>
        </p:nvSpPr>
        <p:spPr>
          <a:xfrm>
            <a:off x="604622" y="3490886"/>
            <a:ext cx="3967753" cy="923330"/>
          </a:xfrm>
          <a:prstGeom prst="rect">
            <a:avLst/>
          </a:prstGeom>
          <a:noFill/>
        </p:spPr>
        <p:txBody>
          <a:bodyPr wrap="none" rtlCol="0">
            <a:spAutoFit/>
          </a:bodyPr>
          <a:lstStyle/>
          <a:p>
            <a:pPr algn="ctr" fontAlgn="base">
              <a:spcBef>
                <a:spcPct val="0"/>
              </a:spcBef>
              <a:spcAft>
                <a:spcPct val="0"/>
              </a:spcAft>
            </a:pPr>
            <a:r>
              <a:rPr lang="en-US" dirty="0">
                <a:solidFill>
                  <a:srgbClr val="FFFF00"/>
                </a:solidFill>
                <a:latin typeface="Gill Sans" charset="0"/>
                <a:sym typeface="Gill Sans" charset="0"/>
              </a:rPr>
              <a:t>NOTE: Endo- and </a:t>
            </a:r>
            <a:r>
              <a:rPr lang="en-US" dirty="0" err="1" smtClean="0">
                <a:solidFill>
                  <a:srgbClr val="FFFF00"/>
                </a:solidFill>
                <a:latin typeface="Gill Sans" charset="0"/>
                <a:sym typeface="Gill Sans" charset="0"/>
              </a:rPr>
              <a:t>exo</a:t>
            </a:r>
            <a:r>
              <a:rPr lang="en-US" dirty="0" smtClean="0">
                <a:solidFill>
                  <a:srgbClr val="FFFF00"/>
                </a:solidFill>
                <a:latin typeface="Gill Sans" charset="0"/>
                <a:sym typeface="Gill Sans" charset="0"/>
              </a:rPr>
              <a:t>-nucleases </a:t>
            </a:r>
            <a:r>
              <a:rPr lang="en-US" dirty="0">
                <a:solidFill>
                  <a:srgbClr val="FFFF00"/>
                </a:solidFill>
                <a:latin typeface="Gill Sans" charset="0"/>
                <a:sym typeface="Gill Sans" charset="0"/>
              </a:rPr>
              <a:t>are</a:t>
            </a:r>
          </a:p>
          <a:p>
            <a:pPr algn="ctr" fontAlgn="base">
              <a:spcBef>
                <a:spcPct val="0"/>
              </a:spcBef>
              <a:spcAft>
                <a:spcPct val="0"/>
              </a:spcAft>
            </a:pPr>
            <a:r>
              <a:rPr lang="en-US" dirty="0">
                <a:solidFill>
                  <a:srgbClr val="FFFF00"/>
                </a:solidFill>
                <a:latin typeface="Gill Sans" charset="0"/>
                <a:sym typeface="Gill Sans" charset="0"/>
              </a:rPr>
              <a:t>ubiquitously expressed in  all cell </a:t>
            </a:r>
          </a:p>
          <a:p>
            <a:pPr algn="ctr" fontAlgn="base">
              <a:spcBef>
                <a:spcPct val="0"/>
              </a:spcBef>
              <a:spcAft>
                <a:spcPct val="0"/>
              </a:spcAft>
            </a:pPr>
            <a:r>
              <a:rPr lang="en-US" dirty="0">
                <a:solidFill>
                  <a:srgbClr val="FFFF00"/>
                </a:solidFill>
                <a:latin typeface="Gill Sans" charset="0"/>
                <a:sym typeface="Gill Sans" charset="0"/>
              </a:rPr>
              <a:t>types and organs</a:t>
            </a:r>
          </a:p>
        </p:txBody>
      </p:sp>
    </p:spTree>
    <p:extLst>
      <p:ext uri="{BB962C8B-B14F-4D97-AF65-F5344CB8AC3E}">
        <p14:creationId xmlns="" xmlns:p14="http://schemas.microsoft.com/office/powerpoint/2010/main" val="609923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k6S.v2PRk.OdJUGr8JZ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k6S.v2PRk.OdJUGr8JZ7Q"/>
</p:tagLst>
</file>

<file path=ppt/theme/theme1.xml><?xml version="1.0" encoding="utf-8"?>
<a:theme xmlns:a="http://schemas.openxmlformats.org/drawingml/2006/main" name="1_Office-thema">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2998</Words>
  <Application>Microsoft Office PowerPoint</Application>
  <PresentationFormat>Diavoorstelling (4:3)</PresentationFormat>
  <Paragraphs>628</Paragraphs>
  <Slides>28</Slides>
  <Notes>18</Notes>
  <HiddenSlides>0</HiddenSlides>
  <MMClips>0</MMClips>
  <ScaleCrop>false</ScaleCrop>
  <HeadingPairs>
    <vt:vector size="6" baseType="variant">
      <vt:variant>
        <vt:lpstr>Thema</vt:lpstr>
      </vt:variant>
      <vt:variant>
        <vt:i4>1</vt:i4>
      </vt:variant>
      <vt:variant>
        <vt:lpstr>Ingesloten OLE-bronprogramma's</vt:lpstr>
      </vt:variant>
      <vt:variant>
        <vt:i4>3</vt:i4>
      </vt:variant>
      <vt:variant>
        <vt:lpstr>Diatitels</vt:lpstr>
      </vt:variant>
      <vt:variant>
        <vt:i4>28</vt:i4>
      </vt:variant>
    </vt:vector>
  </HeadingPairs>
  <TitlesOfParts>
    <vt:vector size="32" baseType="lpstr">
      <vt:lpstr>1_Office-thema</vt:lpstr>
      <vt:lpstr>CS ChemDraw Drawing</vt:lpstr>
      <vt:lpstr>Microsoft Office Excel 97-2003-werkblad</vt:lpstr>
      <vt:lpstr>Image</vt:lpstr>
      <vt:lpstr>Dia 1</vt:lpstr>
      <vt:lpstr>Content</vt:lpstr>
      <vt:lpstr>Apo B-100: Long-recognized as a Promising Target for Pharmacological Intervention </vt:lpstr>
      <vt:lpstr>Unlike Conventional Approaches, Antisense Technology Provided a Method for Targeting Apo B</vt:lpstr>
      <vt:lpstr>Antisense Drug Discovery Selectively Targets 1, and Only 1, Gene Product</vt:lpstr>
      <vt:lpstr>Mipomersen – A 2nd Generation Antisense Drug</vt:lpstr>
      <vt:lpstr>Mipomersen Crosses the Hepatocyte and Nuclear Membrane to Target the mRNA for Apo B</vt:lpstr>
      <vt:lpstr>Mechanism of Action RNase H-mediated Degradation of Target mRNA</vt:lpstr>
      <vt:lpstr>Metabolism of Mipomersen Drug Metabolism and Disposition </vt:lpstr>
      <vt:lpstr>Targeting Apo B Production Reduces Formation of VLDL and Other Atherogenic Lipoproteins</vt:lpstr>
      <vt:lpstr>The Development of Mipomersen Resulted From 30+ Years of Antisense Drug Discovery</vt:lpstr>
      <vt:lpstr>Reductions in Total Cholesterol Correlate With Apo B mRNA in Liver  in vivo</vt:lpstr>
      <vt:lpstr>Pharmacology Proof of Concept ApoB Inhibition Mitigates Atherosclerotic Lesion Development in LDLr-Deficient Mice</vt:lpstr>
      <vt:lpstr>Phase 2: Hypercholesterolemia, Monotherapy  Dose-dependent Reduction of LDL-C</vt:lpstr>
      <vt:lpstr>Mipomersen Significantly Reduced LDL-C in Statin-Intolerant Patients (approx. half were FH)</vt:lpstr>
      <vt:lpstr>Mipomersen Pharmacokinetic and Pharmacodynamic Properties  </vt:lpstr>
      <vt:lpstr>Mipomersen Summary of Phase 3 Clinical Studies</vt:lpstr>
      <vt:lpstr>Phase 3 Extension Study</vt:lpstr>
      <vt:lpstr>Phase 3 Extension Study Study Design</vt:lpstr>
      <vt:lpstr>Phase 3 Extension Study Sustained Reduction of Atherogenic Lipoprotein on top of Max Tolerated Lipid Lowering Therapy</vt:lpstr>
      <vt:lpstr>Phase 3 Extension Study Sustained Reduction in LDL-C, Apo B &amp; Lp(a) with Long-term Treatment on top of Max Tolerated Lipid Lowering Therapy</vt:lpstr>
      <vt:lpstr>Phase 3 Extension Study Safety Data</vt:lpstr>
      <vt:lpstr>Phase 3 Extension Study Patients completing 2 yrs of treatment:  6-Month Incidence of ISR, FLS and ALT Events</vt:lpstr>
      <vt:lpstr>Phase 3 Extension Study Increase in Median ALT Level Stabilizes with Extended Dosing</vt:lpstr>
      <vt:lpstr>Phase 3 Extension Study Increase in Median % Liver Fat Returns Towards Baseline with Extended Dosing and in Post-Treatment F/U</vt:lpstr>
      <vt:lpstr>Phase 3 Extension Study Safety Summary</vt:lpstr>
      <vt:lpstr>Phase 3 Long Term Extension Study  Overall Summary</vt:lpstr>
      <vt:lpstr>Emerging Therapies in Development</vt:lpstr>
    </vt:vector>
  </TitlesOfParts>
  <Company>Medcon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 review 2011</dc:title>
  <dc:creator>Karan</dc:creator>
  <cp:lastModifiedBy>onno</cp:lastModifiedBy>
  <cp:revision>161</cp:revision>
  <dcterms:created xsi:type="dcterms:W3CDTF">2011-09-14T14:53:57Z</dcterms:created>
  <dcterms:modified xsi:type="dcterms:W3CDTF">2012-12-28T09:13:02Z</dcterms:modified>
</cp:coreProperties>
</file>