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1" r:id="rId2"/>
    <p:sldId id="400" r:id="rId3"/>
    <p:sldId id="441" r:id="rId4"/>
    <p:sldId id="399" r:id="rId5"/>
    <p:sldId id="422" r:id="rId6"/>
    <p:sldId id="423" r:id="rId7"/>
    <p:sldId id="381" r:id="rId8"/>
    <p:sldId id="401" r:id="rId9"/>
    <p:sldId id="382" r:id="rId10"/>
    <p:sldId id="402" r:id="rId11"/>
    <p:sldId id="414" r:id="rId12"/>
    <p:sldId id="415" r:id="rId13"/>
    <p:sldId id="413" r:id="rId14"/>
    <p:sldId id="411" r:id="rId15"/>
    <p:sldId id="439" r:id="rId16"/>
    <p:sldId id="368" r:id="rId17"/>
    <p:sldId id="417" r:id="rId18"/>
    <p:sldId id="403" r:id="rId19"/>
    <p:sldId id="419" r:id="rId20"/>
    <p:sldId id="384" r:id="rId21"/>
    <p:sldId id="383" r:id="rId22"/>
    <p:sldId id="410" r:id="rId23"/>
    <p:sldId id="435" r:id="rId24"/>
    <p:sldId id="426" r:id="rId25"/>
    <p:sldId id="427" r:id="rId26"/>
    <p:sldId id="428" r:id="rId27"/>
    <p:sldId id="436" r:id="rId28"/>
    <p:sldId id="430" r:id="rId29"/>
    <p:sldId id="421" r:id="rId3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0000CC"/>
    <a:srgbClr val="FF0000"/>
    <a:srgbClr val="333333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4" autoAdjust="0"/>
    <p:restoredTop sz="82807" autoAdjust="0"/>
  </p:normalViewPr>
  <p:slideViewPr>
    <p:cSldViewPr>
      <p:cViewPr varScale="1">
        <p:scale>
          <a:sx n="89" d="100"/>
          <a:sy n="89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168CB23-0B61-4C8F-B650-EE682E9ACB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Most of the excess risk is born out of the BP</a:t>
            </a:r>
          </a:p>
          <a:p>
            <a:r>
              <a:rPr lang="nl-NL" smtClean="0">
                <a:latin typeface="Arial" charset="0"/>
              </a:rPr>
              <a:t>Framingham risk score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side effects 10-30%, Dose dependent</a:t>
            </a: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side effects 10-30%, Dose dependent</a:t>
            </a: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side effects 10-30%, Dose dependent</a:t>
            </a: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More than twice daily recommended salt intake. </a:t>
            </a:r>
          </a:p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  <a:p>
            <a:r>
              <a:rPr lang="nl-NL" smtClean="0">
                <a:latin typeface="Arial" charset="0"/>
              </a:rPr>
              <a:t>Baseline salt 200 mmol/day </a:t>
            </a:r>
          </a:p>
          <a:p>
            <a:r>
              <a:rPr lang="nl-NL" smtClean="0">
                <a:latin typeface="Arial" charset="0"/>
              </a:rPr>
              <a:t>Cross over 4 weeks with 2 weeks regular diet.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ED73F4-7DF5-4750-98B8-8E805FE327DD}" type="slidenum">
              <a:rPr lang="ja-JP" altLang="en-US" sz="1200">
                <a:solidFill>
                  <a:srgbClr val="000000"/>
                </a:solidFill>
              </a:rPr>
              <a:pPr algn="r"/>
              <a:t>27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Hyperkalemia in ROADMAP not different, hypotension 2.6% vs 0.3%</a:t>
            </a:r>
          </a:p>
        </p:txBody>
      </p:sp>
      <p:sp>
        <p:nvSpPr>
          <p:cNvPr id="412676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82F1AF-8920-4C93-A19B-1E8496D843CF}" type="slidenum">
              <a:rPr lang="nl-NL" sz="1200"/>
              <a:pPr algn="r"/>
              <a:t>28</a:t>
            </a:fld>
            <a:endParaRPr lang="nl-NL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Uncomplicated RHT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200.000+ pnts starting on BP lowering drugs for HT, after 1 yr refill rate &gt;80% of prescriptions</a:t>
            </a:r>
          </a:p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200.000+ pnts starting on BP lowering drugs for HT, after 1 yr refill rate &gt;80% of prescriptions</a:t>
            </a:r>
          </a:p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200.000+ pnts starting on BP lowering drugs for HT, after 1 yr refill rate &gt;80% of prescriptions</a:t>
            </a:r>
          </a:p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200.000+ pnts starting on BP lowering drugs for HT, after 1 yr refill rate &gt;80% of prescriptions</a:t>
            </a:r>
          </a:p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200.000+ pnts starting on BP lowering drugs for HT, after 1 yr refill rate &gt;80% of prescriptions</a:t>
            </a:r>
          </a:p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CV SD/gemiddelde</a:t>
            </a:r>
          </a:p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latin typeface="Arial" charset="0"/>
              </a:rPr>
              <a:t>200.000+ pnts starting on BP lowering drugs for HT, after 1 yr refill rate &gt;80% of prescriptions</a:t>
            </a:r>
          </a:p>
          <a:p>
            <a:endParaRPr lang="nl-NL" smtClean="0">
              <a:latin typeface="Arial" charset="0"/>
            </a:endParaRPr>
          </a:p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6EE08-0DF6-49F7-96E0-7DAEE1E118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ECC3-8954-475A-81E7-FB8CDAE6F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51A2-F222-477E-A0B5-40C4AF904E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90EC5-0600-490E-8C23-460B305592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2BA2-2F72-4BBD-992B-C11B6E235A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68B4-67D8-4FB5-89F5-3FC2515E32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7EB1-90FF-4757-B12B-D6D827272A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C9D40-07C4-475C-A90E-B28EABC7C9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14B7-D1EE-4600-9EAB-71BBFC524A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1B81D-F176-469D-98F5-FA6260FA58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931-5DC3-47A6-935C-6CC37F614A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FB43-F34E-4B0E-96FA-AF16E63F00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E6EC21-4797-4B32-BDC4-B9939B62D3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0513" y="692150"/>
            <a:ext cx="8458200" cy="2908300"/>
          </a:xfrm>
        </p:spPr>
        <p:txBody>
          <a:bodyPr/>
          <a:lstStyle/>
          <a:p>
            <a:pPr eaLnBrk="1" hangingPunct="1"/>
            <a:r>
              <a:rPr lang="en-US" smtClean="0"/>
              <a:t>Therapieresistente hypertensie</a:t>
            </a:r>
            <a:br>
              <a:rPr lang="en-US" smtClean="0"/>
            </a:br>
            <a:endParaRPr lang="en-US" smtClean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27313" y="3917950"/>
            <a:ext cx="4176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800"/>
              <a:t>Bert-Jan van den Born, AMC, Amsterdam 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845050"/>
            <a:ext cx="91455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Non-adherence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3" y="4868863"/>
            <a:ext cx="9036050" cy="5689600"/>
          </a:xfrm>
        </p:spPr>
        <p:txBody>
          <a:bodyPr/>
          <a:lstStyle/>
          <a:p>
            <a:pPr>
              <a:buFontTx/>
              <a:buNone/>
            </a:pPr>
            <a:endParaRPr lang="nl-NL" sz="2800" smtClean="0"/>
          </a:p>
          <a:p>
            <a:r>
              <a:rPr lang="nl-NL" sz="2600" smtClean="0"/>
              <a:t>Non-persistence: 26% staakt medicatie in het eerste jaar, additioneel 9% tijdens het 2</a:t>
            </a:r>
            <a:r>
              <a:rPr lang="nl-NL" sz="2600" baseline="30000" smtClean="0"/>
              <a:t>de</a:t>
            </a:r>
            <a:r>
              <a:rPr lang="nl-NL" sz="2600" smtClean="0"/>
              <a:t> jaar, 1% niet gestart. </a:t>
            </a:r>
          </a:p>
          <a:p>
            <a:pPr>
              <a:lnSpc>
                <a:spcPct val="60000"/>
              </a:lnSpc>
            </a:pPr>
            <a:endParaRPr lang="nl-NL" sz="2600" smtClean="0"/>
          </a:p>
          <a:p>
            <a:pPr>
              <a:buFontTx/>
              <a:buNone/>
            </a:pPr>
            <a:endParaRPr lang="nl-NL" sz="2600" smtClean="0"/>
          </a:p>
          <a:p>
            <a:pPr>
              <a:buFontTx/>
              <a:buNone/>
            </a:pPr>
            <a:endParaRPr lang="nl-NL" smtClean="0"/>
          </a:p>
        </p:txBody>
      </p:sp>
      <p:sp>
        <p:nvSpPr>
          <p:cNvPr id="362500" name="Line 27"/>
          <p:cNvSpPr>
            <a:spLocks noChangeShapeType="1"/>
          </p:cNvSpPr>
          <p:nvPr/>
        </p:nvSpPr>
        <p:spPr bwMode="auto">
          <a:xfrm>
            <a:off x="547688" y="1066800"/>
            <a:ext cx="79930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5580063" y="6491288"/>
            <a:ext cx="354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nl-NL"/>
              <a:t>M. Qvarnström, J Hypertens e60 </a:t>
            </a:r>
          </a:p>
        </p:txBody>
      </p:sp>
      <p:sp>
        <p:nvSpPr>
          <p:cNvPr id="362508" name="Rectangle 12"/>
          <p:cNvSpPr>
            <a:spLocks noChangeArrowheads="1"/>
          </p:cNvSpPr>
          <p:nvPr/>
        </p:nvSpPr>
        <p:spPr bwMode="auto">
          <a:xfrm>
            <a:off x="34925" y="692150"/>
            <a:ext cx="90360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nl-NL" sz="2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600"/>
              <a:t>Non-adherence: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nl-NL" sz="2600"/>
              <a:t>	50-60% 1</a:t>
            </a:r>
            <a:r>
              <a:rPr lang="nl-NL" sz="2600" baseline="30000"/>
              <a:t>ste</a:t>
            </a:r>
            <a:r>
              <a:rPr lang="nl-NL" sz="2600"/>
              <a:t> jaar</a:t>
            </a:r>
          </a:p>
          <a:p>
            <a:pPr marL="342900" indent="-342900" eaLnBrk="0" hangingPunct="0">
              <a:lnSpc>
                <a:spcPct val="60000"/>
              </a:lnSpc>
              <a:spcBef>
                <a:spcPct val="20000"/>
              </a:spcBef>
            </a:pPr>
            <a:r>
              <a:rPr lang="nl-NL" sz="2600"/>
              <a:t>	</a:t>
            </a:r>
          </a:p>
          <a:p>
            <a:pPr marL="342900" indent="-342900" eaLnBrk="0" hangingPunct="0">
              <a:lnSpc>
                <a:spcPct val="60000"/>
              </a:lnSpc>
              <a:spcBef>
                <a:spcPct val="20000"/>
              </a:spcBef>
            </a:pPr>
            <a:r>
              <a:rPr lang="nl-NL" sz="2600"/>
              <a:t>	Non-persistence: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nl-NL" sz="2600"/>
              <a:t>	40-50% 1</a:t>
            </a:r>
            <a:r>
              <a:rPr lang="nl-NL" sz="2600" baseline="30000"/>
              <a:t>ste</a:t>
            </a:r>
            <a:r>
              <a:rPr lang="nl-NL" sz="2600"/>
              <a:t> jaar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nl-NL" sz="2600"/>
          </a:p>
          <a:p>
            <a:pPr marL="342900" indent="-342900" eaLnBrk="0" hangingPunct="0">
              <a:spcBef>
                <a:spcPct val="20000"/>
              </a:spcBef>
            </a:pPr>
            <a:r>
              <a:rPr lang="nl-NL" sz="2600"/>
              <a:t>	</a:t>
            </a:r>
            <a:endParaRPr lang="nl-NL" sz="3200"/>
          </a:p>
        </p:txBody>
      </p:sp>
      <p:sp>
        <p:nvSpPr>
          <p:cNvPr id="362509" name="Rectangle 5"/>
          <p:cNvSpPr>
            <a:spLocks noChangeArrowheads="1"/>
          </p:cNvSpPr>
          <p:nvPr/>
        </p:nvSpPr>
        <p:spPr bwMode="auto">
          <a:xfrm>
            <a:off x="468313" y="3429000"/>
            <a:ext cx="203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cs typeface="Arial" charset="0"/>
              </a:rPr>
              <a:t>Vrijens, BMJ 2008</a:t>
            </a:r>
          </a:p>
        </p:txBody>
      </p:sp>
      <p:pic>
        <p:nvPicPr>
          <p:cNvPr id="362511" name="Picture 15" descr="http://www.bmj.com/highwire/filestream/412944/field_highwire_fragment_image_l/0/F2.medium.gif"/>
          <p:cNvPicPr>
            <a:picLocks noChangeAspect="1" noChangeArrowheads="1"/>
          </p:cNvPicPr>
          <p:nvPr/>
        </p:nvPicPr>
        <p:blipFill>
          <a:blip r:embed="rId3" cstate="print"/>
          <a:srcRect b="14194"/>
          <a:stretch>
            <a:fillRect/>
          </a:stretch>
        </p:blipFill>
        <p:spPr bwMode="auto">
          <a:xfrm>
            <a:off x="3421063" y="1196975"/>
            <a:ext cx="5327650" cy="407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Non-adherence in RHT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3" y="908050"/>
            <a:ext cx="9036050" cy="56896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endParaRPr lang="nl-NL" sz="2800" smtClean="0"/>
          </a:p>
          <a:p>
            <a:pPr>
              <a:lnSpc>
                <a:spcPct val="120000"/>
              </a:lnSpc>
            </a:pPr>
            <a:r>
              <a:rPr lang="nl-NL" sz="2600" smtClean="0"/>
              <a:t>Kaiser Permanente Noord Californie &amp; Colorado  </a:t>
            </a:r>
          </a:p>
          <a:p>
            <a:pPr>
              <a:lnSpc>
                <a:spcPct val="120000"/>
              </a:lnSpc>
            </a:pPr>
            <a:r>
              <a:rPr lang="nl-NL" sz="2600" smtClean="0"/>
              <a:t>Nieuw gediagnosticeerde RHT (</a:t>
            </a:r>
            <a:r>
              <a:rPr lang="nl-NL" sz="2600" smtClean="0">
                <a:cs typeface="Arial" charset="0"/>
              </a:rPr>
              <a:t>≥3 drugs uncontrolled, ≥4 drugs controlled)</a:t>
            </a:r>
          </a:p>
          <a:p>
            <a:pPr>
              <a:lnSpc>
                <a:spcPct val="120000"/>
              </a:lnSpc>
            </a:pPr>
            <a:r>
              <a:rPr lang="nl-NL" sz="2600" smtClean="0">
                <a:cs typeface="Arial" charset="0"/>
              </a:rPr>
              <a:t>Adherent = &gt;80% van de dagen gecovered door recept </a:t>
            </a:r>
          </a:p>
          <a:p>
            <a:pPr>
              <a:lnSpc>
                <a:spcPct val="120000"/>
              </a:lnSpc>
            </a:pPr>
            <a:r>
              <a:rPr lang="nl-NL" sz="2600" smtClean="0">
                <a:cs typeface="Arial" charset="0"/>
              </a:rPr>
              <a:t>Follow-up: 1 jaar </a:t>
            </a:r>
          </a:p>
          <a:p>
            <a:pPr>
              <a:lnSpc>
                <a:spcPct val="120000"/>
              </a:lnSpc>
            </a:pPr>
            <a:r>
              <a:rPr lang="nl-NL" sz="2600" smtClean="0"/>
              <a:t>RHT: n=3550, gem. 60 jaar, 61% ‘wit’ </a:t>
            </a:r>
          </a:p>
          <a:p>
            <a:pPr>
              <a:lnSpc>
                <a:spcPct val="120000"/>
              </a:lnSpc>
            </a:pPr>
            <a:r>
              <a:rPr lang="nl-NL" sz="2600" smtClean="0"/>
              <a:t>Control rate: 22% naar 55%</a:t>
            </a:r>
          </a:p>
          <a:p>
            <a:pPr>
              <a:lnSpc>
                <a:spcPct val="120000"/>
              </a:lnSpc>
              <a:buFontTx/>
              <a:buNone/>
            </a:pPr>
            <a:endParaRPr lang="nl-NL" smtClean="0"/>
          </a:p>
        </p:txBody>
      </p:sp>
      <p:sp>
        <p:nvSpPr>
          <p:cNvPr id="385028" name="Line 27"/>
          <p:cNvSpPr>
            <a:spLocks noChangeShapeType="1"/>
          </p:cNvSpPr>
          <p:nvPr/>
        </p:nvSpPr>
        <p:spPr bwMode="auto">
          <a:xfrm>
            <a:off x="547688" y="1066800"/>
            <a:ext cx="79930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5610225" y="6381750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nl-NL"/>
              <a:t>Daugherty, Hypertension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Non-adherence in RHT</a:t>
            </a:r>
          </a:p>
        </p:txBody>
      </p:sp>
      <p:sp>
        <p:nvSpPr>
          <p:cNvPr id="387076" name="Line 27"/>
          <p:cNvSpPr>
            <a:spLocks noChangeShapeType="1"/>
          </p:cNvSpPr>
          <p:nvPr/>
        </p:nvSpPr>
        <p:spPr bwMode="auto">
          <a:xfrm>
            <a:off x="547688" y="1066800"/>
            <a:ext cx="79930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5610225" y="6381750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nl-NL"/>
              <a:t>Daugherty, Hypertension 2012</a:t>
            </a:r>
          </a:p>
        </p:txBody>
      </p:sp>
      <p:pic>
        <p:nvPicPr>
          <p:cNvPr id="387078" name="Picture 6"/>
          <p:cNvPicPr>
            <a:picLocks noChangeAspect="1" noChangeArrowheads="1"/>
          </p:cNvPicPr>
          <p:nvPr/>
        </p:nvPicPr>
        <p:blipFill>
          <a:blip r:embed="rId3" cstate="print"/>
          <a:srcRect t="2002"/>
          <a:stretch>
            <a:fillRect/>
          </a:stretch>
        </p:blipFill>
        <p:spPr bwMode="auto">
          <a:xfrm>
            <a:off x="539750" y="2492375"/>
            <a:ext cx="802005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125413" y="1109663"/>
            <a:ext cx="82423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nl-NL" sz="2600"/>
              <a:t>  Adherentie: gem. adherentie 85% (95%CI 69%-95%)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nl-NL" sz="2600"/>
              <a:t>  58% na 1 jaar &lt;80% dagen gecovered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White coat RHT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765175"/>
            <a:ext cx="9036050" cy="568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NL" sz="2800" smtClean="0"/>
          </a:p>
          <a:p>
            <a:pPr>
              <a:lnSpc>
                <a:spcPct val="60000"/>
              </a:lnSpc>
            </a:pPr>
            <a:r>
              <a:rPr lang="nl-NL" sz="2600" smtClean="0"/>
              <a:t>Witte jas effect: 	Spanish ABPM registry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600" smtClean="0"/>
              <a:t>	primary care + gespecialiseerde centra ~ 68.000</a:t>
            </a:r>
          </a:p>
          <a:p>
            <a:pPr>
              <a:lnSpc>
                <a:spcPct val="90000"/>
              </a:lnSpc>
            </a:pPr>
            <a:r>
              <a:rPr lang="nl-NL" sz="2600" smtClean="0"/>
              <a:t>Prevalentie RHT 12.2%</a:t>
            </a:r>
            <a:endParaRPr lang="nl-NL" smtClean="0"/>
          </a:p>
          <a:p>
            <a:pPr>
              <a:lnSpc>
                <a:spcPct val="9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9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9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7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8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9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9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9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60000"/>
              </a:lnSpc>
              <a:buFontTx/>
              <a:buNone/>
            </a:pPr>
            <a:endParaRPr lang="nl-NL" sz="2600" smtClean="0"/>
          </a:p>
        </p:txBody>
      </p:sp>
      <p:sp>
        <p:nvSpPr>
          <p:cNvPr id="382980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5630863" y="6446838"/>
            <a:ext cx="349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nl-NL"/>
              <a:t>De la Sierra, Hypertension 2011 </a:t>
            </a:r>
          </a:p>
        </p:txBody>
      </p:sp>
      <p:pic>
        <p:nvPicPr>
          <p:cNvPr id="382983" name="Picture 7"/>
          <p:cNvPicPr>
            <a:picLocks noChangeAspect="1" noChangeArrowheads="1"/>
          </p:cNvPicPr>
          <p:nvPr/>
        </p:nvPicPr>
        <p:blipFill>
          <a:blip r:embed="rId3" cstate="print"/>
          <a:srcRect t="64816" r="15726" b="16974"/>
          <a:stretch>
            <a:fillRect/>
          </a:stretch>
        </p:blipFill>
        <p:spPr bwMode="auto">
          <a:xfrm>
            <a:off x="1531938" y="5113338"/>
            <a:ext cx="54895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2984" name="Picture 8"/>
          <p:cNvPicPr>
            <a:picLocks noChangeAspect="1" noChangeArrowheads="1"/>
          </p:cNvPicPr>
          <p:nvPr/>
        </p:nvPicPr>
        <p:blipFill>
          <a:blip r:embed="rId3" cstate="print"/>
          <a:srcRect t="9998" r="15726" b="48888"/>
          <a:stretch>
            <a:fillRect/>
          </a:stretch>
        </p:blipFill>
        <p:spPr bwMode="auto">
          <a:xfrm>
            <a:off x="1531938" y="2492375"/>
            <a:ext cx="5526087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1512888" y="3463925"/>
            <a:ext cx="5454650" cy="366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1512888" y="5408613"/>
            <a:ext cx="5472112" cy="977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>
            <a:off x="1512888" y="4760913"/>
            <a:ext cx="5454650" cy="366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82988" name="Rectangle 12"/>
          <p:cNvSpPr>
            <a:spLocks noChangeArrowheads="1"/>
          </p:cNvSpPr>
          <p:nvPr/>
        </p:nvSpPr>
        <p:spPr bwMode="auto">
          <a:xfrm>
            <a:off x="7092950" y="2671763"/>
            <a:ext cx="12271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nl-NL" sz="2400"/>
              <a:t>=37.5%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RHT vs white coat RHT</a:t>
            </a:r>
          </a:p>
        </p:txBody>
      </p:sp>
      <p:sp>
        <p:nvSpPr>
          <p:cNvPr id="377860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6405563" y="6446838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nl-NL"/>
              <a:t>De la Sierra, ESH 2013</a:t>
            </a:r>
          </a:p>
        </p:txBody>
      </p:sp>
      <p:sp>
        <p:nvSpPr>
          <p:cNvPr id="3778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4925" y="1125538"/>
            <a:ext cx="8964613" cy="4525962"/>
          </a:xfrm>
        </p:spPr>
        <p:txBody>
          <a:bodyPr/>
          <a:lstStyle/>
          <a:p>
            <a:r>
              <a:rPr lang="nl-NL" sz="2600" smtClean="0"/>
              <a:t>Is er onderscheid tussen true RHT en white coat RHT mbt HRV ?</a:t>
            </a:r>
          </a:p>
          <a:p>
            <a:r>
              <a:rPr lang="nl-NL" sz="2600" smtClean="0"/>
              <a:t>9049 pnten met true RHT met 5270 white coat HT</a:t>
            </a:r>
          </a:p>
          <a:p>
            <a:r>
              <a:rPr lang="nl-NL" sz="2600" smtClean="0"/>
              <a:t>Correctie voor leeftijd, geslacht, beta-blokkers</a:t>
            </a:r>
          </a:p>
          <a:p>
            <a:endParaRPr lang="nl-NL" sz="2600" smtClean="0"/>
          </a:p>
          <a:p>
            <a:endParaRPr lang="nl-NL" sz="2600" smtClean="0"/>
          </a:p>
          <a:p>
            <a:pPr>
              <a:lnSpc>
                <a:spcPct val="50000"/>
              </a:lnSpc>
            </a:pPr>
            <a:endParaRPr lang="nl-NL" sz="2600" smtClean="0"/>
          </a:p>
          <a:p>
            <a:endParaRPr lang="nl-NL" sz="2600" smtClean="0"/>
          </a:p>
          <a:p>
            <a:endParaRPr lang="nl-NL" sz="2600" smtClean="0"/>
          </a:p>
          <a:p>
            <a:endParaRPr lang="nl-NL" sz="2600" smtClean="0"/>
          </a:p>
          <a:p>
            <a:r>
              <a:rPr lang="nl-NL" sz="2600" smtClean="0"/>
              <a:t>RHT wordt itt WCRHT gekenmerkt door (iets) verhoogde HR variabiliteit ~ hogere sympaticus activiteit </a:t>
            </a:r>
          </a:p>
        </p:txBody>
      </p:sp>
      <p:pic>
        <p:nvPicPr>
          <p:cNvPr id="377868" name="Picture 12"/>
          <p:cNvPicPr>
            <a:picLocks noChangeAspect="1" noChangeArrowheads="1"/>
          </p:cNvPicPr>
          <p:nvPr/>
        </p:nvPicPr>
        <p:blipFill>
          <a:blip r:embed="rId3" cstate="print"/>
          <a:srcRect l="45695"/>
          <a:stretch>
            <a:fillRect/>
          </a:stretch>
        </p:blipFill>
        <p:spPr bwMode="auto">
          <a:xfrm>
            <a:off x="2071688" y="2924175"/>
            <a:ext cx="48768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9" name="Picture 13"/>
          <p:cNvPicPr>
            <a:picLocks noChangeAspect="1" noChangeArrowheads="1"/>
          </p:cNvPicPr>
          <p:nvPr/>
        </p:nvPicPr>
        <p:blipFill>
          <a:blip r:embed="rId3" cstate="print"/>
          <a:srcRect r="80750"/>
          <a:stretch>
            <a:fillRect/>
          </a:stretch>
        </p:blipFill>
        <p:spPr bwMode="auto">
          <a:xfrm>
            <a:off x="1566863" y="2924175"/>
            <a:ext cx="172878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Samenvatting I</a:t>
            </a:r>
          </a:p>
        </p:txBody>
      </p:sp>
      <p:sp>
        <p:nvSpPr>
          <p:cNvPr id="424964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4973" name="Rectangle 13"/>
          <p:cNvSpPr>
            <a:spLocks noChangeArrowheads="1"/>
          </p:cNvSpPr>
          <p:nvPr/>
        </p:nvSpPr>
        <p:spPr bwMode="auto">
          <a:xfrm>
            <a:off x="-71438" y="1092200"/>
            <a:ext cx="921543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800"/>
              <a:t>Resistente HT lijkt minder vaak voor te komen in Europa dan in de VS ~ 3%</a:t>
            </a:r>
          </a:p>
          <a:p>
            <a:pPr marL="342900" indent="-342900" eaLnBrk="0" hangingPunct="0"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endParaRPr lang="nl-NL" sz="2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800"/>
              <a:t>Ware resistentie veel zeldzamer: 1.5% ? 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nl-NL" sz="2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800"/>
              <a:t>Therapeutic inertia is een belangrijke oorzaak van RHT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nl-NL" sz="2800"/>
          </a:p>
          <a:p>
            <a:pPr marL="342900" indent="-342900" eaLnBrk="0" hangingPunct="0">
              <a:spcBef>
                <a:spcPct val="20000"/>
              </a:spcBef>
            </a:pPr>
            <a:r>
              <a:rPr lang="nl-NL" sz="2800"/>
              <a:t> 	~ Hoe kunnen we het beter doen ?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nl-NL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Secundaire oorzaken</a:t>
            </a:r>
          </a:p>
        </p:txBody>
      </p:sp>
      <p:sp>
        <p:nvSpPr>
          <p:cNvPr id="300036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300039" name="Picture 7"/>
          <p:cNvPicPr>
            <a:picLocks noChangeAspect="1" noChangeArrowheads="1"/>
          </p:cNvPicPr>
          <p:nvPr/>
        </p:nvPicPr>
        <p:blipFill>
          <a:blip r:embed="rId3" cstate="print"/>
          <a:srcRect t="9372" r="59726"/>
          <a:stretch>
            <a:fillRect/>
          </a:stretch>
        </p:blipFill>
        <p:spPr bwMode="auto">
          <a:xfrm>
            <a:off x="73025" y="1268413"/>
            <a:ext cx="2986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0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95625" y="1279525"/>
            <a:ext cx="8964613" cy="4525963"/>
          </a:xfrm>
          <a:noFill/>
          <a:ln/>
        </p:spPr>
        <p:txBody>
          <a:bodyPr/>
          <a:lstStyle/>
          <a:p>
            <a:endParaRPr lang="nl-NL" sz="2600" smtClean="0"/>
          </a:p>
          <a:p>
            <a:pPr>
              <a:buFontTx/>
              <a:buNone/>
            </a:pPr>
            <a:endParaRPr lang="nl-NL" sz="2600" smtClean="0"/>
          </a:p>
          <a:p>
            <a:pPr>
              <a:buFontTx/>
              <a:buNone/>
            </a:pPr>
            <a:r>
              <a:rPr lang="nl-NL" sz="2600" smtClean="0"/>
              <a:t>	- bilaterale bijnierhyperplasie</a:t>
            </a:r>
          </a:p>
          <a:p>
            <a:pPr>
              <a:buFontTx/>
              <a:buNone/>
            </a:pPr>
            <a:r>
              <a:rPr lang="nl-NL" sz="2600" smtClean="0"/>
              <a:t>		</a:t>
            </a:r>
            <a:r>
              <a:rPr lang="nl-NL" sz="2600" smtClean="0">
                <a:sym typeface="Symbol" pitchFamily="18" charset="2"/>
              </a:rPr>
              <a:t> MR antagonist</a:t>
            </a:r>
          </a:p>
          <a:p>
            <a:pPr>
              <a:buFontTx/>
              <a:buNone/>
            </a:pPr>
            <a:endParaRPr lang="nl-NL" sz="2600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nl-NL" sz="2600" smtClean="0"/>
              <a:t>	- aldosteron producerend adenoom</a:t>
            </a:r>
          </a:p>
          <a:p>
            <a:pPr>
              <a:buFontTx/>
              <a:buNone/>
            </a:pPr>
            <a:r>
              <a:rPr lang="nl-NL" sz="2600" smtClean="0"/>
              <a:t>		</a:t>
            </a:r>
            <a:r>
              <a:rPr lang="nl-NL" sz="2600" smtClean="0">
                <a:sym typeface="Symbol" pitchFamily="18" charset="2"/>
              </a:rPr>
              <a:t> adrenalectomie </a:t>
            </a:r>
          </a:p>
          <a:p>
            <a:pPr>
              <a:buFontTx/>
              <a:buNone/>
            </a:pPr>
            <a:r>
              <a:rPr lang="nl-NL" sz="2600" smtClean="0">
                <a:sym typeface="Symbol" pitchFamily="18" charset="2"/>
              </a:rPr>
              <a:t>		</a:t>
            </a:r>
          </a:p>
          <a:p>
            <a:pPr>
              <a:buFontTx/>
              <a:buNone/>
            </a:pPr>
            <a:r>
              <a:rPr lang="nl-NL" sz="2600" smtClean="0">
                <a:sym typeface="Symbol" pitchFamily="18" charset="2"/>
              </a:rPr>
              <a:t>		</a:t>
            </a:r>
          </a:p>
        </p:txBody>
      </p:sp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71438" y="2492375"/>
            <a:ext cx="2916237" cy="360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6156325" y="63817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Mosso, Hypertension 2003</a:t>
            </a:r>
          </a:p>
        </p:txBody>
      </p:sp>
      <p:sp>
        <p:nvSpPr>
          <p:cNvPr id="3911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  <a:ln/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Prevalentie PA in HT</a:t>
            </a:r>
          </a:p>
        </p:txBody>
      </p:sp>
      <p:pic>
        <p:nvPicPr>
          <p:cNvPr id="3911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587625"/>
            <a:ext cx="4824412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11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4925" y="1125538"/>
            <a:ext cx="8964613" cy="4525962"/>
          </a:xfrm>
          <a:noFill/>
          <a:ln/>
        </p:spPr>
        <p:txBody>
          <a:bodyPr/>
          <a:lstStyle/>
          <a:p>
            <a:r>
              <a:rPr lang="nl-NL" sz="2600" smtClean="0"/>
              <a:t>609 pnten met HT in primary care setting</a:t>
            </a:r>
          </a:p>
          <a:p>
            <a:r>
              <a:rPr lang="nl-NL" sz="2600" smtClean="0"/>
              <a:t>Screening test + 63, + ZBT in 37 (~6%)</a:t>
            </a:r>
          </a:p>
          <a:p>
            <a:r>
              <a:rPr lang="nl-NL" sz="2600" smtClean="0"/>
              <a:t>1 met hypokaliemie (K 3.4 mmol/l)</a:t>
            </a:r>
            <a:endParaRPr lang="nl-NL" sz="26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Prevalentie PA in RHT</a:t>
            </a:r>
          </a:p>
        </p:txBody>
      </p:sp>
      <p:sp>
        <p:nvSpPr>
          <p:cNvPr id="364547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6011863" y="63817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Calhoun, Hypertension 2002</a:t>
            </a:r>
          </a:p>
        </p:txBody>
      </p:sp>
      <p:sp>
        <p:nvSpPr>
          <p:cNvPr id="364639" name="Rectangle 95"/>
          <p:cNvSpPr>
            <a:spLocks noChangeArrowheads="1"/>
          </p:cNvSpPr>
          <p:nvPr/>
        </p:nvSpPr>
        <p:spPr bwMode="auto">
          <a:xfrm>
            <a:off x="71438" y="1412875"/>
            <a:ext cx="91805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88 opeenvolgende pnten verwezen ivm RHT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Screening test (PRA, aldosteron) zonder diuretica + ZB        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</a:pPr>
            <a:r>
              <a:rPr lang="nl-NL" sz="2600"/>
              <a:t>	65% beta-blokker, 87% ACE of ARB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Positieve test bij 18/88 (20%), 31% kalium </a:t>
            </a:r>
            <a:r>
              <a:rPr lang="nl-NL" sz="2600">
                <a:cs typeface="Arial" charset="0"/>
              </a:rPr>
              <a:t>≤</a:t>
            </a:r>
            <a:r>
              <a:rPr lang="nl-NL" sz="2600"/>
              <a:t>3.5 mmol/l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Geen informatie over aanwezigheid 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412875"/>
            <a:ext cx="9180512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NL" sz="2600" smtClean="0"/>
              <a:t>Prevalentie van APA bij patienten met RHT</a:t>
            </a:r>
          </a:p>
          <a:p>
            <a:pPr>
              <a:lnSpc>
                <a:spcPct val="120000"/>
              </a:lnSpc>
            </a:pPr>
            <a:r>
              <a:rPr lang="nl-NL" sz="2600" smtClean="0"/>
              <a:t>Setting: ‘hypertension clinic’ </a:t>
            </a:r>
          </a:p>
          <a:p>
            <a:pPr>
              <a:lnSpc>
                <a:spcPct val="120000"/>
              </a:lnSpc>
            </a:pPr>
            <a:r>
              <a:rPr lang="nl-NL" sz="2600" smtClean="0"/>
              <a:t>149/980 (15%) RHT</a:t>
            </a:r>
          </a:p>
          <a:p>
            <a:pPr>
              <a:lnSpc>
                <a:spcPct val="120000"/>
              </a:lnSpc>
            </a:pPr>
            <a:r>
              <a:rPr lang="nl-NL" sz="2600" smtClean="0"/>
              <a:t>Standaard work-up incl. biochemie, CT-bijnieren</a:t>
            </a:r>
          </a:p>
          <a:p>
            <a:pPr>
              <a:lnSpc>
                <a:spcPct val="120000"/>
              </a:lnSpc>
            </a:pPr>
            <a:r>
              <a:rPr lang="nl-NL" sz="2600" smtClean="0"/>
              <a:t>54/149 afw. screening, 11 pnten APA (7%), 19 bijnierhyperplasie, rest normale zoutbelasting ?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732588" y="63817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Caruso, ESH 2013</a:t>
            </a:r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  <a:ln/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Prevalentie PA in RHT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59429" name="Picture 5" descr="Skyline_Milano_-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25" cy="690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Volume overload</a:t>
            </a:r>
          </a:p>
        </p:txBody>
      </p:sp>
      <p:sp>
        <p:nvSpPr>
          <p:cNvPr id="329731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868357" name="Picture 5"/>
          <p:cNvPicPr>
            <a:picLocks noChangeAspect="1" noChangeArrowheads="1"/>
          </p:cNvPicPr>
          <p:nvPr/>
        </p:nvPicPr>
        <p:blipFill>
          <a:blip r:embed="rId3" cstate="print"/>
          <a:srcRect l="967" r="23079"/>
          <a:stretch>
            <a:fillRect/>
          </a:stretch>
        </p:blipFill>
        <p:spPr bwMode="auto">
          <a:xfrm>
            <a:off x="-36513" y="1125538"/>
            <a:ext cx="2865438" cy="3024187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</p:pic>
      <p:sp>
        <p:nvSpPr>
          <p:cNvPr id="868358" name="Text Box 6"/>
          <p:cNvSpPr txBox="1">
            <a:spLocks noChangeArrowheads="1"/>
          </p:cNvSpPr>
          <p:nvPr/>
        </p:nvSpPr>
        <p:spPr bwMode="auto">
          <a:xfrm>
            <a:off x="3059113" y="1125538"/>
            <a:ext cx="5942012" cy="2027237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14 consecutive pnts referred with RHT</a:t>
            </a:r>
          </a:p>
          <a:p>
            <a:pPr eaLnBrk="0" hangingPunct="0">
              <a:spcBef>
                <a:spcPct val="80000"/>
              </a:spcBef>
              <a:buClr>
                <a:srgbClr val="33CCFF"/>
              </a:buClr>
              <a:buSzPct val="140000"/>
            </a:pPr>
            <a:r>
              <a:rPr lang="en-US" sz="2400">
                <a:cs typeface="Arial" charset="0"/>
              </a:rPr>
              <a:t>Age 49±13 jaar, 60% male, 53% white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U</a:t>
            </a:r>
            <a:r>
              <a:rPr lang="en-US">
                <a:cs typeface="Arial" charset="0"/>
              </a:rPr>
              <a:t>Na</a:t>
            </a:r>
            <a:r>
              <a:rPr lang="en-US" sz="2400">
                <a:cs typeface="Arial" charset="0"/>
              </a:rPr>
              <a:t> 240+/-70 mmol/24 hrs (normal 100 mmol/ 24 hrs)</a:t>
            </a:r>
          </a:p>
        </p:txBody>
      </p:sp>
      <p:pic>
        <p:nvPicPr>
          <p:cNvPr id="329734" name="Picture 6"/>
          <p:cNvPicPr>
            <a:picLocks noChangeAspect="1" noChangeArrowheads="1"/>
          </p:cNvPicPr>
          <p:nvPr/>
        </p:nvPicPr>
        <p:blipFill>
          <a:blip r:embed="rId4" cstate="print"/>
          <a:srcRect b="5600"/>
          <a:stretch>
            <a:fillRect/>
          </a:stretch>
        </p:blipFill>
        <p:spPr bwMode="auto">
          <a:xfrm>
            <a:off x="3708400" y="3213100"/>
            <a:ext cx="4824413" cy="3024188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  <a:effectLst/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4925" y="4221163"/>
            <a:ext cx="5942013" cy="2428875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12 pnts with RHT</a:t>
            </a:r>
          </a:p>
          <a:p>
            <a:pPr eaLnBrk="0" hangingPunct="0">
              <a:spcBef>
                <a:spcPct val="80000"/>
              </a:spcBef>
              <a:buClr>
                <a:srgbClr val="33CCFF"/>
              </a:buClr>
              <a:buSzPct val="140000"/>
            </a:pPr>
            <a:r>
              <a:rPr lang="en-US" sz="2400">
                <a:cs typeface="Arial" charset="0"/>
              </a:rPr>
              <a:t>Low salt (50 mmol/24 hrs)</a:t>
            </a:r>
          </a:p>
          <a:p>
            <a:pPr eaLnBrk="0" hangingPunct="0">
              <a:spcBef>
                <a:spcPct val="80000"/>
              </a:spcBef>
              <a:buClr>
                <a:srgbClr val="33CCFF"/>
              </a:buClr>
              <a:buSzPct val="140000"/>
            </a:pPr>
            <a:r>
              <a:rPr lang="en-US" sz="2400">
                <a:cs typeface="Arial" charset="0"/>
              </a:rPr>
              <a:t>High salt (250 mmol/24 hrs)</a:t>
            </a:r>
          </a:p>
          <a:p>
            <a:pPr eaLnBrk="0" hangingPunct="0">
              <a:spcBef>
                <a:spcPct val="80000"/>
              </a:spcBef>
              <a:buClr>
                <a:srgbClr val="33CCFF"/>
              </a:buClr>
              <a:buSzPct val="140000"/>
            </a:pPr>
            <a:endParaRPr lang="en-US" sz="2400">
              <a:cs typeface="Arial" charset="0"/>
            </a:endParaRPr>
          </a:p>
        </p:txBody>
      </p:sp>
      <p:sp>
        <p:nvSpPr>
          <p:cNvPr id="329736" name="AutoShape 8"/>
          <p:cNvSpPr>
            <a:spLocks noChangeArrowheads="1"/>
          </p:cNvSpPr>
          <p:nvPr/>
        </p:nvSpPr>
        <p:spPr bwMode="auto">
          <a:xfrm>
            <a:off x="8532813" y="3933825"/>
            <a:ext cx="144462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nl-NL">
              <a:solidFill>
                <a:srgbClr val="0000FF"/>
              </a:solidFill>
            </a:endParaRPr>
          </a:p>
        </p:txBody>
      </p:sp>
      <p:sp>
        <p:nvSpPr>
          <p:cNvPr id="329737" name="AutoShape 9"/>
          <p:cNvSpPr>
            <a:spLocks noChangeArrowheads="1"/>
          </p:cNvSpPr>
          <p:nvPr/>
        </p:nvSpPr>
        <p:spPr bwMode="auto">
          <a:xfrm>
            <a:off x="8532813" y="5445125"/>
            <a:ext cx="144462" cy="503238"/>
          </a:xfrm>
          <a:prstGeom prst="downArrow">
            <a:avLst>
              <a:gd name="adj1" fmla="val 50000"/>
              <a:gd name="adj2" fmla="val 87088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nl-NL">
              <a:solidFill>
                <a:srgbClr val="0000FF"/>
              </a:solidFill>
            </a:endParaRPr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5651500" y="64468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Pimenta, Hypertension 2009:475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380288" y="4652963"/>
            <a:ext cx="3313112" cy="396875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80000"/>
              </a:spcBef>
              <a:buClr>
                <a:srgbClr val="33CCFF"/>
              </a:buClr>
              <a:buSzPct val="140000"/>
            </a:pPr>
            <a:r>
              <a:rPr lang="en-US" sz="2000">
                <a:cs typeface="Arial" charset="0"/>
              </a:rPr>
              <a:t>∆ 20 mmHg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380288" y="5984875"/>
            <a:ext cx="3313112" cy="396875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80000"/>
              </a:spcBef>
              <a:buClr>
                <a:srgbClr val="33CCFF"/>
              </a:buClr>
              <a:buSzPct val="140000"/>
            </a:pPr>
            <a:r>
              <a:rPr lang="en-US" sz="2000">
                <a:cs typeface="Arial" charset="0"/>
              </a:rPr>
              <a:t>∆ 10 mmHg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1125538"/>
            <a:ext cx="9010650" cy="4525962"/>
          </a:xfrm>
        </p:spPr>
        <p:txBody>
          <a:bodyPr/>
          <a:lstStyle/>
          <a:p>
            <a:r>
              <a:rPr lang="nl-NL" sz="2800" smtClean="0"/>
              <a:t>Aldosterone 25 mg vs placebo for 8 weeks in 2x55 pnts with RHT</a:t>
            </a:r>
          </a:p>
          <a:p>
            <a:endParaRPr lang="nl-NL" sz="2800" smtClean="0"/>
          </a:p>
          <a:p>
            <a:endParaRPr lang="nl-NL" sz="2800" smtClean="0"/>
          </a:p>
          <a:p>
            <a:endParaRPr lang="nl-NL" sz="2800" smtClean="0"/>
          </a:p>
          <a:p>
            <a:endParaRPr lang="nl-NL" sz="2800" smtClean="0"/>
          </a:p>
          <a:p>
            <a:pPr>
              <a:buFontTx/>
              <a:buNone/>
            </a:pPr>
            <a:r>
              <a:rPr lang="nl-NL" sz="2800" smtClean="0"/>
              <a:t>	</a:t>
            </a:r>
          </a:p>
          <a:p>
            <a:endParaRPr lang="nl-NL" sz="2800" smtClean="0"/>
          </a:p>
          <a:p>
            <a:pPr>
              <a:buFontTx/>
              <a:buNone/>
            </a:pPr>
            <a:endParaRPr lang="nl-NL" smtClean="0"/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4400">
                <a:solidFill>
                  <a:srgbClr val="0000FF"/>
                </a:solidFill>
              </a:rPr>
              <a:t>MR antagonists</a:t>
            </a:r>
          </a:p>
        </p:txBody>
      </p:sp>
      <p:sp>
        <p:nvSpPr>
          <p:cNvPr id="327685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5435600" y="64468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Vaklavik, Hypertension 2011:1069</a:t>
            </a:r>
          </a:p>
        </p:txBody>
      </p:sp>
      <p:pic>
        <p:nvPicPr>
          <p:cNvPr id="3276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2205038"/>
            <a:ext cx="9036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139700" y="5084763"/>
            <a:ext cx="90106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800"/>
              <a:t>Lower PRA, but not aldosterone predicts BP response ~ volume overload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nl-NL" sz="2800"/>
              <a:t>	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nl-NL" sz="2800"/>
          </a:p>
          <a:p>
            <a:pPr marL="342900" indent="-342900" eaLnBrk="0" hangingPunct="0">
              <a:spcBef>
                <a:spcPct val="20000"/>
              </a:spcBef>
            </a:pPr>
            <a:endParaRPr lang="nl-NL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1123950"/>
            <a:ext cx="9010650" cy="597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800" smtClean="0"/>
              <a:t>N=119 pnten met DM2 en &gt;130/80 mmHg bij ABPM</a:t>
            </a:r>
          </a:p>
          <a:p>
            <a:pPr>
              <a:lnSpc>
                <a:spcPct val="90000"/>
              </a:lnSpc>
            </a:pPr>
            <a:r>
              <a:rPr lang="nl-NL" sz="2800" smtClean="0"/>
              <a:t>Spironolacton 25 mg </a:t>
            </a:r>
            <a:r>
              <a:rPr lang="nl-NL" sz="2800" smtClean="0">
                <a:sym typeface="Symbol" pitchFamily="18" charset="2"/>
              </a:rPr>
              <a:t></a:t>
            </a:r>
            <a:r>
              <a:rPr lang="nl-NL" sz="2800" smtClean="0"/>
              <a:t> 50 mg tot BP&lt;130/80 mmHg </a:t>
            </a:r>
          </a:p>
          <a:p>
            <a:pPr>
              <a:lnSpc>
                <a:spcPct val="90000"/>
              </a:lnSpc>
            </a:pPr>
            <a:r>
              <a:rPr lang="nl-NL" sz="2800" smtClean="0"/>
              <a:t>ABPM voor en na (16 weken)</a:t>
            </a:r>
          </a:p>
          <a:p>
            <a:pPr>
              <a:lnSpc>
                <a:spcPct val="90000"/>
              </a:lnSpc>
            </a:pPr>
            <a:endParaRPr lang="nl-NL" sz="2800" smtClean="0"/>
          </a:p>
          <a:p>
            <a:pPr>
              <a:lnSpc>
                <a:spcPct val="90000"/>
              </a:lnSpc>
            </a:pPr>
            <a:endParaRPr lang="nl-NL" sz="2800" smtClean="0"/>
          </a:p>
          <a:p>
            <a:endParaRPr lang="nl-NL" sz="2800" smtClean="0"/>
          </a:p>
          <a:p>
            <a:pPr>
              <a:lnSpc>
                <a:spcPct val="90000"/>
              </a:lnSpc>
            </a:pPr>
            <a:endParaRPr lang="nl-NL" sz="2800" smtClean="0"/>
          </a:p>
          <a:p>
            <a:pPr>
              <a:lnSpc>
                <a:spcPct val="90000"/>
              </a:lnSpc>
            </a:pPr>
            <a:endParaRPr lang="nl-NL" sz="2800" smtClean="0"/>
          </a:p>
          <a:p>
            <a:pPr>
              <a:lnSpc>
                <a:spcPct val="90000"/>
              </a:lnSpc>
            </a:pPr>
            <a:endParaRPr lang="nl-NL" sz="2800" smtClean="0"/>
          </a:p>
          <a:p>
            <a:pPr>
              <a:lnSpc>
                <a:spcPct val="90000"/>
              </a:lnSpc>
            </a:pPr>
            <a:endParaRPr lang="nl-NL" sz="2800" smtClean="0"/>
          </a:p>
          <a:p>
            <a:pPr>
              <a:lnSpc>
                <a:spcPct val="90000"/>
              </a:lnSpc>
            </a:pPr>
            <a:r>
              <a:rPr lang="nl-NL" sz="2800" smtClean="0"/>
              <a:t>Hyperkaliemie: discontinuatie in 1, dosisreductie in 3	</a:t>
            </a:r>
          </a:p>
          <a:p>
            <a:pPr>
              <a:lnSpc>
                <a:spcPct val="90000"/>
              </a:lnSpc>
            </a:pPr>
            <a:endParaRPr lang="nl-NL" sz="2800" smtClean="0"/>
          </a:p>
          <a:p>
            <a:pPr>
              <a:lnSpc>
                <a:spcPct val="90000"/>
              </a:lnSpc>
              <a:buFontTx/>
              <a:buNone/>
            </a:pPr>
            <a:endParaRPr lang="nl-NL" smtClean="0"/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-252413" y="-26988"/>
            <a:ext cx="95773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4400">
                <a:solidFill>
                  <a:srgbClr val="0000FF"/>
                </a:solidFill>
              </a:rPr>
              <a:t>MRA bij diabeten met RHT</a:t>
            </a:r>
          </a:p>
        </p:txBody>
      </p:sp>
      <p:sp>
        <p:nvSpPr>
          <p:cNvPr id="376836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6732588" y="63817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Oxlund, ESH 2013</a:t>
            </a:r>
          </a:p>
        </p:txBody>
      </p:sp>
      <p:pic>
        <p:nvPicPr>
          <p:cNvPr id="376840" name="Picture 8"/>
          <p:cNvPicPr>
            <a:picLocks noChangeAspect="1" noChangeArrowheads="1"/>
          </p:cNvPicPr>
          <p:nvPr/>
        </p:nvPicPr>
        <p:blipFill>
          <a:blip r:embed="rId2" cstate="print"/>
          <a:srcRect t="1866" b="2238"/>
          <a:stretch>
            <a:fillRect/>
          </a:stretch>
        </p:blipFill>
        <p:spPr bwMode="auto">
          <a:xfrm>
            <a:off x="1042988" y="2525713"/>
            <a:ext cx="662463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-252413" y="-26988"/>
            <a:ext cx="9577388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4400">
                <a:solidFill>
                  <a:srgbClr val="0000FF"/>
                </a:solidFill>
              </a:rPr>
              <a:t>MRA bij diabeten met RHT</a:t>
            </a:r>
          </a:p>
        </p:txBody>
      </p:sp>
      <p:sp>
        <p:nvSpPr>
          <p:cNvPr id="417796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6732588" y="638175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Oxlund, ESH 2013</a:t>
            </a:r>
          </a:p>
        </p:txBody>
      </p:sp>
      <p:pic>
        <p:nvPicPr>
          <p:cNvPr id="417798" name="Picture 6"/>
          <p:cNvPicPr>
            <a:picLocks noChangeAspect="1" noChangeArrowheads="1"/>
          </p:cNvPicPr>
          <p:nvPr/>
        </p:nvPicPr>
        <p:blipFill>
          <a:blip r:embed="rId2" cstate="print"/>
          <a:srcRect t="1866" r="33693" b="41568"/>
          <a:stretch>
            <a:fillRect/>
          </a:stretch>
        </p:blipFill>
        <p:spPr bwMode="auto">
          <a:xfrm>
            <a:off x="468313" y="2420938"/>
            <a:ext cx="4392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7801" name="Picture 9"/>
          <p:cNvPicPr>
            <a:picLocks noChangeAspect="1" noChangeArrowheads="1"/>
          </p:cNvPicPr>
          <p:nvPr/>
        </p:nvPicPr>
        <p:blipFill>
          <a:blip r:embed="rId3" cstate="print"/>
          <a:srcRect l="38248" r="21117" b="32219"/>
          <a:stretch>
            <a:fillRect/>
          </a:stretch>
        </p:blipFill>
        <p:spPr bwMode="auto">
          <a:xfrm>
            <a:off x="4860925" y="2852738"/>
            <a:ext cx="3671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7802" name="Text Box 10"/>
          <p:cNvSpPr txBox="1">
            <a:spLocks noChangeArrowheads="1"/>
          </p:cNvSpPr>
          <p:nvPr/>
        </p:nvSpPr>
        <p:spPr bwMode="auto">
          <a:xfrm>
            <a:off x="1476375" y="5013325"/>
            <a:ext cx="6119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/>
              <a:t>MRA </a:t>
            </a:r>
            <a:r>
              <a:rPr lang="nl-NL" sz="2800">
                <a:cs typeface="Arial" charset="0"/>
              </a:rPr>
              <a:t>óó</a:t>
            </a:r>
            <a:r>
              <a:rPr lang="nl-NL" sz="2800"/>
              <a:t>k effectief bij DM met RHT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12875"/>
            <a:ext cx="5545138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7524750" y="63817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ESH 2007</a:t>
            </a:r>
          </a:p>
        </p:txBody>
      </p:sp>
      <p:sp>
        <p:nvSpPr>
          <p:cNvPr id="110" name="Rectangle 11"/>
          <p:cNvSpPr txBox="1">
            <a:spLocks noChangeArrowheads="1"/>
          </p:cNvSpPr>
          <p:nvPr/>
        </p:nvSpPr>
        <p:spPr bwMode="auto">
          <a:xfrm>
            <a:off x="538163" y="44450"/>
            <a:ext cx="82819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ESC/ESH richtlijn 2007</a:t>
            </a:r>
          </a:p>
        </p:txBody>
      </p:sp>
      <p:sp>
        <p:nvSpPr>
          <p:cNvPr id="407560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3650"/>
            <a:ext cx="8636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7524750" y="63817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ESH 2013</a:t>
            </a:r>
          </a:p>
        </p:txBody>
      </p:sp>
      <p:sp>
        <p:nvSpPr>
          <p:cNvPr id="110" name="Rectangle 11"/>
          <p:cNvSpPr txBox="1">
            <a:spLocks noChangeArrowheads="1"/>
          </p:cNvSpPr>
          <p:nvPr/>
        </p:nvSpPr>
        <p:spPr bwMode="auto">
          <a:xfrm>
            <a:off x="538163" y="44450"/>
            <a:ext cx="82819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ESC/ESH richtlijn 2013</a:t>
            </a:r>
          </a:p>
        </p:txBody>
      </p:sp>
      <p:sp>
        <p:nvSpPr>
          <p:cNvPr id="408582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/>
          <a:srcRect l="-2499" r="56636"/>
          <a:stretch>
            <a:fillRect/>
          </a:stretch>
        </p:blipFill>
        <p:spPr bwMode="auto">
          <a:xfrm>
            <a:off x="4535488" y="1196975"/>
            <a:ext cx="3960812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7740650" y="63817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ESH 2013</a:t>
            </a:r>
          </a:p>
        </p:txBody>
      </p:sp>
      <p:sp>
        <p:nvSpPr>
          <p:cNvPr id="110" name="Rectangle 11"/>
          <p:cNvSpPr txBox="1">
            <a:spLocks noChangeArrowheads="1"/>
          </p:cNvSpPr>
          <p:nvPr/>
        </p:nvSpPr>
        <p:spPr bwMode="auto">
          <a:xfrm>
            <a:off x="538163" y="44450"/>
            <a:ext cx="82819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ESC/ESH richtlijn 2013</a:t>
            </a:r>
          </a:p>
        </p:txBody>
      </p:sp>
      <p:sp>
        <p:nvSpPr>
          <p:cNvPr id="409605" name="Line 27"/>
          <p:cNvSpPr>
            <a:spLocks noChangeShapeType="1"/>
          </p:cNvSpPr>
          <p:nvPr/>
        </p:nvSpPr>
        <p:spPr bwMode="auto">
          <a:xfrm>
            <a:off x="611188" y="1066800"/>
            <a:ext cx="79930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409606" name="Picture 6"/>
          <p:cNvPicPr>
            <a:picLocks noChangeAspect="1" noChangeArrowheads="1"/>
          </p:cNvPicPr>
          <p:nvPr/>
        </p:nvPicPr>
        <p:blipFill>
          <a:blip r:embed="rId3" cstate="print"/>
          <a:srcRect r="46751"/>
          <a:stretch>
            <a:fillRect/>
          </a:stretch>
        </p:blipFill>
        <p:spPr bwMode="auto">
          <a:xfrm>
            <a:off x="1258888" y="1152525"/>
            <a:ext cx="314325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08" name="Freeform 8"/>
          <p:cNvSpPr>
            <a:spLocks/>
          </p:cNvSpPr>
          <p:nvPr/>
        </p:nvSpPr>
        <p:spPr bwMode="auto">
          <a:xfrm>
            <a:off x="2555875" y="1557338"/>
            <a:ext cx="936625" cy="2470150"/>
          </a:xfrm>
          <a:custGeom>
            <a:avLst/>
            <a:gdLst/>
            <a:ahLst/>
            <a:cxnLst>
              <a:cxn ang="0">
                <a:pos x="287" y="94"/>
              </a:cxn>
              <a:cxn ang="0">
                <a:pos x="130" y="157"/>
              </a:cxn>
              <a:cxn ang="0">
                <a:pos x="109" y="377"/>
              </a:cxn>
              <a:cxn ang="0">
                <a:pos x="350" y="450"/>
              </a:cxn>
              <a:cxn ang="0">
                <a:pos x="423" y="597"/>
              </a:cxn>
              <a:cxn ang="0">
                <a:pos x="161" y="712"/>
              </a:cxn>
              <a:cxn ang="0">
                <a:pos x="413" y="953"/>
              </a:cxn>
              <a:cxn ang="0">
                <a:pos x="455" y="1204"/>
              </a:cxn>
              <a:cxn ang="0">
                <a:pos x="203" y="1257"/>
              </a:cxn>
              <a:cxn ang="0">
                <a:pos x="130" y="1382"/>
              </a:cxn>
              <a:cxn ang="0">
                <a:pos x="256" y="1487"/>
              </a:cxn>
              <a:cxn ang="0">
                <a:pos x="350" y="1529"/>
              </a:cxn>
              <a:cxn ang="0">
                <a:pos x="402" y="1581"/>
              </a:cxn>
              <a:cxn ang="0">
                <a:pos x="413" y="1791"/>
              </a:cxn>
              <a:cxn ang="0">
                <a:pos x="98" y="1927"/>
              </a:cxn>
              <a:cxn ang="0">
                <a:pos x="140" y="1969"/>
              </a:cxn>
              <a:cxn ang="0">
                <a:pos x="360" y="2063"/>
              </a:cxn>
              <a:cxn ang="0">
                <a:pos x="444" y="2314"/>
              </a:cxn>
              <a:cxn ang="0">
                <a:pos x="140" y="2346"/>
              </a:cxn>
              <a:cxn ang="0">
                <a:pos x="182" y="2429"/>
              </a:cxn>
              <a:cxn ang="0">
                <a:pos x="486" y="2597"/>
              </a:cxn>
              <a:cxn ang="0">
                <a:pos x="203" y="2744"/>
              </a:cxn>
              <a:cxn ang="0">
                <a:pos x="172" y="2806"/>
              </a:cxn>
              <a:cxn ang="0">
                <a:pos x="214" y="2901"/>
              </a:cxn>
              <a:cxn ang="0">
                <a:pos x="392" y="3110"/>
              </a:cxn>
              <a:cxn ang="0">
                <a:pos x="151" y="3121"/>
              </a:cxn>
              <a:cxn ang="0">
                <a:pos x="67" y="3068"/>
              </a:cxn>
              <a:cxn ang="0">
                <a:pos x="15" y="2974"/>
              </a:cxn>
              <a:cxn ang="0">
                <a:pos x="329" y="2880"/>
              </a:cxn>
              <a:cxn ang="0">
                <a:pos x="413" y="2775"/>
              </a:cxn>
              <a:cxn ang="0">
                <a:pos x="339" y="2681"/>
              </a:cxn>
              <a:cxn ang="0">
                <a:pos x="25" y="2712"/>
              </a:cxn>
              <a:cxn ang="0">
                <a:pos x="203" y="2440"/>
              </a:cxn>
              <a:cxn ang="0">
                <a:pos x="266" y="2419"/>
              </a:cxn>
              <a:cxn ang="0">
                <a:pos x="455" y="2356"/>
              </a:cxn>
              <a:cxn ang="0">
                <a:pos x="360" y="2210"/>
              </a:cxn>
              <a:cxn ang="0">
                <a:pos x="203" y="1864"/>
              </a:cxn>
              <a:cxn ang="0">
                <a:pos x="277" y="1780"/>
              </a:cxn>
              <a:cxn ang="0">
                <a:pos x="371" y="1717"/>
              </a:cxn>
              <a:cxn ang="0">
                <a:pos x="318" y="1456"/>
              </a:cxn>
              <a:cxn ang="0">
                <a:pos x="193" y="974"/>
              </a:cxn>
              <a:cxn ang="0">
                <a:pos x="381" y="743"/>
              </a:cxn>
              <a:cxn ang="0">
                <a:pos x="277" y="492"/>
              </a:cxn>
              <a:cxn ang="0">
                <a:pos x="245" y="429"/>
              </a:cxn>
              <a:cxn ang="0">
                <a:pos x="371" y="262"/>
              </a:cxn>
              <a:cxn ang="0">
                <a:pos x="235" y="199"/>
              </a:cxn>
              <a:cxn ang="0">
                <a:pos x="224" y="0"/>
              </a:cxn>
            </a:cxnLst>
            <a:rect l="0" t="0" r="r" b="b"/>
            <a:pathLst>
              <a:path w="496" h="3133">
                <a:moveTo>
                  <a:pt x="496" y="84"/>
                </a:moveTo>
                <a:cubicBezTo>
                  <a:pt x="426" y="87"/>
                  <a:pt x="356" y="85"/>
                  <a:pt x="287" y="94"/>
                </a:cubicBezTo>
                <a:cubicBezTo>
                  <a:pt x="275" y="96"/>
                  <a:pt x="267" y="109"/>
                  <a:pt x="256" y="115"/>
                </a:cubicBezTo>
                <a:cubicBezTo>
                  <a:pt x="218" y="134"/>
                  <a:pt x="170" y="143"/>
                  <a:pt x="130" y="157"/>
                </a:cubicBezTo>
                <a:cubicBezTo>
                  <a:pt x="103" y="197"/>
                  <a:pt x="99" y="237"/>
                  <a:pt x="88" y="283"/>
                </a:cubicBezTo>
                <a:cubicBezTo>
                  <a:pt x="90" y="293"/>
                  <a:pt x="99" y="370"/>
                  <a:pt x="109" y="377"/>
                </a:cubicBezTo>
                <a:cubicBezTo>
                  <a:pt x="127" y="390"/>
                  <a:pt x="151" y="391"/>
                  <a:pt x="172" y="398"/>
                </a:cubicBezTo>
                <a:cubicBezTo>
                  <a:pt x="231" y="418"/>
                  <a:pt x="291" y="431"/>
                  <a:pt x="350" y="450"/>
                </a:cubicBezTo>
                <a:cubicBezTo>
                  <a:pt x="423" y="499"/>
                  <a:pt x="399" y="471"/>
                  <a:pt x="434" y="523"/>
                </a:cubicBezTo>
                <a:cubicBezTo>
                  <a:pt x="430" y="548"/>
                  <a:pt x="430" y="573"/>
                  <a:pt x="423" y="597"/>
                </a:cubicBezTo>
                <a:cubicBezTo>
                  <a:pt x="400" y="672"/>
                  <a:pt x="253" y="683"/>
                  <a:pt x="193" y="691"/>
                </a:cubicBezTo>
                <a:cubicBezTo>
                  <a:pt x="182" y="698"/>
                  <a:pt x="169" y="702"/>
                  <a:pt x="161" y="712"/>
                </a:cubicBezTo>
                <a:cubicBezTo>
                  <a:pt x="144" y="731"/>
                  <a:pt x="119" y="775"/>
                  <a:pt x="119" y="775"/>
                </a:cubicBezTo>
                <a:cubicBezTo>
                  <a:pt x="69" y="931"/>
                  <a:pt x="316" y="920"/>
                  <a:pt x="413" y="953"/>
                </a:cubicBezTo>
                <a:cubicBezTo>
                  <a:pt x="431" y="971"/>
                  <a:pt x="464" y="997"/>
                  <a:pt x="465" y="1026"/>
                </a:cubicBezTo>
                <a:cubicBezTo>
                  <a:pt x="468" y="1085"/>
                  <a:pt x="467" y="1146"/>
                  <a:pt x="455" y="1204"/>
                </a:cubicBezTo>
                <a:cubicBezTo>
                  <a:pt x="452" y="1217"/>
                  <a:pt x="402" y="1233"/>
                  <a:pt x="392" y="1236"/>
                </a:cubicBezTo>
                <a:cubicBezTo>
                  <a:pt x="323" y="1256"/>
                  <a:pt x="293" y="1250"/>
                  <a:pt x="203" y="1257"/>
                </a:cubicBezTo>
                <a:cubicBezTo>
                  <a:pt x="164" y="1269"/>
                  <a:pt x="132" y="1275"/>
                  <a:pt x="98" y="1298"/>
                </a:cubicBezTo>
                <a:cubicBezTo>
                  <a:pt x="85" y="1351"/>
                  <a:pt x="74" y="1364"/>
                  <a:pt x="130" y="1382"/>
                </a:cubicBezTo>
                <a:cubicBezTo>
                  <a:pt x="160" y="1428"/>
                  <a:pt x="185" y="1424"/>
                  <a:pt x="224" y="1456"/>
                </a:cubicBezTo>
                <a:cubicBezTo>
                  <a:pt x="235" y="1465"/>
                  <a:pt x="243" y="1480"/>
                  <a:pt x="256" y="1487"/>
                </a:cubicBezTo>
                <a:cubicBezTo>
                  <a:pt x="275" y="1498"/>
                  <a:pt x="300" y="1496"/>
                  <a:pt x="318" y="1508"/>
                </a:cubicBezTo>
                <a:cubicBezTo>
                  <a:pt x="329" y="1515"/>
                  <a:pt x="339" y="1522"/>
                  <a:pt x="350" y="1529"/>
                </a:cubicBezTo>
                <a:cubicBezTo>
                  <a:pt x="357" y="1539"/>
                  <a:pt x="362" y="1551"/>
                  <a:pt x="371" y="1560"/>
                </a:cubicBezTo>
                <a:cubicBezTo>
                  <a:pt x="380" y="1569"/>
                  <a:pt x="395" y="1570"/>
                  <a:pt x="402" y="1581"/>
                </a:cubicBezTo>
                <a:cubicBezTo>
                  <a:pt x="414" y="1600"/>
                  <a:pt x="423" y="1644"/>
                  <a:pt x="423" y="1644"/>
                </a:cubicBezTo>
                <a:cubicBezTo>
                  <a:pt x="420" y="1693"/>
                  <a:pt x="421" y="1743"/>
                  <a:pt x="413" y="1791"/>
                </a:cubicBezTo>
                <a:cubicBezTo>
                  <a:pt x="401" y="1859"/>
                  <a:pt x="247" y="1869"/>
                  <a:pt x="203" y="1874"/>
                </a:cubicBezTo>
                <a:cubicBezTo>
                  <a:pt x="151" y="1893"/>
                  <a:pt x="131" y="1877"/>
                  <a:pt x="98" y="1927"/>
                </a:cubicBezTo>
                <a:cubicBezTo>
                  <a:pt x="102" y="1937"/>
                  <a:pt x="101" y="1950"/>
                  <a:pt x="109" y="1958"/>
                </a:cubicBezTo>
                <a:cubicBezTo>
                  <a:pt x="117" y="1966"/>
                  <a:pt x="130" y="1964"/>
                  <a:pt x="140" y="1969"/>
                </a:cubicBezTo>
                <a:cubicBezTo>
                  <a:pt x="184" y="1991"/>
                  <a:pt x="205" y="2000"/>
                  <a:pt x="256" y="2011"/>
                </a:cubicBezTo>
                <a:cubicBezTo>
                  <a:pt x="292" y="2030"/>
                  <a:pt x="326" y="2040"/>
                  <a:pt x="360" y="2063"/>
                </a:cubicBezTo>
                <a:cubicBezTo>
                  <a:pt x="383" y="2097"/>
                  <a:pt x="411" y="2123"/>
                  <a:pt x="434" y="2157"/>
                </a:cubicBezTo>
                <a:cubicBezTo>
                  <a:pt x="445" y="2205"/>
                  <a:pt x="471" y="2266"/>
                  <a:pt x="444" y="2314"/>
                </a:cubicBezTo>
                <a:cubicBezTo>
                  <a:pt x="432" y="2336"/>
                  <a:pt x="396" y="2333"/>
                  <a:pt x="371" y="2335"/>
                </a:cubicBezTo>
                <a:cubicBezTo>
                  <a:pt x="294" y="2341"/>
                  <a:pt x="217" y="2342"/>
                  <a:pt x="140" y="2346"/>
                </a:cubicBezTo>
                <a:cubicBezTo>
                  <a:pt x="144" y="2370"/>
                  <a:pt x="140" y="2397"/>
                  <a:pt x="151" y="2419"/>
                </a:cubicBezTo>
                <a:cubicBezTo>
                  <a:pt x="156" y="2429"/>
                  <a:pt x="172" y="2424"/>
                  <a:pt x="182" y="2429"/>
                </a:cubicBezTo>
                <a:cubicBezTo>
                  <a:pt x="273" y="2474"/>
                  <a:pt x="320" y="2473"/>
                  <a:pt x="434" y="2482"/>
                </a:cubicBezTo>
                <a:cubicBezTo>
                  <a:pt x="455" y="2523"/>
                  <a:pt x="475" y="2552"/>
                  <a:pt x="486" y="2597"/>
                </a:cubicBezTo>
                <a:cubicBezTo>
                  <a:pt x="473" y="2732"/>
                  <a:pt x="492" y="2719"/>
                  <a:pt x="381" y="2754"/>
                </a:cubicBezTo>
                <a:cubicBezTo>
                  <a:pt x="333" y="2750"/>
                  <a:pt x="253" y="2727"/>
                  <a:pt x="203" y="2744"/>
                </a:cubicBezTo>
                <a:cubicBezTo>
                  <a:pt x="200" y="2754"/>
                  <a:pt x="198" y="2765"/>
                  <a:pt x="193" y="2775"/>
                </a:cubicBezTo>
                <a:cubicBezTo>
                  <a:pt x="187" y="2786"/>
                  <a:pt x="173" y="2794"/>
                  <a:pt x="172" y="2806"/>
                </a:cubicBezTo>
                <a:cubicBezTo>
                  <a:pt x="169" y="2834"/>
                  <a:pt x="171" y="2864"/>
                  <a:pt x="182" y="2890"/>
                </a:cubicBezTo>
                <a:cubicBezTo>
                  <a:pt x="187" y="2900"/>
                  <a:pt x="204" y="2897"/>
                  <a:pt x="214" y="2901"/>
                </a:cubicBezTo>
                <a:cubicBezTo>
                  <a:pt x="273" y="2927"/>
                  <a:pt x="331" y="2943"/>
                  <a:pt x="392" y="2964"/>
                </a:cubicBezTo>
                <a:cubicBezTo>
                  <a:pt x="424" y="3011"/>
                  <a:pt x="450" y="3034"/>
                  <a:pt x="392" y="3110"/>
                </a:cubicBezTo>
                <a:cubicBezTo>
                  <a:pt x="374" y="3133"/>
                  <a:pt x="308" y="3131"/>
                  <a:pt x="308" y="3131"/>
                </a:cubicBezTo>
                <a:cubicBezTo>
                  <a:pt x="256" y="3128"/>
                  <a:pt x="202" y="3133"/>
                  <a:pt x="151" y="3121"/>
                </a:cubicBezTo>
                <a:cubicBezTo>
                  <a:pt x="139" y="3118"/>
                  <a:pt x="140" y="3097"/>
                  <a:pt x="130" y="3089"/>
                </a:cubicBezTo>
                <a:cubicBezTo>
                  <a:pt x="113" y="3075"/>
                  <a:pt x="88" y="3075"/>
                  <a:pt x="67" y="3068"/>
                </a:cubicBezTo>
                <a:cubicBezTo>
                  <a:pt x="64" y="3058"/>
                  <a:pt x="62" y="3047"/>
                  <a:pt x="57" y="3037"/>
                </a:cubicBezTo>
                <a:cubicBezTo>
                  <a:pt x="45" y="3015"/>
                  <a:pt x="15" y="2974"/>
                  <a:pt x="15" y="2974"/>
                </a:cubicBezTo>
                <a:cubicBezTo>
                  <a:pt x="90" y="2936"/>
                  <a:pt x="105" y="2924"/>
                  <a:pt x="193" y="2911"/>
                </a:cubicBezTo>
                <a:cubicBezTo>
                  <a:pt x="279" y="2882"/>
                  <a:pt x="234" y="2893"/>
                  <a:pt x="329" y="2880"/>
                </a:cubicBezTo>
                <a:cubicBezTo>
                  <a:pt x="381" y="2862"/>
                  <a:pt x="346" y="2883"/>
                  <a:pt x="371" y="2838"/>
                </a:cubicBezTo>
                <a:cubicBezTo>
                  <a:pt x="383" y="2816"/>
                  <a:pt x="413" y="2775"/>
                  <a:pt x="413" y="2775"/>
                </a:cubicBezTo>
                <a:cubicBezTo>
                  <a:pt x="416" y="2758"/>
                  <a:pt x="434" y="2737"/>
                  <a:pt x="423" y="2723"/>
                </a:cubicBezTo>
                <a:cubicBezTo>
                  <a:pt x="404" y="2698"/>
                  <a:pt x="339" y="2681"/>
                  <a:pt x="339" y="2681"/>
                </a:cubicBezTo>
                <a:cubicBezTo>
                  <a:pt x="133" y="2693"/>
                  <a:pt x="221" y="2688"/>
                  <a:pt x="88" y="2723"/>
                </a:cubicBezTo>
                <a:cubicBezTo>
                  <a:pt x="67" y="2719"/>
                  <a:pt x="32" y="2732"/>
                  <a:pt x="25" y="2712"/>
                </a:cubicBezTo>
                <a:cubicBezTo>
                  <a:pt x="0" y="2643"/>
                  <a:pt x="22" y="2560"/>
                  <a:pt x="78" y="2524"/>
                </a:cubicBezTo>
                <a:cubicBezTo>
                  <a:pt x="111" y="2471"/>
                  <a:pt x="143" y="2460"/>
                  <a:pt x="203" y="2440"/>
                </a:cubicBezTo>
                <a:cubicBezTo>
                  <a:pt x="214" y="2436"/>
                  <a:pt x="224" y="2433"/>
                  <a:pt x="235" y="2429"/>
                </a:cubicBezTo>
                <a:cubicBezTo>
                  <a:pt x="245" y="2426"/>
                  <a:pt x="266" y="2419"/>
                  <a:pt x="266" y="2419"/>
                </a:cubicBezTo>
                <a:cubicBezTo>
                  <a:pt x="308" y="2391"/>
                  <a:pt x="343" y="2390"/>
                  <a:pt x="392" y="2377"/>
                </a:cubicBezTo>
                <a:cubicBezTo>
                  <a:pt x="413" y="2371"/>
                  <a:pt x="455" y="2356"/>
                  <a:pt x="455" y="2356"/>
                </a:cubicBezTo>
                <a:cubicBezTo>
                  <a:pt x="481" y="2318"/>
                  <a:pt x="485" y="2263"/>
                  <a:pt x="444" y="2230"/>
                </a:cubicBezTo>
                <a:cubicBezTo>
                  <a:pt x="434" y="2222"/>
                  <a:pt x="361" y="2210"/>
                  <a:pt x="360" y="2210"/>
                </a:cubicBezTo>
                <a:cubicBezTo>
                  <a:pt x="290" y="2198"/>
                  <a:pt x="218" y="2190"/>
                  <a:pt x="151" y="2168"/>
                </a:cubicBezTo>
                <a:cubicBezTo>
                  <a:pt x="158" y="2038"/>
                  <a:pt x="145" y="1965"/>
                  <a:pt x="203" y="1864"/>
                </a:cubicBezTo>
                <a:cubicBezTo>
                  <a:pt x="210" y="1852"/>
                  <a:pt x="231" y="1802"/>
                  <a:pt x="245" y="1791"/>
                </a:cubicBezTo>
                <a:cubicBezTo>
                  <a:pt x="254" y="1784"/>
                  <a:pt x="267" y="1785"/>
                  <a:pt x="277" y="1780"/>
                </a:cubicBezTo>
                <a:cubicBezTo>
                  <a:pt x="288" y="1774"/>
                  <a:pt x="298" y="1767"/>
                  <a:pt x="308" y="1759"/>
                </a:cubicBezTo>
                <a:cubicBezTo>
                  <a:pt x="360" y="1716"/>
                  <a:pt x="315" y="1736"/>
                  <a:pt x="371" y="1717"/>
                </a:cubicBezTo>
                <a:cubicBezTo>
                  <a:pt x="410" y="1678"/>
                  <a:pt x="407" y="1663"/>
                  <a:pt x="423" y="1613"/>
                </a:cubicBezTo>
                <a:cubicBezTo>
                  <a:pt x="403" y="1549"/>
                  <a:pt x="377" y="1493"/>
                  <a:pt x="318" y="1456"/>
                </a:cubicBezTo>
                <a:cubicBezTo>
                  <a:pt x="290" y="1413"/>
                  <a:pt x="242" y="1388"/>
                  <a:pt x="193" y="1372"/>
                </a:cubicBezTo>
                <a:cubicBezTo>
                  <a:pt x="151" y="1245"/>
                  <a:pt x="110" y="1096"/>
                  <a:pt x="193" y="974"/>
                </a:cubicBezTo>
                <a:cubicBezTo>
                  <a:pt x="223" y="878"/>
                  <a:pt x="309" y="866"/>
                  <a:pt x="381" y="817"/>
                </a:cubicBezTo>
                <a:cubicBezTo>
                  <a:pt x="408" y="776"/>
                  <a:pt x="411" y="791"/>
                  <a:pt x="381" y="743"/>
                </a:cubicBezTo>
                <a:cubicBezTo>
                  <a:pt x="365" y="718"/>
                  <a:pt x="329" y="670"/>
                  <a:pt x="329" y="670"/>
                </a:cubicBezTo>
                <a:cubicBezTo>
                  <a:pt x="309" y="613"/>
                  <a:pt x="301" y="548"/>
                  <a:pt x="277" y="492"/>
                </a:cubicBezTo>
                <a:cubicBezTo>
                  <a:pt x="272" y="481"/>
                  <a:pt x="262" y="472"/>
                  <a:pt x="256" y="461"/>
                </a:cubicBezTo>
                <a:cubicBezTo>
                  <a:pt x="251" y="451"/>
                  <a:pt x="249" y="440"/>
                  <a:pt x="245" y="429"/>
                </a:cubicBezTo>
                <a:cubicBezTo>
                  <a:pt x="249" y="391"/>
                  <a:pt x="245" y="351"/>
                  <a:pt x="256" y="314"/>
                </a:cubicBezTo>
                <a:cubicBezTo>
                  <a:pt x="269" y="270"/>
                  <a:pt x="337" y="273"/>
                  <a:pt x="371" y="262"/>
                </a:cubicBezTo>
                <a:cubicBezTo>
                  <a:pt x="374" y="251"/>
                  <a:pt x="385" y="240"/>
                  <a:pt x="381" y="230"/>
                </a:cubicBezTo>
                <a:cubicBezTo>
                  <a:pt x="368" y="196"/>
                  <a:pt x="267" y="202"/>
                  <a:pt x="235" y="199"/>
                </a:cubicBezTo>
                <a:cubicBezTo>
                  <a:pt x="174" y="138"/>
                  <a:pt x="160" y="113"/>
                  <a:pt x="214" y="31"/>
                </a:cubicBezTo>
                <a:cubicBezTo>
                  <a:pt x="217" y="21"/>
                  <a:pt x="224" y="0"/>
                  <a:pt x="224" y="0"/>
                </a:cubicBezTo>
              </a:path>
            </a:pathLst>
          </a:custGeom>
          <a:noFill/>
          <a:ln w="603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09609" name="Freeform 9"/>
          <p:cNvSpPr>
            <a:spLocks/>
          </p:cNvSpPr>
          <p:nvPr/>
        </p:nvSpPr>
        <p:spPr bwMode="auto">
          <a:xfrm>
            <a:off x="2560638" y="3983038"/>
            <a:ext cx="931862" cy="2470150"/>
          </a:xfrm>
          <a:custGeom>
            <a:avLst/>
            <a:gdLst/>
            <a:ahLst/>
            <a:cxnLst>
              <a:cxn ang="0">
                <a:pos x="287" y="94"/>
              </a:cxn>
              <a:cxn ang="0">
                <a:pos x="130" y="157"/>
              </a:cxn>
              <a:cxn ang="0">
                <a:pos x="109" y="377"/>
              </a:cxn>
              <a:cxn ang="0">
                <a:pos x="350" y="450"/>
              </a:cxn>
              <a:cxn ang="0">
                <a:pos x="423" y="597"/>
              </a:cxn>
              <a:cxn ang="0">
                <a:pos x="161" y="712"/>
              </a:cxn>
              <a:cxn ang="0">
                <a:pos x="413" y="953"/>
              </a:cxn>
              <a:cxn ang="0">
                <a:pos x="455" y="1204"/>
              </a:cxn>
              <a:cxn ang="0">
                <a:pos x="203" y="1257"/>
              </a:cxn>
              <a:cxn ang="0">
                <a:pos x="130" y="1382"/>
              </a:cxn>
              <a:cxn ang="0">
                <a:pos x="256" y="1487"/>
              </a:cxn>
              <a:cxn ang="0">
                <a:pos x="350" y="1529"/>
              </a:cxn>
              <a:cxn ang="0">
                <a:pos x="402" y="1581"/>
              </a:cxn>
              <a:cxn ang="0">
                <a:pos x="413" y="1791"/>
              </a:cxn>
              <a:cxn ang="0">
                <a:pos x="98" y="1927"/>
              </a:cxn>
              <a:cxn ang="0">
                <a:pos x="140" y="1969"/>
              </a:cxn>
              <a:cxn ang="0">
                <a:pos x="360" y="2063"/>
              </a:cxn>
              <a:cxn ang="0">
                <a:pos x="444" y="2314"/>
              </a:cxn>
              <a:cxn ang="0">
                <a:pos x="140" y="2346"/>
              </a:cxn>
              <a:cxn ang="0">
                <a:pos x="182" y="2429"/>
              </a:cxn>
              <a:cxn ang="0">
                <a:pos x="486" y="2597"/>
              </a:cxn>
              <a:cxn ang="0">
                <a:pos x="203" y="2744"/>
              </a:cxn>
              <a:cxn ang="0">
                <a:pos x="172" y="2806"/>
              </a:cxn>
              <a:cxn ang="0">
                <a:pos x="214" y="2901"/>
              </a:cxn>
              <a:cxn ang="0">
                <a:pos x="392" y="3110"/>
              </a:cxn>
              <a:cxn ang="0">
                <a:pos x="151" y="3121"/>
              </a:cxn>
              <a:cxn ang="0">
                <a:pos x="67" y="3068"/>
              </a:cxn>
              <a:cxn ang="0">
                <a:pos x="15" y="2974"/>
              </a:cxn>
              <a:cxn ang="0">
                <a:pos x="329" y="2880"/>
              </a:cxn>
              <a:cxn ang="0">
                <a:pos x="413" y="2775"/>
              </a:cxn>
              <a:cxn ang="0">
                <a:pos x="339" y="2681"/>
              </a:cxn>
              <a:cxn ang="0">
                <a:pos x="25" y="2712"/>
              </a:cxn>
              <a:cxn ang="0">
                <a:pos x="203" y="2440"/>
              </a:cxn>
              <a:cxn ang="0">
                <a:pos x="266" y="2419"/>
              </a:cxn>
              <a:cxn ang="0">
                <a:pos x="455" y="2356"/>
              </a:cxn>
              <a:cxn ang="0">
                <a:pos x="360" y="2210"/>
              </a:cxn>
              <a:cxn ang="0">
                <a:pos x="203" y="1864"/>
              </a:cxn>
              <a:cxn ang="0">
                <a:pos x="277" y="1780"/>
              </a:cxn>
              <a:cxn ang="0">
                <a:pos x="371" y="1717"/>
              </a:cxn>
              <a:cxn ang="0">
                <a:pos x="318" y="1456"/>
              </a:cxn>
              <a:cxn ang="0">
                <a:pos x="193" y="974"/>
              </a:cxn>
              <a:cxn ang="0">
                <a:pos x="381" y="743"/>
              </a:cxn>
              <a:cxn ang="0">
                <a:pos x="277" y="492"/>
              </a:cxn>
              <a:cxn ang="0">
                <a:pos x="245" y="429"/>
              </a:cxn>
              <a:cxn ang="0">
                <a:pos x="371" y="262"/>
              </a:cxn>
              <a:cxn ang="0">
                <a:pos x="235" y="199"/>
              </a:cxn>
              <a:cxn ang="0">
                <a:pos x="224" y="0"/>
              </a:cxn>
            </a:cxnLst>
            <a:rect l="0" t="0" r="r" b="b"/>
            <a:pathLst>
              <a:path w="496" h="3133">
                <a:moveTo>
                  <a:pt x="496" y="84"/>
                </a:moveTo>
                <a:cubicBezTo>
                  <a:pt x="426" y="87"/>
                  <a:pt x="356" y="85"/>
                  <a:pt x="287" y="94"/>
                </a:cubicBezTo>
                <a:cubicBezTo>
                  <a:pt x="275" y="96"/>
                  <a:pt x="267" y="109"/>
                  <a:pt x="256" y="115"/>
                </a:cubicBezTo>
                <a:cubicBezTo>
                  <a:pt x="218" y="134"/>
                  <a:pt x="170" y="143"/>
                  <a:pt x="130" y="157"/>
                </a:cubicBezTo>
                <a:cubicBezTo>
                  <a:pt x="103" y="197"/>
                  <a:pt x="99" y="237"/>
                  <a:pt x="88" y="283"/>
                </a:cubicBezTo>
                <a:cubicBezTo>
                  <a:pt x="90" y="293"/>
                  <a:pt x="99" y="370"/>
                  <a:pt x="109" y="377"/>
                </a:cubicBezTo>
                <a:cubicBezTo>
                  <a:pt x="127" y="390"/>
                  <a:pt x="151" y="391"/>
                  <a:pt x="172" y="398"/>
                </a:cubicBezTo>
                <a:cubicBezTo>
                  <a:pt x="231" y="418"/>
                  <a:pt x="291" y="431"/>
                  <a:pt x="350" y="450"/>
                </a:cubicBezTo>
                <a:cubicBezTo>
                  <a:pt x="423" y="499"/>
                  <a:pt x="399" y="471"/>
                  <a:pt x="434" y="523"/>
                </a:cubicBezTo>
                <a:cubicBezTo>
                  <a:pt x="430" y="548"/>
                  <a:pt x="430" y="573"/>
                  <a:pt x="423" y="597"/>
                </a:cubicBezTo>
                <a:cubicBezTo>
                  <a:pt x="400" y="672"/>
                  <a:pt x="253" y="683"/>
                  <a:pt x="193" y="691"/>
                </a:cubicBezTo>
                <a:cubicBezTo>
                  <a:pt x="182" y="698"/>
                  <a:pt x="169" y="702"/>
                  <a:pt x="161" y="712"/>
                </a:cubicBezTo>
                <a:cubicBezTo>
                  <a:pt x="144" y="731"/>
                  <a:pt x="119" y="775"/>
                  <a:pt x="119" y="775"/>
                </a:cubicBezTo>
                <a:cubicBezTo>
                  <a:pt x="69" y="931"/>
                  <a:pt x="316" y="920"/>
                  <a:pt x="413" y="953"/>
                </a:cubicBezTo>
                <a:cubicBezTo>
                  <a:pt x="431" y="971"/>
                  <a:pt x="464" y="997"/>
                  <a:pt x="465" y="1026"/>
                </a:cubicBezTo>
                <a:cubicBezTo>
                  <a:pt x="468" y="1085"/>
                  <a:pt x="467" y="1146"/>
                  <a:pt x="455" y="1204"/>
                </a:cubicBezTo>
                <a:cubicBezTo>
                  <a:pt x="452" y="1217"/>
                  <a:pt x="402" y="1233"/>
                  <a:pt x="392" y="1236"/>
                </a:cubicBezTo>
                <a:cubicBezTo>
                  <a:pt x="323" y="1256"/>
                  <a:pt x="293" y="1250"/>
                  <a:pt x="203" y="1257"/>
                </a:cubicBezTo>
                <a:cubicBezTo>
                  <a:pt x="164" y="1269"/>
                  <a:pt x="132" y="1275"/>
                  <a:pt x="98" y="1298"/>
                </a:cubicBezTo>
                <a:cubicBezTo>
                  <a:pt x="85" y="1351"/>
                  <a:pt x="74" y="1364"/>
                  <a:pt x="130" y="1382"/>
                </a:cubicBezTo>
                <a:cubicBezTo>
                  <a:pt x="160" y="1428"/>
                  <a:pt x="185" y="1424"/>
                  <a:pt x="224" y="1456"/>
                </a:cubicBezTo>
                <a:cubicBezTo>
                  <a:pt x="235" y="1465"/>
                  <a:pt x="243" y="1480"/>
                  <a:pt x="256" y="1487"/>
                </a:cubicBezTo>
                <a:cubicBezTo>
                  <a:pt x="275" y="1498"/>
                  <a:pt x="300" y="1496"/>
                  <a:pt x="318" y="1508"/>
                </a:cubicBezTo>
                <a:cubicBezTo>
                  <a:pt x="329" y="1515"/>
                  <a:pt x="339" y="1522"/>
                  <a:pt x="350" y="1529"/>
                </a:cubicBezTo>
                <a:cubicBezTo>
                  <a:pt x="357" y="1539"/>
                  <a:pt x="362" y="1551"/>
                  <a:pt x="371" y="1560"/>
                </a:cubicBezTo>
                <a:cubicBezTo>
                  <a:pt x="380" y="1569"/>
                  <a:pt x="395" y="1570"/>
                  <a:pt x="402" y="1581"/>
                </a:cubicBezTo>
                <a:cubicBezTo>
                  <a:pt x="414" y="1600"/>
                  <a:pt x="423" y="1644"/>
                  <a:pt x="423" y="1644"/>
                </a:cubicBezTo>
                <a:cubicBezTo>
                  <a:pt x="420" y="1693"/>
                  <a:pt x="421" y="1743"/>
                  <a:pt x="413" y="1791"/>
                </a:cubicBezTo>
                <a:cubicBezTo>
                  <a:pt x="401" y="1859"/>
                  <a:pt x="247" y="1869"/>
                  <a:pt x="203" y="1874"/>
                </a:cubicBezTo>
                <a:cubicBezTo>
                  <a:pt x="151" y="1893"/>
                  <a:pt x="131" y="1877"/>
                  <a:pt x="98" y="1927"/>
                </a:cubicBezTo>
                <a:cubicBezTo>
                  <a:pt x="102" y="1937"/>
                  <a:pt x="101" y="1950"/>
                  <a:pt x="109" y="1958"/>
                </a:cubicBezTo>
                <a:cubicBezTo>
                  <a:pt x="117" y="1966"/>
                  <a:pt x="130" y="1964"/>
                  <a:pt x="140" y="1969"/>
                </a:cubicBezTo>
                <a:cubicBezTo>
                  <a:pt x="184" y="1991"/>
                  <a:pt x="205" y="2000"/>
                  <a:pt x="256" y="2011"/>
                </a:cubicBezTo>
                <a:cubicBezTo>
                  <a:pt x="292" y="2030"/>
                  <a:pt x="326" y="2040"/>
                  <a:pt x="360" y="2063"/>
                </a:cubicBezTo>
                <a:cubicBezTo>
                  <a:pt x="383" y="2097"/>
                  <a:pt x="411" y="2123"/>
                  <a:pt x="434" y="2157"/>
                </a:cubicBezTo>
                <a:cubicBezTo>
                  <a:pt x="445" y="2205"/>
                  <a:pt x="471" y="2266"/>
                  <a:pt x="444" y="2314"/>
                </a:cubicBezTo>
                <a:cubicBezTo>
                  <a:pt x="432" y="2336"/>
                  <a:pt x="396" y="2333"/>
                  <a:pt x="371" y="2335"/>
                </a:cubicBezTo>
                <a:cubicBezTo>
                  <a:pt x="294" y="2341"/>
                  <a:pt x="217" y="2342"/>
                  <a:pt x="140" y="2346"/>
                </a:cubicBezTo>
                <a:cubicBezTo>
                  <a:pt x="144" y="2370"/>
                  <a:pt x="140" y="2397"/>
                  <a:pt x="151" y="2419"/>
                </a:cubicBezTo>
                <a:cubicBezTo>
                  <a:pt x="156" y="2429"/>
                  <a:pt x="172" y="2424"/>
                  <a:pt x="182" y="2429"/>
                </a:cubicBezTo>
                <a:cubicBezTo>
                  <a:pt x="273" y="2474"/>
                  <a:pt x="320" y="2473"/>
                  <a:pt x="434" y="2482"/>
                </a:cubicBezTo>
                <a:cubicBezTo>
                  <a:pt x="455" y="2523"/>
                  <a:pt x="475" y="2552"/>
                  <a:pt x="486" y="2597"/>
                </a:cubicBezTo>
                <a:cubicBezTo>
                  <a:pt x="473" y="2732"/>
                  <a:pt x="492" y="2719"/>
                  <a:pt x="381" y="2754"/>
                </a:cubicBezTo>
                <a:cubicBezTo>
                  <a:pt x="333" y="2750"/>
                  <a:pt x="253" y="2727"/>
                  <a:pt x="203" y="2744"/>
                </a:cubicBezTo>
                <a:cubicBezTo>
                  <a:pt x="200" y="2754"/>
                  <a:pt x="198" y="2765"/>
                  <a:pt x="193" y="2775"/>
                </a:cubicBezTo>
                <a:cubicBezTo>
                  <a:pt x="187" y="2786"/>
                  <a:pt x="173" y="2794"/>
                  <a:pt x="172" y="2806"/>
                </a:cubicBezTo>
                <a:cubicBezTo>
                  <a:pt x="169" y="2834"/>
                  <a:pt x="171" y="2864"/>
                  <a:pt x="182" y="2890"/>
                </a:cubicBezTo>
                <a:cubicBezTo>
                  <a:pt x="187" y="2900"/>
                  <a:pt x="204" y="2897"/>
                  <a:pt x="214" y="2901"/>
                </a:cubicBezTo>
                <a:cubicBezTo>
                  <a:pt x="273" y="2927"/>
                  <a:pt x="331" y="2943"/>
                  <a:pt x="392" y="2964"/>
                </a:cubicBezTo>
                <a:cubicBezTo>
                  <a:pt x="424" y="3011"/>
                  <a:pt x="450" y="3034"/>
                  <a:pt x="392" y="3110"/>
                </a:cubicBezTo>
                <a:cubicBezTo>
                  <a:pt x="374" y="3133"/>
                  <a:pt x="308" y="3131"/>
                  <a:pt x="308" y="3131"/>
                </a:cubicBezTo>
                <a:cubicBezTo>
                  <a:pt x="256" y="3128"/>
                  <a:pt x="202" y="3133"/>
                  <a:pt x="151" y="3121"/>
                </a:cubicBezTo>
                <a:cubicBezTo>
                  <a:pt x="139" y="3118"/>
                  <a:pt x="140" y="3097"/>
                  <a:pt x="130" y="3089"/>
                </a:cubicBezTo>
                <a:cubicBezTo>
                  <a:pt x="113" y="3075"/>
                  <a:pt x="88" y="3075"/>
                  <a:pt x="67" y="3068"/>
                </a:cubicBezTo>
                <a:cubicBezTo>
                  <a:pt x="64" y="3058"/>
                  <a:pt x="62" y="3047"/>
                  <a:pt x="57" y="3037"/>
                </a:cubicBezTo>
                <a:cubicBezTo>
                  <a:pt x="45" y="3015"/>
                  <a:pt x="15" y="2974"/>
                  <a:pt x="15" y="2974"/>
                </a:cubicBezTo>
                <a:cubicBezTo>
                  <a:pt x="90" y="2936"/>
                  <a:pt x="105" y="2924"/>
                  <a:pt x="193" y="2911"/>
                </a:cubicBezTo>
                <a:cubicBezTo>
                  <a:pt x="279" y="2882"/>
                  <a:pt x="234" y="2893"/>
                  <a:pt x="329" y="2880"/>
                </a:cubicBezTo>
                <a:cubicBezTo>
                  <a:pt x="381" y="2862"/>
                  <a:pt x="346" y="2883"/>
                  <a:pt x="371" y="2838"/>
                </a:cubicBezTo>
                <a:cubicBezTo>
                  <a:pt x="383" y="2816"/>
                  <a:pt x="413" y="2775"/>
                  <a:pt x="413" y="2775"/>
                </a:cubicBezTo>
                <a:cubicBezTo>
                  <a:pt x="416" y="2758"/>
                  <a:pt x="434" y="2737"/>
                  <a:pt x="423" y="2723"/>
                </a:cubicBezTo>
                <a:cubicBezTo>
                  <a:pt x="404" y="2698"/>
                  <a:pt x="339" y="2681"/>
                  <a:pt x="339" y="2681"/>
                </a:cubicBezTo>
                <a:cubicBezTo>
                  <a:pt x="133" y="2693"/>
                  <a:pt x="221" y="2688"/>
                  <a:pt x="88" y="2723"/>
                </a:cubicBezTo>
                <a:cubicBezTo>
                  <a:pt x="67" y="2719"/>
                  <a:pt x="32" y="2732"/>
                  <a:pt x="25" y="2712"/>
                </a:cubicBezTo>
                <a:cubicBezTo>
                  <a:pt x="0" y="2643"/>
                  <a:pt x="22" y="2560"/>
                  <a:pt x="78" y="2524"/>
                </a:cubicBezTo>
                <a:cubicBezTo>
                  <a:pt x="111" y="2471"/>
                  <a:pt x="143" y="2460"/>
                  <a:pt x="203" y="2440"/>
                </a:cubicBezTo>
                <a:cubicBezTo>
                  <a:pt x="214" y="2436"/>
                  <a:pt x="224" y="2433"/>
                  <a:pt x="235" y="2429"/>
                </a:cubicBezTo>
                <a:cubicBezTo>
                  <a:pt x="245" y="2426"/>
                  <a:pt x="266" y="2419"/>
                  <a:pt x="266" y="2419"/>
                </a:cubicBezTo>
                <a:cubicBezTo>
                  <a:pt x="308" y="2391"/>
                  <a:pt x="343" y="2390"/>
                  <a:pt x="392" y="2377"/>
                </a:cubicBezTo>
                <a:cubicBezTo>
                  <a:pt x="413" y="2371"/>
                  <a:pt x="455" y="2356"/>
                  <a:pt x="455" y="2356"/>
                </a:cubicBezTo>
                <a:cubicBezTo>
                  <a:pt x="481" y="2318"/>
                  <a:pt x="485" y="2263"/>
                  <a:pt x="444" y="2230"/>
                </a:cubicBezTo>
                <a:cubicBezTo>
                  <a:pt x="434" y="2222"/>
                  <a:pt x="361" y="2210"/>
                  <a:pt x="360" y="2210"/>
                </a:cubicBezTo>
                <a:cubicBezTo>
                  <a:pt x="290" y="2198"/>
                  <a:pt x="218" y="2190"/>
                  <a:pt x="151" y="2168"/>
                </a:cubicBezTo>
                <a:cubicBezTo>
                  <a:pt x="158" y="2038"/>
                  <a:pt x="145" y="1965"/>
                  <a:pt x="203" y="1864"/>
                </a:cubicBezTo>
                <a:cubicBezTo>
                  <a:pt x="210" y="1852"/>
                  <a:pt x="231" y="1802"/>
                  <a:pt x="245" y="1791"/>
                </a:cubicBezTo>
                <a:cubicBezTo>
                  <a:pt x="254" y="1784"/>
                  <a:pt x="267" y="1785"/>
                  <a:pt x="277" y="1780"/>
                </a:cubicBezTo>
                <a:cubicBezTo>
                  <a:pt x="288" y="1774"/>
                  <a:pt x="298" y="1767"/>
                  <a:pt x="308" y="1759"/>
                </a:cubicBezTo>
                <a:cubicBezTo>
                  <a:pt x="360" y="1716"/>
                  <a:pt x="315" y="1736"/>
                  <a:pt x="371" y="1717"/>
                </a:cubicBezTo>
                <a:cubicBezTo>
                  <a:pt x="410" y="1678"/>
                  <a:pt x="407" y="1663"/>
                  <a:pt x="423" y="1613"/>
                </a:cubicBezTo>
                <a:cubicBezTo>
                  <a:pt x="403" y="1549"/>
                  <a:pt x="377" y="1493"/>
                  <a:pt x="318" y="1456"/>
                </a:cubicBezTo>
                <a:cubicBezTo>
                  <a:pt x="290" y="1413"/>
                  <a:pt x="242" y="1388"/>
                  <a:pt x="193" y="1372"/>
                </a:cubicBezTo>
                <a:cubicBezTo>
                  <a:pt x="151" y="1245"/>
                  <a:pt x="110" y="1096"/>
                  <a:pt x="193" y="974"/>
                </a:cubicBezTo>
                <a:cubicBezTo>
                  <a:pt x="223" y="878"/>
                  <a:pt x="309" y="866"/>
                  <a:pt x="381" y="817"/>
                </a:cubicBezTo>
                <a:cubicBezTo>
                  <a:pt x="408" y="776"/>
                  <a:pt x="411" y="791"/>
                  <a:pt x="381" y="743"/>
                </a:cubicBezTo>
                <a:cubicBezTo>
                  <a:pt x="365" y="718"/>
                  <a:pt x="329" y="670"/>
                  <a:pt x="329" y="670"/>
                </a:cubicBezTo>
                <a:cubicBezTo>
                  <a:pt x="309" y="613"/>
                  <a:pt x="301" y="548"/>
                  <a:pt x="277" y="492"/>
                </a:cubicBezTo>
                <a:cubicBezTo>
                  <a:pt x="272" y="481"/>
                  <a:pt x="262" y="472"/>
                  <a:pt x="256" y="461"/>
                </a:cubicBezTo>
                <a:cubicBezTo>
                  <a:pt x="251" y="451"/>
                  <a:pt x="249" y="440"/>
                  <a:pt x="245" y="429"/>
                </a:cubicBezTo>
                <a:cubicBezTo>
                  <a:pt x="249" y="391"/>
                  <a:pt x="245" y="351"/>
                  <a:pt x="256" y="314"/>
                </a:cubicBezTo>
                <a:cubicBezTo>
                  <a:pt x="269" y="270"/>
                  <a:pt x="337" y="273"/>
                  <a:pt x="371" y="262"/>
                </a:cubicBezTo>
                <a:cubicBezTo>
                  <a:pt x="374" y="251"/>
                  <a:pt x="385" y="240"/>
                  <a:pt x="381" y="230"/>
                </a:cubicBezTo>
                <a:cubicBezTo>
                  <a:pt x="368" y="196"/>
                  <a:pt x="267" y="202"/>
                  <a:pt x="235" y="199"/>
                </a:cubicBezTo>
                <a:cubicBezTo>
                  <a:pt x="174" y="138"/>
                  <a:pt x="160" y="113"/>
                  <a:pt x="214" y="31"/>
                </a:cubicBezTo>
                <a:cubicBezTo>
                  <a:pt x="217" y="21"/>
                  <a:pt x="224" y="0"/>
                  <a:pt x="224" y="0"/>
                </a:cubicBezTo>
              </a:path>
            </a:pathLst>
          </a:custGeom>
          <a:noFill/>
          <a:ln w="6032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395" name="Rectangle 3"/>
          <p:cNvSpPr>
            <a:spLocks noChangeArrowheads="1"/>
          </p:cNvSpPr>
          <p:nvPr/>
        </p:nvSpPr>
        <p:spPr bwMode="auto">
          <a:xfrm>
            <a:off x="306388" y="989013"/>
            <a:ext cx="8523287" cy="5397500"/>
          </a:xfrm>
          <a:prstGeom prst="rect">
            <a:avLst/>
          </a:prstGeom>
          <a:gradFill rotWithShape="0">
            <a:gsLst>
              <a:gs pos="0">
                <a:srgbClr val="0A2B33"/>
              </a:gs>
              <a:gs pos="100000">
                <a:srgbClr val="1C6B80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lIns="79994" tIns="39997" rIns="79994" bIns="39997" anchor="ctr"/>
          <a:lstStyle/>
          <a:p>
            <a:pPr algn="ctr" defTabSz="800100" eaLnBrk="0" hangingPunct="0">
              <a:defRPr/>
            </a:pPr>
            <a:endParaRPr lang="en-GB" sz="2100" b="1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19396" name="Text Box 4"/>
          <p:cNvSpPr txBox="1">
            <a:spLocks noChangeArrowheads="1"/>
          </p:cNvSpPr>
          <p:nvPr/>
        </p:nvSpPr>
        <p:spPr bwMode="auto">
          <a:xfrm>
            <a:off x="166688" y="6484938"/>
            <a:ext cx="6826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994" tIns="39997" rIns="79994" bIns="39997">
            <a:spAutoFit/>
          </a:bodyPr>
          <a:lstStyle/>
          <a:p>
            <a:pPr defTabSz="800100" eaLnBrk="0" hangingPunct="0">
              <a:defRPr/>
            </a:pPr>
            <a:r>
              <a:rPr lang="it-IT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10604 M</a:t>
            </a:r>
          </a:p>
        </p:txBody>
      </p:sp>
      <p:sp>
        <p:nvSpPr>
          <p:cNvPr id="418820" name="Text Box 5"/>
          <p:cNvSpPr txBox="1">
            <a:spLocks noChangeArrowheads="1"/>
          </p:cNvSpPr>
          <p:nvPr/>
        </p:nvSpPr>
        <p:spPr bwMode="auto">
          <a:xfrm>
            <a:off x="7112000" y="6489700"/>
            <a:ext cx="18526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994" tIns="39997" rIns="79994" bIns="39997">
            <a:spAutoFit/>
          </a:bodyPr>
          <a:lstStyle/>
          <a:p>
            <a:pPr algn="r" defTabSz="800100" eaLnBrk="0" hangingPunct="0"/>
            <a:r>
              <a:rPr lang="it-IT" sz="1600">
                <a:ea typeface="MS Gothic" pitchFamily="49" charset="-128"/>
              </a:rPr>
              <a:t>Mancia and Grassi</a:t>
            </a:r>
          </a:p>
        </p:txBody>
      </p:sp>
      <p:grpSp>
        <p:nvGrpSpPr>
          <p:cNvPr id="418821" name="Group 6"/>
          <p:cNvGrpSpPr>
            <a:grpSpLocks/>
          </p:cNvGrpSpPr>
          <p:nvPr/>
        </p:nvGrpSpPr>
        <p:grpSpPr bwMode="auto">
          <a:xfrm>
            <a:off x="4741863" y="1441450"/>
            <a:ext cx="1100137" cy="4492625"/>
            <a:chOff x="3444" y="1146"/>
            <a:chExt cx="832" cy="3018"/>
          </a:xfrm>
        </p:grpSpPr>
        <p:sp>
          <p:nvSpPr>
            <p:cNvPr id="2619399" name="Rectangle 7"/>
            <p:cNvSpPr>
              <a:spLocks noChangeArrowheads="1"/>
            </p:cNvSpPr>
            <p:nvPr/>
          </p:nvSpPr>
          <p:spPr bwMode="auto">
            <a:xfrm>
              <a:off x="3444" y="1146"/>
              <a:ext cx="832" cy="3018"/>
            </a:xfrm>
            <a:prstGeom prst="rect">
              <a:avLst/>
            </a:prstGeom>
            <a:solidFill>
              <a:srgbClr val="0A2B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0" name="Freeform 8"/>
            <p:cNvSpPr>
              <a:spLocks/>
            </p:cNvSpPr>
            <p:nvPr/>
          </p:nvSpPr>
          <p:spPr bwMode="auto">
            <a:xfrm>
              <a:off x="3462" y="1313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1" name="Freeform 9"/>
            <p:cNvSpPr>
              <a:spLocks/>
            </p:cNvSpPr>
            <p:nvPr/>
          </p:nvSpPr>
          <p:spPr bwMode="auto">
            <a:xfrm>
              <a:off x="3578" y="1286"/>
              <a:ext cx="6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0"/>
                </a:cxn>
                <a:cxn ang="0">
                  <a:pos x="68" y="62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69" h="63">
                  <a:moveTo>
                    <a:pt x="0" y="0"/>
                  </a:moveTo>
                  <a:lnTo>
                    <a:pt x="68" y="0"/>
                  </a:lnTo>
                  <a:lnTo>
                    <a:pt x="68" y="62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00CC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2" name="Freeform 10"/>
            <p:cNvSpPr>
              <a:spLocks/>
            </p:cNvSpPr>
            <p:nvPr/>
          </p:nvSpPr>
          <p:spPr bwMode="auto">
            <a:xfrm>
              <a:off x="3462" y="1437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3" name="Freeform 11"/>
            <p:cNvSpPr>
              <a:spLocks/>
            </p:cNvSpPr>
            <p:nvPr/>
          </p:nvSpPr>
          <p:spPr bwMode="auto">
            <a:xfrm>
              <a:off x="3570" y="1403"/>
              <a:ext cx="85" cy="62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70"/>
                </a:cxn>
                <a:cxn ang="0">
                  <a:pos x="0" y="70"/>
                </a:cxn>
                <a:cxn ang="0">
                  <a:pos x="43" y="0"/>
                </a:cxn>
              </a:cxnLst>
              <a:rect l="0" t="0" r="r" b="b"/>
              <a:pathLst>
                <a:path w="87" h="71">
                  <a:moveTo>
                    <a:pt x="43" y="0"/>
                  </a:moveTo>
                  <a:lnTo>
                    <a:pt x="86" y="70"/>
                  </a:lnTo>
                  <a:lnTo>
                    <a:pt x="0" y="70"/>
                  </a:lnTo>
                  <a:lnTo>
                    <a:pt x="43" y="0"/>
                  </a:lnTo>
                </a:path>
              </a:pathLst>
            </a:custGeom>
            <a:solidFill>
              <a:srgbClr val="CCFF9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4" name="Freeform 12"/>
            <p:cNvSpPr>
              <a:spLocks/>
            </p:cNvSpPr>
            <p:nvPr/>
          </p:nvSpPr>
          <p:spPr bwMode="auto">
            <a:xfrm>
              <a:off x="3462" y="1560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5" name="Freeform 13"/>
            <p:cNvSpPr>
              <a:spLocks/>
            </p:cNvSpPr>
            <p:nvPr/>
          </p:nvSpPr>
          <p:spPr bwMode="auto">
            <a:xfrm>
              <a:off x="3462" y="1690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6" name="Freeform 14"/>
            <p:cNvSpPr>
              <a:spLocks/>
            </p:cNvSpPr>
            <p:nvPr/>
          </p:nvSpPr>
          <p:spPr bwMode="auto">
            <a:xfrm>
              <a:off x="3562" y="1651"/>
              <a:ext cx="101" cy="7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0" y="31"/>
                </a:cxn>
                <a:cxn ang="0">
                  <a:pos x="103" y="31"/>
                </a:cxn>
                <a:cxn ang="0">
                  <a:pos x="69" y="54"/>
                </a:cxn>
                <a:cxn ang="0">
                  <a:pos x="86" y="85"/>
                </a:cxn>
                <a:cxn ang="0">
                  <a:pos x="52" y="62"/>
                </a:cxn>
                <a:cxn ang="0">
                  <a:pos x="18" y="85"/>
                </a:cxn>
                <a:cxn ang="0">
                  <a:pos x="34" y="54"/>
                </a:cxn>
                <a:cxn ang="0">
                  <a:pos x="0" y="31"/>
                </a:cxn>
                <a:cxn ang="0">
                  <a:pos x="43" y="31"/>
                </a:cxn>
                <a:cxn ang="0">
                  <a:pos x="52" y="0"/>
                </a:cxn>
              </a:cxnLst>
              <a:rect l="0" t="0" r="r" b="b"/>
              <a:pathLst>
                <a:path w="104" h="86">
                  <a:moveTo>
                    <a:pt x="52" y="0"/>
                  </a:moveTo>
                  <a:lnTo>
                    <a:pt x="60" y="31"/>
                  </a:lnTo>
                  <a:lnTo>
                    <a:pt x="103" y="31"/>
                  </a:lnTo>
                  <a:lnTo>
                    <a:pt x="69" y="54"/>
                  </a:lnTo>
                  <a:lnTo>
                    <a:pt x="86" y="85"/>
                  </a:lnTo>
                  <a:lnTo>
                    <a:pt x="52" y="62"/>
                  </a:lnTo>
                  <a:lnTo>
                    <a:pt x="18" y="85"/>
                  </a:lnTo>
                  <a:lnTo>
                    <a:pt x="34" y="54"/>
                  </a:lnTo>
                  <a:lnTo>
                    <a:pt x="0" y="31"/>
                  </a:lnTo>
                  <a:lnTo>
                    <a:pt x="43" y="31"/>
                  </a:lnTo>
                  <a:lnTo>
                    <a:pt x="52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7" name="Freeform 15"/>
            <p:cNvSpPr>
              <a:spLocks/>
            </p:cNvSpPr>
            <p:nvPr/>
          </p:nvSpPr>
          <p:spPr bwMode="auto">
            <a:xfrm>
              <a:off x="3462" y="2088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8" name="Freeform 16"/>
            <p:cNvSpPr>
              <a:spLocks/>
            </p:cNvSpPr>
            <p:nvPr/>
          </p:nvSpPr>
          <p:spPr bwMode="auto">
            <a:xfrm>
              <a:off x="3562" y="2049"/>
              <a:ext cx="101" cy="8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9" y="0"/>
                </a:cxn>
                <a:cxn ang="0">
                  <a:pos x="69" y="31"/>
                </a:cxn>
                <a:cxn ang="0">
                  <a:pos x="103" y="31"/>
                </a:cxn>
                <a:cxn ang="0">
                  <a:pos x="103" y="61"/>
                </a:cxn>
                <a:cxn ang="0">
                  <a:pos x="69" y="61"/>
                </a:cxn>
                <a:cxn ang="0">
                  <a:pos x="69" y="92"/>
                </a:cxn>
                <a:cxn ang="0">
                  <a:pos x="34" y="92"/>
                </a:cxn>
                <a:cxn ang="0">
                  <a:pos x="34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4" y="31"/>
                </a:cxn>
                <a:cxn ang="0">
                  <a:pos x="34" y="0"/>
                </a:cxn>
              </a:cxnLst>
              <a:rect l="0" t="0" r="r" b="b"/>
              <a:pathLst>
                <a:path w="104" h="93">
                  <a:moveTo>
                    <a:pt x="34" y="0"/>
                  </a:moveTo>
                  <a:lnTo>
                    <a:pt x="69" y="0"/>
                  </a:lnTo>
                  <a:lnTo>
                    <a:pt x="69" y="31"/>
                  </a:lnTo>
                  <a:lnTo>
                    <a:pt x="103" y="31"/>
                  </a:lnTo>
                  <a:lnTo>
                    <a:pt x="103" y="61"/>
                  </a:lnTo>
                  <a:lnTo>
                    <a:pt x="69" y="61"/>
                  </a:lnTo>
                  <a:lnTo>
                    <a:pt x="69" y="92"/>
                  </a:lnTo>
                  <a:lnTo>
                    <a:pt x="34" y="92"/>
                  </a:lnTo>
                  <a:lnTo>
                    <a:pt x="34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4" y="31"/>
                  </a:lnTo>
                  <a:lnTo>
                    <a:pt x="34" y="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09" name="Freeform 17"/>
            <p:cNvSpPr>
              <a:spLocks/>
            </p:cNvSpPr>
            <p:nvPr/>
          </p:nvSpPr>
          <p:spPr bwMode="auto">
            <a:xfrm>
              <a:off x="3461" y="1813"/>
              <a:ext cx="30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10" name="Freeform 18"/>
            <p:cNvSpPr>
              <a:spLocks/>
            </p:cNvSpPr>
            <p:nvPr/>
          </p:nvSpPr>
          <p:spPr bwMode="auto">
            <a:xfrm>
              <a:off x="3462" y="2506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11" name="Line 19"/>
            <p:cNvSpPr>
              <a:spLocks noChangeShapeType="1"/>
            </p:cNvSpPr>
            <p:nvPr/>
          </p:nvSpPr>
          <p:spPr bwMode="auto">
            <a:xfrm flipV="1">
              <a:off x="3584" y="2480"/>
              <a:ext cx="54" cy="5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12" name="Freeform 20"/>
            <p:cNvSpPr>
              <a:spLocks/>
            </p:cNvSpPr>
            <p:nvPr/>
          </p:nvSpPr>
          <p:spPr bwMode="auto">
            <a:xfrm>
              <a:off x="3462" y="2623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13" name="Freeform 21"/>
            <p:cNvSpPr>
              <a:spLocks/>
            </p:cNvSpPr>
            <p:nvPr/>
          </p:nvSpPr>
          <p:spPr bwMode="auto">
            <a:xfrm>
              <a:off x="3462" y="2740"/>
              <a:ext cx="30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14" name="Freeform 22"/>
            <p:cNvSpPr>
              <a:spLocks/>
            </p:cNvSpPr>
            <p:nvPr/>
          </p:nvSpPr>
          <p:spPr bwMode="auto">
            <a:xfrm>
              <a:off x="3462" y="2850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15" name="Freeform 23"/>
            <p:cNvSpPr>
              <a:spLocks/>
            </p:cNvSpPr>
            <p:nvPr/>
          </p:nvSpPr>
          <p:spPr bwMode="auto">
            <a:xfrm>
              <a:off x="3462" y="2987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16" name="Freeform 24"/>
            <p:cNvSpPr>
              <a:spLocks/>
            </p:cNvSpPr>
            <p:nvPr/>
          </p:nvSpPr>
          <p:spPr bwMode="auto">
            <a:xfrm>
              <a:off x="3570" y="2947"/>
              <a:ext cx="85" cy="81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23"/>
                </a:cxn>
                <a:cxn ang="0">
                  <a:pos x="86" y="69"/>
                </a:cxn>
                <a:cxn ang="0">
                  <a:pos x="43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3" y="0"/>
                </a:cxn>
              </a:cxnLst>
              <a:rect l="0" t="0" r="r" b="b"/>
              <a:pathLst>
                <a:path w="87" h="93">
                  <a:moveTo>
                    <a:pt x="43" y="0"/>
                  </a:moveTo>
                  <a:lnTo>
                    <a:pt x="86" y="23"/>
                  </a:lnTo>
                  <a:lnTo>
                    <a:pt x="86" y="69"/>
                  </a:lnTo>
                  <a:lnTo>
                    <a:pt x="43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3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17" name="Rectangle 25"/>
            <p:cNvSpPr>
              <a:spLocks noChangeArrowheads="1"/>
            </p:cNvSpPr>
            <p:nvPr/>
          </p:nvSpPr>
          <p:spPr bwMode="auto">
            <a:xfrm>
              <a:off x="3820" y="2845"/>
              <a:ext cx="407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FACET</a:t>
              </a:r>
            </a:p>
          </p:txBody>
        </p:sp>
        <p:sp>
          <p:nvSpPr>
            <p:cNvPr id="2619418" name="Rectangle 26"/>
            <p:cNvSpPr>
              <a:spLocks noChangeArrowheads="1"/>
            </p:cNvSpPr>
            <p:nvPr/>
          </p:nvSpPr>
          <p:spPr bwMode="auto">
            <a:xfrm>
              <a:off x="3711" y="1245"/>
              <a:ext cx="516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Micro HOPE</a:t>
              </a:r>
            </a:p>
          </p:txBody>
        </p:sp>
        <p:sp>
          <p:nvSpPr>
            <p:cNvPr id="2619419" name="Rectangle 27"/>
            <p:cNvSpPr>
              <a:spLocks noChangeArrowheads="1"/>
            </p:cNvSpPr>
            <p:nvPr/>
          </p:nvSpPr>
          <p:spPr bwMode="auto">
            <a:xfrm>
              <a:off x="3885" y="1439"/>
              <a:ext cx="342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CAPPP</a:t>
              </a:r>
            </a:p>
          </p:txBody>
        </p:sp>
        <p:sp>
          <p:nvSpPr>
            <p:cNvPr id="2619420" name="Freeform 28"/>
            <p:cNvSpPr>
              <a:spLocks/>
            </p:cNvSpPr>
            <p:nvPr/>
          </p:nvSpPr>
          <p:spPr bwMode="auto">
            <a:xfrm>
              <a:off x="3570" y="1524"/>
              <a:ext cx="85" cy="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70"/>
                </a:cxn>
                <a:cxn ang="0">
                  <a:pos x="0" y="70"/>
                </a:cxn>
                <a:cxn ang="0">
                  <a:pos x="43" y="0"/>
                </a:cxn>
              </a:cxnLst>
              <a:rect l="0" t="0" r="r" b="b"/>
              <a:pathLst>
                <a:path w="87" h="71">
                  <a:moveTo>
                    <a:pt x="43" y="0"/>
                  </a:moveTo>
                  <a:lnTo>
                    <a:pt x="86" y="70"/>
                  </a:lnTo>
                  <a:lnTo>
                    <a:pt x="0" y="70"/>
                  </a:lnTo>
                  <a:lnTo>
                    <a:pt x="43" y="0"/>
                  </a:lnTo>
                </a:path>
              </a:pathLst>
            </a:custGeom>
            <a:solidFill>
              <a:srgbClr val="66FF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21" name="Rectangle 29"/>
            <p:cNvSpPr>
              <a:spLocks noChangeArrowheads="1"/>
            </p:cNvSpPr>
            <p:nvPr/>
          </p:nvSpPr>
          <p:spPr bwMode="auto">
            <a:xfrm>
              <a:off x="3813" y="1619"/>
              <a:ext cx="414" cy="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INSIGHT</a:t>
              </a:r>
            </a:p>
          </p:txBody>
        </p:sp>
        <p:sp>
          <p:nvSpPr>
            <p:cNvPr id="2619422" name="Rectangle 30"/>
            <p:cNvSpPr>
              <a:spLocks noChangeArrowheads="1"/>
            </p:cNvSpPr>
            <p:nvPr/>
          </p:nvSpPr>
          <p:spPr bwMode="auto">
            <a:xfrm>
              <a:off x="3961" y="2033"/>
              <a:ext cx="267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HOT</a:t>
              </a:r>
            </a:p>
          </p:txBody>
        </p:sp>
        <p:sp>
          <p:nvSpPr>
            <p:cNvPr id="2619423" name="AutoShape 31"/>
            <p:cNvSpPr>
              <a:spLocks noChangeArrowheads="1"/>
            </p:cNvSpPr>
            <p:nvPr/>
          </p:nvSpPr>
          <p:spPr bwMode="auto">
            <a:xfrm>
              <a:off x="3575" y="1777"/>
              <a:ext cx="73" cy="63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24" name="Rectangle 32"/>
            <p:cNvSpPr>
              <a:spLocks noChangeArrowheads="1"/>
            </p:cNvSpPr>
            <p:nvPr/>
          </p:nvSpPr>
          <p:spPr bwMode="auto">
            <a:xfrm>
              <a:off x="3869" y="1820"/>
              <a:ext cx="358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VALUE</a:t>
              </a:r>
            </a:p>
          </p:txBody>
        </p:sp>
        <p:sp>
          <p:nvSpPr>
            <p:cNvPr id="2619425" name="AutoShape 33"/>
            <p:cNvSpPr>
              <a:spLocks noChangeArrowheads="1"/>
            </p:cNvSpPr>
            <p:nvPr/>
          </p:nvSpPr>
          <p:spPr bwMode="auto">
            <a:xfrm>
              <a:off x="3575" y="2475"/>
              <a:ext cx="76" cy="66"/>
            </a:xfrm>
            <a:prstGeom prst="parallelogram">
              <a:avLst>
                <a:gd name="adj" fmla="val 28767"/>
              </a:avLst>
            </a:prstGeom>
            <a:solidFill>
              <a:srgbClr val="FFFFC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26" name="AutoShape 34"/>
            <p:cNvSpPr>
              <a:spLocks noChangeArrowheads="1"/>
            </p:cNvSpPr>
            <p:nvPr/>
          </p:nvSpPr>
          <p:spPr bwMode="auto">
            <a:xfrm>
              <a:off x="3574" y="2593"/>
              <a:ext cx="77" cy="66"/>
            </a:xfrm>
            <a:prstGeom prst="parallelogram">
              <a:avLst>
                <a:gd name="adj" fmla="val 29145"/>
              </a:avLst>
            </a:prstGeom>
            <a:solidFill>
              <a:srgbClr val="FFFF9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27" name="AutoShape 35"/>
            <p:cNvSpPr>
              <a:spLocks noChangeArrowheads="1"/>
            </p:cNvSpPr>
            <p:nvPr/>
          </p:nvSpPr>
          <p:spPr bwMode="auto">
            <a:xfrm>
              <a:off x="3574" y="2703"/>
              <a:ext cx="77" cy="65"/>
            </a:xfrm>
            <a:prstGeom prst="parallelogram">
              <a:avLst>
                <a:gd name="adj" fmla="val 29593"/>
              </a:avLst>
            </a:prstGeom>
            <a:solidFill>
              <a:srgbClr val="CC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28" name="Rectangle 36"/>
            <p:cNvSpPr>
              <a:spLocks noChangeArrowheads="1"/>
            </p:cNvSpPr>
            <p:nvPr/>
          </p:nvSpPr>
          <p:spPr bwMode="auto">
            <a:xfrm>
              <a:off x="3873" y="2563"/>
              <a:ext cx="355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STOP-2</a:t>
              </a:r>
            </a:p>
          </p:txBody>
        </p:sp>
        <p:sp>
          <p:nvSpPr>
            <p:cNvPr id="2619429" name="Freeform 37"/>
            <p:cNvSpPr>
              <a:spLocks/>
            </p:cNvSpPr>
            <p:nvPr/>
          </p:nvSpPr>
          <p:spPr bwMode="auto">
            <a:xfrm>
              <a:off x="3570" y="2816"/>
              <a:ext cx="85" cy="8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86" y="23"/>
                </a:cxn>
                <a:cxn ang="0">
                  <a:pos x="86" y="69"/>
                </a:cxn>
                <a:cxn ang="0">
                  <a:pos x="43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3" y="0"/>
                </a:cxn>
              </a:cxnLst>
              <a:rect l="0" t="0" r="r" b="b"/>
              <a:pathLst>
                <a:path w="87" h="93">
                  <a:moveTo>
                    <a:pt x="43" y="0"/>
                  </a:moveTo>
                  <a:lnTo>
                    <a:pt x="86" y="23"/>
                  </a:lnTo>
                  <a:lnTo>
                    <a:pt x="86" y="69"/>
                  </a:lnTo>
                  <a:lnTo>
                    <a:pt x="43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3" y="0"/>
                  </a:lnTo>
                </a:path>
              </a:pathLst>
            </a:custGeom>
            <a:solidFill>
              <a:srgbClr val="FF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30" name="Freeform 38"/>
            <p:cNvSpPr>
              <a:spLocks/>
            </p:cNvSpPr>
            <p:nvPr/>
          </p:nvSpPr>
          <p:spPr bwMode="auto">
            <a:xfrm>
              <a:off x="3461" y="1936"/>
              <a:ext cx="30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31" name="AutoShape 39"/>
            <p:cNvSpPr>
              <a:spLocks noChangeArrowheads="1"/>
            </p:cNvSpPr>
            <p:nvPr/>
          </p:nvSpPr>
          <p:spPr bwMode="auto">
            <a:xfrm>
              <a:off x="3575" y="1902"/>
              <a:ext cx="73" cy="61"/>
            </a:xfrm>
            <a:prstGeom prst="rtTriangle">
              <a:avLst/>
            </a:prstGeom>
            <a:solidFill>
              <a:schemeClr val="folHlink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32" name="Freeform 40"/>
            <p:cNvSpPr>
              <a:spLocks/>
            </p:cNvSpPr>
            <p:nvPr/>
          </p:nvSpPr>
          <p:spPr bwMode="auto">
            <a:xfrm>
              <a:off x="3462" y="2255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33" name="Freeform 41"/>
            <p:cNvSpPr>
              <a:spLocks/>
            </p:cNvSpPr>
            <p:nvPr/>
          </p:nvSpPr>
          <p:spPr bwMode="auto">
            <a:xfrm>
              <a:off x="3462" y="2392"/>
              <a:ext cx="30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34" name="Rectangle 42"/>
            <p:cNvSpPr>
              <a:spLocks noChangeArrowheads="1"/>
            </p:cNvSpPr>
            <p:nvPr/>
          </p:nvSpPr>
          <p:spPr bwMode="auto">
            <a:xfrm>
              <a:off x="3877" y="2264"/>
              <a:ext cx="348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UKPDS</a:t>
              </a:r>
            </a:p>
          </p:txBody>
        </p:sp>
        <p:sp>
          <p:nvSpPr>
            <p:cNvPr id="2619435" name="Freeform 43"/>
            <p:cNvSpPr>
              <a:spLocks/>
            </p:cNvSpPr>
            <p:nvPr/>
          </p:nvSpPr>
          <p:spPr bwMode="auto">
            <a:xfrm>
              <a:off x="3551" y="2213"/>
              <a:ext cx="124" cy="8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8"/>
                </a:cxn>
                <a:cxn ang="0">
                  <a:pos x="62" y="96"/>
                </a:cxn>
                <a:cxn ang="0">
                  <a:pos x="125" y="48"/>
                </a:cxn>
                <a:cxn ang="0">
                  <a:pos x="62" y="0"/>
                </a:cxn>
              </a:cxnLst>
              <a:rect l="0" t="0" r="r" b="b"/>
              <a:pathLst>
                <a:path w="126" h="97">
                  <a:moveTo>
                    <a:pt x="62" y="0"/>
                  </a:moveTo>
                  <a:lnTo>
                    <a:pt x="0" y="48"/>
                  </a:lnTo>
                  <a:lnTo>
                    <a:pt x="62" y="96"/>
                  </a:lnTo>
                  <a:lnTo>
                    <a:pt x="125" y="48"/>
                  </a:lnTo>
                  <a:lnTo>
                    <a:pt x="62" y="0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36" name="Freeform 44"/>
            <p:cNvSpPr>
              <a:spLocks/>
            </p:cNvSpPr>
            <p:nvPr/>
          </p:nvSpPr>
          <p:spPr bwMode="auto">
            <a:xfrm>
              <a:off x="3551" y="2344"/>
              <a:ext cx="122" cy="83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8"/>
                </a:cxn>
                <a:cxn ang="0">
                  <a:pos x="62" y="96"/>
                </a:cxn>
                <a:cxn ang="0">
                  <a:pos x="124" y="48"/>
                </a:cxn>
                <a:cxn ang="0">
                  <a:pos x="62" y="0"/>
                </a:cxn>
              </a:cxnLst>
              <a:rect l="0" t="0" r="r" b="b"/>
              <a:pathLst>
                <a:path w="125" h="97">
                  <a:moveTo>
                    <a:pt x="62" y="0"/>
                  </a:moveTo>
                  <a:lnTo>
                    <a:pt x="0" y="48"/>
                  </a:lnTo>
                  <a:lnTo>
                    <a:pt x="62" y="96"/>
                  </a:lnTo>
                  <a:lnTo>
                    <a:pt x="124" y="48"/>
                  </a:lnTo>
                  <a:lnTo>
                    <a:pt x="62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37" name="Freeform 45"/>
            <p:cNvSpPr>
              <a:spLocks/>
            </p:cNvSpPr>
            <p:nvPr/>
          </p:nvSpPr>
          <p:spPr bwMode="auto">
            <a:xfrm>
              <a:off x="3462" y="3133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38" name="Rectangle 46"/>
            <p:cNvSpPr>
              <a:spLocks noChangeArrowheads="1"/>
            </p:cNvSpPr>
            <p:nvPr/>
          </p:nvSpPr>
          <p:spPr bwMode="auto">
            <a:xfrm>
              <a:off x="3953" y="3061"/>
              <a:ext cx="275" cy="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LIFE</a:t>
              </a:r>
            </a:p>
          </p:txBody>
        </p:sp>
        <p:sp>
          <p:nvSpPr>
            <p:cNvPr id="2619439" name="Freeform 47"/>
            <p:cNvSpPr>
              <a:spLocks/>
            </p:cNvSpPr>
            <p:nvPr/>
          </p:nvSpPr>
          <p:spPr bwMode="auto">
            <a:xfrm>
              <a:off x="3462" y="3264"/>
              <a:ext cx="30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40" name="Rectangle 48"/>
            <p:cNvSpPr>
              <a:spLocks noChangeArrowheads="1"/>
            </p:cNvSpPr>
            <p:nvPr/>
          </p:nvSpPr>
          <p:spPr bwMode="auto">
            <a:xfrm>
              <a:off x="3817" y="3213"/>
              <a:ext cx="411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RENAAL</a:t>
              </a:r>
            </a:p>
          </p:txBody>
        </p:sp>
        <p:sp>
          <p:nvSpPr>
            <p:cNvPr id="2619441" name="Freeform 49"/>
            <p:cNvSpPr>
              <a:spLocks/>
            </p:cNvSpPr>
            <p:nvPr/>
          </p:nvSpPr>
          <p:spPr bwMode="auto">
            <a:xfrm>
              <a:off x="3464" y="3380"/>
              <a:ext cx="3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42" name="Freeform 50"/>
            <p:cNvSpPr>
              <a:spLocks/>
            </p:cNvSpPr>
            <p:nvPr/>
          </p:nvSpPr>
          <p:spPr bwMode="auto">
            <a:xfrm>
              <a:off x="3464" y="3517"/>
              <a:ext cx="3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43" name="Rectangle 51"/>
            <p:cNvSpPr>
              <a:spLocks noChangeArrowheads="1"/>
            </p:cNvSpPr>
            <p:nvPr/>
          </p:nvSpPr>
          <p:spPr bwMode="auto">
            <a:xfrm>
              <a:off x="3941" y="3388"/>
              <a:ext cx="286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IDNT</a:t>
              </a:r>
            </a:p>
          </p:txBody>
        </p:sp>
        <p:sp>
          <p:nvSpPr>
            <p:cNvPr id="2619444" name="Freeform 52"/>
            <p:cNvSpPr>
              <a:spLocks/>
            </p:cNvSpPr>
            <p:nvPr/>
          </p:nvSpPr>
          <p:spPr bwMode="auto">
            <a:xfrm>
              <a:off x="3464" y="3639"/>
              <a:ext cx="30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45" name="Freeform 53"/>
            <p:cNvSpPr>
              <a:spLocks/>
            </p:cNvSpPr>
            <p:nvPr/>
          </p:nvSpPr>
          <p:spPr bwMode="auto">
            <a:xfrm>
              <a:off x="3464" y="3775"/>
              <a:ext cx="30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46" name="Rectangle 54"/>
            <p:cNvSpPr>
              <a:spLocks noChangeArrowheads="1"/>
            </p:cNvSpPr>
            <p:nvPr/>
          </p:nvSpPr>
          <p:spPr bwMode="auto">
            <a:xfrm>
              <a:off x="3921" y="3647"/>
              <a:ext cx="306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IRMA</a:t>
              </a:r>
            </a:p>
          </p:txBody>
        </p:sp>
        <p:sp>
          <p:nvSpPr>
            <p:cNvPr id="2619447" name="Freeform 55"/>
            <p:cNvSpPr>
              <a:spLocks/>
            </p:cNvSpPr>
            <p:nvPr/>
          </p:nvSpPr>
          <p:spPr bwMode="auto">
            <a:xfrm>
              <a:off x="3457" y="3907"/>
              <a:ext cx="29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8" y="0"/>
                </a:cxn>
                <a:cxn ang="0">
                  <a:pos x="0" y="0"/>
                </a:cxn>
              </a:cxnLst>
              <a:rect l="0" t="0" r="r" b="b"/>
              <a:pathLst>
                <a:path w="309" h="1">
                  <a:moveTo>
                    <a:pt x="0" y="0"/>
                  </a:moveTo>
                  <a:lnTo>
                    <a:pt x="308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48" name="Freeform 56"/>
            <p:cNvSpPr>
              <a:spLocks/>
            </p:cNvSpPr>
            <p:nvPr/>
          </p:nvSpPr>
          <p:spPr bwMode="auto">
            <a:xfrm>
              <a:off x="3457" y="4043"/>
              <a:ext cx="29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8" y="0"/>
                </a:cxn>
                <a:cxn ang="0">
                  <a:pos x="0" y="0"/>
                </a:cxn>
              </a:cxnLst>
              <a:rect l="0" t="0" r="r" b="b"/>
              <a:pathLst>
                <a:path w="309" h="1">
                  <a:moveTo>
                    <a:pt x="0" y="0"/>
                  </a:moveTo>
                  <a:lnTo>
                    <a:pt x="308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49" name="Rectangle 57"/>
            <p:cNvSpPr>
              <a:spLocks noChangeArrowheads="1"/>
            </p:cNvSpPr>
            <p:nvPr/>
          </p:nvSpPr>
          <p:spPr bwMode="auto">
            <a:xfrm>
              <a:off x="3917" y="3916"/>
              <a:ext cx="311" cy="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20664" tIns="10154" rIns="20664" bIns="10154">
              <a:spAutoFit/>
            </a:bodyPr>
            <a:lstStyle/>
            <a:p>
              <a:pPr algn="r" defTabSz="6175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ABCD</a:t>
              </a:r>
            </a:p>
          </p:txBody>
        </p:sp>
        <p:sp>
          <p:nvSpPr>
            <p:cNvPr id="2619450" name="Freeform 58"/>
            <p:cNvSpPr>
              <a:spLocks/>
            </p:cNvSpPr>
            <p:nvPr/>
          </p:nvSpPr>
          <p:spPr bwMode="auto">
            <a:xfrm>
              <a:off x="3559" y="3083"/>
              <a:ext cx="107" cy="97"/>
            </a:xfrm>
            <a:custGeom>
              <a:avLst/>
              <a:gdLst/>
              <a:ahLst/>
              <a:cxnLst>
                <a:cxn ang="0">
                  <a:pos x="108" y="56"/>
                </a:cxn>
                <a:cxn ang="0">
                  <a:pos x="64" y="46"/>
                </a:cxn>
                <a:cxn ang="0">
                  <a:pos x="54" y="0"/>
                </a:cxn>
                <a:cxn ang="0">
                  <a:pos x="44" y="46"/>
                </a:cxn>
                <a:cxn ang="0">
                  <a:pos x="0" y="56"/>
                </a:cxn>
                <a:cxn ang="0">
                  <a:pos x="44" y="66"/>
                </a:cxn>
                <a:cxn ang="0">
                  <a:pos x="54" y="112"/>
                </a:cxn>
                <a:cxn ang="0">
                  <a:pos x="64" y="66"/>
                </a:cxn>
                <a:cxn ang="0">
                  <a:pos x="108" y="56"/>
                </a:cxn>
              </a:cxnLst>
              <a:rect l="0" t="0" r="r" b="b"/>
              <a:pathLst>
                <a:path w="109" h="113">
                  <a:moveTo>
                    <a:pt x="108" y="56"/>
                  </a:moveTo>
                  <a:lnTo>
                    <a:pt x="64" y="46"/>
                  </a:lnTo>
                  <a:lnTo>
                    <a:pt x="54" y="0"/>
                  </a:lnTo>
                  <a:lnTo>
                    <a:pt x="44" y="46"/>
                  </a:lnTo>
                  <a:lnTo>
                    <a:pt x="0" y="56"/>
                  </a:lnTo>
                  <a:lnTo>
                    <a:pt x="44" y="66"/>
                  </a:lnTo>
                  <a:lnTo>
                    <a:pt x="54" y="112"/>
                  </a:lnTo>
                  <a:lnTo>
                    <a:pt x="64" y="66"/>
                  </a:lnTo>
                  <a:lnTo>
                    <a:pt x="108" y="56"/>
                  </a:lnTo>
                </a:path>
              </a:pathLst>
            </a:custGeom>
            <a:solidFill>
              <a:srgbClr val="FF993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51" name="Freeform 59"/>
            <p:cNvSpPr>
              <a:spLocks/>
            </p:cNvSpPr>
            <p:nvPr/>
          </p:nvSpPr>
          <p:spPr bwMode="auto">
            <a:xfrm>
              <a:off x="3559" y="3250"/>
              <a:ext cx="107" cy="41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0" y="0"/>
                </a:cxn>
                <a:cxn ang="0">
                  <a:pos x="108" y="47"/>
                </a:cxn>
                <a:cxn ang="0">
                  <a:pos x="0" y="47"/>
                </a:cxn>
                <a:cxn ang="0">
                  <a:pos x="108" y="0"/>
                </a:cxn>
              </a:cxnLst>
              <a:rect l="0" t="0" r="r" b="b"/>
              <a:pathLst>
                <a:path w="109" h="48">
                  <a:moveTo>
                    <a:pt x="108" y="0"/>
                  </a:moveTo>
                  <a:lnTo>
                    <a:pt x="0" y="0"/>
                  </a:lnTo>
                  <a:lnTo>
                    <a:pt x="108" y="47"/>
                  </a:lnTo>
                  <a:lnTo>
                    <a:pt x="0" y="47"/>
                  </a:lnTo>
                  <a:lnTo>
                    <a:pt x="108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2619452" name="Picture 6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4" y="3339"/>
              <a:ext cx="116" cy="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2619453" name="Picture 6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4" y="3485"/>
              <a:ext cx="116" cy="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2619454" name="Picture 6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2" y="3733"/>
              <a:ext cx="94" cy="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2619455" name="Picture 6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2" y="3602"/>
              <a:ext cx="94" cy="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sp>
          <p:nvSpPr>
            <p:cNvPr id="2619456" name="Freeform 64" descr="Linee verticali chiare"/>
            <p:cNvSpPr>
              <a:spLocks/>
            </p:cNvSpPr>
            <p:nvPr/>
          </p:nvSpPr>
          <p:spPr bwMode="auto">
            <a:xfrm>
              <a:off x="3620" y="3878"/>
              <a:ext cx="108" cy="84"/>
            </a:xfrm>
            <a:custGeom>
              <a:avLst/>
              <a:gdLst/>
              <a:ahLst/>
              <a:cxnLst>
                <a:cxn ang="0">
                  <a:pos x="55" y="12"/>
                </a:cxn>
                <a:cxn ang="0">
                  <a:pos x="50" y="6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9" y="6"/>
                </a:cxn>
                <a:cxn ang="0">
                  <a:pos x="5" y="12"/>
                </a:cxn>
                <a:cxn ang="0">
                  <a:pos x="0" y="17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55" y="97"/>
                </a:cxn>
                <a:cxn ang="0">
                  <a:pos x="105" y="34"/>
                </a:cxn>
                <a:cxn ang="0">
                  <a:pos x="110" y="29"/>
                </a:cxn>
                <a:cxn ang="0">
                  <a:pos x="110" y="17"/>
                </a:cxn>
                <a:cxn ang="0">
                  <a:pos x="105" y="12"/>
                </a:cxn>
                <a:cxn ang="0">
                  <a:pos x="101" y="6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3" y="0"/>
                </a:cxn>
                <a:cxn ang="0">
                  <a:pos x="64" y="0"/>
                </a:cxn>
                <a:cxn ang="0">
                  <a:pos x="60" y="6"/>
                </a:cxn>
                <a:cxn ang="0">
                  <a:pos x="55" y="12"/>
                </a:cxn>
                <a:cxn ang="0">
                  <a:pos x="55" y="12"/>
                </a:cxn>
              </a:cxnLst>
              <a:rect l="0" t="0" r="r" b="b"/>
              <a:pathLst>
                <a:path w="111" h="98">
                  <a:moveTo>
                    <a:pt x="55" y="12"/>
                  </a:moveTo>
                  <a:lnTo>
                    <a:pt x="50" y="6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9" y="6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55" y="97"/>
                  </a:lnTo>
                  <a:lnTo>
                    <a:pt x="105" y="34"/>
                  </a:lnTo>
                  <a:lnTo>
                    <a:pt x="110" y="29"/>
                  </a:lnTo>
                  <a:lnTo>
                    <a:pt x="110" y="17"/>
                  </a:lnTo>
                  <a:lnTo>
                    <a:pt x="105" y="12"/>
                  </a:lnTo>
                  <a:lnTo>
                    <a:pt x="101" y="6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60" y="6"/>
                  </a:lnTo>
                  <a:lnTo>
                    <a:pt x="55" y="12"/>
                  </a:lnTo>
                  <a:lnTo>
                    <a:pt x="55" y="12"/>
                  </a:lnTo>
                </a:path>
              </a:pathLst>
            </a:custGeom>
            <a:pattFill prst="ltVert">
              <a:fgClr>
                <a:schemeClr val="tx2"/>
              </a:fgClr>
              <a:bgClr>
                <a:srgbClr val="FFFFFF"/>
              </a:bgClr>
            </a:patt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57" name="Freeform 65"/>
            <p:cNvSpPr>
              <a:spLocks/>
            </p:cNvSpPr>
            <p:nvPr/>
          </p:nvSpPr>
          <p:spPr bwMode="auto">
            <a:xfrm>
              <a:off x="3520" y="4018"/>
              <a:ext cx="113" cy="82"/>
            </a:xfrm>
            <a:custGeom>
              <a:avLst/>
              <a:gdLst/>
              <a:ahLst/>
              <a:cxnLst>
                <a:cxn ang="0">
                  <a:pos x="57" y="6"/>
                </a:cxn>
                <a:cxn ang="0">
                  <a:pos x="53" y="6"/>
                </a:cxn>
                <a:cxn ang="0">
                  <a:pos x="49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2" y="0"/>
                </a:cxn>
                <a:cxn ang="0">
                  <a:pos x="9" y="6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4" y="30"/>
                </a:cxn>
                <a:cxn ang="0">
                  <a:pos x="57" y="95"/>
                </a:cxn>
                <a:cxn ang="0">
                  <a:pos x="111" y="30"/>
                </a:cxn>
                <a:cxn ang="0">
                  <a:pos x="115" y="24"/>
                </a:cxn>
                <a:cxn ang="0">
                  <a:pos x="115" y="18"/>
                </a:cxn>
                <a:cxn ang="0">
                  <a:pos x="111" y="12"/>
                </a:cxn>
                <a:cxn ang="0">
                  <a:pos x="106" y="6"/>
                </a:cxn>
                <a:cxn ang="0">
                  <a:pos x="97" y="0"/>
                </a:cxn>
                <a:cxn ang="0">
                  <a:pos x="84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2" y="6"/>
                </a:cxn>
                <a:cxn ang="0">
                  <a:pos x="57" y="6"/>
                </a:cxn>
                <a:cxn ang="0">
                  <a:pos x="57" y="6"/>
                </a:cxn>
              </a:cxnLst>
              <a:rect l="0" t="0" r="r" b="b"/>
              <a:pathLst>
                <a:path w="116" h="96">
                  <a:moveTo>
                    <a:pt x="57" y="6"/>
                  </a:moveTo>
                  <a:lnTo>
                    <a:pt x="53" y="6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9" y="6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57" y="95"/>
                  </a:lnTo>
                  <a:lnTo>
                    <a:pt x="111" y="30"/>
                  </a:lnTo>
                  <a:lnTo>
                    <a:pt x="115" y="24"/>
                  </a:lnTo>
                  <a:lnTo>
                    <a:pt x="115" y="18"/>
                  </a:lnTo>
                  <a:lnTo>
                    <a:pt x="111" y="12"/>
                  </a:lnTo>
                  <a:lnTo>
                    <a:pt x="106" y="6"/>
                  </a:lnTo>
                  <a:lnTo>
                    <a:pt x="97" y="0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2" y="6"/>
                  </a:lnTo>
                  <a:lnTo>
                    <a:pt x="57" y="6"/>
                  </a:lnTo>
                  <a:lnTo>
                    <a:pt x="57" y="6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58" name="Freeform 66"/>
            <p:cNvSpPr>
              <a:spLocks/>
            </p:cNvSpPr>
            <p:nvPr/>
          </p:nvSpPr>
          <p:spPr bwMode="auto">
            <a:xfrm>
              <a:off x="3520" y="3878"/>
              <a:ext cx="113" cy="84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3" y="6"/>
                </a:cxn>
                <a:cxn ang="0">
                  <a:pos x="49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2" y="0"/>
                </a:cxn>
                <a:cxn ang="0">
                  <a:pos x="9" y="6"/>
                </a:cxn>
                <a:cxn ang="0">
                  <a:pos x="4" y="12"/>
                </a:cxn>
                <a:cxn ang="0">
                  <a:pos x="0" y="17"/>
                </a:cxn>
                <a:cxn ang="0">
                  <a:pos x="0" y="29"/>
                </a:cxn>
                <a:cxn ang="0">
                  <a:pos x="4" y="34"/>
                </a:cxn>
                <a:cxn ang="0">
                  <a:pos x="57" y="97"/>
                </a:cxn>
                <a:cxn ang="0">
                  <a:pos x="111" y="34"/>
                </a:cxn>
                <a:cxn ang="0">
                  <a:pos x="115" y="29"/>
                </a:cxn>
                <a:cxn ang="0">
                  <a:pos x="115" y="17"/>
                </a:cxn>
                <a:cxn ang="0">
                  <a:pos x="111" y="12"/>
                </a:cxn>
                <a:cxn ang="0">
                  <a:pos x="106" y="6"/>
                </a:cxn>
                <a:cxn ang="0">
                  <a:pos x="97" y="0"/>
                </a:cxn>
                <a:cxn ang="0">
                  <a:pos x="84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2" y="6"/>
                </a:cxn>
                <a:cxn ang="0">
                  <a:pos x="57" y="12"/>
                </a:cxn>
                <a:cxn ang="0">
                  <a:pos x="57" y="12"/>
                </a:cxn>
              </a:cxnLst>
              <a:rect l="0" t="0" r="r" b="b"/>
              <a:pathLst>
                <a:path w="116" h="98">
                  <a:moveTo>
                    <a:pt x="57" y="12"/>
                  </a:moveTo>
                  <a:lnTo>
                    <a:pt x="53" y="6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9" y="6"/>
                  </a:lnTo>
                  <a:lnTo>
                    <a:pt x="4" y="12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4" y="34"/>
                  </a:lnTo>
                  <a:lnTo>
                    <a:pt x="57" y="97"/>
                  </a:lnTo>
                  <a:lnTo>
                    <a:pt x="111" y="34"/>
                  </a:lnTo>
                  <a:lnTo>
                    <a:pt x="115" y="29"/>
                  </a:lnTo>
                  <a:lnTo>
                    <a:pt x="115" y="17"/>
                  </a:lnTo>
                  <a:lnTo>
                    <a:pt x="111" y="12"/>
                  </a:lnTo>
                  <a:lnTo>
                    <a:pt x="106" y="6"/>
                  </a:lnTo>
                  <a:lnTo>
                    <a:pt x="97" y="0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2" y="6"/>
                  </a:lnTo>
                  <a:lnTo>
                    <a:pt x="57" y="12"/>
                  </a:lnTo>
                  <a:lnTo>
                    <a:pt x="57" y="1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59" name="Freeform 67"/>
            <p:cNvSpPr>
              <a:spLocks/>
            </p:cNvSpPr>
            <p:nvPr/>
          </p:nvSpPr>
          <p:spPr bwMode="auto">
            <a:xfrm>
              <a:off x="3620" y="4018"/>
              <a:ext cx="108" cy="82"/>
            </a:xfrm>
            <a:custGeom>
              <a:avLst/>
              <a:gdLst/>
              <a:ahLst/>
              <a:cxnLst>
                <a:cxn ang="0">
                  <a:pos x="55" y="6"/>
                </a:cxn>
                <a:cxn ang="0">
                  <a:pos x="50" y="6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9" y="6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55" y="95"/>
                </a:cxn>
                <a:cxn ang="0">
                  <a:pos x="105" y="30"/>
                </a:cxn>
                <a:cxn ang="0">
                  <a:pos x="110" y="24"/>
                </a:cxn>
                <a:cxn ang="0">
                  <a:pos x="110" y="18"/>
                </a:cxn>
                <a:cxn ang="0">
                  <a:pos x="105" y="12"/>
                </a:cxn>
                <a:cxn ang="0">
                  <a:pos x="101" y="6"/>
                </a:cxn>
                <a:cxn ang="0">
                  <a:pos x="92" y="0"/>
                </a:cxn>
                <a:cxn ang="0">
                  <a:pos x="83" y="0"/>
                </a:cxn>
                <a:cxn ang="0">
                  <a:pos x="73" y="0"/>
                </a:cxn>
                <a:cxn ang="0">
                  <a:pos x="64" y="0"/>
                </a:cxn>
                <a:cxn ang="0">
                  <a:pos x="60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11" h="96">
                  <a:moveTo>
                    <a:pt x="55" y="6"/>
                  </a:moveTo>
                  <a:lnTo>
                    <a:pt x="50" y="6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9" y="6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55" y="95"/>
                  </a:lnTo>
                  <a:lnTo>
                    <a:pt x="105" y="30"/>
                  </a:lnTo>
                  <a:lnTo>
                    <a:pt x="110" y="24"/>
                  </a:lnTo>
                  <a:lnTo>
                    <a:pt x="110" y="18"/>
                  </a:lnTo>
                  <a:lnTo>
                    <a:pt x="105" y="12"/>
                  </a:lnTo>
                  <a:lnTo>
                    <a:pt x="101" y="6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60" y="6"/>
                  </a:lnTo>
                  <a:lnTo>
                    <a:pt x="55" y="6"/>
                  </a:lnTo>
                  <a:lnTo>
                    <a:pt x="55" y="6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60" name="Freeform 68"/>
            <p:cNvSpPr>
              <a:spLocks/>
            </p:cNvSpPr>
            <p:nvPr/>
          </p:nvSpPr>
          <p:spPr bwMode="auto">
            <a:xfrm>
              <a:off x="3802" y="1438"/>
              <a:ext cx="47" cy="12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61" name="Freeform 69"/>
            <p:cNvSpPr>
              <a:spLocks/>
            </p:cNvSpPr>
            <p:nvPr/>
          </p:nvSpPr>
          <p:spPr bwMode="auto">
            <a:xfrm>
              <a:off x="3802" y="1813"/>
              <a:ext cx="47" cy="1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62" name="Freeform 70"/>
            <p:cNvSpPr>
              <a:spLocks/>
            </p:cNvSpPr>
            <p:nvPr/>
          </p:nvSpPr>
          <p:spPr bwMode="auto">
            <a:xfrm>
              <a:off x="3802" y="2257"/>
              <a:ext cx="47" cy="12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63" name="Freeform 71"/>
            <p:cNvSpPr>
              <a:spLocks/>
            </p:cNvSpPr>
            <p:nvPr/>
          </p:nvSpPr>
          <p:spPr bwMode="auto">
            <a:xfrm>
              <a:off x="3802" y="2506"/>
              <a:ext cx="47" cy="2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64" name="Freeform 72"/>
            <p:cNvSpPr>
              <a:spLocks/>
            </p:cNvSpPr>
            <p:nvPr/>
          </p:nvSpPr>
          <p:spPr bwMode="auto">
            <a:xfrm>
              <a:off x="3802" y="2855"/>
              <a:ext cx="47" cy="11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65" name="Freeform 73"/>
            <p:cNvSpPr>
              <a:spLocks/>
            </p:cNvSpPr>
            <p:nvPr/>
          </p:nvSpPr>
          <p:spPr bwMode="auto">
            <a:xfrm>
              <a:off x="3802" y="3913"/>
              <a:ext cx="47" cy="12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66" name="Freeform 74"/>
            <p:cNvSpPr>
              <a:spLocks/>
            </p:cNvSpPr>
            <p:nvPr/>
          </p:nvSpPr>
          <p:spPr bwMode="auto">
            <a:xfrm>
              <a:off x="3802" y="3639"/>
              <a:ext cx="47" cy="12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67" name="Freeform 75"/>
            <p:cNvSpPr>
              <a:spLocks/>
            </p:cNvSpPr>
            <p:nvPr/>
          </p:nvSpPr>
          <p:spPr bwMode="auto">
            <a:xfrm>
              <a:off x="3802" y="3390"/>
              <a:ext cx="47" cy="1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418891" name="Group 76"/>
          <p:cNvGrpSpPr>
            <a:grpSpLocks/>
          </p:cNvGrpSpPr>
          <p:nvPr/>
        </p:nvGrpSpPr>
        <p:grpSpPr bwMode="auto">
          <a:xfrm>
            <a:off x="5894388" y="1171575"/>
            <a:ext cx="2886075" cy="5184775"/>
            <a:chOff x="4448" y="787"/>
            <a:chExt cx="2182" cy="3484"/>
          </a:xfrm>
        </p:grpSpPr>
        <p:sp>
          <p:nvSpPr>
            <p:cNvPr id="2619469" name="Line 77"/>
            <p:cNvSpPr>
              <a:spLocks noChangeShapeType="1"/>
            </p:cNvSpPr>
            <p:nvPr/>
          </p:nvSpPr>
          <p:spPr bwMode="auto">
            <a:xfrm>
              <a:off x="5180" y="1043"/>
              <a:ext cx="971" cy="137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0" name="Line 78"/>
            <p:cNvSpPr>
              <a:spLocks noChangeShapeType="1"/>
            </p:cNvSpPr>
            <p:nvPr/>
          </p:nvSpPr>
          <p:spPr bwMode="auto">
            <a:xfrm>
              <a:off x="5117" y="1016"/>
              <a:ext cx="1103" cy="14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1" name="Line 79"/>
            <p:cNvSpPr>
              <a:spLocks noChangeShapeType="1"/>
            </p:cNvSpPr>
            <p:nvPr/>
          </p:nvSpPr>
          <p:spPr bwMode="auto">
            <a:xfrm>
              <a:off x="5039" y="1016"/>
              <a:ext cx="1253" cy="14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2" name="Line 80"/>
            <p:cNvSpPr>
              <a:spLocks noChangeShapeType="1"/>
            </p:cNvSpPr>
            <p:nvPr/>
          </p:nvSpPr>
          <p:spPr bwMode="auto">
            <a:xfrm>
              <a:off x="5141" y="2626"/>
              <a:ext cx="1157" cy="71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3" name="Line 81"/>
            <p:cNvSpPr>
              <a:spLocks noChangeShapeType="1"/>
            </p:cNvSpPr>
            <p:nvPr/>
          </p:nvSpPr>
          <p:spPr bwMode="auto">
            <a:xfrm>
              <a:off x="5133" y="2626"/>
              <a:ext cx="1204" cy="8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4" name="Line 82"/>
            <p:cNvSpPr>
              <a:spLocks noChangeShapeType="1"/>
            </p:cNvSpPr>
            <p:nvPr/>
          </p:nvSpPr>
          <p:spPr bwMode="auto">
            <a:xfrm>
              <a:off x="5203" y="2667"/>
              <a:ext cx="948" cy="7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5" name="Line 83"/>
            <p:cNvSpPr>
              <a:spLocks noChangeShapeType="1"/>
            </p:cNvSpPr>
            <p:nvPr/>
          </p:nvSpPr>
          <p:spPr bwMode="auto">
            <a:xfrm>
              <a:off x="5203" y="2667"/>
              <a:ext cx="1049" cy="7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6" name="Line 84"/>
            <p:cNvSpPr>
              <a:spLocks noChangeShapeType="1"/>
            </p:cNvSpPr>
            <p:nvPr/>
          </p:nvSpPr>
          <p:spPr bwMode="auto">
            <a:xfrm>
              <a:off x="5078" y="2750"/>
              <a:ext cx="1228" cy="39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7" name="Line 85"/>
            <p:cNvSpPr>
              <a:spLocks noChangeShapeType="1"/>
            </p:cNvSpPr>
            <p:nvPr/>
          </p:nvSpPr>
          <p:spPr bwMode="auto">
            <a:xfrm>
              <a:off x="5163" y="2757"/>
              <a:ext cx="1275" cy="47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8" name="Line 86"/>
            <p:cNvSpPr>
              <a:spLocks noChangeShapeType="1"/>
            </p:cNvSpPr>
            <p:nvPr/>
          </p:nvSpPr>
          <p:spPr bwMode="auto">
            <a:xfrm>
              <a:off x="4984" y="2466"/>
              <a:ext cx="1391" cy="81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79" name="Line 87"/>
            <p:cNvSpPr>
              <a:spLocks noChangeShapeType="1"/>
            </p:cNvSpPr>
            <p:nvPr/>
          </p:nvSpPr>
          <p:spPr bwMode="auto">
            <a:xfrm>
              <a:off x="5033" y="2515"/>
              <a:ext cx="1421" cy="76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0" name="Line 88"/>
            <p:cNvSpPr>
              <a:spLocks noChangeShapeType="1"/>
            </p:cNvSpPr>
            <p:nvPr/>
          </p:nvSpPr>
          <p:spPr bwMode="auto">
            <a:xfrm>
              <a:off x="5180" y="2833"/>
              <a:ext cx="1111" cy="44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1" name="Line 89"/>
            <p:cNvSpPr>
              <a:spLocks noChangeShapeType="1"/>
            </p:cNvSpPr>
            <p:nvPr/>
          </p:nvSpPr>
          <p:spPr bwMode="auto">
            <a:xfrm>
              <a:off x="5039" y="2038"/>
              <a:ext cx="1253" cy="71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2" name="Line 90"/>
            <p:cNvSpPr>
              <a:spLocks noChangeShapeType="1"/>
            </p:cNvSpPr>
            <p:nvPr/>
          </p:nvSpPr>
          <p:spPr bwMode="auto">
            <a:xfrm>
              <a:off x="4960" y="2073"/>
              <a:ext cx="1191" cy="50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3" name="Line 91"/>
            <p:cNvSpPr>
              <a:spLocks noChangeShapeType="1"/>
            </p:cNvSpPr>
            <p:nvPr/>
          </p:nvSpPr>
          <p:spPr bwMode="auto">
            <a:xfrm>
              <a:off x="5094" y="1886"/>
              <a:ext cx="1111" cy="105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4" name="Line 92"/>
            <p:cNvSpPr>
              <a:spLocks noChangeShapeType="1"/>
            </p:cNvSpPr>
            <p:nvPr/>
          </p:nvSpPr>
          <p:spPr bwMode="auto">
            <a:xfrm>
              <a:off x="5078" y="2466"/>
              <a:ext cx="1135" cy="65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5" name="Line 93"/>
            <p:cNvSpPr>
              <a:spLocks noChangeShapeType="1"/>
            </p:cNvSpPr>
            <p:nvPr/>
          </p:nvSpPr>
          <p:spPr bwMode="auto">
            <a:xfrm>
              <a:off x="5171" y="2466"/>
              <a:ext cx="1043" cy="25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6" name="Line 94"/>
            <p:cNvSpPr>
              <a:spLocks noChangeShapeType="1"/>
            </p:cNvSpPr>
            <p:nvPr/>
          </p:nvSpPr>
          <p:spPr bwMode="auto">
            <a:xfrm>
              <a:off x="5117" y="2716"/>
              <a:ext cx="1081" cy="60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7" name="Line 95"/>
            <p:cNvSpPr>
              <a:spLocks noChangeShapeType="1"/>
            </p:cNvSpPr>
            <p:nvPr/>
          </p:nvSpPr>
          <p:spPr bwMode="auto">
            <a:xfrm>
              <a:off x="5180" y="2716"/>
              <a:ext cx="1018" cy="5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8" name="Line 96"/>
            <p:cNvSpPr>
              <a:spLocks noChangeShapeType="1"/>
            </p:cNvSpPr>
            <p:nvPr/>
          </p:nvSpPr>
          <p:spPr bwMode="auto">
            <a:xfrm>
              <a:off x="4666" y="845"/>
              <a:ext cx="0" cy="284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89" name="Line 97"/>
            <p:cNvSpPr>
              <a:spLocks noChangeShapeType="1"/>
            </p:cNvSpPr>
            <p:nvPr/>
          </p:nvSpPr>
          <p:spPr bwMode="auto">
            <a:xfrm>
              <a:off x="4666" y="4102"/>
              <a:ext cx="19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0" name="Line 98"/>
            <p:cNvSpPr>
              <a:spLocks noChangeShapeType="1"/>
            </p:cNvSpPr>
            <p:nvPr/>
          </p:nvSpPr>
          <p:spPr bwMode="auto">
            <a:xfrm>
              <a:off x="4666" y="4110"/>
              <a:ext cx="0" cy="5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1" name="Line 99"/>
            <p:cNvSpPr>
              <a:spLocks noChangeShapeType="1"/>
            </p:cNvSpPr>
            <p:nvPr/>
          </p:nvSpPr>
          <p:spPr bwMode="auto">
            <a:xfrm flipH="1">
              <a:off x="4645" y="3497"/>
              <a:ext cx="2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2" name="Line 100"/>
            <p:cNvSpPr>
              <a:spLocks noChangeShapeType="1"/>
            </p:cNvSpPr>
            <p:nvPr/>
          </p:nvSpPr>
          <p:spPr bwMode="auto">
            <a:xfrm flipH="1">
              <a:off x="4645" y="3084"/>
              <a:ext cx="2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3" name="Line 101"/>
            <p:cNvSpPr>
              <a:spLocks noChangeShapeType="1"/>
            </p:cNvSpPr>
            <p:nvPr/>
          </p:nvSpPr>
          <p:spPr bwMode="auto">
            <a:xfrm flipH="1">
              <a:off x="4645" y="2683"/>
              <a:ext cx="2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4" name="Line 102"/>
            <p:cNvSpPr>
              <a:spLocks noChangeShapeType="1"/>
            </p:cNvSpPr>
            <p:nvPr/>
          </p:nvSpPr>
          <p:spPr bwMode="auto">
            <a:xfrm flipH="1">
              <a:off x="4645" y="2269"/>
              <a:ext cx="2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5" name="Line 103"/>
            <p:cNvSpPr>
              <a:spLocks noChangeShapeType="1"/>
            </p:cNvSpPr>
            <p:nvPr/>
          </p:nvSpPr>
          <p:spPr bwMode="auto">
            <a:xfrm flipH="1">
              <a:off x="4645" y="1857"/>
              <a:ext cx="2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6" name="Line 104"/>
            <p:cNvSpPr>
              <a:spLocks noChangeShapeType="1"/>
            </p:cNvSpPr>
            <p:nvPr/>
          </p:nvSpPr>
          <p:spPr bwMode="auto">
            <a:xfrm flipH="1">
              <a:off x="4645" y="1456"/>
              <a:ext cx="2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7" name="Line 105"/>
            <p:cNvSpPr>
              <a:spLocks noChangeShapeType="1"/>
            </p:cNvSpPr>
            <p:nvPr/>
          </p:nvSpPr>
          <p:spPr bwMode="auto">
            <a:xfrm flipH="1">
              <a:off x="4645" y="1042"/>
              <a:ext cx="2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8" name="Line 106"/>
            <p:cNvSpPr>
              <a:spLocks noChangeShapeType="1"/>
            </p:cNvSpPr>
            <p:nvPr/>
          </p:nvSpPr>
          <p:spPr bwMode="auto">
            <a:xfrm flipH="1">
              <a:off x="4629" y="3697"/>
              <a:ext cx="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499" name="Line 107"/>
            <p:cNvSpPr>
              <a:spLocks noChangeShapeType="1"/>
            </p:cNvSpPr>
            <p:nvPr/>
          </p:nvSpPr>
          <p:spPr bwMode="auto">
            <a:xfrm flipH="1">
              <a:off x="4629" y="3285"/>
              <a:ext cx="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00" name="Line 108"/>
            <p:cNvSpPr>
              <a:spLocks noChangeShapeType="1"/>
            </p:cNvSpPr>
            <p:nvPr/>
          </p:nvSpPr>
          <p:spPr bwMode="auto">
            <a:xfrm flipH="1">
              <a:off x="4629" y="2884"/>
              <a:ext cx="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01" name="Line 109"/>
            <p:cNvSpPr>
              <a:spLocks noChangeShapeType="1"/>
            </p:cNvSpPr>
            <p:nvPr/>
          </p:nvSpPr>
          <p:spPr bwMode="auto">
            <a:xfrm flipH="1">
              <a:off x="4629" y="2470"/>
              <a:ext cx="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02" name="Line 110"/>
            <p:cNvSpPr>
              <a:spLocks noChangeShapeType="1"/>
            </p:cNvSpPr>
            <p:nvPr/>
          </p:nvSpPr>
          <p:spPr bwMode="auto">
            <a:xfrm flipH="1">
              <a:off x="4629" y="2069"/>
              <a:ext cx="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03" name="Line 111"/>
            <p:cNvSpPr>
              <a:spLocks noChangeShapeType="1"/>
            </p:cNvSpPr>
            <p:nvPr/>
          </p:nvSpPr>
          <p:spPr bwMode="auto">
            <a:xfrm flipH="1">
              <a:off x="4629" y="1655"/>
              <a:ext cx="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04" name="Line 112"/>
            <p:cNvSpPr>
              <a:spLocks noChangeShapeType="1"/>
            </p:cNvSpPr>
            <p:nvPr/>
          </p:nvSpPr>
          <p:spPr bwMode="auto">
            <a:xfrm flipH="1">
              <a:off x="4629" y="1255"/>
              <a:ext cx="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05" name="Line 113"/>
            <p:cNvSpPr>
              <a:spLocks noChangeShapeType="1"/>
            </p:cNvSpPr>
            <p:nvPr/>
          </p:nvSpPr>
          <p:spPr bwMode="auto">
            <a:xfrm flipH="1">
              <a:off x="4629" y="842"/>
              <a:ext cx="3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06" name="Freeform 114"/>
            <p:cNvSpPr>
              <a:spLocks/>
            </p:cNvSpPr>
            <p:nvPr/>
          </p:nvSpPr>
          <p:spPr bwMode="auto">
            <a:xfrm>
              <a:off x="4666" y="842"/>
              <a:ext cx="0" cy="2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04"/>
                </a:cxn>
                <a:cxn ang="0">
                  <a:pos x="0" y="0"/>
                </a:cxn>
              </a:cxnLst>
              <a:rect l="0" t="0" r="r" b="b"/>
              <a:pathLst>
                <a:path w="1" h="3305">
                  <a:moveTo>
                    <a:pt x="0" y="0"/>
                  </a:moveTo>
                  <a:lnTo>
                    <a:pt x="0" y="330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07" name="Rectangle 115"/>
            <p:cNvSpPr>
              <a:spLocks noChangeArrowheads="1"/>
            </p:cNvSpPr>
            <p:nvPr/>
          </p:nvSpPr>
          <p:spPr bwMode="auto">
            <a:xfrm>
              <a:off x="4462" y="3629"/>
              <a:ext cx="186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130</a:t>
              </a:r>
            </a:p>
          </p:txBody>
        </p:sp>
        <p:sp>
          <p:nvSpPr>
            <p:cNvPr id="2619508" name="Rectangle 116"/>
            <p:cNvSpPr>
              <a:spLocks noChangeArrowheads="1"/>
            </p:cNvSpPr>
            <p:nvPr/>
          </p:nvSpPr>
          <p:spPr bwMode="auto">
            <a:xfrm>
              <a:off x="4448" y="3230"/>
              <a:ext cx="186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140</a:t>
              </a:r>
            </a:p>
          </p:txBody>
        </p:sp>
        <p:sp>
          <p:nvSpPr>
            <p:cNvPr id="2619509" name="Rectangle 117"/>
            <p:cNvSpPr>
              <a:spLocks noChangeArrowheads="1"/>
            </p:cNvSpPr>
            <p:nvPr/>
          </p:nvSpPr>
          <p:spPr bwMode="auto">
            <a:xfrm>
              <a:off x="4448" y="2829"/>
              <a:ext cx="186" cy="1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150</a:t>
              </a:r>
            </a:p>
          </p:txBody>
        </p:sp>
        <p:sp>
          <p:nvSpPr>
            <p:cNvPr id="2619510" name="Rectangle 118"/>
            <p:cNvSpPr>
              <a:spLocks noChangeArrowheads="1"/>
            </p:cNvSpPr>
            <p:nvPr/>
          </p:nvSpPr>
          <p:spPr bwMode="auto">
            <a:xfrm>
              <a:off x="4448" y="2416"/>
              <a:ext cx="186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160</a:t>
              </a:r>
            </a:p>
          </p:txBody>
        </p:sp>
        <p:sp>
          <p:nvSpPr>
            <p:cNvPr id="2619511" name="Rectangle 119"/>
            <p:cNvSpPr>
              <a:spLocks noChangeArrowheads="1"/>
            </p:cNvSpPr>
            <p:nvPr/>
          </p:nvSpPr>
          <p:spPr bwMode="auto">
            <a:xfrm>
              <a:off x="4448" y="2015"/>
              <a:ext cx="186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170</a:t>
              </a:r>
            </a:p>
          </p:txBody>
        </p:sp>
        <p:sp>
          <p:nvSpPr>
            <p:cNvPr id="2619512" name="Rectangle 120"/>
            <p:cNvSpPr>
              <a:spLocks noChangeArrowheads="1"/>
            </p:cNvSpPr>
            <p:nvPr/>
          </p:nvSpPr>
          <p:spPr bwMode="auto">
            <a:xfrm>
              <a:off x="4448" y="1601"/>
              <a:ext cx="186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180</a:t>
              </a:r>
            </a:p>
          </p:txBody>
        </p:sp>
        <p:sp>
          <p:nvSpPr>
            <p:cNvPr id="2619513" name="Rectangle 121"/>
            <p:cNvSpPr>
              <a:spLocks noChangeArrowheads="1"/>
            </p:cNvSpPr>
            <p:nvPr/>
          </p:nvSpPr>
          <p:spPr bwMode="auto">
            <a:xfrm>
              <a:off x="4448" y="1200"/>
              <a:ext cx="186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190</a:t>
              </a:r>
            </a:p>
          </p:txBody>
        </p:sp>
        <p:sp>
          <p:nvSpPr>
            <p:cNvPr id="2619514" name="Rectangle 122"/>
            <p:cNvSpPr>
              <a:spLocks noChangeArrowheads="1"/>
            </p:cNvSpPr>
            <p:nvPr/>
          </p:nvSpPr>
          <p:spPr bwMode="auto">
            <a:xfrm>
              <a:off x="4448" y="787"/>
              <a:ext cx="186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200</a:t>
              </a:r>
            </a:p>
          </p:txBody>
        </p:sp>
        <p:sp>
          <p:nvSpPr>
            <p:cNvPr id="2619515" name="Rectangle 123"/>
            <p:cNvSpPr>
              <a:spLocks noChangeArrowheads="1"/>
            </p:cNvSpPr>
            <p:nvPr/>
          </p:nvSpPr>
          <p:spPr bwMode="auto">
            <a:xfrm>
              <a:off x="4690" y="903"/>
              <a:ext cx="336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mmHg</a:t>
              </a:r>
            </a:p>
          </p:txBody>
        </p:sp>
        <p:sp>
          <p:nvSpPr>
            <p:cNvPr id="2619516" name="Line 124"/>
            <p:cNvSpPr>
              <a:spLocks noChangeShapeType="1"/>
            </p:cNvSpPr>
            <p:nvPr/>
          </p:nvSpPr>
          <p:spPr bwMode="auto">
            <a:xfrm>
              <a:off x="5201" y="3214"/>
              <a:ext cx="953" cy="9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17" name="Line 125"/>
            <p:cNvSpPr>
              <a:spLocks noChangeShapeType="1"/>
            </p:cNvSpPr>
            <p:nvPr/>
          </p:nvSpPr>
          <p:spPr bwMode="auto">
            <a:xfrm>
              <a:off x="5171" y="2333"/>
              <a:ext cx="983" cy="30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18" name="Line 126"/>
            <p:cNvSpPr>
              <a:spLocks noChangeShapeType="1"/>
            </p:cNvSpPr>
            <p:nvPr/>
          </p:nvSpPr>
          <p:spPr bwMode="auto">
            <a:xfrm>
              <a:off x="5109" y="2314"/>
              <a:ext cx="1050" cy="42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19" name="Line 127"/>
            <p:cNvSpPr>
              <a:spLocks noChangeShapeType="1"/>
            </p:cNvSpPr>
            <p:nvPr/>
          </p:nvSpPr>
          <p:spPr bwMode="auto">
            <a:xfrm>
              <a:off x="5174" y="1918"/>
              <a:ext cx="987" cy="13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0" name="Line 128"/>
            <p:cNvSpPr>
              <a:spLocks noChangeShapeType="1"/>
            </p:cNvSpPr>
            <p:nvPr/>
          </p:nvSpPr>
          <p:spPr bwMode="auto">
            <a:xfrm>
              <a:off x="5245" y="1879"/>
              <a:ext cx="916" cy="11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1" name="Freeform 129"/>
            <p:cNvSpPr>
              <a:spLocks/>
            </p:cNvSpPr>
            <p:nvPr/>
          </p:nvSpPr>
          <p:spPr bwMode="auto">
            <a:xfrm>
              <a:off x="5155" y="3181"/>
              <a:ext cx="66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62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67" h="63">
                  <a:moveTo>
                    <a:pt x="0" y="0"/>
                  </a:moveTo>
                  <a:lnTo>
                    <a:pt x="66" y="0"/>
                  </a:lnTo>
                  <a:lnTo>
                    <a:pt x="66" y="62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00CC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2" name="Freeform 130"/>
            <p:cNvSpPr>
              <a:spLocks/>
            </p:cNvSpPr>
            <p:nvPr/>
          </p:nvSpPr>
          <p:spPr bwMode="auto">
            <a:xfrm>
              <a:off x="5126" y="2294"/>
              <a:ext cx="80" cy="6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CCFF9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3" name="Freeform 131"/>
            <p:cNvSpPr>
              <a:spLocks/>
            </p:cNvSpPr>
            <p:nvPr/>
          </p:nvSpPr>
          <p:spPr bwMode="auto">
            <a:xfrm>
              <a:off x="5060" y="2271"/>
              <a:ext cx="80" cy="6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66FF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4" name="Freeform 132"/>
            <p:cNvSpPr>
              <a:spLocks/>
            </p:cNvSpPr>
            <p:nvPr/>
          </p:nvSpPr>
          <p:spPr bwMode="auto">
            <a:xfrm>
              <a:off x="5124" y="1871"/>
              <a:ext cx="97" cy="7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5" name="Freeform 133"/>
            <p:cNvSpPr>
              <a:spLocks/>
            </p:cNvSpPr>
            <p:nvPr/>
          </p:nvSpPr>
          <p:spPr bwMode="auto">
            <a:xfrm>
              <a:off x="5196" y="1826"/>
              <a:ext cx="97" cy="8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6" name="AutoShape 134"/>
            <p:cNvSpPr>
              <a:spLocks noChangeArrowheads="1"/>
            </p:cNvSpPr>
            <p:nvPr/>
          </p:nvSpPr>
          <p:spPr bwMode="auto">
            <a:xfrm>
              <a:off x="5144" y="2664"/>
              <a:ext cx="70" cy="63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7" name="AutoShape 135"/>
            <p:cNvSpPr>
              <a:spLocks noChangeArrowheads="1"/>
            </p:cNvSpPr>
            <p:nvPr/>
          </p:nvSpPr>
          <p:spPr bwMode="auto">
            <a:xfrm>
              <a:off x="5082" y="2659"/>
              <a:ext cx="71" cy="63"/>
            </a:xfrm>
            <a:prstGeom prst="rtTriangle">
              <a:avLst/>
            </a:prstGeom>
            <a:solidFill>
              <a:schemeClr val="folHlink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8" name="Freeform 136"/>
            <p:cNvSpPr>
              <a:spLocks/>
            </p:cNvSpPr>
            <p:nvPr/>
          </p:nvSpPr>
          <p:spPr bwMode="auto">
            <a:xfrm>
              <a:off x="5112" y="2419"/>
              <a:ext cx="119" cy="8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48"/>
                </a:cxn>
                <a:cxn ang="0">
                  <a:pos x="60" y="96"/>
                </a:cxn>
                <a:cxn ang="0">
                  <a:pos x="120" y="48"/>
                </a:cxn>
                <a:cxn ang="0">
                  <a:pos x="60" y="0"/>
                </a:cxn>
              </a:cxnLst>
              <a:rect l="0" t="0" r="r" b="b"/>
              <a:pathLst>
                <a:path w="121" h="97">
                  <a:moveTo>
                    <a:pt x="60" y="0"/>
                  </a:moveTo>
                  <a:lnTo>
                    <a:pt x="0" y="48"/>
                  </a:lnTo>
                  <a:lnTo>
                    <a:pt x="60" y="96"/>
                  </a:lnTo>
                  <a:lnTo>
                    <a:pt x="120" y="48"/>
                  </a:lnTo>
                  <a:lnTo>
                    <a:pt x="60" y="0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29" name="Freeform 137"/>
            <p:cNvSpPr>
              <a:spLocks/>
            </p:cNvSpPr>
            <p:nvPr/>
          </p:nvSpPr>
          <p:spPr bwMode="auto">
            <a:xfrm>
              <a:off x="5027" y="2421"/>
              <a:ext cx="120" cy="8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48"/>
                </a:cxn>
                <a:cxn ang="0">
                  <a:pos x="60" y="96"/>
                </a:cxn>
                <a:cxn ang="0">
                  <a:pos x="120" y="48"/>
                </a:cxn>
                <a:cxn ang="0">
                  <a:pos x="60" y="0"/>
                </a:cxn>
              </a:cxnLst>
              <a:rect l="0" t="0" r="r" b="b"/>
              <a:pathLst>
                <a:path w="121" h="97">
                  <a:moveTo>
                    <a:pt x="60" y="0"/>
                  </a:moveTo>
                  <a:lnTo>
                    <a:pt x="0" y="48"/>
                  </a:lnTo>
                  <a:lnTo>
                    <a:pt x="60" y="96"/>
                  </a:lnTo>
                  <a:lnTo>
                    <a:pt x="120" y="48"/>
                  </a:lnTo>
                  <a:lnTo>
                    <a:pt x="60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30" name="Freeform 138"/>
            <p:cNvSpPr>
              <a:spLocks/>
            </p:cNvSpPr>
            <p:nvPr/>
          </p:nvSpPr>
          <p:spPr bwMode="auto">
            <a:xfrm>
              <a:off x="5042" y="1832"/>
              <a:ext cx="102" cy="97"/>
            </a:xfrm>
            <a:custGeom>
              <a:avLst/>
              <a:gdLst/>
              <a:ahLst/>
              <a:cxnLst>
                <a:cxn ang="0">
                  <a:pos x="104" y="56"/>
                </a:cxn>
                <a:cxn ang="0">
                  <a:pos x="61" y="46"/>
                </a:cxn>
                <a:cxn ang="0">
                  <a:pos x="52" y="0"/>
                </a:cxn>
                <a:cxn ang="0">
                  <a:pos x="43" y="46"/>
                </a:cxn>
                <a:cxn ang="0">
                  <a:pos x="0" y="56"/>
                </a:cxn>
                <a:cxn ang="0">
                  <a:pos x="43" y="66"/>
                </a:cxn>
                <a:cxn ang="0">
                  <a:pos x="52" y="112"/>
                </a:cxn>
                <a:cxn ang="0">
                  <a:pos x="61" y="66"/>
                </a:cxn>
                <a:cxn ang="0">
                  <a:pos x="104" y="56"/>
                </a:cxn>
              </a:cxnLst>
              <a:rect l="0" t="0" r="r" b="b"/>
              <a:pathLst>
                <a:path w="105" h="113">
                  <a:moveTo>
                    <a:pt x="104" y="56"/>
                  </a:moveTo>
                  <a:lnTo>
                    <a:pt x="61" y="46"/>
                  </a:lnTo>
                  <a:lnTo>
                    <a:pt x="52" y="0"/>
                  </a:lnTo>
                  <a:lnTo>
                    <a:pt x="43" y="46"/>
                  </a:lnTo>
                  <a:lnTo>
                    <a:pt x="0" y="56"/>
                  </a:lnTo>
                  <a:lnTo>
                    <a:pt x="43" y="66"/>
                  </a:lnTo>
                  <a:lnTo>
                    <a:pt x="52" y="112"/>
                  </a:lnTo>
                  <a:lnTo>
                    <a:pt x="61" y="66"/>
                  </a:lnTo>
                  <a:lnTo>
                    <a:pt x="104" y="56"/>
                  </a:lnTo>
                </a:path>
              </a:pathLst>
            </a:custGeom>
            <a:solidFill>
              <a:srgbClr val="FF993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31" name="Freeform 139"/>
            <p:cNvSpPr>
              <a:spLocks/>
            </p:cNvSpPr>
            <p:nvPr/>
          </p:nvSpPr>
          <p:spPr bwMode="auto">
            <a:xfrm>
              <a:off x="4915" y="2025"/>
              <a:ext cx="82" cy="8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32" name="Freeform 140"/>
            <p:cNvSpPr>
              <a:spLocks/>
            </p:cNvSpPr>
            <p:nvPr/>
          </p:nvSpPr>
          <p:spPr bwMode="auto">
            <a:xfrm>
              <a:off x="4993" y="1987"/>
              <a:ext cx="82" cy="8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33" name="Freeform 141"/>
            <p:cNvSpPr>
              <a:spLocks/>
            </p:cNvSpPr>
            <p:nvPr/>
          </p:nvSpPr>
          <p:spPr bwMode="auto">
            <a:xfrm>
              <a:off x="5120" y="2806"/>
              <a:ext cx="102" cy="42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0" y="0"/>
                </a:cxn>
                <a:cxn ang="0">
                  <a:pos x="104" y="47"/>
                </a:cxn>
                <a:cxn ang="0">
                  <a:pos x="0" y="47"/>
                </a:cxn>
                <a:cxn ang="0">
                  <a:pos x="104" y="0"/>
                </a:cxn>
              </a:cxnLst>
              <a:rect l="0" t="0" r="r" b="b"/>
              <a:pathLst>
                <a:path w="105" h="48">
                  <a:moveTo>
                    <a:pt x="104" y="0"/>
                  </a:moveTo>
                  <a:lnTo>
                    <a:pt x="0" y="0"/>
                  </a:lnTo>
                  <a:lnTo>
                    <a:pt x="104" y="47"/>
                  </a:lnTo>
                  <a:lnTo>
                    <a:pt x="0" y="47"/>
                  </a:lnTo>
                  <a:lnTo>
                    <a:pt x="104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2619534" name="Picture 14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41" y="2428"/>
              <a:ext cx="115" cy="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2619535" name="Picture 143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88" y="2483"/>
              <a:ext cx="116" cy="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2619536" name="Picture 144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20" y="2718"/>
              <a:ext cx="92" cy="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2619537" name="Picture 145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42" y="2718"/>
              <a:ext cx="92" cy="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sp>
          <p:nvSpPr>
            <p:cNvPr id="2619538" name="Freeform 146"/>
            <p:cNvSpPr>
              <a:spLocks/>
            </p:cNvSpPr>
            <p:nvPr/>
          </p:nvSpPr>
          <p:spPr bwMode="auto">
            <a:xfrm>
              <a:off x="5153" y="2632"/>
              <a:ext cx="104" cy="83"/>
            </a:xfrm>
            <a:custGeom>
              <a:avLst/>
              <a:gdLst/>
              <a:ahLst/>
              <a:cxnLst>
                <a:cxn ang="0">
                  <a:pos x="53" y="12"/>
                </a:cxn>
                <a:cxn ang="0">
                  <a:pos x="49" y="8"/>
                </a:cxn>
                <a:cxn ang="0">
                  <a:pos x="45" y="4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17" y="4"/>
                </a:cxn>
                <a:cxn ang="0">
                  <a:pos x="9" y="8"/>
                </a:cxn>
                <a:cxn ang="0">
                  <a:pos x="4" y="16"/>
                </a:cxn>
                <a:cxn ang="0">
                  <a:pos x="0" y="20"/>
                </a:cxn>
                <a:cxn ang="0">
                  <a:pos x="0" y="29"/>
                </a:cxn>
                <a:cxn ang="0">
                  <a:pos x="1" y="37"/>
                </a:cxn>
                <a:cxn ang="0">
                  <a:pos x="53" y="98"/>
                </a:cxn>
                <a:cxn ang="0">
                  <a:pos x="104" y="37"/>
                </a:cxn>
                <a:cxn ang="0">
                  <a:pos x="107" y="29"/>
                </a:cxn>
                <a:cxn ang="0">
                  <a:pos x="107" y="20"/>
                </a:cxn>
                <a:cxn ang="0">
                  <a:pos x="102" y="16"/>
                </a:cxn>
                <a:cxn ang="0">
                  <a:pos x="96" y="8"/>
                </a:cxn>
                <a:cxn ang="0">
                  <a:pos x="89" y="4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63" y="4"/>
                </a:cxn>
                <a:cxn ang="0">
                  <a:pos x="58" y="8"/>
                </a:cxn>
                <a:cxn ang="0">
                  <a:pos x="55" y="8"/>
                </a:cxn>
                <a:cxn ang="0">
                  <a:pos x="53" y="12"/>
                </a:cxn>
                <a:cxn ang="0">
                  <a:pos x="53" y="12"/>
                </a:cxn>
              </a:cxnLst>
              <a:rect l="0" t="0" r="r" b="b"/>
              <a:pathLst>
                <a:path w="108" h="99">
                  <a:moveTo>
                    <a:pt x="53" y="12"/>
                  </a:moveTo>
                  <a:lnTo>
                    <a:pt x="49" y="8"/>
                  </a:lnTo>
                  <a:lnTo>
                    <a:pt x="45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9" y="8"/>
                  </a:lnTo>
                  <a:lnTo>
                    <a:pt x="4" y="16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1" y="37"/>
                  </a:lnTo>
                  <a:lnTo>
                    <a:pt x="53" y="98"/>
                  </a:lnTo>
                  <a:lnTo>
                    <a:pt x="104" y="37"/>
                  </a:lnTo>
                  <a:lnTo>
                    <a:pt x="107" y="29"/>
                  </a:lnTo>
                  <a:lnTo>
                    <a:pt x="107" y="20"/>
                  </a:lnTo>
                  <a:lnTo>
                    <a:pt x="102" y="16"/>
                  </a:lnTo>
                  <a:lnTo>
                    <a:pt x="96" y="8"/>
                  </a:lnTo>
                  <a:lnTo>
                    <a:pt x="89" y="4"/>
                  </a:lnTo>
                  <a:lnTo>
                    <a:pt x="81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8" y="8"/>
                  </a:lnTo>
                  <a:lnTo>
                    <a:pt x="55" y="8"/>
                  </a:lnTo>
                  <a:lnTo>
                    <a:pt x="53" y="12"/>
                  </a:lnTo>
                  <a:lnTo>
                    <a:pt x="53" y="1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39" name="Freeform 147"/>
            <p:cNvSpPr>
              <a:spLocks/>
            </p:cNvSpPr>
            <p:nvPr/>
          </p:nvSpPr>
          <p:spPr bwMode="auto">
            <a:xfrm>
              <a:off x="5082" y="2593"/>
              <a:ext cx="103" cy="83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49" y="8"/>
                </a:cxn>
                <a:cxn ang="0">
                  <a:pos x="43" y="4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17" y="4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53" y="96"/>
                </a:cxn>
                <a:cxn ang="0">
                  <a:pos x="103" y="32"/>
                </a:cxn>
                <a:cxn ang="0">
                  <a:pos x="104" y="28"/>
                </a:cxn>
                <a:cxn ang="0">
                  <a:pos x="104" y="20"/>
                </a:cxn>
                <a:cxn ang="0">
                  <a:pos x="104" y="16"/>
                </a:cxn>
                <a:cxn ang="0">
                  <a:pos x="102" y="12"/>
                </a:cxn>
                <a:cxn ang="0">
                  <a:pos x="96" y="4"/>
                </a:cxn>
                <a:cxn ang="0">
                  <a:pos x="88" y="4"/>
                </a:cxn>
                <a:cxn ang="0">
                  <a:pos x="79" y="0"/>
                </a:cxn>
                <a:cxn ang="0">
                  <a:pos x="70" y="0"/>
                </a:cxn>
                <a:cxn ang="0">
                  <a:pos x="62" y="4"/>
                </a:cxn>
                <a:cxn ang="0">
                  <a:pos x="57" y="8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3" y="8"/>
                </a:cxn>
              </a:cxnLst>
              <a:rect l="0" t="0" r="r" b="b"/>
              <a:pathLst>
                <a:path w="105" h="97">
                  <a:moveTo>
                    <a:pt x="53" y="8"/>
                  </a:moveTo>
                  <a:lnTo>
                    <a:pt x="49" y="8"/>
                  </a:lnTo>
                  <a:lnTo>
                    <a:pt x="43" y="4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4"/>
                  </a:lnTo>
                  <a:lnTo>
                    <a:pt x="8" y="4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53" y="96"/>
                  </a:lnTo>
                  <a:lnTo>
                    <a:pt x="103" y="32"/>
                  </a:lnTo>
                  <a:lnTo>
                    <a:pt x="104" y="28"/>
                  </a:lnTo>
                  <a:lnTo>
                    <a:pt x="104" y="20"/>
                  </a:lnTo>
                  <a:lnTo>
                    <a:pt x="104" y="16"/>
                  </a:lnTo>
                  <a:lnTo>
                    <a:pt x="102" y="12"/>
                  </a:lnTo>
                  <a:lnTo>
                    <a:pt x="96" y="4"/>
                  </a:lnTo>
                  <a:lnTo>
                    <a:pt x="88" y="4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2" y="4"/>
                  </a:lnTo>
                  <a:lnTo>
                    <a:pt x="57" y="8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3" y="8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0" name="AutoShape 148"/>
            <p:cNvSpPr>
              <a:spLocks noChangeArrowheads="1"/>
            </p:cNvSpPr>
            <p:nvPr/>
          </p:nvSpPr>
          <p:spPr bwMode="auto">
            <a:xfrm>
              <a:off x="5144" y="1011"/>
              <a:ext cx="73" cy="66"/>
            </a:xfrm>
            <a:prstGeom prst="parallelogram">
              <a:avLst>
                <a:gd name="adj" fmla="val 27631"/>
              </a:avLst>
            </a:prstGeom>
            <a:solidFill>
              <a:srgbClr val="FFFFC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1" name="AutoShape 149"/>
            <p:cNvSpPr>
              <a:spLocks noChangeArrowheads="1"/>
            </p:cNvSpPr>
            <p:nvPr/>
          </p:nvSpPr>
          <p:spPr bwMode="auto">
            <a:xfrm>
              <a:off x="5081" y="978"/>
              <a:ext cx="74" cy="65"/>
            </a:xfrm>
            <a:prstGeom prst="parallelogram">
              <a:avLst>
                <a:gd name="adj" fmla="val 28440"/>
              </a:avLst>
            </a:prstGeom>
            <a:solidFill>
              <a:srgbClr val="FFFF9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2" name="AutoShape 150"/>
            <p:cNvSpPr>
              <a:spLocks noChangeArrowheads="1"/>
            </p:cNvSpPr>
            <p:nvPr/>
          </p:nvSpPr>
          <p:spPr bwMode="auto">
            <a:xfrm>
              <a:off x="5003" y="978"/>
              <a:ext cx="74" cy="65"/>
            </a:xfrm>
            <a:prstGeom prst="parallelogram">
              <a:avLst>
                <a:gd name="adj" fmla="val 28440"/>
              </a:avLst>
            </a:prstGeom>
            <a:solidFill>
              <a:srgbClr val="CC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3" name="Freeform 151"/>
            <p:cNvSpPr>
              <a:spLocks/>
            </p:cNvSpPr>
            <p:nvPr/>
          </p:nvSpPr>
          <p:spPr bwMode="auto">
            <a:xfrm>
              <a:off x="6122" y="3286"/>
              <a:ext cx="66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62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67" h="63">
                  <a:moveTo>
                    <a:pt x="0" y="0"/>
                  </a:moveTo>
                  <a:lnTo>
                    <a:pt x="66" y="0"/>
                  </a:lnTo>
                  <a:lnTo>
                    <a:pt x="66" y="62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00CC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4" name="Freeform 152"/>
            <p:cNvSpPr>
              <a:spLocks/>
            </p:cNvSpPr>
            <p:nvPr/>
          </p:nvSpPr>
          <p:spPr bwMode="auto">
            <a:xfrm>
              <a:off x="6112" y="2607"/>
              <a:ext cx="80" cy="6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CCFF9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5" name="Freeform 153"/>
            <p:cNvSpPr>
              <a:spLocks/>
            </p:cNvSpPr>
            <p:nvPr/>
          </p:nvSpPr>
          <p:spPr bwMode="auto">
            <a:xfrm>
              <a:off x="6109" y="2699"/>
              <a:ext cx="82" cy="6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66FF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6" name="Freeform 154"/>
            <p:cNvSpPr>
              <a:spLocks/>
            </p:cNvSpPr>
            <p:nvPr/>
          </p:nvSpPr>
          <p:spPr bwMode="auto">
            <a:xfrm>
              <a:off x="6108" y="3210"/>
              <a:ext cx="97" cy="77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7" name="Freeform 155"/>
            <p:cNvSpPr>
              <a:spLocks/>
            </p:cNvSpPr>
            <p:nvPr/>
          </p:nvSpPr>
          <p:spPr bwMode="auto">
            <a:xfrm>
              <a:off x="6118" y="3007"/>
              <a:ext cx="97" cy="8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8" name="AutoShape 156"/>
            <p:cNvSpPr>
              <a:spLocks noChangeArrowheads="1"/>
            </p:cNvSpPr>
            <p:nvPr/>
          </p:nvSpPr>
          <p:spPr bwMode="auto">
            <a:xfrm>
              <a:off x="6202" y="3211"/>
              <a:ext cx="72" cy="62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49" name="AutoShape 157"/>
            <p:cNvSpPr>
              <a:spLocks noChangeArrowheads="1"/>
            </p:cNvSpPr>
            <p:nvPr/>
          </p:nvSpPr>
          <p:spPr bwMode="auto">
            <a:xfrm>
              <a:off x="6194" y="3295"/>
              <a:ext cx="70" cy="63"/>
            </a:xfrm>
            <a:prstGeom prst="rtTriangle">
              <a:avLst/>
            </a:prstGeom>
            <a:solidFill>
              <a:schemeClr val="folHlink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50" name="Freeform 158"/>
            <p:cNvSpPr>
              <a:spLocks/>
            </p:cNvSpPr>
            <p:nvPr/>
          </p:nvSpPr>
          <p:spPr bwMode="auto">
            <a:xfrm>
              <a:off x="6155" y="2682"/>
              <a:ext cx="119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48"/>
                </a:cxn>
                <a:cxn ang="0">
                  <a:pos x="60" y="96"/>
                </a:cxn>
                <a:cxn ang="0">
                  <a:pos x="120" y="48"/>
                </a:cxn>
                <a:cxn ang="0">
                  <a:pos x="60" y="0"/>
                </a:cxn>
              </a:cxnLst>
              <a:rect l="0" t="0" r="r" b="b"/>
              <a:pathLst>
                <a:path w="121" h="97">
                  <a:moveTo>
                    <a:pt x="60" y="0"/>
                  </a:moveTo>
                  <a:lnTo>
                    <a:pt x="0" y="48"/>
                  </a:lnTo>
                  <a:lnTo>
                    <a:pt x="60" y="96"/>
                  </a:lnTo>
                  <a:lnTo>
                    <a:pt x="120" y="48"/>
                  </a:lnTo>
                  <a:lnTo>
                    <a:pt x="60" y="0"/>
                  </a:lnTo>
                </a:path>
              </a:pathLst>
            </a:custGeom>
            <a:solidFill>
              <a:srgbClr val="66FF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51" name="Freeform 159"/>
            <p:cNvSpPr>
              <a:spLocks/>
            </p:cNvSpPr>
            <p:nvPr/>
          </p:nvSpPr>
          <p:spPr bwMode="auto">
            <a:xfrm>
              <a:off x="6162" y="3083"/>
              <a:ext cx="119" cy="8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48"/>
                </a:cxn>
                <a:cxn ang="0">
                  <a:pos x="60" y="96"/>
                </a:cxn>
                <a:cxn ang="0">
                  <a:pos x="120" y="48"/>
                </a:cxn>
                <a:cxn ang="0">
                  <a:pos x="60" y="0"/>
                </a:cxn>
              </a:cxnLst>
              <a:rect l="0" t="0" r="r" b="b"/>
              <a:pathLst>
                <a:path w="121" h="97">
                  <a:moveTo>
                    <a:pt x="60" y="0"/>
                  </a:moveTo>
                  <a:lnTo>
                    <a:pt x="0" y="48"/>
                  </a:lnTo>
                  <a:lnTo>
                    <a:pt x="60" y="96"/>
                  </a:lnTo>
                  <a:lnTo>
                    <a:pt x="120" y="48"/>
                  </a:lnTo>
                  <a:lnTo>
                    <a:pt x="60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52" name="Freeform 160"/>
            <p:cNvSpPr>
              <a:spLocks/>
            </p:cNvSpPr>
            <p:nvPr/>
          </p:nvSpPr>
          <p:spPr bwMode="auto">
            <a:xfrm>
              <a:off x="6162" y="2896"/>
              <a:ext cx="102" cy="98"/>
            </a:xfrm>
            <a:custGeom>
              <a:avLst/>
              <a:gdLst/>
              <a:ahLst/>
              <a:cxnLst>
                <a:cxn ang="0">
                  <a:pos x="104" y="56"/>
                </a:cxn>
                <a:cxn ang="0">
                  <a:pos x="61" y="46"/>
                </a:cxn>
                <a:cxn ang="0">
                  <a:pos x="52" y="0"/>
                </a:cxn>
                <a:cxn ang="0">
                  <a:pos x="43" y="46"/>
                </a:cxn>
                <a:cxn ang="0">
                  <a:pos x="0" y="56"/>
                </a:cxn>
                <a:cxn ang="0">
                  <a:pos x="43" y="66"/>
                </a:cxn>
                <a:cxn ang="0">
                  <a:pos x="52" y="112"/>
                </a:cxn>
                <a:cxn ang="0">
                  <a:pos x="61" y="66"/>
                </a:cxn>
                <a:cxn ang="0">
                  <a:pos x="104" y="56"/>
                </a:cxn>
              </a:cxnLst>
              <a:rect l="0" t="0" r="r" b="b"/>
              <a:pathLst>
                <a:path w="105" h="113">
                  <a:moveTo>
                    <a:pt x="104" y="56"/>
                  </a:moveTo>
                  <a:lnTo>
                    <a:pt x="61" y="46"/>
                  </a:lnTo>
                  <a:lnTo>
                    <a:pt x="52" y="0"/>
                  </a:lnTo>
                  <a:lnTo>
                    <a:pt x="43" y="46"/>
                  </a:lnTo>
                  <a:lnTo>
                    <a:pt x="0" y="56"/>
                  </a:lnTo>
                  <a:lnTo>
                    <a:pt x="43" y="66"/>
                  </a:lnTo>
                  <a:lnTo>
                    <a:pt x="52" y="112"/>
                  </a:lnTo>
                  <a:lnTo>
                    <a:pt x="61" y="66"/>
                  </a:lnTo>
                  <a:lnTo>
                    <a:pt x="104" y="56"/>
                  </a:lnTo>
                </a:path>
              </a:pathLst>
            </a:custGeom>
            <a:solidFill>
              <a:srgbClr val="FF993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53" name="Freeform 161"/>
            <p:cNvSpPr>
              <a:spLocks/>
            </p:cNvSpPr>
            <p:nvPr/>
          </p:nvSpPr>
          <p:spPr bwMode="auto">
            <a:xfrm>
              <a:off x="6112" y="2545"/>
              <a:ext cx="84" cy="8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54" name="Freeform 162"/>
            <p:cNvSpPr>
              <a:spLocks/>
            </p:cNvSpPr>
            <p:nvPr/>
          </p:nvSpPr>
          <p:spPr bwMode="auto">
            <a:xfrm>
              <a:off x="6253" y="2717"/>
              <a:ext cx="82" cy="8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55" name="Freeform 163"/>
            <p:cNvSpPr>
              <a:spLocks/>
            </p:cNvSpPr>
            <p:nvPr/>
          </p:nvSpPr>
          <p:spPr bwMode="auto">
            <a:xfrm>
              <a:off x="6248" y="3263"/>
              <a:ext cx="102" cy="42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0" y="0"/>
                </a:cxn>
                <a:cxn ang="0">
                  <a:pos x="104" y="47"/>
                </a:cxn>
                <a:cxn ang="0">
                  <a:pos x="0" y="47"/>
                </a:cxn>
                <a:cxn ang="0">
                  <a:pos x="104" y="0"/>
                </a:cxn>
              </a:cxnLst>
              <a:rect l="0" t="0" r="r" b="b"/>
              <a:pathLst>
                <a:path w="105" h="48">
                  <a:moveTo>
                    <a:pt x="104" y="0"/>
                  </a:moveTo>
                  <a:lnTo>
                    <a:pt x="0" y="0"/>
                  </a:lnTo>
                  <a:lnTo>
                    <a:pt x="104" y="47"/>
                  </a:lnTo>
                  <a:lnTo>
                    <a:pt x="0" y="47"/>
                  </a:lnTo>
                  <a:lnTo>
                    <a:pt x="104" y="0"/>
                  </a:lnTo>
                </a:path>
              </a:pathLst>
            </a:custGeom>
            <a:solidFill>
              <a:srgbClr val="FF00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2619556" name="Picture 164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34" y="3243"/>
              <a:ext cx="120" cy="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2619557" name="Picture 165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12" y="3243"/>
              <a:ext cx="116" cy="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2619558" name="Picture 16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5" y="3202"/>
              <a:ext cx="95" cy="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pic>
          <p:nvPicPr>
            <p:cNvPr id="2619559" name="Picture 167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272" y="3113"/>
              <a:ext cx="91" cy="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</p:pic>
        <p:sp>
          <p:nvSpPr>
            <p:cNvPr id="2619560" name="Freeform 168"/>
            <p:cNvSpPr>
              <a:spLocks/>
            </p:cNvSpPr>
            <p:nvPr/>
          </p:nvSpPr>
          <p:spPr bwMode="auto">
            <a:xfrm>
              <a:off x="6102" y="3406"/>
              <a:ext cx="102" cy="87"/>
            </a:xfrm>
            <a:custGeom>
              <a:avLst/>
              <a:gdLst/>
              <a:ahLst/>
              <a:cxnLst>
                <a:cxn ang="0">
                  <a:pos x="54" y="11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5"/>
                </a:cxn>
                <a:cxn ang="0">
                  <a:pos x="27" y="0"/>
                </a:cxn>
                <a:cxn ang="0">
                  <a:pos x="18" y="5"/>
                </a:cxn>
                <a:cxn ang="0">
                  <a:pos x="9" y="11"/>
                </a:cxn>
                <a:cxn ang="0">
                  <a:pos x="6" y="16"/>
                </a:cxn>
                <a:cxn ang="0">
                  <a:pos x="0" y="22"/>
                </a:cxn>
                <a:cxn ang="0">
                  <a:pos x="0" y="33"/>
                </a:cxn>
                <a:cxn ang="0">
                  <a:pos x="3" y="38"/>
                </a:cxn>
                <a:cxn ang="0">
                  <a:pos x="54" y="99"/>
                </a:cxn>
                <a:cxn ang="0">
                  <a:pos x="105" y="38"/>
                </a:cxn>
                <a:cxn ang="0">
                  <a:pos x="105" y="33"/>
                </a:cxn>
                <a:cxn ang="0">
                  <a:pos x="105" y="22"/>
                </a:cxn>
                <a:cxn ang="0">
                  <a:pos x="102" y="16"/>
                </a:cxn>
                <a:cxn ang="0">
                  <a:pos x="96" y="11"/>
                </a:cxn>
                <a:cxn ang="0">
                  <a:pos x="90" y="5"/>
                </a:cxn>
                <a:cxn ang="0">
                  <a:pos x="81" y="0"/>
                </a:cxn>
                <a:cxn ang="0">
                  <a:pos x="72" y="5"/>
                </a:cxn>
                <a:cxn ang="0">
                  <a:pos x="63" y="5"/>
                </a:cxn>
                <a:cxn ang="0">
                  <a:pos x="57" y="11"/>
                </a:cxn>
                <a:cxn ang="0">
                  <a:pos x="54" y="11"/>
                </a:cxn>
                <a:cxn ang="0">
                  <a:pos x="54" y="11"/>
                </a:cxn>
              </a:cxnLst>
              <a:rect l="0" t="0" r="r" b="b"/>
              <a:pathLst>
                <a:path w="106" h="100">
                  <a:moveTo>
                    <a:pt x="54" y="11"/>
                  </a:moveTo>
                  <a:lnTo>
                    <a:pt x="51" y="11"/>
                  </a:lnTo>
                  <a:lnTo>
                    <a:pt x="45" y="5"/>
                  </a:lnTo>
                  <a:lnTo>
                    <a:pt x="36" y="5"/>
                  </a:lnTo>
                  <a:lnTo>
                    <a:pt x="27" y="0"/>
                  </a:lnTo>
                  <a:lnTo>
                    <a:pt x="18" y="5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4" y="99"/>
                  </a:lnTo>
                  <a:lnTo>
                    <a:pt x="105" y="38"/>
                  </a:lnTo>
                  <a:lnTo>
                    <a:pt x="105" y="33"/>
                  </a:lnTo>
                  <a:lnTo>
                    <a:pt x="105" y="22"/>
                  </a:lnTo>
                  <a:lnTo>
                    <a:pt x="102" y="16"/>
                  </a:lnTo>
                  <a:lnTo>
                    <a:pt x="96" y="11"/>
                  </a:lnTo>
                  <a:lnTo>
                    <a:pt x="90" y="5"/>
                  </a:lnTo>
                  <a:lnTo>
                    <a:pt x="81" y="0"/>
                  </a:lnTo>
                  <a:lnTo>
                    <a:pt x="72" y="5"/>
                  </a:lnTo>
                  <a:lnTo>
                    <a:pt x="63" y="5"/>
                  </a:lnTo>
                  <a:lnTo>
                    <a:pt x="57" y="11"/>
                  </a:lnTo>
                  <a:lnTo>
                    <a:pt x="54" y="11"/>
                  </a:lnTo>
                  <a:lnTo>
                    <a:pt x="54" y="1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61" name="Freeform 169" descr="Linee verticali chiare"/>
            <p:cNvSpPr>
              <a:spLocks/>
            </p:cNvSpPr>
            <p:nvPr/>
          </p:nvSpPr>
          <p:spPr bwMode="auto">
            <a:xfrm>
              <a:off x="6196" y="3406"/>
              <a:ext cx="102" cy="87"/>
            </a:xfrm>
            <a:custGeom>
              <a:avLst/>
              <a:gdLst/>
              <a:ahLst/>
              <a:cxnLst>
                <a:cxn ang="0">
                  <a:pos x="53" y="11"/>
                </a:cxn>
                <a:cxn ang="0">
                  <a:pos x="50" y="11"/>
                </a:cxn>
                <a:cxn ang="0">
                  <a:pos x="44" y="5"/>
                </a:cxn>
                <a:cxn ang="0">
                  <a:pos x="34" y="5"/>
                </a:cxn>
                <a:cxn ang="0">
                  <a:pos x="25" y="0"/>
                </a:cxn>
                <a:cxn ang="0">
                  <a:pos x="15" y="5"/>
                </a:cxn>
                <a:cxn ang="0">
                  <a:pos x="9" y="11"/>
                </a:cxn>
                <a:cxn ang="0">
                  <a:pos x="3" y="16"/>
                </a:cxn>
                <a:cxn ang="0">
                  <a:pos x="0" y="22"/>
                </a:cxn>
                <a:cxn ang="0">
                  <a:pos x="0" y="33"/>
                </a:cxn>
                <a:cxn ang="0">
                  <a:pos x="0" y="38"/>
                </a:cxn>
                <a:cxn ang="0">
                  <a:pos x="53" y="99"/>
                </a:cxn>
                <a:cxn ang="0">
                  <a:pos x="104" y="38"/>
                </a:cxn>
                <a:cxn ang="0">
                  <a:pos x="104" y="33"/>
                </a:cxn>
                <a:cxn ang="0">
                  <a:pos x="104" y="22"/>
                </a:cxn>
                <a:cxn ang="0">
                  <a:pos x="101" y="16"/>
                </a:cxn>
                <a:cxn ang="0">
                  <a:pos x="98" y="11"/>
                </a:cxn>
                <a:cxn ang="0">
                  <a:pos x="88" y="5"/>
                </a:cxn>
                <a:cxn ang="0">
                  <a:pos x="79" y="0"/>
                </a:cxn>
                <a:cxn ang="0">
                  <a:pos x="69" y="5"/>
                </a:cxn>
                <a:cxn ang="0">
                  <a:pos x="63" y="5"/>
                </a:cxn>
                <a:cxn ang="0">
                  <a:pos x="56" y="11"/>
                </a:cxn>
                <a:cxn ang="0">
                  <a:pos x="53" y="11"/>
                </a:cxn>
                <a:cxn ang="0">
                  <a:pos x="53" y="11"/>
                </a:cxn>
              </a:cxnLst>
              <a:rect l="0" t="0" r="r" b="b"/>
              <a:pathLst>
                <a:path w="105" h="100">
                  <a:moveTo>
                    <a:pt x="53" y="11"/>
                  </a:moveTo>
                  <a:lnTo>
                    <a:pt x="50" y="11"/>
                  </a:lnTo>
                  <a:lnTo>
                    <a:pt x="44" y="5"/>
                  </a:lnTo>
                  <a:lnTo>
                    <a:pt x="34" y="5"/>
                  </a:lnTo>
                  <a:lnTo>
                    <a:pt x="25" y="0"/>
                  </a:lnTo>
                  <a:lnTo>
                    <a:pt x="15" y="5"/>
                  </a:lnTo>
                  <a:lnTo>
                    <a:pt x="9" y="11"/>
                  </a:lnTo>
                  <a:lnTo>
                    <a:pt x="3" y="16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3" y="99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22"/>
                  </a:lnTo>
                  <a:lnTo>
                    <a:pt x="101" y="16"/>
                  </a:lnTo>
                  <a:lnTo>
                    <a:pt x="98" y="11"/>
                  </a:lnTo>
                  <a:lnTo>
                    <a:pt x="88" y="5"/>
                  </a:lnTo>
                  <a:lnTo>
                    <a:pt x="79" y="0"/>
                  </a:lnTo>
                  <a:lnTo>
                    <a:pt x="69" y="5"/>
                  </a:lnTo>
                  <a:lnTo>
                    <a:pt x="63" y="5"/>
                  </a:lnTo>
                  <a:lnTo>
                    <a:pt x="56" y="11"/>
                  </a:lnTo>
                  <a:lnTo>
                    <a:pt x="53" y="11"/>
                  </a:lnTo>
                  <a:lnTo>
                    <a:pt x="53" y="11"/>
                  </a:lnTo>
                </a:path>
              </a:pathLst>
            </a:custGeom>
            <a:pattFill prst="ltVert">
              <a:fgClr>
                <a:schemeClr val="tx1"/>
              </a:fgClr>
              <a:bgClr>
                <a:srgbClr val="FFFFFF"/>
              </a:bgClr>
            </a:patt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62" name="Freeform 170"/>
            <p:cNvSpPr>
              <a:spLocks/>
            </p:cNvSpPr>
            <p:nvPr/>
          </p:nvSpPr>
          <p:spPr bwMode="auto">
            <a:xfrm>
              <a:off x="6298" y="3406"/>
              <a:ext cx="102" cy="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46" y="11"/>
                </a:cxn>
                <a:cxn ang="0">
                  <a:pos x="43" y="5"/>
                </a:cxn>
                <a:cxn ang="0">
                  <a:pos x="33" y="5"/>
                </a:cxn>
                <a:cxn ang="0">
                  <a:pos x="23" y="0"/>
                </a:cxn>
                <a:cxn ang="0">
                  <a:pos x="16" y="5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2"/>
                </a:cxn>
                <a:cxn ang="0">
                  <a:pos x="0" y="33"/>
                </a:cxn>
                <a:cxn ang="0">
                  <a:pos x="0" y="38"/>
                </a:cxn>
                <a:cxn ang="0">
                  <a:pos x="50" y="99"/>
                </a:cxn>
                <a:cxn ang="0">
                  <a:pos x="103" y="38"/>
                </a:cxn>
                <a:cxn ang="0">
                  <a:pos x="103" y="33"/>
                </a:cxn>
                <a:cxn ang="0">
                  <a:pos x="103" y="22"/>
                </a:cxn>
                <a:cxn ang="0">
                  <a:pos x="99" y="16"/>
                </a:cxn>
                <a:cxn ang="0">
                  <a:pos x="96" y="11"/>
                </a:cxn>
                <a:cxn ang="0">
                  <a:pos x="86" y="5"/>
                </a:cxn>
                <a:cxn ang="0">
                  <a:pos x="79" y="0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56" y="11"/>
                </a:cxn>
                <a:cxn ang="0">
                  <a:pos x="50" y="11"/>
                </a:cxn>
                <a:cxn ang="0">
                  <a:pos x="50" y="11"/>
                </a:cxn>
              </a:cxnLst>
              <a:rect l="0" t="0" r="r" b="b"/>
              <a:pathLst>
                <a:path w="104" h="100">
                  <a:moveTo>
                    <a:pt x="50" y="11"/>
                  </a:moveTo>
                  <a:lnTo>
                    <a:pt x="46" y="11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3" y="0"/>
                  </a:lnTo>
                  <a:lnTo>
                    <a:pt x="16" y="5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0" y="99"/>
                  </a:lnTo>
                  <a:lnTo>
                    <a:pt x="103" y="38"/>
                  </a:lnTo>
                  <a:lnTo>
                    <a:pt x="103" y="33"/>
                  </a:lnTo>
                  <a:lnTo>
                    <a:pt x="103" y="22"/>
                  </a:lnTo>
                  <a:lnTo>
                    <a:pt x="99" y="16"/>
                  </a:lnTo>
                  <a:lnTo>
                    <a:pt x="96" y="11"/>
                  </a:lnTo>
                  <a:lnTo>
                    <a:pt x="86" y="5"/>
                  </a:lnTo>
                  <a:lnTo>
                    <a:pt x="79" y="0"/>
                  </a:lnTo>
                  <a:lnTo>
                    <a:pt x="69" y="5"/>
                  </a:lnTo>
                  <a:lnTo>
                    <a:pt x="59" y="5"/>
                  </a:lnTo>
                  <a:lnTo>
                    <a:pt x="56" y="11"/>
                  </a:lnTo>
                  <a:lnTo>
                    <a:pt x="50" y="11"/>
                  </a:lnTo>
                  <a:lnTo>
                    <a:pt x="50" y="11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63" name="Freeform 171"/>
            <p:cNvSpPr>
              <a:spLocks/>
            </p:cNvSpPr>
            <p:nvPr/>
          </p:nvSpPr>
          <p:spPr bwMode="auto">
            <a:xfrm>
              <a:off x="6257" y="3312"/>
              <a:ext cx="103" cy="84"/>
            </a:xfrm>
            <a:custGeom>
              <a:avLst/>
              <a:gdLst/>
              <a:ahLst/>
              <a:cxnLst>
                <a:cxn ang="0">
                  <a:pos x="53" y="11"/>
                </a:cxn>
                <a:cxn ang="0">
                  <a:pos x="49" y="5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7" y="0"/>
                </a:cxn>
                <a:cxn ang="0">
                  <a:pos x="10" y="5"/>
                </a:cxn>
                <a:cxn ang="0">
                  <a:pos x="4" y="11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53" y="96"/>
                </a:cxn>
                <a:cxn ang="0">
                  <a:pos x="105" y="32"/>
                </a:cxn>
                <a:cxn ang="0">
                  <a:pos x="105" y="27"/>
                </a:cxn>
                <a:cxn ang="0">
                  <a:pos x="105" y="16"/>
                </a:cxn>
                <a:cxn ang="0">
                  <a:pos x="101" y="11"/>
                </a:cxn>
                <a:cxn ang="0">
                  <a:pos x="98" y="5"/>
                </a:cxn>
                <a:cxn ang="0">
                  <a:pos x="88" y="0"/>
                </a:cxn>
                <a:cxn ang="0">
                  <a:pos x="79" y="0"/>
                </a:cxn>
                <a:cxn ang="0">
                  <a:pos x="72" y="0"/>
                </a:cxn>
                <a:cxn ang="0">
                  <a:pos x="62" y="0"/>
                </a:cxn>
                <a:cxn ang="0">
                  <a:pos x="59" y="5"/>
                </a:cxn>
                <a:cxn ang="0">
                  <a:pos x="53" y="11"/>
                </a:cxn>
                <a:cxn ang="0">
                  <a:pos x="53" y="11"/>
                </a:cxn>
              </a:cxnLst>
              <a:rect l="0" t="0" r="r" b="b"/>
              <a:pathLst>
                <a:path w="106" h="97">
                  <a:moveTo>
                    <a:pt x="53" y="11"/>
                  </a:moveTo>
                  <a:lnTo>
                    <a:pt x="49" y="5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4" y="11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53" y="96"/>
                  </a:lnTo>
                  <a:lnTo>
                    <a:pt x="105" y="32"/>
                  </a:lnTo>
                  <a:lnTo>
                    <a:pt x="105" y="27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98" y="5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2" y="0"/>
                  </a:lnTo>
                  <a:lnTo>
                    <a:pt x="59" y="5"/>
                  </a:lnTo>
                  <a:lnTo>
                    <a:pt x="53" y="11"/>
                  </a:lnTo>
                  <a:lnTo>
                    <a:pt x="53" y="11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64" name="AutoShape 172"/>
            <p:cNvSpPr>
              <a:spLocks noChangeArrowheads="1"/>
            </p:cNvSpPr>
            <p:nvPr/>
          </p:nvSpPr>
          <p:spPr bwMode="auto">
            <a:xfrm>
              <a:off x="6124" y="2386"/>
              <a:ext cx="74" cy="66"/>
            </a:xfrm>
            <a:prstGeom prst="parallelogram">
              <a:avLst>
                <a:gd name="adj" fmla="val 28388"/>
              </a:avLst>
            </a:prstGeom>
            <a:solidFill>
              <a:srgbClr val="FFFFC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65" name="AutoShape 173"/>
            <p:cNvSpPr>
              <a:spLocks noChangeArrowheads="1"/>
            </p:cNvSpPr>
            <p:nvPr/>
          </p:nvSpPr>
          <p:spPr bwMode="auto">
            <a:xfrm>
              <a:off x="6193" y="2367"/>
              <a:ext cx="74" cy="66"/>
            </a:xfrm>
            <a:prstGeom prst="parallelogram">
              <a:avLst>
                <a:gd name="adj" fmla="val 28010"/>
              </a:avLst>
            </a:prstGeom>
            <a:solidFill>
              <a:srgbClr val="FFFF99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66" name="AutoShape 174"/>
            <p:cNvSpPr>
              <a:spLocks noChangeArrowheads="1"/>
            </p:cNvSpPr>
            <p:nvPr/>
          </p:nvSpPr>
          <p:spPr bwMode="auto">
            <a:xfrm>
              <a:off x="6264" y="2353"/>
              <a:ext cx="73" cy="66"/>
            </a:xfrm>
            <a:prstGeom prst="parallelogram">
              <a:avLst>
                <a:gd name="adj" fmla="val 27631"/>
              </a:avLst>
            </a:prstGeom>
            <a:solidFill>
              <a:srgbClr val="CC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grpSp>
          <p:nvGrpSpPr>
            <p:cNvPr id="418990" name="Group 175"/>
            <p:cNvGrpSpPr>
              <a:grpSpLocks/>
            </p:cNvGrpSpPr>
            <p:nvPr/>
          </p:nvGrpSpPr>
          <p:grpSpPr bwMode="auto">
            <a:xfrm>
              <a:off x="4634" y="3704"/>
              <a:ext cx="38" cy="401"/>
              <a:chOff x="260" y="3549"/>
              <a:chExt cx="39" cy="464"/>
            </a:xfrm>
          </p:grpSpPr>
          <p:sp>
            <p:nvSpPr>
              <p:cNvPr id="2619568" name="Line 176"/>
              <p:cNvSpPr>
                <a:spLocks noChangeShapeType="1"/>
              </p:cNvSpPr>
              <p:nvPr/>
            </p:nvSpPr>
            <p:spPr bwMode="auto">
              <a:xfrm flipH="1">
                <a:off x="260" y="4013"/>
                <a:ext cx="39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lIns="23621" tIns="11605" rIns="23621" bIns="11605">
                <a:spAutoFit/>
              </a:bodyPr>
              <a:lstStyle/>
              <a:p>
                <a:pPr algn="ctr" eaLnBrk="0" hangingPunct="0">
                  <a:defRPr/>
                </a:pPr>
                <a:endParaRPr lang="nl-NL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2619569" name="Line 177"/>
              <p:cNvSpPr>
                <a:spLocks noChangeShapeType="1"/>
              </p:cNvSpPr>
              <p:nvPr/>
            </p:nvSpPr>
            <p:spPr bwMode="auto">
              <a:xfrm>
                <a:off x="293" y="3546"/>
                <a:ext cx="0" cy="46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lIns="23621" tIns="11605" rIns="23621" bIns="11605">
                <a:spAutoFit/>
              </a:bodyPr>
              <a:lstStyle/>
              <a:p>
                <a:pPr algn="ctr" eaLnBrk="0" hangingPunct="0">
                  <a:defRPr/>
                </a:pPr>
                <a:endParaRPr lang="nl-NL" sz="1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  <p:sp>
          <p:nvSpPr>
            <p:cNvPr id="2619570" name="Rectangle 178"/>
            <p:cNvSpPr>
              <a:spLocks noChangeArrowheads="1"/>
            </p:cNvSpPr>
            <p:nvPr/>
          </p:nvSpPr>
          <p:spPr bwMode="auto">
            <a:xfrm>
              <a:off x="4479" y="4048"/>
              <a:ext cx="186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defTabSz="6175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120</a:t>
              </a:r>
            </a:p>
          </p:txBody>
        </p:sp>
        <p:sp>
          <p:nvSpPr>
            <p:cNvPr id="2619571" name="Line 179"/>
            <p:cNvSpPr>
              <a:spLocks noChangeShapeType="1"/>
            </p:cNvSpPr>
            <p:nvPr/>
          </p:nvSpPr>
          <p:spPr bwMode="auto">
            <a:xfrm flipH="1">
              <a:off x="4645" y="3902"/>
              <a:ext cx="2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72" name="Line 180"/>
            <p:cNvSpPr>
              <a:spLocks noChangeShapeType="1"/>
            </p:cNvSpPr>
            <p:nvPr/>
          </p:nvSpPr>
          <p:spPr bwMode="auto">
            <a:xfrm>
              <a:off x="4664" y="3698"/>
              <a:ext cx="192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23621" tIns="11605" rIns="23621" bIns="11605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73" name="Rectangle 181"/>
            <p:cNvSpPr>
              <a:spLocks noChangeArrowheads="1"/>
            </p:cNvSpPr>
            <p:nvPr/>
          </p:nvSpPr>
          <p:spPr bwMode="auto">
            <a:xfrm>
              <a:off x="5357" y="789"/>
              <a:ext cx="677" cy="195"/>
            </a:xfrm>
            <a:prstGeom prst="rect">
              <a:avLst/>
            </a:prstGeom>
            <a:solidFill>
              <a:srgbClr val="1B6A7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20664" tIns="10154" rIns="20664" bIns="10154">
              <a:spAutoFit/>
            </a:bodyPr>
            <a:lstStyle/>
            <a:p>
              <a:pPr algn="ctr" defTabSz="617538" eaLnBrk="0" hangingPunct="0">
                <a:defRPr/>
              </a:pPr>
              <a:r>
                <a:rPr lang="it-IT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Diabetics</a:t>
              </a:r>
            </a:p>
          </p:txBody>
        </p:sp>
        <p:sp>
          <p:nvSpPr>
            <p:cNvPr id="2619574" name="Text Box 182"/>
            <p:cNvSpPr txBox="1">
              <a:spLocks noChangeArrowheads="1"/>
            </p:cNvSpPr>
            <p:nvPr/>
          </p:nvSpPr>
          <p:spPr bwMode="auto">
            <a:xfrm>
              <a:off x="5097" y="4123"/>
              <a:ext cx="10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algn="ctr" defTabSz="647700" eaLnBrk="0" hangingPunct="0">
                <a:defRPr/>
              </a:pPr>
              <a:r>
                <a:rPr 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619575" name="Text Box 183"/>
            <p:cNvSpPr txBox="1">
              <a:spLocks noChangeArrowheads="1"/>
            </p:cNvSpPr>
            <p:nvPr/>
          </p:nvSpPr>
          <p:spPr bwMode="auto">
            <a:xfrm>
              <a:off x="6120" y="4123"/>
              <a:ext cx="10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0664" tIns="10154" rIns="20664" bIns="10154">
              <a:spAutoFit/>
            </a:bodyPr>
            <a:lstStyle/>
            <a:p>
              <a:pPr algn="ctr" defTabSz="647700" eaLnBrk="0" hangingPunct="0">
                <a:defRPr/>
              </a:pPr>
              <a:r>
                <a:rPr 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418999" name="Group 184"/>
          <p:cNvGrpSpPr>
            <a:grpSpLocks/>
          </p:cNvGrpSpPr>
          <p:nvPr/>
        </p:nvGrpSpPr>
        <p:grpSpPr bwMode="auto">
          <a:xfrm>
            <a:off x="423863" y="1028700"/>
            <a:ext cx="1090612" cy="5318125"/>
            <a:chOff x="320" y="727"/>
            <a:chExt cx="825" cy="3574"/>
          </a:xfrm>
        </p:grpSpPr>
        <p:sp>
          <p:nvSpPr>
            <p:cNvPr id="2619577" name="Rectangle 185"/>
            <p:cNvSpPr>
              <a:spLocks noChangeArrowheads="1"/>
            </p:cNvSpPr>
            <p:nvPr/>
          </p:nvSpPr>
          <p:spPr bwMode="auto">
            <a:xfrm>
              <a:off x="320" y="727"/>
              <a:ext cx="825" cy="3574"/>
            </a:xfrm>
            <a:prstGeom prst="rect">
              <a:avLst/>
            </a:prstGeom>
            <a:solidFill>
              <a:srgbClr val="0A2B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78" name="Freeform 186"/>
            <p:cNvSpPr>
              <a:spLocks/>
            </p:cNvSpPr>
            <p:nvPr/>
          </p:nvSpPr>
          <p:spPr bwMode="auto">
            <a:xfrm>
              <a:off x="351" y="816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79" name="Freeform 187"/>
            <p:cNvSpPr>
              <a:spLocks/>
            </p:cNvSpPr>
            <p:nvPr/>
          </p:nvSpPr>
          <p:spPr bwMode="auto">
            <a:xfrm>
              <a:off x="462" y="789"/>
              <a:ext cx="6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62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67" h="63">
                  <a:moveTo>
                    <a:pt x="0" y="0"/>
                  </a:moveTo>
                  <a:lnTo>
                    <a:pt x="66" y="0"/>
                  </a:lnTo>
                  <a:lnTo>
                    <a:pt x="66" y="62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00CC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0" name="Freeform 188"/>
            <p:cNvSpPr>
              <a:spLocks/>
            </p:cNvSpPr>
            <p:nvPr/>
          </p:nvSpPr>
          <p:spPr bwMode="auto">
            <a:xfrm>
              <a:off x="351" y="1452"/>
              <a:ext cx="28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1" name="Freeform 189"/>
            <p:cNvSpPr>
              <a:spLocks/>
            </p:cNvSpPr>
            <p:nvPr/>
          </p:nvSpPr>
          <p:spPr bwMode="auto">
            <a:xfrm>
              <a:off x="351" y="1834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2" name="Freeform 190"/>
            <p:cNvSpPr>
              <a:spLocks/>
            </p:cNvSpPr>
            <p:nvPr/>
          </p:nvSpPr>
          <p:spPr bwMode="auto">
            <a:xfrm>
              <a:off x="351" y="1962"/>
              <a:ext cx="28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3" name="Freeform 191"/>
            <p:cNvSpPr>
              <a:spLocks/>
            </p:cNvSpPr>
            <p:nvPr/>
          </p:nvSpPr>
          <p:spPr bwMode="auto">
            <a:xfrm>
              <a:off x="351" y="2089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4" name="Freeform 192"/>
            <p:cNvSpPr>
              <a:spLocks/>
            </p:cNvSpPr>
            <p:nvPr/>
          </p:nvSpPr>
          <p:spPr bwMode="auto">
            <a:xfrm>
              <a:off x="351" y="2217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5" name="Freeform 193"/>
            <p:cNvSpPr>
              <a:spLocks/>
            </p:cNvSpPr>
            <p:nvPr/>
          </p:nvSpPr>
          <p:spPr bwMode="auto">
            <a:xfrm>
              <a:off x="351" y="2344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6" name="Freeform 194"/>
            <p:cNvSpPr>
              <a:spLocks/>
            </p:cNvSpPr>
            <p:nvPr/>
          </p:nvSpPr>
          <p:spPr bwMode="auto">
            <a:xfrm>
              <a:off x="351" y="2471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7" name="Freeform 195"/>
            <p:cNvSpPr>
              <a:spLocks/>
            </p:cNvSpPr>
            <p:nvPr/>
          </p:nvSpPr>
          <p:spPr bwMode="auto">
            <a:xfrm>
              <a:off x="351" y="2599"/>
              <a:ext cx="28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8" name="Freeform 196"/>
            <p:cNvSpPr>
              <a:spLocks/>
            </p:cNvSpPr>
            <p:nvPr/>
          </p:nvSpPr>
          <p:spPr bwMode="auto">
            <a:xfrm>
              <a:off x="351" y="2726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89" name="Freeform 197"/>
            <p:cNvSpPr>
              <a:spLocks/>
            </p:cNvSpPr>
            <p:nvPr/>
          </p:nvSpPr>
          <p:spPr bwMode="auto">
            <a:xfrm>
              <a:off x="351" y="2853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90" name="Freeform 198"/>
            <p:cNvSpPr>
              <a:spLocks/>
            </p:cNvSpPr>
            <p:nvPr/>
          </p:nvSpPr>
          <p:spPr bwMode="auto">
            <a:xfrm>
              <a:off x="351" y="2980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91" name="Freeform 199"/>
            <p:cNvSpPr>
              <a:spLocks/>
            </p:cNvSpPr>
            <p:nvPr/>
          </p:nvSpPr>
          <p:spPr bwMode="auto">
            <a:xfrm>
              <a:off x="351" y="3109"/>
              <a:ext cx="28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92" name="Freeform 200"/>
            <p:cNvSpPr>
              <a:spLocks/>
            </p:cNvSpPr>
            <p:nvPr/>
          </p:nvSpPr>
          <p:spPr bwMode="auto">
            <a:xfrm>
              <a:off x="351" y="3236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93" name="Freeform 201"/>
            <p:cNvSpPr>
              <a:spLocks/>
            </p:cNvSpPr>
            <p:nvPr/>
          </p:nvSpPr>
          <p:spPr bwMode="auto">
            <a:xfrm>
              <a:off x="351" y="3489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594" name="Rectangle 202"/>
            <p:cNvSpPr>
              <a:spLocks noChangeArrowheads="1"/>
            </p:cNvSpPr>
            <p:nvPr/>
          </p:nvSpPr>
          <p:spPr bwMode="auto">
            <a:xfrm>
              <a:off x="736" y="2580"/>
              <a:ext cx="383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ALLHAT 1</a:t>
              </a:r>
            </a:p>
          </p:txBody>
        </p:sp>
        <p:sp>
          <p:nvSpPr>
            <p:cNvPr id="2619595" name="Rectangle 203"/>
            <p:cNvSpPr>
              <a:spLocks noChangeArrowheads="1"/>
            </p:cNvSpPr>
            <p:nvPr/>
          </p:nvSpPr>
          <p:spPr bwMode="auto">
            <a:xfrm>
              <a:off x="889" y="745"/>
              <a:ext cx="226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HOPE</a:t>
              </a:r>
            </a:p>
          </p:txBody>
        </p:sp>
        <p:sp>
          <p:nvSpPr>
            <p:cNvPr id="2619596" name="Rectangle 204"/>
            <p:cNvSpPr>
              <a:spLocks noChangeArrowheads="1"/>
            </p:cNvSpPr>
            <p:nvPr/>
          </p:nvSpPr>
          <p:spPr bwMode="auto">
            <a:xfrm>
              <a:off x="703" y="874"/>
              <a:ext cx="409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PROGRESS</a:t>
              </a:r>
            </a:p>
          </p:txBody>
        </p:sp>
        <p:sp>
          <p:nvSpPr>
            <p:cNvPr id="2619597" name="Rectangle 205"/>
            <p:cNvSpPr>
              <a:spLocks noChangeArrowheads="1"/>
            </p:cNvSpPr>
            <p:nvPr/>
          </p:nvSpPr>
          <p:spPr bwMode="auto">
            <a:xfrm>
              <a:off x="881" y="1055"/>
              <a:ext cx="258" cy="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CAPPP</a:t>
              </a:r>
            </a:p>
          </p:txBody>
        </p:sp>
        <p:sp>
          <p:nvSpPr>
            <p:cNvPr id="2619598" name="Rectangle 206"/>
            <p:cNvSpPr>
              <a:spLocks noChangeArrowheads="1"/>
            </p:cNvSpPr>
            <p:nvPr/>
          </p:nvSpPr>
          <p:spPr bwMode="auto">
            <a:xfrm>
              <a:off x="784" y="1255"/>
              <a:ext cx="330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INSIGHT</a:t>
              </a:r>
            </a:p>
          </p:txBody>
        </p:sp>
        <p:sp>
          <p:nvSpPr>
            <p:cNvPr id="2619599" name="Rectangle 207"/>
            <p:cNvSpPr>
              <a:spLocks noChangeArrowheads="1"/>
            </p:cNvSpPr>
            <p:nvPr/>
          </p:nvSpPr>
          <p:spPr bwMode="auto">
            <a:xfrm>
              <a:off x="803" y="1441"/>
              <a:ext cx="310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NORDIL</a:t>
              </a:r>
            </a:p>
          </p:txBody>
        </p:sp>
        <p:sp>
          <p:nvSpPr>
            <p:cNvPr id="2619600" name="Rectangle 208"/>
            <p:cNvSpPr>
              <a:spLocks noChangeArrowheads="1"/>
            </p:cNvSpPr>
            <p:nvPr/>
          </p:nvSpPr>
          <p:spPr bwMode="auto">
            <a:xfrm>
              <a:off x="934" y="1766"/>
              <a:ext cx="185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HOT</a:t>
              </a:r>
            </a:p>
          </p:txBody>
        </p:sp>
        <p:sp>
          <p:nvSpPr>
            <p:cNvPr id="2619601" name="Rectangle 209"/>
            <p:cNvSpPr>
              <a:spLocks noChangeArrowheads="1"/>
            </p:cNvSpPr>
            <p:nvPr/>
          </p:nvSpPr>
          <p:spPr bwMode="auto">
            <a:xfrm>
              <a:off x="847" y="2015"/>
              <a:ext cx="265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STONE</a:t>
              </a:r>
            </a:p>
          </p:txBody>
        </p:sp>
        <p:sp>
          <p:nvSpPr>
            <p:cNvPr id="2619602" name="Rectangle 210"/>
            <p:cNvSpPr>
              <a:spLocks noChangeArrowheads="1"/>
            </p:cNvSpPr>
            <p:nvPr/>
          </p:nvSpPr>
          <p:spPr bwMode="auto">
            <a:xfrm>
              <a:off x="845" y="2272"/>
              <a:ext cx="270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STOP-2</a:t>
              </a:r>
            </a:p>
          </p:txBody>
        </p:sp>
        <p:sp>
          <p:nvSpPr>
            <p:cNvPr id="2619603" name="Freeform 211"/>
            <p:cNvSpPr>
              <a:spLocks/>
            </p:cNvSpPr>
            <p:nvPr/>
          </p:nvSpPr>
          <p:spPr bwMode="auto">
            <a:xfrm>
              <a:off x="705" y="1693"/>
              <a:ext cx="46" cy="26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04" name="Freeform 212"/>
            <p:cNvSpPr>
              <a:spLocks/>
            </p:cNvSpPr>
            <p:nvPr/>
          </p:nvSpPr>
          <p:spPr bwMode="auto">
            <a:xfrm>
              <a:off x="701" y="1058"/>
              <a:ext cx="50" cy="12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05" name="Freeform 213"/>
            <p:cNvSpPr>
              <a:spLocks/>
            </p:cNvSpPr>
            <p:nvPr/>
          </p:nvSpPr>
          <p:spPr bwMode="auto">
            <a:xfrm>
              <a:off x="705" y="1442"/>
              <a:ext cx="46" cy="1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06" name="Freeform 214"/>
            <p:cNvSpPr>
              <a:spLocks/>
            </p:cNvSpPr>
            <p:nvPr/>
          </p:nvSpPr>
          <p:spPr bwMode="auto">
            <a:xfrm>
              <a:off x="345" y="3363"/>
              <a:ext cx="30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0" y="0"/>
                </a:cxn>
              </a:cxnLst>
              <a:rect l="0" t="0" r="r" b="b"/>
              <a:pathLst>
                <a:path w="310" h="1">
                  <a:moveTo>
                    <a:pt x="0" y="0"/>
                  </a:moveTo>
                  <a:lnTo>
                    <a:pt x="309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07" name="Rectangle 215"/>
            <p:cNvSpPr>
              <a:spLocks noChangeArrowheads="1"/>
            </p:cNvSpPr>
            <p:nvPr/>
          </p:nvSpPr>
          <p:spPr bwMode="auto">
            <a:xfrm>
              <a:off x="925" y="2795"/>
              <a:ext cx="190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LIFE</a:t>
              </a:r>
            </a:p>
          </p:txBody>
        </p:sp>
        <p:sp>
          <p:nvSpPr>
            <p:cNvPr id="2619608" name="Freeform 216"/>
            <p:cNvSpPr>
              <a:spLocks/>
            </p:cNvSpPr>
            <p:nvPr/>
          </p:nvSpPr>
          <p:spPr bwMode="auto">
            <a:xfrm>
              <a:off x="351" y="3745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09" name="Freeform 217"/>
            <p:cNvSpPr>
              <a:spLocks/>
            </p:cNvSpPr>
            <p:nvPr/>
          </p:nvSpPr>
          <p:spPr bwMode="auto">
            <a:xfrm>
              <a:off x="351" y="3872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10" name="Rectangle 218"/>
            <p:cNvSpPr>
              <a:spLocks noChangeArrowheads="1"/>
            </p:cNvSpPr>
            <p:nvPr/>
          </p:nvSpPr>
          <p:spPr bwMode="auto">
            <a:xfrm>
              <a:off x="736" y="3036"/>
              <a:ext cx="383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ALLHAT 2</a:t>
              </a:r>
            </a:p>
          </p:txBody>
        </p:sp>
        <p:sp>
          <p:nvSpPr>
            <p:cNvPr id="2619611" name="Freeform 219"/>
            <p:cNvSpPr>
              <a:spLocks/>
            </p:cNvSpPr>
            <p:nvPr/>
          </p:nvSpPr>
          <p:spPr bwMode="auto">
            <a:xfrm>
              <a:off x="351" y="4000"/>
              <a:ext cx="28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12" name="Rectangle 220"/>
            <p:cNvSpPr>
              <a:spLocks noChangeArrowheads="1"/>
            </p:cNvSpPr>
            <p:nvPr/>
          </p:nvSpPr>
          <p:spPr bwMode="auto">
            <a:xfrm>
              <a:off x="888" y="3349"/>
              <a:ext cx="255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ANBP2</a:t>
              </a:r>
            </a:p>
          </p:txBody>
        </p:sp>
        <p:sp>
          <p:nvSpPr>
            <p:cNvPr id="2619613" name="Freeform 221"/>
            <p:cNvSpPr>
              <a:spLocks/>
            </p:cNvSpPr>
            <p:nvPr/>
          </p:nvSpPr>
          <p:spPr bwMode="auto">
            <a:xfrm>
              <a:off x="436" y="3445"/>
              <a:ext cx="124" cy="8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8"/>
                </a:cxn>
                <a:cxn ang="0">
                  <a:pos x="62" y="96"/>
                </a:cxn>
                <a:cxn ang="0">
                  <a:pos x="125" y="48"/>
                </a:cxn>
                <a:cxn ang="0">
                  <a:pos x="62" y="0"/>
                </a:cxn>
              </a:cxnLst>
              <a:rect l="0" t="0" r="r" b="b"/>
              <a:pathLst>
                <a:path w="126" h="97">
                  <a:moveTo>
                    <a:pt x="62" y="0"/>
                  </a:moveTo>
                  <a:lnTo>
                    <a:pt x="0" y="48"/>
                  </a:lnTo>
                  <a:lnTo>
                    <a:pt x="62" y="96"/>
                  </a:lnTo>
                  <a:lnTo>
                    <a:pt x="125" y="48"/>
                  </a:lnTo>
                  <a:lnTo>
                    <a:pt x="62" y="0"/>
                  </a:lnTo>
                </a:path>
              </a:pathLst>
            </a:custGeom>
            <a:solidFill>
              <a:srgbClr val="FF993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14" name="Freeform 222"/>
            <p:cNvSpPr>
              <a:spLocks/>
            </p:cNvSpPr>
            <p:nvPr/>
          </p:nvSpPr>
          <p:spPr bwMode="auto">
            <a:xfrm>
              <a:off x="438" y="3318"/>
              <a:ext cx="122" cy="81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8"/>
                </a:cxn>
                <a:cxn ang="0">
                  <a:pos x="62" y="96"/>
                </a:cxn>
                <a:cxn ang="0">
                  <a:pos x="124" y="48"/>
                </a:cxn>
                <a:cxn ang="0">
                  <a:pos x="62" y="0"/>
                </a:cxn>
              </a:cxnLst>
              <a:rect l="0" t="0" r="r" b="b"/>
              <a:pathLst>
                <a:path w="125" h="97">
                  <a:moveTo>
                    <a:pt x="62" y="0"/>
                  </a:moveTo>
                  <a:lnTo>
                    <a:pt x="0" y="48"/>
                  </a:lnTo>
                  <a:lnTo>
                    <a:pt x="62" y="96"/>
                  </a:lnTo>
                  <a:lnTo>
                    <a:pt x="124" y="48"/>
                  </a:lnTo>
                  <a:lnTo>
                    <a:pt x="62" y="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15" name="Freeform 223"/>
            <p:cNvSpPr>
              <a:spLocks/>
            </p:cNvSpPr>
            <p:nvPr/>
          </p:nvSpPr>
          <p:spPr bwMode="auto">
            <a:xfrm>
              <a:off x="351" y="943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16" name="Freeform 224"/>
            <p:cNvSpPr>
              <a:spLocks/>
            </p:cNvSpPr>
            <p:nvPr/>
          </p:nvSpPr>
          <p:spPr bwMode="auto">
            <a:xfrm>
              <a:off x="351" y="1071"/>
              <a:ext cx="28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17" name="Freeform 225"/>
            <p:cNvSpPr>
              <a:spLocks/>
            </p:cNvSpPr>
            <p:nvPr/>
          </p:nvSpPr>
          <p:spPr bwMode="auto">
            <a:xfrm>
              <a:off x="351" y="1197"/>
              <a:ext cx="28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18" name="Freeform 226"/>
            <p:cNvSpPr>
              <a:spLocks/>
            </p:cNvSpPr>
            <p:nvPr/>
          </p:nvSpPr>
          <p:spPr bwMode="auto">
            <a:xfrm>
              <a:off x="351" y="1324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19" name="Freeform 227"/>
            <p:cNvSpPr>
              <a:spLocks/>
            </p:cNvSpPr>
            <p:nvPr/>
          </p:nvSpPr>
          <p:spPr bwMode="auto">
            <a:xfrm>
              <a:off x="351" y="1579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0" name="Freeform 228"/>
            <p:cNvSpPr>
              <a:spLocks/>
            </p:cNvSpPr>
            <p:nvPr/>
          </p:nvSpPr>
          <p:spPr bwMode="auto">
            <a:xfrm>
              <a:off x="351" y="1707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1" name="Oval 229"/>
            <p:cNvSpPr>
              <a:spLocks noChangeArrowheads="1"/>
            </p:cNvSpPr>
            <p:nvPr/>
          </p:nvSpPr>
          <p:spPr bwMode="auto">
            <a:xfrm>
              <a:off x="461" y="911"/>
              <a:ext cx="66" cy="5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2" name="Freeform 230"/>
            <p:cNvSpPr>
              <a:spLocks/>
            </p:cNvSpPr>
            <p:nvPr/>
          </p:nvSpPr>
          <p:spPr bwMode="auto">
            <a:xfrm>
              <a:off x="453" y="1028"/>
              <a:ext cx="82" cy="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CCFF9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3" name="Freeform 231"/>
            <p:cNvSpPr>
              <a:spLocks/>
            </p:cNvSpPr>
            <p:nvPr/>
          </p:nvSpPr>
          <p:spPr bwMode="auto">
            <a:xfrm>
              <a:off x="446" y="1279"/>
              <a:ext cx="97" cy="76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4" name="Freeform 232"/>
            <p:cNvSpPr>
              <a:spLocks/>
            </p:cNvSpPr>
            <p:nvPr/>
          </p:nvSpPr>
          <p:spPr bwMode="auto">
            <a:xfrm>
              <a:off x="453" y="1156"/>
              <a:ext cx="82" cy="6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66FF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5" name="Freeform 233"/>
            <p:cNvSpPr>
              <a:spLocks/>
            </p:cNvSpPr>
            <p:nvPr/>
          </p:nvSpPr>
          <p:spPr bwMode="auto">
            <a:xfrm>
              <a:off x="446" y="1406"/>
              <a:ext cx="97" cy="8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99" y="46"/>
                </a:cxn>
                <a:cxn ang="0">
                  <a:pos x="50" y="92"/>
                </a:cxn>
                <a:cxn ang="0">
                  <a:pos x="0" y="46"/>
                </a:cxn>
                <a:cxn ang="0">
                  <a:pos x="50" y="0"/>
                </a:cxn>
              </a:cxnLst>
              <a:rect l="0" t="0" r="r" b="b"/>
              <a:pathLst>
                <a:path w="100" h="93">
                  <a:moveTo>
                    <a:pt x="50" y="0"/>
                  </a:moveTo>
                  <a:lnTo>
                    <a:pt x="99" y="46"/>
                  </a:lnTo>
                  <a:lnTo>
                    <a:pt x="50" y="92"/>
                  </a:lnTo>
                  <a:lnTo>
                    <a:pt x="0" y="46"/>
                  </a:lnTo>
                  <a:lnTo>
                    <a:pt x="5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6" name="Freeform 234"/>
            <p:cNvSpPr>
              <a:spLocks/>
            </p:cNvSpPr>
            <p:nvPr/>
          </p:nvSpPr>
          <p:spPr bwMode="auto">
            <a:xfrm>
              <a:off x="446" y="1790"/>
              <a:ext cx="97" cy="8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7" name="Freeform 235"/>
            <p:cNvSpPr>
              <a:spLocks/>
            </p:cNvSpPr>
            <p:nvPr/>
          </p:nvSpPr>
          <p:spPr bwMode="auto">
            <a:xfrm>
              <a:off x="446" y="1539"/>
              <a:ext cx="97" cy="8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99" y="46"/>
                </a:cxn>
                <a:cxn ang="0">
                  <a:pos x="50" y="92"/>
                </a:cxn>
                <a:cxn ang="0">
                  <a:pos x="0" y="46"/>
                </a:cxn>
                <a:cxn ang="0">
                  <a:pos x="50" y="0"/>
                </a:cxn>
              </a:cxnLst>
              <a:rect l="0" t="0" r="r" b="b"/>
              <a:pathLst>
                <a:path w="100" h="93">
                  <a:moveTo>
                    <a:pt x="50" y="0"/>
                  </a:moveTo>
                  <a:lnTo>
                    <a:pt x="99" y="46"/>
                  </a:lnTo>
                  <a:lnTo>
                    <a:pt x="50" y="92"/>
                  </a:lnTo>
                  <a:lnTo>
                    <a:pt x="0" y="46"/>
                  </a:lnTo>
                  <a:lnTo>
                    <a:pt x="50" y="0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8" name="Freeform 236"/>
            <p:cNvSpPr>
              <a:spLocks/>
            </p:cNvSpPr>
            <p:nvPr/>
          </p:nvSpPr>
          <p:spPr bwMode="auto">
            <a:xfrm>
              <a:off x="446" y="1664"/>
              <a:ext cx="97" cy="8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FF99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29" name="Freeform 237"/>
            <p:cNvSpPr>
              <a:spLocks/>
            </p:cNvSpPr>
            <p:nvPr/>
          </p:nvSpPr>
          <p:spPr bwMode="auto">
            <a:xfrm>
              <a:off x="446" y="1919"/>
              <a:ext cx="97" cy="8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0" name="AutoShape 238"/>
            <p:cNvSpPr>
              <a:spLocks noChangeArrowheads="1"/>
            </p:cNvSpPr>
            <p:nvPr/>
          </p:nvSpPr>
          <p:spPr bwMode="auto">
            <a:xfrm>
              <a:off x="461" y="2048"/>
              <a:ext cx="68" cy="62"/>
            </a:xfrm>
            <a:prstGeom prst="rtTriangle">
              <a:avLst/>
            </a:prstGeom>
            <a:solidFill>
              <a:srgbClr val="9999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1" name="AutoShape 239"/>
            <p:cNvSpPr>
              <a:spLocks noChangeArrowheads="1"/>
            </p:cNvSpPr>
            <p:nvPr/>
          </p:nvSpPr>
          <p:spPr bwMode="auto">
            <a:xfrm>
              <a:off x="457" y="2184"/>
              <a:ext cx="74" cy="65"/>
            </a:xfrm>
            <a:prstGeom prst="parallelogram">
              <a:avLst>
                <a:gd name="adj" fmla="val 28456"/>
              </a:avLst>
            </a:prstGeom>
            <a:solidFill>
              <a:srgbClr val="FFFFC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2" name="AutoShape 240"/>
            <p:cNvSpPr>
              <a:spLocks noChangeArrowheads="1"/>
            </p:cNvSpPr>
            <p:nvPr/>
          </p:nvSpPr>
          <p:spPr bwMode="auto">
            <a:xfrm>
              <a:off x="457" y="2313"/>
              <a:ext cx="74" cy="65"/>
            </a:xfrm>
            <a:prstGeom prst="parallelogram">
              <a:avLst>
                <a:gd name="adj" fmla="val 28025"/>
              </a:avLst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3" name="AutoShape 241"/>
            <p:cNvSpPr>
              <a:spLocks noChangeArrowheads="1"/>
            </p:cNvSpPr>
            <p:nvPr/>
          </p:nvSpPr>
          <p:spPr bwMode="auto">
            <a:xfrm>
              <a:off x="457" y="2436"/>
              <a:ext cx="74" cy="65"/>
            </a:xfrm>
            <a:prstGeom prst="parallelogram">
              <a:avLst>
                <a:gd name="adj" fmla="val 28456"/>
              </a:avLst>
            </a:prstGeom>
            <a:solidFill>
              <a:srgbClr val="CC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4" name="Freeform 242"/>
            <p:cNvSpPr>
              <a:spLocks/>
            </p:cNvSpPr>
            <p:nvPr/>
          </p:nvSpPr>
          <p:spPr bwMode="auto">
            <a:xfrm>
              <a:off x="453" y="2692"/>
              <a:ext cx="82" cy="8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5" name="Freeform 243"/>
            <p:cNvSpPr>
              <a:spLocks/>
            </p:cNvSpPr>
            <p:nvPr/>
          </p:nvSpPr>
          <p:spPr bwMode="auto">
            <a:xfrm>
              <a:off x="453" y="2553"/>
              <a:ext cx="82" cy="8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6" name="Freeform 244"/>
            <p:cNvSpPr>
              <a:spLocks/>
            </p:cNvSpPr>
            <p:nvPr/>
          </p:nvSpPr>
          <p:spPr bwMode="auto">
            <a:xfrm>
              <a:off x="442" y="2805"/>
              <a:ext cx="107" cy="97"/>
            </a:xfrm>
            <a:custGeom>
              <a:avLst/>
              <a:gdLst/>
              <a:ahLst/>
              <a:cxnLst>
                <a:cxn ang="0">
                  <a:pos x="108" y="56"/>
                </a:cxn>
                <a:cxn ang="0">
                  <a:pos x="64" y="46"/>
                </a:cxn>
                <a:cxn ang="0">
                  <a:pos x="54" y="0"/>
                </a:cxn>
                <a:cxn ang="0">
                  <a:pos x="44" y="46"/>
                </a:cxn>
                <a:cxn ang="0">
                  <a:pos x="0" y="56"/>
                </a:cxn>
                <a:cxn ang="0">
                  <a:pos x="44" y="66"/>
                </a:cxn>
                <a:cxn ang="0">
                  <a:pos x="54" y="112"/>
                </a:cxn>
                <a:cxn ang="0">
                  <a:pos x="64" y="66"/>
                </a:cxn>
                <a:cxn ang="0">
                  <a:pos x="108" y="56"/>
                </a:cxn>
              </a:cxnLst>
              <a:rect l="0" t="0" r="r" b="b"/>
              <a:pathLst>
                <a:path w="109" h="113">
                  <a:moveTo>
                    <a:pt x="108" y="56"/>
                  </a:moveTo>
                  <a:lnTo>
                    <a:pt x="64" y="46"/>
                  </a:lnTo>
                  <a:lnTo>
                    <a:pt x="54" y="0"/>
                  </a:lnTo>
                  <a:lnTo>
                    <a:pt x="44" y="46"/>
                  </a:lnTo>
                  <a:lnTo>
                    <a:pt x="0" y="56"/>
                  </a:lnTo>
                  <a:lnTo>
                    <a:pt x="44" y="66"/>
                  </a:lnTo>
                  <a:lnTo>
                    <a:pt x="54" y="112"/>
                  </a:lnTo>
                  <a:lnTo>
                    <a:pt x="64" y="66"/>
                  </a:lnTo>
                  <a:lnTo>
                    <a:pt x="108" y="56"/>
                  </a:lnTo>
                </a:path>
              </a:pathLst>
            </a:custGeom>
            <a:solidFill>
              <a:srgbClr val="99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7" name="Freeform 245"/>
            <p:cNvSpPr>
              <a:spLocks/>
            </p:cNvSpPr>
            <p:nvPr/>
          </p:nvSpPr>
          <p:spPr bwMode="auto">
            <a:xfrm>
              <a:off x="454" y="3071"/>
              <a:ext cx="82" cy="8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33CC3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8" name="Freeform 246"/>
            <p:cNvSpPr>
              <a:spLocks/>
            </p:cNvSpPr>
            <p:nvPr/>
          </p:nvSpPr>
          <p:spPr bwMode="auto">
            <a:xfrm>
              <a:off x="454" y="2940"/>
              <a:ext cx="82" cy="8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99FF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39" name="Freeform 247"/>
            <p:cNvSpPr>
              <a:spLocks/>
            </p:cNvSpPr>
            <p:nvPr/>
          </p:nvSpPr>
          <p:spPr bwMode="auto">
            <a:xfrm>
              <a:off x="457" y="3193"/>
              <a:ext cx="82" cy="7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40" name="Freeform 248"/>
            <p:cNvSpPr>
              <a:spLocks/>
            </p:cNvSpPr>
            <p:nvPr/>
          </p:nvSpPr>
          <p:spPr bwMode="auto">
            <a:xfrm>
              <a:off x="351" y="3617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41" name="Freeform 249"/>
            <p:cNvSpPr>
              <a:spLocks/>
            </p:cNvSpPr>
            <p:nvPr/>
          </p:nvSpPr>
          <p:spPr bwMode="auto">
            <a:xfrm>
              <a:off x="705" y="2207"/>
              <a:ext cx="46" cy="26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42" name="Freeform 250"/>
            <p:cNvSpPr>
              <a:spLocks/>
            </p:cNvSpPr>
            <p:nvPr/>
          </p:nvSpPr>
          <p:spPr bwMode="auto">
            <a:xfrm>
              <a:off x="705" y="2590"/>
              <a:ext cx="46" cy="1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43" name="Freeform 251"/>
            <p:cNvSpPr>
              <a:spLocks/>
            </p:cNvSpPr>
            <p:nvPr/>
          </p:nvSpPr>
          <p:spPr bwMode="auto">
            <a:xfrm>
              <a:off x="705" y="2971"/>
              <a:ext cx="46" cy="26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44" name="Freeform 252"/>
            <p:cNvSpPr>
              <a:spLocks/>
            </p:cNvSpPr>
            <p:nvPr/>
          </p:nvSpPr>
          <p:spPr bwMode="auto">
            <a:xfrm>
              <a:off x="705" y="3354"/>
              <a:ext cx="46" cy="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45" name="Freeform 253"/>
            <p:cNvSpPr>
              <a:spLocks/>
            </p:cNvSpPr>
            <p:nvPr/>
          </p:nvSpPr>
          <p:spPr bwMode="auto">
            <a:xfrm>
              <a:off x="705" y="3610"/>
              <a:ext cx="46" cy="13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46" name="Freeform 254"/>
            <p:cNvSpPr>
              <a:spLocks/>
            </p:cNvSpPr>
            <p:nvPr/>
          </p:nvSpPr>
          <p:spPr bwMode="auto">
            <a:xfrm>
              <a:off x="705" y="3861"/>
              <a:ext cx="46" cy="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8" y="0"/>
                </a:cxn>
                <a:cxn ang="0">
                  <a:pos x="48" y="140"/>
                </a:cxn>
                <a:cxn ang="0">
                  <a:pos x="0" y="140"/>
                </a:cxn>
              </a:cxnLst>
              <a:rect l="0" t="0" r="r" b="b"/>
              <a:pathLst>
                <a:path w="48" h="140">
                  <a:moveTo>
                    <a:pt x="4" y="0"/>
                  </a:moveTo>
                  <a:lnTo>
                    <a:pt x="48" y="0"/>
                  </a:lnTo>
                  <a:lnTo>
                    <a:pt x="48" y="140"/>
                  </a:lnTo>
                  <a:lnTo>
                    <a:pt x="0" y="140"/>
                  </a:ln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47" name="Rectangle 255"/>
            <p:cNvSpPr>
              <a:spLocks noChangeArrowheads="1"/>
            </p:cNvSpPr>
            <p:nvPr/>
          </p:nvSpPr>
          <p:spPr bwMode="auto">
            <a:xfrm>
              <a:off x="826" y="3606"/>
              <a:ext cx="293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INVEST</a:t>
              </a:r>
            </a:p>
          </p:txBody>
        </p:sp>
        <p:sp>
          <p:nvSpPr>
            <p:cNvPr id="2619648" name="Rectangle 256"/>
            <p:cNvSpPr>
              <a:spLocks noChangeArrowheads="1"/>
            </p:cNvSpPr>
            <p:nvPr/>
          </p:nvSpPr>
          <p:spPr bwMode="auto">
            <a:xfrm>
              <a:off x="853" y="3865"/>
              <a:ext cx="262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SCOPE</a:t>
              </a:r>
            </a:p>
          </p:txBody>
        </p:sp>
        <p:sp>
          <p:nvSpPr>
            <p:cNvPr id="2619649" name="Freeform 257"/>
            <p:cNvSpPr>
              <a:spLocks/>
            </p:cNvSpPr>
            <p:nvPr/>
          </p:nvSpPr>
          <p:spPr bwMode="auto">
            <a:xfrm>
              <a:off x="448" y="3578"/>
              <a:ext cx="96" cy="76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rgbClr val="8080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50" name="Freeform 258"/>
            <p:cNvSpPr>
              <a:spLocks/>
            </p:cNvSpPr>
            <p:nvPr/>
          </p:nvSpPr>
          <p:spPr bwMode="auto">
            <a:xfrm>
              <a:off x="448" y="3704"/>
              <a:ext cx="96" cy="76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rgbClr val="CC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51" name="Freeform 259"/>
            <p:cNvSpPr>
              <a:spLocks/>
            </p:cNvSpPr>
            <p:nvPr/>
          </p:nvSpPr>
          <p:spPr bwMode="auto">
            <a:xfrm>
              <a:off x="448" y="3831"/>
              <a:ext cx="96" cy="8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52" name="Freeform 260"/>
            <p:cNvSpPr>
              <a:spLocks/>
            </p:cNvSpPr>
            <p:nvPr/>
          </p:nvSpPr>
          <p:spPr bwMode="auto">
            <a:xfrm>
              <a:off x="448" y="3959"/>
              <a:ext cx="96" cy="8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00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53" name="Freeform 261"/>
            <p:cNvSpPr>
              <a:spLocks/>
            </p:cNvSpPr>
            <p:nvPr/>
          </p:nvSpPr>
          <p:spPr bwMode="auto">
            <a:xfrm>
              <a:off x="351" y="4126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54" name="Rectangle 262"/>
            <p:cNvSpPr>
              <a:spLocks noChangeArrowheads="1"/>
            </p:cNvSpPr>
            <p:nvPr/>
          </p:nvSpPr>
          <p:spPr bwMode="auto">
            <a:xfrm>
              <a:off x="845" y="4056"/>
              <a:ext cx="270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ASCOT</a:t>
              </a:r>
            </a:p>
          </p:txBody>
        </p:sp>
        <p:sp>
          <p:nvSpPr>
            <p:cNvPr id="2619655" name="Rectangle 263"/>
            <p:cNvSpPr>
              <a:spLocks noChangeArrowheads="1"/>
            </p:cNvSpPr>
            <p:nvPr/>
          </p:nvSpPr>
          <p:spPr bwMode="auto">
            <a:xfrm>
              <a:off x="461" y="4095"/>
              <a:ext cx="72" cy="7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56" name="Freeform 264"/>
            <p:cNvSpPr>
              <a:spLocks/>
            </p:cNvSpPr>
            <p:nvPr/>
          </p:nvSpPr>
          <p:spPr bwMode="auto">
            <a:xfrm>
              <a:off x="351" y="4254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0" y="0"/>
                </a:cxn>
              </a:cxnLst>
              <a:rect l="0" t="0" r="r" b="b"/>
              <a:pathLst>
                <a:path w="298" h="1">
                  <a:moveTo>
                    <a:pt x="0" y="0"/>
                  </a:moveTo>
                  <a:lnTo>
                    <a:pt x="297" y="0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57" name="Rectangle 265"/>
            <p:cNvSpPr>
              <a:spLocks noChangeArrowheads="1"/>
            </p:cNvSpPr>
            <p:nvPr/>
          </p:nvSpPr>
          <p:spPr bwMode="auto">
            <a:xfrm>
              <a:off x="839" y="4174"/>
              <a:ext cx="27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5061" tIns="7400" rIns="15061" bIns="7400">
              <a:spAutoFit/>
            </a:bodyPr>
            <a:lstStyle/>
            <a:p>
              <a:pPr algn="r" defTabSz="719138" eaLnBrk="0" hangingPunct="0">
                <a:defRPr/>
              </a:pPr>
              <a:r>
                <a:rPr lang="it-IT" sz="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VALUE</a:t>
              </a:r>
            </a:p>
          </p:txBody>
        </p:sp>
        <p:sp>
          <p:nvSpPr>
            <p:cNvPr id="2619658" name="AutoShape 266"/>
            <p:cNvSpPr>
              <a:spLocks noChangeArrowheads="1"/>
            </p:cNvSpPr>
            <p:nvPr/>
          </p:nvSpPr>
          <p:spPr bwMode="auto">
            <a:xfrm>
              <a:off x="451" y="4202"/>
              <a:ext cx="92" cy="87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17214" tIns="8457" rIns="17214" bIns="8457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619659" name="Rectangle 267"/>
          <p:cNvSpPr>
            <a:spLocks noChangeArrowheads="1"/>
          </p:cNvSpPr>
          <p:nvPr/>
        </p:nvSpPr>
        <p:spPr bwMode="auto">
          <a:xfrm>
            <a:off x="2717800" y="1174750"/>
            <a:ext cx="1106488" cy="292100"/>
          </a:xfrm>
          <a:prstGeom prst="rect">
            <a:avLst/>
          </a:prstGeom>
          <a:solidFill>
            <a:srgbClr val="1B6A7F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22964" tIns="11281" rIns="22964" bIns="11281">
            <a:spAutoFit/>
          </a:bodyPr>
          <a:lstStyle/>
          <a:p>
            <a:pPr algn="ctr" defTabSz="719138" eaLnBrk="0" hangingPunct="0">
              <a:defRPr/>
            </a:pPr>
            <a:r>
              <a:rPr lang="it-IT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All patients</a:t>
            </a:r>
          </a:p>
        </p:txBody>
      </p:sp>
      <p:grpSp>
        <p:nvGrpSpPr>
          <p:cNvPr id="419083" name="Group 268"/>
          <p:cNvGrpSpPr>
            <a:grpSpLocks/>
          </p:cNvGrpSpPr>
          <p:nvPr/>
        </p:nvGrpSpPr>
        <p:grpSpPr bwMode="auto">
          <a:xfrm>
            <a:off x="1579563" y="1141413"/>
            <a:ext cx="3040062" cy="5138737"/>
            <a:chOff x="1194" y="774"/>
            <a:chExt cx="2298" cy="3453"/>
          </a:xfrm>
        </p:grpSpPr>
        <p:sp>
          <p:nvSpPr>
            <p:cNvPr id="2619661" name="Line 269"/>
            <p:cNvSpPr>
              <a:spLocks noChangeShapeType="1"/>
            </p:cNvSpPr>
            <p:nvPr/>
          </p:nvSpPr>
          <p:spPr bwMode="auto">
            <a:xfrm>
              <a:off x="1420" y="3624"/>
              <a:ext cx="2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62" name="Freeform 270"/>
            <p:cNvSpPr>
              <a:spLocks/>
            </p:cNvSpPr>
            <p:nvPr/>
          </p:nvSpPr>
          <p:spPr bwMode="auto">
            <a:xfrm>
              <a:off x="1960" y="1149"/>
              <a:ext cx="996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653"/>
                </a:cxn>
                <a:cxn ang="0">
                  <a:pos x="0" y="0"/>
                </a:cxn>
              </a:cxnLst>
              <a:rect l="0" t="0" r="r" b="b"/>
              <a:pathLst>
                <a:path w="1025" h="1654">
                  <a:moveTo>
                    <a:pt x="0" y="0"/>
                  </a:moveTo>
                  <a:lnTo>
                    <a:pt x="1024" y="165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63" name="Line 271"/>
            <p:cNvSpPr>
              <a:spLocks noChangeShapeType="1"/>
            </p:cNvSpPr>
            <p:nvPr/>
          </p:nvSpPr>
          <p:spPr bwMode="auto">
            <a:xfrm>
              <a:off x="1418" y="837"/>
              <a:ext cx="0" cy="32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64" name="Line 272"/>
            <p:cNvSpPr>
              <a:spLocks noChangeShapeType="1"/>
            </p:cNvSpPr>
            <p:nvPr/>
          </p:nvSpPr>
          <p:spPr bwMode="auto">
            <a:xfrm>
              <a:off x="1418" y="4094"/>
              <a:ext cx="20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65" name="Freeform 273"/>
            <p:cNvSpPr>
              <a:spLocks/>
            </p:cNvSpPr>
            <p:nvPr/>
          </p:nvSpPr>
          <p:spPr bwMode="auto">
            <a:xfrm>
              <a:off x="1913" y="3677"/>
              <a:ext cx="997" cy="1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37"/>
                </a:cxn>
                <a:cxn ang="0">
                  <a:pos x="0" y="0"/>
                </a:cxn>
              </a:cxnLst>
              <a:rect l="0" t="0" r="r" b="b"/>
              <a:pathLst>
                <a:path w="1025" h="138">
                  <a:moveTo>
                    <a:pt x="0" y="0"/>
                  </a:moveTo>
                  <a:lnTo>
                    <a:pt x="1024" y="137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66" name="Freeform 274"/>
            <p:cNvSpPr>
              <a:spLocks/>
            </p:cNvSpPr>
            <p:nvPr/>
          </p:nvSpPr>
          <p:spPr bwMode="auto">
            <a:xfrm>
              <a:off x="1913" y="3303"/>
              <a:ext cx="997" cy="3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381"/>
                </a:cxn>
                <a:cxn ang="0">
                  <a:pos x="0" y="0"/>
                </a:cxn>
              </a:cxnLst>
              <a:rect l="0" t="0" r="r" b="b"/>
              <a:pathLst>
                <a:path w="1025" h="382">
                  <a:moveTo>
                    <a:pt x="0" y="0"/>
                  </a:moveTo>
                  <a:lnTo>
                    <a:pt x="1024" y="381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67" name="Freeform 275"/>
            <p:cNvSpPr>
              <a:spLocks/>
            </p:cNvSpPr>
            <p:nvPr/>
          </p:nvSpPr>
          <p:spPr bwMode="auto">
            <a:xfrm>
              <a:off x="1913" y="2388"/>
              <a:ext cx="997" cy="7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794"/>
                </a:cxn>
                <a:cxn ang="0">
                  <a:pos x="0" y="0"/>
                </a:cxn>
              </a:cxnLst>
              <a:rect l="0" t="0" r="r" b="b"/>
              <a:pathLst>
                <a:path w="1025" h="795">
                  <a:moveTo>
                    <a:pt x="0" y="0"/>
                  </a:moveTo>
                  <a:lnTo>
                    <a:pt x="1024" y="794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68" name="Freeform 276"/>
            <p:cNvSpPr>
              <a:spLocks/>
            </p:cNvSpPr>
            <p:nvPr/>
          </p:nvSpPr>
          <p:spPr bwMode="auto">
            <a:xfrm>
              <a:off x="1913" y="2548"/>
              <a:ext cx="997" cy="7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725"/>
                </a:cxn>
                <a:cxn ang="0">
                  <a:pos x="0" y="0"/>
                </a:cxn>
              </a:cxnLst>
              <a:rect l="0" t="0" r="r" b="b"/>
              <a:pathLst>
                <a:path w="1025" h="726">
                  <a:moveTo>
                    <a:pt x="0" y="0"/>
                  </a:moveTo>
                  <a:lnTo>
                    <a:pt x="1024" y="725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69" name="Freeform 277"/>
            <p:cNvSpPr>
              <a:spLocks/>
            </p:cNvSpPr>
            <p:nvPr/>
          </p:nvSpPr>
          <p:spPr bwMode="auto">
            <a:xfrm>
              <a:off x="1913" y="2092"/>
              <a:ext cx="997" cy="16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653"/>
                </a:cxn>
                <a:cxn ang="0">
                  <a:pos x="0" y="0"/>
                </a:cxn>
              </a:cxnLst>
              <a:rect l="0" t="0" r="r" b="b"/>
              <a:pathLst>
                <a:path w="1025" h="1654">
                  <a:moveTo>
                    <a:pt x="0" y="0"/>
                  </a:moveTo>
                  <a:lnTo>
                    <a:pt x="1024" y="1653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0" name="Freeform 278"/>
            <p:cNvSpPr>
              <a:spLocks/>
            </p:cNvSpPr>
            <p:nvPr/>
          </p:nvSpPr>
          <p:spPr bwMode="auto">
            <a:xfrm>
              <a:off x="1913" y="2092"/>
              <a:ext cx="997" cy="9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998"/>
                </a:cxn>
                <a:cxn ang="0">
                  <a:pos x="0" y="0"/>
                </a:cxn>
              </a:cxnLst>
              <a:rect l="0" t="0" r="r" b="b"/>
              <a:pathLst>
                <a:path w="1025" h="999">
                  <a:moveTo>
                    <a:pt x="0" y="0"/>
                  </a:moveTo>
                  <a:lnTo>
                    <a:pt x="1024" y="998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1" name="Freeform 279"/>
            <p:cNvSpPr>
              <a:spLocks/>
            </p:cNvSpPr>
            <p:nvPr/>
          </p:nvSpPr>
          <p:spPr bwMode="auto">
            <a:xfrm>
              <a:off x="1913" y="2092"/>
              <a:ext cx="997" cy="1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134"/>
                </a:cxn>
                <a:cxn ang="0">
                  <a:pos x="0" y="0"/>
                </a:cxn>
              </a:cxnLst>
              <a:rect l="0" t="0" r="r" b="b"/>
              <a:pathLst>
                <a:path w="1025" h="1135">
                  <a:moveTo>
                    <a:pt x="0" y="0"/>
                  </a:moveTo>
                  <a:lnTo>
                    <a:pt x="1024" y="1134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2" name="Freeform 280"/>
            <p:cNvSpPr>
              <a:spLocks/>
            </p:cNvSpPr>
            <p:nvPr/>
          </p:nvSpPr>
          <p:spPr bwMode="auto">
            <a:xfrm>
              <a:off x="1913" y="2241"/>
              <a:ext cx="997" cy="12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243"/>
                </a:cxn>
                <a:cxn ang="0">
                  <a:pos x="0" y="0"/>
                </a:cxn>
              </a:cxnLst>
              <a:rect l="0" t="0" r="r" b="b"/>
              <a:pathLst>
                <a:path w="1025" h="1244">
                  <a:moveTo>
                    <a:pt x="0" y="0"/>
                  </a:moveTo>
                  <a:lnTo>
                    <a:pt x="1024" y="1243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3" name="Freeform 281"/>
            <p:cNvSpPr>
              <a:spLocks/>
            </p:cNvSpPr>
            <p:nvPr/>
          </p:nvSpPr>
          <p:spPr bwMode="auto">
            <a:xfrm>
              <a:off x="1913" y="2252"/>
              <a:ext cx="997" cy="1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339"/>
                </a:cxn>
                <a:cxn ang="0">
                  <a:pos x="0" y="0"/>
                </a:cxn>
              </a:cxnLst>
              <a:rect l="0" t="0" r="r" b="b"/>
              <a:pathLst>
                <a:path w="1025" h="1340">
                  <a:moveTo>
                    <a:pt x="0" y="0"/>
                  </a:moveTo>
                  <a:lnTo>
                    <a:pt x="1024" y="1339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4" name="Freeform 282"/>
            <p:cNvSpPr>
              <a:spLocks/>
            </p:cNvSpPr>
            <p:nvPr/>
          </p:nvSpPr>
          <p:spPr bwMode="auto">
            <a:xfrm>
              <a:off x="1913" y="2252"/>
              <a:ext cx="997" cy="1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407"/>
                </a:cxn>
                <a:cxn ang="0">
                  <a:pos x="0" y="0"/>
                </a:cxn>
              </a:cxnLst>
              <a:rect l="0" t="0" r="r" b="b"/>
              <a:pathLst>
                <a:path w="1025" h="1408">
                  <a:moveTo>
                    <a:pt x="0" y="0"/>
                  </a:moveTo>
                  <a:lnTo>
                    <a:pt x="1024" y="1407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5" name="Freeform 283"/>
            <p:cNvSpPr>
              <a:spLocks/>
            </p:cNvSpPr>
            <p:nvPr/>
          </p:nvSpPr>
          <p:spPr bwMode="auto">
            <a:xfrm>
              <a:off x="1913" y="2281"/>
              <a:ext cx="997" cy="9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998"/>
                </a:cxn>
                <a:cxn ang="0">
                  <a:pos x="0" y="0"/>
                </a:cxn>
              </a:cxnLst>
              <a:rect l="0" t="0" r="r" b="b"/>
              <a:pathLst>
                <a:path w="1025" h="999">
                  <a:moveTo>
                    <a:pt x="0" y="0"/>
                  </a:moveTo>
                  <a:lnTo>
                    <a:pt x="1024" y="998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6" name="Freeform 284"/>
            <p:cNvSpPr>
              <a:spLocks/>
            </p:cNvSpPr>
            <p:nvPr/>
          </p:nvSpPr>
          <p:spPr bwMode="auto">
            <a:xfrm>
              <a:off x="1913" y="1125"/>
              <a:ext cx="997" cy="16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693"/>
                </a:cxn>
                <a:cxn ang="0">
                  <a:pos x="0" y="0"/>
                </a:cxn>
              </a:cxnLst>
              <a:rect l="0" t="0" r="r" b="b"/>
              <a:pathLst>
                <a:path w="1025" h="1694">
                  <a:moveTo>
                    <a:pt x="0" y="0"/>
                  </a:moveTo>
                  <a:lnTo>
                    <a:pt x="1024" y="1693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7" name="Freeform 285"/>
            <p:cNvSpPr>
              <a:spLocks/>
            </p:cNvSpPr>
            <p:nvPr/>
          </p:nvSpPr>
          <p:spPr bwMode="auto">
            <a:xfrm>
              <a:off x="1913" y="1125"/>
              <a:ext cx="997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653"/>
                </a:cxn>
                <a:cxn ang="0">
                  <a:pos x="0" y="0"/>
                </a:cxn>
              </a:cxnLst>
              <a:rect l="0" t="0" r="r" b="b"/>
              <a:pathLst>
                <a:path w="1025" h="1654">
                  <a:moveTo>
                    <a:pt x="0" y="0"/>
                  </a:moveTo>
                  <a:lnTo>
                    <a:pt x="1024" y="1653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8" name="Freeform 286"/>
            <p:cNvSpPr>
              <a:spLocks/>
            </p:cNvSpPr>
            <p:nvPr/>
          </p:nvSpPr>
          <p:spPr bwMode="auto">
            <a:xfrm>
              <a:off x="1913" y="1125"/>
              <a:ext cx="997" cy="1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1653"/>
                </a:cxn>
                <a:cxn ang="0">
                  <a:pos x="0" y="0"/>
                </a:cxn>
              </a:cxnLst>
              <a:rect l="0" t="0" r="r" b="b"/>
              <a:pathLst>
                <a:path w="1025" h="1654">
                  <a:moveTo>
                    <a:pt x="0" y="0"/>
                  </a:moveTo>
                  <a:lnTo>
                    <a:pt x="1024" y="165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79" name="Freeform 287"/>
            <p:cNvSpPr>
              <a:spLocks/>
            </p:cNvSpPr>
            <p:nvPr/>
          </p:nvSpPr>
          <p:spPr bwMode="auto">
            <a:xfrm>
              <a:off x="1913" y="3395"/>
              <a:ext cx="1003" cy="4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478"/>
                </a:cxn>
                <a:cxn ang="0">
                  <a:pos x="0" y="0"/>
                </a:cxn>
              </a:cxnLst>
              <a:rect l="0" t="0" r="r" b="b"/>
              <a:pathLst>
                <a:path w="1025" h="479">
                  <a:moveTo>
                    <a:pt x="0" y="0"/>
                  </a:moveTo>
                  <a:lnTo>
                    <a:pt x="1024" y="478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0" name="Freeform 288"/>
            <p:cNvSpPr>
              <a:spLocks/>
            </p:cNvSpPr>
            <p:nvPr/>
          </p:nvSpPr>
          <p:spPr bwMode="auto">
            <a:xfrm>
              <a:off x="1913" y="3395"/>
              <a:ext cx="997" cy="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382"/>
                </a:cxn>
                <a:cxn ang="0">
                  <a:pos x="0" y="0"/>
                </a:cxn>
              </a:cxnLst>
              <a:rect l="0" t="0" r="r" b="b"/>
              <a:pathLst>
                <a:path w="1025" h="383">
                  <a:moveTo>
                    <a:pt x="0" y="0"/>
                  </a:moveTo>
                  <a:lnTo>
                    <a:pt x="1024" y="382"/>
                  </a:ln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1" name="Line 289"/>
            <p:cNvSpPr>
              <a:spLocks noChangeShapeType="1"/>
            </p:cNvSpPr>
            <p:nvPr/>
          </p:nvSpPr>
          <p:spPr bwMode="auto">
            <a:xfrm>
              <a:off x="1418" y="4088"/>
              <a:ext cx="0" cy="7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2" name="Line 290"/>
            <p:cNvSpPr>
              <a:spLocks noChangeShapeType="1"/>
            </p:cNvSpPr>
            <p:nvPr/>
          </p:nvSpPr>
          <p:spPr bwMode="auto">
            <a:xfrm flipH="1">
              <a:off x="1396" y="3865"/>
              <a:ext cx="2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3" name="Line 291"/>
            <p:cNvSpPr>
              <a:spLocks noChangeShapeType="1"/>
            </p:cNvSpPr>
            <p:nvPr/>
          </p:nvSpPr>
          <p:spPr bwMode="auto">
            <a:xfrm flipH="1">
              <a:off x="1396" y="3395"/>
              <a:ext cx="2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4" name="Line 292"/>
            <p:cNvSpPr>
              <a:spLocks noChangeShapeType="1"/>
            </p:cNvSpPr>
            <p:nvPr/>
          </p:nvSpPr>
          <p:spPr bwMode="auto">
            <a:xfrm flipH="1">
              <a:off x="1396" y="2939"/>
              <a:ext cx="2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5" name="Line 293"/>
            <p:cNvSpPr>
              <a:spLocks noChangeShapeType="1"/>
            </p:cNvSpPr>
            <p:nvPr/>
          </p:nvSpPr>
          <p:spPr bwMode="auto">
            <a:xfrm flipH="1">
              <a:off x="1396" y="2467"/>
              <a:ext cx="2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6" name="Line 294"/>
            <p:cNvSpPr>
              <a:spLocks noChangeShapeType="1"/>
            </p:cNvSpPr>
            <p:nvPr/>
          </p:nvSpPr>
          <p:spPr bwMode="auto">
            <a:xfrm flipH="1">
              <a:off x="1396" y="2000"/>
              <a:ext cx="2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7" name="Line 295"/>
            <p:cNvSpPr>
              <a:spLocks noChangeShapeType="1"/>
            </p:cNvSpPr>
            <p:nvPr/>
          </p:nvSpPr>
          <p:spPr bwMode="auto">
            <a:xfrm flipH="1">
              <a:off x="1396" y="1543"/>
              <a:ext cx="2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8" name="Line 296"/>
            <p:cNvSpPr>
              <a:spLocks noChangeShapeType="1"/>
            </p:cNvSpPr>
            <p:nvPr/>
          </p:nvSpPr>
          <p:spPr bwMode="auto">
            <a:xfrm flipH="1">
              <a:off x="1396" y="1072"/>
              <a:ext cx="2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89" name="Line 297"/>
            <p:cNvSpPr>
              <a:spLocks noChangeShapeType="1"/>
            </p:cNvSpPr>
            <p:nvPr/>
          </p:nvSpPr>
          <p:spPr bwMode="auto">
            <a:xfrm flipH="1">
              <a:off x="1379" y="4094"/>
              <a:ext cx="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90" name="Line 298"/>
            <p:cNvSpPr>
              <a:spLocks noChangeShapeType="1"/>
            </p:cNvSpPr>
            <p:nvPr/>
          </p:nvSpPr>
          <p:spPr bwMode="auto">
            <a:xfrm flipH="1">
              <a:off x="1379" y="3625"/>
              <a:ext cx="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91" name="Line 299"/>
            <p:cNvSpPr>
              <a:spLocks noChangeShapeType="1"/>
            </p:cNvSpPr>
            <p:nvPr/>
          </p:nvSpPr>
          <p:spPr bwMode="auto">
            <a:xfrm flipH="1">
              <a:off x="1379" y="3167"/>
              <a:ext cx="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92" name="Line 300"/>
            <p:cNvSpPr>
              <a:spLocks noChangeShapeType="1"/>
            </p:cNvSpPr>
            <p:nvPr/>
          </p:nvSpPr>
          <p:spPr bwMode="auto">
            <a:xfrm flipH="1">
              <a:off x="1379" y="2696"/>
              <a:ext cx="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93" name="Line 301"/>
            <p:cNvSpPr>
              <a:spLocks noChangeShapeType="1"/>
            </p:cNvSpPr>
            <p:nvPr/>
          </p:nvSpPr>
          <p:spPr bwMode="auto">
            <a:xfrm flipH="1">
              <a:off x="1379" y="2241"/>
              <a:ext cx="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94" name="Line 302"/>
            <p:cNvSpPr>
              <a:spLocks noChangeShapeType="1"/>
            </p:cNvSpPr>
            <p:nvPr/>
          </p:nvSpPr>
          <p:spPr bwMode="auto">
            <a:xfrm flipH="1">
              <a:off x="1379" y="1770"/>
              <a:ext cx="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95" name="Line 303"/>
            <p:cNvSpPr>
              <a:spLocks noChangeShapeType="1"/>
            </p:cNvSpPr>
            <p:nvPr/>
          </p:nvSpPr>
          <p:spPr bwMode="auto">
            <a:xfrm flipH="1">
              <a:off x="1379" y="1313"/>
              <a:ext cx="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96" name="Line 304"/>
            <p:cNvSpPr>
              <a:spLocks noChangeShapeType="1"/>
            </p:cNvSpPr>
            <p:nvPr/>
          </p:nvSpPr>
          <p:spPr bwMode="auto">
            <a:xfrm flipH="1">
              <a:off x="1379" y="843"/>
              <a:ext cx="4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97" name="Freeform 305"/>
            <p:cNvSpPr>
              <a:spLocks/>
            </p:cNvSpPr>
            <p:nvPr/>
          </p:nvSpPr>
          <p:spPr bwMode="auto">
            <a:xfrm>
              <a:off x="1418" y="843"/>
              <a:ext cx="0" cy="3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04"/>
                </a:cxn>
                <a:cxn ang="0">
                  <a:pos x="0" y="0"/>
                </a:cxn>
              </a:cxnLst>
              <a:rect l="0" t="0" r="r" b="b"/>
              <a:pathLst>
                <a:path w="1" h="3305">
                  <a:moveTo>
                    <a:pt x="0" y="0"/>
                  </a:moveTo>
                  <a:lnTo>
                    <a:pt x="0" y="330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698" name="Rectangle 306"/>
            <p:cNvSpPr>
              <a:spLocks noChangeArrowheads="1"/>
            </p:cNvSpPr>
            <p:nvPr/>
          </p:nvSpPr>
          <p:spPr bwMode="auto">
            <a:xfrm>
              <a:off x="1210" y="4016"/>
              <a:ext cx="192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130</a:t>
              </a:r>
            </a:p>
          </p:txBody>
        </p:sp>
        <p:sp>
          <p:nvSpPr>
            <p:cNvPr id="2619699" name="Rectangle 307"/>
            <p:cNvSpPr>
              <a:spLocks noChangeArrowheads="1"/>
            </p:cNvSpPr>
            <p:nvPr/>
          </p:nvSpPr>
          <p:spPr bwMode="auto">
            <a:xfrm>
              <a:off x="1194" y="3562"/>
              <a:ext cx="190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140</a:t>
              </a:r>
            </a:p>
          </p:txBody>
        </p:sp>
        <p:sp>
          <p:nvSpPr>
            <p:cNvPr id="2619700" name="Rectangle 308"/>
            <p:cNvSpPr>
              <a:spLocks noChangeArrowheads="1"/>
            </p:cNvSpPr>
            <p:nvPr/>
          </p:nvSpPr>
          <p:spPr bwMode="auto">
            <a:xfrm>
              <a:off x="1194" y="3105"/>
              <a:ext cx="190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150</a:t>
              </a:r>
            </a:p>
          </p:txBody>
        </p:sp>
        <p:sp>
          <p:nvSpPr>
            <p:cNvPr id="2619701" name="Rectangle 309"/>
            <p:cNvSpPr>
              <a:spLocks noChangeArrowheads="1"/>
            </p:cNvSpPr>
            <p:nvPr/>
          </p:nvSpPr>
          <p:spPr bwMode="auto">
            <a:xfrm>
              <a:off x="1194" y="2635"/>
              <a:ext cx="190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160</a:t>
              </a:r>
            </a:p>
          </p:txBody>
        </p:sp>
        <p:sp>
          <p:nvSpPr>
            <p:cNvPr id="2619702" name="Rectangle 310"/>
            <p:cNvSpPr>
              <a:spLocks noChangeArrowheads="1"/>
            </p:cNvSpPr>
            <p:nvPr/>
          </p:nvSpPr>
          <p:spPr bwMode="auto">
            <a:xfrm>
              <a:off x="1194" y="2179"/>
              <a:ext cx="190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170</a:t>
              </a:r>
            </a:p>
          </p:txBody>
        </p:sp>
        <p:sp>
          <p:nvSpPr>
            <p:cNvPr id="2619703" name="Rectangle 311"/>
            <p:cNvSpPr>
              <a:spLocks noChangeArrowheads="1"/>
            </p:cNvSpPr>
            <p:nvPr/>
          </p:nvSpPr>
          <p:spPr bwMode="auto">
            <a:xfrm>
              <a:off x="1194" y="1708"/>
              <a:ext cx="190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180</a:t>
              </a:r>
            </a:p>
          </p:txBody>
        </p:sp>
        <p:sp>
          <p:nvSpPr>
            <p:cNvPr id="2619704" name="Rectangle 312"/>
            <p:cNvSpPr>
              <a:spLocks noChangeArrowheads="1"/>
            </p:cNvSpPr>
            <p:nvPr/>
          </p:nvSpPr>
          <p:spPr bwMode="auto">
            <a:xfrm>
              <a:off x="1194" y="1251"/>
              <a:ext cx="190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190</a:t>
              </a:r>
            </a:p>
          </p:txBody>
        </p:sp>
        <p:sp>
          <p:nvSpPr>
            <p:cNvPr id="2619705" name="Rectangle 313"/>
            <p:cNvSpPr>
              <a:spLocks noChangeArrowheads="1"/>
            </p:cNvSpPr>
            <p:nvPr/>
          </p:nvSpPr>
          <p:spPr bwMode="auto">
            <a:xfrm>
              <a:off x="1194" y="774"/>
              <a:ext cx="190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200</a:t>
              </a:r>
            </a:p>
          </p:txBody>
        </p:sp>
        <p:sp>
          <p:nvSpPr>
            <p:cNvPr id="2619706" name="Freeform 314"/>
            <p:cNvSpPr>
              <a:spLocks/>
            </p:cNvSpPr>
            <p:nvPr/>
          </p:nvSpPr>
          <p:spPr bwMode="auto">
            <a:xfrm>
              <a:off x="1891" y="2038"/>
              <a:ext cx="46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0" y="109"/>
                </a:cxn>
                <a:cxn ang="0">
                  <a:pos x="45" y="109"/>
                </a:cxn>
                <a:cxn ang="0">
                  <a:pos x="0" y="0"/>
                </a:cxn>
              </a:cxnLst>
              <a:rect l="0" t="0" r="r" b="b"/>
              <a:pathLst>
                <a:path w="46" h="110">
                  <a:moveTo>
                    <a:pt x="0" y="0"/>
                  </a:moveTo>
                  <a:lnTo>
                    <a:pt x="45" y="0"/>
                  </a:lnTo>
                  <a:lnTo>
                    <a:pt x="0" y="109"/>
                  </a:lnTo>
                  <a:lnTo>
                    <a:pt x="45" y="109"/>
                  </a:lnTo>
                  <a:lnTo>
                    <a:pt x="0" y="0"/>
                  </a:lnTo>
                </a:path>
              </a:pathLst>
            </a:custGeom>
            <a:solidFill>
              <a:srgbClr val="40A04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07" name="Line 315"/>
            <p:cNvSpPr>
              <a:spLocks noChangeShapeType="1"/>
            </p:cNvSpPr>
            <p:nvPr/>
          </p:nvSpPr>
          <p:spPr bwMode="auto">
            <a:xfrm>
              <a:off x="1885" y="2260"/>
              <a:ext cx="5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08" name="Line 316"/>
            <p:cNvSpPr>
              <a:spLocks noChangeShapeType="1"/>
            </p:cNvSpPr>
            <p:nvPr/>
          </p:nvSpPr>
          <p:spPr bwMode="auto">
            <a:xfrm>
              <a:off x="1885" y="2286"/>
              <a:ext cx="5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09" name="Line 317"/>
            <p:cNvSpPr>
              <a:spLocks noChangeShapeType="1"/>
            </p:cNvSpPr>
            <p:nvPr/>
          </p:nvSpPr>
          <p:spPr bwMode="auto">
            <a:xfrm>
              <a:off x="1890" y="1089"/>
              <a:ext cx="52" cy="8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0" name="Freeform 318"/>
            <p:cNvSpPr>
              <a:spLocks/>
            </p:cNvSpPr>
            <p:nvPr/>
          </p:nvSpPr>
          <p:spPr bwMode="auto">
            <a:xfrm>
              <a:off x="1913" y="33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1" name="Freeform 319"/>
            <p:cNvSpPr>
              <a:spLocks/>
            </p:cNvSpPr>
            <p:nvPr/>
          </p:nvSpPr>
          <p:spPr bwMode="auto">
            <a:xfrm>
              <a:off x="1877" y="3645"/>
              <a:ext cx="65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0"/>
                </a:cxn>
                <a:cxn ang="0">
                  <a:pos x="66" y="62"/>
                </a:cxn>
                <a:cxn ang="0">
                  <a:pos x="0" y="62"/>
                </a:cxn>
                <a:cxn ang="0">
                  <a:pos x="0" y="0"/>
                </a:cxn>
              </a:cxnLst>
              <a:rect l="0" t="0" r="r" b="b"/>
              <a:pathLst>
                <a:path w="67" h="63">
                  <a:moveTo>
                    <a:pt x="0" y="0"/>
                  </a:moveTo>
                  <a:lnTo>
                    <a:pt x="66" y="0"/>
                  </a:lnTo>
                  <a:lnTo>
                    <a:pt x="66" y="62"/>
                  </a:lnTo>
                  <a:lnTo>
                    <a:pt x="0" y="62"/>
                  </a:lnTo>
                  <a:lnTo>
                    <a:pt x="0" y="0"/>
                  </a:lnTo>
                </a:path>
              </a:pathLst>
            </a:custGeom>
            <a:solidFill>
              <a:srgbClr val="00CC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2" name="Oval 320"/>
            <p:cNvSpPr>
              <a:spLocks noChangeArrowheads="1"/>
            </p:cNvSpPr>
            <p:nvPr/>
          </p:nvSpPr>
          <p:spPr bwMode="auto">
            <a:xfrm>
              <a:off x="1877" y="3275"/>
              <a:ext cx="65" cy="6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3" name="Freeform 321"/>
            <p:cNvSpPr>
              <a:spLocks/>
            </p:cNvSpPr>
            <p:nvPr/>
          </p:nvSpPr>
          <p:spPr bwMode="auto">
            <a:xfrm>
              <a:off x="1872" y="2353"/>
              <a:ext cx="82" cy="6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CCFF9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4" name="Freeform 322"/>
            <p:cNvSpPr>
              <a:spLocks/>
            </p:cNvSpPr>
            <p:nvPr/>
          </p:nvSpPr>
          <p:spPr bwMode="auto">
            <a:xfrm>
              <a:off x="1872" y="2511"/>
              <a:ext cx="82" cy="6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66FF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5" name="Freeform 323"/>
            <p:cNvSpPr>
              <a:spLocks/>
            </p:cNvSpPr>
            <p:nvPr/>
          </p:nvSpPr>
          <p:spPr bwMode="auto">
            <a:xfrm>
              <a:off x="1872" y="2067"/>
              <a:ext cx="97" cy="8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6" name="Freeform 324"/>
            <p:cNvSpPr>
              <a:spLocks/>
            </p:cNvSpPr>
            <p:nvPr/>
          </p:nvSpPr>
          <p:spPr bwMode="auto">
            <a:xfrm>
              <a:off x="1871" y="2010"/>
              <a:ext cx="97" cy="9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99" y="46"/>
                </a:cxn>
                <a:cxn ang="0">
                  <a:pos x="50" y="92"/>
                </a:cxn>
                <a:cxn ang="0">
                  <a:pos x="0" y="46"/>
                </a:cxn>
                <a:cxn ang="0">
                  <a:pos x="50" y="0"/>
                </a:cxn>
              </a:cxnLst>
              <a:rect l="0" t="0" r="r" b="b"/>
              <a:pathLst>
                <a:path w="100" h="93">
                  <a:moveTo>
                    <a:pt x="50" y="0"/>
                  </a:moveTo>
                  <a:lnTo>
                    <a:pt x="99" y="46"/>
                  </a:lnTo>
                  <a:lnTo>
                    <a:pt x="50" y="92"/>
                  </a:lnTo>
                  <a:lnTo>
                    <a:pt x="0" y="46"/>
                  </a:lnTo>
                  <a:lnTo>
                    <a:pt x="50" y="0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7" name="Freeform 325"/>
            <p:cNvSpPr>
              <a:spLocks/>
            </p:cNvSpPr>
            <p:nvPr/>
          </p:nvSpPr>
          <p:spPr bwMode="auto">
            <a:xfrm>
              <a:off x="1873" y="2030"/>
              <a:ext cx="97" cy="9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99" y="46"/>
                </a:cxn>
                <a:cxn ang="0">
                  <a:pos x="50" y="92"/>
                </a:cxn>
                <a:cxn ang="0">
                  <a:pos x="0" y="46"/>
                </a:cxn>
                <a:cxn ang="0">
                  <a:pos x="50" y="0"/>
                </a:cxn>
              </a:cxnLst>
              <a:rect l="0" t="0" r="r" b="b"/>
              <a:pathLst>
                <a:path w="100" h="93">
                  <a:moveTo>
                    <a:pt x="50" y="0"/>
                  </a:moveTo>
                  <a:lnTo>
                    <a:pt x="99" y="46"/>
                  </a:lnTo>
                  <a:lnTo>
                    <a:pt x="50" y="92"/>
                  </a:lnTo>
                  <a:lnTo>
                    <a:pt x="0" y="46"/>
                  </a:lnTo>
                  <a:lnTo>
                    <a:pt x="5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8" name="Freeform 326"/>
            <p:cNvSpPr>
              <a:spLocks/>
            </p:cNvSpPr>
            <p:nvPr/>
          </p:nvSpPr>
          <p:spPr bwMode="auto">
            <a:xfrm>
              <a:off x="1867" y="2208"/>
              <a:ext cx="97" cy="9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19" name="Freeform 327"/>
            <p:cNvSpPr>
              <a:spLocks/>
            </p:cNvSpPr>
            <p:nvPr/>
          </p:nvSpPr>
          <p:spPr bwMode="auto">
            <a:xfrm>
              <a:off x="1870" y="2235"/>
              <a:ext cx="97" cy="9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FF99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0" name="Freeform 328"/>
            <p:cNvSpPr>
              <a:spLocks/>
            </p:cNvSpPr>
            <p:nvPr/>
          </p:nvSpPr>
          <p:spPr bwMode="auto">
            <a:xfrm>
              <a:off x="1867" y="2198"/>
              <a:ext cx="97" cy="9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1" name="AutoShape 329"/>
            <p:cNvSpPr>
              <a:spLocks noChangeArrowheads="1"/>
            </p:cNvSpPr>
            <p:nvPr/>
          </p:nvSpPr>
          <p:spPr bwMode="auto">
            <a:xfrm>
              <a:off x="1897" y="2232"/>
              <a:ext cx="70" cy="68"/>
            </a:xfrm>
            <a:prstGeom prst="rtTriangle">
              <a:avLst/>
            </a:prstGeom>
            <a:solidFill>
              <a:srgbClr val="9999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2" name="AutoShape 330"/>
            <p:cNvSpPr>
              <a:spLocks noChangeArrowheads="1"/>
            </p:cNvSpPr>
            <p:nvPr/>
          </p:nvSpPr>
          <p:spPr bwMode="auto">
            <a:xfrm>
              <a:off x="1882" y="1072"/>
              <a:ext cx="74" cy="78"/>
            </a:xfrm>
            <a:prstGeom prst="parallelogram">
              <a:avLst>
                <a:gd name="adj" fmla="val 24995"/>
              </a:avLst>
            </a:prstGeom>
            <a:solidFill>
              <a:srgbClr val="FFFFC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3" name="AutoShape 331"/>
            <p:cNvSpPr>
              <a:spLocks noChangeArrowheads="1"/>
            </p:cNvSpPr>
            <p:nvPr/>
          </p:nvSpPr>
          <p:spPr bwMode="auto">
            <a:xfrm>
              <a:off x="1816" y="1072"/>
              <a:ext cx="73" cy="78"/>
            </a:xfrm>
            <a:prstGeom prst="parallelogram">
              <a:avLst>
                <a:gd name="adj" fmla="val 24995"/>
              </a:avLst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4" name="AutoShape 332"/>
            <p:cNvSpPr>
              <a:spLocks noChangeArrowheads="1"/>
            </p:cNvSpPr>
            <p:nvPr/>
          </p:nvSpPr>
          <p:spPr bwMode="auto">
            <a:xfrm>
              <a:off x="1944" y="1075"/>
              <a:ext cx="74" cy="75"/>
            </a:xfrm>
            <a:prstGeom prst="parallelogram">
              <a:avLst>
                <a:gd name="adj" fmla="val 24995"/>
              </a:avLst>
            </a:prstGeom>
            <a:solidFill>
              <a:srgbClr val="CC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5" name="Freeform 333"/>
            <p:cNvSpPr>
              <a:spLocks/>
            </p:cNvSpPr>
            <p:nvPr/>
          </p:nvSpPr>
          <p:spPr bwMode="auto">
            <a:xfrm>
              <a:off x="2885" y="3758"/>
              <a:ext cx="47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0"/>
                </a:cxn>
                <a:cxn ang="0">
                  <a:pos x="46" y="109"/>
                </a:cxn>
                <a:cxn ang="0">
                  <a:pos x="0" y="109"/>
                </a:cxn>
                <a:cxn ang="0">
                  <a:pos x="0" y="0"/>
                </a:cxn>
              </a:cxnLst>
              <a:rect l="0" t="0" r="r" b="b"/>
              <a:pathLst>
                <a:path w="47" h="110">
                  <a:moveTo>
                    <a:pt x="0" y="0"/>
                  </a:moveTo>
                  <a:lnTo>
                    <a:pt x="46" y="0"/>
                  </a:lnTo>
                  <a:lnTo>
                    <a:pt x="46" y="109"/>
                  </a:ln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6" name="Line 334"/>
            <p:cNvSpPr>
              <a:spLocks noChangeShapeType="1"/>
            </p:cNvSpPr>
            <p:nvPr/>
          </p:nvSpPr>
          <p:spPr bwMode="auto">
            <a:xfrm>
              <a:off x="2879" y="3269"/>
              <a:ext cx="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7" name="Line 335"/>
            <p:cNvSpPr>
              <a:spLocks noChangeShapeType="1"/>
            </p:cNvSpPr>
            <p:nvPr/>
          </p:nvSpPr>
          <p:spPr bwMode="auto">
            <a:xfrm flipH="1">
              <a:off x="2881" y="2713"/>
              <a:ext cx="61" cy="8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8" name="Freeform 336"/>
            <p:cNvSpPr>
              <a:spLocks/>
            </p:cNvSpPr>
            <p:nvPr/>
          </p:nvSpPr>
          <p:spPr bwMode="auto">
            <a:xfrm>
              <a:off x="2909" y="3865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004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29" name="Freeform 337"/>
            <p:cNvSpPr>
              <a:spLocks/>
            </p:cNvSpPr>
            <p:nvPr/>
          </p:nvSpPr>
          <p:spPr bwMode="auto">
            <a:xfrm>
              <a:off x="2868" y="3727"/>
              <a:ext cx="82" cy="9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0" name="Oval 338"/>
            <p:cNvSpPr>
              <a:spLocks noChangeArrowheads="1"/>
            </p:cNvSpPr>
            <p:nvPr/>
          </p:nvSpPr>
          <p:spPr bwMode="auto">
            <a:xfrm>
              <a:off x="2872" y="3642"/>
              <a:ext cx="66" cy="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1" name="Freeform 339"/>
            <p:cNvSpPr>
              <a:spLocks/>
            </p:cNvSpPr>
            <p:nvPr/>
          </p:nvSpPr>
          <p:spPr bwMode="auto">
            <a:xfrm>
              <a:off x="2870" y="3113"/>
              <a:ext cx="82" cy="6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CCFF9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2" name="Freeform 340"/>
            <p:cNvSpPr>
              <a:spLocks/>
            </p:cNvSpPr>
            <p:nvPr/>
          </p:nvSpPr>
          <p:spPr bwMode="auto">
            <a:xfrm>
              <a:off x="2867" y="3213"/>
              <a:ext cx="83" cy="7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70"/>
                </a:cxn>
                <a:cxn ang="0">
                  <a:pos x="0" y="70"/>
                </a:cxn>
                <a:cxn ang="0">
                  <a:pos x="42" y="0"/>
                </a:cxn>
              </a:cxnLst>
              <a:rect l="0" t="0" r="r" b="b"/>
              <a:pathLst>
                <a:path w="84" h="71">
                  <a:moveTo>
                    <a:pt x="42" y="0"/>
                  </a:moveTo>
                  <a:lnTo>
                    <a:pt x="83" y="70"/>
                  </a:lnTo>
                  <a:lnTo>
                    <a:pt x="0" y="70"/>
                  </a:lnTo>
                  <a:lnTo>
                    <a:pt x="42" y="0"/>
                  </a:lnTo>
                </a:path>
              </a:pathLst>
            </a:custGeom>
            <a:solidFill>
              <a:srgbClr val="66FF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3" name="Freeform 341"/>
            <p:cNvSpPr>
              <a:spLocks/>
            </p:cNvSpPr>
            <p:nvPr/>
          </p:nvSpPr>
          <p:spPr bwMode="auto">
            <a:xfrm>
              <a:off x="2861" y="3676"/>
              <a:ext cx="97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4" name="Freeform 342"/>
            <p:cNvSpPr>
              <a:spLocks/>
            </p:cNvSpPr>
            <p:nvPr/>
          </p:nvSpPr>
          <p:spPr bwMode="auto">
            <a:xfrm>
              <a:off x="2861" y="3024"/>
              <a:ext cx="97" cy="9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99" y="46"/>
                </a:cxn>
                <a:cxn ang="0">
                  <a:pos x="50" y="92"/>
                </a:cxn>
                <a:cxn ang="0">
                  <a:pos x="0" y="46"/>
                </a:cxn>
                <a:cxn ang="0">
                  <a:pos x="50" y="0"/>
                </a:cxn>
              </a:cxnLst>
              <a:rect l="0" t="0" r="r" b="b"/>
              <a:pathLst>
                <a:path w="100" h="93">
                  <a:moveTo>
                    <a:pt x="50" y="0"/>
                  </a:moveTo>
                  <a:lnTo>
                    <a:pt x="99" y="46"/>
                  </a:lnTo>
                  <a:lnTo>
                    <a:pt x="50" y="92"/>
                  </a:lnTo>
                  <a:lnTo>
                    <a:pt x="0" y="46"/>
                  </a:lnTo>
                  <a:lnTo>
                    <a:pt x="5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5" name="Freeform 343"/>
            <p:cNvSpPr>
              <a:spLocks/>
            </p:cNvSpPr>
            <p:nvPr/>
          </p:nvSpPr>
          <p:spPr bwMode="auto">
            <a:xfrm>
              <a:off x="2862" y="3165"/>
              <a:ext cx="97" cy="9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99" y="46"/>
                </a:cxn>
                <a:cxn ang="0">
                  <a:pos x="50" y="92"/>
                </a:cxn>
                <a:cxn ang="0">
                  <a:pos x="0" y="46"/>
                </a:cxn>
                <a:cxn ang="0">
                  <a:pos x="50" y="0"/>
                </a:cxn>
              </a:cxnLst>
              <a:rect l="0" t="0" r="r" b="b"/>
              <a:pathLst>
                <a:path w="100" h="93">
                  <a:moveTo>
                    <a:pt x="50" y="0"/>
                  </a:moveTo>
                  <a:lnTo>
                    <a:pt x="99" y="46"/>
                  </a:lnTo>
                  <a:lnTo>
                    <a:pt x="50" y="92"/>
                  </a:lnTo>
                  <a:lnTo>
                    <a:pt x="0" y="46"/>
                  </a:lnTo>
                  <a:lnTo>
                    <a:pt x="50" y="0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6" name="Freeform 344"/>
            <p:cNvSpPr>
              <a:spLocks/>
            </p:cNvSpPr>
            <p:nvPr/>
          </p:nvSpPr>
          <p:spPr bwMode="auto">
            <a:xfrm>
              <a:off x="2860" y="3414"/>
              <a:ext cx="97" cy="9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FF99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7" name="Freeform 345"/>
            <p:cNvSpPr>
              <a:spLocks/>
            </p:cNvSpPr>
            <p:nvPr/>
          </p:nvSpPr>
          <p:spPr bwMode="auto">
            <a:xfrm>
              <a:off x="2860" y="3515"/>
              <a:ext cx="97" cy="9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8" name="Freeform 346"/>
            <p:cNvSpPr>
              <a:spLocks/>
            </p:cNvSpPr>
            <p:nvPr/>
          </p:nvSpPr>
          <p:spPr bwMode="auto">
            <a:xfrm>
              <a:off x="2862" y="3600"/>
              <a:ext cx="97" cy="9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CC00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39" name="AutoShape 347"/>
            <p:cNvSpPr>
              <a:spLocks noChangeArrowheads="1"/>
            </p:cNvSpPr>
            <p:nvPr/>
          </p:nvSpPr>
          <p:spPr bwMode="auto">
            <a:xfrm>
              <a:off x="2885" y="3192"/>
              <a:ext cx="71" cy="67"/>
            </a:xfrm>
            <a:prstGeom prst="rtTriangle">
              <a:avLst/>
            </a:prstGeom>
            <a:solidFill>
              <a:srgbClr val="9999FF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40" name="AutoShape 348"/>
            <p:cNvSpPr>
              <a:spLocks noChangeArrowheads="1"/>
            </p:cNvSpPr>
            <p:nvPr/>
          </p:nvSpPr>
          <p:spPr bwMode="auto">
            <a:xfrm>
              <a:off x="2866" y="2727"/>
              <a:ext cx="73" cy="75"/>
            </a:xfrm>
            <a:prstGeom prst="parallelogram">
              <a:avLst>
                <a:gd name="adj" fmla="val 24995"/>
              </a:avLst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41" name="AutoShape 349"/>
            <p:cNvSpPr>
              <a:spLocks noChangeArrowheads="1"/>
            </p:cNvSpPr>
            <p:nvPr/>
          </p:nvSpPr>
          <p:spPr bwMode="auto">
            <a:xfrm>
              <a:off x="2909" y="2707"/>
              <a:ext cx="74" cy="76"/>
            </a:xfrm>
            <a:prstGeom prst="parallelogram">
              <a:avLst>
                <a:gd name="adj" fmla="val 24995"/>
              </a:avLst>
            </a:prstGeom>
            <a:solidFill>
              <a:srgbClr val="CC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42" name="AutoShape 350"/>
            <p:cNvSpPr>
              <a:spLocks noChangeArrowheads="1"/>
            </p:cNvSpPr>
            <p:nvPr/>
          </p:nvSpPr>
          <p:spPr bwMode="auto">
            <a:xfrm>
              <a:off x="2869" y="2701"/>
              <a:ext cx="74" cy="77"/>
            </a:xfrm>
            <a:prstGeom prst="parallelogram">
              <a:avLst>
                <a:gd name="adj" fmla="val 24995"/>
              </a:avLst>
            </a:prstGeom>
            <a:solidFill>
              <a:srgbClr val="FFFFC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43" name="Rectangle 351"/>
            <p:cNvSpPr>
              <a:spLocks noChangeArrowheads="1"/>
            </p:cNvSpPr>
            <p:nvPr/>
          </p:nvSpPr>
          <p:spPr bwMode="auto">
            <a:xfrm>
              <a:off x="1450" y="886"/>
              <a:ext cx="342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mmHg</a:t>
              </a:r>
            </a:p>
          </p:txBody>
        </p:sp>
        <p:sp>
          <p:nvSpPr>
            <p:cNvPr id="2619744" name="Line 352"/>
            <p:cNvSpPr>
              <a:spLocks noChangeShapeType="1"/>
            </p:cNvSpPr>
            <p:nvPr/>
          </p:nvSpPr>
          <p:spPr bwMode="auto">
            <a:xfrm>
              <a:off x="1912" y="1967"/>
              <a:ext cx="992" cy="13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45" name="Freeform 353"/>
            <p:cNvSpPr>
              <a:spLocks/>
            </p:cNvSpPr>
            <p:nvPr/>
          </p:nvSpPr>
          <p:spPr bwMode="auto">
            <a:xfrm>
              <a:off x="1870" y="1915"/>
              <a:ext cx="102" cy="112"/>
            </a:xfrm>
            <a:custGeom>
              <a:avLst/>
              <a:gdLst/>
              <a:ahLst/>
              <a:cxnLst>
                <a:cxn ang="0">
                  <a:pos x="104" y="56"/>
                </a:cxn>
                <a:cxn ang="0">
                  <a:pos x="61" y="46"/>
                </a:cxn>
                <a:cxn ang="0">
                  <a:pos x="52" y="0"/>
                </a:cxn>
                <a:cxn ang="0">
                  <a:pos x="43" y="46"/>
                </a:cxn>
                <a:cxn ang="0">
                  <a:pos x="0" y="56"/>
                </a:cxn>
                <a:cxn ang="0">
                  <a:pos x="43" y="66"/>
                </a:cxn>
                <a:cxn ang="0">
                  <a:pos x="52" y="112"/>
                </a:cxn>
                <a:cxn ang="0">
                  <a:pos x="61" y="66"/>
                </a:cxn>
                <a:cxn ang="0">
                  <a:pos x="104" y="56"/>
                </a:cxn>
              </a:cxnLst>
              <a:rect l="0" t="0" r="r" b="b"/>
              <a:pathLst>
                <a:path w="105" h="113">
                  <a:moveTo>
                    <a:pt x="104" y="56"/>
                  </a:moveTo>
                  <a:lnTo>
                    <a:pt x="61" y="46"/>
                  </a:lnTo>
                  <a:lnTo>
                    <a:pt x="52" y="0"/>
                  </a:lnTo>
                  <a:lnTo>
                    <a:pt x="43" y="46"/>
                  </a:lnTo>
                  <a:lnTo>
                    <a:pt x="0" y="56"/>
                  </a:lnTo>
                  <a:lnTo>
                    <a:pt x="43" y="66"/>
                  </a:lnTo>
                  <a:lnTo>
                    <a:pt x="52" y="112"/>
                  </a:lnTo>
                  <a:lnTo>
                    <a:pt x="61" y="66"/>
                  </a:lnTo>
                  <a:lnTo>
                    <a:pt x="104" y="56"/>
                  </a:lnTo>
                </a:path>
              </a:pathLst>
            </a:custGeom>
            <a:solidFill>
              <a:srgbClr val="99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46" name="Freeform 354"/>
            <p:cNvSpPr>
              <a:spLocks/>
            </p:cNvSpPr>
            <p:nvPr/>
          </p:nvSpPr>
          <p:spPr bwMode="auto">
            <a:xfrm>
              <a:off x="2861" y="3278"/>
              <a:ext cx="103" cy="111"/>
            </a:xfrm>
            <a:custGeom>
              <a:avLst/>
              <a:gdLst/>
              <a:ahLst/>
              <a:cxnLst>
                <a:cxn ang="0">
                  <a:pos x="104" y="56"/>
                </a:cxn>
                <a:cxn ang="0">
                  <a:pos x="61" y="46"/>
                </a:cxn>
                <a:cxn ang="0">
                  <a:pos x="52" y="0"/>
                </a:cxn>
                <a:cxn ang="0">
                  <a:pos x="43" y="46"/>
                </a:cxn>
                <a:cxn ang="0">
                  <a:pos x="0" y="56"/>
                </a:cxn>
                <a:cxn ang="0">
                  <a:pos x="43" y="66"/>
                </a:cxn>
                <a:cxn ang="0">
                  <a:pos x="52" y="112"/>
                </a:cxn>
                <a:cxn ang="0">
                  <a:pos x="61" y="66"/>
                </a:cxn>
                <a:cxn ang="0">
                  <a:pos x="104" y="56"/>
                </a:cxn>
              </a:cxnLst>
              <a:rect l="0" t="0" r="r" b="b"/>
              <a:pathLst>
                <a:path w="105" h="113">
                  <a:moveTo>
                    <a:pt x="104" y="56"/>
                  </a:moveTo>
                  <a:lnTo>
                    <a:pt x="61" y="46"/>
                  </a:lnTo>
                  <a:lnTo>
                    <a:pt x="52" y="0"/>
                  </a:lnTo>
                  <a:lnTo>
                    <a:pt x="43" y="46"/>
                  </a:lnTo>
                  <a:lnTo>
                    <a:pt x="0" y="56"/>
                  </a:lnTo>
                  <a:lnTo>
                    <a:pt x="43" y="66"/>
                  </a:lnTo>
                  <a:lnTo>
                    <a:pt x="52" y="112"/>
                  </a:lnTo>
                  <a:lnTo>
                    <a:pt x="61" y="66"/>
                  </a:lnTo>
                  <a:lnTo>
                    <a:pt x="104" y="56"/>
                  </a:lnTo>
                </a:path>
              </a:pathLst>
            </a:custGeom>
            <a:solidFill>
              <a:srgbClr val="99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47" name="Line 355"/>
            <p:cNvSpPr>
              <a:spLocks noChangeShapeType="1"/>
            </p:cNvSpPr>
            <p:nvPr/>
          </p:nvSpPr>
          <p:spPr bwMode="auto">
            <a:xfrm>
              <a:off x="1799" y="3341"/>
              <a:ext cx="1040" cy="50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48" name="Line 356"/>
            <p:cNvSpPr>
              <a:spLocks noChangeShapeType="1"/>
            </p:cNvSpPr>
            <p:nvPr/>
          </p:nvSpPr>
          <p:spPr bwMode="auto">
            <a:xfrm>
              <a:off x="1903" y="3368"/>
              <a:ext cx="1014" cy="51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49" name="Line 357"/>
            <p:cNvSpPr>
              <a:spLocks noChangeShapeType="1"/>
            </p:cNvSpPr>
            <p:nvPr/>
          </p:nvSpPr>
          <p:spPr bwMode="auto">
            <a:xfrm>
              <a:off x="1974" y="3361"/>
              <a:ext cx="1014" cy="57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0" name="Freeform 358"/>
            <p:cNvSpPr>
              <a:spLocks/>
            </p:cNvSpPr>
            <p:nvPr/>
          </p:nvSpPr>
          <p:spPr bwMode="auto">
            <a:xfrm>
              <a:off x="2868" y="3774"/>
              <a:ext cx="82" cy="9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1" name="Freeform 359"/>
            <p:cNvSpPr>
              <a:spLocks/>
            </p:cNvSpPr>
            <p:nvPr/>
          </p:nvSpPr>
          <p:spPr bwMode="auto">
            <a:xfrm>
              <a:off x="2796" y="3791"/>
              <a:ext cx="82" cy="9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2" name="Freeform 360"/>
            <p:cNvSpPr>
              <a:spLocks/>
            </p:cNvSpPr>
            <p:nvPr/>
          </p:nvSpPr>
          <p:spPr bwMode="auto">
            <a:xfrm>
              <a:off x="2872" y="3832"/>
              <a:ext cx="84" cy="9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33CC3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3" name="Freeform 361"/>
            <p:cNvSpPr>
              <a:spLocks/>
            </p:cNvSpPr>
            <p:nvPr/>
          </p:nvSpPr>
          <p:spPr bwMode="auto">
            <a:xfrm>
              <a:off x="1873" y="3361"/>
              <a:ext cx="80" cy="9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4" name="Freeform 362"/>
            <p:cNvSpPr>
              <a:spLocks/>
            </p:cNvSpPr>
            <p:nvPr/>
          </p:nvSpPr>
          <p:spPr bwMode="auto">
            <a:xfrm>
              <a:off x="1787" y="3361"/>
              <a:ext cx="83" cy="9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FF00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5" name="Freeform 363"/>
            <p:cNvSpPr>
              <a:spLocks/>
            </p:cNvSpPr>
            <p:nvPr/>
          </p:nvSpPr>
          <p:spPr bwMode="auto">
            <a:xfrm>
              <a:off x="1782" y="3304"/>
              <a:ext cx="82" cy="9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0066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6" name="Freeform 364"/>
            <p:cNvSpPr>
              <a:spLocks/>
            </p:cNvSpPr>
            <p:nvPr/>
          </p:nvSpPr>
          <p:spPr bwMode="auto">
            <a:xfrm>
              <a:off x="1870" y="3321"/>
              <a:ext cx="84" cy="9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33CC3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7" name="Freeform 365"/>
            <p:cNvSpPr>
              <a:spLocks/>
            </p:cNvSpPr>
            <p:nvPr/>
          </p:nvSpPr>
          <p:spPr bwMode="auto">
            <a:xfrm>
              <a:off x="1951" y="3321"/>
              <a:ext cx="82" cy="9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99FF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8" name="Freeform 366"/>
            <p:cNvSpPr>
              <a:spLocks/>
            </p:cNvSpPr>
            <p:nvPr/>
          </p:nvSpPr>
          <p:spPr bwMode="auto">
            <a:xfrm>
              <a:off x="2946" y="3874"/>
              <a:ext cx="82" cy="9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23"/>
                </a:cxn>
                <a:cxn ang="0">
                  <a:pos x="83" y="69"/>
                </a:cxn>
                <a:cxn ang="0">
                  <a:pos x="42" y="92"/>
                </a:cxn>
                <a:cxn ang="0">
                  <a:pos x="0" y="69"/>
                </a:cxn>
                <a:cxn ang="0">
                  <a:pos x="0" y="23"/>
                </a:cxn>
                <a:cxn ang="0">
                  <a:pos x="42" y="0"/>
                </a:cxn>
              </a:cxnLst>
              <a:rect l="0" t="0" r="r" b="b"/>
              <a:pathLst>
                <a:path w="84" h="93">
                  <a:moveTo>
                    <a:pt x="42" y="0"/>
                  </a:moveTo>
                  <a:lnTo>
                    <a:pt x="83" y="23"/>
                  </a:lnTo>
                  <a:lnTo>
                    <a:pt x="83" y="69"/>
                  </a:lnTo>
                  <a:lnTo>
                    <a:pt x="42" y="92"/>
                  </a:lnTo>
                  <a:lnTo>
                    <a:pt x="0" y="69"/>
                  </a:ln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solidFill>
              <a:srgbClr val="99FF66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59" name="Line 367"/>
            <p:cNvSpPr>
              <a:spLocks noChangeShapeType="1"/>
            </p:cNvSpPr>
            <p:nvPr/>
          </p:nvSpPr>
          <p:spPr bwMode="auto">
            <a:xfrm>
              <a:off x="1878" y="2388"/>
              <a:ext cx="1194" cy="97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0" name="Line 368"/>
            <p:cNvSpPr>
              <a:spLocks noChangeShapeType="1"/>
            </p:cNvSpPr>
            <p:nvPr/>
          </p:nvSpPr>
          <p:spPr bwMode="auto">
            <a:xfrm>
              <a:off x="1792" y="2335"/>
              <a:ext cx="1213" cy="106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1" name="Freeform 369"/>
            <p:cNvSpPr>
              <a:spLocks/>
            </p:cNvSpPr>
            <p:nvPr/>
          </p:nvSpPr>
          <p:spPr bwMode="auto">
            <a:xfrm>
              <a:off x="1808" y="2325"/>
              <a:ext cx="121" cy="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8"/>
                </a:cxn>
                <a:cxn ang="0">
                  <a:pos x="62" y="96"/>
                </a:cxn>
                <a:cxn ang="0">
                  <a:pos x="125" y="48"/>
                </a:cxn>
                <a:cxn ang="0">
                  <a:pos x="62" y="0"/>
                </a:cxn>
              </a:cxnLst>
              <a:rect l="0" t="0" r="r" b="b"/>
              <a:pathLst>
                <a:path w="126" h="97">
                  <a:moveTo>
                    <a:pt x="62" y="0"/>
                  </a:moveTo>
                  <a:lnTo>
                    <a:pt x="0" y="48"/>
                  </a:lnTo>
                  <a:lnTo>
                    <a:pt x="62" y="96"/>
                  </a:lnTo>
                  <a:lnTo>
                    <a:pt x="125" y="48"/>
                  </a:lnTo>
                  <a:lnTo>
                    <a:pt x="62" y="0"/>
                  </a:lnTo>
                </a:path>
              </a:pathLst>
            </a:custGeom>
            <a:solidFill>
              <a:srgbClr val="FF993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2" name="Freeform 370"/>
            <p:cNvSpPr>
              <a:spLocks/>
            </p:cNvSpPr>
            <p:nvPr/>
          </p:nvSpPr>
          <p:spPr bwMode="auto">
            <a:xfrm>
              <a:off x="1732" y="2297"/>
              <a:ext cx="120" cy="94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8"/>
                </a:cxn>
                <a:cxn ang="0">
                  <a:pos x="62" y="96"/>
                </a:cxn>
                <a:cxn ang="0">
                  <a:pos x="124" y="48"/>
                </a:cxn>
                <a:cxn ang="0">
                  <a:pos x="62" y="0"/>
                </a:cxn>
              </a:cxnLst>
              <a:rect l="0" t="0" r="r" b="b"/>
              <a:pathLst>
                <a:path w="125" h="97">
                  <a:moveTo>
                    <a:pt x="62" y="0"/>
                  </a:moveTo>
                  <a:lnTo>
                    <a:pt x="0" y="48"/>
                  </a:lnTo>
                  <a:lnTo>
                    <a:pt x="62" y="96"/>
                  </a:lnTo>
                  <a:lnTo>
                    <a:pt x="124" y="48"/>
                  </a:lnTo>
                  <a:lnTo>
                    <a:pt x="62" y="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3" name="Freeform 371"/>
            <p:cNvSpPr>
              <a:spLocks/>
            </p:cNvSpPr>
            <p:nvPr/>
          </p:nvSpPr>
          <p:spPr bwMode="auto">
            <a:xfrm>
              <a:off x="3011" y="3305"/>
              <a:ext cx="125" cy="9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8"/>
                </a:cxn>
                <a:cxn ang="0">
                  <a:pos x="62" y="96"/>
                </a:cxn>
                <a:cxn ang="0">
                  <a:pos x="125" y="48"/>
                </a:cxn>
                <a:cxn ang="0">
                  <a:pos x="62" y="0"/>
                </a:cxn>
              </a:cxnLst>
              <a:rect l="0" t="0" r="r" b="b"/>
              <a:pathLst>
                <a:path w="126" h="97">
                  <a:moveTo>
                    <a:pt x="62" y="0"/>
                  </a:moveTo>
                  <a:lnTo>
                    <a:pt x="0" y="48"/>
                  </a:lnTo>
                  <a:lnTo>
                    <a:pt x="62" y="96"/>
                  </a:lnTo>
                  <a:lnTo>
                    <a:pt x="125" y="48"/>
                  </a:lnTo>
                  <a:lnTo>
                    <a:pt x="62" y="0"/>
                  </a:lnTo>
                </a:path>
              </a:pathLst>
            </a:custGeom>
            <a:solidFill>
              <a:srgbClr val="FF9933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4" name="Freeform 372"/>
            <p:cNvSpPr>
              <a:spLocks/>
            </p:cNvSpPr>
            <p:nvPr/>
          </p:nvSpPr>
          <p:spPr bwMode="auto">
            <a:xfrm>
              <a:off x="2939" y="3341"/>
              <a:ext cx="121" cy="9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8"/>
                </a:cxn>
                <a:cxn ang="0">
                  <a:pos x="62" y="96"/>
                </a:cxn>
                <a:cxn ang="0">
                  <a:pos x="124" y="48"/>
                </a:cxn>
                <a:cxn ang="0">
                  <a:pos x="62" y="0"/>
                </a:cxn>
              </a:cxnLst>
              <a:rect l="0" t="0" r="r" b="b"/>
              <a:pathLst>
                <a:path w="125" h="97">
                  <a:moveTo>
                    <a:pt x="62" y="0"/>
                  </a:moveTo>
                  <a:lnTo>
                    <a:pt x="0" y="48"/>
                  </a:lnTo>
                  <a:lnTo>
                    <a:pt x="62" y="96"/>
                  </a:lnTo>
                  <a:lnTo>
                    <a:pt x="124" y="48"/>
                  </a:lnTo>
                  <a:lnTo>
                    <a:pt x="62" y="0"/>
                  </a:lnTo>
                </a:path>
              </a:pathLst>
            </a:custGeom>
            <a:solidFill>
              <a:srgbClr val="FF33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5" name="Line 373"/>
            <p:cNvSpPr>
              <a:spLocks noChangeShapeType="1"/>
            </p:cNvSpPr>
            <p:nvPr/>
          </p:nvSpPr>
          <p:spPr bwMode="auto">
            <a:xfrm>
              <a:off x="1956" y="3135"/>
              <a:ext cx="992" cy="84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6" name="Line 374"/>
            <p:cNvSpPr>
              <a:spLocks noChangeShapeType="1"/>
            </p:cNvSpPr>
            <p:nvPr/>
          </p:nvSpPr>
          <p:spPr bwMode="auto">
            <a:xfrm>
              <a:off x="1876" y="3127"/>
              <a:ext cx="991" cy="82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7" name="Freeform 375"/>
            <p:cNvSpPr>
              <a:spLocks/>
            </p:cNvSpPr>
            <p:nvPr/>
          </p:nvSpPr>
          <p:spPr bwMode="auto">
            <a:xfrm>
              <a:off x="1831" y="3077"/>
              <a:ext cx="97" cy="8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rgbClr val="8080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8" name="Freeform 376"/>
            <p:cNvSpPr>
              <a:spLocks/>
            </p:cNvSpPr>
            <p:nvPr/>
          </p:nvSpPr>
          <p:spPr bwMode="auto">
            <a:xfrm>
              <a:off x="1902" y="3077"/>
              <a:ext cx="97" cy="8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rgbClr val="CC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69" name="Freeform 377"/>
            <p:cNvSpPr>
              <a:spLocks/>
            </p:cNvSpPr>
            <p:nvPr/>
          </p:nvSpPr>
          <p:spPr bwMode="auto">
            <a:xfrm>
              <a:off x="2819" y="3907"/>
              <a:ext cx="97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rgbClr val="8080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0" name="Freeform 378"/>
            <p:cNvSpPr>
              <a:spLocks/>
            </p:cNvSpPr>
            <p:nvPr/>
          </p:nvSpPr>
          <p:spPr bwMode="auto">
            <a:xfrm>
              <a:off x="2906" y="3933"/>
              <a:ext cx="97" cy="83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8" y="31"/>
                </a:cxn>
                <a:cxn ang="0">
                  <a:pos x="99" y="31"/>
                </a:cxn>
                <a:cxn ang="0">
                  <a:pos x="66" y="54"/>
                </a:cxn>
                <a:cxn ang="0">
                  <a:pos x="83" y="85"/>
                </a:cxn>
                <a:cxn ang="0">
                  <a:pos x="50" y="62"/>
                </a:cxn>
                <a:cxn ang="0">
                  <a:pos x="17" y="85"/>
                </a:cxn>
                <a:cxn ang="0">
                  <a:pos x="33" y="54"/>
                </a:cxn>
                <a:cxn ang="0">
                  <a:pos x="0" y="31"/>
                </a:cxn>
                <a:cxn ang="0">
                  <a:pos x="41" y="31"/>
                </a:cxn>
                <a:cxn ang="0">
                  <a:pos x="50" y="0"/>
                </a:cxn>
              </a:cxnLst>
              <a:rect l="0" t="0" r="r" b="b"/>
              <a:pathLst>
                <a:path w="100" h="86">
                  <a:moveTo>
                    <a:pt x="50" y="0"/>
                  </a:moveTo>
                  <a:lnTo>
                    <a:pt x="58" y="31"/>
                  </a:lnTo>
                  <a:lnTo>
                    <a:pt x="99" y="31"/>
                  </a:lnTo>
                  <a:lnTo>
                    <a:pt x="66" y="54"/>
                  </a:lnTo>
                  <a:lnTo>
                    <a:pt x="83" y="85"/>
                  </a:lnTo>
                  <a:lnTo>
                    <a:pt x="50" y="62"/>
                  </a:lnTo>
                  <a:lnTo>
                    <a:pt x="17" y="85"/>
                  </a:lnTo>
                  <a:lnTo>
                    <a:pt x="33" y="54"/>
                  </a:lnTo>
                  <a:lnTo>
                    <a:pt x="0" y="31"/>
                  </a:lnTo>
                  <a:lnTo>
                    <a:pt x="41" y="31"/>
                  </a:lnTo>
                  <a:lnTo>
                    <a:pt x="50" y="0"/>
                  </a:lnTo>
                </a:path>
              </a:pathLst>
            </a:custGeom>
            <a:solidFill>
              <a:srgbClr val="CC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1" name="Line 379"/>
            <p:cNvSpPr>
              <a:spLocks noChangeShapeType="1"/>
            </p:cNvSpPr>
            <p:nvPr/>
          </p:nvSpPr>
          <p:spPr bwMode="auto">
            <a:xfrm>
              <a:off x="1872" y="2431"/>
              <a:ext cx="1241" cy="94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2" name="Line 380"/>
            <p:cNvSpPr>
              <a:spLocks noChangeShapeType="1"/>
            </p:cNvSpPr>
            <p:nvPr/>
          </p:nvSpPr>
          <p:spPr bwMode="auto">
            <a:xfrm>
              <a:off x="1784" y="2394"/>
              <a:ext cx="1231" cy="83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3" name="Freeform 381"/>
            <p:cNvSpPr>
              <a:spLocks/>
            </p:cNvSpPr>
            <p:nvPr/>
          </p:nvSpPr>
          <p:spPr bwMode="auto">
            <a:xfrm>
              <a:off x="3068" y="3332"/>
              <a:ext cx="97" cy="9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4" name="Freeform 382"/>
            <p:cNvSpPr>
              <a:spLocks/>
            </p:cNvSpPr>
            <p:nvPr/>
          </p:nvSpPr>
          <p:spPr bwMode="auto">
            <a:xfrm>
              <a:off x="1736" y="2348"/>
              <a:ext cx="97" cy="9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00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5" name="Freeform 383"/>
            <p:cNvSpPr>
              <a:spLocks/>
            </p:cNvSpPr>
            <p:nvPr/>
          </p:nvSpPr>
          <p:spPr bwMode="auto">
            <a:xfrm>
              <a:off x="1824" y="2385"/>
              <a:ext cx="98" cy="9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66CC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6" name="Freeform 384"/>
            <p:cNvSpPr>
              <a:spLocks/>
            </p:cNvSpPr>
            <p:nvPr/>
          </p:nvSpPr>
          <p:spPr bwMode="auto">
            <a:xfrm>
              <a:off x="2965" y="3182"/>
              <a:ext cx="97" cy="9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66" y="0"/>
                </a:cxn>
                <a:cxn ang="0">
                  <a:pos x="66" y="31"/>
                </a:cxn>
                <a:cxn ang="0">
                  <a:pos x="99" y="31"/>
                </a:cxn>
                <a:cxn ang="0">
                  <a:pos x="99" y="61"/>
                </a:cxn>
                <a:cxn ang="0">
                  <a:pos x="66" y="61"/>
                </a:cxn>
                <a:cxn ang="0">
                  <a:pos x="66" y="92"/>
                </a:cxn>
                <a:cxn ang="0">
                  <a:pos x="33" y="92"/>
                </a:cxn>
                <a:cxn ang="0">
                  <a:pos x="33" y="61"/>
                </a:cxn>
                <a:cxn ang="0">
                  <a:pos x="0" y="61"/>
                </a:cxn>
                <a:cxn ang="0">
                  <a:pos x="0" y="31"/>
                </a:cxn>
                <a:cxn ang="0">
                  <a:pos x="33" y="31"/>
                </a:cxn>
                <a:cxn ang="0">
                  <a:pos x="33" y="0"/>
                </a:cxn>
              </a:cxnLst>
              <a:rect l="0" t="0" r="r" b="b"/>
              <a:pathLst>
                <a:path w="100" h="93">
                  <a:moveTo>
                    <a:pt x="33" y="0"/>
                  </a:moveTo>
                  <a:lnTo>
                    <a:pt x="66" y="0"/>
                  </a:lnTo>
                  <a:lnTo>
                    <a:pt x="66" y="31"/>
                  </a:lnTo>
                  <a:lnTo>
                    <a:pt x="99" y="31"/>
                  </a:lnTo>
                  <a:lnTo>
                    <a:pt x="99" y="61"/>
                  </a:lnTo>
                  <a:lnTo>
                    <a:pt x="66" y="61"/>
                  </a:lnTo>
                  <a:lnTo>
                    <a:pt x="66" y="92"/>
                  </a:lnTo>
                  <a:lnTo>
                    <a:pt x="33" y="92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31"/>
                  </a:lnTo>
                  <a:lnTo>
                    <a:pt x="33" y="31"/>
                  </a:lnTo>
                  <a:lnTo>
                    <a:pt x="33" y="0"/>
                  </a:lnTo>
                </a:path>
              </a:pathLst>
            </a:custGeom>
            <a:solidFill>
              <a:srgbClr val="0099FF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7" name="Line 385"/>
            <p:cNvSpPr>
              <a:spLocks noChangeShapeType="1"/>
            </p:cNvSpPr>
            <p:nvPr/>
          </p:nvSpPr>
          <p:spPr bwMode="auto">
            <a:xfrm>
              <a:off x="1879" y="2509"/>
              <a:ext cx="1097" cy="11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8" name="Rectangle 386"/>
            <p:cNvSpPr>
              <a:spLocks noChangeArrowheads="1"/>
            </p:cNvSpPr>
            <p:nvPr/>
          </p:nvSpPr>
          <p:spPr bwMode="auto">
            <a:xfrm>
              <a:off x="1835" y="2464"/>
              <a:ext cx="71" cy="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79" name="Rectangle 387"/>
            <p:cNvSpPr>
              <a:spLocks noChangeArrowheads="1"/>
            </p:cNvSpPr>
            <p:nvPr/>
          </p:nvSpPr>
          <p:spPr bwMode="auto">
            <a:xfrm>
              <a:off x="2946" y="3648"/>
              <a:ext cx="70" cy="7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80" name="Line 388"/>
            <p:cNvSpPr>
              <a:spLocks noChangeShapeType="1"/>
            </p:cNvSpPr>
            <p:nvPr/>
          </p:nvSpPr>
          <p:spPr bwMode="auto">
            <a:xfrm>
              <a:off x="1902" y="2961"/>
              <a:ext cx="1154" cy="71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81" name="AutoShape 389"/>
            <p:cNvSpPr>
              <a:spLocks noChangeArrowheads="1"/>
            </p:cNvSpPr>
            <p:nvPr/>
          </p:nvSpPr>
          <p:spPr bwMode="auto">
            <a:xfrm>
              <a:off x="1858" y="2906"/>
              <a:ext cx="91" cy="98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82" name="AutoShape 390"/>
            <p:cNvSpPr>
              <a:spLocks noChangeArrowheads="1"/>
            </p:cNvSpPr>
            <p:nvPr/>
          </p:nvSpPr>
          <p:spPr bwMode="auto">
            <a:xfrm>
              <a:off x="3018" y="3627"/>
              <a:ext cx="92" cy="97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26249" tIns="12896" rIns="26249" bIns="12896">
              <a:spAutoFit/>
            </a:bodyPr>
            <a:lstStyle/>
            <a:p>
              <a:pPr algn="ctr" eaLnBrk="0" hangingPunct="0">
                <a:defRPr/>
              </a:pPr>
              <a:endParaRPr lang="nl-NL" sz="1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619783" name="Text Box 391"/>
            <p:cNvSpPr txBox="1">
              <a:spLocks noChangeArrowheads="1"/>
            </p:cNvSpPr>
            <p:nvPr/>
          </p:nvSpPr>
          <p:spPr bwMode="auto">
            <a:xfrm>
              <a:off x="1867" y="4086"/>
              <a:ext cx="10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algn="ctr"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2619784" name="Text Box 392"/>
            <p:cNvSpPr txBox="1">
              <a:spLocks noChangeArrowheads="1"/>
            </p:cNvSpPr>
            <p:nvPr/>
          </p:nvSpPr>
          <p:spPr bwMode="auto">
            <a:xfrm>
              <a:off x="2858" y="4086"/>
              <a:ext cx="10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2964" tIns="11281" rIns="22964" bIns="11281">
              <a:spAutoFit/>
            </a:bodyPr>
            <a:lstStyle/>
            <a:p>
              <a:pPr algn="ctr" defTabSz="719138" eaLnBrk="0" hangingPunct="0">
                <a:defRPr/>
              </a:pPr>
              <a:r>
                <a:rPr lang="it-IT" sz="1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ＭＳ Ｐゴシック" pitchFamily="34" charset="-128"/>
                </a:rPr>
                <a:t>T</a:t>
              </a:r>
            </a:p>
          </p:txBody>
        </p:sp>
      </p:grpSp>
      <p:sp>
        <p:nvSpPr>
          <p:cNvPr id="2619785" name="Text Box 393"/>
          <p:cNvSpPr txBox="1">
            <a:spLocks noChangeArrowheads="1"/>
          </p:cNvSpPr>
          <p:nvPr/>
        </p:nvSpPr>
        <p:spPr bwMode="auto">
          <a:xfrm>
            <a:off x="1255713" y="6465888"/>
            <a:ext cx="26003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994" tIns="39997" rIns="79994" bIns="39997">
            <a:spAutoFit/>
          </a:bodyPr>
          <a:lstStyle/>
          <a:p>
            <a:pPr defTabSz="800100" eaLnBrk="0" hangingPunct="0">
              <a:defRPr/>
            </a:pPr>
            <a:r>
              <a:rPr lang="it-IT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* Most patients under ≥ 2 drugs</a:t>
            </a:r>
          </a:p>
        </p:txBody>
      </p:sp>
      <p:sp>
        <p:nvSpPr>
          <p:cNvPr id="419209" name="Tekstvak 8"/>
          <p:cNvSpPr txBox="1">
            <a:spLocks noChangeArrowheads="1"/>
          </p:cNvSpPr>
          <p:nvPr/>
        </p:nvSpPr>
        <p:spPr bwMode="auto">
          <a:xfrm>
            <a:off x="-36513" y="190500"/>
            <a:ext cx="928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4000" b="1">
                <a:solidFill>
                  <a:srgbClr val="FF0000"/>
                </a:solidFill>
                <a:ea typeface="MS Gothic" pitchFamily="49" charset="-128"/>
              </a:rPr>
              <a:t>Target vs achieved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1165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graphicFrame>
        <p:nvGraphicFramePr>
          <p:cNvPr id="411706" name="Group 58"/>
          <p:cNvGraphicFramePr>
            <a:graphicFrameLocks noGrp="1"/>
          </p:cNvGraphicFramePr>
          <p:nvPr/>
        </p:nvGraphicFramePr>
        <p:xfrm>
          <a:off x="34925" y="298450"/>
          <a:ext cx="8942388" cy="6718619"/>
        </p:xfrm>
        <a:graphic>
          <a:graphicData uri="http://schemas.openxmlformats.org/drawingml/2006/table">
            <a:tbl>
              <a:tblPr/>
              <a:tblGrid>
                <a:gridCol w="2236788"/>
                <a:gridCol w="2146300"/>
                <a:gridCol w="2324100"/>
                <a:gridCol w="223520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ROADMAP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Baseline 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139/76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136/80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135/74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4EC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Microalb/kreat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mg/g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mg/g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mg/g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Retinopathy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CVD%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(almost all CAD)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Target 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119/64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126/74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133/73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</a:tr>
              <a:tr h="197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difference in CV events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Decreased</a:t>
                      </a: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risk of non-fatal stroke (NNT 1:200 5 jr)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Reduction in   microalb.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differences in composite endpoint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Increased</a:t>
                      </a: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risk of death from CVE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Tendency to increased risk of CVE (p=0.12 for PE)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Stopped prematurely for futility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6"/>
                    </a:solidFill>
                  </a:tcPr>
                </a:tc>
              </a:tr>
            </a:tbl>
          </a:graphicData>
        </a:graphic>
      </p:graphicFrame>
      <p:sp>
        <p:nvSpPr>
          <p:cNvPr id="411705" name="Rectangle 131"/>
          <p:cNvSpPr>
            <a:spLocks noChangeArrowheads="1"/>
          </p:cNvSpPr>
          <p:nvPr/>
        </p:nvSpPr>
        <p:spPr bwMode="auto">
          <a:xfrm>
            <a:off x="34925" y="1628775"/>
            <a:ext cx="8929688" cy="431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1"/>
          <p:cNvSpPr txBox="1">
            <a:spLocks noChangeArrowheads="1"/>
          </p:cNvSpPr>
          <p:nvPr/>
        </p:nvSpPr>
        <p:spPr bwMode="auto">
          <a:xfrm>
            <a:off x="538163" y="44450"/>
            <a:ext cx="82819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Samenvatting II  </a:t>
            </a:r>
          </a:p>
        </p:txBody>
      </p:sp>
      <p:sp>
        <p:nvSpPr>
          <p:cNvPr id="400387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-34925" y="1379538"/>
            <a:ext cx="921543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800"/>
              <a:t>APA komt relatief veel voor (~5-10%) als oorzaak voor RHT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nl-NL" sz="2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800"/>
              <a:t>MR antagonisten ook voor pnten met DM en RHT &lt;140/90 mmHg voldoende 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nl-NL" sz="2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800"/>
              <a:t>Minder stringente criteria ~ afname RHT 2014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nl-NL" sz="280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nl-NL" sz="2800"/>
          </a:p>
          <a:p>
            <a:pPr marL="342900" indent="-342900" eaLnBrk="0" hangingPunct="0">
              <a:spcBef>
                <a:spcPct val="20000"/>
              </a:spcBef>
            </a:pPr>
            <a:endParaRPr lang="nl-NL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2"/>
          <p:cNvSpPr>
            <a:spLocks noChangeArrowheads="1"/>
          </p:cNvSpPr>
          <p:nvPr/>
        </p:nvSpPr>
        <p:spPr bwMode="auto">
          <a:xfrm>
            <a:off x="290513" y="-847725"/>
            <a:ext cx="84582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0000FF"/>
                </a:solidFill>
              </a:rPr>
              <a:t>Zoekstrategie</a:t>
            </a:r>
          </a:p>
        </p:txBody>
      </p:sp>
      <p:sp>
        <p:nvSpPr>
          <p:cNvPr id="428036" name="Line 15"/>
          <p:cNvSpPr>
            <a:spLocks noChangeShapeType="1"/>
          </p:cNvSpPr>
          <p:nvPr/>
        </p:nvSpPr>
        <p:spPr bwMode="auto">
          <a:xfrm>
            <a:off x="539750" y="1125538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2" cstate="print"/>
          <a:srcRect l="10519" r="41451" b="23538"/>
          <a:stretch>
            <a:fillRect/>
          </a:stretch>
        </p:blipFill>
        <p:spPr bwMode="auto">
          <a:xfrm>
            <a:off x="180975" y="1412875"/>
            <a:ext cx="43926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4213225" y="2636838"/>
            <a:ext cx="863600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755650" y="3933825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/>
              <a:t>Meeting + USB stick met abstracts: ‘resistant hypertension’/ ‘resistance’/ ‘hypertension + uncontrolled’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142875" y="1268413"/>
            <a:ext cx="9109075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CV risico bij pnten met RHT ?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nl-NL" sz="260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Hoeveel pnten met RHT zijn echt resistent ?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nl-NL" sz="260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Prevalentie secundaire oorzaken bij RHT ?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nl-NL" sz="260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Nieuwe behandelingsstrategieën ?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nl-NL" sz="2600"/>
          </a:p>
        </p:txBody>
      </p:sp>
      <p:sp>
        <p:nvSpPr>
          <p:cNvPr id="358405" name="Rectangle 2"/>
          <p:cNvSpPr>
            <a:spLocks noChangeArrowheads="1"/>
          </p:cNvSpPr>
          <p:nvPr/>
        </p:nvSpPr>
        <p:spPr bwMode="auto">
          <a:xfrm>
            <a:off x="290513" y="-847725"/>
            <a:ext cx="84582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0000FF"/>
                </a:solidFill>
              </a:rPr>
              <a:t>Therapieresistente hypertensie</a:t>
            </a:r>
          </a:p>
        </p:txBody>
      </p:sp>
      <p:sp>
        <p:nvSpPr>
          <p:cNvPr id="358407" name="Line 15"/>
          <p:cNvSpPr>
            <a:spLocks noChangeShapeType="1"/>
          </p:cNvSpPr>
          <p:nvPr/>
        </p:nvSpPr>
        <p:spPr bwMode="auto">
          <a:xfrm>
            <a:off x="539750" y="1125538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358420" name="Picture 20"/>
          <p:cNvPicPr>
            <a:picLocks noChangeAspect="1" noChangeArrowheads="1"/>
          </p:cNvPicPr>
          <p:nvPr/>
        </p:nvPicPr>
        <p:blipFill>
          <a:blip r:embed="rId2" cstate="print"/>
          <a:srcRect r="53162" b="54697"/>
          <a:stretch>
            <a:fillRect/>
          </a:stretch>
        </p:blipFill>
        <p:spPr bwMode="auto">
          <a:xfrm>
            <a:off x="395288" y="4602163"/>
            <a:ext cx="26638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1" name="Picture 2" descr="jt882ufw3e3 Barostim neo Baroreflex Stimulator Receives CE Approval for Treatment of Hyperten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362450"/>
            <a:ext cx="24479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2" name="Picture 22" descr="http://ts4.mm.bing.net/th?id=H.4510498434319379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588" y="4435475"/>
            <a:ext cx="3048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142875" y="1987550"/>
            <a:ext cx="9109075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600"/>
              <a:t>Therapieresistentie: ondanks 3 middelen in adequate dosis, incl. een diureticum, bloeddruk </a:t>
            </a:r>
            <a:r>
              <a:rPr lang="nl-NL" sz="2600">
                <a:cs typeface="Arial" charset="0"/>
              </a:rPr>
              <a:t>≥140/90 mmHg. </a:t>
            </a:r>
            <a:r>
              <a:rPr lang="nl-NL" sz="2000" i="1"/>
              <a:t>Calhoun, Hypertension 2008</a:t>
            </a:r>
            <a:endParaRPr lang="nl-NL" sz="2000"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nl-NL" sz="2600"/>
              <a:t> 	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nl-NL" sz="2600"/>
              <a:t>Ongecontroleerd met 3 middelen + gecontroleerd met 4 middelen ~ hogere prevalentie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nl-NL" sz="280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nl-NL" sz="2600"/>
          </a:p>
        </p:txBody>
      </p:sp>
      <p:sp>
        <p:nvSpPr>
          <p:cNvPr id="402435" name="Rectangle 2"/>
          <p:cNvSpPr>
            <a:spLocks noChangeArrowheads="1"/>
          </p:cNvSpPr>
          <p:nvPr/>
        </p:nvSpPr>
        <p:spPr bwMode="auto">
          <a:xfrm>
            <a:off x="290513" y="-847725"/>
            <a:ext cx="84582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0000FF"/>
                </a:solidFill>
              </a:rPr>
              <a:t>Definitie RHT</a:t>
            </a:r>
          </a:p>
        </p:txBody>
      </p:sp>
      <p:sp>
        <p:nvSpPr>
          <p:cNvPr id="402436" name="Line 15"/>
          <p:cNvSpPr>
            <a:spLocks noChangeShapeType="1"/>
          </p:cNvSpPr>
          <p:nvPr/>
        </p:nvSpPr>
        <p:spPr bwMode="auto">
          <a:xfrm>
            <a:off x="539750" y="1125538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4572000" y="6092825"/>
            <a:ext cx="863600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l-NL" sz="4400">
                <a:solidFill>
                  <a:srgbClr val="0000FF"/>
                </a:solidFill>
              </a:rPr>
              <a:t>Risicofactoren RHT</a:t>
            </a:r>
          </a:p>
        </p:txBody>
      </p:sp>
      <p:sp>
        <p:nvSpPr>
          <p:cNvPr id="403464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403467" name="Picture 11"/>
          <p:cNvPicPr>
            <a:picLocks noChangeAspect="1" noChangeArrowheads="1"/>
          </p:cNvPicPr>
          <p:nvPr/>
        </p:nvPicPr>
        <p:blipFill>
          <a:blip r:embed="rId2" cstate="print"/>
          <a:srcRect t="462" b="42140"/>
          <a:stretch>
            <a:fillRect/>
          </a:stretch>
        </p:blipFill>
        <p:spPr bwMode="auto">
          <a:xfrm>
            <a:off x="3708400" y="1444625"/>
            <a:ext cx="54356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3468" name="Picture 12"/>
          <p:cNvPicPr>
            <a:picLocks noChangeAspect="1" noChangeArrowheads="1"/>
          </p:cNvPicPr>
          <p:nvPr/>
        </p:nvPicPr>
        <p:blipFill>
          <a:blip r:embed="rId2" cstate="print"/>
          <a:srcRect t="64868"/>
          <a:stretch>
            <a:fillRect/>
          </a:stretch>
        </p:blipFill>
        <p:spPr bwMode="auto">
          <a:xfrm>
            <a:off x="3708400" y="3659188"/>
            <a:ext cx="543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5616575" y="6308725"/>
            <a:ext cx="341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Egan, Circulation 2011:1046</a:t>
            </a:r>
          </a:p>
        </p:txBody>
      </p:sp>
      <p:pic>
        <p:nvPicPr>
          <p:cNvPr id="403470" name="Picture 14"/>
          <p:cNvPicPr>
            <a:picLocks noChangeAspect="1" noChangeArrowheads="1"/>
          </p:cNvPicPr>
          <p:nvPr/>
        </p:nvPicPr>
        <p:blipFill>
          <a:blip r:embed="rId3" cstate="print"/>
          <a:srcRect t="74483" r="55081" b="11017"/>
          <a:stretch>
            <a:fillRect/>
          </a:stretch>
        </p:blipFill>
        <p:spPr bwMode="auto">
          <a:xfrm>
            <a:off x="306388" y="4724400"/>
            <a:ext cx="34020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3471" name="Picture 15"/>
          <p:cNvPicPr>
            <a:picLocks noChangeAspect="1" noChangeArrowheads="1"/>
          </p:cNvPicPr>
          <p:nvPr/>
        </p:nvPicPr>
        <p:blipFill>
          <a:blip r:embed="rId3" cstate="print"/>
          <a:srcRect t="17816" r="55081" b="34729"/>
          <a:stretch>
            <a:fillRect/>
          </a:stretch>
        </p:blipFill>
        <p:spPr bwMode="auto">
          <a:xfrm>
            <a:off x="306388" y="2058988"/>
            <a:ext cx="34020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4140200" y="10525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/>
              <a:t>Non-RHT   RHT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Resistente HT en CV risico</a:t>
            </a:r>
          </a:p>
        </p:txBody>
      </p:sp>
      <p:sp>
        <p:nvSpPr>
          <p:cNvPr id="316420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-36513" y="1268413"/>
            <a:ext cx="9432926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Kaiser Permanente health care centers in Noord Californie en Colorado 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Nieuw gediagnosticeerde RHT (</a:t>
            </a:r>
            <a:r>
              <a:rPr lang="nl-NL" sz="2600">
                <a:cs typeface="Arial" charset="0"/>
              </a:rPr>
              <a:t>≥3 drugs uncontrolled, ≥4 drugs controlled)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sz="2600">
                <a:cs typeface="Arial" charset="0"/>
              </a:rPr>
              <a:t>RHT (n=3960) vs non-RHT (n=19952), </a:t>
            </a:r>
            <a:r>
              <a:rPr lang="nl-NL" sz="2600"/>
              <a:t>gem. leeftijd 60 jaar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Mediane follow up FU 3.8 yrs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CVD 18.0% RHT vs 13.5% non-RHT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sz="2600"/>
              <a:t>OR 1.54 ongecorrigeerd, OR 1.47 na correctie voor alles (behalve hypertensie)</a:t>
            </a:r>
          </a:p>
          <a:p>
            <a:pPr>
              <a:spcBef>
                <a:spcPct val="50000"/>
              </a:spcBef>
            </a:pPr>
            <a:endParaRPr lang="nl-NL" sz="2600"/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5148263" y="6375400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nl-NL"/>
              <a:t>Daugherty, Circulation 2012:1635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Prevalentie RHT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928100" cy="568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80000"/>
              </a:lnSpc>
              <a:buFontTx/>
              <a:buNone/>
            </a:pPr>
            <a:endParaRPr lang="nl-NL" sz="2000" i="1" smtClean="0"/>
          </a:p>
          <a:p>
            <a:pPr>
              <a:lnSpc>
                <a:spcPct val="80000"/>
              </a:lnSpc>
            </a:pPr>
            <a:endParaRPr lang="nl-NL" sz="200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nl-NL" sz="2600" smtClean="0"/>
              <a:t>Prevalentie RHT in NHANES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600" smtClean="0"/>
              <a:t> 	RHT </a:t>
            </a:r>
            <a:r>
              <a:rPr lang="nl-NL" sz="2600" smtClean="0">
                <a:cs typeface="Arial" charset="0"/>
              </a:rPr>
              <a:t>≥ 3 middelen ‘uncontrolled’</a:t>
            </a:r>
          </a:p>
          <a:p>
            <a:pPr>
              <a:lnSpc>
                <a:spcPct val="8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80000"/>
              </a:lnSpc>
              <a:buFontTx/>
              <a:buNone/>
            </a:pPr>
            <a:endParaRPr lang="nl-NL" sz="2600" smtClean="0"/>
          </a:p>
          <a:p>
            <a:pPr>
              <a:lnSpc>
                <a:spcPct val="90000"/>
              </a:lnSpc>
            </a:pPr>
            <a:r>
              <a:rPr lang="nl-NL" sz="2600" smtClean="0"/>
              <a:t>Zweedse database: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600" smtClean="0"/>
              <a:t>	44.077 HT patienten uit 48 gezondheidscentra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600" smtClean="0"/>
              <a:t> 	Periode 2001-2008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600" smtClean="0"/>
              <a:t>	RHT </a:t>
            </a:r>
            <a:r>
              <a:rPr lang="nl-NL" sz="2600" smtClean="0">
                <a:cs typeface="Arial" charset="0"/>
              </a:rPr>
              <a:t>≥ 3 middelen ‘uncontrolled’ </a:t>
            </a:r>
            <a:r>
              <a:rPr lang="nl-NL" sz="2600" smtClean="0"/>
              <a:t>= 3.2%</a:t>
            </a:r>
          </a:p>
        </p:txBody>
      </p:sp>
      <p:sp>
        <p:nvSpPr>
          <p:cNvPr id="360452" name="Line 27"/>
          <p:cNvSpPr>
            <a:spLocks noChangeShapeType="1"/>
          </p:cNvSpPr>
          <p:nvPr/>
        </p:nvSpPr>
        <p:spPr bwMode="auto">
          <a:xfrm>
            <a:off x="539750" y="1066800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2843213" y="1773238"/>
            <a:ext cx="55435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20000"/>
              </a:spcBef>
              <a:tabLst>
                <a:tab pos="2144713" algn="l"/>
              </a:tabLst>
            </a:pPr>
            <a:r>
              <a:rPr lang="nl-NL" sz="2600"/>
              <a:t>  1988-1994 	5.5%</a:t>
            </a:r>
          </a:p>
          <a:p>
            <a:pPr algn="r" eaLnBrk="0" hangingPunct="0">
              <a:lnSpc>
                <a:spcPct val="90000"/>
              </a:lnSpc>
              <a:spcBef>
                <a:spcPct val="20000"/>
              </a:spcBef>
              <a:tabLst>
                <a:tab pos="2144713" algn="l"/>
              </a:tabLst>
            </a:pPr>
            <a:r>
              <a:rPr lang="nl-NL" sz="2600"/>
              <a:t>  1999-2004 	8.5%</a:t>
            </a:r>
          </a:p>
          <a:p>
            <a:pPr algn="r" eaLnBrk="0" hangingPunct="0">
              <a:lnSpc>
                <a:spcPct val="90000"/>
              </a:lnSpc>
              <a:spcBef>
                <a:spcPct val="20000"/>
              </a:spcBef>
              <a:tabLst>
                <a:tab pos="2144713" algn="l"/>
              </a:tabLst>
            </a:pPr>
            <a:r>
              <a:rPr lang="nl-NL" sz="2600"/>
              <a:t>   2005-2008  11.8%</a:t>
            </a:r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573088" y="5229225"/>
            <a:ext cx="5078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nl-NL" i="1"/>
              <a:t>L. Holmqvist , ESH2013</a:t>
            </a:r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504825" y="2708275"/>
            <a:ext cx="341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i="1"/>
              <a:t>Egan, Circulation 2011:1046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 smtClean="0">
                <a:solidFill>
                  <a:srgbClr val="0000FF"/>
                </a:solidFill>
              </a:rPr>
              <a:t>‘Ware’ RHT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052513"/>
            <a:ext cx="9036050" cy="5689600"/>
          </a:xfrm>
        </p:spPr>
        <p:txBody>
          <a:bodyPr/>
          <a:lstStyle/>
          <a:p>
            <a:pPr>
              <a:buFontTx/>
              <a:buNone/>
            </a:pPr>
            <a:endParaRPr lang="nl-NL" sz="2800" smtClean="0"/>
          </a:p>
          <a:p>
            <a:pPr>
              <a:buFontTx/>
              <a:buNone/>
            </a:pPr>
            <a:r>
              <a:rPr lang="nl-NL" sz="2600" smtClean="0"/>
              <a:t>	</a:t>
            </a:r>
          </a:p>
          <a:p>
            <a:r>
              <a:rPr lang="nl-NL" sz="2600" smtClean="0"/>
              <a:t>Pseudoresistentie = </a:t>
            </a:r>
          </a:p>
          <a:p>
            <a:endParaRPr lang="nl-NL" sz="2600" smtClean="0"/>
          </a:p>
          <a:p>
            <a:pPr>
              <a:buFontTx/>
              <a:buNone/>
            </a:pPr>
            <a:r>
              <a:rPr lang="nl-NL" sz="2600" smtClean="0"/>
              <a:t>		- non-adherentie/non-persistence</a:t>
            </a:r>
          </a:p>
          <a:p>
            <a:pPr>
              <a:buFontTx/>
              <a:buNone/>
            </a:pPr>
            <a:r>
              <a:rPr lang="nl-NL" sz="2600" smtClean="0"/>
              <a:t>		- white coat effect ~ normale ABPM</a:t>
            </a:r>
          </a:p>
          <a:p>
            <a:pPr>
              <a:buFontTx/>
              <a:buNone/>
            </a:pPr>
            <a:r>
              <a:rPr lang="nl-NL" sz="2600" smtClean="0"/>
              <a:t>		</a:t>
            </a:r>
          </a:p>
          <a:p>
            <a:r>
              <a:rPr lang="nl-NL" sz="2600" smtClean="0"/>
              <a:t>Ware resistentie = RHT – (WCE + non-adherentie)</a:t>
            </a:r>
          </a:p>
        </p:txBody>
      </p:sp>
      <p:sp>
        <p:nvSpPr>
          <p:cNvPr id="318468" name="Line 27"/>
          <p:cNvSpPr>
            <a:spLocks noChangeShapeType="1"/>
          </p:cNvSpPr>
          <p:nvPr/>
        </p:nvSpPr>
        <p:spPr bwMode="auto">
          <a:xfrm>
            <a:off x="539750" y="1125538"/>
            <a:ext cx="79930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19494</TotalTime>
  <Words>1109</Words>
  <Application>Microsoft Office PowerPoint</Application>
  <PresentationFormat>Diavoorstelling (4:3)</PresentationFormat>
  <Paragraphs>315</Paragraphs>
  <Slides>29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6" baseType="lpstr">
      <vt:lpstr>Arial</vt:lpstr>
      <vt:lpstr>Symbol</vt:lpstr>
      <vt:lpstr>Times New Roman</vt:lpstr>
      <vt:lpstr>MS PGothic</vt:lpstr>
      <vt:lpstr>MS Gothic</vt:lpstr>
      <vt:lpstr>Arial Unicode MS</vt:lpstr>
      <vt:lpstr>Standaardontwerp</vt:lpstr>
      <vt:lpstr>Therapieresistente hypertensie </vt:lpstr>
      <vt:lpstr>Dia 2</vt:lpstr>
      <vt:lpstr>Dia 3</vt:lpstr>
      <vt:lpstr>Dia 4</vt:lpstr>
      <vt:lpstr>Dia 5</vt:lpstr>
      <vt:lpstr>Dia 6</vt:lpstr>
      <vt:lpstr>Resistente HT en CV risico</vt:lpstr>
      <vt:lpstr>Prevalentie RHT</vt:lpstr>
      <vt:lpstr>‘Ware’ RHT</vt:lpstr>
      <vt:lpstr>Non-adherence</vt:lpstr>
      <vt:lpstr>Non-adherence in RHT</vt:lpstr>
      <vt:lpstr>Non-adherence in RHT</vt:lpstr>
      <vt:lpstr>White coat RHT</vt:lpstr>
      <vt:lpstr>RHT vs white coat RHT</vt:lpstr>
      <vt:lpstr>Samenvatting I</vt:lpstr>
      <vt:lpstr>Secundaire oorzaken</vt:lpstr>
      <vt:lpstr>Prevalentie PA in HT</vt:lpstr>
      <vt:lpstr>Prevalentie PA in RHT</vt:lpstr>
      <vt:lpstr>Prevalentie PA in RHT</vt:lpstr>
      <vt:lpstr>Volume overload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</vt:vector>
  </TitlesOfParts>
  <Company>AMC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frontiers in the treatment of hypertension  or all quiet on the Western front ?</dc:title>
  <dc:creator>bjvandenborn</dc:creator>
  <cp:lastModifiedBy>Judith</cp:lastModifiedBy>
  <cp:revision>74</cp:revision>
  <dcterms:created xsi:type="dcterms:W3CDTF">2011-11-16T11:01:02Z</dcterms:created>
  <dcterms:modified xsi:type="dcterms:W3CDTF">2013-07-02T08:01:19Z</dcterms:modified>
</cp:coreProperties>
</file>