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5-3-2013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5-3-2013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5-3-2013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5-3-2013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b="1" dirty="0" err="1" smtClean="0"/>
              <a:t>Aldo-DHF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Randomized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Controlled</a:t>
            </a:r>
            <a:r>
              <a:rPr lang="nl-NL" sz="2800" b="1" dirty="0" smtClean="0"/>
              <a:t> </a:t>
            </a:r>
            <a:r>
              <a:rPr lang="nl-NL" sz="2800" b="1" dirty="0" smtClean="0"/>
              <a:t>Trial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en-US" sz="2000" dirty="0" smtClean="0"/>
              <a:t>Improved diastolic function after </a:t>
            </a:r>
            <a:r>
              <a:rPr lang="en-US" sz="2000" dirty="0" smtClean="0"/>
              <a:t>1 </a:t>
            </a:r>
            <a:r>
              <a:rPr lang="en-US" sz="2000" dirty="0" smtClean="0"/>
              <a:t>year of </a:t>
            </a:r>
            <a:r>
              <a:rPr lang="en-US" sz="2000" dirty="0" err="1" smtClean="0"/>
              <a:t>spironolactone</a:t>
            </a:r>
            <a:r>
              <a:rPr lang="en-US" sz="2000" dirty="0" smtClean="0"/>
              <a:t> does not improve exercise capacity</a:t>
            </a:r>
            <a:endParaRPr lang="nl-NL" sz="3200" dirty="0"/>
          </a:p>
        </p:txBody>
      </p:sp>
      <p:grpSp>
        <p:nvGrpSpPr>
          <p:cNvPr id="20" name="Groep 19"/>
          <p:cNvGrpSpPr/>
          <p:nvPr/>
        </p:nvGrpSpPr>
        <p:grpSpPr>
          <a:xfrm>
            <a:off x="622592" y="1412776"/>
            <a:ext cx="7909848" cy="3733383"/>
            <a:chOff x="622592" y="1628800"/>
            <a:chExt cx="7909848" cy="3733383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44859" y="2492896"/>
              <a:ext cx="3583125" cy="25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60032" y="2492896"/>
              <a:ext cx="3602813" cy="253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9" name="Groep 18"/>
            <p:cNvGrpSpPr/>
            <p:nvPr/>
          </p:nvGrpSpPr>
          <p:grpSpPr>
            <a:xfrm>
              <a:off x="622592" y="1628800"/>
              <a:ext cx="7909848" cy="3733383"/>
              <a:chOff x="622592" y="1628800"/>
              <a:chExt cx="7909848" cy="3733383"/>
            </a:xfrm>
          </p:grpSpPr>
          <p:sp>
            <p:nvSpPr>
              <p:cNvPr id="8" name="Rechthoek 7"/>
              <p:cNvSpPr/>
              <p:nvPr/>
            </p:nvSpPr>
            <p:spPr>
              <a:xfrm>
                <a:off x="3351425" y="5085184"/>
                <a:ext cx="222868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Time </a:t>
                </a:r>
                <a:r>
                  <a:rPr lang="nl-NL" sz="1200" dirty="0" err="1" smtClean="0">
                    <a:solidFill>
                      <a:schemeClr val="bg1"/>
                    </a:solidFill>
                  </a:rPr>
                  <a:t>Since</a:t>
                </a:r>
                <a:r>
                  <a:rPr lang="nl-NL" sz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nl-NL" sz="1200" dirty="0" err="1" smtClean="0">
                    <a:solidFill>
                      <a:schemeClr val="bg1"/>
                    </a:solidFill>
                  </a:rPr>
                  <a:t>Randomization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Rechthoek 8"/>
              <p:cNvSpPr/>
              <p:nvPr/>
            </p:nvSpPr>
            <p:spPr>
              <a:xfrm rot="16200000">
                <a:off x="74045" y="3369766"/>
                <a:ext cx="137409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dirty="0" err="1" smtClean="0">
                    <a:solidFill>
                      <a:schemeClr val="bg1"/>
                    </a:solidFill>
                  </a:rPr>
                  <a:t>Change</a:t>
                </a:r>
                <a:r>
                  <a:rPr lang="nl-NL" sz="1200" dirty="0" smtClean="0">
                    <a:solidFill>
                      <a:schemeClr val="bg1"/>
                    </a:solidFill>
                  </a:rPr>
                  <a:t> in E/e´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Rechthoek 9"/>
              <p:cNvSpPr/>
              <p:nvPr/>
            </p:nvSpPr>
            <p:spPr>
              <a:xfrm rot="16200000">
                <a:off x="3262645" y="3082171"/>
                <a:ext cx="3168352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100" dirty="0" smtClean="0">
                    <a:solidFill>
                      <a:schemeClr val="bg1"/>
                    </a:solidFill>
                  </a:rPr>
                  <a:t>Change in Peak VO</a:t>
                </a:r>
                <a:r>
                  <a:rPr lang="en-US" sz="1100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en-US" sz="1100" dirty="0" smtClean="0">
                    <a:solidFill>
                      <a:schemeClr val="bg1"/>
                    </a:solidFill>
                  </a:rPr>
                  <a:t>, </a:t>
                </a:r>
                <a:r>
                  <a:rPr lang="en-US" sz="1100" dirty="0" err="1" smtClean="0">
                    <a:solidFill>
                      <a:schemeClr val="bg1"/>
                    </a:solidFill>
                  </a:rPr>
                  <a:t>mL</a:t>
                </a:r>
                <a:r>
                  <a:rPr lang="en-US" sz="1100" dirty="0" smtClean="0">
                    <a:solidFill>
                      <a:schemeClr val="bg1"/>
                    </a:solidFill>
                  </a:rPr>
                  <a:t>/min/kg</a:t>
                </a:r>
                <a:endParaRPr lang="nl-NL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Rechthoek 10"/>
              <p:cNvSpPr/>
              <p:nvPr/>
            </p:nvSpPr>
            <p:spPr>
              <a:xfrm>
                <a:off x="2339752" y="2791961"/>
                <a:ext cx="80823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i="1" dirty="0" smtClean="0">
                    <a:solidFill>
                      <a:schemeClr val="bg1"/>
                    </a:solidFill>
                  </a:rPr>
                  <a:t>P</a:t>
                </a:r>
                <a:r>
                  <a:rPr lang="nl-NL" sz="1200" dirty="0" smtClean="0">
                    <a:solidFill>
                      <a:schemeClr val="bg1"/>
                    </a:solidFill>
                  </a:rPr>
                  <a:t> &lt;.001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Rechthoek 11"/>
              <p:cNvSpPr/>
              <p:nvPr/>
            </p:nvSpPr>
            <p:spPr>
              <a:xfrm>
                <a:off x="3563888" y="2647945"/>
                <a:ext cx="80823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i="1" dirty="0" smtClean="0">
                    <a:solidFill>
                      <a:schemeClr val="bg1"/>
                    </a:solidFill>
                  </a:rPr>
                  <a:t>P</a:t>
                </a:r>
                <a:r>
                  <a:rPr lang="nl-NL" sz="1200" dirty="0" smtClean="0">
                    <a:solidFill>
                      <a:schemeClr val="bg1"/>
                    </a:solidFill>
                  </a:rPr>
                  <a:t> &lt;.001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Rechthoek 12"/>
              <p:cNvSpPr/>
              <p:nvPr/>
            </p:nvSpPr>
            <p:spPr>
              <a:xfrm>
                <a:off x="6444208" y="3429000"/>
                <a:ext cx="764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i="1" dirty="0" smtClean="0">
                    <a:solidFill>
                      <a:schemeClr val="bg1"/>
                    </a:solidFill>
                  </a:rPr>
                  <a:t>P</a:t>
                </a:r>
                <a:r>
                  <a:rPr lang="nl-NL" sz="1200" dirty="0" smtClean="0">
                    <a:solidFill>
                      <a:schemeClr val="bg1"/>
                    </a:solidFill>
                  </a:rPr>
                  <a:t> = .57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Rechthoek 13"/>
              <p:cNvSpPr/>
              <p:nvPr/>
            </p:nvSpPr>
            <p:spPr>
              <a:xfrm>
                <a:off x="7767487" y="2935977"/>
                <a:ext cx="764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i="1" dirty="0" smtClean="0">
                    <a:solidFill>
                      <a:schemeClr val="bg1"/>
                    </a:solidFill>
                  </a:rPr>
                  <a:t>P</a:t>
                </a:r>
                <a:r>
                  <a:rPr lang="nl-NL" sz="1200" dirty="0" smtClean="0">
                    <a:solidFill>
                      <a:schemeClr val="bg1"/>
                    </a:solidFill>
                  </a:rPr>
                  <a:t> = .81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8" name="Groep 17"/>
          <p:cNvGrpSpPr/>
          <p:nvPr/>
        </p:nvGrpSpPr>
        <p:grpSpPr>
          <a:xfrm>
            <a:off x="6732240" y="5157192"/>
            <a:ext cx="2016224" cy="648072"/>
            <a:chOff x="3362266" y="1844824"/>
            <a:chExt cx="2217846" cy="648072"/>
          </a:xfrm>
        </p:grpSpPr>
        <p:sp>
          <p:nvSpPr>
            <p:cNvPr id="15" name="Rechthoek 14"/>
            <p:cNvSpPr/>
            <p:nvPr/>
          </p:nvSpPr>
          <p:spPr>
            <a:xfrm>
              <a:off x="4350542" y="1844824"/>
              <a:ext cx="108555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600" b="1" dirty="0" smtClean="0">
                  <a:solidFill>
                    <a:srgbClr val="FF0000"/>
                  </a:solidFill>
                </a:rPr>
                <a:t>Placebo</a:t>
              </a:r>
              <a:endParaRPr lang="nl-NL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Rechthoek 15"/>
            <p:cNvSpPr/>
            <p:nvPr/>
          </p:nvSpPr>
          <p:spPr>
            <a:xfrm>
              <a:off x="3515377" y="2123564"/>
              <a:ext cx="192071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nl-NL" sz="1600" b="1" dirty="0" err="1" smtClean="0">
                  <a:solidFill>
                    <a:srgbClr val="FFFF00"/>
                  </a:solidFill>
                </a:rPr>
                <a:t>Spironolactone</a:t>
              </a:r>
              <a:endParaRPr lang="nl-NL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17" name="Rechthoek 16"/>
            <p:cNvSpPr/>
            <p:nvPr/>
          </p:nvSpPr>
          <p:spPr>
            <a:xfrm>
              <a:off x="3362266" y="1844824"/>
              <a:ext cx="2217846" cy="64807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</p:grpSp>
      <p:sp>
        <p:nvSpPr>
          <p:cNvPr id="21" name="Rechthoek 20"/>
          <p:cNvSpPr/>
          <p:nvPr/>
        </p:nvSpPr>
        <p:spPr>
          <a:xfrm>
            <a:off x="1009729" y="1772816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latin typeface="HelveticaNeue-Light"/>
              </a:rPr>
              <a:t>E/e</a:t>
            </a:r>
            <a:r>
              <a:rPr lang="nl-NL" dirty="0" smtClean="0">
                <a:solidFill>
                  <a:schemeClr val="bg1"/>
                </a:solidFill>
                <a:latin typeface="Helvetica-Condensed"/>
              </a:rPr>
              <a:t>´ </a:t>
            </a:r>
            <a:r>
              <a:rPr lang="nl-NL" dirty="0" err="1" smtClean="0">
                <a:solidFill>
                  <a:schemeClr val="bg1"/>
                </a:solidFill>
                <a:latin typeface="HelveticaNeue-Light"/>
              </a:rPr>
              <a:t>medial</a:t>
            </a:r>
            <a:r>
              <a:rPr lang="nl-NL" dirty="0" smtClean="0">
                <a:solidFill>
                  <a:schemeClr val="bg1"/>
                </a:solidFill>
                <a:latin typeface="HelveticaNeue-Ligh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latin typeface="HelveticaNeue-Light"/>
              </a:rPr>
              <a:t>velocity</a:t>
            </a:r>
            <a:r>
              <a:rPr lang="nl-NL" dirty="0" smtClean="0">
                <a:solidFill>
                  <a:schemeClr val="bg1"/>
                </a:solidFill>
                <a:latin typeface="HelveticaNeue-Light"/>
              </a:rPr>
              <a:t> ratio</a:t>
            </a:r>
            <a:endParaRPr lang="nl-NL" sz="4800" dirty="0">
              <a:solidFill>
                <a:schemeClr val="bg1"/>
              </a:solidFill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5135710" y="1763524"/>
            <a:ext cx="1380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latin typeface="HelveticaNeue-Light"/>
              </a:rPr>
              <a:t>Peak</a:t>
            </a:r>
            <a:r>
              <a:rPr lang="nl-NL" dirty="0" smtClean="0">
                <a:solidFill>
                  <a:schemeClr val="bg1"/>
                </a:solidFill>
                <a:latin typeface="HelveticaNeue-Light"/>
              </a:rPr>
              <a:t> V• O</a:t>
            </a:r>
            <a:r>
              <a:rPr lang="nl-NL" baseline="-25000" dirty="0" smtClean="0">
                <a:solidFill>
                  <a:schemeClr val="bg1"/>
                </a:solidFill>
                <a:latin typeface="HelveticaNeue-Light"/>
              </a:rPr>
              <a:t>2</a:t>
            </a:r>
            <a:endParaRPr lang="nl-NL" sz="4800" baseline="-25000" dirty="0">
              <a:solidFill>
                <a:schemeClr val="bg1"/>
              </a:solidFill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4283968" y="616530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da-DK" sz="1200" dirty="0" smtClean="0">
                <a:solidFill>
                  <a:schemeClr val="bg1"/>
                </a:solidFill>
              </a:rPr>
              <a:t>Edelmann et al., 2013 JAMA 309(8):781-791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51</Words>
  <Application>Microsoft Office PowerPoint</Application>
  <PresentationFormat>Diavoorstelling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Aldo-DHF Randomized Controlled Trial Improved diastolic function after 1 year of spironolactone does not improve exercise capacity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145</cp:revision>
  <dcterms:created xsi:type="dcterms:W3CDTF">2011-09-14T14:53:57Z</dcterms:created>
  <dcterms:modified xsi:type="dcterms:W3CDTF">2013-03-05T11:31:13Z</dcterms:modified>
</cp:coreProperties>
</file>