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41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C3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11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7-9-2012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7-9-2012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7-9-2012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7-9-2012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7-9-2012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7-9-2012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7-9-2012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7-9-2012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7-9-2012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7-9-2012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7-9-2012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7-9-2012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7-9-2012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7-9-2012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6"/>
          <p:cNvSpPr>
            <a:spLocks noGrp="1" noChangeArrowheads="1"/>
          </p:cNvSpPr>
          <p:nvPr>
            <p:ph type="title"/>
          </p:nvPr>
        </p:nvSpPr>
        <p:spPr>
          <a:xfrm>
            <a:off x="400756" y="1447800"/>
            <a:ext cx="7772400" cy="1143000"/>
          </a:xfrm>
          <a:noFill/>
        </p:spPr>
        <p:txBody>
          <a:bodyPr rIns="132080">
            <a:noAutofit/>
          </a:bodyPr>
          <a:lstStyle/>
          <a:p>
            <a:pPr indent="0" algn="ctr" eaLnBrk="1" hangingPunct="1"/>
            <a:r>
              <a:rPr lang="en-US" sz="2800" b="1" dirty="0" smtClean="0">
                <a:latin typeface="Verdana" pitchFamily="34" charset="0"/>
                <a:ea typeface="ヒラギノ角ゴ ProN W6" charset="0"/>
                <a:cs typeface="ヒラギノ角ゴ ProN W6" charset="0"/>
                <a:sym typeface="Verdana Bold" charset="0"/>
              </a:rPr>
              <a:t/>
            </a:r>
            <a:br>
              <a:rPr lang="en-US" sz="2800" b="1" dirty="0" smtClean="0">
                <a:latin typeface="Verdana" pitchFamily="34" charset="0"/>
                <a:ea typeface="ヒラギノ角ゴ ProN W6" charset="0"/>
                <a:cs typeface="ヒラギノ角ゴ ProN W6" charset="0"/>
                <a:sym typeface="Verdana Bold" charset="0"/>
              </a:rPr>
            </a:br>
            <a:r>
              <a:rPr lang="en-US" sz="2800" b="1" dirty="0" smtClean="0">
                <a:latin typeface="Verdana" pitchFamily="34" charset="0"/>
                <a:ea typeface="ヒラギノ角ゴ ProN W6" charset="0"/>
                <a:cs typeface="ヒラギノ角ゴ ProN W6" charset="0"/>
                <a:sym typeface="Verdana Bold" charset="0"/>
              </a:rPr>
              <a:t/>
            </a:r>
            <a:br>
              <a:rPr lang="en-US" sz="2800" b="1" dirty="0" smtClean="0">
                <a:latin typeface="Verdana" pitchFamily="34" charset="0"/>
                <a:ea typeface="ヒラギノ角ゴ ProN W6" charset="0"/>
                <a:cs typeface="ヒラギノ角ゴ ProN W6" charset="0"/>
                <a:sym typeface="Verdana Bold" charset="0"/>
              </a:rPr>
            </a:br>
            <a:endParaRPr lang="en-US" sz="2800" b="1" dirty="0" smtClean="0">
              <a:latin typeface="Verdana" pitchFamily="34" charset="0"/>
              <a:ea typeface="ヒラギノ角ゴ ProN W6" charset="0"/>
              <a:cs typeface="ヒラギノ角ゴ ProN W6" charset="0"/>
              <a:sym typeface="Verdana Bold" charset="0"/>
            </a:endParaRPr>
          </a:p>
        </p:txBody>
      </p:sp>
      <p:sp>
        <p:nvSpPr>
          <p:cNvPr id="205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69938" y="2590800"/>
            <a:ext cx="7772400" cy="2985911"/>
          </a:xfrm>
          <a:noFill/>
        </p:spPr>
        <p:txBody>
          <a:bodyPr rIns="132080">
            <a:normAutofit/>
          </a:bodyPr>
          <a:lstStyle/>
          <a:p>
            <a:pPr eaLnBrk="1" hangingPunct="1"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7F7F7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rPr>
              <a:t>	</a:t>
            </a:r>
          </a:p>
          <a:p>
            <a:pPr eaLnBrk="1" hangingPunct="1">
              <a:buFont typeface="Times New Roman" pitchFamily="18" charset="0"/>
              <a:buNone/>
            </a:pPr>
            <a:r>
              <a:rPr lang="en-US" sz="2000" b="1" dirty="0" smtClean="0">
                <a:solidFill>
                  <a:srgbClr val="7F7F7F"/>
                </a:solidFill>
                <a:latin typeface="Verdana" pitchFamily="34" charset="0"/>
                <a:ea typeface="ヒラギノ角ゴ ProN W6" charset="0"/>
                <a:cs typeface="ヒラギノ角ゴ ProN W6" charset="0"/>
                <a:sym typeface="Verdana Bold" charset="0"/>
              </a:rPr>
              <a:t>	</a:t>
            </a:r>
            <a:endParaRPr lang="en-US" sz="2000" dirty="0" smtClean="0">
              <a:latin typeface="Verdana" pitchFamily="34" charset="0"/>
              <a:ea typeface="ヒラギノ角ゴ ProN W3" charset="0"/>
              <a:cs typeface="ヒラギノ角ゴ ProN W3" charset="0"/>
              <a:sym typeface="Verdana" pitchFamily="34" charset="0"/>
            </a:endParaRPr>
          </a:p>
        </p:txBody>
      </p:sp>
      <p:sp>
        <p:nvSpPr>
          <p:cNvPr id="10" name="Rectangle 93"/>
          <p:cNvSpPr>
            <a:spLocks/>
          </p:cNvSpPr>
          <p:nvPr/>
        </p:nvSpPr>
        <p:spPr bwMode="auto">
          <a:xfrm>
            <a:off x="2794218" y="6364111"/>
            <a:ext cx="59944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r">
              <a:buSzPct val="100000"/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Scirica</a:t>
            </a:r>
            <a:r>
              <a:rPr lang="en-US" sz="11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BM</a:t>
            </a:r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, </a:t>
            </a:r>
            <a:r>
              <a:rPr lang="en-US" sz="1000" i="1" dirty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" pitchFamily="34" charset="0"/>
              </a:rPr>
              <a:t>e</a:t>
            </a:r>
            <a:r>
              <a:rPr lang="en-US" sz="1000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t al</a:t>
            </a:r>
            <a:r>
              <a:rPr lang="en-US" sz="1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. </a:t>
            </a:r>
            <a:r>
              <a:rPr lang="en-US" sz="1000" i="1" dirty="0" smtClean="0">
                <a:solidFill>
                  <a:schemeClr val="bg1"/>
                </a:solidFill>
                <a:latin typeface="Verdana" pitchFamily="34" charset="0"/>
                <a:ea typeface="Verdana Italic" charset="0"/>
                <a:cs typeface="Verdana Italic" charset="0"/>
                <a:sym typeface="Verdana Italic" charset="0"/>
              </a:rPr>
              <a:t>Lancet. 2012 Aug 24</a:t>
            </a:r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.  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</p:txBody>
      </p:sp>
      <p:grpSp>
        <p:nvGrpSpPr>
          <p:cNvPr id="22" name="Groep 21"/>
          <p:cNvGrpSpPr/>
          <p:nvPr/>
        </p:nvGrpSpPr>
        <p:grpSpPr>
          <a:xfrm>
            <a:off x="683568" y="1384282"/>
            <a:ext cx="7344816" cy="4420982"/>
            <a:chOff x="611560" y="1168258"/>
            <a:chExt cx="7423400" cy="4637006"/>
          </a:xfrm>
        </p:grpSpPr>
        <p:grpSp>
          <p:nvGrpSpPr>
            <p:cNvPr id="21" name="Groep 20"/>
            <p:cNvGrpSpPr/>
            <p:nvPr/>
          </p:nvGrpSpPr>
          <p:grpSpPr>
            <a:xfrm>
              <a:off x="611560" y="1168258"/>
              <a:ext cx="7423400" cy="4637006"/>
              <a:chOff x="520388" y="1168258"/>
              <a:chExt cx="7423400" cy="4637006"/>
            </a:xfrm>
          </p:grpSpPr>
          <p:sp>
            <p:nvSpPr>
              <p:cNvPr id="12" name="Rechthoek 11"/>
              <p:cNvSpPr/>
              <p:nvPr/>
            </p:nvSpPr>
            <p:spPr>
              <a:xfrm>
                <a:off x="3164141" y="5497487"/>
                <a:ext cx="313605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1400" dirty="0" smtClean="0">
                    <a:solidFill>
                      <a:schemeClr val="bg1">
                        <a:lumMod val="95000"/>
                      </a:schemeClr>
                    </a:solidFill>
                  </a:rPr>
                  <a:t>Time (</a:t>
                </a:r>
                <a:r>
                  <a:rPr lang="nl-NL" sz="1400" dirty="0" err="1" smtClean="0">
                    <a:solidFill>
                      <a:schemeClr val="bg1">
                        <a:lumMod val="95000"/>
                      </a:schemeClr>
                    </a:solidFill>
                  </a:rPr>
                  <a:t>days</a:t>
                </a:r>
                <a:r>
                  <a:rPr lang="nl-NL" sz="1400" dirty="0" smtClean="0">
                    <a:solidFill>
                      <a:schemeClr val="bg1">
                        <a:lumMod val="95000"/>
                      </a:schemeClr>
                    </a:solidFill>
                  </a:rPr>
                  <a:t> </a:t>
                </a:r>
                <a:r>
                  <a:rPr lang="nl-NL" sz="1400" dirty="0" err="1" smtClean="0">
                    <a:solidFill>
                      <a:schemeClr val="bg1">
                        <a:lumMod val="95000"/>
                      </a:schemeClr>
                    </a:solidFill>
                  </a:rPr>
                  <a:t>since</a:t>
                </a:r>
                <a:r>
                  <a:rPr lang="nl-NL" sz="1400" dirty="0" smtClean="0">
                    <a:solidFill>
                      <a:schemeClr val="bg1">
                        <a:lumMod val="95000"/>
                      </a:schemeClr>
                    </a:solidFill>
                  </a:rPr>
                  <a:t> </a:t>
                </a:r>
                <a:r>
                  <a:rPr lang="nl-NL" sz="1400" dirty="0" err="1" smtClean="0">
                    <a:solidFill>
                      <a:schemeClr val="bg1">
                        <a:lumMod val="95000"/>
                      </a:schemeClr>
                    </a:solidFill>
                  </a:rPr>
                  <a:t>randomisation</a:t>
                </a:r>
                <a:r>
                  <a:rPr lang="nl-NL" sz="1400" dirty="0" smtClean="0">
                    <a:solidFill>
                      <a:schemeClr val="bg1">
                        <a:lumMod val="95000"/>
                      </a:schemeClr>
                    </a:solidFill>
                  </a:rPr>
                  <a:t>)</a:t>
                </a:r>
                <a:endParaRPr lang="nl-NL" sz="1400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13" name="Rechthoek 12"/>
              <p:cNvSpPr/>
              <p:nvPr/>
            </p:nvSpPr>
            <p:spPr>
              <a:xfrm rot="16200000">
                <a:off x="-978142" y="3063434"/>
                <a:ext cx="352028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chemeClr val="bg1">
                        <a:lumMod val="95000"/>
                      </a:schemeClr>
                    </a:solidFill>
                  </a:rPr>
                  <a:t>Cardiovascular death, </a:t>
                </a:r>
                <a:endParaRPr lang="en-US" sz="1400" dirty="0" smtClean="0">
                  <a:solidFill>
                    <a:schemeClr val="bg1">
                      <a:lumMod val="95000"/>
                    </a:schemeClr>
                  </a:solidFill>
                </a:endParaRPr>
              </a:p>
              <a:p>
                <a:pPr algn="ctr"/>
                <a:r>
                  <a:rPr lang="en-US" sz="1400" dirty="0" smtClean="0">
                    <a:solidFill>
                      <a:schemeClr val="bg1">
                        <a:lumMod val="95000"/>
                      </a:schemeClr>
                    </a:solidFill>
                  </a:rPr>
                  <a:t>myocardial </a:t>
                </a:r>
                <a:r>
                  <a:rPr lang="en-US" sz="1400" dirty="0" smtClean="0">
                    <a:solidFill>
                      <a:schemeClr val="bg1">
                        <a:lumMod val="95000"/>
                      </a:schemeClr>
                    </a:solidFill>
                  </a:rPr>
                  <a:t>infarction, or stroke (%)</a:t>
                </a:r>
                <a:endParaRPr lang="nl-NL" sz="1400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pic>
            <p:nvPicPr>
              <p:cNvPr id="14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t="14160"/>
              <a:stretch>
                <a:fillRect/>
              </a:stretch>
            </p:blipFill>
            <p:spPr bwMode="auto">
              <a:xfrm>
                <a:off x="1043608" y="1168258"/>
                <a:ext cx="6552728" cy="43489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grpSp>
            <p:nvGrpSpPr>
              <p:cNvPr id="20" name="Groep 19"/>
              <p:cNvGrpSpPr/>
              <p:nvPr/>
            </p:nvGrpSpPr>
            <p:grpSpPr>
              <a:xfrm>
                <a:off x="5868144" y="3225750"/>
                <a:ext cx="2075644" cy="923330"/>
                <a:chOff x="5940152" y="3009726"/>
                <a:chExt cx="2075644" cy="923330"/>
              </a:xfrm>
            </p:grpSpPr>
            <p:pic>
              <p:nvPicPr>
                <p:cNvPr id="1035" name="Picture 1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940152" y="3068960"/>
                  <a:ext cx="649089" cy="7478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19" name="Rechthoek 18"/>
                <p:cNvSpPr/>
                <p:nvPr/>
              </p:nvSpPr>
              <p:spPr>
                <a:xfrm>
                  <a:off x="6660232" y="3009726"/>
                  <a:ext cx="1355564" cy="92333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nl-NL" dirty="0" smtClean="0">
                      <a:solidFill>
                        <a:schemeClr val="bg1">
                          <a:lumMod val="95000"/>
                        </a:schemeClr>
                      </a:solidFill>
                    </a:rPr>
                    <a:t>Placebo</a:t>
                  </a:r>
                </a:p>
                <a:p>
                  <a:endParaRPr lang="nl-NL" dirty="0" smtClean="0">
                    <a:solidFill>
                      <a:schemeClr val="bg1">
                        <a:lumMod val="95000"/>
                      </a:schemeClr>
                    </a:solidFill>
                  </a:endParaRPr>
                </a:p>
                <a:p>
                  <a:r>
                    <a:rPr lang="nl-NL" dirty="0" err="1" smtClean="0">
                      <a:solidFill>
                        <a:schemeClr val="bg1">
                          <a:lumMod val="95000"/>
                        </a:schemeClr>
                      </a:solidFill>
                    </a:rPr>
                    <a:t>Vorapaxar</a:t>
                  </a:r>
                  <a:endParaRPr lang="nl-NL" dirty="0">
                    <a:solidFill>
                      <a:schemeClr val="bg1">
                        <a:lumMod val="95000"/>
                      </a:schemeClr>
                    </a:solidFill>
                  </a:endParaRPr>
                </a:p>
              </p:txBody>
            </p:sp>
          </p:grpSp>
        </p:grpSp>
        <p:sp>
          <p:nvSpPr>
            <p:cNvPr id="11" name="Rechthoek 10"/>
            <p:cNvSpPr/>
            <p:nvPr/>
          </p:nvSpPr>
          <p:spPr>
            <a:xfrm>
              <a:off x="2483768" y="4561383"/>
              <a:ext cx="451824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400" dirty="0" smtClean="0">
                  <a:solidFill>
                    <a:schemeClr val="bg1">
                      <a:lumMod val="95000"/>
                    </a:schemeClr>
                  </a:solidFill>
                </a:rPr>
                <a:t>HR 0·80, 95% CI 0·72–0·89; p&lt;0·0001</a:t>
              </a:r>
              <a:endParaRPr lang="nl-NL" sz="14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3" name="Rechthoek 22"/>
          <p:cNvSpPr/>
          <p:nvPr/>
        </p:nvSpPr>
        <p:spPr>
          <a:xfrm>
            <a:off x="323528" y="188640"/>
            <a:ext cx="874846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FFFF00"/>
                </a:solidFill>
              </a:rPr>
              <a:t>Primair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eindpunt</a:t>
            </a:r>
            <a:r>
              <a:rPr lang="en-US" sz="2800" b="1" dirty="0" smtClean="0">
                <a:solidFill>
                  <a:srgbClr val="FFFF00"/>
                </a:solidFill>
              </a:rPr>
              <a:t>: </a:t>
            </a:r>
            <a:r>
              <a:rPr lang="en-US" sz="2800" b="1" dirty="0" err="1" smtClean="0">
                <a:solidFill>
                  <a:srgbClr val="FFFF00"/>
                </a:solidFill>
              </a:rPr>
              <a:t>cardiovasculaire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sterfte</a:t>
            </a:r>
            <a:r>
              <a:rPr lang="en-US" sz="2800" b="1" dirty="0" smtClean="0">
                <a:solidFill>
                  <a:srgbClr val="FFFF00"/>
                </a:solidFill>
              </a:rPr>
              <a:t>, </a:t>
            </a:r>
            <a:r>
              <a:rPr lang="en-US" sz="2800" b="1" dirty="0" err="1" smtClean="0">
                <a:solidFill>
                  <a:srgbClr val="FFFF00"/>
                </a:solidFill>
              </a:rPr>
              <a:t>myocardinfarction</a:t>
            </a:r>
            <a:r>
              <a:rPr lang="en-US" sz="2800" b="1" dirty="0" smtClean="0">
                <a:solidFill>
                  <a:srgbClr val="FFFF00"/>
                </a:solidFill>
              </a:rPr>
              <a:t> of </a:t>
            </a:r>
            <a:r>
              <a:rPr lang="en-US" sz="2800" b="1" dirty="0" err="1" smtClean="0">
                <a:solidFill>
                  <a:srgbClr val="FFFF00"/>
                </a:solidFill>
              </a:rPr>
              <a:t>beroerte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r>
              <a:rPr lang="nl-NL" sz="2000" b="1" dirty="0" smtClean="0">
                <a:solidFill>
                  <a:schemeClr val="bg1"/>
                </a:solidFill>
              </a:rPr>
              <a:t>Subgroep </a:t>
            </a:r>
            <a:r>
              <a:rPr lang="nl-NL" sz="2000" b="1" dirty="0" smtClean="0">
                <a:solidFill>
                  <a:schemeClr val="bg1"/>
                </a:solidFill>
              </a:rPr>
              <a:t>analyse van TRA 2P-TIMI 50 studie</a:t>
            </a:r>
            <a:endParaRPr lang="nl-NL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55</Words>
  <Application>Microsoft Office PowerPoint</Application>
  <PresentationFormat>Diavoorstelling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1_Office-thema</vt:lpstr>
      <vt:lpstr>  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110</cp:revision>
  <dcterms:created xsi:type="dcterms:W3CDTF">2011-09-14T14:53:57Z</dcterms:created>
  <dcterms:modified xsi:type="dcterms:W3CDTF">2012-09-07T16:10:44Z</dcterms:modified>
</cp:coreProperties>
</file>