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07" autoAdjust="0"/>
  </p:normalViewPr>
  <p:slideViewPr>
    <p:cSldViewPr snapToGrid="0">
      <p:cViewPr varScale="1">
        <p:scale>
          <a:sx n="108" d="100"/>
          <a:sy n="108" d="100"/>
        </p:scale>
        <p:origin x="28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Medcon\2016\Juli\Qin%20figur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Medcon\2016\Juli\Qin%20figu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nl-NL" sz="1600" b="1">
                <a:solidFill>
                  <a:srgbClr val="FF0000"/>
                </a:solidFill>
                <a:latin typeface="Calibri" panose="020F0502020204030204" pitchFamily="34" charset="0"/>
              </a:rPr>
              <a:t>mean SBP</a:t>
            </a:r>
          </a:p>
        </c:rich>
      </c:tx>
      <c:layout>
        <c:manualLayout>
          <c:xMode val="edge"/>
          <c:yMode val="edge"/>
          <c:x val="0.45634306652206691"/>
          <c:y val="2.98454148512664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FF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Blad1!$A$3</c:f>
              <c:strCache>
                <c:ptCount val="1"/>
                <c:pt idx="0">
                  <c:v>Global scores SBP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Blad1!$B$1:$D$2</c:f>
              <c:strCache>
                <c:ptCount val="3"/>
                <c:pt idx="0">
                  <c:v>Tertile 1</c:v>
                </c:pt>
                <c:pt idx="1">
                  <c:v>Tertile 2</c:v>
                </c:pt>
                <c:pt idx="2">
                  <c:v>Tertile 3</c:v>
                </c:pt>
              </c:strCache>
            </c:strRef>
          </c:cat>
          <c:val>
            <c:numRef>
              <c:f>Blad1!$B$3:$D$3</c:f>
              <c:numCache>
                <c:formatCode>General</c:formatCode>
                <c:ptCount val="3"/>
                <c:pt idx="0">
                  <c:v>0</c:v>
                </c:pt>
                <c:pt idx="1">
                  <c:v>0.09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08-412D-960E-81C2C6549F7C}"/>
            </c:ext>
          </c:extLst>
        </c:ser>
        <c:ser>
          <c:idx val="1"/>
          <c:order val="1"/>
          <c:tx>
            <c:strRef>
              <c:f>Blad1!$A$4</c:f>
              <c:strCache>
                <c:ptCount val="1"/>
                <c:pt idx="0">
                  <c:v>Verbal memory scores SBP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Blad1!$B$1:$D$2</c:f>
              <c:strCache>
                <c:ptCount val="3"/>
                <c:pt idx="0">
                  <c:v>Tertile 1</c:v>
                </c:pt>
                <c:pt idx="1">
                  <c:v>Tertile 2</c:v>
                </c:pt>
                <c:pt idx="2">
                  <c:v>Tertile 3</c:v>
                </c:pt>
              </c:strCache>
            </c:strRef>
          </c:cat>
          <c:val>
            <c:numRef>
              <c:f>Blad1!$B$4:$D$4</c:f>
              <c:numCache>
                <c:formatCode>General</c:formatCode>
                <c:ptCount val="3"/>
                <c:pt idx="0">
                  <c:v>0</c:v>
                </c:pt>
                <c:pt idx="1">
                  <c:v>8.0000000000000002E-3</c:v>
                </c:pt>
                <c:pt idx="2">
                  <c:v>5.0000000000000001E-3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08-412D-960E-81C2C6549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047608"/>
        <c:axId val="377046296"/>
      </c:lineChart>
      <c:catAx>
        <c:axId val="377047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77046296"/>
        <c:crosses val="autoZero"/>
        <c:auto val="1"/>
        <c:lblAlgn val="ctr"/>
        <c:lblOffset val="100"/>
        <c:noMultiLvlLbl val="0"/>
      </c:catAx>
      <c:valAx>
        <c:axId val="377046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5875"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77047608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FF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nl-NL" sz="1600" b="1">
                <a:solidFill>
                  <a:srgbClr val="FF0000"/>
                </a:solidFill>
                <a:latin typeface="Calibri" panose="020F0502020204030204" pitchFamily="34" charset="0"/>
              </a:rPr>
              <a:t>SD of SBP</a:t>
            </a:r>
          </a:p>
        </c:rich>
      </c:tx>
      <c:layout>
        <c:manualLayout>
          <c:xMode val="edge"/>
          <c:yMode val="edge"/>
          <c:x val="0.46351625060412099"/>
          <c:y val="3.3795001237376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FF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Blad1!$A$8</c:f>
              <c:strCache>
                <c:ptCount val="1"/>
                <c:pt idx="0">
                  <c:v>Global scores SBP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Blad1!$B$7:$D$7</c:f>
              <c:strCache>
                <c:ptCount val="3"/>
                <c:pt idx="0">
                  <c:v>Tertile 1</c:v>
                </c:pt>
                <c:pt idx="1">
                  <c:v>Tertile 2</c:v>
                </c:pt>
                <c:pt idx="2">
                  <c:v>Tertile 3</c:v>
                </c:pt>
              </c:strCache>
            </c:strRef>
          </c:cat>
          <c:val>
            <c:numRef>
              <c:f>Blad1!$B$8:$D$8</c:f>
              <c:numCache>
                <c:formatCode>General</c:formatCode>
                <c:ptCount val="3"/>
                <c:pt idx="0">
                  <c:v>0</c:v>
                </c:pt>
                <c:pt idx="1">
                  <c:v>-0.13</c:v>
                </c:pt>
                <c:pt idx="2">
                  <c:v>-0.27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B0-4D2F-BB4C-65A456FBFE9A}"/>
            </c:ext>
          </c:extLst>
        </c:ser>
        <c:ser>
          <c:idx val="1"/>
          <c:order val="1"/>
          <c:tx>
            <c:strRef>
              <c:f>Blad1!$A$9</c:f>
              <c:strCache>
                <c:ptCount val="1"/>
                <c:pt idx="0">
                  <c:v>Verbal memory scores SBP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Blad1!$B$7:$D$7</c:f>
              <c:strCache>
                <c:ptCount val="3"/>
                <c:pt idx="0">
                  <c:v>Tertile 1</c:v>
                </c:pt>
                <c:pt idx="1">
                  <c:v>Tertile 2</c:v>
                </c:pt>
                <c:pt idx="2">
                  <c:v>Tertile 3</c:v>
                </c:pt>
              </c:strCache>
            </c:strRef>
          </c:cat>
          <c:val>
            <c:numRef>
              <c:f>Blad1!$B$9:$D$9</c:f>
              <c:numCache>
                <c:formatCode>General</c:formatCode>
                <c:ptCount val="3"/>
                <c:pt idx="0">
                  <c:v>0</c:v>
                </c:pt>
                <c:pt idx="1">
                  <c:v>-1.7999999999999999E-2</c:v>
                </c:pt>
                <c:pt idx="2">
                  <c:v>-4.1000000000000002E-2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B0-4D2F-BB4C-65A456FBF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716624"/>
        <c:axId val="312382984"/>
      </c:lineChart>
      <c:catAx>
        <c:axId val="37471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12382984"/>
        <c:crosses val="autoZero"/>
        <c:auto val="1"/>
        <c:lblAlgn val="ctr"/>
        <c:lblOffset val="100"/>
        <c:noMultiLvlLbl val="0"/>
      </c:catAx>
      <c:valAx>
        <c:axId val="31238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5875"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74716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FF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SBP blood pressure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76860" y="894276"/>
            <a:ext cx="8223455" cy="10464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Association between mean SBP or SD of SBP and cognitive ability based on global scores and verbal memory scores </a:t>
            </a:r>
            <a:r>
              <a:rPr lang="en-US" sz="1600" dirty="0">
                <a:latin typeface="+mj-lt"/>
              </a:rPr>
              <a:t>in adults </a:t>
            </a:r>
            <a:r>
              <a:rPr lang="en-US" sz="1600" u="sng" dirty="0">
                <a:latin typeface="+mj-lt"/>
              </a:rPr>
              <a:t>&gt;</a:t>
            </a:r>
            <a:r>
              <a:rPr lang="en-US" sz="1600" dirty="0">
                <a:latin typeface="+mj-lt"/>
              </a:rPr>
              <a:t>55 years old </a:t>
            </a:r>
          </a:p>
          <a:p>
            <a:r>
              <a:rPr lang="en-US" sz="1400" dirty="0">
                <a:latin typeface="+mj-lt"/>
              </a:rPr>
              <a:t>(</a:t>
            </a:r>
            <a:r>
              <a:rPr lang="nl-NL" sz="1400" dirty="0">
                <a:latin typeface="+mj-lt"/>
              </a:rPr>
              <a:t>China Health </a:t>
            </a:r>
            <a:r>
              <a:rPr lang="nl-NL" sz="1400" dirty="0" err="1">
                <a:latin typeface="+mj-lt"/>
              </a:rPr>
              <a:t>and</a:t>
            </a:r>
            <a:r>
              <a:rPr lang="nl-NL" sz="1400" dirty="0">
                <a:latin typeface="+mj-lt"/>
              </a:rPr>
              <a:t> </a:t>
            </a:r>
            <a:r>
              <a:rPr lang="nl-NL" sz="1400" dirty="0" err="1">
                <a:latin typeface="+mj-lt"/>
              </a:rPr>
              <a:t>Nutrition</a:t>
            </a:r>
            <a:r>
              <a:rPr lang="nl-NL" sz="1400" dirty="0">
                <a:latin typeface="+mj-lt"/>
              </a:rPr>
              <a:t> Survey</a:t>
            </a:r>
            <a:r>
              <a:rPr lang="en-US" sz="1400" dirty="0">
                <a:latin typeface="+mj-lt"/>
              </a:rPr>
              <a:t> cohort)</a:t>
            </a:r>
          </a:p>
          <a:p>
            <a:endParaRPr lang="en-US" sz="1600" dirty="0"/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Based on Qin B et al., Hypertension 2016</a:t>
            </a:r>
            <a:endParaRPr lang="en-US" dirty="0"/>
          </a:p>
        </p:txBody>
      </p:sp>
      <p:graphicFrame>
        <p:nvGraphicFramePr>
          <p:cNvPr id="26" name="Grafiek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922717"/>
              </p:ext>
            </p:extLst>
          </p:nvPr>
        </p:nvGraphicFramePr>
        <p:xfrm>
          <a:off x="93008" y="2326866"/>
          <a:ext cx="4395579" cy="297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Grafiek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456017"/>
              </p:ext>
            </p:extLst>
          </p:nvPr>
        </p:nvGraphicFramePr>
        <p:xfrm>
          <a:off x="4540562" y="2058984"/>
          <a:ext cx="4454819" cy="3382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50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</cp:lastModifiedBy>
  <cp:revision>199</cp:revision>
  <dcterms:created xsi:type="dcterms:W3CDTF">2015-03-29T14:18:33Z</dcterms:created>
  <dcterms:modified xsi:type="dcterms:W3CDTF">2016-07-05T13:54:35Z</dcterms:modified>
</cp:coreProperties>
</file>