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view3D>
      <c:rotX val="30"/>
      <c:perspective val="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chemeClr val="tx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/>
              </a:solidFill>
            </c:spPr>
          </c:dPt>
          <c:dPt>
            <c:idx val="3"/>
            <c:spPr>
              <a:solidFill>
                <a:schemeClr val="tx2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1.9858896411820561E-2"/>
                  <c:y val="-2.7016076115485614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 b="1">
                        <a:solidFill>
                          <a:schemeClr val="bg1"/>
                        </a:solidFill>
                      </a:rPr>
                      <a:t>6%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  <c:separator>. </c:separator>
            </c:dLbl>
            <c:dLbl>
              <c:idx val="1"/>
              <c:layout>
                <c:manualLayout>
                  <c:x val="2.0101941773320218E-3"/>
                  <c:y val="-1.8712504686914187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5%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dLbl>
              <c:idx val="2"/>
              <c:layout>
                <c:manualLayout>
                  <c:x val="-0.15192409871198473"/>
                  <c:y val="1.9166901012373463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18%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dLbl>
              <c:idx val="3"/>
              <c:layout>
                <c:manualLayout>
                  <c:x val="0.15650951293272788"/>
                  <c:y val="-0.30591746344207077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69%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dLbl>
              <c:idx val="4"/>
              <c:layout>
                <c:manualLayout>
                  <c:x val="1.4153570348840329E-2"/>
                  <c:y val="-2.8172337832770965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>
                        <a:solidFill>
                          <a:schemeClr val="bg1"/>
                        </a:solidFill>
                      </a:rPr>
                      <a:t>2%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Percent val="1"/>
            </c:dLbl>
            <c:numFmt formatCode="0.00%" sourceLinked="0"/>
            <c:txPr>
              <a:bodyPr/>
              <a:lstStyle/>
              <a:p>
                <a:pPr>
                  <a:defRPr sz="2000" b="1"/>
                </a:pPr>
                <a:endParaRPr lang="nl-NL"/>
              </a:p>
            </c:txPr>
            <c:dLblPos val="bestFit"/>
            <c:showPercent val="1"/>
          </c:dLbls>
          <c:cat>
            <c:strRef>
              <c:f>Feuil1!$A$1:$E$1</c:f>
              <c:strCache>
                <c:ptCount val="5"/>
                <c:pt idx="0">
                  <c:v>Primary care</c:v>
                </c:pt>
                <c:pt idx="1">
                  <c:v>Outpatient referral</c:v>
                </c:pt>
                <c:pt idx="2">
                  <c:v>Drug treatment</c:v>
                </c:pt>
                <c:pt idx="3">
                  <c:v>Hospital administrations</c:v>
                </c:pt>
                <c:pt idx="4">
                  <c:v>Post-discharge outpatient visits</c:v>
                </c:pt>
              </c:strCache>
            </c:strRef>
          </c:cat>
          <c:val>
            <c:numRef>
              <c:f>Feuil1!$A$2:$E$2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18</c:v>
                </c:pt>
                <c:pt idx="3">
                  <c:v>69</c:v>
                </c:pt>
                <c:pt idx="4">
                  <c:v>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12-9-2012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12-9-2012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12-9-2012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12-9-2012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9" y="260648"/>
            <a:ext cx="8604447" cy="409343"/>
          </a:xfrm>
        </p:spPr>
        <p:txBody>
          <a:bodyPr>
            <a:noAutofit/>
          </a:bodyPr>
          <a:lstStyle/>
          <a:p>
            <a:r>
              <a:rPr lang="fr-FR" sz="3200" b="1" dirty="0" err="1" smtClean="0">
                <a:solidFill>
                  <a:srgbClr val="FFFF00"/>
                </a:solidFill>
              </a:rPr>
              <a:t>Economic</a:t>
            </a:r>
            <a:r>
              <a:rPr lang="fr-FR" sz="3200" b="1" dirty="0" smtClean="0">
                <a:solidFill>
                  <a:srgbClr val="FFFF00"/>
                </a:solidFill>
              </a:rPr>
              <a:t> </a:t>
            </a:r>
            <a:r>
              <a:rPr lang="fr-FR" sz="3200" b="1" dirty="0" err="1" smtClean="0">
                <a:solidFill>
                  <a:srgbClr val="FFFF00"/>
                </a:solidFill>
              </a:rPr>
              <a:t>burden</a:t>
            </a:r>
            <a:r>
              <a:rPr lang="fr-FR" sz="3200" b="1" dirty="0" smtClean="0">
                <a:solidFill>
                  <a:srgbClr val="FFFF00"/>
                </a:solidFill>
              </a:rPr>
              <a:t> of </a:t>
            </a:r>
            <a:r>
              <a:rPr lang="fr-FR" sz="3200" b="1" dirty="0" err="1" smtClean="0">
                <a:solidFill>
                  <a:srgbClr val="FFFF00"/>
                </a:solidFill>
              </a:rPr>
              <a:t>chronic</a:t>
            </a:r>
            <a:r>
              <a:rPr lang="fr-FR" sz="3200" b="1" dirty="0" smtClean="0">
                <a:solidFill>
                  <a:srgbClr val="FFFF00"/>
                </a:solidFill>
              </a:rPr>
              <a:t> HF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5018077"/>
            <a:ext cx="91408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Hospitalization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accounts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CHF-</a:t>
            </a:r>
            <a:r>
              <a:rPr lang="fr-F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associated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costs</a:t>
            </a:r>
            <a:endParaRPr lang="fr-F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357840" y="6165304"/>
            <a:ext cx="44626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sz="1400" dirty="0">
                <a:solidFill>
                  <a:schemeClr val="bg1"/>
                </a:solidFill>
                <a:effectLst/>
                <a:cs typeface="Arial" charset="0"/>
              </a:rPr>
              <a:t>Stewart S et al. </a:t>
            </a:r>
            <a:r>
              <a:rPr lang="fr-FR" sz="1400" i="1" dirty="0" err="1">
                <a:solidFill>
                  <a:schemeClr val="bg1"/>
                </a:solidFill>
                <a:effectLst/>
                <a:cs typeface="Arial" charset="0"/>
              </a:rPr>
              <a:t>Eur</a:t>
            </a:r>
            <a:r>
              <a:rPr lang="fr-FR" sz="1400" i="1" dirty="0">
                <a:solidFill>
                  <a:schemeClr val="bg1"/>
                </a:solidFill>
                <a:effectLst/>
                <a:cs typeface="Arial" charset="0"/>
              </a:rPr>
              <a:t> J </a:t>
            </a:r>
            <a:r>
              <a:rPr lang="fr-FR" sz="1400" i="1" dirty="0" err="1">
                <a:solidFill>
                  <a:schemeClr val="bg1"/>
                </a:solidFill>
                <a:effectLst/>
                <a:cs typeface="Arial" charset="0"/>
              </a:rPr>
              <a:t>Heart</a:t>
            </a:r>
            <a:r>
              <a:rPr lang="fr-FR" sz="1400" i="1" dirty="0">
                <a:solidFill>
                  <a:schemeClr val="bg1"/>
                </a:solidFill>
                <a:effectLst/>
                <a:cs typeface="Arial" charset="0"/>
              </a:rPr>
              <a:t> Fail </a:t>
            </a:r>
            <a:r>
              <a:rPr lang="fr-FR" sz="1400" dirty="0">
                <a:solidFill>
                  <a:schemeClr val="bg1"/>
                </a:solidFill>
                <a:effectLst/>
                <a:cs typeface="Arial" charset="0"/>
              </a:rPr>
              <a:t>2002;4:361–71. 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4561704"/>
              </p:ext>
            </p:extLst>
          </p:nvPr>
        </p:nvGraphicFramePr>
        <p:xfrm>
          <a:off x="1409700" y="1285259"/>
          <a:ext cx="6410326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749240" y="965642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err="1">
                <a:solidFill>
                  <a:schemeClr val="bg1"/>
                </a:solidFill>
              </a:rPr>
              <a:t>Primary</a:t>
            </a:r>
            <a:r>
              <a:rPr lang="fr-FR" sz="1800" dirty="0">
                <a:solidFill>
                  <a:schemeClr val="bg1"/>
                </a:solidFill>
              </a:rPr>
              <a:t> Care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498813" y="1599626"/>
            <a:ext cx="2346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err="1">
                <a:solidFill>
                  <a:schemeClr val="bg1"/>
                </a:solidFill>
              </a:rPr>
              <a:t>Outpatient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referral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83178" y="2636560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>
                <a:solidFill>
                  <a:schemeClr val="bg1"/>
                </a:solidFill>
              </a:rPr>
              <a:t>Drug </a:t>
            </a:r>
            <a:r>
              <a:rPr lang="fr-FR" sz="1800" dirty="0" err="1">
                <a:solidFill>
                  <a:schemeClr val="bg1"/>
                </a:solidFill>
              </a:rPr>
              <a:t>treatment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23851" y="1355177"/>
            <a:ext cx="393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solidFill>
                  <a:schemeClr val="bg1"/>
                </a:solidFill>
              </a:rPr>
              <a:t>Post-</a:t>
            </a:r>
            <a:r>
              <a:rPr lang="fr-FR" sz="1800" dirty="0" err="1" smtClean="0">
                <a:solidFill>
                  <a:schemeClr val="bg1"/>
                </a:solidFill>
              </a:rPr>
              <a:t>discharge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800" dirty="0" err="1">
                <a:solidFill>
                  <a:schemeClr val="bg1"/>
                </a:solidFill>
              </a:rPr>
              <a:t>o</a:t>
            </a:r>
            <a:r>
              <a:rPr lang="fr-FR" sz="1800" dirty="0" err="1" smtClean="0">
                <a:solidFill>
                  <a:schemeClr val="bg1"/>
                </a:solidFill>
              </a:rPr>
              <a:t>utpatient</a:t>
            </a: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800" dirty="0" err="1" smtClean="0">
                <a:solidFill>
                  <a:schemeClr val="bg1"/>
                </a:solidFill>
              </a:rPr>
              <a:t>visits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8100" y="2478885"/>
            <a:ext cx="24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err="1" smtClean="0">
                <a:solidFill>
                  <a:schemeClr val="bg1"/>
                </a:solidFill>
              </a:rPr>
              <a:t>Hospital</a:t>
            </a:r>
            <a:r>
              <a:rPr lang="fr-FR" sz="1800" dirty="0" smtClean="0">
                <a:solidFill>
                  <a:schemeClr val="bg1"/>
                </a:solidFill>
              </a:rPr>
              <a:t> admissions</a:t>
            </a:r>
            <a:endParaRPr lang="fr-FR" sz="1800" dirty="0">
              <a:solidFill>
                <a:schemeClr val="bg1"/>
              </a:solidFill>
            </a:endParaRPr>
          </a:p>
        </p:txBody>
      </p:sp>
      <p:pic>
        <p:nvPicPr>
          <p:cNvPr id="16" name="Picture 12" descr="H:\DOM_DMA_DIM\DIV_CARDIO\PROCORALAN\LOGO\SHIFT\LOGO_SHIFT_MJT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40" y="115527"/>
            <a:ext cx="1440160" cy="72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43</Words>
  <Application>Microsoft Office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Economic burden of chronic HF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124</cp:revision>
  <dcterms:created xsi:type="dcterms:W3CDTF">2011-09-14T14:53:57Z</dcterms:created>
  <dcterms:modified xsi:type="dcterms:W3CDTF">2012-09-12T07:03:33Z</dcterms:modified>
</cp:coreProperties>
</file>