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1" r:id="rId2"/>
    <p:sldId id="302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8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15-6-2016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tel 2"/>
          <p:cNvSpPr txBox="1">
            <a:spLocks/>
          </p:cNvSpPr>
          <p:nvPr userDrawn="1"/>
        </p:nvSpPr>
        <p:spPr>
          <a:xfrm>
            <a:off x="395289" y="-140493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342900" rtl="0" eaLnBrk="1" latinLnBrk="0" hangingPunct="1">
              <a:lnSpc>
                <a:spcPts val="2250"/>
              </a:lnSpc>
              <a:spcBef>
                <a:spcPct val="0"/>
              </a:spcBef>
              <a:buNone/>
              <a:defRPr sz="225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 smtClean="0">
                <a:solidFill>
                  <a:srgbClr val="FF0000"/>
                </a:solidFill>
              </a:rPr>
              <a:t>CardioVasculaireGeneesKunde.nl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7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model </a:t>
            </a:r>
            <a:r>
              <a:rPr lang="nl-NL" dirty="0"/>
              <a:t>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8927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LEADER </a:t>
            </a:r>
            <a:r>
              <a:rPr lang="en-US" dirty="0" smtClean="0"/>
              <a:t>trial: Primary Outcome</a:t>
            </a:r>
            <a:endParaRPr lang="en-US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155" y="1936219"/>
            <a:ext cx="6451207" cy="349309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3762" y="4144913"/>
            <a:ext cx="186583" cy="18654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3761" y="3760835"/>
            <a:ext cx="186583" cy="213193"/>
          </a:xfrm>
          <a:prstGeom prst="rect">
            <a:avLst/>
          </a:prstGeom>
        </p:spPr>
      </p:pic>
      <p:sp>
        <p:nvSpPr>
          <p:cNvPr id="16" name="Tekstvak 14"/>
          <p:cNvSpPr txBox="1"/>
          <p:nvPr/>
        </p:nvSpPr>
        <p:spPr>
          <a:xfrm>
            <a:off x="7512362" y="368276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Placebo</a:t>
            </a:r>
            <a:endParaRPr lang="en-US" dirty="0"/>
          </a:p>
        </p:txBody>
      </p:sp>
      <p:sp>
        <p:nvSpPr>
          <p:cNvPr id="17" name="Tekstvak 15"/>
          <p:cNvSpPr txBox="1"/>
          <p:nvPr/>
        </p:nvSpPr>
        <p:spPr>
          <a:xfrm>
            <a:off x="7499779" y="405209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 smtClean="0"/>
              <a:t>Liraglutide</a:t>
            </a:r>
            <a:endParaRPr lang="en-US" dirty="0"/>
          </a:p>
        </p:txBody>
      </p:sp>
      <p:sp>
        <p:nvSpPr>
          <p:cNvPr id="18" name="Rechthoek 17"/>
          <p:cNvSpPr/>
          <p:nvPr/>
        </p:nvSpPr>
        <p:spPr>
          <a:xfrm rot="16200000">
            <a:off x="-915270" y="3133977"/>
            <a:ext cx="337666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Patients with an event (%)</a:t>
            </a:r>
            <a:endParaRPr lang="en-US" dirty="0"/>
          </a:p>
        </p:txBody>
      </p:sp>
      <p:sp>
        <p:nvSpPr>
          <p:cNvPr id="19" name="Rechthoek 18"/>
          <p:cNvSpPr/>
          <p:nvPr/>
        </p:nvSpPr>
        <p:spPr>
          <a:xfrm>
            <a:off x="2959963" y="5348975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Months since </a:t>
            </a:r>
            <a:r>
              <a:rPr lang="en-US" dirty="0" err="1" smtClean="0"/>
              <a:t>randomisation</a:t>
            </a:r>
            <a:endParaRPr lang="en-US" dirty="0"/>
          </a:p>
        </p:txBody>
      </p:sp>
      <p:sp>
        <p:nvSpPr>
          <p:cNvPr id="20" name="Rechthoek 19"/>
          <p:cNvSpPr/>
          <p:nvPr/>
        </p:nvSpPr>
        <p:spPr>
          <a:xfrm>
            <a:off x="1669188" y="1909123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Hazard ratio, 0.87 (95% CI, 0.78–0.97)</a:t>
            </a:r>
          </a:p>
          <a:p>
            <a:r>
              <a:rPr lang="en-US" sz="1200" dirty="0"/>
              <a:t>P&lt;0.001 for </a:t>
            </a:r>
            <a:r>
              <a:rPr lang="en-US" sz="1200" dirty="0" err="1"/>
              <a:t>noninferiority</a:t>
            </a:r>
            <a:endParaRPr lang="en-US" sz="1200" dirty="0"/>
          </a:p>
          <a:p>
            <a:r>
              <a:rPr lang="en-US" sz="1200" dirty="0"/>
              <a:t>P=0.01 for superiority</a:t>
            </a:r>
          </a:p>
        </p:txBody>
      </p:sp>
      <p:sp>
        <p:nvSpPr>
          <p:cNvPr id="21" name="Rechthoek 20"/>
          <p:cNvSpPr/>
          <p:nvPr/>
        </p:nvSpPr>
        <p:spPr>
          <a:xfrm>
            <a:off x="376860" y="894276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First </a:t>
            </a:r>
            <a:r>
              <a:rPr lang="en-US" sz="1600" dirty="0"/>
              <a:t>occurrence of </a:t>
            </a:r>
            <a:r>
              <a:rPr lang="en-US" sz="1600" dirty="0" smtClean="0"/>
              <a:t>CV death, </a:t>
            </a:r>
            <a:r>
              <a:rPr lang="en-US" sz="1600" dirty="0"/>
              <a:t>nonfatal myocardial infarction, or </a:t>
            </a:r>
            <a:r>
              <a:rPr lang="en-US" sz="1600" dirty="0" smtClean="0"/>
              <a:t>nonfatal stroke in </a:t>
            </a:r>
            <a:r>
              <a:rPr lang="en-US" sz="1600" dirty="0"/>
              <a:t>the time-to-event analysis </a:t>
            </a:r>
            <a:r>
              <a:rPr lang="en-US" sz="1600" dirty="0" smtClean="0"/>
              <a:t>in patients with type 2 diabetes and high CV risk.</a:t>
            </a:r>
            <a:endParaRPr lang="en-US" sz="1600" dirty="0"/>
          </a:p>
        </p:txBody>
      </p:sp>
      <p:sp>
        <p:nvSpPr>
          <p:cNvPr id="22" name="Rechthoek 21"/>
          <p:cNvSpPr/>
          <p:nvPr/>
        </p:nvSpPr>
        <p:spPr>
          <a:xfrm>
            <a:off x="641778" y="5798643"/>
            <a:ext cx="6858001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Liraglutide</a:t>
            </a:r>
            <a:r>
              <a:rPr lang="en-US" sz="1400" dirty="0"/>
              <a:t> Effect and </a:t>
            </a:r>
            <a:r>
              <a:rPr lang="en-US" sz="1400" dirty="0" smtClean="0"/>
              <a:t>Action in </a:t>
            </a:r>
            <a:r>
              <a:rPr lang="en-US" sz="1400" dirty="0"/>
              <a:t>Diabetes: </a:t>
            </a:r>
            <a:r>
              <a:rPr lang="en-US" sz="1400" dirty="0" smtClean="0"/>
              <a:t>Evaluation </a:t>
            </a:r>
            <a:r>
              <a:rPr lang="en-US" sz="1400" dirty="0"/>
              <a:t>of </a:t>
            </a:r>
            <a:r>
              <a:rPr lang="en-US" sz="1400" dirty="0" smtClean="0"/>
              <a:t>cardiovascular outcome </a:t>
            </a:r>
            <a:r>
              <a:rPr lang="en-US" sz="1400" dirty="0"/>
              <a:t>Results (LEADER) trial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0711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chemeClr val="bg1"/>
                </a:solidFill>
              </a:rPr>
              <a:t>Adapted from: </a:t>
            </a:r>
            <a:r>
              <a:rPr lang="en-US" sz="1100" dirty="0" err="1" smtClean="0">
                <a:solidFill>
                  <a:schemeClr val="bg1"/>
                </a:solidFill>
              </a:rPr>
              <a:t>Marso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SP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>
                <a:solidFill>
                  <a:schemeClr val="bg1"/>
                </a:solidFill>
              </a:rPr>
              <a:t>NEJM </a:t>
            </a:r>
            <a:r>
              <a:rPr lang="en-US" sz="1100" dirty="0" smtClean="0">
                <a:solidFill>
                  <a:schemeClr val="bg1"/>
                </a:solidFill>
              </a:rPr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/>
        </p:nvSpPr>
        <p:spPr>
          <a:xfrm>
            <a:off x="426244" y="158914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LEADER trial:</a:t>
            </a:r>
            <a:br>
              <a:rPr lang="en-US" dirty="0" smtClean="0"/>
            </a:br>
            <a:r>
              <a:rPr lang="en-US" dirty="0" smtClean="0"/>
              <a:t>Death from Cardiovascular Causes</a:t>
            </a:r>
            <a:endParaRPr lang="en-US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19" y="1668029"/>
            <a:ext cx="6173636" cy="33453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3755" y="3089624"/>
            <a:ext cx="186583" cy="18654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3754" y="2705546"/>
            <a:ext cx="186583" cy="213193"/>
          </a:xfrm>
          <a:prstGeom prst="rect">
            <a:avLst/>
          </a:prstGeom>
        </p:spPr>
      </p:pic>
      <p:sp>
        <p:nvSpPr>
          <p:cNvPr id="9" name="Tekstvak 5"/>
          <p:cNvSpPr txBox="1"/>
          <p:nvPr/>
        </p:nvSpPr>
        <p:spPr>
          <a:xfrm>
            <a:off x="7422355" y="262747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Placebo</a:t>
            </a:r>
            <a:endParaRPr lang="en-US" dirty="0"/>
          </a:p>
        </p:txBody>
      </p:sp>
      <p:sp>
        <p:nvSpPr>
          <p:cNvPr id="10" name="Tekstvak 6"/>
          <p:cNvSpPr txBox="1"/>
          <p:nvPr/>
        </p:nvSpPr>
        <p:spPr>
          <a:xfrm>
            <a:off x="7409772" y="2996808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 smtClean="0"/>
              <a:t>Liraglutide</a:t>
            </a:r>
            <a:endParaRPr lang="en-US" dirty="0"/>
          </a:p>
        </p:txBody>
      </p:sp>
      <p:sp>
        <p:nvSpPr>
          <p:cNvPr id="11" name="Rechthoek 10"/>
          <p:cNvSpPr/>
          <p:nvPr/>
        </p:nvSpPr>
        <p:spPr>
          <a:xfrm rot="16200000">
            <a:off x="-1005277" y="2904958"/>
            <a:ext cx="337666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Patients with an event (%)</a:t>
            </a:r>
            <a:endParaRPr lang="en-US" dirty="0"/>
          </a:p>
        </p:txBody>
      </p:sp>
      <p:sp>
        <p:nvSpPr>
          <p:cNvPr id="12" name="Rechthoek 11"/>
          <p:cNvSpPr/>
          <p:nvPr/>
        </p:nvSpPr>
        <p:spPr>
          <a:xfrm>
            <a:off x="2683576" y="5091380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Months since </a:t>
            </a:r>
            <a:r>
              <a:rPr lang="en-US" dirty="0" err="1" smtClean="0"/>
              <a:t>randomisation</a:t>
            </a:r>
            <a:endParaRPr lang="en-US" dirty="0"/>
          </a:p>
        </p:txBody>
      </p:sp>
      <p:sp>
        <p:nvSpPr>
          <p:cNvPr id="13" name="Rechthoek 12"/>
          <p:cNvSpPr/>
          <p:nvPr/>
        </p:nvSpPr>
        <p:spPr>
          <a:xfrm>
            <a:off x="1488002" y="166731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Hazard ratio, 0.78 (95% CI, 0.66–0.93)</a:t>
            </a:r>
          </a:p>
          <a:p>
            <a:r>
              <a:rPr lang="en-US" sz="1200" dirty="0"/>
              <a:t>P=0.007</a:t>
            </a:r>
          </a:p>
        </p:txBody>
      </p:sp>
      <p:sp>
        <p:nvSpPr>
          <p:cNvPr id="14" name="Rechthoek 13"/>
          <p:cNvSpPr/>
          <p:nvPr/>
        </p:nvSpPr>
        <p:spPr>
          <a:xfrm>
            <a:off x="511151" y="5692202"/>
            <a:ext cx="6858001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Liraglutide</a:t>
            </a:r>
            <a:r>
              <a:rPr lang="en-US" sz="1400" dirty="0"/>
              <a:t> Effect and </a:t>
            </a:r>
            <a:r>
              <a:rPr lang="en-US" sz="1400" dirty="0" smtClean="0"/>
              <a:t>Action in </a:t>
            </a:r>
            <a:r>
              <a:rPr lang="en-US" sz="1400" dirty="0"/>
              <a:t>Diabetes: </a:t>
            </a:r>
            <a:r>
              <a:rPr lang="en-US" sz="1400" dirty="0" smtClean="0"/>
              <a:t>Evaluation </a:t>
            </a:r>
            <a:r>
              <a:rPr lang="en-US" sz="1400" dirty="0"/>
              <a:t>of </a:t>
            </a:r>
            <a:r>
              <a:rPr lang="en-US" sz="1400" dirty="0" smtClean="0"/>
              <a:t>cardiovascular outcome </a:t>
            </a:r>
            <a:r>
              <a:rPr lang="en-US" sz="1400" dirty="0"/>
              <a:t>Results (LEADER) trial</a:t>
            </a:r>
          </a:p>
        </p:txBody>
      </p:sp>
      <p:sp>
        <p:nvSpPr>
          <p:cNvPr id="15" name="Tekstvak 11"/>
          <p:cNvSpPr txBox="1"/>
          <p:nvPr/>
        </p:nvSpPr>
        <p:spPr>
          <a:xfrm>
            <a:off x="498386" y="6437476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chemeClr val="bg1"/>
                </a:solidFill>
              </a:rPr>
              <a:t>Adapted from: </a:t>
            </a:r>
            <a:r>
              <a:rPr lang="en-US" sz="1100" dirty="0" err="1" smtClean="0">
                <a:solidFill>
                  <a:schemeClr val="bg1"/>
                </a:solidFill>
              </a:rPr>
              <a:t>Marso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r>
              <a:rPr lang="en-US" sz="1100" dirty="0">
                <a:solidFill>
                  <a:schemeClr val="bg1"/>
                </a:solidFill>
              </a:rPr>
              <a:t>SP </a:t>
            </a:r>
            <a:r>
              <a:rPr lang="en-US" sz="1100" i="1" dirty="0">
                <a:solidFill>
                  <a:schemeClr val="bg1"/>
                </a:solidFill>
              </a:rPr>
              <a:t>et al., </a:t>
            </a:r>
            <a:r>
              <a:rPr lang="en-US" sz="1100" dirty="0">
                <a:solidFill>
                  <a:schemeClr val="bg1"/>
                </a:solidFill>
              </a:rPr>
              <a:t>NEJM </a:t>
            </a:r>
            <a:r>
              <a:rPr lang="en-US" sz="1100" dirty="0" smtClean="0">
                <a:solidFill>
                  <a:schemeClr val="bg1"/>
                </a:solidFill>
              </a:rPr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58983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137</Words>
  <Application>Microsoft Office PowerPoint</Application>
  <PresentationFormat>Diavoorstelling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CVGK kaal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</cp:lastModifiedBy>
  <cp:revision>196</cp:revision>
  <dcterms:created xsi:type="dcterms:W3CDTF">2015-03-29T14:18:33Z</dcterms:created>
  <dcterms:modified xsi:type="dcterms:W3CDTF">2016-06-15T15:12:37Z</dcterms:modified>
</cp:coreProperties>
</file>