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gif" ContentType="image/gif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592" y="-10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11/7/14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11/7/14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11/7/14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11/7/14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11/7/14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"/>
          <p:cNvSpPr txBox="1">
            <a:spLocks/>
          </p:cNvSpPr>
          <p:nvPr/>
        </p:nvSpPr>
        <p:spPr>
          <a:xfrm>
            <a:off x="304800" y="427038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5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120886" y="284880"/>
            <a:ext cx="7398804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On-treatment platelet reactivity after loading and effect of reloading</a:t>
            </a:r>
          </a:p>
        </p:txBody>
      </p:sp>
      <p:pic>
        <p:nvPicPr>
          <p:cNvPr id="4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391" y="1820487"/>
            <a:ext cx="8150542" cy="393192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094296" y="5678489"/>
            <a:ext cx="2969087" cy="753949"/>
            <a:chOff x="1094296" y="5678489"/>
            <a:chExt cx="2969087" cy="753949"/>
          </a:xfrm>
        </p:grpSpPr>
        <p:sp>
          <p:nvSpPr>
            <p:cNvPr id="6" name="TextBox 5"/>
            <p:cNvSpPr txBox="1"/>
            <p:nvPr/>
          </p:nvSpPr>
          <p:spPr>
            <a:xfrm>
              <a:off x="1094296" y="5888733"/>
              <a:ext cx="9627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>
                  <a:solidFill>
                    <a:srgbClr val="FFFFFF"/>
                  </a:solidFill>
                </a:rPr>
                <a:t>Responder</a:t>
              </a:r>
            </a:p>
            <a:p>
              <a:pPr algn="ctr"/>
              <a:r>
                <a:rPr lang="en-GB" sz="1400">
                  <a:solidFill>
                    <a:srgbClr val="FFFFFF"/>
                  </a:solidFill>
                </a:rPr>
                <a:t>(70%)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046849" y="5693774"/>
              <a:ext cx="96279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>
                  <a:solidFill>
                    <a:srgbClr val="FFFFFF"/>
                  </a:solidFill>
                </a:rPr>
                <a:t>N</a:t>
              </a:r>
              <a:r>
                <a:rPr lang="en-GB" sz="1400">
                  <a:solidFill>
                    <a:srgbClr val="FFFFFF"/>
                  </a:solidFill>
                </a:rPr>
                <a:t>on-responder</a:t>
              </a:r>
            </a:p>
            <a:p>
              <a:pPr algn="ctr"/>
              <a:r>
                <a:rPr lang="en-GB" sz="1400">
                  <a:solidFill>
                    <a:srgbClr val="FFFFFF"/>
                  </a:solidFill>
                </a:rPr>
                <a:t>(30%)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100587" y="5678489"/>
              <a:ext cx="96279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>
                  <a:solidFill>
                    <a:srgbClr val="FFFFFF"/>
                  </a:solidFill>
                </a:rPr>
                <a:t>N</a:t>
              </a:r>
              <a:r>
                <a:rPr lang="en-GB" sz="1400">
                  <a:solidFill>
                    <a:srgbClr val="FFFFFF"/>
                  </a:solidFill>
                </a:rPr>
                <a:t>on-responder,</a:t>
              </a:r>
            </a:p>
            <a:p>
              <a:pPr algn="ctr"/>
              <a:r>
                <a:rPr lang="en-GB" sz="1400">
                  <a:solidFill>
                    <a:srgbClr val="FFFFFF"/>
                  </a:solidFill>
                </a:rPr>
                <a:t>reloaded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094296" y="1417638"/>
            <a:ext cx="3523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Clopidogrel-loaded patients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1730" y="1451155"/>
            <a:ext cx="3523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Prasugrel-loaded patients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601001" y="5673548"/>
            <a:ext cx="2969087" cy="753949"/>
            <a:chOff x="5601001" y="5673548"/>
            <a:chExt cx="2969087" cy="753949"/>
          </a:xfrm>
        </p:grpSpPr>
        <p:sp>
          <p:nvSpPr>
            <p:cNvPr id="12" name="TextBox 11"/>
            <p:cNvSpPr txBox="1"/>
            <p:nvPr/>
          </p:nvSpPr>
          <p:spPr>
            <a:xfrm>
              <a:off x="5601001" y="5883792"/>
              <a:ext cx="9627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>
                  <a:solidFill>
                    <a:srgbClr val="FFFFFF"/>
                  </a:solidFill>
                </a:rPr>
                <a:t>Responder</a:t>
              </a:r>
            </a:p>
            <a:p>
              <a:pPr algn="ctr"/>
              <a:r>
                <a:rPr lang="en-GB" sz="1400">
                  <a:solidFill>
                    <a:srgbClr val="FFFFFF"/>
                  </a:solidFill>
                </a:rPr>
                <a:t>(98%)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53554" y="5688833"/>
              <a:ext cx="96279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>
                  <a:solidFill>
                    <a:srgbClr val="FFFFFF"/>
                  </a:solidFill>
                </a:rPr>
                <a:t>N</a:t>
              </a:r>
              <a:r>
                <a:rPr lang="en-GB" sz="1400">
                  <a:solidFill>
                    <a:srgbClr val="FFFFFF"/>
                  </a:solidFill>
                </a:rPr>
                <a:t>on-responder</a:t>
              </a:r>
            </a:p>
            <a:p>
              <a:pPr algn="ctr"/>
              <a:r>
                <a:rPr lang="en-GB" sz="1400">
                  <a:solidFill>
                    <a:srgbClr val="FFFFFF"/>
                  </a:solidFill>
                </a:rPr>
                <a:t>(2%)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07292" y="5673548"/>
              <a:ext cx="96279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>
                  <a:solidFill>
                    <a:srgbClr val="FFFFFF"/>
                  </a:solidFill>
                </a:rPr>
                <a:t>N</a:t>
              </a:r>
              <a:r>
                <a:rPr lang="en-GB" sz="1400">
                  <a:solidFill>
                    <a:srgbClr val="FFFFFF"/>
                  </a:solidFill>
                </a:rPr>
                <a:t>on-responder,</a:t>
              </a:r>
            </a:p>
            <a:p>
              <a:pPr algn="ctr"/>
              <a:r>
                <a:rPr lang="en-GB" sz="1400">
                  <a:solidFill>
                    <a:srgbClr val="FFFFFF"/>
                  </a:solidFill>
                </a:rPr>
                <a:t>reloaded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637149" y="1820487"/>
            <a:ext cx="8398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P&lt;0.001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80644" y="1820487"/>
            <a:ext cx="8398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P&lt;0.001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02882" y="1746002"/>
            <a:ext cx="8398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P&lt;0.001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96407" y="1746002"/>
            <a:ext cx="8398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P=0.02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46398" y="6518952"/>
            <a:ext cx="25913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rgbClr val="FFFFFF"/>
                </a:solidFill>
              </a:rPr>
              <a:t>Christ </a:t>
            </a:r>
            <a:r>
              <a:rPr lang="en-GB" sz="1400" i="1">
                <a:solidFill>
                  <a:srgbClr val="FFFFFF"/>
                </a:solidFill>
              </a:rPr>
              <a:t>et al</a:t>
            </a:r>
            <a:r>
              <a:rPr lang="en-GB" sz="1400">
                <a:solidFill>
                  <a:srgbClr val="FFFFFF"/>
                </a:solidFill>
              </a:rPr>
              <a:t>., BMJ Open 2014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560055" y="1694687"/>
            <a:ext cx="913645" cy="4057719"/>
            <a:chOff x="4560055" y="1694687"/>
            <a:chExt cx="913645" cy="4057719"/>
          </a:xfrm>
        </p:grpSpPr>
        <p:sp>
          <p:nvSpPr>
            <p:cNvPr id="22" name="TextBox 21"/>
            <p:cNvSpPr txBox="1"/>
            <p:nvPr/>
          </p:nvSpPr>
          <p:spPr>
            <a:xfrm rot="16200000">
              <a:off x="3274921" y="4097940"/>
              <a:ext cx="293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>
                  <a:solidFill>
                    <a:schemeClr val="bg1"/>
                  </a:solidFill>
                </a:rPr>
                <a:t>ADP-induced aggregation (U)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942087" y="5069701"/>
              <a:ext cx="5316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0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903987" y="4574401"/>
              <a:ext cx="5316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20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91287" y="4129901"/>
              <a:ext cx="5316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40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891287" y="3619500"/>
              <a:ext cx="5316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60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878587" y="3136900"/>
              <a:ext cx="5316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80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802387" y="2674305"/>
              <a:ext cx="5316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100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803280" y="2177863"/>
              <a:ext cx="5316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120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803280" y="1694687"/>
              <a:ext cx="5316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140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14020" y="1756985"/>
            <a:ext cx="913645" cy="4057719"/>
            <a:chOff x="114020" y="1756985"/>
            <a:chExt cx="913645" cy="4057719"/>
          </a:xfrm>
        </p:grpSpPr>
        <p:sp>
          <p:nvSpPr>
            <p:cNvPr id="32" name="TextBox 31"/>
            <p:cNvSpPr txBox="1"/>
            <p:nvPr/>
          </p:nvSpPr>
          <p:spPr>
            <a:xfrm rot="16200000">
              <a:off x="-1171114" y="4160238"/>
              <a:ext cx="293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>
                  <a:solidFill>
                    <a:schemeClr val="bg1"/>
                  </a:solidFill>
                </a:rPr>
                <a:t>ADP-induced aggregation (U)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96052" y="5131999"/>
              <a:ext cx="5316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0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57952" y="4636699"/>
              <a:ext cx="5316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20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45252" y="4192199"/>
              <a:ext cx="5316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40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45252" y="3681798"/>
              <a:ext cx="5316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60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2552" y="3199198"/>
              <a:ext cx="5316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80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56352" y="2736603"/>
              <a:ext cx="5316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100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7245" y="2240161"/>
              <a:ext cx="5316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120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57245" y="1756985"/>
              <a:ext cx="5316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140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103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Office-thema</vt:lpstr>
      <vt:lpstr>Slide 1</vt:lpstr>
    </vt:vector>
  </TitlesOfParts>
  <Company>MEDCON Europe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 Brouwer</cp:lastModifiedBy>
  <cp:revision>19</cp:revision>
  <dcterms:created xsi:type="dcterms:W3CDTF">2014-11-07T09:54:13Z</dcterms:created>
  <dcterms:modified xsi:type="dcterms:W3CDTF">2014-11-07T09:58:39Z</dcterms:modified>
</cp:coreProperties>
</file>