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1" r:id="rId2"/>
    <p:sldId id="302" r:id="rId3"/>
    <p:sldId id="303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/>
  </p:cmAuthor>
  <p:cmAuthor id="2" name="Marianne Deinum" initials="MD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themeOverride" Target="../theme/themeOverride1.xml"/><Relationship Id="rId2" Type="http://schemas.openxmlformats.org/officeDocument/2006/relationships/oleObject" Target="file:///F:\Medcon\2016\Juni\Glund%20figur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4" Type="http://schemas.microsoft.com/office/2011/relationships/chartColorStyle" Target="colors3.xml"/><Relationship Id="rId1" Type="http://schemas.openxmlformats.org/officeDocument/2006/relationships/themeOverride" Target="../theme/themeOverride2.xml"/><Relationship Id="rId2" Type="http://schemas.openxmlformats.org/officeDocument/2006/relationships/oleObject" Target="file:///F:\Medcon\2016\Juni\Glund%20figur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4" Type="http://schemas.microsoft.com/office/2011/relationships/chartColorStyle" Target="colors4.xml"/><Relationship Id="rId1" Type="http://schemas.openxmlformats.org/officeDocument/2006/relationships/themeOverride" Target="../theme/themeOverride3.xml"/><Relationship Id="rId2" Type="http://schemas.openxmlformats.org/officeDocument/2006/relationships/oleObject" Target="file:///F:\Medcon\2016\Juni\Glund%20figure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4" Type="http://schemas.microsoft.com/office/2011/relationships/chartColorStyle" Target="colors5.xml"/><Relationship Id="rId1" Type="http://schemas.openxmlformats.org/officeDocument/2006/relationships/themeOverride" Target="../theme/themeOverride4.xml"/><Relationship Id="rId2" Type="http://schemas.openxmlformats.org/officeDocument/2006/relationships/oleObject" Target="file:///F:\Medcon\2016\Juni\Glund%20figur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4" Type="http://schemas.microsoft.com/office/2011/relationships/chartColorStyle" Target="colors6.xml"/><Relationship Id="rId1" Type="http://schemas.openxmlformats.org/officeDocument/2006/relationships/themeOverride" Target="../theme/themeOverride5.xml"/><Relationship Id="rId2" Type="http://schemas.openxmlformats.org/officeDocument/2006/relationships/oleObject" Target="file:///F:\Medcon\2016\Juni\Glund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rgbClr val="FF0000"/>
                </a:solidFill>
              </a:rPr>
              <a:t>AUC (nmol/h/litre)</a:t>
            </a:r>
          </a:p>
        </c:rich>
      </c:tx>
      <c:layout>
        <c:manualLayout>
          <c:xMode val="edge"/>
          <c:yMode val="edge"/>
          <c:x val="0.329688413322291"/>
          <c:y val="0.14328358208955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5524592323348"/>
          <c:y val="0.190362990340493"/>
          <c:w val="0.852912368560936"/>
          <c:h val="0.5039220097487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AUC (nmol/h/litre)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0.0"/>
                  <c:y val="0.06585999138167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8B-489C-BE25-511BBE115C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Blad1!$B$1:$H$1</c:f>
              <c:strCache>
                <c:ptCount val="7"/>
                <c:pt idx="0">
                  <c:v>Middle-aged 2.5gr</c:v>
                </c:pt>
                <c:pt idx="1">
                  <c:v>Middle-aged 5gr</c:v>
                </c:pt>
                <c:pt idx="2">
                  <c:v>Elderly                 1 gr</c:v>
                </c:pt>
                <c:pt idx="3">
                  <c:v>Elderly              5 gr</c:v>
                </c:pt>
                <c:pt idx="4">
                  <c:v>RI  60-90               1 gr</c:v>
                </c:pt>
                <c:pt idx="5">
                  <c:v>RI 60-90                5gr</c:v>
                </c:pt>
                <c:pt idx="6">
                  <c:v>RI 30-60 2x2,5gr</c:v>
                </c:pt>
              </c:strCache>
            </c:strRef>
          </c:cat>
          <c:val>
            <c:numRef>
              <c:f>Blad1!$B$2:$H$2</c:f>
              <c:numCache>
                <c:formatCode>General</c:formatCode>
                <c:ptCount val="7"/>
                <c:pt idx="0">
                  <c:v>22200.0</c:v>
                </c:pt>
                <c:pt idx="1">
                  <c:v>37000.0</c:v>
                </c:pt>
                <c:pt idx="2">
                  <c:v>8560.0</c:v>
                </c:pt>
                <c:pt idx="3">
                  <c:v>43900.0</c:v>
                </c:pt>
                <c:pt idx="4">
                  <c:v>10700.0</c:v>
                </c:pt>
                <c:pt idx="5">
                  <c:v>53100.0</c:v>
                </c:pt>
                <c:pt idx="6">
                  <c:v>67900.0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8B-489C-BE25-511BBE115C3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91848712"/>
        <c:axId val="2091852088"/>
      </c:barChart>
      <c:catAx>
        <c:axId val="2091848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852088"/>
        <c:crosses val="autoZero"/>
        <c:auto val="1"/>
        <c:lblAlgn val="ctr"/>
        <c:lblOffset val="100"/>
        <c:tickLblSkip val="1"/>
        <c:noMultiLvlLbl val="0"/>
      </c:catAx>
      <c:valAx>
        <c:axId val="2091852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848712"/>
        <c:crosses val="autoZero"/>
        <c:crossBetween val="between"/>
        <c:majorUnit val="20000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97444184"/>
        <c:axId val="2097447880"/>
      </c:barChart>
      <c:catAx>
        <c:axId val="209744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447880"/>
        <c:crosses val="autoZero"/>
        <c:auto val="1"/>
        <c:lblAlgn val="ctr"/>
        <c:lblOffset val="100"/>
        <c:noMultiLvlLbl val="0"/>
      </c:catAx>
      <c:valAx>
        <c:axId val="20974478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800">
                    <a:solidFill>
                      <a:srgbClr val="FF0000"/>
                    </a:solidFill>
                  </a:rPr>
                  <a:t>Clearance</a:t>
                </a:r>
                <a:r>
                  <a:rPr lang="nl-NL" sz="800" baseline="0">
                    <a:solidFill>
                      <a:srgbClr val="FF0000"/>
                    </a:solidFill>
                  </a:rPr>
                  <a:t> (ml/min)</a:t>
                </a:r>
                <a:endParaRPr lang="nl-NL" sz="800">
                  <a:solidFill>
                    <a:srgbClr val="FF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444184"/>
        <c:crosses val="autoZero"/>
        <c:crossBetween val="between"/>
        <c:majorUnit val="10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70042843909217"/>
          <c:y val="0.0934959349593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FF0000"/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Blad1!$A$8</c:f>
              <c:strCache>
                <c:ptCount val="1"/>
                <c:pt idx="0">
                  <c:v>clearance (mL/min)</c:v>
                </c:pt>
              </c:strCache>
            </c:strRef>
          </c:tx>
          <c:spPr>
            <a:gradFill>
              <a:gsLst>
                <a:gs pos="0">
                  <a:schemeClr val="accent5"/>
                </a:gs>
                <a:gs pos="100000">
                  <a:schemeClr val="accent5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Blad1!$B$7:$H$7</c:f>
              <c:strCache>
                <c:ptCount val="7"/>
                <c:pt idx="0">
                  <c:v>Middle-aged 2.5gr</c:v>
                </c:pt>
                <c:pt idx="1">
                  <c:v>Middle-aged 5gr</c:v>
                </c:pt>
                <c:pt idx="2">
                  <c:v>Elderly          1 gr</c:v>
                </c:pt>
                <c:pt idx="3">
                  <c:v>Elderly            5gr</c:v>
                </c:pt>
                <c:pt idx="4">
                  <c:v>RI  60-90           1 gr</c:v>
                </c:pt>
                <c:pt idx="5">
                  <c:v>RI 60-90          5gr</c:v>
                </c:pt>
                <c:pt idx="6">
                  <c:v>RI 30-60 2x2,5gr</c:v>
                </c:pt>
              </c:strCache>
            </c:strRef>
          </c:cat>
          <c:val>
            <c:numRef>
              <c:f>Blad1!$B$8:$H$8</c:f>
              <c:numCache>
                <c:formatCode>General</c:formatCode>
                <c:ptCount val="7"/>
                <c:pt idx="0">
                  <c:v>39.30000000000001</c:v>
                </c:pt>
                <c:pt idx="1">
                  <c:v>47.1</c:v>
                </c:pt>
                <c:pt idx="2">
                  <c:v>40.7</c:v>
                </c:pt>
                <c:pt idx="3">
                  <c:v>39.6</c:v>
                </c:pt>
                <c:pt idx="4">
                  <c:v>32.7</c:v>
                </c:pt>
                <c:pt idx="5">
                  <c:v>32.80000000000001</c:v>
                </c:pt>
                <c:pt idx="6">
                  <c:v>25.7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51-4B1F-97E9-8BB4A569F05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97392296"/>
        <c:axId val="2097383192"/>
      </c:barChart>
      <c:catAx>
        <c:axId val="209739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383192"/>
        <c:crosses val="autoZero"/>
        <c:auto val="1"/>
        <c:lblAlgn val="ctr"/>
        <c:lblOffset val="100"/>
        <c:noMultiLvlLbl val="0"/>
      </c:catAx>
      <c:valAx>
        <c:axId val="2097383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7392296"/>
        <c:crosses val="autoZero"/>
        <c:crossBetween val="between"/>
        <c:majorUnit val="10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94663384"/>
        <c:axId val="2094668328"/>
      </c:barChart>
      <c:catAx>
        <c:axId val="209466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668328"/>
        <c:crosses val="autoZero"/>
        <c:auto val="1"/>
        <c:lblAlgn val="ctr"/>
        <c:lblOffset val="100"/>
        <c:noMultiLvlLbl val="0"/>
      </c:catAx>
      <c:valAx>
        <c:axId val="2094668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800">
                    <a:solidFill>
                      <a:srgbClr val="FF0000"/>
                    </a:solidFill>
                  </a:rPr>
                  <a:t>Clearance</a:t>
                </a:r>
                <a:r>
                  <a:rPr lang="nl-NL" sz="800" baseline="0">
                    <a:solidFill>
                      <a:srgbClr val="FF0000"/>
                    </a:solidFill>
                  </a:rPr>
                  <a:t> (ml/min)</a:t>
                </a:r>
                <a:endParaRPr lang="nl-NL" sz="800">
                  <a:solidFill>
                    <a:srgbClr val="FF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663384"/>
        <c:crosses val="autoZero"/>
        <c:crossBetween val="between"/>
        <c:majorUnit val="10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/>
              <a:t>Initial half-life (</a:t>
            </a:r>
            <a:r>
              <a:rPr lang="en-US" dirty="0" err="1"/>
              <a:t>hrs</a:t>
            </a:r>
            <a:r>
              <a:rPr lang="en-US" dirty="0"/>
              <a:t>)</a:t>
            </a:r>
          </a:p>
        </c:rich>
      </c:tx>
      <c:layout>
        <c:manualLayout>
          <c:xMode val="edge"/>
          <c:yMode val="edge"/>
          <c:x val="0.331360197622356"/>
          <c:y val="0.16058394160583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Blad1!$A$4</c:f>
              <c:strCache>
                <c:ptCount val="1"/>
                <c:pt idx="0">
                  <c:v>Initial half time (hrs)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Blad1!$B$3:$H$3</c:f>
              <c:strCache>
                <c:ptCount val="7"/>
                <c:pt idx="0">
                  <c:v>Middle-aged 2.5gr</c:v>
                </c:pt>
                <c:pt idx="1">
                  <c:v>Middle-aged 5gr</c:v>
                </c:pt>
                <c:pt idx="2">
                  <c:v>Elderly          1 gr</c:v>
                </c:pt>
                <c:pt idx="3">
                  <c:v>Elderly            5 gr</c:v>
                </c:pt>
                <c:pt idx="4">
                  <c:v>RI  60-90      1 gr</c:v>
                </c:pt>
                <c:pt idx="5">
                  <c:v>RI 60-90      5gr</c:v>
                </c:pt>
                <c:pt idx="6">
                  <c:v>RI 30-60 2x2,5gr</c:v>
                </c:pt>
              </c:strCache>
            </c:strRef>
          </c:cat>
          <c:val>
            <c:numRef>
              <c:f>Blad1!$B$4:$H$4</c:f>
              <c:numCache>
                <c:formatCode>General</c:formatCode>
                <c:ptCount val="7"/>
                <c:pt idx="0">
                  <c:v>0.8</c:v>
                </c:pt>
                <c:pt idx="1">
                  <c:v>0.78</c:v>
                </c:pt>
                <c:pt idx="2">
                  <c:v>0.89</c:v>
                </c:pt>
                <c:pt idx="3">
                  <c:v>0.91</c:v>
                </c:pt>
                <c:pt idx="4">
                  <c:v>0.9</c:v>
                </c:pt>
                <c:pt idx="5">
                  <c:v>0.93</c:v>
                </c:pt>
                <c:pt idx="6">
                  <c:v>1.16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BB-46E3-A400-827E034E0CE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94897704"/>
        <c:axId val="2094906776"/>
      </c:barChart>
      <c:catAx>
        <c:axId val="209489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906776"/>
        <c:crosses val="autoZero"/>
        <c:auto val="1"/>
        <c:lblAlgn val="ctr"/>
        <c:lblOffset val="100"/>
        <c:noMultiLvlLbl val="0"/>
      </c:catAx>
      <c:valAx>
        <c:axId val="2094906776"/>
        <c:scaling>
          <c:orientation val="minMax"/>
          <c:max val="1.2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89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30/06/16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-6974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Pharmacokinetics of </a:t>
            </a:r>
            <a:r>
              <a:rPr lang="nl-NL" dirty="0"/>
              <a:t>idarucizumab</a:t>
            </a:r>
            <a:endParaRPr lang="en-US" dirty="0"/>
          </a:p>
        </p:txBody>
      </p:sp>
      <p:sp>
        <p:nvSpPr>
          <p:cNvPr id="21" name="Rechthoek 20"/>
          <p:cNvSpPr/>
          <p:nvPr/>
        </p:nvSpPr>
        <p:spPr>
          <a:xfrm>
            <a:off x="376860" y="735252"/>
            <a:ext cx="8223455" cy="61555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Pharmacokinetics of idarucizumab following administration of idarucizumab in</a:t>
            </a:r>
            <a:endParaRPr lang="nl-NL" dirty="0"/>
          </a:p>
          <a:p>
            <a:r>
              <a:rPr lang="en-US" dirty="0"/>
              <a:t>middle-aged, elderly, RI: 60–90 and RI: 30–60 subjects</a:t>
            </a:r>
            <a:endParaRPr lang="en-US" sz="1600" dirty="0"/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Based on: </a:t>
            </a:r>
            <a:r>
              <a:rPr lang="en-US" sz="1100" dirty="0" err="1">
                <a:solidFill>
                  <a:schemeClr val="bg1"/>
                </a:solidFill>
              </a:rPr>
              <a:t>Glund</a:t>
            </a:r>
            <a:r>
              <a:rPr lang="en-US" sz="1100" dirty="0">
                <a:solidFill>
                  <a:schemeClr val="bg1"/>
                </a:solidFill>
              </a:rPr>
              <a:t> S </a:t>
            </a:r>
            <a:r>
              <a:rPr lang="en-US" sz="1100" i="1" dirty="0">
                <a:solidFill>
                  <a:schemeClr val="bg1"/>
                </a:solidFill>
              </a:rPr>
              <a:t>et al., </a:t>
            </a:r>
            <a:r>
              <a:rPr lang="en-US" sz="1100" dirty="0" err="1">
                <a:solidFill>
                  <a:schemeClr val="bg1"/>
                </a:solidFill>
              </a:rPr>
              <a:t>Clin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Pharmacokinet</a:t>
            </a:r>
            <a:r>
              <a:rPr lang="en-US" sz="1100" dirty="0">
                <a:solidFill>
                  <a:schemeClr val="bg1"/>
                </a:solidFill>
              </a:rPr>
              <a:t> 2016</a:t>
            </a:r>
            <a:endParaRPr lang="en-US" dirty="0"/>
          </a:p>
        </p:txBody>
      </p:sp>
      <p:graphicFrame>
        <p:nvGraphicFramePr>
          <p:cNvPr id="35" name="Grafiek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40699"/>
              </p:ext>
            </p:extLst>
          </p:nvPr>
        </p:nvGraphicFramePr>
        <p:xfrm>
          <a:off x="1315486" y="1462087"/>
          <a:ext cx="6109251" cy="4196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hthoek 10"/>
          <p:cNvSpPr/>
          <p:nvPr/>
        </p:nvSpPr>
        <p:spPr>
          <a:xfrm>
            <a:off x="376860" y="5123629"/>
            <a:ext cx="7428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QfshbwAdvPTimes"/>
              </a:rPr>
              <a:t>AUC: area under the concentration–time curve from zero to </a:t>
            </a:r>
            <a:r>
              <a:rPr lang="en-US" dirty="0" smtClean="0">
                <a:latin typeface="QfshbwAdvPTimes"/>
              </a:rPr>
              <a:t>infinity</a:t>
            </a:r>
          </a:p>
          <a:p>
            <a:r>
              <a:rPr lang="en-US" dirty="0" smtClean="0">
                <a:latin typeface="QfshbwAdvPTimes"/>
              </a:rPr>
              <a:t>RI: </a:t>
            </a:r>
            <a:r>
              <a:rPr lang="en-US" dirty="0" err="1" smtClean="0">
                <a:latin typeface="QfshbwAdvPTimes"/>
              </a:rPr>
              <a:t>renally</a:t>
            </a:r>
            <a:r>
              <a:rPr lang="en-US" dirty="0" smtClean="0">
                <a:latin typeface="QfshbwAdvPTimes"/>
              </a:rPr>
              <a:t> impaired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-6974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Pharmacokinetics of </a:t>
            </a:r>
            <a:r>
              <a:rPr lang="nl-NL" dirty="0"/>
              <a:t>idarucizumab</a:t>
            </a:r>
            <a:endParaRPr lang="en-US" dirty="0"/>
          </a:p>
        </p:txBody>
      </p:sp>
      <p:sp>
        <p:nvSpPr>
          <p:cNvPr id="21" name="Rechthoek 20"/>
          <p:cNvSpPr/>
          <p:nvPr/>
        </p:nvSpPr>
        <p:spPr>
          <a:xfrm>
            <a:off x="376860" y="735252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Pharmacokinetics of idarucizumab following administration of idarucizumab in</a:t>
            </a:r>
            <a:endParaRPr lang="nl-NL" dirty="0"/>
          </a:p>
          <a:p>
            <a:r>
              <a:rPr lang="en-US" sz="1600" dirty="0"/>
              <a:t>middle-aged, elderly, RI: 60–90 and RI: 30–60 subjects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Based on: </a:t>
            </a:r>
            <a:r>
              <a:rPr lang="en-US" sz="1100" dirty="0" err="1">
                <a:solidFill>
                  <a:schemeClr val="bg1"/>
                </a:solidFill>
              </a:rPr>
              <a:t>Glund</a:t>
            </a:r>
            <a:r>
              <a:rPr lang="en-US" sz="1100" dirty="0">
                <a:solidFill>
                  <a:schemeClr val="bg1"/>
                </a:solidFill>
              </a:rPr>
              <a:t> S </a:t>
            </a:r>
            <a:r>
              <a:rPr lang="en-US" sz="1100" i="1" dirty="0">
                <a:solidFill>
                  <a:schemeClr val="bg1"/>
                </a:solidFill>
              </a:rPr>
              <a:t>et al., </a:t>
            </a:r>
            <a:r>
              <a:rPr lang="en-US" sz="1100" dirty="0" err="1">
                <a:solidFill>
                  <a:schemeClr val="bg1"/>
                </a:solidFill>
              </a:rPr>
              <a:t>Clin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Pharmacokinet</a:t>
            </a:r>
            <a:r>
              <a:rPr lang="en-US" sz="1100" dirty="0">
                <a:solidFill>
                  <a:schemeClr val="bg1"/>
                </a:solidFill>
              </a:rPr>
              <a:t> 2016</a:t>
            </a:r>
            <a:endParaRPr lang="en-US" dirty="0"/>
          </a:p>
        </p:txBody>
      </p:sp>
      <p:graphicFrame>
        <p:nvGraphicFramePr>
          <p:cNvPr id="33" name="Grafiek 32"/>
          <p:cNvGraphicFramePr>
            <a:graphicFrameLocks/>
          </p:cNvGraphicFramePr>
          <p:nvPr/>
        </p:nvGraphicFramePr>
        <p:xfrm>
          <a:off x="1315486" y="3271631"/>
          <a:ext cx="5181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e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28038"/>
              </p:ext>
            </p:extLst>
          </p:nvPr>
        </p:nvGraphicFramePr>
        <p:xfrm>
          <a:off x="1040296" y="1919908"/>
          <a:ext cx="5983356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593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-6974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Pharmacokinetics of </a:t>
            </a:r>
            <a:r>
              <a:rPr lang="nl-NL" dirty="0"/>
              <a:t>idarucizumab</a:t>
            </a:r>
            <a:endParaRPr lang="en-US" dirty="0"/>
          </a:p>
        </p:txBody>
      </p:sp>
      <p:sp>
        <p:nvSpPr>
          <p:cNvPr id="21" name="Rechthoek 20"/>
          <p:cNvSpPr/>
          <p:nvPr/>
        </p:nvSpPr>
        <p:spPr>
          <a:xfrm>
            <a:off x="376860" y="735252"/>
            <a:ext cx="8223455" cy="61555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Pharmacokinetics of idarucizumab following administration of idarucizumab in</a:t>
            </a:r>
            <a:endParaRPr lang="nl-NL" dirty="0"/>
          </a:p>
          <a:p>
            <a:r>
              <a:rPr lang="en-US" dirty="0"/>
              <a:t>middle-aged, elderly, RI: 60–90 and RI: 30–60 subjects</a:t>
            </a:r>
            <a:endParaRPr lang="en-US" sz="1600" dirty="0"/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Based on: </a:t>
            </a:r>
            <a:r>
              <a:rPr lang="en-US" sz="1100" dirty="0" err="1">
                <a:solidFill>
                  <a:schemeClr val="bg1"/>
                </a:solidFill>
              </a:rPr>
              <a:t>Glund</a:t>
            </a:r>
            <a:r>
              <a:rPr lang="en-US" sz="1100" dirty="0">
                <a:solidFill>
                  <a:schemeClr val="bg1"/>
                </a:solidFill>
              </a:rPr>
              <a:t> S </a:t>
            </a:r>
            <a:r>
              <a:rPr lang="en-US" sz="1100" i="1" dirty="0">
                <a:solidFill>
                  <a:schemeClr val="bg1"/>
                </a:solidFill>
              </a:rPr>
              <a:t>et al., </a:t>
            </a:r>
            <a:r>
              <a:rPr lang="en-US" sz="1100" dirty="0" err="1">
                <a:solidFill>
                  <a:schemeClr val="bg1"/>
                </a:solidFill>
              </a:rPr>
              <a:t>Clin</a:t>
            </a:r>
            <a:r>
              <a:rPr lang="en-US" sz="1100" i="1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Pharmacokinet</a:t>
            </a:r>
            <a:r>
              <a:rPr lang="en-US" sz="1100" dirty="0">
                <a:solidFill>
                  <a:schemeClr val="bg1"/>
                </a:solidFill>
              </a:rPr>
              <a:t> 2016</a:t>
            </a:r>
            <a:endParaRPr lang="en-US" dirty="0"/>
          </a:p>
        </p:txBody>
      </p:sp>
      <p:graphicFrame>
        <p:nvGraphicFramePr>
          <p:cNvPr id="33" name="Grafiek 32"/>
          <p:cNvGraphicFramePr>
            <a:graphicFrameLocks/>
          </p:cNvGraphicFramePr>
          <p:nvPr/>
        </p:nvGraphicFramePr>
        <p:xfrm>
          <a:off x="1315486" y="3271631"/>
          <a:ext cx="5181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e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613237"/>
              </p:ext>
            </p:extLst>
          </p:nvPr>
        </p:nvGraphicFramePr>
        <p:xfrm>
          <a:off x="1212573" y="2155804"/>
          <a:ext cx="5850835" cy="309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144776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023160"/>
    </a:accent3>
    <a:accent4>
      <a:srgbClr val="023160"/>
    </a:accent4>
    <a:accent5>
      <a:srgbClr val="023160"/>
    </a:accent5>
    <a:accent6>
      <a:srgbClr val="1F3864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023160"/>
    </a:accent3>
    <a:accent4>
      <a:srgbClr val="023160"/>
    </a:accent4>
    <a:accent5>
      <a:srgbClr val="023160"/>
    </a:accent5>
    <a:accent6>
      <a:srgbClr val="1F3864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023160"/>
    </a:accent3>
    <a:accent4>
      <a:srgbClr val="023160"/>
    </a:accent4>
    <a:accent5>
      <a:srgbClr val="023160"/>
    </a:accent5>
    <a:accent6>
      <a:srgbClr val="1F3864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023160"/>
    </a:accent3>
    <a:accent4>
      <a:srgbClr val="023160"/>
    </a:accent4>
    <a:accent5>
      <a:srgbClr val="023160"/>
    </a:accent5>
    <a:accent6>
      <a:srgbClr val="1F3864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023160"/>
    </a:accent3>
    <a:accent4>
      <a:srgbClr val="023160"/>
    </a:accent4>
    <a:accent5>
      <a:srgbClr val="023160"/>
    </a:accent5>
    <a:accent6>
      <a:srgbClr val="1F3864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174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CVGK kaal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Judith Brouwer</cp:lastModifiedBy>
  <cp:revision>205</cp:revision>
  <dcterms:created xsi:type="dcterms:W3CDTF">2015-03-29T14:18:33Z</dcterms:created>
  <dcterms:modified xsi:type="dcterms:W3CDTF">2016-06-30T07:43:41Z</dcterms:modified>
</cp:coreProperties>
</file>