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260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Stijl, thema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Stijl, thema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3369" autoAdjust="0"/>
  </p:normalViewPr>
  <p:slideViewPr>
    <p:cSldViewPr snapToGrid="0" snapToObjects="1">
      <p:cViewPr>
        <p:scale>
          <a:sx n="40" d="100"/>
          <a:sy n="40" d="100"/>
        </p:scale>
        <p:origin x="-1084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6-4-2014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6-4-2014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886200" y="8705850"/>
            <a:ext cx="2971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649" tIns="0" rIns="18649" bIns="0" anchor="b"/>
          <a:lstStyle/>
          <a:p>
            <a:pPr algn="r" defTabSz="744538" eaLnBrk="0" hangingPunct="0"/>
            <a:fld id="{4B8F2191-3C58-4558-9147-EC5AA9C40419}" type="slidenum">
              <a:rPr kumimoji="0" lang="en-US" sz="1000" b="0" i="1">
                <a:solidFill>
                  <a:schemeClr val="tx1"/>
                </a:solidFill>
                <a:latin typeface="Arial" charset="0"/>
                <a:cs typeface="Arial" charset="0"/>
              </a:rPr>
              <a:pPr algn="r" defTabSz="744538" eaLnBrk="0" hangingPunct="0"/>
              <a:t>1</a:t>
            </a:fld>
            <a:endParaRPr kumimoji="0" lang="en-US" sz="1000" b="0" i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3338" y="801688"/>
            <a:ext cx="4256087" cy="3192462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4988"/>
            <a:ext cx="5032375" cy="3849687"/>
          </a:xfrm>
          <a:noFill/>
          <a:ln/>
        </p:spPr>
        <p:txBody>
          <a:bodyPr lIns="90135" tIns="45068" rIns="90135" bIns="45068"/>
          <a:lstStyle/>
          <a:p>
            <a:pPr marL="180975" indent="-180975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886200" y="8705850"/>
            <a:ext cx="2971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649" tIns="0" rIns="18649" bIns="0" anchor="b"/>
          <a:lstStyle/>
          <a:p>
            <a:pPr algn="r" defTabSz="744538" eaLnBrk="0" hangingPunct="0"/>
            <a:fld id="{4B8F2191-3C58-4558-9147-EC5AA9C40419}" type="slidenum">
              <a:rPr kumimoji="0" lang="en-US" sz="1000" b="0" i="1">
                <a:solidFill>
                  <a:schemeClr val="tx1"/>
                </a:solidFill>
                <a:latin typeface="Arial" charset="0"/>
                <a:cs typeface="Arial" charset="0"/>
              </a:rPr>
              <a:pPr algn="r" defTabSz="744538" eaLnBrk="0" hangingPunct="0"/>
              <a:t>2</a:t>
            </a:fld>
            <a:endParaRPr kumimoji="0" lang="en-US" sz="1000" b="0" i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3338" y="801688"/>
            <a:ext cx="4256087" cy="3192462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4988"/>
            <a:ext cx="5032375" cy="3849687"/>
          </a:xfrm>
          <a:noFill/>
          <a:ln/>
        </p:spPr>
        <p:txBody>
          <a:bodyPr lIns="90135" tIns="45068" rIns="90135" bIns="45068"/>
          <a:lstStyle/>
          <a:p>
            <a:pPr marL="180975" indent="-180975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886200" y="8705850"/>
            <a:ext cx="2971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649" tIns="0" rIns="18649" bIns="0" anchor="b"/>
          <a:lstStyle/>
          <a:p>
            <a:pPr algn="r" defTabSz="744538" eaLnBrk="0" hangingPunct="0"/>
            <a:fld id="{4B8F2191-3C58-4558-9147-EC5AA9C40419}" type="slidenum">
              <a:rPr kumimoji="0" lang="en-US" sz="1000" b="0" i="1">
                <a:solidFill>
                  <a:schemeClr val="tx1"/>
                </a:solidFill>
                <a:latin typeface="Arial" charset="0"/>
                <a:cs typeface="Arial" charset="0"/>
              </a:rPr>
              <a:pPr algn="r" defTabSz="744538" eaLnBrk="0" hangingPunct="0"/>
              <a:t>3</a:t>
            </a:fld>
            <a:endParaRPr kumimoji="0" lang="en-US" sz="1000" b="0" i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3338" y="801688"/>
            <a:ext cx="4256087" cy="3192462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4988"/>
            <a:ext cx="5032375" cy="3849687"/>
          </a:xfrm>
          <a:noFill/>
          <a:ln/>
        </p:spPr>
        <p:txBody>
          <a:bodyPr lIns="90135" tIns="45068" rIns="90135" bIns="45068"/>
          <a:lstStyle/>
          <a:p>
            <a:pPr marL="180975" indent="-180975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6-4-2014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6-4-2014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1481496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5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5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7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7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5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6-4-2014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7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0048" y="1926514"/>
            <a:ext cx="7768021" cy="1069975"/>
          </a:xfrm>
        </p:spPr>
        <p:txBody>
          <a:bodyPr>
            <a:normAutofit fontScale="90000"/>
          </a:bodyPr>
          <a:lstStyle/>
          <a:p>
            <a:r>
              <a:rPr lang="en-GB" sz="6000" dirty="0" smtClean="0"/>
              <a:t>PARADIGM-HF</a:t>
            </a:r>
            <a:br>
              <a:rPr lang="en-GB" sz="6000" dirty="0" smtClean="0"/>
            </a:b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2200" dirty="0" smtClean="0">
                <a:solidFill>
                  <a:schemeClr val="bg1"/>
                </a:solidFill>
              </a:rPr>
              <a:t>A </a:t>
            </a:r>
            <a:r>
              <a:rPr lang="en-US" sz="2200" dirty="0" smtClean="0">
                <a:solidFill>
                  <a:schemeClr val="bg1"/>
                </a:solidFill>
                <a:ea typeface="MS Gothic" pitchFamily="49" charset="-128"/>
              </a:rPr>
              <a:t>multicenter, randomized, double-blind, parallel group, active-controlled study to evaluate the efficacy and safety of LCZ696 compared to </a:t>
            </a:r>
            <a:r>
              <a:rPr lang="en-US" sz="2200" dirty="0" err="1" smtClean="0">
                <a:solidFill>
                  <a:schemeClr val="bg1"/>
                </a:solidFill>
                <a:ea typeface="MS Gothic" pitchFamily="49" charset="-128"/>
              </a:rPr>
              <a:t>enalapril</a:t>
            </a:r>
            <a:r>
              <a:rPr lang="en-US" sz="2200" dirty="0" smtClean="0">
                <a:solidFill>
                  <a:schemeClr val="bg1"/>
                </a:solidFill>
                <a:ea typeface="MS Gothic" pitchFamily="49" charset="-128"/>
              </a:rPr>
              <a:t> on morbidity and mortality in patients with chronic heart failure and reduced ejection fraction</a:t>
            </a:r>
            <a:endParaRPr lang="en-US" sz="1400" dirty="0" smtClean="0">
              <a:solidFill>
                <a:schemeClr val="bg1"/>
              </a:solidFill>
              <a:ea typeface="MS Gothic" pitchFamily="49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7800" y="131763"/>
            <a:ext cx="7768021" cy="1069975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PARADIGM-HF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>
                <a:solidFill>
                  <a:schemeClr val="bg1"/>
                </a:solidFill>
              </a:rPr>
              <a:t>Objectives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US" sz="1600" dirty="0" smtClean="0">
              <a:solidFill>
                <a:schemeClr val="bg1"/>
              </a:solidFill>
              <a:ea typeface="MS Gothic" pitchFamily="49" charset="-128"/>
            </a:endParaRPr>
          </a:p>
        </p:txBody>
      </p:sp>
      <p:graphicFrame>
        <p:nvGraphicFramePr>
          <p:cNvPr id="172073" name="Group 41"/>
          <p:cNvGraphicFramePr>
            <a:graphicFrameLocks noGrp="1"/>
          </p:cNvGraphicFramePr>
          <p:nvPr/>
        </p:nvGraphicFramePr>
        <p:xfrm>
          <a:off x="269875" y="1986455"/>
          <a:ext cx="8448456" cy="344271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464332"/>
                <a:gridCol w="6984124"/>
              </a:tblGrid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Primary objectives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Evaluate if LCZ696 is superior in 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delaying time to first occurrence of either CV mortality or HF hospitalization in CHF pts (NYHA Class II – IV) with reduced ejection fraction 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Secondary objectives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All cause mortality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Renal progression (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eGFR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change)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Clinical summary score (assessed by KCCQ)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Patient population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Tx/>
                        <a:buChar char="•"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7980 patients with CHF NYHA class II – IV and reduced ejection fraction (LVEF &lt; 40%)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Tx/>
                        <a:buChar char="•"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BNP&gt;150 pg/ml (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NTproBNP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&gt; 600 pg/ml) or BNP &gt; 100 pg/ml (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NTproBNP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&gt; 400 pg/ml)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Tx/>
                        <a:buChar char="•"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hospitalization within the last 12 months.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0864" y="289423"/>
            <a:ext cx="7768021" cy="1069975"/>
          </a:xfrm>
        </p:spPr>
        <p:txBody>
          <a:bodyPr>
            <a:normAutofit fontScale="90000"/>
          </a:bodyPr>
          <a:lstStyle/>
          <a:p>
            <a:r>
              <a:rPr lang="en-GB" sz="4400" dirty="0" smtClean="0"/>
              <a:t>PARADIGM-HF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3600" dirty="0" smtClean="0">
                <a:solidFill>
                  <a:schemeClr val="bg1"/>
                </a:solidFill>
              </a:rPr>
              <a:t>Design</a:t>
            </a:r>
            <a:endParaRPr lang="en-US" sz="1400" dirty="0" smtClean="0">
              <a:solidFill>
                <a:schemeClr val="bg1"/>
              </a:solidFill>
              <a:ea typeface="MS Gothic" pitchFamily="49" charset="-128"/>
            </a:endParaRPr>
          </a:p>
        </p:txBody>
      </p:sp>
      <p:sp>
        <p:nvSpPr>
          <p:cNvPr id="45072" name="Line 35"/>
          <p:cNvSpPr>
            <a:spLocks noChangeShapeType="1"/>
          </p:cNvSpPr>
          <p:nvPr/>
        </p:nvSpPr>
        <p:spPr bwMode="auto">
          <a:xfrm flipV="1">
            <a:off x="1475830" y="4406260"/>
            <a:ext cx="13589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45073" name="Line 36"/>
          <p:cNvSpPr>
            <a:spLocks noChangeShapeType="1"/>
          </p:cNvSpPr>
          <p:nvPr/>
        </p:nvSpPr>
        <p:spPr bwMode="auto">
          <a:xfrm flipV="1">
            <a:off x="142330" y="4406260"/>
            <a:ext cx="12573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99468" y="2218685"/>
            <a:ext cx="9153525" cy="2720975"/>
            <a:chOff x="13" y="1050"/>
            <a:chExt cx="5766" cy="1714"/>
          </a:xfrm>
        </p:grpSpPr>
        <p:sp>
          <p:nvSpPr>
            <p:cNvPr id="45075" name="AutoShape 22"/>
            <p:cNvSpPr>
              <a:spLocks noChangeArrowheads="1"/>
            </p:cNvSpPr>
            <p:nvPr/>
          </p:nvSpPr>
          <p:spPr bwMode="auto">
            <a:xfrm>
              <a:off x="2670" y="1361"/>
              <a:ext cx="2898" cy="226"/>
            </a:xfrm>
            <a:prstGeom prst="homePlate">
              <a:avLst>
                <a:gd name="adj" fmla="val 61681"/>
              </a:avLst>
            </a:prstGeom>
            <a:solidFill>
              <a:srgbClr val="C00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r>
                <a:rPr kumimoji="0" lang="en-GB" sz="1400" b="0" dirty="0">
                  <a:solidFill>
                    <a:schemeClr val="bg1"/>
                  </a:solidFill>
                  <a:latin typeface="Arial" charset="0"/>
                </a:rPr>
                <a:t>LCZ696 200 mg BID (n~4000)</a:t>
              </a:r>
            </a:p>
          </p:txBody>
        </p:sp>
        <p:sp>
          <p:nvSpPr>
            <p:cNvPr id="45076" name="AutoShape 23"/>
            <p:cNvSpPr>
              <a:spLocks noChangeArrowheads="1"/>
            </p:cNvSpPr>
            <p:nvPr/>
          </p:nvSpPr>
          <p:spPr bwMode="auto">
            <a:xfrm>
              <a:off x="2686" y="1944"/>
              <a:ext cx="2918" cy="213"/>
            </a:xfrm>
            <a:prstGeom prst="homePlate">
              <a:avLst>
                <a:gd name="adj" fmla="val 38308"/>
              </a:avLst>
            </a:prstGeom>
            <a:solidFill>
              <a:srgbClr val="000099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r>
                <a:rPr kumimoji="0" lang="en-GB" sz="1400" b="0" dirty="0" err="1">
                  <a:solidFill>
                    <a:schemeClr val="bg1"/>
                  </a:solidFill>
                  <a:latin typeface="Arial" charset="0"/>
                </a:rPr>
                <a:t>Enalapril</a:t>
              </a:r>
              <a:r>
                <a:rPr kumimoji="0" lang="en-GB" sz="1400" b="0" dirty="0">
                  <a:solidFill>
                    <a:schemeClr val="bg1"/>
                  </a:solidFill>
                  <a:latin typeface="Arial" charset="0"/>
                </a:rPr>
                <a:t> 10 mg BID (n~4000)</a:t>
              </a:r>
            </a:p>
          </p:txBody>
        </p:sp>
        <p:sp>
          <p:nvSpPr>
            <p:cNvPr id="45077" name="Line 24"/>
            <p:cNvSpPr>
              <a:spLocks noChangeShapeType="1"/>
            </p:cNvSpPr>
            <p:nvPr/>
          </p:nvSpPr>
          <p:spPr bwMode="auto">
            <a:xfrm>
              <a:off x="2647" y="2440"/>
              <a:ext cx="2965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45078" name="Text Box 25"/>
            <p:cNvSpPr txBox="1">
              <a:spLocks noChangeArrowheads="1"/>
            </p:cNvSpPr>
            <p:nvPr/>
          </p:nvSpPr>
          <p:spPr bwMode="auto">
            <a:xfrm>
              <a:off x="2789" y="2456"/>
              <a:ext cx="282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kumimoji="0" lang="en-GB" sz="1400" b="0" dirty="0">
                  <a:solidFill>
                    <a:schemeClr val="bg1"/>
                  </a:solidFill>
                  <a:latin typeface="Arial" charset="0"/>
                </a:rPr>
                <a:t>Outcomes driven (estimated mean f/u = 30-32 months)</a:t>
              </a:r>
            </a:p>
          </p:txBody>
        </p:sp>
        <p:sp>
          <p:nvSpPr>
            <p:cNvPr id="45079" name="Text Box 26"/>
            <p:cNvSpPr txBox="1">
              <a:spLocks noChangeArrowheads="1"/>
            </p:cNvSpPr>
            <p:nvPr/>
          </p:nvSpPr>
          <p:spPr bwMode="auto">
            <a:xfrm>
              <a:off x="88" y="2448"/>
              <a:ext cx="6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kumimoji="0" lang="en-GB" sz="1400" b="0" dirty="0">
                  <a:solidFill>
                    <a:schemeClr val="bg1"/>
                  </a:solidFill>
                  <a:latin typeface="Arial" charset="0"/>
                </a:rPr>
                <a:t>1-2 weeks</a:t>
              </a:r>
            </a:p>
          </p:txBody>
        </p:sp>
        <p:sp>
          <p:nvSpPr>
            <p:cNvPr id="45080" name="AutoShape 27"/>
            <p:cNvSpPr>
              <a:spLocks noChangeArrowheads="1"/>
            </p:cNvSpPr>
            <p:nvPr/>
          </p:nvSpPr>
          <p:spPr bwMode="auto">
            <a:xfrm>
              <a:off x="13" y="2199"/>
              <a:ext cx="1272" cy="172"/>
            </a:xfrm>
            <a:prstGeom prst="homePlate">
              <a:avLst>
                <a:gd name="adj" fmla="val 38894"/>
              </a:avLst>
            </a:prstGeom>
            <a:solidFill>
              <a:srgbClr val="000099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anchor="ctr"/>
            <a:lstStyle/>
            <a:p>
              <a:pPr algn="l"/>
              <a:r>
                <a:rPr kumimoji="0" lang="en-GB" sz="1400" b="0" dirty="0" err="1">
                  <a:solidFill>
                    <a:schemeClr val="bg1"/>
                  </a:solidFill>
                  <a:latin typeface="Arial" charset="0"/>
                </a:rPr>
                <a:t>Enalapril</a:t>
              </a:r>
              <a:r>
                <a:rPr kumimoji="0" lang="en-GB" sz="1400" b="0" dirty="0">
                  <a:solidFill>
                    <a:schemeClr val="bg1"/>
                  </a:solidFill>
                  <a:latin typeface="Arial" charset="0"/>
                </a:rPr>
                <a:t> 5-10 mg bid</a:t>
              </a:r>
            </a:p>
          </p:txBody>
        </p:sp>
        <p:sp>
          <p:nvSpPr>
            <p:cNvPr id="45081" name="Line 28"/>
            <p:cNvSpPr>
              <a:spLocks noChangeShapeType="1"/>
            </p:cNvSpPr>
            <p:nvPr/>
          </p:nvSpPr>
          <p:spPr bwMode="auto">
            <a:xfrm>
              <a:off x="2644" y="1171"/>
              <a:ext cx="0" cy="1198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45082" name="AutoShape 29"/>
            <p:cNvSpPr>
              <a:spLocks noChangeArrowheads="1"/>
            </p:cNvSpPr>
            <p:nvPr/>
          </p:nvSpPr>
          <p:spPr bwMode="auto">
            <a:xfrm>
              <a:off x="1003" y="1934"/>
              <a:ext cx="864" cy="196"/>
            </a:xfrm>
            <a:prstGeom prst="homePlate">
              <a:avLst>
                <a:gd name="adj" fmla="val 29878"/>
              </a:avLst>
            </a:prstGeom>
            <a:solidFill>
              <a:srgbClr val="C00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anchor="ctr"/>
            <a:lstStyle/>
            <a:p>
              <a:pPr algn="l"/>
              <a:r>
                <a:rPr kumimoji="0" lang="en-GB" sz="1400" b="0" dirty="0">
                  <a:solidFill>
                    <a:schemeClr val="bg1"/>
                  </a:solidFill>
                  <a:latin typeface="Arial" charset="0"/>
                </a:rPr>
                <a:t>LCZ 100 mg bid</a:t>
              </a:r>
            </a:p>
          </p:txBody>
        </p:sp>
        <p:sp>
          <p:nvSpPr>
            <p:cNvPr id="45083" name="AutoShape 30"/>
            <p:cNvSpPr>
              <a:spLocks noChangeArrowheads="1"/>
            </p:cNvSpPr>
            <p:nvPr/>
          </p:nvSpPr>
          <p:spPr bwMode="auto">
            <a:xfrm>
              <a:off x="1770" y="1665"/>
              <a:ext cx="836" cy="188"/>
            </a:xfrm>
            <a:prstGeom prst="homePlate">
              <a:avLst>
                <a:gd name="adj" fmla="val 30139"/>
              </a:avLst>
            </a:prstGeom>
            <a:solidFill>
              <a:srgbClr val="C00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anchor="ctr"/>
            <a:lstStyle/>
            <a:p>
              <a:pPr algn="l"/>
              <a:r>
                <a:rPr kumimoji="0" lang="en-GB" sz="1400" b="0" dirty="0">
                  <a:solidFill>
                    <a:schemeClr val="bg1"/>
                  </a:solidFill>
                  <a:latin typeface="Arial" charset="0"/>
                </a:rPr>
                <a:t>LCZ 200 mg bid</a:t>
              </a:r>
            </a:p>
          </p:txBody>
        </p:sp>
        <p:sp>
          <p:nvSpPr>
            <p:cNvPr id="45084" name="Text Box 31"/>
            <p:cNvSpPr txBox="1">
              <a:spLocks noChangeArrowheads="1"/>
            </p:cNvSpPr>
            <p:nvPr/>
          </p:nvSpPr>
          <p:spPr bwMode="auto">
            <a:xfrm>
              <a:off x="979" y="2451"/>
              <a:ext cx="6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kumimoji="0" lang="en-GB" sz="1400" b="0" dirty="0">
                  <a:solidFill>
                    <a:schemeClr val="bg1"/>
                  </a:solidFill>
                  <a:latin typeface="Arial" charset="0"/>
                </a:rPr>
                <a:t>1-2 weeks</a:t>
              </a:r>
            </a:p>
          </p:txBody>
        </p:sp>
        <p:sp>
          <p:nvSpPr>
            <p:cNvPr id="45085" name="Text Box 32"/>
            <p:cNvSpPr txBox="1">
              <a:spLocks noChangeArrowheads="1"/>
            </p:cNvSpPr>
            <p:nvPr/>
          </p:nvSpPr>
          <p:spPr bwMode="auto">
            <a:xfrm>
              <a:off x="1842" y="2454"/>
              <a:ext cx="5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kumimoji="0" lang="en-GB" sz="1400" b="0" dirty="0">
                  <a:solidFill>
                    <a:schemeClr val="bg1"/>
                  </a:solidFill>
                  <a:latin typeface="Arial" charset="0"/>
                </a:rPr>
                <a:t>2 weeks</a:t>
              </a:r>
            </a:p>
          </p:txBody>
        </p:sp>
        <p:sp>
          <p:nvSpPr>
            <p:cNvPr id="45086" name="AutoShape 9"/>
            <p:cNvSpPr>
              <a:spLocks noChangeArrowheads="1"/>
            </p:cNvSpPr>
            <p:nvPr/>
          </p:nvSpPr>
          <p:spPr bwMode="auto">
            <a:xfrm>
              <a:off x="48" y="2640"/>
              <a:ext cx="5664" cy="124"/>
            </a:xfrm>
            <a:prstGeom prst="homePlate">
              <a:avLst>
                <a:gd name="adj" fmla="val 213796"/>
              </a:avLst>
            </a:prstGeom>
            <a:solidFill>
              <a:srgbClr val="99CCFF">
                <a:alpha val="67058"/>
              </a:srgbClr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r>
                <a:rPr kumimoji="0" lang="en-US" sz="1400">
                  <a:solidFill>
                    <a:schemeClr val="bg1"/>
                  </a:solidFill>
                  <a:latin typeface="Arial" charset="0"/>
                </a:rPr>
                <a:t>Prior ACEi/ARB use discontinued</a:t>
              </a:r>
            </a:p>
          </p:txBody>
        </p:sp>
        <p:sp>
          <p:nvSpPr>
            <p:cNvPr id="45087" name="Line 34"/>
            <p:cNvSpPr>
              <a:spLocks noChangeShapeType="1"/>
            </p:cNvSpPr>
            <p:nvPr/>
          </p:nvSpPr>
          <p:spPr bwMode="auto">
            <a:xfrm flipV="1">
              <a:off x="1804" y="2432"/>
              <a:ext cx="792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45088" name="AutoShape 37"/>
            <p:cNvSpPr>
              <a:spLocks/>
            </p:cNvSpPr>
            <p:nvPr/>
          </p:nvSpPr>
          <p:spPr bwMode="auto">
            <a:xfrm rot="5400000">
              <a:off x="1274" y="146"/>
              <a:ext cx="128" cy="2536"/>
            </a:xfrm>
            <a:prstGeom prst="leftBrace">
              <a:avLst>
                <a:gd name="adj1" fmla="val 165104"/>
                <a:gd name="adj2" fmla="val 50000"/>
              </a:avLst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algn="l"/>
              <a:endParaRPr kumimoji="0" lang="fr-FR" sz="2000" b="0">
                <a:latin typeface="Arial" charset="0"/>
              </a:endParaRPr>
            </a:p>
          </p:txBody>
        </p:sp>
        <p:sp>
          <p:nvSpPr>
            <p:cNvPr id="45089" name="Text Box 38"/>
            <p:cNvSpPr txBox="1">
              <a:spLocks noChangeArrowheads="1"/>
            </p:cNvSpPr>
            <p:nvPr/>
          </p:nvSpPr>
          <p:spPr bwMode="auto">
            <a:xfrm>
              <a:off x="822" y="1149"/>
              <a:ext cx="1151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0" lang="en-US" sz="1400" dirty="0">
                  <a:solidFill>
                    <a:schemeClr val="bg1"/>
                  </a:solidFill>
                  <a:latin typeface="Arial" charset="0"/>
                </a:rPr>
                <a:t>Single-blind period</a:t>
              </a:r>
            </a:p>
          </p:txBody>
        </p:sp>
        <p:sp>
          <p:nvSpPr>
            <p:cNvPr id="45090" name="Text Box 39"/>
            <p:cNvSpPr txBox="1">
              <a:spLocks noChangeArrowheads="1"/>
            </p:cNvSpPr>
            <p:nvPr/>
          </p:nvSpPr>
          <p:spPr bwMode="auto">
            <a:xfrm>
              <a:off x="3533" y="1050"/>
              <a:ext cx="1207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0" lang="en-US" sz="1400" dirty="0">
                  <a:solidFill>
                    <a:schemeClr val="bg1"/>
                  </a:solidFill>
                  <a:latin typeface="Arial" charset="0"/>
                </a:rPr>
                <a:t>Double-blind period</a:t>
              </a:r>
            </a:p>
          </p:txBody>
        </p:sp>
        <p:sp>
          <p:nvSpPr>
            <p:cNvPr id="45091" name="AutoShape 40"/>
            <p:cNvSpPr>
              <a:spLocks/>
            </p:cNvSpPr>
            <p:nvPr/>
          </p:nvSpPr>
          <p:spPr bwMode="auto">
            <a:xfrm rot="5400000">
              <a:off x="4050" y="-171"/>
              <a:ext cx="128" cy="2896"/>
            </a:xfrm>
            <a:prstGeom prst="leftBrace">
              <a:avLst>
                <a:gd name="adj1" fmla="val 188542"/>
                <a:gd name="adj2" fmla="val 50000"/>
              </a:avLst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algn="l"/>
              <a:endParaRPr kumimoji="0" lang="fr-FR" sz="2000" b="0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45092" name="Text Box 41"/>
            <p:cNvSpPr txBox="1">
              <a:spLocks noChangeArrowheads="1"/>
            </p:cNvSpPr>
            <p:nvPr/>
          </p:nvSpPr>
          <p:spPr bwMode="auto">
            <a:xfrm>
              <a:off x="4086" y="1699"/>
              <a:ext cx="1693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0" lang="en-US" sz="1400" b="0">
                  <a:solidFill>
                    <a:schemeClr val="bg1"/>
                  </a:solidFill>
                  <a:latin typeface="Arial" charset="0"/>
                </a:rPr>
                <a:t>N = 7980 (1:1 randomization)</a:t>
              </a: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Norma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Norma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Normal"/>
</p:tagLst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163</Words>
  <Application>Microsoft Office PowerPoint</Application>
  <PresentationFormat>Diavoorstelling (4:3)</PresentationFormat>
  <Paragraphs>29</Paragraphs>
  <Slides>3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Office-thema</vt:lpstr>
      <vt:lpstr>PARADIGM-HF  A multicenter, randomized, double-blind, parallel group, active-controlled study to evaluate the efficacy and safety of LCZ696 compared to enalapril on morbidity and mortality in patients with chronic heart failure and reduced ejection fraction</vt:lpstr>
      <vt:lpstr>PARADIGM-HF Objectives </vt:lpstr>
      <vt:lpstr>PARADIGM-HF Design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Onno</cp:lastModifiedBy>
  <cp:revision>48</cp:revision>
  <dcterms:created xsi:type="dcterms:W3CDTF">2013-04-15T08:15:24Z</dcterms:created>
  <dcterms:modified xsi:type="dcterms:W3CDTF">2014-04-06T20:05:45Z</dcterms:modified>
</cp:coreProperties>
</file>