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8" r:id="rId2"/>
    <p:sldMasterId id="2147483765" r:id="rId3"/>
  </p:sldMasterIdLst>
  <p:notesMasterIdLst>
    <p:notesMasterId r:id="rId42"/>
  </p:notesMasterIdLst>
  <p:sldIdLst>
    <p:sldId id="257" r:id="rId4"/>
    <p:sldId id="258" r:id="rId5"/>
    <p:sldId id="431" r:id="rId6"/>
    <p:sldId id="345" r:id="rId7"/>
    <p:sldId id="507" r:id="rId8"/>
    <p:sldId id="486" r:id="rId9"/>
    <p:sldId id="487" r:id="rId10"/>
    <p:sldId id="488" r:id="rId11"/>
    <p:sldId id="508" r:id="rId12"/>
    <p:sldId id="489" r:id="rId13"/>
    <p:sldId id="490" r:id="rId14"/>
    <p:sldId id="492" r:id="rId15"/>
    <p:sldId id="494" r:id="rId16"/>
    <p:sldId id="517" r:id="rId17"/>
    <p:sldId id="496" r:id="rId18"/>
    <p:sldId id="501" r:id="rId19"/>
    <p:sldId id="502" r:id="rId20"/>
    <p:sldId id="504" r:id="rId21"/>
    <p:sldId id="518" r:id="rId22"/>
    <p:sldId id="506" r:id="rId23"/>
    <p:sldId id="521" r:id="rId24"/>
    <p:sldId id="445" r:id="rId25"/>
    <p:sldId id="448" r:id="rId26"/>
    <p:sldId id="447" r:id="rId27"/>
    <p:sldId id="478" r:id="rId28"/>
    <p:sldId id="484" r:id="rId29"/>
    <p:sldId id="477" r:id="rId30"/>
    <p:sldId id="483" r:id="rId31"/>
    <p:sldId id="474" r:id="rId32"/>
    <p:sldId id="509" r:id="rId33"/>
    <p:sldId id="519" r:id="rId34"/>
    <p:sldId id="520" r:id="rId35"/>
    <p:sldId id="510" r:id="rId36"/>
    <p:sldId id="515" r:id="rId37"/>
    <p:sldId id="511" r:id="rId38"/>
    <p:sldId id="514" r:id="rId39"/>
    <p:sldId id="516" r:id="rId40"/>
    <p:sldId id="51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Gray" initials="A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A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4660"/>
  </p:normalViewPr>
  <p:slideViewPr>
    <p:cSldViewPr snapToGrid="0" snapToObjects="1">
      <p:cViewPr varScale="1">
        <p:scale>
          <a:sx n="59" d="100"/>
          <a:sy n="59" d="100"/>
        </p:scale>
        <p:origin x="1080" y="7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C0D12-8681-E145-91C1-497876F5ED79}" type="datetimeFigureOut">
              <a:rPr lang="fr-FR" smtClean="0"/>
              <a:t>09/10/2014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31D8D-E3D0-1647-8F7A-7EE9ED66F7CD}" type="slidenum">
              <a:rPr lang="fr-FR" smtClean="0"/>
              <a:t>‹nr.›</a:t>
            </a:fld>
            <a:endParaRPr lang="fr-FR"/>
          </a:p>
        </p:txBody>
      </p:sp>
    </p:spTree>
    <p:extLst>
      <p:ext uri="{BB962C8B-B14F-4D97-AF65-F5344CB8AC3E}">
        <p14:creationId xmlns:p14="http://schemas.microsoft.com/office/powerpoint/2010/main" val="4010831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Tree>
    <p:extLst>
      <p:ext uri="{BB962C8B-B14F-4D97-AF65-F5344CB8AC3E}">
        <p14:creationId xmlns:p14="http://schemas.microsoft.com/office/powerpoint/2010/main" val="49778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itchFamily="34" charset="0"/>
              </a:rPr>
              <a:t>Patients with the nonsense mutation in PCSK9 had a 28% reduction in mean LDL-C and an 88% reduction in risk of CHD.(P = 0.008 for the reduction; hazard ratio, 0.11; 95 percent confidence interval, 0.02 to 0.81; P = 0.03)</a:t>
            </a:r>
          </a:p>
          <a:p>
            <a:endParaRPr lang="en-US" dirty="0" smtClean="0">
              <a:latin typeface="Arial" pitchFamily="34" charset="0"/>
            </a:endParaRPr>
          </a:p>
        </p:txBody>
      </p:sp>
    </p:spTree>
    <p:extLst>
      <p:ext uri="{BB962C8B-B14F-4D97-AF65-F5344CB8AC3E}">
        <p14:creationId xmlns:p14="http://schemas.microsoft.com/office/powerpoint/2010/main" val="198181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89936" tIns="44968" rIns="89936" bIns="44968" anchor="b"/>
          <a:lstStyle/>
          <a:p>
            <a:pPr algn="r" defTabSz="898525" fontAlgn="base">
              <a:spcBef>
                <a:spcPct val="0"/>
              </a:spcBef>
              <a:spcAft>
                <a:spcPct val="0"/>
              </a:spcAft>
            </a:pPr>
            <a:fld id="{976820A7-228B-489D-828B-06D5F5092205}" type="slidenum">
              <a:rPr lang="en-US" sz="1200">
                <a:solidFill>
                  <a:srgbClr val="000000"/>
                </a:solidFill>
                <a:latin typeface="Arial" pitchFamily="34" charset="0"/>
              </a:rPr>
              <a:pPr algn="r" defTabSz="898525" fontAlgn="base">
                <a:spcBef>
                  <a:spcPct val="0"/>
                </a:spcBef>
                <a:spcAft>
                  <a:spcPct val="0"/>
                </a:spcAft>
              </a:pPr>
              <a:t>23</a:t>
            </a:fld>
            <a:endParaRPr lang="en-US" sz="1200">
              <a:solidFill>
                <a:srgbClr val="000000"/>
              </a:solidFill>
              <a:latin typeface="Arial" pitchFamily="34" charset="0"/>
            </a:endParaRPr>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lIns="89936" tIns="44968" rIns="89936" bIns="44968"/>
          <a:lstStyle/>
          <a:p>
            <a:pPr>
              <a:buFontTx/>
              <a:buChar char="-"/>
            </a:pPr>
            <a:r>
              <a:rPr lang="en-US" smtClean="0">
                <a:ea typeface="MS PGothic" pitchFamily="34" charset="-128"/>
              </a:rPr>
              <a:t>When the pH falls, as occurs in the endosome, the ligand binding domain forms a physical association with the EGF precursor homology domain.</a:t>
            </a:r>
          </a:p>
          <a:p>
            <a:pPr>
              <a:buFontTx/>
              <a:buChar char="-"/>
            </a:pPr>
            <a:endParaRPr lang="en-US" smtClean="0">
              <a:ea typeface="MS PGothic" pitchFamily="34" charset="-128"/>
            </a:endParaRPr>
          </a:p>
          <a:p>
            <a:pPr>
              <a:buFontTx/>
              <a:buChar char="-"/>
            </a:pPr>
            <a:r>
              <a:rPr lang="en-US" smtClean="0">
                <a:ea typeface="MS PGothic" pitchFamily="34" charset="-128"/>
              </a:rPr>
              <a:t> This conformational change in the LDLR releases LDL from the ligand binding domain and signals the receptor to return to the cell surface.</a:t>
            </a:r>
          </a:p>
          <a:p>
            <a:pPr eaLnBrk="1" hangingPunct="1">
              <a:spcBef>
                <a:spcPct val="0"/>
              </a:spcBef>
            </a:pPr>
            <a:endParaRPr lang="de-DE" smtClean="0">
              <a:ea typeface="MS PGothic" pitchFamily="34" charset="-128"/>
            </a:endParaRPr>
          </a:p>
        </p:txBody>
      </p:sp>
    </p:spTree>
    <p:extLst>
      <p:ext uri="{BB962C8B-B14F-4D97-AF65-F5344CB8AC3E}">
        <p14:creationId xmlns:p14="http://schemas.microsoft.com/office/powerpoint/2010/main" val="400546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17"/>
          <p:cNvSpPr txBox="1">
            <a:spLocks noChangeArrowheads="1"/>
          </p:cNvSpPr>
          <p:nvPr userDrawn="1"/>
        </p:nvSpPr>
        <p:spPr bwMode="auto">
          <a:xfrm>
            <a:off x="0" y="6518276"/>
            <a:ext cx="592667" cy="276225"/>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defRPr/>
            </a:pPr>
            <a:fld id="{5B90345B-C1E0-0D4E-A4B6-A081EBEA90E6}" type="slidenum">
              <a:rPr lang="en-US" sz="1200" smtClean="0">
                <a:solidFill>
                  <a:schemeClr val="bg1"/>
                </a:solidFill>
                <a:latin typeface="Arial" charset="0"/>
              </a:rPr>
              <a:pPr algn="ctr" eaLnBrk="1" hangingPunct="1">
                <a:defRPr/>
              </a:pPr>
              <a:t>‹nr.›</a:t>
            </a:fld>
            <a:endParaRPr lang="en-US" sz="1200" smtClean="0">
              <a:solidFill>
                <a:schemeClr val="bg1"/>
              </a:solidFill>
              <a:latin typeface="Arial" charset="0"/>
            </a:endParaRPr>
          </a:p>
        </p:txBody>
      </p:sp>
      <p:sp>
        <p:nvSpPr>
          <p:cNvPr id="2" name="Title 1"/>
          <p:cNvSpPr>
            <a:spLocks noGrp="1"/>
          </p:cNvSpPr>
          <p:nvPr>
            <p:ph type="title"/>
          </p:nvPr>
        </p:nvSpPr>
        <p:spPr>
          <a:xfrm>
            <a:off x="762000" y="228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0"/>
          </p:nvPr>
        </p:nvSpPr>
        <p:spPr>
          <a:xfrm>
            <a:off x="681038" y="6229352"/>
            <a:ext cx="8310562" cy="569913"/>
          </a:xfrm>
        </p:spPr>
        <p:txBody>
          <a:bodyPr anchor="b"/>
          <a:lstStyle>
            <a:lvl1pPr marL="0" indent="0">
              <a:spcBef>
                <a:spcPts val="0"/>
              </a:spcBef>
              <a:spcAft>
                <a:spcPts val="0"/>
              </a:spcAft>
              <a:buNone/>
              <a:defRPr sz="1200"/>
            </a:lvl1pPr>
          </a:lstStyle>
          <a:p>
            <a:pPr lvl="0"/>
            <a:r>
              <a:rPr lang="en-US" smtClean="0"/>
              <a:t>Click to edit Master text styles</a:t>
            </a:r>
          </a:p>
        </p:txBody>
      </p:sp>
    </p:spTree>
    <p:extLst>
      <p:ext uri="{BB962C8B-B14F-4D97-AF65-F5344CB8AC3E}">
        <p14:creationId xmlns:p14="http://schemas.microsoft.com/office/powerpoint/2010/main" val="740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43220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512064" y="1782763"/>
            <a:ext cx="8119872" cy="3876675"/>
          </a:xfrm>
        </p:spPr>
        <p:txBody>
          <a:bodyPr/>
          <a:lstStyle/>
          <a:p>
            <a:r>
              <a:rPr lang="en-US" dirty="0" smtClean="0"/>
              <a:t>Click icon to add chart</a:t>
            </a:r>
            <a:endParaRPr lang="en-US" dirty="0"/>
          </a:p>
        </p:txBody>
      </p:sp>
      <p:sp>
        <p:nvSpPr>
          <p:cNvPr id="5" name="Text Placeholder 6"/>
          <p:cNvSpPr>
            <a:spLocks noGrp="1"/>
          </p:cNvSpPr>
          <p:nvPr>
            <p:ph type="body" sz="quarter" idx="11"/>
          </p:nvPr>
        </p:nvSpPr>
        <p:spPr>
          <a:xfrm>
            <a:off x="512763" y="1280160"/>
            <a:ext cx="8120062"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7967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064" y="1280160"/>
            <a:ext cx="8119872" cy="4379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0"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323084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064" y="1280160"/>
            <a:ext cx="8119872" cy="4379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5"/>
          <p:cNvSpPr>
            <a:spLocks noGrp="1"/>
          </p:cNvSpPr>
          <p:nvPr>
            <p:ph type="body" sz="quarter" idx="10" hasCustomPrompt="1"/>
          </p:nvPr>
        </p:nvSpPr>
        <p:spPr>
          <a:xfrm>
            <a:off x="539750" y="6464369"/>
            <a:ext cx="6264275" cy="276999"/>
          </a:xfrm>
        </p:spPr>
        <p:txBody>
          <a:bodyPr anchor="b" anchorCtr="0">
            <a:noAutofit/>
          </a:bodyPr>
          <a:lstStyle>
            <a:lvl1pPr marL="0" indent="0">
              <a:spcBef>
                <a:spcPts val="0"/>
              </a:spcBef>
              <a:buNone/>
              <a:defRPr sz="1200"/>
            </a:lvl1pPr>
          </a:lstStyle>
          <a:p>
            <a:pPr lvl="0"/>
            <a:r>
              <a:rPr lang="en-GB" dirty="0" smtClean="0"/>
              <a:t>References</a:t>
            </a:r>
            <a:endParaRPr lang="en-GB" dirty="0"/>
          </a:p>
        </p:txBody>
      </p:sp>
    </p:spTree>
    <p:extLst>
      <p:ext uri="{BB962C8B-B14F-4D97-AF65-F5344CB8AC3E}">
        <p14:creationId xmlns:p14="http://schemas.microsoft.com/office/powerpoint/2010/main" val="11675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064" y="1280160"/>
            <a:ext cx="8119872" cy="4379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0"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338693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smtClean="0"/>
          </a:p>
        </p:txBody>
      </p:sp>
    </p:spTree>
    <p:extLst>
      <p:ext uri="{BB962C8B-B14F-4D97-AF65-F5344CB8AC3E}">
        <p14:creationId xmlns:p14="http://schemas.microsoft.com/office/powerpoint/2010/main" val="33755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91459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512064" y="1782763"/>
            <a:ext cx="8119872" cy="3876675"/>
          </a:xfrm>
        </p:spPr>
        <p:txBody>
          <a:bodyPr/>
          <a:lstStyle/>
          <a:p>
            <a:r>
              <a:rPr lang="en-US" dirty="0" smtClean="0"/>
              <a:t>Click icon to add chart</a:t>
            </a:r>
            <a:endParaRPr lang="en-US" dirty="0"/>
          </a:p>
        </p:txBody>
      </p:sp>
      <p:sp>
        <p:nvSpPr>
          <p:cNvPr id="5" name="Text Placeholder 6"/>
          <p:cNvSpPr>
            <a:spLocks noGrp="1"/>
          </p:cNvSpPr>
          <p:nvPr>
            <p:ph type="body" sz="quarter" idx="11"/>
          </p:nvPr>
        </p:nvSpPr>
        <p:spPr>
          <a:xfrm>
            <a:off x="512763" y="1280160"/>
            <a:ext cx="8120062"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6"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252912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512064" y="1782763"/>
            <a:ext cx="8119872" cy="3876675"/>
          </a:xfrm>
        </p:spPr>
        <p:txBody>
          <a:bodyPr/>
          <a:lstStyle/>
          <a:p>
            <a:r>
              <a:rPr lang="en-US" dirty="0" smtClean="0"/>
              <a:t>Click icon to add chart</a:t>
            </a:r>
            <a:endParaRPr lang="en-US" dirty="0"/>
          </a:p>
        </p:txBody>
      </p:sp>
      <p:sp>
        <p:nvSpPr>
          <p:cNvPr id="5" name="Text Placeholder 6"/>
          <p:cNvSpPr>
            <a:spLocks noGrp="1"/>
          </p:cNvSpPr>
          <p:nvPr>
            <p:ph type="body" sz="quarter" idx="11"/>
          </p:nvPr>
        </p:nvSpPr>
        <p:spPr>
          <a:xfrm>
            <a:off x="512763" y="1280160"/>
            <a:ext cx="8120062"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6"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252912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800" b="1" smtClean="0">
                <a:solidFill>
                  <a:schemeClr val="tx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512763"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42866" y="1782763"/>
            <a:ext cx="3986784" cy="38766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512763"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6"/>
          <p:cNvSpPr>
            <a:spLocks noGrp="1"/>
          </p:cNvSpPr>
          <p:nvPr>
            <p:ph type="body" sz="quarter" idx="11"/>
          </p:nvPr>
        </p:nvSpPr>
        <p:spPr>
          <a:xfrm>
            <a:off x="4642866" y="1280160"/>
            <a:ext cx="3986784" cy="492443"/>
          </a:xfrm>
        </p:spPr>
        <p:txBody>
          <a:bodyPr>
            <a:noAutofit/>
          </a:bodyPr>
          <a:lstStyle>
            <a:lvl1pPr>
              <a:buFontTx/>
              <a:buNone/>
              <a:defRPr sz="2400" b="1">
                <a:solidFill>
                  <a:schemeClr val="accent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3"/>
          <p:cNvSpPr>
            <a:spLocks noGrp="1"/>
          </p:cNvSpPr>
          <p:nvPr>
            <p:ph type="body" sz="quarter" idx="12" hasCustomPrompt="1"/>
          </p:nvPr>
        </p:nvSpPr>
        <p:spPr>
          <a:xfrm>
            <a:off x="505916" y="6529651"/>
            <a:ext cx="6119812" cy="246221"/>
          </a:xfrm>
        </p:spPr>
        <p:txBody>
          <a:bodyPr anchor="b">
            <a:noAutofit/>
          </a:bodyPr>
          <a:lstStyle>
            <a:lvl1pPr marL="0" indent="0" algn="l">
              <a:spcBef>
                <a:spcPts val="0"/>
              </a:spcBef>
              <a:buNone/>
              <a:defRPr sz="1000"/>
            </a:lvl1pPr>
            <a:lvl5pPr marL="1097280" indent="0">
              <a:buNone/>
              <a:defRPr/>
            </a:lvl5pPr>
          </a:lstStyle>
          <a:p>
            <a:pPr lvl="0"/>
            <a:r>
              <a:rPr lang="en-GB" dirty="0" smtClean="0"/>
              <a:t>References</a:t>
            </a:r>
            <a:endParaRPr lang="en-GB" dirty="0"/>
          </a:p>
        </p:txBody>
      </p:sp>
    </p:spTree>
    <p:extLst>
      <p:ext uri="{BB962C8B-B14F-4D97-AF65-F5344CB8AC3E}">
        <p14:creationId xmlns:p14="http://schemas.microsoft.com/office/powerpoint/2010/main" val="1243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2963"/>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819042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17"/>
          <p:cNvSpPr txBox="1">
            <a:spLocks noChangeArrowheads="1"/>
          </p:cNvSpPr>
          <p:nvPr userDrawn="1"/>
        </p:nvSpPr>
        <p:spPr bwMode="auto">
          <a:xfrm>
            <a:off x="0" y="6518276"/>
            <a:ext cx="592667" cy="276225"/>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defRPr/>
            </a:pPr>
            <a:fld id="{F502FFFB-E782-704A-A105-317F3C2CB788}" type="slidenum">
              <a:rPr lang="en-US" sz="1200" smtClean="0">
                <a:solidFill>
                  <a:schemeClr val="bg1"/>
                </a:solidFill>
                <a:latin typeface="Arial" charset="0"/>
              </a:rPr>
              <a:pPr algn="ctr" eaLnBrk="1" hangingPunct="1">
                <a:defRPr/>
              </a:pPr>
              <a:t>‹nr.›</a:t>
            </a:fld>
            <a:endParaRPr lang="en-US" sz="1200" smtClean="0">
              <a:solidFill>
                <a:schemeClr val="bg1"/>
              </a:solidFill>
              <a:latin typeface="Arial" charset="0"/>
            </a:endParaRPr>
          </a:p>
        </p:txBody>
      </p:sp>
      <p:sp>
        <p:nvSpPr>
          <p:cNvPr id="2" name="Title 1"/>
          <p:cNvSpPr>
            <a:spLocks noGrp="1"/>
          </p:cNvSpPr>
          <p:nvPr>
            <p:ph type="title"/>
          </p:nvPr>
        </p:nvSpPr>
        <p:spPr>
          <a:xfrm>
            <a:off x="762000" y="228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0"/>
          </p:nvPr>
        </p:nvSpPr>
        <p:spPr>
          <a:xfrm>
            <a:off x="681039" y="6229352"/>
            <a:ext cx="4030662" cy="569913"/>
          </a:xfrm>
        </p:spPr>
        <p:txBody>
          <a:bodyPr anchor="b"/>
          <a:lstStyle>
            <a:lvl1pPr marL="0" indent="0">
              <a:spcBef>
                <a:spcPts val="0"/>
              </a:spcBef>
              <a:spcAft>
                <a:spcPts val="0"/>
              </a:spcAft>
              <a:buNone/>
              <a:defRPr sz="1200"/>
            </a:lvl1pPr>
          </a:lstStyle>
          <a:p>
            <a:pPr lvl="0"/>
            <a:r>
              <a:rPr lang="en-US" smtClean="0"/>
              <a:t>Click to edit Master text styles</a:t>
            </a:r>
          </a:p>
        </p:txBody>
      </p:sp>
      <p:sp>
        <p:nvSpPr>
          <p:cNvPr id="6" name="Text Placeholder 11"/>
          <p:cNvSpPr>
            <a:spLocks noGrp="1"/>
          </p:cNvSpPr>
          <p:nvPr>
            <p:ph type="body" sz="quarter" idx="11"/>
          </p:nvPr>
        </p:nvSpPr>
        <p:spPr>
          <a:xfrm>
            <a:off x="4821238" y="6229352"/>
            <a:ext cx="4157662" cy="569913"/>
          </a:xfrm>
        </p:spPr>
        <p:txBody>
          <a:bodyPr anchor="b"/>
          <a:lstStyle>
            <a:lvl1pPr marL="0" indent="0">
              <a:spcBef>
                <a:spcPts val="0"/>
              </a:spcBef>
              <a:spcAft>
                <a:spcPts val="0"/>
              </a:spcAft>
              <a:buNone/>
              <a:defRPr sz="1200"/>
            </a:lvl1pPr>
          </a:lstStyle>
          <a:p>
            <a:pPr lvl="0"/>
            <a:r>
              <a:rPr lang="en-US" smtClean="0"/>
              <a:t>Click to edit Master text styles</a:t>
            </a:r>
          </a:p>
        </p:txBody>
      </p:sp>
    </p:spTree>
    <p:extLst>
      <p:ext uri="{BB962C8B-B14F-4D97-AF65-F5344CB8AC3E}">
        <p14:creationId xmlns:p14="http://schemas.microsoft.com/office/powerpoint/2010/main" val="257937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9" name="TextBox 17"/>
          <p:cNvSpPr txBox="1">
            <a:spLocks noChangeArrowheads="1"/>
          </p:cNvSpPr>
          <p:nvPr userDrawn="1"/>
        </p:nvSpPr>
        <p:spPr bwMode="auto">
          <a:xfrm>
            <a:off x="0" y="6518276"/>
            <a:ext cx="592667" cy="276225"/>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defRPr/>
            </a:pPr>
            <a:fld id="{AE2A1DF4-BDEC-CF47-A013-D46330160D4D}" type="slidenum">
              <a:rPr lang="en-US" sz="1200" smtClean="0">
                <a:solidFill>
                  <a:schemeClr val="bg1"/>
                </a:solidFill>
                <a:latin typeface="Arial" charset="0"/>
              </a:rPr>
              <a:pPr algn="ctr" eaLnBrk="1" hangingPunct="1">
                <a:defRPr/>
              </a:pPr>
              <a:t>‹nr.›</a:t>
            </a:fld>
            <a:endParaRPr lang="en-US" sz="1200" smtClean="0">
              <a:solidFill>
                <a:schemeClr val="bg1"/>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2"/>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2"/>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1"/>
          <p:cNvSpPr>
            <a:spLocks noGrp="1"/>
          </p:cNvSpPr>
          <p:nvPr>
            <p:ph type="body" sz="quarter" idx="10"/>
          </p:nvPr>
        </p:nvSpPr>
        <p:spPr>
          <a:xfrm>
            <a:off x="681038" y="6229352"/>
            <a:ext cx="8310562" cy="569913"/>
          </a:xfrm>
        </p:spPr>
        <p:txBody>
          <a:bodyPr anchor="b"/>
          <a:lstStyle>
            <a:lvl1pPr marL="0" indent="0">
              <a:spcBef>
                <a:spcPts val="0"/>
              </a:spcBef>
              <a:spcAft>
                <a:spcPts val="0"/>
              </a:spcAft>
              <a:buNone/>
              <a:defRPr sz="1200"/>
            </a:lvl1pPr>
          </a:lstStyle>
          <a:p>
            <a:pPr lvl="0"/>
            <a:r>
              <a:rPr lang="en-US" smtClean="0"/>
              <a:t>Click to edit Master text styles</a:t>
            </a:r>
          </a:p>
        </p:txBody>
      </p:sp>
      <p:sp>
        <p:nvSpPr>
          <p:cNvPr id="8" name="Text Placeholder 11"/>
          <p:cNvSpPr>
            <a:spLocks noGrp="1"/>
          </p:cNvSpPr>
          <p:nvPr>
            <p:ph type="body" sz="quarter" idx="11"/>
          </p:nvPr>
        </p:nvSpPr>
        <p:spPr>
          <a:xfrm>
            <a:off x="681039" y="6229352"/>
            <a:ext cx="4030662" cy="569913"/>
          </a:xfrm>
        </p:spPr>
        <p:txBody>
          <a:bodyPr anchor="b"/>
          <a:lstStyle>
            <a:lvl1pPr marL="0" indent="0">
              <a:spcBef>
                <a:spcPts val="0"/>
              </a:spcBef>
              <a:spcAft>
                <a:spcPts val="0"/>
              </a:spcAft>
              <a:buNone/>
              <a:defRPr sz="1200"/>
            </a:lvl1pPr>
          </a:lstStyle>
          <a:p>
            <a:pPr lvl="0"/>
            <a:r>
              <a:rPr lang="en-US" smtClean="0"/>
              <a:t>Click to edit Master text styles</a:t>
            </a:r>
          </a:p>
        </p:txBody>
      </p:sp>
      <p:sp>
        <p:nvSpPr>
          <p:cNvPr id="10" name="Text Placeholder 11"/>
          <p:cNvSpPr>
            <a:spLocks noGrp="1"/>
          </p:cNvSpPr>
          <p:nvPr>
            <p:ph type="body" sz="quarter" idx="12"/>
          </p:nvPr>
        </p:nvSpPr>
        <p:spPr>
          <a:xfrm>
            <a:off x="4821238" y="6229352"/>
            <a:ext cx="4157662" cy="569913"/>
          </a:xfrm>
        </p:spPr>
        <p:txBody>
          <a:bodyPr anchor="b"/>
          <a:lstStyle>
            <a:lvl1pPr marL="0" indent="0">
              <a:spcBef>
                <a:spcPts val="0"/>
              </a:spcBef>
              <a:spcAft>
                <a:spcPts val="0"/>
              </a:spcAft>
              <a:buNone/>
              <a:defRPr sz="1200"/>
            </a:lvl1pPr>
          </a:lstStyle>
          <a:p>
            <a:pPr lvl="0"/>
            <a:r>
              <a:rPr lang="en-US" smtClean="0"/>
              <a:t>Click to edit Master text styles</a:t>
            </a:r>
          </a:p>
        </p:txBody>
      </p:sp>
    </p:spTree>
    <p:extLst>
      <p:ext uri="{BB962C8B-B14F-4D97-AF65-F5344CB8AC3E}">
        <p14:creationId xmlns:p14="http://schemas.microsoft.com/office/powerpoint/2010/main" val="1511518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80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80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8"/>
          <p:cNvSpPr>
            <a:spLocks noGrp="1" noChangeArrowheads="1"/>
          </p:cNvSpPr>
          <p:nvPr>
            <p:ph type="sldNum" sz="quarter" idx="10"/>
          </p:nvPr>
        </p:nvSpPr>
        <p:spPr>
          <a:ln/>
        </p:spPr>
        <p:txBody>
          <a:bodyPr/>
          <a:lstStyle>
            <a:lvl1pPr>
              <a:defRPr/>
            </a:lvl1pPr>
          </a:lstStyle>
          <a:p>
            <a:fld id="{DF28FB93-0A08-4E7D-8E63-9EFA29F1E093}" type="slidenum">
              <a:rPr lang="en-US" smtClean="0"/>
              <a:pPr/>
              <a:t>‹nr.›</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flipV="1">
            <a:off x="0" y="0"/>
            <a:ext cx="9144000" cy="2878138"/>
          </a:xfrm>
          <a:prstGeom prst="rect">
            <a:avLst/>
          </a:prstGeom>
          <a:gradFill flip="none" rotWithShape="1">
            <a:gsLst>
              <a:gs pos="0">
                <a:srgbClr val="111D2D"/>
              </a:gs>
              <a:gs pos="100000">
                <a:srgbClr val="144481"/>
              </a:gs>
            </a:gsLst>
            <a:lin ang="16200000" scaled="0"/>
            <a:tileRect/>
          </a:gradFill>
          <a:ln w="3175">
            <a:noFill/>
            <a:miter lim="800000"/>
            <a:headEnd/>
            <a:tailEnd/>
          </a:ln>
          <a:effectLst/>
        </p:spPr>
        <p:txBody>
          <a:bodyPr wrap="none" anchor="ctr"/>
          <a:lstStyle/>
          <a:p>
            <a:pPr>
              <a:defRPr/>
            </a:pPr>
            <a:endParaRPr lang="en-US">
              <a:solidFill>
                <a:srgbClr val="000000"/>
              </a:solidFill>
              <a:latin typeface="Constantia" pitchFamily="18" charset="0"/>
              <a:ea typeface="MS PGothic" pitchFamily="34" charset="-128"/>
            </a:endParaRPr>
          </a:p>
        </p:txBody>
      </p:sp>
      <p:pic>
        <p:nvPicPr>
          <p:cNvPr id="5" name="Picture 8" descr="bar.png"/>
          <p:cNvPicPr>
            <a:picLocks noChangeAspect="1"/>
          </p:cNvPicPr>
          <p:nvPr/>
        </p:nvPicPr>
        <p:blipFill>
          <a:blip r:embed="rId2" cstate="email">
            <a:extLst>
              <a:ext uri="{28A0092B-C50C-407E-A947-70E740481C1C}">
                <a14:useLocalDpi xmlns:a14="http://schemas.microsoft.com/office/drawing/2010/main" val="0"/>
              </a:ext>
            </a:extLst>
          </a:blip>
          <a:srcRect l="1587" t="20961" r="3174" b="8331"/>
          <a:stretch>
            <a:fillRect/>
          </a:stretch>
        </p:blipFill>
        <p:spPr bwMode="auto">
          <a:xfrm>
            <a:off x="0" y="2855913"/>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093739"/>
            <a:ext cx="7772400" cy="1470025"/>
          </a:xfrm>
          <a:prstGeom prst="rect">
            <a:avLst/>
          </a:prstGeo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455169"/>
            <a:ext cx="6400800" cy="6934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66896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4100"/>
          </a:xfrm>
        </p:spPr>
        <p:txBody>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8191CBF7-1BA0-4651-A1BB-5343DEC006F0}" type="slidenum">
              <a:rPr lang="en-US" smtClean="0"/>
              <a:t>‹nr.›</a:t>
            </a:fld>
            <a:endParaRPr lang="en-US"/>
          </a:p>
        </p:txBody>
      </p:sp>
      <p:sp>
        <p:nvSpPr>
          <p:cNvPr id="8" name="Content Placeholder 7"/>
          <p:cNvSpPr>
            <a:spLocks noGrp="1"/>
          </p:cNvSpPr>
          <p:nvPr>
            <p:ph sz="quarter" idx="11"/>
          </p:nvPr>
        </p:nvSpPr>
        <p:spPr>
          <a:xfrm>
            <a:off x="457200" y="1393825"/>
            <a:ext cx="8262540" cy="4473575"/>
          </a:xfrm>
        </p:spPr>
        <p:txBody>
          <a:bodyPr/>
          <a:lstStyle>
            <a:lvl4pPr marL="1027113" indent="-225425">
              <a:buClr>
                <a:schemeClr val="accent3"/>
              </a:buClr>
              <a:defRPr sz="1600"/>
            </a:lvl4pPr>
            <a:lvl5pPr>
              <a:buClr>
                <a:schemeClr val="accent3"/>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3"/>
          </p:nvPr>
        </p:nvSpPr>
        <p:spPr>
          <a:xfrm>
            <a:off x="471488" y="5867400"/>
            <a:ext cx="8242300" cy="439738"/>
          </a:xfrm>
        </p:spPr>
        <p:txBody>
          <a:bodyPr anchor="b" anchorCtr="0"/>
          <a:lstStyle>
            <a:lvl1pPr marL="0" indent="0">
              <a:lnSpc>
                <a:spcPts val="1100"/>
              </a:lnSpc>
              <a:spcBef>
                <a:spcPts val="0"/>
              </a:spcBef>
              <a:buNone/>
              <a:defRPr sz="900"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3269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41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8191CBF7-1BA0-4651-A1BB-5343DEC006F0}" type="slidenum">
              <a:rPr lang="en-US" smtClean="0"/>
              <a:t>‹nr.›</a:t>
            </a:fld>
            <a:endParaRPr lang="en-US"/>
          </a:p>
        </p:txBody>
      </p:sp>
      <p:sp>
        <p:nvSpPr>
          <p:cNvPr id="6" name="Text Placeholder 7"/>
          <p:cNvSpPr>
            <a:spLocks noGrp="1"/>
          </p:cNvSpPr>
          <p:nvPr>
            <p:ph type="body" sz="quarter" idx="13"/>
          </p:nvPr>
        </p:nvSpPr>
        <p:spPr>
          <a:xfrm>
            <a:off x="471488" y="5867400"/>
            <a:ext cx="8242300" cy="439738"/>
          </a:xfrm>
        </p:spPr>
        <p:txBody>
          <a:bodyPr anchor="b" anchorCtr="0"/>
          <a:lstStyle>
            <a:lvl1pPr marL="0" indent="0">
              <a:lnSpc>
                <a:spcPts val="1100"/>
              </a:lnSpc>
              <a:spcBef>
                <a:spcPts val="0"/>
              </a:spcBef>
              <a:buNone/>
              <a:defRPr sz="900"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92520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Espace réservé du numéro de diapositive 7"/>
          <p:cNvSpPr>
            <a:spLocks noGrp="1"/>
          </p:cNvSpPr>
          <p:nvPr>
            <p:ph type="sldNum" sz="quarter" idx="11"/>
          </p:nvPr>
        </p:nvSpPr>
        <p:spPr/>
        <p:txBody>
          <a:bodyPr/>
          <a:lstStyle/>
          <a:p>
            <a:fld id="{71FF5CCE-8377-4487-96D6-B77CD324CF19}" type="slidenum">
              <a:rPr lang="fr-FR" smtClean="0"/>
              <a:pPr/>
              <a:t>‹nr.›</a:t>
            </a:fld>
            <a:endParaRPr lang="fr-FR"/>
          </a:p>
        </p:txBody>
      </p:sp>
      <p:sp>
        <p:nvSpPr>
          <p:cNvPr id="10" name="Titre 9"/>
          <p:cNvSpPr>
            <a:spLocks noGrp="1"/>
          </p:cNvSpPr>
          <p:nvPr>
            <p:ph type="title"/>
          </p:nvPr>
        </p:nvSpPr>
        <p:spPr/>
        <p:txBody>
          <a:bodyPr/>
          <a:lstStyle/>
          <a:p>
            <a:r>
              <a:rPr lang="fr-FR" smtClean="0"/>
              <a:t>Modifiez le style du titre</a:t>
            </a:r>
            <a:endParaRPr lang="fr-FR"/>
          </a:p>
        </p:txBody>
      </p:sp>
      <p:sp>
        <p:nvSpPr>
          <p:cNvPr id="2" name="TextBox 1"/>
          <p:cNvSpPr txBox="1"/>
          <p:nvPr/>
        </p:nvSpPr>
        <p:spPr>
          <a:xfrm>
            <a:off x="3047994" y="6651171"/>
            <a:ext cx="3309257" cy="261610"/>
          </a:xfrm>
          <a:prstGeom prst="rect">
            <a:avLst/>
          </a:prstGeom>
          <a:noFill/>
        </p:spPr>
        <p:txBody>
          <a:bodyPr wrap="square" rtlCol="0">
            <a:spAutoFit/>
          </a:bodyPr>
          <a:lstStyle/>
          <a:p>
            <a:pPr algn="ctr"/>
            <a:r>
              <a:rPr lang="en-US" sz="1100" dirty="0" smtClean="0">
                <a:solidFill>
                  <a:srgbClr val="FF0000"/>
                </a:solidFill>
              </a:rPr>
              <a:t>FOR INTERNAL USE ONLY</a:t>
            </a:r>
            <a:endParaRPr lang="en-US" sz="1100" dirty="0">
              <a:solidFill>
                <a:srgbClr val="FF0000"/>
              </a:solidFill>
            </a:endParaRPr>
          </a:p>
        </p:txBody>
      </p:sp>
    </p:spTree>
    <p:extLst>
      <p:ext uri="{BB962C8B-B14F-4D97-AF65-F5344CB8AC3E}">
        <p14:creationId xmlns:p14="http://schemas.microsoft.com/office/powerpoint/2010/main" val="2865059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‹nr.›</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747" r:id="rId28"/>
    <p:sldLayoutId id="2147483771" r:id="rId29"/>
    <p:sldLayoutId id="2147483772" r:id="rId30"/>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0"/>
            <a:endParaRPr lang="en-US" smtClean="0"/>
          </a:p>
        </p:txBody>
      </p:sp>
      <p:pic>
        <p:nvPicPr>
          <p:cNvPr id="29700" name="Picture 6" descr="011807_regnlogo_blueB"/>
          <p:cNvPicPr>
            <a:picLocks noChangeAspect="1" noChangeArrowheads="1"/>
          </p:cNvPicPr>
          <p:nvPr/>
        </p:nvPicPr>
        <p:blipFill>
          <a:blip r:embed="rId16" cstate="print"/>
          <a:srcRect/>
          <a:stretch>
            <a:fillRect/>
          </a:stretch>
        </p:blipFill>
        <p:spPr bwMode="auto">
          <a:xfrm>
            <a:off x="7089775" y="6448425"/>
            <a:ext cx="1901825" cy="409575"/>
          </a:xfrm>
          <a:prstGeom prst="rect">
            <a:avLst/>
          </a:prstGeom>
          <a:noFill/>
          <a:ln w="9525">
            <a:noFill/>
            <a:miter lim="800000"/>
            <a:headEnd/>
            <a:tailEnd/>
          </a:ln>
        </p:spPr>
      </p:pic>
      <p:sp>
        <p:nvSpPr>
          <p:cNvPr id="9" name="Rectangle 13"/>
          <p:cNvSpPr>
            <a:spLocks noChangeArrowheads="1"/>
          </p:cNvSpPr>
          <p:nvPr/>
        </p:nvSpPr>
        <p:spPr bwMode="auto">
          <a:xfrm>
            <a:off x="0" y="1323975"/>
            <a:ext cx="9144000" cy="42863"/>
          </a:xfrm>
          <a:prstGeom prst="rect">
            <a:avLst/>
          </a:prstGeom>
          <a:solidFill>
            <a:srgbClr val="224998"/>
          </a:solidFill>
          <a:ln w="3175">
            <a:noFill/>
            <a:miter lim="800000"/>
            <a:headEnd/>
            <a:tailEnd/>
          </a:ln>
          <a:effectLst>
            <a:outerShdw blurRad="63500" dist="38100" algn="ctr" rotWithShape="0">
              <a:srgbClr val="000000">
                <a:alpha val="50000"/>
              </a:srgbClr>
            </a:outerShdw>
          </a:effectLst>
        </p:spPr>
        <p:txBody>
          <a:bodyPr wrap="none" anchor="ctr"/>
          <a:lstStyle/>
          <a:p>
            <a:pPr fontAlgn="base">
              <a:spcBef>
                <a:spcPct val="0"/>
              </a:spcBef>
              <a:spcAft>
                <a:spcPct val="0"/>
              </a:spcAft>
              <a:defRPr/>
            </a:pPr>
            <a:endParaRPr lang="en-US" dirty="0">
              <a:solidFill>
                <a:srgbClr val="000000"/>
              </a:solidFill>
              <a:latin typeface="Constantia" pitchFamily="18" charset="0"/>
            </a:endParaRPr>
          </a:p>
        </p:txBody>
      </p:sp>
      <p:sp>
        <p:nvSpPr>
          <p:cNvPr id="10248" name="Rectangle 8"/>
          <p:cNvSpPr>
            <a:spLocks noGrp="1" noChangeArrowheads="1"/>
          </p:cNvSpPr>
          <p:nvPr>
            <p:ph type="sldNum" sz="quarter" idx="4"/>
          </p:nvPr>
        </p:nvSpPr>
        <p:spPr bwMode="auto">
          <a:xfrm>
            <a:off x="7010400" y="57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fld id="{DF28FB93-0A08-4E7D-8E63-9EFA29F1E093}" type="slidenum">
              <a:rPr lang="en-US" smtClean="0"/>
              <a:pPr/>
              <a:t>‹nr.›</a:t>
            </a:fld>
            <a:endParaRPr lang="en-US"/>
          </a:p>
        </p:txBody>
      </p:sp>
      <p:sp>
        <p:nvSpPr>
          <p:cNvPr id="14" name="Rectangle 10"/>
          <p:cNvSpPr>
            <a:spLocks noChangeArrowheads="1"/>
          </p:cNvSpPr>
          <p:nvPr/>
        </p:nvSpPr>
        <p:spPr bwMode="auto">
          <a:xfrm>
            <a:off x="3124200" y="6457950"/>
            <a:ext cx="2895600" cy="476250"/>
          </a:xfrm>
          <a:prstGeom prst="rect">
            <a:avLst/>
          </a:prstGeom>
          <a:noFill/>
          <a:ln w="9525">
            <a:noFill/>
            <a:miter lim="800000"/>
            <a:headEnd/>
            <a:tailEnd/>
          </a:ln>
        </p:spPr>
        <p:txBody>
          <a:bodyPr/>
          <a:lstStyle/>
          <a:p>
            <a:pPr algn="ctr" fontAlgn="base">
              <a:spcBef>
                <a:spcPct val="0"/>
              </a:spcBef>
              <a:spcAft>
                <a:spcPct val="0"/>
              </a:spcAft>
              <a:defRPr/>
            </a:pPr>
            <a:r>
              <a:rPr lang="en-US" sz="1400" dirty="0">
                <a:solidFill>
                  <a:srgbClr val="000000"/>
                </a:solidFill>
                <a:ea typeface="ＭＳ Ｐゴシック" charset="-128"/>
                <a:cs typeface="ＭＳ Ｐゴシック" charset="-128"/>
              </a:rPr>
              <a:t>Confidential</a:t>
            </a:r>
          </a:p>
        </p:txBody>
      </p:sp>
      <p:pic>
        <p:nvPicPr>
          <p:cNvPr id="29704" name="Picture 9" descr="LOGO_BIG"/>
          <p:cNvPicPr>
            <a:picLocks noChangeAspect="1" noChangeArrowheads="1"/>
          </p:cNvPicPr>
          <p:nvPr/>
        </p:nvPicPr>
        <p:blipFill>
          <a:blip r:embed="rId17" cstate="print"/>
          <a:srcRect/>
          <a:stretch>
            <a:fillRect/>
          </a:stretch>
        </p:blipFill>
        <p:spPr bwMode="auto">
          <a:xfrm>
            <a:off x="131763" y="6454775"/>
            <a:ext cx="1392237" cy="327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xStyles>
    <p:titleStyle>
      <a:lvl1pPr algn="ctr" rtl="0" eaLnBrk="0" fontAlgn="base" hangingPunct="0">
        <a:spcBef>
          <a:spcPct val="0"/>
        </a:spcBef>
        <a:spcAft>
          <a:spcPct val="0"/>
        </a:spcAft>
        <a:defRPr sz="3200">
          <a:solidFill>
            <a:schemeClr val="accent2"/>
          </a:solidFill>
          <a:latin typeface="+mj-lt"/>
          <a:ea typeface="MS PGothic" pitchFamily="34" charset="-128"/>
          <a:cs typeface="ＭＳ Ｐゴシック" charset="-128"/>
        </a:defRPr>
      </a:lvl1pPr>
      <a:lvl2pPr algn="ctr" rtl="0" eaLnBrk="0" fontAlgn="base" hangingPunct="0">
        <a:spcBef>
          <a:spcPct val="0"/>
        </a:spcBef>
        <a:spcAft>
          <a:spcPct val="0"/>
        </a:spcAft>
        <a:defRPr sz="3200">
          <a:solidFill>
            <a:schemeClr val="accent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a:solidFill>
            <a:schemeClr val="accent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a:solidFill>
            <a:schemeClr val="accent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a:solidFill>
            <a:schemeClr val="accent2"/>
          </a:solidFill>
          <a:latin typeface="Arial" charset="0"/>
          <a:ea typeface="MS PGothic" pitchFamily="34" charset="-128"/>
          <a:cs typeface="ＭＳ Ｐゴシック" charset="-128"/>
        </a:defRPr>
      </a:lvl5pPr>
      <a:lvl6pPr marL="457200" algn="ctr" rtl="0" fontAlgn="base">
        <a:spcBef>
          <a:spcPct val="0"/>
        </a:spcBef>
        <a:spcAft>
          <a:spcPct val="0"/>
        </a:spcAft>
        <a:defRPr sz="3200">
          <a:solidFill>
            <a:schemeClr val="accent2"/>
          </a:solidFill>
          <a:latin typeface="Arial" charset="0"/>
        </a:defRPr>
      </a:lvl6pPr>
      <a:lvl7pPr marL="914400" algn="ctr" rtl="0" fontAlgn="base">
        <a:spcBef>
          <a:spcPct val="0"/>
        </a:spcBef>
        <a:spcAft>
          <a:spcPct val="0"/>
        </a:spcAft>
        <a:defRPr sz="3200">
          <a:solidFill>
            <a:schemeClr val="accent2"/>
          </a:solidFill>
          <a:latin typeface="Arial" charset="0"/>
        </a:defRPr>
      </a:lvl7pPr>
      <a:lvl8pPr marL="1371600" algn="ctr" rtl="0" fontAlgn="base">
        <a:spcBef>
          <a:spcPct val="0"/>
        </a:spcBef>
        <a:spcAft>
          <a:spcPct val="0"/>
        </a:spcAft>
        <a:defRPr sz="3200">
          <a:solidFill>
            <a:schemeClr val="accent2"/>
          </a:solidFill>
          <a:latin typeface="Arial" charset="0"/>
        </a:defRPr>
      </a:lvl8pPr>
      <a:lvl9pPr marL="1828800" algn="ctr"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ts val="1000"/>
        </a:spcBef>
        <a:spcAft>
          <a:spcPct val="0"/>
        </a:spcAft>
        <a:buClr>
          <a:srgbClr val="2943B4"/>
        </a:buClr>
        <a:buFont typeface="Wingdings" pitchFamily="2" charset="2"/>
        <a:buChar char=""/>
        <a:defRPr sz="28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2943B4"/>
        </a:buClr>
        <a:buChar char="–"/>
        <a:defRPr sz="2400">
          <a:solidFill>
            <a:schemeClr val="tx1"/>
          </a:solidFill>
          <a:latin typeface="+mn-lt"/>
          <a:ea typeface="MS PGothic" pitchFamily="34" charset="-128"/>
          <a:cs typeface="ＭＳ Ｐゴシック" charset="-128"/>
        </a:defRPr>
      </a:lvl2pPr>
      <a:lvl3pPr marL="1143000" indent="-228600" algn="l" rtl="0" eaLnBrk="0" fontAlgn="base" hangingPunct="0">
        <a:spcBef>
          <a:spcPct val="20000"/>
        </a:spcBef>
        <a:spcAft>
          <a:spcPct val="0"/>
        </a:spcAft>
        <a:buClr>
          <a:srgbClr val="2943B4"/>
        </a:buClr>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2943B4"/>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defRPr>
      </a:lvl5pPr>
      <a:lvl6pPr marL="2514600" indent="-228600" algn="l" rtl="0" fontAlgn="base">
        <a:spcBef>
          <a:spcPct val="20000"/>
        </a:spcBef>
        <a:spcAft>
          <a:spcPct val="0"/>
        </a:spcAft>
        <a:buClr>
          <a:srgbClr val="2943B4"/>
        </a:buClr>
        <a:buChar char="»"/>
        <a:defRPr sz="1600">
          <a:solidFill>
            <a:schemeClr val="tx1"/>
          </a:solidFill>
          <a:latin typeface="+mn-lt"/>
          <a:ea typeface="ＭＳ Ｐゴシック" charset="-128"/>
        </a:defRPr>
      </a:lvl6pPr>
      <a:lvl7pPr marL="2971800" indent="-228600" algn="l" rtl="0" fontAlgn="base">
        <a:spcBef>
          <a:spcPct val="20000"/>
        </a:spcBef>
        <a:spcAft>
          <a:spcPct val="0"/>
        </a:spcAft>
        <a:buClr>
          <a:srgbClr val="2943B4"/>
        </a:buClr>
        <a:buChar char="»"/>
        <a:defRPr sz="1600">
          <a:solidFill>
            <a:schemeClr val="tx1"/>
          </a:solidFill>
          <a:latin typeface="+mn-lt"/>
          <a:ea typeface="ＭＳ Ｐゴシック" charset="-128"/>
        </a:defRPr>
      </a:lvl7pPr>
      <a:lvl8pPr marL="3429000" indent="-228600" algn="l" rtl="0" fontAlgn="base">
        <a:spcBef>
          <a:spcPct val="20000"/>
        </a:spcBef>
        <a:spcAft>
          <a:spcPct val="0"/>
        </a:spcAft>
        <a:buClr>
          <a:srgbClr val="2943B4"/>
        </a:buClr>
        <a:buChar char="»"/>
        <a:defRPr sz="1600">
          <a:solidFill>
            <a:schemeClr val="tx1"/>
          </a:solidFill>
          <a:latin typeface="+mn-lt"/>
          <a:ea typeface="ＭＳ Ｐゴシック" charset="-128"/>
        </a:defRPr>
      </a:lvl8pPr>
      <a:lvl9pPr marL="3886200" indent="-228600" algn="l" rtl="0" fontAlgn="base">
        <a:spcBef>
          <a:spcPct val="20000"/>
        </a:spcBef>
        <a:spcAft>
          <a:spcPct val="0"/>
        </a:spcAft>
        <a:buClr>
          <a:srgbClr val="2943B4"/>
        </a:buClr>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144481"/>
            </a:gs>
            <a:gs pos="100000">
              <a:srgbClr val="111D2D"/>
            </a:gs>
          </a:gsLst>
          <a:lin ang="16800000"/>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1270000"/>
            <a:chOff x="0" y="0"/>
            <a:chExt cx="9144000" cy="1270000"/>
          </a:xfrm>
        </p:grpSpPr>
        <p:sp>
          <p:nvSpPr>
            <p:cNvPr id="11" name="Rectangle 13"/>
            <p:cNvSpPr>
              <a:spLocks noChangeArrowheads="1"/>
            </p:cNvSpPr>
            <p:nvPr userDrawn="1"/>
          </p:nvSpPr>
          <p:spPr bwMode="auto">
            <a:xfrm flipV="1">
              <a:off x="0" y="0"/>
              <a:ext cx="9144000" cy="1066800"/>
            </a:xfrm>
            <a:prstGeom prst="rect">
              <a:avLst/>
            </a:prstGeom>
            <a:gradFill flip="none" rotWithShape="1">
              <a:gsLst>
                <a:gs pos="0">
                  <a:srgbClr val="111D2D"/>
                </a:gs>
                <a:gs pos="100000">
                  <a:srgbClr val="144481"/>
                </a:gs>
              </a:gsLst>
              <a:lin ang="16200000" scaled="0"/>
              <a:tileRect/>
            </a:gradFill>
            <a:ln w="3175">
              <a:noFill/>
              <a:miter lim="800000"/>
              <a:headEnd/>
              <a:tailEnd/>
            </a:ln>
            <a:effectLst>
              <a:outerShdw blurRad="63500" dist="38100" algn="ctr" rotWithShape="0">
                <a:srgbClr val="000000">
                  <a:alpha val="50000"/>
                </a:srgbClr>
              </a:outerShdw>
            </a:effectLst>
          </p:spPr>
          <p:txBody>
            <a:bodyPr wrap="none" anchor="ctr"/>
            <a:lstStyle/>
            <a:p>
              <a:pPr>
                <a:defRPr/>
              </a:pPr>
              <a:endParaRPr lang="en-US">
                <a:solidFill>
                  <a:srgbClr val="000000"/>
                </a:solidFill>
                <a:latin typeface="Constantia" pitchFamily="18" charset="0"/>
                <a:ea typeface="MS PGothic" pitchFamily="34" charset="-128"/>
              </a:endParaRPr>
            </a:p>
          </p:txBody>
        </p:sp>
        <p:pic>
          <p:nvPicPr>
            <p:cNvPr id="12" name="Picture 8" descr="bar.png"/>
            <p:cNvPicPr>
              <a:picLocks noChangeAspect="1"/>
            </p:cNvPicPr>
            <p:nvPr userDrawn="1"/>
          </p:nvPicPr>
          <p:blipFill>
            <a:blip r:embed="rId6" cstate="email">
              <a:extLst>
                <a:ext uri="{28A0092B-C50C-407E-A947-70E740481C1C}">
                  <a14:useLocalDpi xmlns:a14="http://schemas.microsoft.com/office/drawing/2010/main" val="0"/>
                </a:ext>
              </a:extLst>
            </a:blip>
            <a:srcRect l="1587" t="20961" r="3174" b="8331"/>
            <a:stretch>
              <a:fillRect/>
            </a:stretch>
          </p:blipFill>
          <p:spPr bwMode="auto">
            <a:xfrm>
              <a:off x="0" y="1054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p:cNvSpPr>
            <a:spLocks noChangeArrowheads="1"/>
          </p:cNvSpPr>
          <p:nvPr/>
        </p:nvSpPr>
        <p:spPr bwMode="auto">
          <a:xfrm flipV="1">
            <a:off x="0" y="6519862"/>
            <a:ext cx="9132888" cy="338137"/>
          </a:xfrm>
          <a:prstGeom prst="rect">
            <a:avLst/>
          </a:prstGeom>
          <a:gradFill flip="none" rotWithShape="1">
            <a:gsLst>
              <a:gs pos="0">
                <a:srgbClr val="111D2D"/>
              </a:gs>
              <a:gs pos="100000">
                <a:srgbClr val="144481"/>
              </a:gs>
            </a:gsLst>
            <a:lin ang="16200000" scaled="0"/>
            <a:tileRect/>
          </a:gradFill>
          <a:ln w="3175">
            <a:noFill/>
            <a:miter lim="800000"/>
            <a:headEnd/>
            <a:tailEnd/>
          </a:ln>
          <a:effectLst/>
        </p:spPr>
        <p:txBody>
          <a:bodyPr wrap="none" anchor="ctr"/>
          <a:lstStyle/>
          <a:p>
            <a:pPr>
              <a:defRPr/>
            </a:pPr>
            <a:endParaRPr lang="en-US">
              <a:solidFill>
                <a:srgbClr val="000000"/>
              </a:solidFill>
              <a:latin typeface="Constantia" pitchFamily="18" charset="0"/>
              <a:ea typeface="MS PGothic" pitchFamily="34" charset="-128"/>
            </a:endParaRPr>
          </a:p>
        </p:txBody>
      </p:sp>
      <p:sp>
        <p:nvSpPr>
          <p:cNvPr id="1027" name="Rectangle 3"/>
          <p:cNvSpPr>
            <a:spLocks noGrp="1" noChangeArrowheads="1"/>
          </p:cNvSpPr>
          <p:nvPr>
            <p:ph type="body" idx="1"/>
          </p:nvPr>
        </p:nvSpPr>
        <p:spPr bwMode="auto">
          <a:xfrm>
            <a:off x="457200" y="1393535"/>
            <a:ext cx="8229600" cy="488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1028" name="Picture 6" descr="011807_regnlogo_blueB"/>
          <p:cNvPicPr>
            <a:picLocks noChangeAspect="1" noChangeArrowheads="1"/>
          </p:cNvPicPr>
          <p:nvPr/>
        </p:nvPicPr>
        <p:blipFill>
          <a:blip r:embed="rId7" cstate="email">
            <a:lum bright="70000" contrast="-70000"/>
            <a:extLst>
              <a:ext uri="{28A0092B-C50C-407E-A947-70E740481C1C}">
                <a14:useLocalDpi xmlns:a14="http://schemas.microsoft.com/office/drawing/2010/main" val="0"/>
              </a:ext>
            </a:extLst>
          </a:blip>
          <a:srcRect/>
          <a:stretch>
            <a:fillRect/>
          </a:stretch>
        </p:blipFill>
        <p:spPr bwMode="auto">
          <a:xfrm>
            <a:off x="7519988" y="6524625"/>
            <a:ext cx="15478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8"/>
          <p:cNvSpPr>
            <a:spLocks noGrp="1" noChangeArrowheads="1"/>
          </p:cNvSpPr>
          <p:nvPr>
            <p:ph type="sldNum" sz="quarter" idx="4"/>
          </p:nvPr>
        </p:nvSpPr>
        <p:spPr bwMode="auto">
          <a:xfrm>
            <a:off x="-11113" y="6615113"/>
            <a:ext cx="355601"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BFBFBF"/>
                </a:solidFill>
                <a:latin typeface="+mn-lt"/>
                <a:ea typeface="MS PGothic" pitchFamily="34" charset="-128"/>
                <a:cs typeface="Arial" pitchFamily="34" charset="0"/>
              </a:defRPr>
            </a:lvl1pPr>
          </a:lstStyle>
          <a:p>
            <a:fld id="{DF28FB93-0A08-4E7D-8E63-9EFA29F1E093}" type="slidenum">
              <a:rPr lang="en-US" smtClean="0"/>
              <a:pPr/>
              <a:t>‹nr.›</a:t>
            </a:fld>
            <a:endParaRPr lang="en-US"/>
          </a:p>
        </p:txBody>
      </p:sp>
      <p:pic>
        <p:nvPicPr>
          <p:cNvPr id="1030" name="Picture 3" descr="SANOFI_Logo copy.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5925" y="6577013"/>
            <a:ext cx="1117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p:nvSpPr>
        <p:spPr bwMode="auto">
          <a:xfrm>
            <a:off x="1931988" y="6553200"/>
            <a:ext cx="52720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800" dirty="0" smtClean="0">
                <a:solidFill>
                  <a:srgbClr val="BFBFBF"/>
                </a:solidFill>
                <a:ea typeface="ＭＳ Ｐゴシック" pitchFamily="34" charset="-128"/>
              </a:rPr>
              <a:t>©2014, </a:t>
            </a:r>
            <a:r>
              <a:rPr lang="en-US" altLang="en-US" sz="800" dirty="0" err="1" smtClean="0">
                <a:solidFill>
                  <a:srgbClr val="BFBFBF"/>
                </a:solidFill>
                <a:ea typeface="ＭＳ Ｐゴシック" pitchFamily="34" charset="-128"/>
              </a:rPr>
              <a:t>Sanofi</a:t>
            </a:r>
            <a:r>
              <a:rPr lang="en-US" altLang="en-US" sz="800" dirty="0" smtClean="0">
                <a:solidFill>
                  <a:srgbClr val="BFBFBF"/>
                </a:solidFill>
                <a:ea typeface="ＭＳ Ｐゴシック" pitchFamily="34" charset="-128"/>
              </a:rPr>
              <a:t> and </a:t>
            </a:r>
            <a:r>
              <a:rPr lang="en-US" altLang="en-US" sz="800" dirty="0" err="1" smtClean="0">
                <a:solidFill>
                  <a:srgbClr val="BFBFBF"/>
                </a:solidFill>
                <a:ea typeface="ＭＳ Ｐゴシック" pitchFamily="34" charset="-128"/>
              </a:rPr>
              <a:t>Regeneron</a:t>
            </a:r>
            <a:r>
              <a:rPr lang="en-US" altLang="en-US" sz="800" dirty="0" smtClean="0">
                <a:solidFill>
                  <a:srgbClr val="BFBFBF"/>
                </a:solidFill>
                <a:ea typeface="ＭＳ Ｐゴシック" pitchFamily="34" charset="-128"/>
              </a:rPr>
              <a:t> Pharmaceuticals, Inc.</a:t>
            </a:r>
          </a:p>
        </p:txBody>
      </p:sp>
      <p:sp>
        <p:nvSpPr>
          <p:cNvPr id="2" name="Title Placeholder 1"/>
          <p:cNvSpPr>
            <a:spLocks noGrp="1"/>
          </p:cNvSpPr>
          <p:nvPr>
            <p:ph type="title"/>
          </p:nvPr>
        </p:nvSpPr>
        <p:spPr>
          <a:xfrm>
            <a:off x="228600" y="0"/>
            <a:ext cx="8686800" cy="1054100"/>
          </a:xfrm>
          <a:prstGeom prst="rect">
            <a:avLst/>
          </a:prstGeom>
        </p:spPr>
        <p:txBody>
          <a:bodyPr vert="horz" lIns="0" tIns="0" rIns="0" bIns="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lnSpc>
          <a:spcPct val="90000"/>
        </a:lnSpc>
        <a:spcBef>
          <a:spcPct val="0"/>
        </a:spcBef>
        <a:spcAft>
          <a:spcPct val="0"/>
        </a:spcAft>
        <a:defRPr sz="2800" b="1">
          <a:solidFill>
            <a:schemeClr val="bg2"/>
          </a:solidFill>
          <a:latin typeface="Arial"/>
          <a:ea typeface="ＭＳ Ｐゴシック" pitchFamily="34" charset="-128"/>
          <a:cs typeface="MS PGothic"/>
        </a:defRPr>
      </a:lvl1pPr>
      <a:lvl2pPr algn="ctr" rtl="0" eaLnBrk="1" fontAlgn="base" hangingPunct="1">
        <a:spcBef>
          <a:spcPct val="0"/>
        </a:spcBef>
        <a:spcAft>
          <a:spcPct val="0"/>
        </a:spcAft>
        <a:defRPr sz="3200" b="1">
          <a:solidFill>
            <a:srgbClr val="FFFF00"/>
          </a:solidFill>
          <a:latin typeface="Arial" charset="0"/>
          <a:ea typeface="ＭＳ Ｐゴシック" pitchFamily="34" charset="-128"/>
          <a:cs typeface="MS PGothic"/>
        </a:defRPr>
      </a:lvl2pPr>
      <a:lvl3pPr algn="ctr" rtl="0" eaLnBrk="1" fontAlgn="base" hangingPunct="1">
        <a:spcBef>
          <a:spcPct val="0"/>
        </a:spcBef>
        <a:spcAft>
          <a:spcPct val="0"/>
        </a:spcAft>
        <a:defRPr sz="3200" b="1">
          <a:solidFill>
            <a:srgbClr val="FFFF00"/>
          </a:solidFill>
          <a:latin typeface="Arial" charset="0"/>
          <a:ea typeface="ＭＳ Ｐゴシック" pitchFamily="34" charset="-128"/>
          <a:cs typeface="MS PGothic"/>
        </a:defRPr>
      </a:lvl3pPr>
      <a:lvl4pPr algn="ctr" rtl="0" eaLnBrk="1" fontAlgn="base" hangingPunct="1">
        <a:spcBef>
          <a:spcPct val="0"/>
        </a:spcBef>
        <a:spcAft>
          <a:spcPct val="0"/>
        </a:spcAft>
        <a:defRPr sz="3200" b="1">
          <a:solidFill>
            <a:srgbClr val="FFFF00"/>
          </a:solidFill>
          <a:latin typeface="Arial" charset="0"/>
          <a:ea typeface="ＭＳ Ｐゴシック" pitchFamily="34" charset="-128"/>
          <a:cs typeface="MS PGothic"/>
        </a:defRPr>
      </a:lvl4pPr>
      <a:lvl5pPr algn="ctr" rtl="0" eaLnBrk="1" fontAlgn="base" hangingPunct="1">
        <a:spcBef>
          <a:spcPct val="0"/>
        </a:spcBef>
        <a:spcAft>
          <a:spcPct val="0"/>
        </a:spcAft>
        <a:defRPr sz="3200" b="1">
          <a:solidFill>
            <a:srgbClr val="FFFF00"/>
          </a:solidFill>
          <a:latin typeface="Arial" charset="0"/>
          <a:ea typeface="ＭＳ Ｐゴシック" pitchFamily="34" charset="-128"/>
          <a:cs typeface="MS PGothic"/>
        </a:defRPr>
      </a:lvl5pPr>
      <a:lvl6pPr marL="457200" algn="ctr" rtl="0" eaLnBrk="1" fontAlgn="base" hangingPunct="1">
        <a:spcBef>
          <a:spcPct val="0"/>
        </a:spcBef>
        <a:spcAft>
          <a:spcPct val="0"/>
        </a:spcAft>
        <a:defRPr sz="3200">
          <a:solidFill>
            <a:schemeClr val="accent2"/>
          </a:solidFill>
          <a:latin typeface="Arial" charset="0"/>
        </a:defRPr>
      </a:lvl6pPr>
      <a:lvl7pPr marL="914400" algn="ctr" rtl="0" eaLnBrk="1" fontAlgn="base" hangingPunct="1">
        <a:spcBef>
          <a:spcPct val="0"/>
        </a:spcBef>
        <a:spcAft>
          <a:spcPct val="0"/>
        </a:spcAft>
        <a:defRPr sz="3200">
          <a:solidFill>
            <a:schemeClr val="accent2"/>
          </a:solidFill>
          <a:latin typeface="Arial" charset="0"/>
        </a:defRPr>
      </a:lvl7pPr>
      <a:lvl8pPr marL="1371600" algn="ctr" rtl="0" eaLnBrk="1" fontAlgn="base" hangingPunct="1">
        <a:spcBef>
          <a:spcPct val="0"/>
        </a:spcBef>
        <a:spcAft>
          <a:spcPct val="0"/>
        </a:spcAft>
        <a:defRPr sz="3200">
          <a:solidFill>
            <a:schemeClr val="accent2"/>
          </a:solidFill>
          <a:latin typeface="Arial" charset="0"/>
        </a:defRPr>
      </a:lvl8pPr>
      <a:lvl9pPr marL="1828800" algn="ctr" rtl="0" eaLnBrk="1" fontAlgn="base" hangingPunct="1">
        <a:spcBef>
          <a:spcPct val="0"/>
        </a:spcBef>
        <a:spcAft>
          <a:spcPct val="0"/>
        </a:spcAft>
        <a:defRPr sz="3200">
          <a:solidFill>
            <a:schemeClr val="accent2"/>
          </a:solidFill>
          <a:latin typeface="Arial" charset="0"/>
        </a:defRPr>
      </a:lvl9pPr>
    </p:titleStyle>
    <p:bodyStyle>
      <a:lvl1pPr marL="342900" indent="-342900" algn="l" rtl="0" eaLnBrk="1" fontAlgn="base" hangingPunct="1">
        <a:lnSpc>
          <a:spcPct val="90000"/>
        </a:lnSpc>
        <a:spcBef>
          <a:spcPts val="1200"/>
        </a:spcBef>
        <a:spcAft>
          <a:spcPct val="0"/>
        </a:spcAft>
        <a:buClr>
          <a:schemeClr val="accent3"/>
        </a:buClr>
        <a:buSzPct val="72000"/>
        <a:buFont typeface="Wingdings" pitchFamily="2" charset="2"/>
        <a:buChar char="u"/>
        <a:defRPr sz="1800">
          <a:solidFill>
            <a:schemeClr val="bg1"/>
          </a:solidFill>
          <a:latin typeface="+mn-lt"/>
          <a:ea typeface="ＭＳ Ｐゴシック" pitchFamily="34" charset="-128"/>
          <a:cs typeface="MS PGothic"/>
        </a:defRPr>
      </a:lvl1pPr>
      <a:lvl2pPr marL="576263" indent="-238125" algn="l" rtl="0" eaLnBrk="1" fontAlgn="base" hangingPunct="1">
        <a:lnSpc>
          <a:spcPct val="90000"/>
        </a:lnSpc>
        <a:spcBef>
          <a:spcPct val="20000"/>
        </a:spcBef>
        <a:spcAft>
          <a:spcPct val="0"/>
        </a:spcAft>
        <a:buClr>
          <a:schemeClr val="accent3"/>
        </a:buClr>
        <a:buChar char="–"/>
        <a:defRPr sz="1600">
          <a:solidFill>
            <a:schemeClr val="bg1"/>
          </a:solidFill>
          <a:latin typeface="+mn-lt"/>
          <a:ea typeface="ＭＳ Ｐゴシック" pitchFamily="34" charset="-128"/>
          <a:cs typeface="MS PGothic"/>
        </a:defRPr>
      </a:lvl2pPr>
      <a:lvl3pPr marL="801688" indent="-225425" algn="l" rtl="0" eaLnBrk="1" fontAlgn="base" hangingPunct="1">
        <a:lnSpc>
          <a:spcPct val="90000"/>
        </a:lnSpc>
        <a:spcBef>
          <a:spcPct val="20000"/>
        </a:spcBef>
        <a:spcAft>
          <a:spcPct val="0"/>
        </a:spcAft>
        <a:buClr>
          <a:schemeClr val="accent3"/>
        </a:buClr>
        <a:buChar char="•"/>
        <a:defRPr sz="1600">
          <a:solidFill>
            <a:schemeClr val="bg1"/>
          </a:solidFill>
          <a:latin typeface="+mn-lt"/>
          <a:ea typeface="ＭＳ Ｐゴシック" pitchFamily="34" charset="-128"/>
          <a:cs typeface="MS PGothic"/>
        </a:defRPr>
      </a:lvl3pPr>
      <a:lvl4pPr marL="1600200" indent="-228600" algn="l" rtl="0" eaLnBrk="1" fontAlgn="base" hangingPunct="1">
        <a:spcBef>
          <a:spcPct val="20000"/>
        </a:spcBef>
        <a:spcAft>
          <a:spcPct val="0"/>
        </a:spcAft>
        <a:buClr>
          <a:srgbClr val="2943B4"/>
        </a:buClr>
        <a:buChar char="–"/>
        <a:defRPr sz="2000">
          <a:solidFill>
            <a:schemeClr val="bg1"/>
          </a:solidFill>
          <a:latin typeface="+mn-lt"/>
          <a:ea typeface="ＭＳ Ｐゴシック" pitchFamily="34" charset="-128"/>
          <a:cs typeface="MS PGothic"/>
        </a:defRPr>
      </a:lvl4pPr>
      <a:lvl5pPr marL="2057400" indent="-228600" algn="l" rtl="0" eaLnBrk="1" fontAlgn="base" hangingPunct="1">
        <a:spcBef>
          <a:spcPct val="20000"/>
        </a:spcBef>
        <a:spcAft>
          <a:spcPct val="0"/>
        </a:spcAft>
        <a:buClr>
          <a:srgbClr val="2943B4"/>
        </a:buClr>
        <a:buChar char="»"/>
        <a:defRPr sz="1600">
          <a:solidFill>
            <a:schemeClr val="bg1"/>
          </a:solidFill>
          <a:latin typeface="+mn-lt"/>
          <a:ea typeface="ＭＳ Ｐゴシック" pitchFamily="34" charset="-128"/>
          <a:cs typeface="MS PGothic"/>
        </a:defRPr>
      </a:lvl5pPr>
      <a:lvl6pPr marL="2514600" indent="-228600" algn="l" rtl="0" eaLnBrk="1" fontAlgn="base" hangingPunct="1">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6pPr>
      <a:lvl7pPr marL="2971800" indent="-228600" algn="l" rtl="0" eaLnBrk="1" fontAlgn="base" hangingPunct="1">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7pPr>
      <a:lvl8pPr marL="3429000" indent="-228600" algn="l" rtl="0" eaLnBrk="1" fontAlgn="base" hangingPunct="1">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8pPr>
      <a:lvl9pPr marL="3886200" indent="-228600" algn="l" rtl="0" eaLnBrk="1" fontAlgn="base" hangingPunct="1">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37.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emf"/><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17500" y="214314"/>
            <a:ext cx="8636000" cy="5000625"/>
          </a:xfrm>
        </p:spPr>
        <p:txBody>
          <a:bodyPr>
            <a:normAutofit fontScale="90000"/>
          </a:bodyPr>
          <a:lstStyle/>
          <a:p>
            <a:pPr>
              <a:defRPr/>
            </a:pPr>
            <a:r>
              <a:rPr lang="fr-FR" sz="4000" b="1" dirty="0">
                <a:latin typeface="Arial" charset="0"/>
                <a:cs typeface="+mj-cs"/>
              </a:rPr>
              <a:t/>
            </a:r>
            <a:br>
              <a:rPr lang="fr-FR" sz="4000" b="1" dirty="0">
                <a:latin typeface="Arial" charset="0"/>
                <a:cs typeface="+mj-cs"/>
              </a:rPr>
            </a:br>
            <a:r>
              <a:rPr lang="fr-FR" sz="4400" b="1" dirty="0" smtClean="0">
                <a:solidFill>
                  <a:schemeClr val="accent3">
                    <a:lumMod val="40000"/>
                    <a:lumOff val="60000"/>
                  </a:schemeClr>
                </a:solidFill>
                <a:latin typeface="Arial" charset="0"/>
                <a:cs typeface="+mj-cs"/>
              </a:rPr>
              <a:t>Familial </a:t>
            </a:r>
            <a:r>
              <a:rPr lang="fr-FR" sz="4400" b="1" dirty="0" err="1" smtClean="0">
                <a:solidFill>
                  <a:schemeClr val="accent3">
                    <a:lumMod val="40000"/>
                    <a:lumOff val="60000"/>
                  </a:schemeClr>
                </a:solidFill>
                <a:latin typeface="Arial" charset="0"/>
                <a:cs typeface="+mj-cs"/>
              </a:rPr>
              <a:t>Hypercholesterolemia</a:t>
            </a:r>
            <a:r>
              <a:rPr lang="fr-FR" sz="4400" b="1" dirty="0" smtClean="0">
                <a:solidFill>
                  <a:schemeClr val="accent3">
                    <a:lumMod val="40000"/>
                    <a:lumOff val="60000"/>
                  </a:schemeClr>
                </a:solidFill>
                <a:latin typeface="Arial" charset="0"/>
                <a:cs typeface="+mj-cs"/>
              </a:rPr>
              <a:t/>
            </a:r>
            <a:br>
              <a:rPr lang="fr-FR" sz="4400" b="1" dirty="0" smtClean="0">
                <a:solidFill>
                  <a:schemeClr val="accent3">
                    <a:lumMod val="40000"/>
                    <a:lumOff val="60000"/>
                  </a:schemeClr>
                </a:solidFill>
                <a:latin typeface="Arial" charset="0"/>
                <a:cs typeface="+mj-cs"/>
              </a:rPr>
            </a:br>
            <a:r>
              <a:rPr lang="fr-FR" sz="4400" b="1" dirty="0" err="1" smtClean="0">
                <a:solidFill>
                  <a:schemeClr val="accent3">
                    <a:lumMod val="40000"/>
                    <a:lumOff val="60000"/>
                  </a:schemeClr>
                </a:solidFill>
                <a:latin typeface="Arial" charset="0"/>
              </a:rPr>
              <a:t>European</a:t>
            </a:r>
            <a:r>
              <a:rPr lang="fr-FR" sz="4400" b="1" dirty="0" smtClean="0">
                <a:solidFill>
                  <a:schemeClr val="accent3">
                    <a:lumMod val="40000"/>
                    <a:lumOff val="60000"/>
                  </a:schemeClr>
                </a:solidFill>
                <a:latin typeface="Arial" charset="0"/>
              </a:rPr>
              <a:t> Perspective</a:t>
            </a:r>
            <a:r>
              <a:rPr lang="fr-FR" sz="4400" b="1" dirty="0" smtClean="0">
                <a:solidFill>
                  <a:schemeClr val="accent3">
                    <a:lumMod val="40000"/>
                    <a:lumOff val="60000"/>
                  </a:schemeClr>
                </a:solidFill>
                <a:latin typeface="Arial" charset="0"/>
                <a:cs typeface="+mj-cs"/>
              </a:rPr>
              <a:t/>
            </a:r>
            <a:br>
              <a:rPr lang="fr-FR" sz="4400" b="1" dirty="0" smtClean="0">
                <a:solidFill>
                  <a:schemeClr val="accent3">
                    <a:lumMod val="40000"/>
                    <a:lumOff val="60000"/>
                  </a:schemeClr>
                </a:solidFill>
                <a:latin typeface="Arial" charset="0"/>
                <a:cs typeface="+mj-cs"/>
              </a:rPr>
            </a:br>
            <a:r>
              <a:rPr lang="fr-FR" sz="3600" b="1" dirty="0" smtClean="0">
                <a:latin typeface="Arial" charset="0"/>
                <a:cs typeface="+mj-cs"/>
              </a:rPr>
              <a:t/>
            </a:r>
            <a:br>
              <a:rPr lang="fr-FR" sz="3600" b="1" dirty="0" smtClean="0">
                <a:latin typeface="Arial" charset="0"/>
                <a:cs typeface="+mj-cs"/>
              </a:rPr>
            </a:br>
            <a:r>
              <a:rPr lang="fr-FR" sz="4000" b="1" dirty="0" smtClean="0">
                <a:latin typeface="Arial" charset="0"/>
                <a:cs typeface="+mj-cs"/>
              </a:rPr>
              <a:t> </a:t>
            </a:r>
            <a:r>
              <a:rPr lang="fr-FR" sz="2400" b="1" dirty="0">
                <a:solidFill>
                  <a:schemeClr val="tx1"/>
                </a:solidFill>
                <a:latin typeface="Arial" charset="0"/>
                <a:cs typeface="+mj-cs"/>
              </a:rPr>
              <a:t>Eric Bruckert,</a:t>
            </a:r>
            <a:br>
              <a:rPr lang="fr-FR" sz="2400" b="1" dirty="0">
                <a:solidFill>
                  <a:schemeClr val="tx1"/>
                </a:solidFill>
                <a:latin typeface="Arial" charset="0"/>
                <a:cs typeface="+mj-cs"/>
              </a:rPr>
            </a:br>
            <a:r>
              <a:rPr lang="fr-FR" sz="2400" b="1" dirty="0">
                <a:solidFill>
                  <a:schemeClr val="tx1"/>
                </a:solidFill>
                <a:latin typeface="Arial" charset="0"/>
                <a:cs typeface="+mj-cs"/>
              </a:rPr>
              <a:t>Pitié-Salpêtrière </a:t>
            </a:r>
            <a:r>
              <a:rPr lang="fr-FR" sz="2400" b="1" dirty="0" err="1">
                <a:solidFill>
                  <a:schemeClr val="tx1"/>
                </a:solidFill>
                <a:latin typeface="Arial" charset="0"/>
                <a:cs typeface="+mj-cs"/>
              </a:rPr>
              <a:t>Hospital</a:t>
            </a:r>
            <a:r>
              <a:rPr lang="fr-FR" sz="2400" b="1" dirty="0">
                <a:solidFill>
                  <a:schemeClr val="tx1"/>
                </a:solidFill>
                <a:latin typeface="Arial" charset="0"/>
                <a:cs typeface="+mj-cs"/>
              </a:rPr>
              <a:t/>
            </a:r>
            <a:br>
              <a:rPr lang="fr-FR" sz="2400" b="1" dirty="0">
                <a:solidFill>
                  <a:schemeClr val="tx1"/>
                </a:solidFill>
                <a:latin typeface="Arial" charset="0"/>
                <a:cs typeface="+mj-cs"/>
              </a:rPr>
            </a:br>
            <a:r>
              <a:rPr lang="fr-FR" sz="2400" b="1" dirty="0">
                <a:solidFill>
                  <a:schemeClr val="tx1"/>
                </a:solidFill>
                <a:latin typeface="Arial" charset="0"/>
                <a:cs typeface="+mj-cs"/>
              </a:rPr>
              <a:t>Institute of </a:t>
            </a:r>
            <a:r>
              <a:rPr lang="fr-FR" sz="2400" b="1" dirty="0" err="1">
                <a:solidFill>
                  <a:schemeClr val="tx1"/>
                </a:solidFill>
                <a:latin typeface="Arial" charset="0"/>
                <a:cs typeface="+mj-cs"/>
              </a:rPr>
              <a:t>Cardiometabolism</a:t>
            </a:r>
            <a:r>
              <a:rPr lang="fr-FR" sz="2400" b="1" dirty="0">
                <a:solidFill>
                  <a:schemeClr val="tx1"/>
                </a:solidFill>
                <a:latin typeface="Arial" charset="0"/>
                <a:cs typeface="+mj-cs"/>
              </a:rPr>
              <a:t> and Nutrition (ICAN)</a:t>
            </a:r>
            <a:br>
              <a:rPr lang="fr-FR" sz="2400" b="1" dirty="0">
                <a:solidFill>
                  <a:schemeClr val="tx1"/>
                </a:solidFill>
                <a:latin typeface="Arial" charset="0"/>
                <a:cs typeface="+mj-cs"/>
              </a:rPr>
            </a:br>
            <a:r>
              <a:rPr lang="fr-FR" sz="2400" b="1" dirty="0">
                <a:solidFill>
                  <a:schemeClr val="tx1"/>
                </a:solidFill>
                <a:latin typeface="Arial" charset="0"/>
                <a:cs typeface="+mj-cs"/>
              </a:rPr>
              <a:t>Paris, France</a:t>
            </a:r>
            <a:br>
              <a:rPr lang="fr-FR" sz="2400" b="1" dirty="0">
                <a:solidFill>
                  <a:schemeClr val="tx1"/>
                </a:solidFill>
                <a:latin typeface="Arial" charset="0"/>
                <a:cs typeface="+mj-cs"/>
              </a:rPr>
            </a:br>
            <a:r>
              <a:rPr lang="fr-FR" sz="2400" b="1" dirty="0">
                <a:solidFill>
                  <a:schemeClr val="tx1"/>
                </a:solidFill>
                <a:latin typeface="Arial" charset="0"/>
                <a:cs typeface="+mj-cs"/>
              </a:rPr>
              <a:t/>
            </a:r>
            <a:br>
              <a:rPr lang="fr-FR" sz="2400" b="1" dirty="0">
                <a:solidFill>
                  <a:schemeClr val="tx1"/>
                </a:solidFill>
                <a:latin typeface="Arial" charset="0"/>
                <a:cs typeface="+mj-cs"/>
              </a:rPr>
            </a:br>
            <a:endParaRPr lang="fr-FR" sz="2800" b="1" dirty="0">
              <a:solidFill>
                <a:srgbClr val="FFFFFF"/>
              </a:solidFill>
              <a:latin typeface="Arial" charset="0"/>
              <a:cs typeface="+mj-cs"/>
            </a:endParaRPr>
          </a:p>
        </p:txBody>
      </p:sp>
      <p:pic>
        <p:nvPicPr>
          <p:cNvPr id="37890" name="Image 4" descr="Capture0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7786" y="5310188"/>
            <a:ext cx="35560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599055" y="6179751"/>
            <a:ext cx="2640851" cy="461665"/>
          </a:xfrm>
          <a:prstGeom prst="rect">
            <a:avLst/>
          </a:prstGeom>
          <a:noFill/>
        </p:spPr>
        <p:txBody>
          <a:bodyPr wrap="none" rtlCol="0">
            <a:spAutoFit/>
          </a:bodyPr>
          <a:lstStyle/>
          <a:p>
            <a:r>
              <a:rPr lang="fr-FR" sz="2400" b="1" dirty="0" smtClean="0"/>
              <a:t>Zeist, 12 sept 2014</a:t>
            </a:r>
            <a:endParaRPr lang="fr-FR" sz="2400" b="1" dirty="0"/>
          </a:p>
        </p:txBody>
      </p:sp>
    </p:spTree>
    <p:extLst>
      <p:ext uri="{BB962C8B-B14F-4D97-AF65-F5344CB8AC3E}">
        <p14:creationId xmlns:p14="http://schemas.microsoft.com/office/powerpoint/2010/main" val="1284196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35000" y="2214563"/>
            <a:ext cx="8229600" cy="1143000"/>
          </a:xfrm>
        </p:spPr>
        <p:txBody>
          <a:bodyPr>
            <a:normAutofit fontScale="90000"/>
          </a:bodyPr>
          <a:lstStyle/>
          <a:p>
            <a:r>
              <a:rPr lang="en-US" sz="4800" b="1" dirty="0" smtClean="0">
                <a:latin typeface="Arial" charset="0"/>
              </a:rPr>
              <a:t>Heterozygous Familial </a:t>
            </a:r>
            <a:r>
              <a:rPr lang="en-US" sz="4800" b="1" dirty="0">
                <a:latin typeface="Arial" charset="0"/>
              </a:rPr>
              <a:t>Hypercholesterolemia</a:t>
            </a:r>
            <a:br>
              <a:rPr lang="en-US" sz="4800" b="1" dirty="0">
                <a:latin typeface="Arial" charset="0"/>
              </a:rPr>
            </a:br>
            <a:r>
              <a:rPr lang="en-US" sz="4800" b="1" dirty="0">
                <a:latin typeface="Arial" charset="0"/>
              </a:rPr>
              <a:t>	</a:t>
            </a:r>
          </a:p>
        </p:txBody>
      </p:sp>
    </p:spTree>
    <p:extLst>
      <p:ext uri="{BB962C8B-B14F-4D97-AF65-F5344CB8AC3E}">
        <p14:creationId xmlns:p14="http://schemas.microsoft.com/office/powerpoint/2010/main" val="114987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1"/>
            <a:ext cx="9144000" cy="771525"/>
          </a:xfrm>
        </p:spPr>
        <p:txBody>
          <a:bodyPr>
            <a:normAutofit fontScale="90000"/>
          </a:bodyPr>
          <a:lstStyle/>
          <a:p>
            <a:pPr>
              <a:defRPr/>
            </a:pPr>
            <a:r>
              <a:rPr lang="fr-FR" sz="3600" b="1" dirty="0">
                <a:solidFill>
                  <a:schemeClr val="accent3">
                    <a:lumMod val="40000"/>
                    <a:lumOff val="60000"/>
                  </a:schemeClr>
                </a:solidFill>
                <a:latin typeface="Arial" charset="0"/>
                <a:cs typeface="+mj-cs"/>
              </a:rPr>
              <a:t>Patients </a:t>
            </a:r>
            <a:r>
              <a:rPr lang="fr-FR" sz="3600" b="1" dirty="0" err="1">
                <a:solidFill>
                  <a:schemeClr val="accent3">
                    <a:lumMod val="40000"/>
                    <a:lumOff val="60000"/>
                  </a:schemeClr>
                </a:solidFill>
                <a:latin typeface="Arial" charset="0"/>
                <a:cs typeface="+mj-cs"/>
              </a:rPr>
              <a:t>with</a:t>
            </a:r>
            <a:r>
              <a:rPr lang="fr-FR" sz="3600" b="1" dirty="0">
                <a:solidFill>
                  <a:schemeClr val="accent3">
                    <a:lumMod val="40000"/>
                    <a:lumOff val="60000"/>
                  </a:schemeClr>
                </a:solidFill>
                <a:latin typeface="Arial" charset="0"/>
                <a:cs typeface="+mj-cs"/>
              </a:rPr>
              <a:t> </a:t>
            </a:r>
            <a:r>
              <a:rPr lang="fr-FR" sz="3600" b="1" dirty="0" err="1" smtClean="0">
                <a:solidFill>
                  <a:schemeClr val="accent3">
                    <a:lumMod val="40000"/>
                    <a:lumOff val="60000"/>
                  </a:schemeClr>
                </a:solidFill>
                <a:latin typeface="Arial" charset="0"/>
                <a:cs typeface="+mj-cs"/>
              </a:rPr>
              <a:t>heFH</a:t>
            </a:r>
            <a:r>
              <a:rPr lang="fr-FR" sz="3600" b="1" dirty="0" smtClean="0">
                <a:solidFill>
                  <a:schemeClr val="accent3">
                    <a:lumMod val="40000"/>
                    <a:lumOff val="60000"/>
                  </a:schemeClr>
                </a:solidFill>
                <a:latin typeface="Arial" charset="0"/>
                <a:cs typeface="+mj-cs"/>
              </a:rPr>
              <a:t> </a:t>
            </a:r>
            <a:r>
              <a:rPr lang="fr-FR" sz="3600" b="1" dirty="0" err="1">
                <a:solidFill>
                  <a:schemeClr val="accent3">
                    <a:lumMod val="40000"/>
                    <a:lumOff val="60000"/>
                  </a:schemeClr>
                </a:solidFill>
                <a:latin typeface="Arial" charset="0"/>
                <a:cs typeface="+mj-cs"/>
              </a:rPr>
              <a:t>should</a:t>
            </a:r>
            <a:r>
              <a:rPr lang="fr-FR" sz="3600" b="1" dirty="0">
                <a:solidFill>
                  <a:schemeClr val="accent3">
                    <a:lumMod val="40000"/>
                    <a:lumOff val="60000"/>
                  </a:schemeClr>
                </a:solidFill>
                <a:latin typeface="Arial" charset="0"/>
                <a:cs typeface="+mj-cs"/>
              </a:rPr>
              <a:t> </a:t>
            </a:r>
            <a:r>
              <a:rPr lang="fr-FR" sz="3600" b="1" dirty="0" err="1">
                <a:solidFill>
                  <a:schemeClr val="accent3">
                    <a:lumMod val="40000"/>
                    <a:lumOff val="60000"/>
                  </a:schemeClr>
                </a:solidFill>
                <a:latin typeface="Arial" charset="0"/>
                <a:cs typeface="+mj-cs"/>
              </a:rPr>
              <a:t>be</a:t>
            </a:r>
            <a:r>
              <a:rPr lang="fr-FR" sz="3600" b="1" dirty="0">
                <a:solidFill>
                  <a:schemeClr val="accent3">
                    <a:lumMod val="40000"/>
                    <a:lumOff val="60000"/>
                  </a:schemeClr>
                </a:solidFill>
                <a:latin typeface="Arial" charset="0"/>
                <a:cs typeface="+mj-cs"/>
              </a:rPr>
              <a:t> </a:t>
            </a:r>
            <a:r>
              <a:rPr lang="fr-FR" sz="3600" b="1" dirty="0" err="1">
                <a:solidFill>
                  <a:schemeClr val="accent3">
                    <a:lumMod val="40000"/>
                    <a:lumOff val="60000"/>
                  </a:schemeClr>
                </a:solidFill>
                <a:latin typeface="Arial" charset="0"/>
                <a:cs typeface="+mj-cs"/>
              </a:rPr>
              <a:t>identified</a:t>
            </a:r>
            <a:r>
              <a:rPr lang="fr-FR" sz="3600" b="1" dirty="0">
                <a:solidFill>
                  <a:schemeClr val="accent3">
                    <a:lumMod val="40000"/>
                    <a:lumOff val="60000"/>
                  </a:schemeClr>
                </a:solidFill>
                <a:latin typeface="Arial" charset="0"/>
                <a:cs typeface="+mj-cs"/>
              </a:rPr>
              <a:t> for at least </a:t>
            </a:r>
            <a:r>
              <a:rPr lang="fr-FR" sz="3600" b="1" dirty="0" smtClean="0">
                <a:solidFill>
                  <a:schemeClr val="accent3">
                    <a:lumMod val="40000"/>
                    <a:lumOff val="60000"/>
                  </a:schemeClr>
                </a:solidFill>
                <a:latin typeface="Arial" charset="0"/>
                <a:cs typeface="+mj-cs"/>
              </a:rPr>
              <a:t>4 </a:t>
            </a:r>
            <a:r>
              <a:rPr lang="fr-FR" sz="3600" b="1" dirty="0" err="1">
                <a:solidFill>
                  <a:schemeClr val="accent3">
                    <a:lumMod val="40000"/>
                    <a:lumOff val="60000"/>
                  </a:schemeClr>
                </a:solidFill>
                <a:latin typeface="Arial" charset="0"/>
                <a:cs typeface="+mj-cs"/>
              </a:rPr>
              <a:t>reasons</a:t>
            </a:r>
            <a:endParaRPr lang="fr-FR" sz="3600" b="1" dirty="0">
              <a:solidFill>
                <a:schemeClr val="accent3">
                  <a:lumMod val="40000"/>
                  <a:lumOff val="60000"/>
                </a:schemeClr>
              </a:solidFill>
              <a:latin typeface="Arial" charset="0"/>
              <a:cs typeface="+mj-cs"/>
            </a:endParaRPr>
          </a:p>
        </p:txBody>
      </p:sp>
      <p:sp>
        <p:nvSpPr>
          <p:cNvPr id="44034" name="Espace réservé du contenu 2"/>
          <p:cNvSpPr>
            <a:spLocks noGrp="1"/>
          </p:cNvSpPr>
          <p:nvPr>
            <p:ph idx="1"/>
          </p:nvPr>
        </p:nvSpPr>
        <p:spPr>
          <a:xfrm>
            <a:off x="252046" y="1726788"/>
            <a:ext cx="8716108" cy="4464744"/>
          </a:xfrm>
        </p:spPr>
        <p:txBody>
          <a:bodyPr>
            <a:noAutofit/>
          </a:bodyPr>
          <a:lstStyle/>
          <a:p>
            <a:pPr>
              <a:lnSpc>
                <a:spcPct val="100000"/>
              </a:lnSpc>
            </a:pPr>
            <a:r>
              <a:rPr lang="fr-FR" sz="2400" b="1" dirty="0">
                <a:latin typeface="Arial" charset="0"/>
              </a:rPr>
              <a:t>Population at </a:t>
            </a:r>
            <a:r>
              <a:rPr lang="fr-FR" sz="2400" b="1" dirty="0" err="1">
                <a:latin typeface="Arial" charset="0"/>
              </a:rPr>
              <a:t>higher</a:t>
            </a:r>
            <a:r>
              <a:rPr lang="fr-FR" sz="2400" b="1" dirty="0">
                <a:latin typeface="Arial" charset="0"/>
              </a:rPr>
              <a:t> </a:t>
            </a:r>
            <a:r>
              <a:rPr lang="fr-FR" sz="2400" b="1" dirty="0" err="1">
                <a:latin typeface="Arial" charset="0"/>
              </a:rPr>
              <a:t>risk</a:t>
            </a:r>
            <a:r>
              <a:rPr lang="fr-FR" sz="2400" b="1" dirty="0">
                <a:latin typeface="Arial" charset="0"/>
              </a:rPr>
              <a:t> and </a:t>
            </a:r>
            <a:r>
              <a:rPr lang="fr-FR" sz="2400" b="1" dirty="0" err="1">
                <a:latin typeface="Arial" charset="0"/>
              </a:rPr>
              <a:t>thus</a:t>
            </a:r>
            <a:r>
              <a:rPr lang="fr-FR" sz="2400" b="1" dirty="0">
                <a:latin typeface="Arial" charset="0"/>
              </a:rPr>
              <a:t> </a:t>
            </a:r>
            <a:r>
              <a:rPr lang="fr-FR" sz="2400" b="1" dirty="0" err="1">
                <a:latin typeface="Arial" charset="0"/>
              </a:rPr>
              <a:t>with</a:t>
            </a:r>
            <a:r>
              <a:rPr lang="fr-FR" sz="2400" b="1" dirty="0">
                <a:latin typeface="Arial" charset="0"/>
              </a:rPr>
              <a:t> </a:t>
            </a:r>
            <a:r>
              <a:rPr lang="fr-FR" sz="2400" b="1" dirty="0" err="1">
                <a:latin typeface="Arial" charset="0"/>
              </a:rPr>
              <a:t>lower</a:t>
            </a:r>
            <a:r>
              <a:rPr lang="fr-FR" sz="2400" b="1" dirty="0">
                <a:latin typeface="Arial" charset="0"/>
              </a:rPr>
              <a:t> LDL-c </a:t>
            </a:r>
            <a:r>
              <a:rPr lang="fr-FR" sz="2400" b="1" dirty="0" err="1" smtClean="0">
                <a:latin typeface="Arial" charset="0"/>
              </a:rPr>
              <a:t>target</a:t>
            </a:r>
            <a:r>
              <a:rPr lang="fr-FR" sz="2400" b="1" dirty="0" smtClean="0">
                <a:latin typeface="Arial" charset="0"/>
              </a:rPr>
              <a:t>. </a:t>
            </a:r>
            <a:r>
              <a:rPr lang="fr-FR" sz="2400" b="1" dirty="0" err="1" smtClean="0">
                <a:latin typeface="Arial" charset="0"/>
              </a:rPr>
              <a:t>Treatment</a:t>
            </a:r>
            <a:r>
              <a:rPr lang="fr-FR" sz="2400" b="1" dirty="0" smtClean="0">
                <a:latin typeface="Arial" charset="0"/>
              </a:rPr>
              <a:t> </a:t>
            </a:r>
            <a:r>
              <a:rPr lang="fr-FR" sz="2400" b="1" dirty="0" err="1">
                <a:latin typeface="Arial" charset="0"/>
              </a:rPr>
              <a:t>needs</a:t>
            </a:r>
            <a:r>
              <a:rPr lang="fr-FR" sz="2400" b="1" dirty="0">
                <a:latin typeface="Arial" charset="0"/>
              </a:rPr>
              <a:t> to </a:t>
            </a:r>
            <a:r>
              <a:rPr lang="fr-FR" sz="2400" b="1" dirty="0" err="1">
                <a:latin typeface="Arial" charset="0"/>
              </a:rPr>
              <a:t>be</a:t>
            </a:r>
            <a:r>
              <a:rPr lang="fr-FR" sz="2400" b="1" dirty="0">
                <a:latin typeface="Arial" charset="0"/>
              </a:rPr>
              <a:t> </a:t>
            </a:r>
            <a:r>
              <a:rPr lang="fr-FR" sz="2400" b="1" dirty="0" err="1">
                <a:latin typeface="Arial" charset="0"/>
              </a:rPr>
              <a:t>started</a:t>
            </a:r>
            <a:r>
              <a:rPr lang="fr-FR" sz="2400" b="1" dirty="0">
                <a:latin typeface="Arial" charset="0"/>
              </a:rPr>
              <a:t> at a </a:t>
            </a:r>
            <a:r>
              <a:rPr lang="fr-FR" sz="2400" b="1" dirty="0" err="1">
                <a:latin typeface="Arial" charset="0"/>
              </a:rPr>
              <a:t>young</a:t>
            </a:r>
            <a:r>
              <a:rPr lang="fr-FR" sz="2400" b="1" dirty="0">
                <a:latin typeface="Arial" charset="0"/>
              </a:rPr>
              <a:t> </a:t>
            </a:r>
            <a:r>
              <a:rPr lang="fr-FR" sz="2400" b="1" dirty="0" err="1" smtClean="0">
                <a:latin typeface="Arial" charset="0"/>
              </a:rPr>
              <a:t>age</a:t>
            </a:r>
            <a:endParaRPr lang="fr-FR" sz="2400" b="1" dirty="0" smtClean="0">
              <a:latin typeface="Arial" charset="0"/>
            </a:endParaRPr>
          </a:p>
          <a:p>
            <a:pPr>
              <a:lnSpc>
                <a:spcPct val="100000"/>
              </a:lnSpc>
            </a:pPr>
            <a:endParaRPr lang="fr-FR" sz="2400" b="1" dirty="0">
              <a:latin typeface="Arial" charset="0"/>
            </a:endParaRPr>
          </a:p>
          <a:p>
            <a:pPr>
              <a:lnSpc>
                <a:spcPct val="100000"/>
              </a:lnSpc>
            </a:pPr>
            <a:r>
              <a:rPr lang="fr-FR" sz="2400" b="1" dirty="0" err="1">
                <a:latin typeface="Arial" charset="0"/>
              </a:rPr>
              <a:t>Diagnosis</a:t>
            </a:r>
            <a:r>
              <a:rPr lang="fr-FR" sz="2400" b="1" dirty="0">
                <a:latin typeface="Arial" charset="0"/>
              </a:rPr>
              <a:t> of FH </a:t>
            </a:r>
            <a:r>
              <a:rPr lang="fr-FR" sz="2400" b="1" dirty="0" err="1">
                <a:latin typeface="Arial" charset="0"/>
              </a:rPr>
              <a:t>is</a:t>
            </a:r>
            <a:r>
              <a:rPr lang="fr-FR" sz="2400" b="1" dirty="0">
                <a:latin typeface="Arial" charset="0"/>
              </a:rPr>
              <a:t> the basis for cascade </a:t>
            </a:r>
            <a:r>
              <a:rPr lang="fr-FR" sz="2400" b="1" dirty="0" smtClean="0">
                <a:latin typeface="Arial" charset="0"/>
              </a:rPr>
              <a:t>screening</a:t>
            </a:r>
          </a:p>
          <a:p>
            <a:pPr>
              <a:lnSpc>
                <a:spcPct val="100000"/>
              </a:lnSpc>
            </a:pPr>
            <a:endParaRPr lang="fr-FR" sz="2400" b="1" dirty="0">
              <a:latin typeface="Arial" charset="0"/>
            </a:endParaRPr>
          </a:p>
          <a:p>
            <a:pPr>
              <a:lnSpc>
                <a:spcPct val="100000"/>
              </a:lnSpc>
            </a:pPr>
            <a:r>
              <a:rPr lang="fr-FR" sz="2400" b="1" dirty="0" err="1">
                <a:latin typeface="Arial" charset="0"/>
              </a:rPr>
              <a:t>Diagnosis</a:t>
            </a:r>
            <a:r>
              <a:rPr lang="fr-FR" sz="2400" b="1" dirty="0">
                <a:latin typeface="Arial" charset="0"/>
              </a:rPr>
              <a:t> of FH </a:t>
            </a:r>
            <a:r>
              <a:rPr lang="fr-FR" sz="2400" b="1" dirty="0" err="1" smtClean="0">
                <a:latin typeface="Arial" charset="0"/>
              </a:rPr>
              <a:t>Improves</a:t>
            </a:r>
            <a:r>
              <a:rPr lang="fr-FR" sz="2400" b="1" dirty="0" smtClean="0">
                <a:latin typeface="Arial" charset="0"/>
              </a:rPr>
              <a:t> </a:t>
            </a:r>
            <a:r>
              <a:rPr lang="fr-FR" sz="2400" b="1" dirty="0">
                <a:latin typeface="Arial" charset="0"/>
              </a:rPr>
              <a:t>the </a:t>
            </a:r>
            <a:r>
              <a:rPr lang="fr-FR" sz="2400" b="1" dirty="0" err="1">
                <a:latin typeface="Arial" charset="0"/>
              </a:rPr>
              <a:t>medical</a:t>
            </a:r>
            <a:r>
              <a:rPr lang="fr-FR" sz="2400" b="1" dirty="0">
                <a:latin typeface="Arial" charset="0"/>
              </a:rPr>
              <a:t> care and </a:t>
            </a:r>
            <a:r>
              <a:rPr lang="fr-FR" sz="2400" b="1" dirty="0" smtClean="0">
                <a:latin typeface="Arial" charset="0"/>
              </a:rPr>
              <a:t>compliance</a:t>
            </a:r>
          </a:p>
          <a:p>
            <a:pPr>
              <a:lnSpc>
                <a:spcPct val="100000"/>
              </a:lnSpc>
            </a:pPr>
            <a:endParaRPr lang="fr-FR" sz="2400" b="1" dirty="0">
              <a:latin typeface="Arial" charset="0"/>
            </a:endParaRPr>
          </a:p>
          <a:p>
            <a:pPr>
              <a:lnSpc>
                <a:spcPct val="100000"/>
              </a:lnSpc>
            </a:pPr>
            <a:r>
              <a:rPr lang="fr-FR" sz="2400" b="1" dirty="0" err="1" smtClean="0">
                <a:latin typeface="Arial" charset="0"/>
              </a:rPr>
              <a:t>Diagnosis</a:t>
            </a:r>
            <a:r>
              <a:rPr lang="fr-FR" sz="2400" b="1" dirty="0" smtClean="0">
                <a:latin typeface="Arial" charset="0"/>
              </a:rPr>
              <a:t> of FH </a:t>
            </a:r>
            <a:r>
              <a:rPr lang="fr-FR" sz="2400" b="1" dirty="0" err="1" smtClean="0">
                <a:latin typeface="Arial" charset="0"/>
              </a:rPr>
              <a:t>might</a:t>
            </a:r>
            <a:r>
              <a:rPr lang="fr-FR" sz="2400" b="1" dirty="0" smtClean="0">
                <a:latin typeface="Arial" charset="0"/>
              </a:rPr>
              <a:t> </a:t>
            </a:r>
            <a:r>
              <a:rPr lang="fr-FR" sz="2400" b="1" dirty="0" err="1">
                <a:latin typeface="Arial" charset="0"/>
              </a:rPr>
              <a:t>be</a:t>
            </a:r>
            <a:r>
              <a:rPr lang="fr-FR" sz="2400" b="1" dirty="0">
                <a:latin typeface="Arial" charset="0"/>
              </a:rPr>
              <a:t> </a:t>
            </a:r>
            <a:r>
              <a:rPr lang="fr-FR" sz="2400" b="1" dirty="0" err="1">
                <a:latin typeface="Arial" charset="0"/>
              </a:rPr>
              <a:t>useful</a:t>
            </a:r>
            <a:r>
              <a:rPr lang="fr-FR" sz="2400" b="1" dirty="0">
                <a:latin typeface="Arial" charset="0"/>
              </a:rPr>
              <a:t> for </a:t>
            </a:r>
            <a:r>
              <a:rPr lang="fr-FR" sz="2400" b="1" dirty="0" err="1">
                <a:latin typeface="Arial" charset="0"/>
              </a:rPr>
              <a:t>reimbursment</a:t>
            </a:r>
            <a:r>
              <a:rPr lang="fr-FR" sz="2400" b="1" dirty="0">
                <a:latin typeface="Arial" charset="0"/>
              </a:rPr>
              <a:t> in </a:t>
            </a:r>
            <a:r>
              <a:rPr lang="fr-FR" sz="2400" b="1" dirty="0" err="1">
                <a:latin typeface="Arial" charset="0"/>
              </a:rPr>
              <a:t>some</a:t>
            </a:r>
            <a:r>
              <a:rPr lang="fr-FR" sz="2400" b="1" dirty="0">
                <a:latin typeface="Arial" charset="0"/>
              </a:rPr>
              <a:t> countries and </a:t>
            </a:r>
            <a:r>
              <a:rPr lang="fr-FR" sz="2400" b="1" dirty="0" err="1">
                <a:latin typeface="Arial" charset="0"/>
              </a:rPr>
              <a:t>might</a:t>
            </a:r>
            <a:r>
              <a:rPr lang="fr-FR" sz="2400" b="1" dirty="0">
                <a:latin typeface="Arial" charset="0"/>
              </a:rPr>
              <a:t> </a:t>
            </a:r>
            <a:r>
              <a:rPr lang="fr-FR" sz="2400" b="1" dirty="0" err="1">
                <a:latin typeface="Arial" charset="0"/>
              </a:rPr>
              <a:t>be</a:t>
            </a:r>
            <a:r>
              <a:rPr lang="fr-FR" sz="2400" b="1" dirty="0">
                <a:latin typeface="Arial" charset="0"/>
              </a:rPr>
              <a:t> an indication for future </a:t>
            </a:r>
            <a:r>
              <a:rPr lang="fr-FR" sz="2400" b="1" dirty="0" err="1">
                <a:latin typeface="Arial" charset="0"/>
              </a:rPr>
              <a:t>therapeutic</a:t>
            </a:r>
            <a:r>
              <a:rPr lang="fr-FR" sz="2400" b="1" dirty="0">
                <a:latin typeface="Arial" charset="0"/>
              </a:rPr>
              <a:t> options</a:t>
            </a:r>
          </a:p>
        </p:txBody>
      </p:sp>
    </p:spTree>
    <p:extLst>
      <p:ext uri="{BB962C8B-B14F-4D97-AF65-F5344CB8AC3E}">
        <p14:creationId xmlns:p14="http://schemas.microsoft.com/office/powerpoint/2010/main" val="371582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867" y="114302"/>
            <a:ext cx="9110133" cy="612530"/>
          </a:xfrm>
          <a:prstGeom prst="rect">
            <a:avLst/>
          </a:prstGeom>
          <a:noFill/>
          <a:ln w="9525">
            <a:noFill/>
            <a:miter lim="800000"/>
            <a:headEnd/>
            <a:tailEnd/>
          </a:ln>
        </p:spPr>
        <p:txBody>
          <a:bodyPr anchor="ctr"/>
          <a:lstStyle/>
          <a:p>
            <a:pPr algn="ctr">
              <a:defRPr/>
            </a:pPr>
            <a:r>
              <a:rPr lang="fr-FR" sz="3600" b="1" dirty="0" err="1">
                <a:solidFill>
                  <a:srgbClr val="F5D1AE"/>
                </a:solidFill>
                <a:latin typeface="Arial" pitchFamily="34" charset="0"/>
                <a:ea typeface="+mj-ea"/>
                <a:cs typeface="Arial" pitchFamily="34" charset="0"/>
              </a:rPr>
              <a:t>Risk</a:t>
            </a:r>
            <a:r>
              <a:rPr lang="fr-FR" sz="3600" b="1" dirty="0">
                <a:solidFill>
                  <a:srgbClr val="F5D1AE"/>
                </a:solidFill>
                <a:latin typeface="Arial" pitchFamily="34" charset="0"/>
                <a:ea typeface="+mj-ea"/>
                <a:cs typeface="Arial" pitchFamily="34" charset="0"/>
              </a:rPr>
              <a:t> of CHD in </a:t>
            </a:r>
            <a:r>
              <a:rPr lang="fr-FR" sz="3600" b="1" dirty="0" err="1">
                <a:solidFill>
                  <a:srgbClr val="F5D1AE"/>
                </a:solidFill>
                <a:latin typeface="Arial" pitchFamily="34" charset="0"/>
                <a:ea typeface="+mj-ea"/>
                <a:cs typeface="Arial" pitchFamily="34" charset="0"/>
              </a:rPr>
              <a:t>heFH</a:t>
            </a:r>
            <a:r>
              <a:rPr lang="fr-FR" sz="3600" b="1" dirty="0">
                <a:solidFill>
                  <a:srgbClr val="F5D1AE"/>
                </a:solidFill>
                <a:latin typeface="Arial" pitchFamily="34" charset="0"/>
                <a:ea typeface="+mj-ea"/>
                <a:cs typeface="Arial" pitchFamily="34" charset="0"/>
              </a:rPr>
              <a:t> </a:t>
            </a:r>
          </a:p>
        </p:txBody>
      </p:sp>
      <p:pic>
        <p:nvPicPr>
          <p:cNvPr id="48130" name="Image 2" descr="Capture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2571750"/>
            <a:ext cx="787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522156" y="6429375"/>
            <a:ext cx="2304345" cy="338138"/>
          </a:xfrm>
          <a:prstGeom prst="rect">
            <a:avLst/>
          </a:prstGeom>
          <a:noFill/>
        </p:spPr>
        <p:txBody>
          <a:bodyPr wrap="none">
            <a:spAutoFit/>
          </a:bodyPr>
          <a:lstStyle/>
          <a:p>
            <a:pPr>
              <a:defRPr/>
            </a:pPr>
            <a:r>
              <a:rPr lang="fr-FR" sz="1600" b="1" dirty="0">
                <a:latin typeface="+mj-lt"/>
                <a:ea typeface="+mn-ea"/>
                <a:cs typeface="Arial" charset="0"/>
              </a:rPr>
              <a:t>Benn M et al. JCEM 2012</a:t>
            </a:r>
          </a:p>
        </p:txBody>
      </p:sp>
      <p:sp>
        <p:nvSpPr>
          <p:cNvPr id="5" name="ZoneTexte 4"/>
          <p:cNvSpPr txBox="1"/>
          <p:nvPr/>
        </p:nvSpPr>
        <p:spPr>
          <a:xfrm>
            <a:off x="254000" y="1000126"/>
            <a:ext cx="8445500" cy="1323975"/>
          </a:xfrm>
          <a:prstGeom prst="rect">
            <a:avLst/>
          </a:prstGeom>
          <a:noFill/>
        </p:spPr>
        <p:txBody>
          <a:bodyPr>
            <a:spAutoFit/>
          </a:bodyPr>
          <a:lstStyle/>
          <a:p>
            <a:pPr>
              <a:defRPr/>
            </a:pPr>
            <a:r>
              <a:rPr lang="en-US" sz="2000" b="1" dirty="0">
                <a:latin typeface="+mj-lt"/>
                <a:ea typeface="+mn-ea"/>
                <a:cs typeface="Arial" charset="0"/>
              </a:rPr>
              <a:t>Copenhagen General Population Study (n=69,209)</a:t>
            </a:r>
          </a:p>
          <a:p>
            <a:pPr>
              <a:defRPr/>
            </a:pPr>
            <a:r>
              <a:rPr lang="en-US" sz="2000" b="1" dirty="0">
                <a:latin typeface="+mj-lt"/>
                <a:ea typeface="+mn-ea"/>
                <a:cs typeface="Arial" charset="0"/>
              </a:rPr>
              <a:t>Dutch criteria (no use of </a:t>
            </a:r>
            <a:r>
              <a:rPr lang="en-US" sz="2000" b="1" dirty="0" err="1">
                <a:latin typeface="+mj-lt"/>
                <a:ea typeface="+mn-ea"/>
                <a:cs typeface="Arial" charset="0"/>
              </a:rPr>
              <a:t>xanthoma</a:t>
            </a:r>
            <a:r>
              <a:rPr lang="en-US" sz="2000" b="1" dirty="0">
                <a:latin typeface="+mj-lt"/>
                <a:ea typeface="+mn-ea"/>
                <a:cs typeface="Arial" charset="0"/>
              </a:rPr>
              <a:t> or corneal </a:t>
            </a:r>
            <a:r>
              <a:rPr lang="en-US" sz="2000" b="1" dirty="0" err="1">
                <a:latin typeface="+mj-lt"/>
                <a:ea typeface="+mn-ea"/>
                <a:cs typeface="Arial" charset="0"/>
              </a:rPr>
              <a:t>arcus</a:t>
            </a:r>
            <a:r>
              <a:rPr lang="en-US" sz="2000" b="1" dirty="0">
                <a:latin typeface="+mj-lt"/>
                <a:ea typeface="+mn-ea"/>
                <a:cs typeface="Arial" charset="0"/>
              </a:rPr>
              <a:t>)</a:t>
            </a:r>
          </a:p>
          <a:p>
            <a:pPr>
              <a:defRPr/>
            </a:pPr>
            <a:r>
              <a:rPr lang="en-US" sz="2000" b="1" dirty="0">
                <a:latin typeface="+mj-lt"/>
                <a:ea typeface="+mn-ea"/>
                <a:cs typeface="Arial" charset="0"/>
              </a:rPr>
              <a:t>After exclusion of hypothyroidism, there were 0.20% of definite FH, 0.53% of probable, 6.3% of possible FH and 93% of unlikely FH</a:t>
            </a:r>
          </a:p>
        </p:txBody>
      </p:sp>
      <p:sp>
        <p:nvSpPr>
          <p:cNvPr id="48133" name="Rectangle 5"/>
          <p:cNvSpPr>
            <a:spLocks noChangeArrowheads="1"/>
          </p:cNvSpPr>
          <p:nvPr/>
        </p:nvSpPr>
        <p:spPr bwMode="auto">
          <a:xfrm>
            <a:off x="698500" y="4857751"/>
            <a:ext cx="7874000" cy="1000125"/>
          </a:xfrm>
          <a:prstGeom prst="rect">
            <a:avLst/>
          </a:prstGeom>
          <a:solidFill>
            <a:schemeClr val="accent1"/>
          </a:solidFill>
          <a:ln w="12700">
            <a:solidFill>
              <a:schemeClr val="tx1"/>
            </a:solidFill>
            <a:round/>
            <a:headEnd/>
            <a:tailEnd/>
          </a:ln>
        </p:spPr>
        <p:txBody>
          <a:bodyPr/>
          <a:lstStyle/>
          <a:p>
            <a:pPr algn="ctr" eaLnBrk="0" hangingPunct="0"/>
            <a:r>
              <a:rPr lang="fr-FR" b="1">
                <a:solidFill>
                  <a:srgbClr val="00007F"/>
                </a:solidFill>
                <a:latin typeface="Arial" charset="0"/>
              </a:rPr>
              <a:t>Adjusted odd ratio for CAD in non treated patients with definite/probable FH: 13.2 (95% CI 10.0 – 17.4)</a:t>
            </a:r>
          </a:p>
        </p:txBody>
      </p:sp>
    </p:spTree>
    <p:extLst>
      <p:ext uri="{BB962C8B-B14F-4D97-AF65-F5344CB8AC3E}">
        <p14:creationId xmlns:p14="http://schemas.microsoft.com/office/powerpoint/2010/main" val="235729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a:xfrm>
            <a:off x="0" y="105113"/>
            <a:ext cx="8991600" cy="1143000"/>
          </a:xfrm>
        </p:spPr>
        <p:txBody>
          <a:bodyPr>
            <a:noAutofit/>
          </a:bodyPr>
          <a:lstStyle/>
          <a:p>
            <a:r>
              <a:rPr lang="en-GB" sz="3600" b="1" dirty="0">
                <a:solidFill>
                  <a:srgbClr val="F5D1AE"/>
                </a:solidFill>
                <a:latin typeface="Arial" charset="0"/>
              </a:rPr>
              <a:t>Why such a high </a:t>
            </a:r>
            <a:r>
              <a:rPr lang="en-GB" sz="3600" b="1" dirty="0" smtClean="0">
                <a:solidFill>
                  <a:srgbClr val="F5D1AE"/>
                </a:solidFill>
                <a:latin typeface="Arial" charset="0"/>
              </a:rPr>
              <a:t>risk?</a:t>
            </a:r>
            <a:r>
              <a:rPr lang="en-GB" sz="3600" b="1" dirty="0">
                <a:solidFill>
                  <a:srgbClr val="F5D1AE"/>
                </a:solidFill>
                <a:latin typeface="Arial" charset="0"/>
              </a:rPr>
              <a:t/>
            </a:r>
            <a:br>
              <a:rPr lang="en-GB" sz="3600" b="1" dirty="0">
                <a:solidFill>
                  <a:srgbClr val="F5D1AE"/>
                </a:solidFill>
                <a:latin typeface="Arial" charset="0"/>
              </a:rPr>
            </a:br>
            <a:endParaRPr lang="en-US" sz="2800" dirty="0">
              <a:solidFill>
                <a:srgbClr val="F5D1AE"/>
              </a:solidFill>
              <a:latin typeface="Arial" charset="0"/>
            </a:endParaRPr>
          </a:p>
        </p:txBody>
      </p:sp>
      <p:sp>
        <p:nvSpPr>
          <p:cNvPr id="30723" name="Text Placeholder 9"/>
          <p:cNvSpPr>
            <a:spLocks noGrp="1"/>
          </p:cNvSpPr>
          <p:nvPr>
            <p:ph type="body" sz="quarter" idx="10"/>
          </p:nvPr>
        </p:nvSpPr>
        <p:spPr>
          <a:xfrm>
            <a:off x="681038" y="6229350"/>
            <a:ext cx="6251575" cy="569913"/>
          </a:xfrm>
        </p:spPr>
        <p:txBody>
          <a:bodyPr/>
          <a:lstStyle/>
          <a:p>
            <a:pPr eaLnBrk="1" hangingPunct="1">
              <a:spcBef>
                <a:spcPct val="0"/>
              </a:spcBef>
              <a:spcAft>
                <a:spcPct val="0"/>
              </a:spcAft>
            </a:pPr>
            <a:r>
              <a:rPr lang="en-US">
                <a:latin typeface="Arial" charset="0"/>
              </a:rPr>
              <a:t>1. Guérin M. </a:t>
            </a:r>
            <a:r>
              <a:rPr lang="en-US" i="1">
                <a:latin typeface="Arial" charset="0"/>
              </a:rPr>
              <a:t>Curr Opin Lipidol </a:t>
            </a:r>
            <a:r>
              <a:rPr lang="en-US">
                <a:latin typeface="Arial" charset="0"/>
              </a:rPr>
              <a:t>2012;Epub;doi: 10.1097/MOL.0b013e328353ef07 </a:t>
            </a:r>
          </a:p>
        </p:txBody>
      </p:sp>
      <p:sp>
        <p:nvSpPr>
          <p:cNvPr id="30724" name="Text Box 16"/>
          <p:cNvSpPr txBox="1">
            <a:spLocks noChangeArrowheads="1"/>
          </p:cNvSpPr>
          <p:nvPr/>
        </p:nvSpPr>
        <p:spPr bwMode="auto">
          <a:xfrm>
            <a:off x="223113" y="3435992"/>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b="1">
                <a:solidFill>
                  <a:schemeClr val="bg1"/>
                </a:solidFill>
              </a:rPr>
              <a:t>A</a:t>
            </a:r>
          </a:p>
        </p:txBody>
      </p:sp>
      <p:grpSp>
        <p:nvGrpSpPr>
          <p:cNvPr id="30725" name="Group 88"/>
          <p:cNvGrpSpPr>
            <a:grpSpLocks/>
          </p:cNvGrpSpPr>
          <p:nvPr/>
        </p:nvGrpSpPr>
        <p:grpSpPr bwMode="auto">
          <a:xfrm>
            <a:off x="753338" y="3605855"/>
            <a:ext cx="3849688" cy="2460625"/>
            <a:chOff x="1585738" y="1900492"/>
            <a:chExt cx="5914905" cy="4452066"/>
          </a:xfrm>
        </p:grpSpPr>
        <p:cxnSp>
          <p:nvCxnSpPr>
            <p:cNvPr id="90" name="Straight Connector 89"/>
            <p:cNvCxnSpPr/>
            <p:nvPr/>
          </p:nvCxnSpPr>
          <p:spPr>
            <a:xfrm>
              <a:off x="2354067" y="2078575"/>
              <a:ext cx="0" cy="31796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356505" y="5255339"/>
              <a:ext cx="4751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05278" y="5255339"/>
              <a:ext cx="143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205278" y="4471200"/>
              <a:ext cx="143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2205278" y="3689934"/>
              <a:ext cx="143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205278" y="2908669"/>
              <a:ext cx="143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205278" y="2127403"/>
              <a:ext cx="143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a:off x="2282258" y="5301296"/>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a:off x="2818868"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a:off x="3345721"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a:off x="3870135"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a:off x="4401866"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a:off x="4936038"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a:off x="5462891"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a:off x="5989745"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a:off x="6521476"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a:off x="7028816" y="5321403"/>
              <a:ext cx="1436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834" name="TextBox 106"/>
            <p:cNvSpPr txBox="1">
              <a:spLocks noChangeArrowheads="1"/>
            </p:cNvSpPr>
            <p:nvPr/>
          </p:nvSpPr>
          <p:spPr bwMode="auto">
            <a:xfrm>
              <a:off x="4400644" y="5851332"/>
              <a:ext cx="941511"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solidFill>
                    <a:srgbClr val="FFFFFF"/>
                  </a:solidFill>
                </a:rPr>
                <a:t>C-IMT</a:t>
              </a:r>
            </a:p>
          </p:txBody>
        </p:sp>
        <p:sp>
          <p:nvSpPr>
            <p:cNvPr id="30835" name="TextBox 107"/>
            <p:cNvSpPr txBox="1">
              <a:spLocks noChangeArrowheads="1"/>
            </p:cNvSpPr>
            <p:nvPr/>
          </p:nvSpPr>
          <p:spPr bwMode="auto">
            <a:xfrm>
              <a:off x="2123727"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0.2</a:t>
              </a:r>
            </a:p>
          </p:txBody>
        </p:sp>
        <p:sp>
          <p:nvSpPr>
            <p:cNvPr id="30836" name="TextBox 108"/>
            <p:cNvSpPr txBox="1">
              <a:spLocks noChangeArrowheads="1"/>
            </p:cNvSpPr>
            <p:nvPr/>
          </p:nvSpPr>
          <p:spPr bwMode="auto">
            <a:xfrm>
              <a:off x="2653663"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0.4</a:t>
              </a:r>
            </a:p>
          </p:txBody>
        </p:sp>
        <p:sp>
          <p:nvSpPr>
            <p:cNvPr id="30837" name="TextBox 109"/>
            <p:cNvSpPr txBox="1">
              <a:spLocks noChangeArrowheads="1"/>
            </p:cNvSpPr>
            <p:nvPr/>
          </p:nvSpPr>
          <p:spPr bwMode="auto">
            <a:xfrm>
              <a:off x="3181902"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0.6</a:t>
              </a:r>
            </a:p>
          </p:txBody>
        </p:sp>
        <p:sp>
          <p:nvSpPr>
            <p:cNvPr id="30838" name="TextBox 110"/>
            <p:cNvSpPr txBox="1">
              <a:spLocks noChangeArrowheads="1"/>
            </p:cNvSpPr>
            <p:nvPr/>
          </p:nvSpPr>
          <p:spPr bwMode="auto">
            <a:xfrm>
              <a:off x="3711837"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0.8</a:t>
              </a:r>
            </a:p>
          </p:txBody>
        </p:sp>
        <p:sp>
          <p:nvSpPr>
            <p:cNvPr id="30839" name="TextBox 111"/>
            <p:cNvSpPr txBox="1">
              <a:spLocks noChangeArrowheads="1"/>
            </p:cNvSpPr>
            <p:nvPr/>
          </p:nvSpPr>
          <p:spPr bwMode="auto">
            <a:xfrm>
              <a:off x="4225698"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1.0</a:t>
              </a:r>
            </a:p>
          </p:txBody>
        </p:sp>
        <p:sp>
          <p:nvSpPr>
            <p:cNvPr id="30840" name="TextBox 112"/>
            <p:cNvSpPr txBox="1">
              <a:spLocks noChangeArrowheads="1"/>
            </p:cNvSpPr>
            <p:nvPr/>
          </p:nvSpPr>
          <p:spPr bwMode="auto">
            <a:xfrm>
              <a:off x="4755634"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1.2</a:t>
              </a:r>
            </a:p>
          </p:txBody>
        </p:sp>
        <p:sp>
          <p:nvSpPr>
            <p:cNvPr id="30841" name="TextBox 113"/>
            <p:cNvSpPr txBox="1">
              <a:spLocks noChangeArrowheads="1"/>
            </p:cNvSpPr>
            <p:nvPr/>
          </p:nvSpPr>
          <p:spPr bwMode="auto">
            <a:xfrm>
              <a:off x="5283872"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1.4</a:t>
              </a:r>
            </a:p>
          </p:txBody>
        </p:sp>
        <p:sp>
          <p:nvSpPr>
            <p:cNvPr id="30842" name="TextBox 114"/>
            <p:cNvSpPr txBox="1">
              <a:spLocks noChangeArrowheads="1"/>
            </p:cNvSpPr>
            <p:nvPr/>
          </p:nvSpPr>
          <p:spPr bwMode="auto">
            <a:xfrm>
              <a:off x="5813805"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1.6</a:t>
              </a:r>
            </a:p>
          </p:txBody>
        </p:sp>
        <p:sp>
          <p:nvSpPr>
            <p:cNvPr id="30843" name="TextBox 115"/>
            <p:cNvSpPr txBox="1">
              <a:spLocks noChangeArrowheads="1"/>
            </p:cNvSpPr>
            <p:nvPr/>
          </p:nvSpPr>
          <p:spPr bwMode="auto">
            <a:xfrm>
              <a:off x="6359295"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1.8</a:t>
              </a:r>
            </a:p>
          </p:txBody>
        </p:sp>
        <p:sp>
          <p:nvSpPr>
            <p:cNvPr id="30844" name="TextBox 116"/>
            <p:cNvSpPr txBox="1">
              <a:spLocks noChangeArrowheads="1"/>
            </p:cNvSpPr>
            <p:nvPr/>
          </p:nvSpPr>
          <p:spPr bwMode="auto">
            <a:xfrm>
              <a:off x="6889227" y="5405895"/>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2.0</a:t>
              </a:r>
            </a:p>
          </p:txBody>
        </p:sp>
        <p:sp>
          <p:nvSpPr>
            <p:cNvPr id="30845" name="TextBox 117"/>
            <p:cNvSpPr txBox="1">
              <a:spLocks noChangeArrowheads="1"/>
            </p:cNvSpPr>
            <p:nvPr/>
          </p:nvSpPr>
          <p:spPr bwMode="auto">
            <a:xfrm>
              <a:off x="1699550" y="5017684"/>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0.0</a:t>
              </a:r>
            </a:p>
          </p:txBody>
        </p:sp>
        <p:sp>
          <p:nvSpPr>
            <p:cNvPr id="30846" name="TextBox 118"/>
            <p:cNvSpPr txBox="1">
              <a:spLocks noChangeArrowheads="1"/>
            </p:cNvSpPr>
            <p:nvPr/>
          </p:nvSpPr>
          <p:spPr bwMode="auto">
            <a:xfrm>
              <a:off x="1699550" y="4229803"/>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2.5</a:t>
              </a:r>
            </a:p>
          </p:txBody>
        </p:sp>
        <p:sp>
          <p:nvSpPr>
            <p:cNvPr id="30847" name="TextBox 119"/>
            <p:cNvSpPr txBox="1">
              <a:spLocks noChangeArrowheads="1"/>
            </p:cNvSpPr>
            <p:nvPr/>
          </p:nvSpPr>
          <p:spPr bwMode="auto">
            <a:xfrm>
              <a:off x="1699550" y="3444798"/>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5.0</a:t>
              </a:r>
            </a:p>
          </p:txBody>
        </p:sp>
        <p:sp>
          <p:nvSpPr>
            <p:cNvPr id="30848" name="TextBox 120"/>
            <p:cNvSpPr txBox="1">
              <a:spLocks noChangeArrowheads="1"/>
            </p:cNvSpPr>
            <p:nvPr/>
          </p:nvSpPr>
          <p:spPr bwMode="auto">
            <a:xfrm>
              <a:off x="1699550" y="2679743"/>
              <a:ext cx="611416"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7.5</a:t>
              </a:r>
            </a:p>
          </p:txBody>
        </p:sp>
        <p:sp>
          <p:nvSpPr>
            <p:cNvPr id="30849" name="TextBox 121"/>
            <p:cNvSpPr txBox="1">
              <a:spLocks noChangeArrowheads="1"/>
            </p:cNvSpPr>
            <p:nvPr/>
          </p:nvSpPr>
          <p:spPr bwMode="auto">
            <a:xfrm>
              <a:off x="1585738" y="1900492"/>
              <a:ext cx="741975" cy="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10.0</a:t>
              </a:r>
            </a:p>
          </p:txBody>
        </p:sp>
        <p:sp>
          <p:nvSpPr>
            <p:cNvPr id="30850" name="TextBox 122"/>
            <p:cNvSpPr txBox="1">
              <a:spLocks noChangeArrowheads="1"/>
            </p:cNvSpPr>
            <p:nvPr/>
          </p:nvSpPr>
          <p:spPr bwMode="auto">
            <a:xfrm>
              <a:off x="2659608" y="4748103"/>
              <a:ext cx="2340473" cy="50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solidFill>
                    <a:srgbClr val="FFFFFF"/>
                  </a:solidFill>
                </a:rPr>
                <a:t>r</a:t>
              </a:r>
              <a:r>
                <a:rPr lang="en-US" sz="1200">
                  <a:solidFill>
                    <a:srgbClr val="FFFFFF"/>
                  </a:solidFill>
                </a:rPr>
                <a:t>  = –0.473; </a:t>
              </a:r>
              <a:r>
                <a:rPr lang="en-US" sz="1200" i="1">
                  <a:solidFill>
                    <a:srgbClr val="FFFFFF"/>
                  </a:solidFill>
                </a:rPr>
                <a:t>p</a:t>
              </a:r>
              <a:r>
                <a:rPr lang="en-US" sz="1200">
                  <a:solidFill>
                    <a:srgbClr val="FFFFFF"/>
                  </a:solidFill>
                </a:rPr>
                <a:t>&lt;0.02</a:t>
              </a:r>
              <a:endParaRPr lang="en-US" sz="1200" i="1">
                <a:solidFill>
                  <a:srgbClr val="FFFFFF"/>
                </a:solidFill>
              </a:endParaRPr>
            </a:p>
          </p:txBody>
        </p:sp>
        <p:sp>
          <p:nvSpPr>
            <p:cNvPr id="124" name="Freeform 123"/>
            <p:cNvSpPr/>
            <p:nvPr/>
          </p:nvSpPr>
          <p:spPr>
            <a:xfrm>
              <a:off x="2837015" y="2535270"/>
              <a:ext cx="3734316" cy="2001994"/>
            </a:xfrm>
            <a:custGeom>
              <a:avLst/>
              <a:gdLst>
                <a:gd name="connsiteX0" fmla="*/ 0 w 3735237"/>
                <a:gd name="connsiteY0" fmla="*/ 0 h 2001328"/>
                <a:gd name="connsiteX1" fmla="*/ 3735237 w 3735237"/>
                <a:gd name="connsiteY1" fmla="*/ 2001328 h 2001328"/>
                <a:gd name="connsiteX2" fmla="*/ 3735237 w 3735237"/>
                <a:gd name="connsiteY2" fmla="*/ 2001328 h 2001328"/>
              </a:gdLst>
              <a:ahLst/>
              <a:cxnLst>
                <a:cxn ang="0">
                  <a:pos x="connsiteX0" y="connsiteY0"/>
                </a:cxn>
                <a:cxn ang="0">
                  <a:pos x="connsiteX1" y="connsiteY1"/>
                </a:cxn>
                <a:cxn ang="0">
                  <a:pos x="connsiteX2" y="connsiteY2"/>
                </a:cxn>
              </a:cxnLst>
              <a:rect l="l" t="t" r="r" b="b"/>
              <a:pathLst>
                <a:path w="3735237" h="2001328">
                  <a:moveTo>
                    <a:pt x="0" y="0"/>
                  </a:moveTo>
                  <a:lnTo>
                    <a:pt x="3735237" y="2001328"/>
                  </a:lnTo>
                  <a:lnTo>
                    <a:pt x="3735237" y="2001328"/>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sp>
          <p:nvSpPr>
            <p:cNvPr id="125" name="Freeform 124"/>
            <p:cNvSpPr/>
            <p:nvPr/>
          </p:nvSpPr>
          <p:spPr>
            <a:xfrm>
              <a:off x="2854089" y="2845478"/>
              <a:ext cx="3424547" cy="2389754"/>
            </a:xfrm>
            <a:custGeom>
              <a:avLst/>
              <a:gdLst>
                <a:gd name="connsiteX0" fmla="*/ 0 w 3424687"/>
                <a:gd name="connsiteY0" fmla="*/ 0 h 2389517"/>
                <a:gd name="connsiteX1" fmla="*/ 3424687 w 3424687"/>
                <a:gd name="connsiteY1" fmla="*/ 2389517 h 2389517"/>
                <a:gd name="connsiteX2" fmla="*/ 3424687 w 3424687"/>
                <a:gd name="connsiteY2" fmla="*/ 2389517 h 2389517"/>
                <a:gd name="connsiteX0" fmla="*/ 0 w 3424687"/>
                <a:gd name="connsiteY0" fmla="*/ 0 h 2389517"/>
                <a:gd name="connsiteX1" fmla="*/ 2724769 w 3424687"/>
                <a:gd name="connsiteY1" fmla="*/ 1806419 h 2389517"/>
                <a:gd name="connsiteX2" fmla="*/ 3424687 w 3424687"/>
                <a:gd name="connsiteY2" fmla="*/ 2389517 h 2389517"/>
                <a:gd name="connsiteX3" fmla="*/ 3424687 w 3424687"/>
                <a:gd name="connsiteY3" fmla="*/ 2389517 h 2389517"/>
                <a:gd name="connsiteX0" fmla="*/ 0 w 3424687"/>
                <a:gd name="connsiteY0" fmla="*/ 0 h 2389517"/>
                <a:gd name="connsiteX1" fmla="*/ 2076697 w 3424687"/>
                <a:gd name="connsiteY1" fmla="*/ 1302363 h 2389517"/>
                <a:gd name="connsiteX2" fmla="*/ 2724769 w 3424687"/>
                <a:gd name="connsiteY2" fmla="*/ 1806419 h 2389517"/>
                <a:gd name="connsiteX3" fmla="*/ 3424687 w 3424687"/>
                <a:gd name="connsiteY3" fmla="*/ 2389517 h 2389517"/>
                <a:gd name="connsiteX4" fmla="*/ 3424687 w 3424687"/>
                <a:gd name="connsiteY4" fmla="*/ 2389517 h 2389517"/>
                <a:gd name="connsiteX0" fmla="*/ 0 w 3424687"/>
                <a:gd name="connsiteY0" fmla="*/ 0 h 2389517"/>
                <a:gd name="connsiteX1" fmla="*/ 1500633 w 3424687"/>
                <a:gd name="connsiteY1" fmla="*/ 870315 h 2389517"/>
                <a:gd name="connsiteX2" fmla="*/ 2076697 w 3424687"/>
                <a:gd name="connsiteY2" fmla="*/ 1302363 h 2389517"/>
                <a:gd name="connsiteX3" fmla="*/ 2724769 w 3424687"/>
                <a:gd name="connsiteY3" fmla="*/ 1806419 h 2389517"/>
                <a:gd name="connsiteX4" fmla="*/ 3424687 w 3424687"/>
                <a:gd name="connsiteY4" fmla="*/ 2389517 h 2389517"/>
                <a:gd name="connsiteX5" fmla="*/ 3424687 w 3424687"/>
                <a:gd name="connsiteY5" fmla="*/ 2389517 h 2389517"/>
                <a:gd name="connsiteX0" fmla="*/ 0 w 3424687"/>
                <a:gd name="connsiteY0" fmla="*/ 0 h 2389517"/>
                <a:gd name="connsiteX1" fmla="*/ 996577 w 3424687"/>
                <a:gd name="connsiteY1" fmla="*/ 510275 h 2389517"/>
                <a:gd name="connsiteX2" fmla="*/ 1500633 w 3424687"/>
                <a:gd name="connsiteY2" fmla="*/ 870315 h 2389517"/>
                <a:gd name="connsiteX3" fmla="*/ 2076697 w 3424687"/>
                <a:gd name="connsiteY3" fmla="*/ 1302363 h 2389517"/>
                <a:gd name="connsiteX4" fmla="*/ 2724769 w 3424687"/>
                <a:gd name="connsiteY4" fmla="*/ 1806419 h 2389517"/>
                <a:gd name="connsiteX5" fmla="*/ 3424687 w 3424687"/>
                <a:gd name="connsiteY5" fmla="*/ 2389517 h 2389517"/>
                <a:gd name="connsiteX6" fmla="*/ 3424687 w 3424687"/>
                <a:gd name="connsiteY6" fmla="*/ 2389517 h 2389517"/>
                <a:gd name="connsiteX0" fmla="*/ 0 w 3424687"/>
                <a:gd name="connsiteY0" fmla="*/ 0 h 2389517"/>
                <a:gd name="connsiteX1" fmla="*/ 636537 w 3424687"/>
                <a:gd name="connsiteY1" fmla="*/ 294251 h 2389517"/>
                <a:gd name="connsiteX2" fmla="*/ 996577 w 3424687"/>
                <a:gd name="connsiteY2" fmla="*/ 510275 h 2389517"/>
                <a:gd name="connsiteX3" fmla="*/ 1500633 w 3424687"/>
                <a:gd name="connsiteY3" fmla="*/ 870315 h 2389517"/>
                <a:gd name="connsiteX4" fmla="*/ 2076697 w 3424687"/>
                <a:gd name="connsiteY4" fmla="*/ 1302363 h 2389517"/>
                <a:gd name="connsiteX5" fmla="*/ 2724769 w 3424687"/>
                <a:gd name="connsiteY5" fmla="*/ 1806419 h 2389517"/>
                <a:gd name="connsiteX6" fmla="*/ 3424687 w 3424687"/>
                <a:gd name="connsiteY6" fmla="*/ 2389517 h 2389517"/>
                <a:gd name="connsiteX7" fmla="*/ 3424687 w 3424687"/>
                <a:gd name="connsiteY7" fmla="*/ 2389517 h 238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687" h="2389517">
                  <a:moveTo>
                    <a:pt x="0" y="0"/>
                  </a:moveTo>
                  <a:lnTo>
                    <a:pt x="636537" y="294251"/>
                  </a:lnTo>
                  <a:lnTo>
                    <a:pt x="996577" y="510275"/>
                  </a:lnTo>
                  <a:lnTo>
                    <a:pt x="1500633" y="870315"/>
                  </a:lnTo>
                  <a:lnTo>
                    <a:pt x="2076697" y="1302363"/>
                  </a:lnTo>
                  <a:lnTo>
                    <a:pt x="2724769" y="1806419"/>
                  </a:lnTo>
                  <a:lnTo>
                    <a:pt x="3424687" y="2389517"/>
                  </a:lnTo>
                  <a:lnTo>
                    <a:pt x="3424687" y="2389517"/>
                  </a:lnTo>
                </a:path>
              </a:pathLst>
            </a:custGeom>
            <a:ln w="19050">
              <a:solidFill>
                <a:srgbClr val="EB8F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sp>
          <p:nvSpPr>
            <p:cNvPr id="126" name="Freeform 125"/>
            <p:cNvSpPr/>
            <p:nvPr/>
          </p:nvSpPr>
          <p:spPr>
            <a:xfrm>
              <a:off x="2854089" y="2216445"/>
              <a:ext cx="3717243" cy="1355726"/>
            </a:xfrm>
            <a:custGeom>
              <a:avLst/>
              <a:gdLst>
                <a:gd name="connsiteX0" fmla="*/ 0 w 3717985"/>
                <a:gd name="connsiteY0" fmla="*/ 0 h 1354347"/>
                <a:gd name="connsiteX1" fmla="*/ 3717985 w 3717985"/>
                <a:gd name="connsiteY1" fmla="*/ 1354347 h 1354347"/>
                <a:gd name="connsiteX2" fmla="*/ 3717985 w 3717985"/>
                <a:gd name="connsiteY2" fmla="*/ 1354347 h 1354347"/>
                <a:gd name="connsiteX0" fmla="*/ 0 w 3717985"/>
                <a:gd name="connsiteY0" fmla="*/ 0 h 1354347"/>
                <a:gd name="connsiteX1" fmla="*/ 3084809 w 3717985"/>
                <a:gd name="connsiteY1" fmla="*/ 1212011 h 1354347"/>
                <a:gd name="connsiteX2" fmla="*/ 3717985 w 3717985"/>
                <a:gd name="connsiteY2" fmla="*/ 1354347 h 1354347"/>
                <a:gd name="connsiteX3" fmla="*/ 3717985 w 3717985"/>
                <a:gd name="connsiteY3" fmla="*/ 1354347 h 1354347"/>
                <a:gd name="connsiteX0" fmla="*/ 0 w 3717985"/>
                <a:gd name="connsiteY0" fmla="*/ 0 h 1354347"/>
                <a:gd name="connsiteX1" fmla="*/ 2580753 w 3717985"/>
                <a:gd name="connsiteY1" fmla="*/ 1067995 h 1354347"/>
                <a:gd name="connsiteX2" fmla="*/ 3084809 w 3717985"/>
                <a:gd name="connsiteY2" fmla="*/ 1212011 h 1354347"/>
                <a:gd name="connsiteX3" fmla="*/ 3717985 w 3717985"/>
                <a:gd name="connsiteY3" fmla="*/ 1354347 h 1354347"/>
                <a:gd name="connsiteX4" fmla="*/ 3717985 w 3717985"/>
                <a:gd name="connsiteY4" fmla="*/ 1354347 h 1354347"/>
                <a:gd name="connsiteX0" fmla="*/ 0 w 3717985"/>
                <a:gd name="connsiteY0" fmla="*/ 0 h 1354347"/>
                <a:gd name="connsiteX1" fmla="*/ 1932681 w 3717985"/>
                <a:gd name="connsiteY1" fmla="*/ 923979 h 1354347"/>
                <a:gd name="connsiteX2" fmla="*/ 2580753 w 3717985"/>
                <a:gd name="connsiteY2" fmla="*/ 1067995 h 1354347"/>
                <a:gd name="connsiteX3" fmla="*/ 3084809 w 3717985"/>
                <a:gd name="connsiteY3" fmla="*/ 1212011 h 1354347"/>
                <a:gd name="connsiteX4" fmla="*/ 3717985 w 3717985"/>
                <a:gd name="connsiteY4" fmla="*/ 1354347 h 1354347"/>
                <a:gd name="connsiteX5" fmla="*/ 3717985 w 3717985"/>
                <a:gd name="connsiteY5" fmla="*/ 1354347 h 1354347"/>
                <a:gd name="connsiteX0" fmla="*/ 0 w 3717985"/>
                <a:gd name="connsiteY0" fmla="*/ 0 h 1354347"/>
                <a:gd name="connsiteX1" fmla="*/ 1356617 w 3717985"/>
                <a:gd name="connsiteY1" fmla="*/ 707955 h 1354347"/>
                <a:gd name="connsiteX2" fmla="*/ 1932681 w 3717985"/>
                <a:gd name="connsiteY2" fmla="*/ 923979 h 1354347"/>
                <a:gd name="connsiteX3" fmla="*/ 2580753 w 3717985"/>
                <a:gd name="connsiteY3" fmla="*/ 1067995 h 1354347"/>
                <a:gd name="connsiteX4" fmla="*/ 3084809 w 3717985"/>
                <a:gd name="connsiteY4" fmla="*/ 1212011 h 1354347"/>
                <a:gd name="connsiteX5" fmla="*/ 3717985 w 3717985"/>
                <a:gd name="connsiteY5" fmla="*/ 1354347 h 1354347"/>
                <a:gd name="connsiteX6" fmla="*/ 3717985 w 3717985"/>
                <a:gd name="connsiteY6" fmla="*/ 1354347 h 1354347"/>
                <a:gd name="connsiteX0" fmla="*/ 0 w 3717985"/>
                <a:gd name="connsiteY0" fmla="*/ 0 h 1354347"/>
                <a:gd name="connsiteX1" fmla="*/ 924569 w 3717985"/>
                <a:gd name="connsiteY1" fmla="*/ 563939 h 1354347"/>
                <a:gd name="connsiteX2" fmla="*/ 1356617 w 3717985"/>
                <a:gd name="connsiteY2" fmla="*/ 707955 h 1354347"/>
                <a:gd name="connsiteX3" fmla="*/ 1932681 w 3717985"/>
                <a:gd name="connsiteY3" fmla="*/ 923979 h 1354347"/>
                <a:gd name="connsiteX4" fmla="*/ 2580753 w 3717985"/>
                <a:gd name="connsiteY4" fmla="*/ 1067995 h 1354347"/>
                <a:gd name="connsiteX5" fmla="*/ 3084809 w 3717985"/>
                <a:gd name="connsiteY5" fmla="*/ 1212011 h 1354347"/>
                <a:gd name="connsiteX6" fmla="*/ 3717985 w 3717985"/>
                <a:gd name="connsiteY6" fmla="*/ 1354347 h 1354347"/>
                <a:gd name="connsiteX7" fmla="*/ 3717985 w 3717985"/>
                <a:gd name="connsiteY7" fmla="*/ 1354347 h 1354347"/>
                <a:gd name="connsiteX0" fmla="*/ 0 w 3717985"/>
                <a:gd name="connsiteY0" fmla="*/ 0 h 1354347"/>
                <a:gd name="connsiteX1" fmla="*/ 348505 w 3717985"/>
                <a:gd name="connsiteY1" fmla="*/ 275907 h 1354347"/>
                <a:gd name="connsiteX2" fmla="*/ 924569 w 3717985"/>
                <a:gd name="connsiteY2" fmla="*/ 563939 h 1354347"/>
                <a:gd name="connsiteX3" fmla="*/ 1356617 w 3717985"/>
                <a:gd name="connsiteY3" fmla="*/ 707955 h 1354347"/>
                <a:gd name="connsiteX4" fmla="*/ 1932681 w 3717985"/>
                <a:gd name="connsiteY4" fmla="*/ 923979 h 1354347"/>
                <a:gd name="connsiteX5" fmla="*/ 2580753 w 3717985"/>
                <a:gd name="connsiteY5" fmla="*/ 1067995 h 1354347"/>
                <a:gd name="connsiteX6" fmla="*/ 3084809 w 3717985"/>
                <a:gd name="connsiteY6" fmla="*/ 1212011 h 1354347"/>
                <a:gd name="connsiteX7" fmla="*/ 3717985 w 3717985"/>
                <a:gd name="connsiteY7" fmla="*/ 1354347 h 1354347"/>
                <a:gd name="connsiteX8" fmla="*/ 3717985 w 3717985"/>
                <a:gd name="connsiteY8" fmla="*/ 1354347 h 1354347"/>
                <a:gd name="connsiteX0" fmla="*/ 0 w 3717985"/>
                <a:gd name="connsiteY0" fmla="*/ 0 h 1354347"/>
                <a:gd name="connsiteX1" fmla="*/ 348505 w 3717985"/>
                <a:gd name="connsiteY1" fmla="*/ 275907 h 1354347"/>
                <a:gd name="connsiteX2" fmla="*/ 924569 w 3717985"/>
                <a:gd name="connsiteY2" fmla="*/ 563939 h 1354347"/>
                <a:gd name="connsiteX3" fmla="*/ 1356617 w 3717985"/>
                <a:gd name="connsiteY3" fmla="*/ 707955 h 1354347"/>
                <a:gd name="connsiteX4" fmla="*/ 1932681 w 3717985"/>
                <a:gd name="connsiteY4" fmla="*/ 923979 h 1354347"/>
                <a:gd name="connsiteX5" fmla="*/ 3084809 w 3717985"/>
                <a:gd name="connsiteY5" fmla="*/ 1212011 h 1354347"/>
                <a:gd name="connsiteX6" fmla="*/ 3717985 w 3717985"/>
                <a:gd name="connsiteY6" fmla="*/ 1354347 h 1354347"/>
                <a:gd name="connsiteX7" fmla="*/ 3717985 w 3717985"/>
                <a:gd name="connsiteY7" fmla="*/ 1354347 h 1354347"/>
                <a:gd name="connsiteX0" fmla="*/ 0 w 3717985"/>
                <a:gd name="connsiteY0" fmla="*/ 0 h 1354347"/>
                <a:gd name="connsiteX1" fmla="*/ 348505 w 3717985"/>
                <a:gd name="connsiteY1" fmla="*/ 275907 h 1354347"/>
                <a:gd name="connsiteX2" fmla="*/ 924569 w 3717985"/>
                <a:gd name="connsiteY2" fmla="*/ 563939 h 1354347"/>
                <a:gd name="connsiteX3" fmla="*/ 1932681 w 3717985"/>
                <a:gd name="connsiteY3" fmla="*/ 923979 h 1354347"/>
                <a:gd name="connsiteX4" fmla="*/ 3084809 w 3717985"/>
                <a:gd name="connsiteY4" fmla="*/ 1212011 h 1354347"/>
                <a:gd name="connsiteX5" fmla="*/ 3717985 w 3717985"/>
                <a:gd name="connsiteY5" fmla="*/ 1354347 h 1354347"/>
                <a:gd name="connsiteX6" fmla="*/ 3717985 w 3717985"/>
                <a:gd name="connsiteY6" fmla="*/ 1354347 h 135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7985" h="1354347">
                  <a:moveTo>
                    <a:pt x="0" y="0"/>
                  </a:moveTo>
                  <a:lnTo>
                    <a:pt x="348505" y="275907"/>
                  </a:lnTo>
                  <a:lnTo>
                    <a:pt x="924569" y="563939"/>
                  </a:lnTo>
                  <a:lnTo>
                    <a:pt x="1932681" y="923979"/>
                  </a:lnTo>
                  <a:lnTo>
                    <a:pt x="3084809" y="1212011"/>
                  </a:lnTo>
                  <a:lnTo>
                    <a:pt x="3717985" y="1354347"/>
                  </a:lnTo>
                  <a:lnTo>
                    <a:pt x="3717985" y="1354347"/>
                  </a:lnTo>
                </a:path>
              </a:pathLst>
            </a:custGeom>
            <a:ln w="19050">
              <a:solidFill>
                <a:srgbClr val="EB8F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grpSp>
      <p:grpSp>
        <p:nvGrpSpPr>
          <p:cNvPr id="30726" name="Group 126"/>
          <p:cNvGrpSpPr>
            <a:grpSpLocks/>
          </p:cNvGrpSpPr>
          <p:nvPr/>
        </p:nvGrpSpPr>
        <p:grpSpPr bwMode="auto">
          <a:xfrm>
            <a:off x="4853851" y="3569342"/>
            <a:ext cx="3844925" cy="2489200"/>
            <a:chOff x="1664191" y="1053842"/>
            <a:chExt cx="5732375" cy="4621663"/>
          </a:xfrm>
        </p:grpSpPr>
        <p:cxnSp>
          <p:nvCxnSpPr>
            <p:cNvPr id="128" name="Straight Connector 127"/>
            <p:cNvCxnSpPr/>
            <p:nvPr/>
          </p:nvCxnSpPr>
          <p:spPr>
            <a:xfrm>
              <a:off x="2270090" y="1195321"/>
              <a:ext cx="0" cy="3357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272456" y="4549564"/>
              <a:ext cx="47525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120981" y="4549564"/>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2120981" y="3889327"/>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a:off x="2197876" y="4598198"/>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a:off x="2732772"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a:off x="3260566"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a:off x="3785994"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a:off x="4316156"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flipH="1">
              <a:off x="4851052"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flipH="1">
              <a:off x="5378847"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flipH="1">
              <a:off x="5906642"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flipH="1">
              <a:off x="6436804"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a:off x="6955132" y="4615883"/>
              <a:ext cx="144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792" name="TextBox 141"/>
            <p:cNvSpPr txBox="1">
              <a:spLocks noChangeArrowheads="1"/>
            </p:cNvSpPr>
            <p:nvPr/>
          </p:nvSpPr>
          <p:spPr bwMode="auto">
            <a:xfrm>
              <a:off x="4312820" y="5161113"/>
              <a:ext cx="913249"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solidFill>
                    <a:srgbClr val="FFFFFF"/>
                  </a:solidFill>
                </a:rPr>
                <a:t>C-IMT</a:t>
              </a:r>
            </a:p>
          </p:txBody>
        </p:sp>
        <p:sp>
          <p:nvSpPr>
            <p:cNvPr id="30793" name="TextBox 142"/>
            <p:cNvSpPr txBox="1">
              <a:spLocks noChangeArrowheads="1"/>
            </p:cNvSpPr>
            <p:nvPr/>
          </p:nvSpPr>
          <p:spPr bwMode="auto">
            <a:xfrm>
              <a:off x="2038005"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0.2</a:t>
              </a:r>
            </a:p>
          </p:txBody>
        </p:sp>
        <p:sp>
          <p:nvSpPr>
            <p:cNvPr id="30794" name="TextBox 143"/>
            <p:cNvSpPr txBox="1">
              <a:spLocks noChangeArrowheads="1"/>
            </p:cNvSpPr>
            <p:nvPr/>
          </p:nvSpPr>
          <p:spPr bwMode="auto">
            <a:xfrm>
              <a:off x="2567937"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0.4</a:t>
              </a:r>
            </a:p>
          </p:txBody>
        </p:sp>
        <p:sp>
          <p:nvSpPr>
            <p:cNvPr id="30795" name="TextBox 144"/>
            <p:cNvSpPr txBox="1">
              <a:spLocks noChangeArrowheads="1"/>
            </p:cNvSpPr>
            <p:nvPr/>
          </p:nvSpPr>
          <p:spPr bwMode="auto">
            <a:xfrm>
              <a:off x="3096178"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0.6</a:t>
              </a:r>
            </a:p>
          </p:txBody>
        </p:sp>
        <p:sp>
          <p:nvSpPr>
            <p:cNvPr id="30796" name="TextBox 145"/>
            <p:cNvSpPr txBox="1">
              <a:spLocks noChangeArrowheads="1"/>
            </p:cNvSpPr>
            <p:nvPr/>
          </p:nvSpPr>
          <p:spPr bwMode="auto">
            <a:xfrm>
              <a:off x="3626112"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0.8</a:t>
              </a:r>
            </a:p>
          </p:txBody>
        </p:sp>
        <p:sp>
          <p:nvSpPr>
            <p:cNvPr id="30797" name="TextBox 146"/>
            <p:cNvSpPr txBox="1">
              <a:spLocks noChangeArrowheads="1"/>
            </p:cNvSpPr>
            <p:nvPr/>
          </p:nvSpPr>
          <p:spPr bwMode="auto">
            <a:xfrm>
              <a:off x="4139975"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1.0</a:t>
              </a:r>
            </a:p>
          </p:txBody>
        </p:sp>
        <p:sp>
          <p:nvSpPr>
            <p:cNvPr id="30798" name="TextBox 147"/>
            <p:cNvSpPr txBox="1">
              <a:spLocks noChangeArrowheads="1"/>
            </p:cNvSpPr>
            <p:nvPr/>
          </p:nvSpPr>
          <p:spPr bwMode="auto">
            <a:xfrm>
              <a:off x="4669907"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1.2</a:t>
              </a:r>
            </a:p>
          </p:txBody>
        </p:sp>
        <p:sp>
          <p:nvSpPr>
            <p:cNvPr id="30799" name="TextBox 148"/>
            <p:cNvSpPr txBox="1">
              <a:spLocks noChangeArrowheads="1"/>
            </p:cNvSpPr>
            <p:nvPr/>
          </p:nvSpPr>
          <p:spPr bwMode="auto">
            <a:xfrm>
              <a:off x="5198150"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1.4</a:t>
              </a:r>
            </a:p>
          </p:txBody>
        </p:sp>
        <p:sp>
          <p:nvSpPr>
            <p:cNvPr id="30800" name="TextBox 149"/>
            <p:cNvSpPr txBox="1">
              <a:spLocks noChangeArrowheads="1"/>
            </p:cNvSpPr>
            <p:nvPr/>
          </p:nvSpPr>
          <p:spPr bwMode="auto">
            <a:xfrm>
              <a:off x="5728084"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1.6</a:t>
              </a:r>
            </a:p>
          </p:txBody>
        </p:sp>
        <p:sp>
          <p:nvSpPr>
            <p:cNvPr id="30801" name="TextBox 150"/>
            <p:cNvSpPr txBox="1">
              <a:spLocks noChangeArrowheads="1"/>
            </p:cNvSpPr>
            <p:nvPr/>
          </p:nvSpPr>
          <p:spPr bwMode="auto">
            <a:xfrm>
              <a:off x="6273569"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1.8</a:t>
              </a:r>
            </a:p>
          </p:txBody>
        </p:sp>
        <p:sp>
          <p:nvSpPr>
            <p:cNvPr id="30802" name="TextBox 151"/>
            <p:cNvSpPr txBox="1">
              <a:spLocks noChangeArrowheads="1"/>
            </p:cNvSpPr>
            <p:nvPr/>
          </p:nvSpPr>
          <p:spPr bwMode="auto">
            <a:xfrm>
              <a:off x="6803503" y="4701048"/>
              <a:ext cx="593063"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2.0</a:t>
              </a:r>
            </a:p>
          </p:txBody>
        </p:sp>
        <p:sp>
          <p:nvSpPr>
            <p:cNvPr id="30803" name="TextBox 152"/>
            <p:cNvSpPr txBox="1">
              <a:spLocks noChangeArrowheads="1"/>
            </p:cNvSpPr>
            <p:nvPr/>
          </p:nvSpPr>
          <p:spPr bwMode="auto">
            <a:xfrm>
              <a:off x="1664191" y="4373938"/>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10</a:t>
              </a:r>
            </a:p>
          </p:txBody>
        </p:sp>
        <p:sp>
          <p:nvSpPr>
            <p:cNvPr id="30804" name="TextBox 153"/>
            <p:cNvSpPr txBox="1">
              <a:spLocks noChangeArrowheads="1"/>
            </p:cNvSpPr>
            <p:nvPr/>
          </p:nvSpPr>
          <p:spPr bwMode="auto">
            <a:xfrm>
              <a:off x="1664191" y="3690833"/>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12</a:t>
              </a:r>
            </a:p>
          </p:txBody>
        </p:sp>
        <p:sp>
          <p:nvSpPr>
            <p:cNvPr id="30805" name="TextBox 154"/>
            <p:cNvSpPr txBox="1">
              <a:spLocks noChangeArrowheads="1"/>
            </p:cNvSpPr>
            <p:nvPr/>
          </p:nvSpPr>
          <p:spPr bwMode="auto">
            <a:xfrm>
              <a:off x="1664191" y="2381953"/>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16</a:t>
              </a:r>
            </a:p>
          </p:txBody>
        </p:sp>
        <p:sp>
          <p:nvSpPr>
            <p:cNvPr id="30806" name="TextBox 155"/>
            <p:cNvSpPr txBox="1">
              <a:spLocks noChangeArrowheads="1"/>
            </p:cNvSpPr>
            <p:nvPr/>
          </p:nvSpPr>
          <p:spPr bwMode="auto">
            <a:xfrm>
              <a:off x="1664191" y="1709269"/>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18</a:t>
              </a:r>
            </a:p>
          </p:txBody>
        </p:sp>
        <p:sp>
          <p:nvSpPr>
            <p:cNvPr id="30807" name="TextBox 156"/>
            <p:cNvSpPr txBox="1">
              <a:spLocks noChangeArrowheads="1"/>
            </p:cNvSpPr>
            <p:nvPr/>
          </p:nvSpPr>
          <p:spPr bwMode="auto">
            <a:xfrm>
              <a:off x="1664191" y="1053842"/>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20</a:t>
              </a:r>
            </a:p>
          </p:txBody>
        </p:sp>
        <p:sp>
          <p:nvSpPr>
            <p:cNvPr id="30808" name="TextBox 157"/>
            <p:cNvSpPr txBox="1">
              <a:spLocks noChangeArrowheads="1"/>
            </p:cNvSpPr>
            <p:nvPr/>
          </p:nvSpPr>
          <p:spPr bwMode="auto">
            <a:xfrm>
              <a:off x="2573884" y="4043253"/>
              <a:ext cx="2271058" cy="5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solidFill>
                    <a:srgbClr val="FFFFFF"/>
                  </a:solidFill>
                </a:rPr>
                <a:t>r</a:t>
              </a:r>
              <a:r>
                <a:rPr lang="en-US" sz="1200">
                  <a:solidFill>
                    <a:srgbClr val="FFFFFF"/>
                  </a:solidFill>
                </a:rPr>
                <a:t>  = –0.485; </a:t>
              </a:r>
              <a:r>
                <a:rPr lang="en-US" sz="1200" i="1">
                  <a:solidFill>
                    <a:srgbClr val="FFFFFF"/>
                  </a:solidFill>
                </a:rPr>
                <a:t>p</a:t>
              </a:r>
              <a:r>
                <a:rPr lang="en-US" sz="1200">
                  <a:solidFill>
                    <a:srgbClr val="FFFFFF"/>
                  </a:solidFill>
                </a:rPr>
                <a:t>=0.02</a:t>
              </a:r>
              <a:endParaRPr lang="en-US" sz="1200" i="1">
                <a:solidFill>
                  <a:srgbClr val="FFFFFF"/>
                </a:solidFill>
              </a:endParaRPr>
            </a:p>
          </p:txBody>
        </p:sp>
        <p:cxnSp>
          <p:nvCxnSpPr>
            <p:cNvPr id="159" name="Straight Connector 158"/>
            <p:cNvCxnSpPr/>
            <p:nvPr/>
          </p:nvCxnSpPr>
          <p:spPr>
            <a:xfrm flipH="1">
              <a:off x="2120981" y="3229089"/>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120981" y="2568851"/>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120981" y="1911562"/>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2120981" y="1251325"/>
              <a:ext cx="1420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813" name="TextBox 162"/>
            <p:cNvSpPr txBox="1">
              <a:spLocks noChangeArrowheads="1"/>
            </p:cNvSpPr>
            <p:nvPr/>
          </p:nvSpPr>
          <p:spPr bwMode="auto">
            <a:xfrm>
              <a:off x="1664191" y="3029651"/>
              <a:ext cx="528546"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FFFF"/>
                  </a:solidFill>
                </a:rPr>
                <a:t>14</a:t>
              </a:r>
            </a:p>
          </p:txBody>
        </p:sp>
        <p:sp>
          <p:nvSpPr>
            <p:cNvPr id="164" name="Freeform 163"/>
            <p:cNvSpPr/>
            <p:nvPr/>
          </p:nvSpPr>
          <p:spPr>
            <a:xfrm>
              <a:off x="2752916" y="1628603"/>
              <a:ext cx="3763202" cy="1963028"/>
            </a:xfrm>
            <a:custGeom>
              <a:avLst/>
              <a:gdLst>
                <a:gd name="connsiteX0" fmla="*/ 0 w 3762375"/>
                <a:gd name="connsiteY0" fmla="*/ 0 h 1962150"/>
                <a:gd name="connsiteX1" fmla="*/ 3762375 w 3762375"/>
                <a:gd name="connsiteY1" fmla="*/ 1962150 h 1962150"/>
                <a:gd name="connsiteX2" fmla="*/ 3762375 w 3762375"/>
                <a:gd name="connsiteY2" fmla="*/ 1962150 h 1962150"/>
              </a:gdLst>
              <a:ahLst/>
              <a:cxnLst>
                <a:cxn ang="0">
                  <a:pos x="connsiteX0" y="connsiteY0"/>
                </a:cxn>
                <a:cxn ang="0">
                  <a:pos x="connsiteX1" y="connsiteY1"/>
                </a:cxn>
                <a:cxn ang="0">
                  <a:pos x="connsiteX2" y="connsiteY2"/>
                </a:cxn>
              </a:cxnLst>
              <a:rect l="l" t="t" r="r" b="b"/>
              <a:pathLst>
                <a:path w="3762375" h="1962150">
                  <a:moveTo>
                    <a:pt x="0" y="0"/>
                  </a:moveTo>
                  <a:lnTo>
                    <a:pt x="3762375" y="1962150"/>
                  </a:lnTo>
                  <a:lnTo>
                    <a:pt x="3762375" y="196215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sp>
          <p:nvSpPr>
            <p:cNvPr id="165" name="Freeform 164"/>
            <p:cNvSpPr/>
            <p:nvPr/>
          </p:nvSpPr>
          <p:spPr>
            <a:xfrm>
              <a:off x="2762383" y="1982302"/>
              <a:ext cx="3715867" cy="2549577"/>
            </a:xfrm>
            <a:custGeom>
              <a:avLst/>
              <a:gdLst>
                <a:gd name="connsiteX0" fmla="*/ 0 w 3714750"/>
                <a:gd name="connsiteY0" fmla="*/ 0 h 2552700"/>
                <a:gd name="connsiteX1" fmla="*/ 3714750 w 3714750"/>
                <a:gd name="connsiteY1" fmla="*/ 2552700 h 2552700"/>
                <a:gd name="connsiteX2" fmla="*/ 3714750 w 3714750"/>
                <a:gd name="connsiteY2" fmla="*/ 2552700 h 2552700"/>
                <a:gd name="connsiteX0" fmla="*/ 0 w 3714750"/>
                <a:gd name="connsiteY0" fmla="*/ 0 h 2552700"/>
                <a:gd name="connsiteX1" fmla="*/ 3033886 w 3714750"/>
                <a:gd name="connsiteY1" fmla="*/ 1951856 h 2552700"/>
                <a:gd name="connsiteX2" fmla="*/ 3714750 w 3714750"/>
                <a:gd name="connsiteY2" fmla="*/ 2552700 h 2552700"/>
                <a:gd name="connsiteX3" fmla="*/ 3714750 w 3714750"/>
                <a:gd name="connsiteY3" fmla="*/ 2552700 h 2552700"/>
                <a:gd name="connsiteX0" fmla="*/ 0 w 3714750"/>
                <a:gd name="connsiteY0" fmla="*/ 0 h 2552700"/>
                <a:gd name="connsiteX1" fmla="*/ 2097782 w 3714750"/>
                <a:gd name="connsiteY1" fmla="*/ 1231776 h 2552700"/>
                <a:gd name="connsiteX2" fmla="*/ 3033886 w 3714750"/>
                <a:gd name="connsiteY2" fmla="*/ 1951856 h 2552700"/>
                <a:gd name="connsiteX3" fmla="*/ 3714750 w 3714750"/>
                <a:gd name="connsiteY3" fmla="*/ 2552700 h 2552700"/>
                <a:gd name="connsiteX4" fmla="*/ 3714750 w 3714750"/>
                <a:gd name="connsiteY4" fmla="*/ 2552700 h 2552700"/>
                <a:gd name="connsiteX0" fmla="*/ 0 w 3714750"/>
                <a:gd name="connsiteY0" fmla="*/ 0 h 2552700"/>
                <a:gd name="connsiteX1" fmla="*/ 1449710 w 3714750"/>
                <a:gd name="connsiteY1" fmla="*/ 799728 h 2552700"/>
                <a:gd name="connsiteX2" fmla="*/ 2097782 w 3714750"/>
                <a:gd name="connsiteY2" fmla="*/ 1231776 h 2552700"/>
                <a:gd name="connsiteX3" fmla="*/ 3033886 w 3714750"/>
                <a:gd name="connsiteY3" fmla="*/ 1951856 h 2552700"/>
                <a:gd name="connsiteX4" fmla="*/ 3714750 w 3714750"/>
                <a:gd name="connsiteY4" fmla="*/ 2552700 h 2552700"/>
                <a:gd name="connsiteX5" fmla="*/ 3714750 w 3714750"/>
                <a:gd name="connsiteY5" fmla="*/ 2552700 h 2552700"/>
                <a:gd name="connsiteX0" fmla="*/ 0 w 3714750"/>
                <a:gd name="connsiteY0" fmla="*/ 0 h 2552700"/>
                <a:gd name="connsiteX1" fmla="*/ 1089670 w 3714750"/>
                <a:gd name="connsiteY1" fmla="*/ 511696 h 2552700"/>
                <a:gd name="connsiteX2" fmla="*/ 1449710 w 3714750"/>
                <a:gd name="connsiteY2" fmla="*/ 799728 h 2552700"/>
                <a:gd name="connsiteX3" fmla="*/ 2097782 w 3714750"/>
                <a:gd name="connsiteY3" fmla="*/ 1231776 h 2552700"/>
                <a:gd name="connsiteX4" fmla="*/ 3033886 w 3714750"/>
                <a:gd name="connsiteY4" fmla="*/ 1951856 h 2552700"/>
                <a:gd name="connsiteX5" fmla="*/ 3714750 w 3714750"/>
                <a:gd name="connsiteY5" fmla="*/ 2552700 h 2552700"/>
                <a:gd name="connsiteX6" fmla="*/ 3714750 w 3714750"/>
                <a:gd name="connsiteY6" fmla="*/ 2552700 h 2552700"/>
                <a:gd name="connsiteX0" fmla="*/ 0 w 3714750"/>
                <a:gd name="connsiteY0" fmla="*/ 0 h 2552700"/>
                <a:gd name="connsiteX1" fmla="*/ 1089670 w 3714750"/>
                <a:gd name="connsiteY1" fmla="*/ 511696 h 2552700"/>
                <a:gd name="connsiteX2" fmla="*/ 2097782 w 3714750"/>
                <a:gd name="connsiteY2" fmla="*/ 1231776 h 2552700"/>
                <a:gd name="connsiteX3" fmla="*/ 3033886 w 3714750"/>
                <a:gd name="connsiteY3" fmla="*/ 1951856 h 2552700"/>
                <a:gd name="connsiteX4" fmla="*/ 3714750 w 3714750"/>
                <a:gd name="connsiteY4" fmla="*/ 2552700 h 2552700"/>
                <a:gd name="connsiteX5" fmla="*/ 3714750 w 3714750"/>
                <a:gd name="connsiteY5" fmla="*/ 2552700 h 2552700"/>
                <a:gd name="connsiteX0" fmla="*/ 0 w 3714750"/>
                <a:gd name="connsiteY0" fmla="*/ 0 h 2552700"/>
                <a:gd name="connsiteX1" fmla="*/ 369590 w 3714750"/>
                <a:gd name="connsiteY1" fmla="*/ 151656 h 2552700"/>
                <a:gd name="connsiteX2" fmla="*/ 1089670 w 3714750"/>
                <a:gd name="connsiteY2" fmla="*/ 511696 h 2552700"/>
                <a:gd name="connsiteX3" fmla="*/ 2097782 w 3714750"/>
                <a:gd name="connsiteY3" fmla="*/ 1231776 h 2552700"/>
                <a:gd name="connsiteX4" fmla="*/ 3033886 w 3714750"/>
                <a:gd name="connsiteY4" fmla="*/ 1951856 h 2552700"/>
                <a:gd name="connsiteX5" fmla="*/ 3714750 w 3714750"/>
                <a:gd name="connsiteY5" fmla="*/ 2552700 h 2552700"/>
                <a:gd name="connsiteX6" fmla="*/ 3714750 w 3714750"/>
                <a:gd name="connsiteY6" fmla="*/ 255270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0" h="2552700">
                  <a:moveTo>
                    <a:pt x="0" y="0"/>
                  </a:moveTo>
                  <a:lnTo>
                    <a:pt x="369590" y="151656"/>
                  </a:lnTo>
                  <a:lnTo>
                    <a:pt x="1089670" y="511696"/>
                  </a:lnTo>
                  <a:lnTo>
                    <a:pt x="2097782" y="1231776"/>
                  </a:lnTo>
                  <a:lnTo>
                    <a:pt x="3033886" y="1951856"/>
                  </a:lnTo>
                  <a:lnTo>
                    <a:pt x="3714750" y="2552700"/>
                  </a:lnTo>
                  <a:lnTo>
                    <a:pt x="3714750" y="2552700"/>
                  </a:lnTo>
                </a:path>
              </a:pathLst>
            </a:custGeom>
            <a:ln w="19050">
              <a:solidFill>
                <a:srgbClr val="EB8F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sp>
          <p:nvSpPr>
            <p:cNvPr id="166" name="Freeform 165"/>
            <p:cNvSpPr/>
            <p:nvPr/>
          </p:nvSpPr>
          <p:spPr>
            <a:xfrm>
              <a:off x="2771851" y="1333854"/>
              <a:ext cx="3725334" cy="1293947"/>
            </a:xfrm>
            <a:custGeom>
              <a:avLst/>
              <a:gdLst>
                <a:gd name="connsiteX0" fmla="*/ 0 w 3724275"/>
                <a:gd name="connsiteY0" fmla="*/ 0 h 1295400"/>
                <a:gd name="connsiteX1" fmla="*/ 3724275 w 3724275"/>
                <a:gd name="connsiteY1" fmla="*/ 1295400 h 1295400"/>
                <a:gd name="connsiteX2" fmla="*/ 3724275 w 3724275"/>
                <a:gd name="connsiteY2" fmla="*/ 1295400 h 1295400"/>
                <a:gd name="connsiteX0" fmla="*/ 0 w 3724275"/>
                <a:gd name="connsiteY0" fmla="*/ 0 h 1295400"/>
                <a:gd name="connsiteX1" fmla="*/ 3024361 w 3724275"/>
                <a:gd name="connsiteY1" fmla="*/ 1159396 h 1295400"/>
                <a:gd name="connsiteX2" fmla="*/ 3724275 w 3724275"/>
                <a:gd name="connsiteY2" fmla="*/ 1295400 h 1295400"/>
                <a:gd name="connsiteX3" fmla="*/ 3724275 w 3724275"/>
                <a:gd name="connsiteY3" fmla="*/ 1295400 h 1295400"/>
                <a:gd name="connsiteX0" fmla="*/ 0 w 3724275"/>
                <a:gd name="connsiteY0" fmla="*/ 0 h 1295400"/>
                <a:gd name="connsiteX1" fmla="*/ 2232273 w 3724275"/>
                <a:gd name="connsiteY1" fmla="*/ 943372 h 1295400"/>
                <a:gd name="connsiteX2" fmla="*/ 3024361 w 3724275"/>
                <a:gd name="connsiteY2" fmla="*/ 1159396 h 1295400"/>
                <a:gd name="connsiteX3" fmla="*/ 3724275 w 3724275"/>
                <a:gd name="connsiteY3" fmla="*/ 1295400 h 1295400"/>
                <a:gd name="connsiteX4" fmla="*/ 3724275 w 3724275"/>
                <a:gd name="connsiteY4" fmla="*/ 1295400 h 1295400"/>
                <a:gd name="connsiteX0" fmla="*/ 0 w 3724275"/>
                <a:gd name="connsiteY0" fmla="*/ 0 h 1295400"/>
                <a:gd name="connsiteX1" fmla="*/ 1584201 w 3724275"/>
                <a:gd name="connsiteY1" fmla="*/ 799356 h 1295400"/>
                <a:gd name="connsiteX2" fmla="*/ 2232273 w 3724275"/>
                <a:gd name="connsiteY2" fmla="*/ 943372 h 1295400"/>
                <a:gd name="connsiteX3" fmla="*/ 3024361 w 3724275"/>
                <a:gd name="connsiteY3" fmla="*/ 1159396 h 1295400"/>
                <a:gd name="connsiteX4" fmla="*/ 3724275 w 3724275"/>
                <a:gd name="connsiteY4" fmla="*/ 1295400 h 1295400"/>
                <a:gd name="connsiteX5" fmla="*/ 3724275 w 3724275"/>
                <a:gd name="connsiteY5" fmla="*/ 1295400 h 1295400"/>
                <a:gd name="connsiteX0" fmla="*/ 0 w 3724275"/>
                <a:gd name="connsiteY0" fmla="*/ 0 h 1295400"/>
                <a:gd name="connsiteX1" fmla="*/ 1008137 w 3724275"/>
                <a:gd name="connsiteY1" fmla="*/ 583332 h 1295400"/>
                <a:gd name="connsiteX2" fmla="*/ 1584201 w 3724275"/>
                <a:gd name="connsiteY2" fmla="*/ 799356 h 1295400"/>
                <a:gd name="connsiteX3" fmla="*/ 2232273 w 3724275"/>
                <a:gd name="connsiteY3" fmla="*/ 943372 h 1295400"/>
                <a:gd name="connsiteX4" fmla="*/ 3024361 w 3724275"/>
                <a:gd name="connsiteY4" fmla="*/ 1159396 h 1295400"/>
                <a:gd name="connsiteX5" fmla="*/ 3724275 w 3724275"/>
                <a:gd name="connsiteY5" fmla="*/ 1295400 h 1295400"/>
                <a:gd name="connsiteX6" fmla="*/ 3724275 w 3724275"/>
                <a:gd name="connsiteY6" fmla="*/ 1295400 h 1295400"/>
                <a:gd name="connsiteX0" fmla="*/ 0 w 3724275"/>
                <a:gd name="connsiteY0" fmla="*/ 0 h 1295400"/>
                <a:gd name="connsiteX1" fmla="*/ 432073 w 3724275"/>
                <a:gd name="connsiteY1" fmla="*/ 295300 h 1295400"/>
                <a:gd name="connsiteX2" fmla="*/ 1008137 w 3724275"/>
                <a:gd name="connsiteY2" fmla="*/ 583332 h 1295400"/>
                <a:gd name="connsiteX3" fmla="*/ 1584201 w 3724275"/>
                <a:gd name="connsiteY3" fmla="*/ 799356 h 1295400"/>
                <a:gd name="connsiteX4" fmla="*/ 2232273 w 3724275"/>
                <a:gd name="connsiteY4" fmla="*/ 943372 h 1295400"/>
                <a:gd name="connsiteX5" fmla="*/ 3024361 w 3724275"/>
                <a:gd name="connsiteY5" fmla="*/ 1159396 h 1295400"/>
                <a:gd name="connsiteX6" fmla="*/ 3724275 w 3724275"/>
                <a:gd name="connsiteY6" fmla="*/ 1295400 h 1295400"/>
                <a:gd name="connsiteX7" fmla="*/ 3724275 w 3724275"/>
                <a:gd name="connsiteY7" fmla="*/ 1295400 h 1295400"/>
                <a:gd name="connsiteX0" fmla="*/ 0 w 3724275"/>
                <a:gd name="connsiteY0" fmla="*/ 0 h 1295400"/>
                <a:gd name="connsiteX1" fmla="*/ 432073 w 3724275"/>
                <a:gd name="connsiteY1" fmla="*/ 295300 h 1295400"/>
                <a:gd name="connsiteX2" fmla="*/ 1008137 w 3724275"/>
                <a:gd name="connsiteY2" fmla="*/ 583332 h 1295400"/>
                <a:gd name="connsiteX3" fmla="*/ 1584201 w 3724275"/>
                <a:gd name="connsiteY3" fmla="*/ 799356 h 1295400"/>
                <a:gd name="connsiteX4" fmla="*/ 3024361 w 3724275"/>
                <a:gd name="connsiteY4" fmla="*/ 1159396 h 1295400"/>
                <a:gd name="connsiteX5" fmla="*/ 3724275 w 3724275"/>
                <a:gd name="connsiteY5" fmla="*/ 1295400 h 1295400"/>
                <a:gd name="connsiteX6" fmla="*/ 3724275 w 3724275"/>
                <a:gd name="connsiteY6"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4275" h="1295400">
                  <a:moveTo>
                    <a:pt x="0" y="0"/>
                  </a:moveTo>
                  <a:lnTo>
                    <a:pt x="432073" y="295300"/>
                  </a:lnTo>
                  <a:lnTo>
                    <a:pt x="1008137" y="583332"/>
                  </a:lnTo>
                  <a:lnTo>
                    <a:pt x="1584201" y="799356"/>
                  </a:lnTo>
                  <a:lnTo>
                    <a:pt x="3024361" y="1159396"/>
                  </a:lnTo>
                  <a:lnTo>
                    <a:pt x="3724275" y="1295400"/>
                  </a:lnTo>
                  <a:lnTo>
                    <a:pt x="3724275" y="1295400"/>
                  </a:lnTo>
                </a:path>
              </a:pathLst>
            </a:custGeom>
            <a:ln w="19050">
              <a:solidFill>
                <a:srgbClr val="EB8F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solidFill>
                  <a:srgbClr val="FFFFFF"/>
                </a:solidFill>
              </a:endParaRPr>
            </a:p>
          </p:txBody>
        </p:sp>
      </p:grpSp>
      <p:sp>
        <p:nvSpPr>
          <p:cNvPr id="30727" name="Text Box 16"/>
          <p:cNvSpPr txBox="1">
            <a:spLocks noChangeArrowheads="1"/>
          </p:cNvSpPr>
          <p:nvPr/>
        </p:nvSpPr>
        <p:spPr bwMode="auto">
          <a:xfrm>
            <a:off x="4306163" y="3435992"/>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b="1">
                <a:solidFill>
                  <a:schemeClr val="bg1"/>
                </a:solidFill>
              </a:rPr>
              <a:t>B</a:t>
            </a:r>
          </a:p>
        </p:txBody>
      </p:sp>
      <p:sp>
        <p:nvSpPr>
          <p:cNvPr id="30730" name="Rectangle 168"/>
          <p:cNvSpPr>
            <a:spLocks noChangeArrowheads="1"/>
          </p:cNvSpPr>
          <p:nvPr/>
        </p:nvSpPr>
        <p:spPr bwMode="auto">
          <a:xfrm rot="-5400000">
            <a:off x="-444430" y="4368648"/>
            <a:ext cx="214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solidFill>
                  <a:srgbClr val="FFFFFF"/>
                </a:solidFill>
              </a:rPr>
              <a:t>SR-BI dependent</a:t>
            </a:r>
          </a:p>
          <a:p>
            <a:pPr algn="ctr"/>
            <a:r>
              <a:rPr lang="en-US" sz="1200">
                <a:solidFill>
                  <a:srgbClr val="FFFFFF"/>
                </a:solidFill>
              </a:rPr>
              <a:t>HDL2 efflux capacity (%)</a:t>
            </a:r>
          </a:p>
        </p:txBody>
      </p:sp>
      <p:sp>
        <p:nvSpPr>
          <p:cNvPr id="30731" name="Rectangle 214"/>
          <p:cNvSpPr>
            <a:spLocks noChangeArrowheads="1"/>
          </p:cNvSpPr>
          <p:nvPr/>
        </p:nvSpPr>
        <p:spPr bwMode="auto">
          <a:xfrm rot="-5400000">
            <a:off x="3639414" y="4282129"/>
            <a:ext cx="2201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solidFill>
                  <a:srgbClr val="FFFFFF"/>
                </a:solidFill>
              </a:rPr>
              <a:t>ABCG1- dependent</a:t>
            </a:r>
          </a:p>
          <a:p>
            <a:pPr algn="ctr"/>
            <a:r>
              <a:rPr lang="en-US" sz="1200">
                <a:solidFill>
                  <a:srgbClr val="FFFFFF"/>
                </a:solidFill>
              </a:rPr>
              <a:t>HDL2 efflux capacity (%)</a:t>
            </a:r>
          </a:p>
        </p:txBody>
      </p:sp>
      <p:sp>
        <p:nvSpPr>
          <p:cNvPr id="2" name="Rectangle 1"/>
          <p:cNvSpPr/>
          <p:nvPr/>
        </p:nvSpPr>
        <p:spPr>
          <a:xfrm>
            <a:off x="194186" y="1007690"/>
            <a:ext cx="8785954" cy="1938992"/>
          </a:xfrm>
          <a:prstGeom prst="rect">
            <a:avLst/>
          </a:prstGeom>
        </p:spPr>
        <p:txBody>
          <a:bodyPr wrap="square">
            <a:spAutoFit/>
          </a:bodyPr>
          <a:lstStyle/>
          <a:p>
            <a:pPr marL="285750" indent="-285750">
              <a:buFont typeface="Arial"/>
              <a:buChar char="•"/>
            </a:pPr>
            <a:r>
              <a:rPr lang="en-US" sz="2400" b="1" dirty="0" smtClean="0">
                <a:latin typeface="Arial" charset="0"/>
              </a:rPr>
              <a:t>High serum levels of LDL-c/longer half life</a:t>
            </a:r>
          </a:p>
          <a:p>
            <a:pPr marL="285750" indent="-285750">
              <a:buFont typeface="Arial"/>
              <a:buChar char="•"/>
            </a:pPr>
            <a:r>
              <a:rPr lang="en-US" sz="2400" b="1" dirty="0" smtClean="0">
                <a:latin typeface="Arial" charset="0"/>
              </a:rPr>
              <a:t>Life-time exposure from birth</a:t>
            </a:r>
          </a:p>
          <a:p>
            <a:pPr marL="285750" indent="-285750">
              <a:buFont typeface="Arial"/>
              <a:buChar char="•"/>
            </a:pPr>
            <a:r>
              <a:rPr lang="en-US" sz="2400" b="1" dirty="0">
                <a:latin typeface="Arial" charset="0"/>
              </a:rPr>
              <a:t>P</a:t>
            </a:r>
            <a:r>
              <a:rPr lang="en-US" sz="2400" b="1" dirty="0" smtClean="0">
                <a:latin typeface="Arial" charset="0"/>
              </a:rPr>
              <a:t>re natal exposure to high cholesterol?</a:t>
            </a:r>
          </a:p>
          <a:p>
            <a:pPr marL="285750" indent="-285750">
              <a:buFont typeface="Arial"/>
              <a:buChar char="•"/>
            </a:pPr>
            <a:r>
              <a:rPr lang="en-US" sz="2400" b="1" dirty="0" smtClean="0">
                <a:latin typeface="Arial" charset="0"/>
              </a:rPr>
              <a:t>High </a:t>
            </a:r>
            <a:r>
              <a:rPr lang="en-US" sz="2400" b="1" dirty="0" err="1" smtClean="0">
                <a:latin typeface="Arial" charset="0"/>
              </a:rPr>
              <a:t>Lp</a:t>
            </a:r>
            <a:r>
              <a:rPr lang="en-US" sz="2400" b="1" dirty="0" smtClean="0">
                <a:latin typeface="Arial" charset="0"/>
              </a:rPr>
              <a:t>(a)</a:t>
            </a:r>
            <a:endParaRPr lang="en-US" sz="2400" b="1" dirty="0">
              <a:latin typeface="Arial" charset="0"/>
            </a:endParaRPr>
          </a:p>
          <a:p>
            <a:pPr marL="285750" indent="-285750">
              <a:buFont typeface="Arial"/>
              <a:buChar char="•"/>
            </a:pPr>
            <a:r>
              <a:rPr lang="en-US" sz="2400" b="1" dirty="0" smtClean="0">
                <a:latin typeface="Arial" charset="0"/>
              </a:rPr>
              <a:t>Lower HDL-c and efflux </a:t>
            </a:r>
            <a:r>
              <a:rPr lang="en-US" sz="2400" b="1" dirty="0">
                <a:latin typeface="Arial" charset="0"/>
              </a:rPr>
              <a:t>capacity of large HDL2 </a:t>
            </a:r>
            <a:r>
              <a:rPr lang="en-US" sz="2400" b="1" dirty="0" smtClean="0">
                <a:latin typeface="Arial" charset="0"/>
              </a:rPr>
              <a:t>particles</a:t>
            </a:r>
            <a:r>
              <a:rPr lang="en-US" sz="2400" b="1" baseline="30000" dirty="0" smtClean="0">
                <a:latin typeface="Arial" charset="0"/>
              </a:rPr>
              <a:t>1</a:t>
            </a:r>
            <a:endParaRPr lang="fr-FR" sz="2400" b="1" baseline="30000" dirty="0"/>
          </a:p>
        </p:txBody>
      </p:sp>
    </p:spTree>
    <p:extLst>
      <p:ext uri="{BB962C8B-B14F-4D97-AF65-F5344CB8AC3E}">
        <p14:creationId xmlns:p14="http://schemas.microsoft.com/office/powerpoint/2010/main" val="319898856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657671"/>
            <a:ext cx="9007412" cy="1200329"/>
          </a:xfrm>
          <a:prstGeom prst="rect">
            <a:avLst/>
          </a:prstGeom>
          <a:noFill/>
        </p:spPr>
        <p:txBody>
          <a:bodyPr wrap="square" rtlCol="0">
            <a:spAutoFit/>
          </a:bodyPr>
          <a:lstStyle/>
          <a:p>
            <a:r>
              <a:rPr lang="fr-FR" dirty="0" smtClean="0"/>
              <a:t>As </a:t>
            </a:r>
            <a:r>
              <a:rPr lang="fr-FR" dirty="0" err="1"/>
              <a:t>most</a:t>
            </a:r>
            <a:r>
              <a:rPr lang="fr-FR" dirty="0"/>
              <a:t> countries do not have </a:t>
            </a:r>
            <a:r>
              <a:rPr lang="fr-FR" dirty="0" err="1"/>
              <a:t>valid</a:t>
            </a:r>
            <a:r>
              <a:rPr lang="fr-FR" dirty="0"/>
              <a:t> </a:t>
            </a:r>
            <a:r>
              <a:rPr lang="fr-FR" dirty="0" err="1"/>
              <a:t>nationwide</a:t>
            </a:r>
            <a:r>
              <a:rPr lang="fr-FR" dirty="0"/>
              <a:t> </a:t>
            </a:r>
            <a:r>
              <a:rPr lang="fr-FR" dirty="0" err="1"/>
              <a:t>registries</a:t>
            </a:r>
            <a:r>
              <a:rPr lang="fr-FR" dirty="0"/>
              <a:t> for </a:t>
            </a:r>
            <a:r>
              <a:rPr lang="fr-FR" dirty="0" smtClean="0"/>
              <a:t>FH, </a:t>
            </a:r>
            <a:r>
              <a:rPr lang="fr-FR" dirty="0" err="1"/>
              <a:t>several</a:t>
            </a:r>
            <a:r>
              <a:rPr lang="fr-FR" dirty="0"/>
              <a:t> values in </a:t>
            </a:r>
            <a:r>
              <a:rPr lang="fr-FR" dirty="0" err="1"/>
              <a:t>this</a:t>
            </a:r>
            <a:r>
              <a:rPr lang="fr-FR" dirty="0"/>
              <a:t> figure </a:t>
            </a:r>
            <a:r>
              <a:rPr lang="fr-FR" dirty="0" err="1"/>
              <a:t>represent</a:t>
            </a:r>
            <a:r>
              <a:rPr lang="fr-FR" dirty="0"/>
              <a:t> </a:t>
            </a:r>
            <a:r>
              <a:rPr lang="fr-FR" dirty="0" err="1"/>
              <a:t>informed</a:t>
            </a:r>
            <a:r>
              <a:rPr lang="fr-FR" dirty="0"/>
              <a:t> </a:t>
            </a:r>
            <a:r>
              <a:rPr lang="fr-FR" dirty="0" err="1"/>
              <a:t>estimates</a:t>
            </a:r>
            <a:r>
              <a:rPr lang="fr-FR" dirty="0"/>
              <a:t> </a:t>
            </a:r>
            <a:r>
              <a:rPr lang="fr-FR" dirty="0" err="1"/>
              <a:t>from</a:t>
            </a:r>
            <a:r>
              <a:rPr lang="fr-FR" dirty="0"/>
              <a:t> </a:t>
            </a:r>
            <a:r>
              <a:rPr lang="fr-FR" dirty="0" err="1"/>
              <a:t>clinicians</a:t>
            </a:r>
            <a:r>
              <a:rPr lang="fr-FR" dirty="0"/>
              <a:t>/</a:t>
            </a:r>
            <a:r>
              <a:rPr lang="fr-FR" dirty="0" err="1"/>
              <a:t>scientists</a:t>
            </a:r>
            <a:r>
              <a:rPr lang="fr-FR" dirty="0"/>
              <a:t> </a:t>
            </a:r>
            <a:r>
              <a:rPr lang="fr-FR" dirty="0" err="1"/>
              <a:t>with</a:t>
            </a:r>
            <a:r>
              <a:rPr lang="fr-FR" dirty="0"/>
              <a:t> </a:t>
            </a:r>
            <a:r>
              <a:rPr lang="fr-FR" dirty="0" err="1"/>
              <a:t>recognized</a:t>
            </a:r>
            <a:r>
              <a:rPr lang="fr-FR" dirty="0"/>
              <a:t> expertise in and </a:t>
            </a:r>
            <a:r>
              <a:rPr lang="fr-FR" dirty="0" err="1"/>
              <a:t>knowl</a:t>
            </a:r>
            <a:r>
              <a:rPr lang="fr-FR" dirty="0"/>
              <a:t>- </a:t>
            </a:r>
            <a:r>
              <a:rPr lang="fr-FR" dirty="0" err="1"/>
              <a:t>edge</a:t>
            </a:r>
            <a:r>
              <a:rPr lang="fr-FR" dirty="0"/>
              <a:t> of familial </a:t>
            </a:r>
            <a:r>
              <a:rPr lang="fr-FR" dirty="0" err="1"/>
              <a:t>hypercholesterolaemia</a:t>
            </a:r>
            <a:r>
              <a:rPr lang="fr-FR" dirty="0"/>
              <a:t> in </a:t>
            </a:r>
            <a:r>
              <a:rPr lang="fr-FR" dirty="0" err="1"/>
              <a:t>their</a:t>
            </a:r>
            <a:r>
              <a:rPr lang="fr-FR" dirty="0"/>
              <a:t> respective countries. </a:t>
            </a:r>
          </a:p>
          <a:p>
            <a:endParaRPr lang="fr-FR" dirty="0"/>
          </a:p>
        </p:txBody>
      </p:sp>
      <p:sp>
        <p:nvSpPr>
          <p:cNvPr id="3" name="ZoneTexte 2"/>
          <p:cNvSpPr txBox="1"/>
          <p:nvPr/>
        </p:nvSpPr>
        <p:spPr>
          <a:xfrm>
            <a:off x="0" y="14768"/>
            <a:ext cx="9144000" cy="584776"/>
          </a:xfrm>
          <a:prstGeom prst="rect">
            <a:avLst/>
          </a:prstGeom>
          <a:noFill/>
        </p:spPr>
        <p:txBody>
          <a:bodyPr wrap="square" rtlCol="0">
            <a:spAutoFit/>
          </a:bodyPr>
          <a:lstStyle/>
          <a:p>
            <a:pPr algn="ctr"/>
            <a:r>
              <a:rPr lang="fr-FR" sz="3200" b="1" dirty="0" err="1" smtClean="0">
                <a:solidFill>
                  <a:schemeClr val="accent3">
                    <a:lumMod val="40000"/>
                    <a:lumOff val="60000"/>
                  </a:schemeClr>
                </a:solidFill>
              </a:rPr>
              <a:t>Estimated</a:t>
            </a:r>
            <a:r>
              <a:rPr lang="fr-FR" sz="3200" b="1" dirty="0" smtClean="0">
                <a:solidFill>
                  <a:schemeClr val="accent3">
                    <a:lumMod val="40000"/>
                    <a:lumOff val="60000"/>
                  </a:schemeClr>
                </a:solidFill>
              </a:rPr>
              <a:t> percent </a:t>
            </a:r>
            <a:r>
              <a:rPr lang="fr-FR" sz="3200" b="1" dirty="0" err="1" smtClean="0">
                <a:solidFill>
                  <a:schemeClr val="accent3">
                    <a:lumMod val="40000"/>
                    <a:lumOff val="60000"/>
                  </a:schemeClr>
                </a:solidFill>
              </a:rPr>
              <a:t>individuals</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diagnosed</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with</a:t>
            </a:r>
            <a:r>
              <a:rPr lang="fr-FR" sz="3200" b="1" dirty="0" smtClean="0">
                <a:solidFill>
                  <a:schemeClr val="accent3">
                    <a:lumMod val="40000"/>
                    <a:lumOff val="60000"/>
                  </a:schemeClr>
                </a:solidFill>
              </a:rPr>
              <a:t> FH</a:t>
            </a:r>
            <a:endParaRPr lang="fr-FR" sz="3200" b="1" dirty="0">
              <a:solidFill>
                <a:schemeClr val="accent3">
                  <a:lumMod val="40000"/>
                  <a:lumOff val="60000"/>
                </a:schemeClr>
              </a:solidFill>
            </a:endParaRPr>
          </a:p>
        </p:txBody>
      </p:sp>
      <p:pic>
        <p:nvPicPr>
          <p:cNvPr id="4" name="Image 3" descr="ams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521" y="860659"/>
            <a:ext cx="6295522" cy="4502899"/>
          </a:xfrm>
          <a:prstGeom prst="rect">
            <a:avLst/>
          </a:prstGeom>
        </p:spPr>
      </p:pic>
    </p:spTree>
    <p:extLst>
      <p:ext uri="{BB962C8B-B14F-4D97-AF65-F5344CB8AC3E}">
        <p14:creationId xmlns:p14="http://schemas.microsoft.com/office/powerpoint/2010/main" val="155480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0500" y="3214689"/>
            <a:ext cx="4064000" cy="2428875"/>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fr-FR">
              <a:latin typeface="Times New Roman" pitchFamily="18" charset="0"/>
              <a:ea typeface="+mn-ea"/>
              <a:cs typeface="Arial" charset="0"/>
            </a:endParaRPr>
          </a:p>
        </p:txBody>
      </p:sp>
      <p:sp>
        <p:nvSpPr>
          <p:cNvPr id="5" name="Titre 1"/>
          <p:cNvSpPr>
            <a:spLocks noGrp="1"/>
          </p:cNvSpPr>
          <p:nvPr>
            <p:ph type="title"/>
          </p:nvPr>
        </p:nvSpPr>
        <p:spPr>
          <a:xfrm>
            <a:off x="635000" y="1285875"/>
            <a:ext cx="8229600" cy="1143000"/>
          </a:xfrm>
        </p:spPr>
        <p:txBody>
          <a:bodyPr>
            <a:noAutofit/>
          </a:bodyPr>
          <a:lstStyle/>
          <a:p>
            <a:pPr>
              <a:defRPr/>
            </a:pPr>
            <a:r>
              <a:rPr lang="en-US" sz="4000" b="1" dirty="0">
                <a:solidFill>
                  <a:srgbClr val="F5D1AE"/>
                </a:solidFill>
                <a:latin typeface="Arial" charset="0"/>
                <a:cs typeface="+mj-cs"/>
              </a:rPr>
              <a:t>“Clinical diagnosis” with the use of score</a:t>
            </a:r>
            <a:br>
              <a:rPr lang="en-US" sz="4000" b="1" dirty="0">
                <a:solidFill>
                  <a:srgbClr val="F5D1AE"/>
                </a:solidFill>
                <a:latin typeface="Arial" charset="0"/>
                <a:cs typeface="+mj-cs"/>
              </a:rPr>
            </a:br>
            <a:r>
              <a:rPr lang="en-US" sz="4000" b="1" dirty="0">
                <a:solidFill>
                  <a:srgbClr val="F5D1AE"/>
                </a:solidFill>
                <a:latin typeface="Arial" charset="0"/>
                <a:cs typeface="+mj-cs"/>
              </a:rPr>
              <a:t>	</a:t>
            </a:r>
          </a:p>
        </p:txBody>
      </p:sp>
      <p:sp>
        <p:nvSpPr>
          <p:cNvPr id="3" name="ZoneTexte 2"/>
          <p:cNvSpPr txBox="1"/>
          <p:nvPr/>
        </p:nvSpPr>
        <p:spPr>
          <a:xfrm>
            <a:off x="381000" y="3429000"/>
            <a:ext cx="3683000" cy="1816100"/>
          </a:xfrm>
          <a:prstGeom prst="rect">
            <a:avLst/>
          </a:prstGeom>
          <a:noFill/>
        </p:spPr>
        <p:txBody>
          <a:bodyPr>
            <a:spAutoFit/>
          </a:bodyPr>
          <a:lstStyle/>
          <a:p>
            <a:pPr>
              <a:defRPr/>
            </a:pPr>
            <a:r>
              <a:rPr lang="en-US" sz="2800" b="1" dirty="0">
                <a:latin typeface="+mj-lt"/>
                <a:ea typeface="+mn-ea"/>
                <a:cs typeface="Arial" charset="0"/>
              </a:rPr>
              <a:t>MEDPED</a:t>
            </a:r>
            <a:br>
              <a:rPr lang="en-US" sz="2800" b="1" dirty="0">
                <a:latin typeface="+mj-lt"/>
                <a:ea typeface="+mn-ea"/>
                <a:cs typeface="Arial" charset="0"/>
              </a:rPr>
            </a:br>
            <a:r>
              <a:rPr lang="en-US" sz="2800" b="1" dirty="0">
                <a:latin typeface="+mj-lt"/>
                <a:ea typeface="+mn-ea"/>
                <a:cs typeface="Arial" charset="0"/>
              </a:rPr>
              <a:t>Dutch criteria</a:t>
            </a:r>
            <a:br>
              <a:rPr lang="en-US" sz="2800" b="1" dirty="0">
                <a:latin typeface="+mj-lt"/>
                <a:ea typeface="+mn-ea"/>
                <a:cs typeface="Arial" charset="0"/>
              </a:rPr>
            </a:br>
            <a:r>
              <a:rPr lang="en-US" sz="2800" b="1" dirty="0">
                <a:latin typeface="+mj-lt"/>
                <a:ea typeface="+mn-ea"/>
                <a:cs typeface="Arial" charset="0"/>
              </a:rPr>
              <a:t>Simon Broome criteria</a:t>
            </a:r>
          </a:p>
          <a:p>
            <a:pPr>
              <a:defRPr/>
            </a:pPr>
            <a:r>
              <a:rPr lang="en-US" sz="2800" b="1" dirty="0">
                <a:latin typeface="+mj-lt"/>
                <a:ea typeface="+mn-ea"/>
                <a:cs typeface="Arial" charset="0"/>
              </a:rPr>
              <a:t>Japanese criteria</a:t>
            </a:r>
            <a:endParaRPr lang="fr-FR" sz="2800" dirty="0">
              <a:latin typeface="+mj-lt"/>
              <a:ea typeface="+mn-ea"/>
              <a:cs typeface="Arial" charset="0"/>
            </a:endParaRPr>
          </a:p>
        </p:txBody>
      </p:sp>
      <p:cxnSp>
        <p:nvCxnSpPr>
          <p:cNvPr id="6" name="Connecteur droit avec flèche 5"/>
          <p:cNvCxnSpPr/>
          <p:nvPr/>
        </p:nvCxnSpPr>
        <p:spPr bwMode="auto">
          <a:xfrm>
            <a:off x="4381501" y="4214814"/>
            <a:ext cx="1143000" cy="1587"/>
          </a:xfrm>
          <a:prstGeom prst="straightConnector1">
            <a:avLst/>
          </a:prstGeom>
          <a:solidFill>
            <a:schemeClr val="accent1"/>
          </a:solidFill>
          <a:ln w="76200" cap="flat" cmpd="sng" algn="ctr">
            <a:solidFill>
              <a:schemeClr val="accent2">
                <a:lumMod val="60000"/>
                <a:lumOff val="40000"/>
              </a:schemeClr>
            </a:solidFill>
            <a:prstDash val="solid"/>
            <a:round/>
            <a:headEnd type="none" w="med" len="med"/>
            <a:tailEnd type="arrow"/>
          </a:ln>
          <a:effectLst/>
        </p:spPr>
      </p:cxnSp>
      <p:sp>
        <p:nvSpPr>
          <p:cNvPr id="8" name="ZoneTexte 7"/>
          <p:cNvSpPr txBox="1"/>
          <p:nvPr/>
        </p:nvSpPr>
        <p:spPr>
          <a:xfrm>
            <a:off x="5905500" y="3071814"/>
            <a:ext cx="2794000" cy="3108325"/>
          </a:xfrm>
          <a:prstGeom prst="rect">
            <a:avLst/>
          </a:prstGeom>
          <a:noFill/>
        </p:spPr>
        <p:txBody>
          <a:bodyPr>
            <a:spAutoFit/>
          </a:bodyPr>
          <a:lstStyle/>
          <a:p>
            <a:pPr>
              <a:defRPr/>
            </a:pPr>
            <a:r>
              <a:rPr lang="en-US" sz="2800" b="1" dirty="0">
                <a:latin typeface="+mj-lt"/>
                <a:ea typeface="+mn-ea"/>
                <a:cs typeface="Arial" charset="0"/>
              </a:rPr>
              <a:t>High level of CT or LDL</a:t>
            </a:r>
          </a:p>
          <a:p>
            <a:pPr>
              <a:defRPr/>
            </a:pPr>
            <a:endParaRPr lang="en-US" sz="2800" b="1" dirty="0">
              <a:latin typeface="+mj-lt"/>
              <a:ea typeface="+mn-ea"/>
              <a:cs typeface="Arial" charset="0"/>
            </a:endParaRPr>
          </a:p>
          <a:p>
            <a:pPr>
              <a:defRPr/>
            </a:pPr>
            <a:r>
              <a:rPr lang="en-US" sz="2800" b="1" dirty="0">
                <a:latin typeface="+mj-lt"/>
                <a:ea typeface="+mn-ea"/>
                <a:cs typeface="Arial" charset="0"/>
              </a:rPr>
              <a:t>Family history</a:t>
            </a:r>
          </a:p>
          <a:p>
            <a:pPr>
              <a:defRPr/>
            </a:pPr>
            <a:endParaRPr lang="en-US" sz="2800" b="1" dirty="0">
              <a:latin typeface="+mj-lt"/>
              <a:ea typeface="+mn-ea"/>
              <a:cs typeface="Arial" charset="0"/>
            </a:endParaRPr>
          </a:p>
          <a:p>
            <a:pPr>
              <a:defRPr/>
            </a:pPr>
            <a:r>
              <a:rPr lang="en-US" sz="2800" b="1" dirty="0">
                <a:latin typeface="+mj-lt"/>
                <a:ea typeface="+mn-ea"/>
                <a:cs typeface="Arial" charset="0"/>
              </a:rPr>
              <a:t>Clinical finding</a:t>
            </a:r>
          </a:p>
          <a:p>
            <a:pPr>
              <a:defRPr/>
            </a:pPr>
            <a:endParaRPr lang="fr-FR" sz="2800" dirty="0">
              <a:latin typeface="+mj-lt"/>
              <a:ea typeface="+mn-ea"/>
              <a:cs typeface="Arial" charset="0"/>
            </a:endParaRPr>
          </a:p>
        </p:txBody>
      </p:sp>
    </p:spTree>
    <p:extLst>
      <p:ext uri="{BB962C8B-B14F-4D97-AF65-F5344CB8AC3E}">
        <p14:creationId xmlns:p14="http://schemas.microsoft.com/office/powerpoint/2010/main" val="414404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5"/>
          <p:cNvSpPr>
            <a:spLocks noGrp="1"/>
          </p:cNvSpPr>
          <p:nvPr>
            <p:ph type="title"/>
          </p:nvPr>
        </p:nvSpPr>
        <p:spPr>
          <a:xfrm>
            <a:off x="0" y="0"/>
            <a:ext cx="9144000" cy="928688"/>
          </a:xfrm>
        </p:spPr>
        <p:txBody>
          <a:bodyPr/>
          <a:lstStyle/>
          <a:p>
            <a:pPr>
              <a:defRPr/>
            </a:pPr>
            <a:r>
              <a:rPr lang="fr-FR" sz="3600" b="1" dirty="0" smtClean="0">
                <a:solidFill>
                  <a:srgbClr val="F5D1AE"/>
                </a:solidFill>
                <a:ea typeface="+mj-ea"/>
                <a:cs typeface="+mj-cs"/>
              </a:rPr>
              <a:t>Familial </a:t>
            </a:r>
            <a:r>
              <a:rPr lang="fr-FR" sz="3600" b="1" dirty="0" err="1" smtClean="0">
                <a:solidFill>
                  <a:srgbClr val="F5D1AE"/>
                </a:solidFill>
                <a:ea typeface="+mj-ea"/>
                <a:cs typeface="+mj-cs"/>
              </a:rPr>
              <a:t>Hypercholesterolemia</a:t>
            </a:r>
            <a:r>
              <a:rPr lang="fr-FR" sz="3600" b="1" dirty="0" smtClean="0">
                <a:solidFill>
                  <a:srgbClr val="F5D1AE"/>
                </a:solidFill>
                <a:ea typeface="+mj-ea"/>
                <a:cs typeface="+mj-cs"/>
              </a:rPr>
              <a:t>: </a:t>
            </a:r>
            <a:r>
              <a:rPr lang="fr-FR" sz="3600" b="1" dirty="0" err="1" smtClean="0">
                <a:solidFill>
                  <a:srgbClr val="F5D1AE"/>
                </a:solidFill>
                <a:ea typeface="+mj-ea"/>
                <a:cs typeface="+mj-cs"/>
              </a:rPr>
              <a:t>Dutch</a:t>
            </a:r>
            <a:r>
              <a:rPr lang="fr-FR" sz="3600" b="1" dirty="0" smtClean="0">
                <a:solidFill>
                  <a:srgbClr val="F5D1AE"/>
                </a:solidFill>
                <a:ea typeface="+mj-ea"/>
                <a:cs typeface="+mj-cs"/>
              </a:rPr>
              <a:t> </a:t>
            </a:r>
            <a:r>
              <a:rPr lang="fr-FR" sz="3600" b="1" dirty="0" err="1" smtClean="0">
                <a:solidFill>
                  <a:srgbClr val="F5D1AE"/>
                </a:solidFill>
                <a:ea typeface="+mj-ea"/>
                <a:cs typeface="+mj-cs"/>
              </a:rPr>
              <a:t>criteria</a:t>
            </a:r>
            <a:endParaRPr lang="en-GB" sz="3600" b="1" dirty="0" smtClean="0">
              <a:solidFill>
                <a:srgbClr val="F5D1AE"/>
              </a:solidFill>
              <a:ea typeface="+mj-ea"/>
              <a:cs typeface="+mj-cs"/>
            </a:endParaRPr>
          </a:p>
        </p:txBody>
      </p:sp>
      <p:graphicFrame>
        <p:nvGraphicFramePr>
          <p:cNvPr id="31" name="Table 30"/>
          <p:cNvGraphicFramePr>
            <a:graphicFrameLocks noGrp="1"/>
          </p:cNvGraphicFramePr>
          <p:nvPr/>
        </p:nvGraphicFramePr>
        <p:xfrm>
          <a:off x="254000" y="1357314"/>
          <a:ext cx="5977467" cy="4879975"/>
        </p:xfrm>
        <a:graphic>
          <a:graphicData uri="http://schemas.openxmlformats.org/drawingml/2006/table">
            <a:tbl>
              <a:tblPr/>
              <a:tblGrid>
                <a:gridCol w="5204178"/>
                <a:gridCol w="773289"/>
              </a:tblGrid>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Score</a:t>
                      </a:r>
                    </a:p>
                  </a:txBody>
                  <a:tcPr marT="18000" marB="18000" horzOverflow="overflow">
                    <a:lnL>
                      <a:noFill/>
                    </a:lnL>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Family history</a:t>
                      </a:r>
                    </a:p>
                  </a:txBody>
                  <a:tcPr marT="18000" marB="18000" horzOverflow="overflow">
                    <a:lnL>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First-degree with premature coronary or vascular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First-degree relative to LDL-C levels &gt;95th percentile, and/or</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First-degree relative to tendon xanthomas and/or arcus cornealis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Children &lt;18 years old with LDL-C levels &gt;95th percentile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Personal history</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Coronary heart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Premature peripheral or cerebrovascular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Physical signs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Tendon xanthomas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6</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Arcus cornealis (&lt;45 years old)</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4</a:t>
                      </a:r>
                    </a:p>
                  </a:txBody>
                  <a:tcPr marT="18000" marB="18000" horzOverflow="overflow">
                    <a:lnL>
                      <a:noFill/>
                    </a:lnL>
                    <a:lnR>
                      <a:noFill/>
                    </a:lnR>
                    <a:lnT>
                      <a:noFill/>
                    </a:lnT>
                    <a:lnB>
                      <a:noFill/>
                    </a:lnB>
                    <a:lnTlToBr>
                      <a:noFill/>
                    </a:lnTlToBr>
                    <a:lnBlToTr>
                      <a:noFill/>
                    </a:lnBlToTr>
                    <a:noFill/>
                  </a:tcPr>
                </a:tc>
              </a:tr>
              <a:tr h="307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Blood analysis (with triglyceride levels &lt;200 mg/dl, &lt;2.3 mmol/l)</a:t>
                      </a:r>
                    </a:p>
                  </a:txBody>
                  <a:tcPr marT="18000" marB="18000" horzOverflow="overflow">
                    <a:lnL>
                      <a:noFill/>
                    </a:lnL>
                    <a:lnR>
                      <a:noFill/>
                    </a:lnR>
                    <a:lnT>
                      <a:noFill/>
                    </a:lnT>
                    <a:lnB>
                      <a:noFill/>
                    </a:lnB>
                    <a:lnTlToBr>
                      <a:noFill/>
                    </a:lnTlToBr>
                    <a:lnBlToTr>
                      <a:noFill/>
                    </a:lnBlToTr>
                    <a:noFill/>
                  </a:tcPr>
                </a:tc>
                <a:tc hMerge="1">
                  <a:txBody>
                    <a:bodyPr/>
                    <a:lstStyle/>
                    <a:p>
                      <a:endParaRPr lang="fr-FR"/>
                    </a:p>
                  </a:txBody>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LDL-C &gt;330 mg/dl (8.5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8</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LDL-C 250–329 mg/dl (6.5–8.5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5</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III. LDL-C 190–249 mg/dl (4.9–6.5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3</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IV. LDL-C 155–189 mg/dl (4.0–4.9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DNA analysis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Functional mutation in LDL-receptor gene present</a:t>
                      </a:r>
                    </a:p>
                  </a:txBody>
                  <a:tcPr marT="18000" marB="18000" horzOverflow="overflow">
                    <a:lnL>
                      <a:noFill/>
                    </a:lnL>
                    <a:lnR>
                      <a:noFill/>
                    </a:lnR>
                    <a:lnT>
                      <a:noFill/>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8</a:t>
                      </a:r>
                    </a:p>
                  </a:txBody>
                  <a:tcPr marT="18000" marB="18000" horzOverflow="overflow">
                    <a:lnL>
                      <a:noFill/>
                    </a:lnL>
                    <a:lnR>
                      <a:noFill/>
                    </a:lnR>
                    <a:lnT>
                      <a:noFill/>
                    </a:lnT>
                    <a:lnB w="1905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56363" name="Text Placeholder 15"/>
          <p:cNvSpPr>
            <a:spLocks noGrp="1"/>
          </p:cNvSpPr>
          <p:nvPr>
            <p:ph type="body" sz="quarter" idx="10"/>
          </p:nvPr>
        </p:nvSpPr>
        <p:spPr>
          <a:xfrm>
            <a:off x="681567" y="6229351"/>
            <a:ext cx="4030133" cy="569913"/>
          </a:xfrm>
        </p:spPr>
        <p:txBody>
          <a:bodyPr/>
          <a:lstStyle/>
          <a:p>
            <a:pPr>
              <a:spcBef>
                <a:spcPct val="0"/>
              </a:spcBef>
              <a:spcAft>
                <a:spcPct val="0"/>
              </a:spcAft>
            </a:pPr>
            <a:r>
              <a:rPr lang="de-DE">
                <a:latin typeface="Arial" charset="0"/>
              </a:rPr>
              <a:t>Marks D </a:t>
            </a:r>
            <a:r>
              <a:rPr lang="de-DE" i="1">
                <a:latin typeface="Arial" charset="0"/>
              </a:rPr>
              <a:t>et al. Atherosclerosis </a:t>
            </a:r>
            <a:r>
              <a:rPr lang="de-DE">
                <a:latin typeface="Arial" charset="0"/>
              </a:rPr>
              <a:t>2003;168:1</a:t>
            </a:r>
          </a:p>
        </p:txBody>
      </p:sp>
      <p:sp>
        <p:nvSpPr>
          <p:cNvPr id="56364" name="Content Placeholder 9"/>
          <p:cNvSpPr>
            <a:spLocks noGrp="1"/>
          </p:cNvSpPr>
          <p:nvPr>
            <p:ph sz="half" idx="2"/>
          </p:nvPr>
        </p:nvSpPr>
        <p:spPr>
          <a:xfrm>
            <a:off x="6378222" y="1214438"/>
            <a:ext cx="3358444" cy="1414462"/>
          </a:xfrm>
        </p:spPr>
        <p:txBody>
          <a:bodyPr>
            <a:normAutofit fontScale="85000" lnSpcReduction="20000"/>
          </a:bodyPr>
          <a:lstStyle/>
          <a:p>
            <a:r>
              <a:rPr lang="de-DE" sz="1800" b="1">
                <a:latin typeface="Arial" charset="0"/>
              </a:rPr>
              <a:t>Diagnostic total score</a:t>
            </a:r>
          </a:p>
          <a:p>
            <a:pPr lvl="1"/>
            <a:r>
              <a:rPr lang="de-DE" sz="1600" b="1">
                <a:latin typeface="Arial" charset="0"/>
              </a:rPr>
              <a:t>Certain: ≥8</a:t>
            </a:r>
          </a:p>
          <a:p>
            <a:pPr lvl="1"/>
            <a:r>
              <a:rPr lang="de-DE" sz="1600" b="1">
                <a:latin typeface="Arial" charset="0"/>
              </a:rPr>
              <a:t>Probable: 6–7</a:t>
            </a:r>
          </a:p>
          <a:p>
            <a:pPr lvl="1"/>
            <a:r>
              <a:rPr lang="de-DE" sz="1600" b="1">
                <a:latin typeface="Arial" charset="0"/>
              </a:rPr>
              <a:t>Possible: 3–5</a:t>
            </a:r>
            <a:endParaRPr lang="en-GB" b="1">
              <a:latin typeface="Arial" charset="0"/>
            </a:endParaRPr>
          </a:p>
          <a:p>
            <a:endParaRPr lang="fr-FR" b="1">
              <a:latin typeface="Arial" charset="0"/>
            </a:endParaRPr>
          </a:p>
        </p:txBody>
      </p:sp>
      <p:pic>
        <p:nvPicPr>
          <p:cNvPr id="56365" name="Picture 2" descr="77.jpg                                                         00044E40DAVE BB                        B8F47F11:"/>
          <p:cNvPicPr>
            <a:picLocks noChangeAspect="1" noChangeArrowheads="1"/>
          </p:cNvPicPr>
          <p:nvPr/>
        </p:nvPicPr>
        <p:blipFill>
          <a:blip r:embed="rId2" cstate="email">
            <a:lum bright="-6000"/>
            <a:extLst>
              <a:ext uri="{28A0092B-C50C-407E-A947-70E740481C1C}">
                <a14:useLocalDpi xmlns:a14="http://schemas.microsoft.com/office/drawing/2010/main" val="0"/>
              </a:ext>
            </a:extLst>
          </a:blip>
          <a:srcRect/>
          <a:stretch>
            <a:fillRect/>
          </a:stretch>
        </p:blipFill>
        <p:spPr bwMode="auto">
          <a:xfrm>
            <a:off x="6378223" y="2957513"/>
            <a:ext cx="26289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6" name="Content Placeholder 9"/>
          <p:cNvSpPr>
            <a:spLocks noGrp="1"/>
          </p:cNvSpPr>
          <p:nvPr>
            <p:ph sz="half" idx="2"/>
          </p:nvPr>
        </p:nvSpPr>
        <p:spPr>
          <a:xfrm>
            <a:off x="6378222" y="5040313"/>
            <a:ext cx="2586567" cy="1682750"/>
          </a:xfrm>
        </p:spPr>
        <p:txBody>
          <a:bodyPr>
            <a:normAutofit fontScale="70000" lnSpcReduction="20000"/>
          </a:bodyPr>
          <a:lstStyle/>
          <a:p>
            <a:r>
              <a:rPr lang="en-US" sz="1800" b="1">
                <a:solidFill>
                  <a:srgbClr val="FFFFFF"/>
                </a:solidFill>
                <a:latin typeface="Arial" charset="0"/>
              </a:rPr>
              <a:t>For example: xanthomas with LDL-C &gt;190 mg/dl, </a:t>
            </a:r>
            <a:br>
              <a:rPr lang="en-US" sz="1800" b="1">
                <a:solidFill>
                  <a:srgbClr val="FFFFFF"/>
                </a:solidFill>
                <a:latin typeface="Arial" charset="0"/>
              </a:rPr>
            </a:br>
            <a:r>
              <a:rPr lang="en-US" sz="1800" b="1">
                <a:solidFill>
                  <a:srgbClr val="FFFFFF"/>
                </a:solidFill>
                <a:latin typeface="Arial" charset="0"/>
              </a:rPr>
              <a:t>give a score of 8 </a:t>
            </a:r>
            <a:br>
              <a:rPr lang="en-US" sz="1800" b="1">
                <a:solidFill>
                  <a:srgbClr val="FFFFFF"/>
                </a:solidFill>
                <a:latin typeface="Arial" charset="0"/>
              </a:rPr>
            </a:br>
            <a:r>
              <a:rPr lang="en-US" sz="1800" b="1">
                <a:solidFill>
                  <a:srgbClr val="FFFFFF"/>
                </a:solidFill>
                <a:latin typeface="Arial" charset="0"/>
              </a:rPr>
              <a:t>(i.e. a certain diagnosis of HeFH)</a:t>
            </a:r>
          </a:p>
          <a:p>
            <a:pPr lvl="1"/>
            <a:endParaRPr lang="en-GB" b="1">
              <a:latin typeface="Arial" charset="0"/>
            </a:endParaRPr>
          </a:p>
          <a:p>
            <a:endParaRPr lang="fr-FR" b="1">
              <a:latin typeface="Arial" charset="0"/>
            </a:endParaRPr>
          </a:p>
        </p:txBody>
      </p:sp>
    </p:spTree>
    <p:extLst>
      <p:ext uri="{BB962C8B-B14F-4D97-AF65-F5344CB8AC3E}">
        <p14:creationId xmlns:p14="http://schemas.microsoft.com/office/powerpoint/2010/main" val="18860146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5"/>
          <p:cNvSpPr>
            <a:spLocks noGrp="1"/>
          </p:cNvSpPr>
          <p:nvPr>
            <p:ph type="title"/>
          </p:nvPr>
        </p:nvSpPr>
        <p:spPr>
          <a:xfrm>
            <a:off x="0" y="0"/>
            <a:ext cx="9144000" cy="928688"/>
          </a:xfrm>
        </p:spPr>
        <p:txBody>
          <a:bodyPr>
            <a:normAutofit fontScale="90000"/>
          </a:bodyPr>
          <a:lstStyle/>
          <a:p>
            <a:pPr>
              <a:defRPr/>
            </a:pPr>
            <a:r>
              <a:rPr lang="fr-FR" sz="3200" b="1" dirty="0" smtClean="0">
                <a:solidFill>
                  <a:schemeClr val="accent1">
                    <a:lumMod val="60000"/>
                    <a:lumOff val="40000"/>
                  </a:schemeClr>
                </a:solidFill>
                <a:ea typeface="+mj-ea"/>
                <a:cs typeface="+mj-cs"/>
              </a:rPr>
              <a:t>Familial </a:t>
            </a:r>
            <a:r>
              <a:rPr lang="fr-FR" sz="3200" b="1" dirty="0" err="1" smtClean="0">
                <a:solidFill>
                  <a:schemeClr val="accent1">
                    <a:lumMod val="60000"/>
                    <a:lumOff val="40000"/>
                  </a:schemeClr>
                </a:solidFill>
                <a:ea typeface="+mj-ea"/>
                <a:cs typeface="+mj-cs"/>
              </a:rPr>
              <a:t>Hypercholesterolemia</a:t>
            </a:r>
            <a:r>
              <a:rPr lang="fr-FR" sz="3200" b="1" dirty="0" smtClean="0">
                <a:solidFill>
                  <a:schemeClr val="accent1">
                    <a:lumMod val="60000"/>
                    <a:lumOff val="40000"/>
                  </a:schemeClr>
                </a:solidFill>
                <a:ea typeface="+mj-ea"/>
                <a:cs typeface="+mj-cs"/>
              </a:rPr>
              <a:t>: limitations of </a:t>
            </a:r>
            <a:r>
              <a:rPr lang="fr-FR" sz="3200" b="1" dirty="0" err="1" smtClean="0">
                <a:solidFill>
                  <a:schemeClr val="accent1">
                    <a:lumMod val="60000"/>
                    <a:lumOff val="40000"/>
                  </a:schemeClr>
                </a:solidFill>
                <a:ea typeface="+mj-ea"/>
                <a:cs typeface="+mj-cs"/>
              </a:rPr>
              <a:t>clinical</a:t>
            </a:r>
            <a:r>
              <a:rPr lang="fr-FR" sz="3200" b="1" dirty="0" smtClean="0">
                <a:solidFill>
                  <a:schemeClr val="accent1">
                    <a:lumMod val="60000"/>
                    <a:lumOff val="40000"/>
                  </a:schemeClr>
                </a:solidFill>
                <a:ea typeface="+mj-ea"/>
                <a:cs typeface="+mj-cs"/>
              </a:rPr>
              <a:t> and </a:t>
            </a:r>
            <a:r>
              <a:rPr lang="fr-FR" sz="3200" b="1" dirty="0" err="1" smtClean="0">
                <a:solidFill>
                  <a:schemeClr val="accent1">
                    <a:lumMod val="60000"/>
                    <a:lumOff val="40000"/>
                  </a:schemeClr>
                </a:solidFill>
                <a:ea typeface="+mj-ea"/>
                <a:cs typeface="+mj-cs"/>
              </a:rPr>
              <a:t>biological</a:t>
            </a:r>
            <a:r>
              <a:rPr lang="fr-FR" sz="3200" b="1" dirty="0" smtClean="0">
                <a:solidFill>
                  <a:schemeClr val="accent1">
                    <a:lumMod val="60000"/>
                    <a:lumOff val="40000"/>
                  </a:schemeClr>
                </a:solidFill>
                <a:ea typeface="+mj-ea"/>
                <a:cs typeface="+mj-cs"/>
              </a:rPr>
              <a:t> </a:t>
            </a:r>
            <a:r>
              <a:rPr lang="fr-FR" sz="3200" b="1" dirty="0" err="1" smtClean="0">
                <a:solidFill>
                  <a:schemeClr val="accent1">
                    <a:lumMod val="60000"/>
                    <a:lumOff val="40000"/>
                  </a:schemeClr>
                </a:solidFill>
                <a:ea typeface="+mj-ea"/>
                <a:cs typeface="+mj-cs"/>
              </a:rPr>
              <a:t>criteria</a:t>
            </a:r>
            <a:endParaRPr lang="en-GB" sz="3200" b="1" dirty="0" smtClean="0">
              <a:solidFill>
                <a:schemeClr val="accent1">
                  <a:lumMod val="60000"/>
                  <a:lumOff val="40000"/>
                </a:schemeClr>
              </a:solidFill>
              <a:ea typeface="+mj-ea"/>
              <a:cs typeface="+mj-cs"/>
            </a:endParaRPr>
          </a:p>
        </p:txBody>
      </p:sp>
      <p:graphicFrame>
        <p:nvGraphicFramePr>
          <p:cNvPr id="31" name="Table 30"/>
          <p:cNvGraphicFramePr>
            <a:graphicFrameLocks noGrp="1"/>
          </p:cNvGraphicFramePr>
          <p:nvPr/>
        </p:nvGraphicFramePr>
        <p:xfrm>
          <a:off x="254000" y="1357314"/>
          <a:ext cx="5977467" cy="4879975"/>
        </p:xfrm>
        <a:graphic>
          <a:graphicData uri="http://schemas.openxmlformats.org/drawingml/2006/table">
            <a:tbl>
              <a:tblPr/>
              <a:tblGrid>
                <a:gridCol w="5204178"/>
                <a:gridCol w="773289"/>
              </a:tblGrid>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Score</a:t>
                      </a:r>
                    </a:p>
                  </a:txBody>
                  <a:tcPr marT="18000" marB="18000" horzOverflow="overflow">
                    <a:lnL>
                      <a:noFill/>
                    </a:lnL>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Family history</a:t>
                      </a:r>
                    </a:p>
                  </a:txBody>
                  <a:tcPr marT="18000" marB="18000" horzOverflow="overflow">
                    <a:lnL>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First-degree with premature coronary or vascular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First-degree relative to LDL-C levels &gt;95th percentile, and/or</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First-degree relative to tendon xanthomas and/or arcus cornealis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Children &lt;18 years old with LDL-C levels &gt;95th percentile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Personal history</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Coronary heart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2</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Premature peripheral or cerebrovascular disease</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Physical signs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Tendon xanthomas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6</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Arcus cornealis (&lt;45 years old)</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4</a:t>
                      </a:r>
                    </a:p>
                  </a:txBody>
                  <a:tcPr marT="18000" marB="18000" horzOverflow="overflow">
                    <a:lnL>
                      <a:noFill/>
                    </a:lnL>
                    <a:lnR>
                      <a:noFill/>
                    </a:lnR>
                    <a:lnT>
                      <a:noFill/>
                    </a:lnT>
                    <a:lnB>
                      <a:noFill/>
                    </a:lnB>
                    <a:lnTlToBr>
                      <a:noFill/>
                    </a:lnTlToBr>
                    <a:lnBlToTr>
                      <a:noFill/>
                    </a:lnBlToTr>
                    <a:noFill/>
                  </a:tcPr>
                </a:tc>
              </a:tr>
              <a:tr h="307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00"/>
                          </a:solidFill>
                          <a:effectLst/>
                          <a:latin typeface="Arial" charset="0"/>
                          <a:ea typeface="ＭＳ Ｐゴシック" charset="0"/>
                          <a:cs typeface="Arial" charset="0"/>
                        </a:rPr>
                        <a:t>Blood analysis (with triglyceride levels &lt;200 mg/dl, &lt;2.3 mmol/l)</a:t>
                      </a:r>
                    </a:p>
                  </a:txBody>
                  <a:tcPr marT="18000" marB="18000" horzOverflow="overflow">
                    <a:lnL>
                      <a:noFill/>
                    </a:lnL>
                    <a:lnR>
                      <a:noFill/>
                    </a:lnR>
                    <a:lnT>
                      <a:noFill/>
                    </a:lnT>
                    <a:lnB>
                      <a:noFill/>
                    </a:lnB>
                    <a:lnTlToBr>
                      <a:noFill/>
                    </a:lnTlToBr>
                    <a:lnBlToTr>
                      <a:noFill/>
                    </a:lnBlToTr>
                    <a:noFill/>
                  </a:tcPr>
                </a:tc>
                <a:tc hMerge="1">
                  <a:txBody>
                    <a:bodyPr/>
                    <a:lstStyle/>
                    <a:p>
                      <a:endParaRPr lang="fr-FR"/>
                    </a:p>
                  </a:txBody>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 LDL-C &gt;330 mg/dl (8.5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8</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 LDL-C 250–329 mg/dl (6.5–8.5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5</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III. LDL-C 190–249 mg/dl (4.9–6.5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3</a:t>
                      </a: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IV. LDL-C 155–189 mg/dl (4.0–4.9 mmol/l)</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1</a:t>
                      </a:r>
                    </a:p>
                  </a:txBody>
                  <a:tcPr marT="18000" marB="18000" horzOverflow="overflow">
                    <a:lnL>
                      <a:noFill/>
                    </a:lnL>
                    <a:lnR>
                      <a:noFill/>
                    </a:lnR>
                    <a:lnT>
                      <a:noFill/>
                    </a:lnT>
                    <a:lnB>
                      <a:noFill/>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DNA analysis</a:t>
                      </a:r>
                    </a:p>
                  </a:txBody>
                  <a:tcPr marT="18000" marB="180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cs typeface="Arial" charset="0"/>
                      </a:endParaRPr>
                    </a:p>
                  </a:txBody>
                  <a:tcPr marT="18000" marB="18000" horzOverflow="overflow">
                    <a:lnL>
                      <a:noFill/>
                    </a:lnL>
                    <a:lnR>
                      <a:noFill/>
                    </a:lnR>
                    <a:lnT>
                      <a:noFill/>
                    </a:lnT>
                    <a:lnB>
                      <a:noFill/>
                    </a:lnB>
                    <a:lnTlToBr>
                      <a:noFill/>
                    </a:lnTlToBr>
                    <a:lnBlToTr>
                      <a:noFill/>
                    </a:lnBlToTr>
                    <a:noFill/>
                  </a:tcPr>
                </a:tc>
              </a:tr>
              <a:tr h="254000">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Functional mutation in LDL-receptor gene present</a:t>
                      </a:r>
                    </a:p>
                  </a:txBody>
                  <a:tcPr marT="18000" marB="18000" horzOverflow="overflow">
                    <a:lnL>
                      <a:noFill/>
                    </a:lnL>
                    <a:lnR>
                      <a:noFill/>
                    </a:lnR>
                    <a:lnT>
                      <a:noFill/>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cs typeface="Arial" charset="0"/>
                        </a:rPr>
                        <a:t>8</a:t>
                      </a:r>
                    </a:p>
                  </a:txBody>
                  <a:tcPr marT="18000" marB="18000" horzOverflow="overflow">
                    <a:lnL>
                      <a:noFill/>
                    </a:lnL>
                    <a:lnR>
                      <a:noFill/>
                    </a:lnR>
                    <a:lnT>
                      <a:noFill/>
                    </a:lnT>
                    <a:lnB w="1905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61483" name="Text Placeholder 15"/>
          <p:cNvSpPr>
            <a:spLocks noGrp="1"/>
          </p:cNvSpPr>
          <p:nvPr>
            <p:ph type="body" sz="quarter" idx="10"/>
          </p:nvPr>
        </p:nvSpPr>
        <p:spPr>
          <a:xfrm>
            <a:off x="681567" y="6229351"/>
            <a:ext cx="4030133" cy="569913"/>
          </a:xfrm>
        </p:spPr>
        <p:txBody>
          <a:bodyPr/>
          <a:lstStyle/>
          <a:p>
            <a:pPr>
              <a:spcBef>
                <a:spcPct val="0"/>
              </a:spcBef>
              <a:spcAft>
                <a:spcPct val="0"/>
              </a:spcAft>
            </a:pPr>
            <a:r>
              <a:rPr lang="de-DE">
                <a:latin typeface="Arial" charset="0"/>
              </a:rPr>
              <a:t>Marks D </a:t>
            </a:r>
            <a:r>
              <a:rPr lang="de-DE" i="1">
                <a:latin typeface="Arial" charset="0"/>
              </a:rPr>
              <a:t>et al. Atherosclerosis </a:t>
            </a:r>
            <a:r>
              <a:rPr lang="de-DE">
                <a:latin typeface="Arial" charset="0"/>
              </a:rPr>
              <a:t>2003;168:1</a:t>
            </a:r>
          </a:p>
        </p:txBody>
      </p:sp>
      <p:sp>
        <p:nvSpPr>
          <p:cNvPr id="61484" name="Espace réservé du contenu 8"/>
          <p:cNvSpPr>
            <a:spLocks noGrp="1"/>
          </p:cNvSpPr>
          <p:nvPr>
            <p:ph sz="half" idx="2"/>
          </p:nvPr>
        </p:nvSpPr>
        <p:spPr>
          <a:xfrm>
            <a:off x="6286501" y="1000125"/>
            <a:ext cx="2857500" cy="1428750"/>
          </a:xfrm>
        </p:spPr>
        <p:txBody>
          <a:bodyPr>
            <a:normAutofit/>
          </a:bodyPr>
          <a:lstStyle/>
          <a:p>
            <a:pPr>
              <a:lnSpc>
                <a:spcPct val="100000"/>
              </a:lnSpc>
              <a:buFont typeface="Monotype Sorts" charset="0"/>
              <a:buNone/>
            </a:pPr>
            <a:r>
              <a:rPr lang="en-US" sz="1600" b="1">
                <a:latin typeface="Arial" charset="0"/>
              </a:rPr>
              <a:t>	Might be absent in individuals with young parents (especially if treated)</a:t>
            </a:r>
          </a:p>
        </p:txBody>
      </p:sp>
      <p:cxnSp>
        <p:nvCxnSpPr>
          <p:cNvPr id="61485" name="Connecteur droit avec flèche 10"/>
          <p:cNvCxnSpPr>
            <a:cxnSpLocks noChangeShapeType="1"/>
          </p:cNvCxnSpPr>
          <p:nvPr/>
        </p:nvCxnSpPr>
        <p:spPr bwMode="auto">
          <a:xfrm rot="10800000" flipV="1">
            <a:off x="5397501" y="1428750"/>
            <a:ext cx="1143000" cy="642938"/>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86" name="Espace réservé du contenu 8"/>
          <p:cNvSpPr>
            <a:spLocks noGrp="1"/>
          </p:cNvSpPr>
          <p:nvPr>
            <p:ph sz="half" idx="2"/>
          </p:nvPr>
        </p:nvSpPr>
        <p:spPr>
          <a:xfrm>
            <a:off x="6286501" y="2857500"/>
            <a:ext cx="2857500" cy="1143000"/>
          </a:xfrm>
        </p:spPr>
        <p:txBody>
          <a:bodyPr>
            <a:normAutofit/>
          </a:bodyPr>
          <a:lstStyle/>
          <a:p>
            <a:pPr>
              <a:lnSpc>
                <a:spcPct val="100000"/>
              </a:lnSpc>
              <a:buFont typeface="Monotype Sorts" charset="0"/>
              <a:buNone/>
            </a:pPr>
            <a:r>
              <a:rPr lang="en-US" sz="1600" b="1">
                <a:latin typeface="Arial" charset="0"/>
              </a:rPr>
              <a:t>	Might be absent in statin treated individuals</a:t>
            </a:r>
          </a:p>
        </p:txBody>
      </p:sp>
      <p:cxnSp>
        <p:nvCxnSpPr>
          <p:cNvPr id="61487" name="Connecteur droit avec flèche 13"/>
          <p:cNvCxnSpPr>
            <a:cxnSpLocks noChangeShapeType="1"/>
          </p:cNvCxnSpPr>
          <p:nvPr/>
        </p:nvCxnSpPr>
        <p:spPr bwMode="auto">
          <a:xfrm rot="10800000" flipV="1">
            <a:off x="5143500" y="3071814"/>
            <a:ext cx="1206500" cy="428625"/>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88" name="Connecteur droit avec flèche 15"/>
          <p:cNvCxnSpPr>
            <a:cxnSpLocks noChangeShapeType="1"/>
          </p:cNvCxnSpPr>
          <p:nvPr/>
        </p:nvCxnSpPr>
        <p:spPr bwMode="auto">
          <a:xfrm rot="10800000">
            <a:off x="5270500" y="4071939"/>
            <a:ext cx="1270000" cy="357187"/>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89" name="Espace réservé du contenu 8"/>
          <p:cNvSpPr>
            <a:spLocks noGrp="1"/>
          </p:cNvSpPr>
          <p:nvPr>
            <p:ph sz="half" idx="2"/>
          </p:nvPr>
        </p:nvSpPr>
        <p:spPr>
          <a:xfrm>
            <a:off x="6477000" y="4143375"/>
            <a:ext cx="2667000" cy="1143000"/>
          </a:xfrm>
        </p:spPr>
        <p:txBody>
          <a:bodyPr>
            <a:normAutofit/>
          </a:bodyPr>
          <a:lstStyle/>
          <a:p>
            <a:pPr>
              <a:lnSpc>
                <a:spcPct val="100000"/>
              </a:lnSpc>
              <a:buFont typeface="Monotype Sorts" charset="0"/>
              <a:buNone/>
            </a:pPr>
            <a:r>
              <a:rPr lang="en-US" sz="1600" b="1" dirty="0">
                <a:latin typeface="Arial" charset="0"/>
              </a:rPr>
              <a:t>	Frequently overlooked or absent in young individuals</a:t>
            </a:r>
          </a:p>
        </p:txBody>
      </p:sp>
      <p:cxnSp>
        <p:nvCxnSpPr>
          <p:cNvPr id="61490" name="Connecteur droit avec flèche 18"/>
          <p:cNvCxnSpPr>
            <a:cxnSpLocks noChangeShapeType="1"/>
          </p:cNvCxnSpPr>
          <p:nvPr/>
        </p:nvCxnSpPr>
        <p:spPr bwMode="auto">
          <a:xfrm rot="10800000">
            <a:off x="4699000" y="5572125"/>
            <a:ext cx="1270000" cy="357188"/>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91" name="Espace réservé du contenu 8"/>
          <p:cNvSpPr>
            <a:spLocks noGrp="1"/>
          </p:cNvSpPr>
          <p:nvPr>
            <p:ph sz="half" idx="2"/>
          </p:nvPr>
        </p:nvSpPr>
        <p:spPr>
          <a:xfrm>
            <a:off x="5746750" y="5750719"/>
            <a:ext cx="3429000" cy="857250"/>
          </a:xfrm>
        </p:spPr>
        <p:txBody>
          <a:bodyPr>
            <a:noAutofit/>
          </a:bodyPr>
          <a:lstStyle/>
          <a:p>
            <a:pPr>
              <a:lnSpc>
                <a:spcPct val="100000"/>
              </a:lnSpc>
              <a:buFont typeface="Monotype Sorts" charset="0"/>
              <a:buNone/>
            </a:pPr>
            <a:r>
              <a:rPr lang="en-US" sz="1600" b="1" dirty="0">
                <a:latin typeface="Arial" charset="0"/>
              </a:rPr>
              <a:t>	Threshold values vary according to </a:t>
            </a:r>
            <a:r>
              <a:rPr lang="en-US" sz="1600" b="1" dirty="0" smtClean="0">
                <a:latin typeface="Arial" charset="0"/>
              </a:rPr>
              <a:t>age. Not </a:t>
            </a:r>
            <a:r>
              <a:rPr lang="en-US" sz="1600" b="1" dirty="0">
                <a:latin typeface="Arial" charset="0"/>
              </a:rPr>
              <a:t>known in most treated patients</a:t>
            </a:r>
          </a:p>
        </p:txBody>
      </p:sp>
    </p:spTree>
    <p:extLst>
      <p:ext uri="{BB962C8B-B14F-4D97-AF65-F5344CB8AC3E}">
        <p14:creationId xmlns:p14="http://schemas.microsoft.com/office/powerpoint/2010/main" val="41666758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90501" y="1285876"/>
            <a:ext cx="8953500" cy="5000625"/>
          </a:xfrm>
        </p:spPr>
        <p:txBody>
          <a:bodyPr>
            <a:normAutofit fontScale="90000"/>
          </a:bodyPr>
          <a:lstStyle/>
          <a:p>
            <a:pPr algn="l">
              <a:defRPr/>
            </a:pPr>
            <a:r>
              <a:rPr lang="en-US" sz="2400" b="1" dirty="0">
                <a:solidFill>
                  <a:srgbClr val="FFFF00"/>
                </a:solidFill>
                <a:latin typeface="Arial" charset="0"/>
                <a:cs typeface="+mj-cs"/>
              </a:rPr>
              <a:t>Diagnosis</a:t>
            </a: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chemeClr val="tx1"/>
                </a:solidFill>
                <a:latin typeface="Arial" charset="0"/>
                <a:cs typeface="+mj-cs"/>
              </a:rPr>
              <a:t>Clinical diagnosis identifies only 50% of patients using genetic testing as the gold standard*</a:t>
            </a:r>
            <a:br>
              <a:rPr lang="en-US" sz="2400" b="1" dirty="0">
                <a:solidFill>
                  <a:schemeClr val="tx1"/>
                </a:solidFill>
                <a:latin typeface="Arial" charset="0"/>
                <a:cs typeface="+mj-cs"/>
              </a:rPr>
            </a:br>
            <a:r>
              <a:rPr lang="en-US" sz="2400" b="1" dirty="0">
                <a:solidFill>
                  <a:schemeClr val="tx1"/>
                </a:solidFill>
                <a:latin typeface="Arial" charset="0"/>
                <a:cs typeface="+mj-cs"/>
              </a:rPr>
              <a:t>Possible and definite FH have mutation in 20-30 and 60-80% of cases</a:t>
            </a:r>
            <a:br>
              <a:rPr lang="en-US" sz="2400" b="1" dirty="0">
                <a:solidFill>
                  <a:schemeClr val="tx1"/>
                </a:solidFill>
                <a:latin typeface="Arial" charset="0"/>
                <a:cs typeface="+mj-cs"/>
              </a:rPr>
            </a:b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rgbClr val="FFFF00"/>
                </a:solidFill>
                <a:latin typeface="Arial" charset="0"/>
                <a:cs typeface="+mj-cs"/>
              </a:rPr>
              <a:t>Prognosis</a:t>
            </a: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chemeClr val="tx1"/>
                </a:solidFill>
                <a:latin typeface="Arial" charset="0"/>
                <a:cs typeface="+mj-cs"/>
              </a:rPr>
              <a:t>Patients with positive genetic testing have a higher CV risk</a:t>
            </a:r>
            <a:br>
              <a:rPr lang="en-US" sz="2400" b="1" dirty="0">
                <a:solidFill>
                  <a:schemeClr val="tx1"/>
                </a:solidFill>
                <a:latin typeface="Arial" charset="0"/>
                <a:cs typeface="+mj-cs"/>
              </a:rPr>
            </a:b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rgbClr val="FFFF00"/>
                </a:solidFill>
                <a:latin typeface="Arial" charset="0"/>
                <a:cs typeface="+mj-cs"/>
              </a:rPr>
              <a:t>Impact on medical care</a:t>
            </a: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chemeClr val="tx1"/>
                </a:solidFill>
                <a:latin typeface="Arial" charset="0"/>
                <a:cs typeface="+mj-cs"/>
              </a:rPr>
              <a:t>Despite availability of clinical scores for years the number of patients with FH treated with statin is impressively low</a:t>
            </a:r>
            <a:br>
              <a:rPr lang="en-US" sz="2400" b="1" dirty="0">
                <a:solidFill>
                  <a:schemeClr val="tx1"/>
                </a:solidFill>
                <a:latin typeface="Arial" charset="0"/>
                <a:cs typeface="+mj-cs"/>
              </a:rPr>
            </a:b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rgbClr val="FFFF00"/>
                </a:solidFill>
                <a:latin typeface="Arial" charset="0"/>
                <a:cs typeface="+mj-cs"/>
              </a:rPr>
              <a:t>Family screening</a:t>
            </a:r>
            <a:r>
              <a:rPr lang="en-US" sz="2400" b="1" dirty="0">
                <a:solidFill>
                  <a:schemeClr val="tx1"/>
                </a:solidFill>
                <a:latin typeface="Arial" charset="0"/>
                <a:cs typeface="+mj-cs"/>
              </a:rPr>
              <a:t/>
            </a:r>
            <a:br>
              <a:rPr lang="en-US" sz="2400" b="1" dirty="0">
                <a:solidFill>
                  <a:schemeClr val="tx1"/>
                </a:solidFill>
                <a:latin typeface="Arial" charset="0"/>
                <a:cs typeface="+mj-cs"/>
              </a:rPr>
            </a:br>
            <a:r>
              <a:rPr lang="en-US" sz="2400" b="1" dirty="0">
                <a:solidFill>
                  <a:schemeClr val="tx1"/>
                </a:solidFill>
                <a:latin typeface="Arial" charset="0"/>
                <a:cs typeface="+mj-cs"/>
              </a:rPr>
              <a:t>Genetic testing is useful for family screening</a:t>
            </a:r>
            <a:br>
              <a:rPr lang="en-US" sz="2400" b="1" dirty="0">
                <a:solidFill>
                  <a:schemeClr val="tx1"/>
                </a:solidFill>
                <a:latin typeface="Arial" charset="0"/>
                <a:cs typeface="+mj-cs"/>
              </a:rPr>
            </a:br>
            <a:r>
              <a:rPr lang="en-US" sz="2400" b="1" dirty="0">
                <a:solidFill>
                  <a:schemeClr val="tx1"/>
                </a:solidFill>
                <a:latin typeface="Arial" charset="0"/>
                <a:cs typeface="+mj-cs"/>
              </a:rPr>
              <a:t>	</a:t>
            </a:r>
          </a:p>
        </p:txBody>
      </p:sp>
      <p:sp>
        <p:nvSpPr>
          <p:cNvPr id="3" name="ZoneTexte 2"/>
          <p:cNvSpPr txBox="1"/>
          <p:nvPr/>
        </p:nvSpPr>
        <p:spPr>
          <a:xfrm>
            <a:off x="5405967" y="6448425"/>
            <a:ext cx="3712675" cy="338554"/>
          </a:xfrm>
          <a:prstGeom prst="rect">
            <a:avLst/>
          </a:prstGeom>
          <a:noFill/>
        </p:spPr>
        <p:txBody>
          <a:bodyPr wrap="none">
            <a:spAutoFit/>
          </a:bodyPr>
          <a:lstStyle/>
          <a:p>
            <a:pPr>
              <a:defRPr/>
            </a:pPr>
            <a:r>
              <a:rPr lang="fr-FR" sz="1600" b="1" dirty="0">
                <a:latin typeface="+mj-lt"/>
                <a:ea typeface="+mn-ea"/>
                <a:cs typeface="Arial" charset="0"/>
              </a:rPr>
              <a:t>* </a:t>
            </a:r>
            <a:r>
              <a:rPr lang="fr-FR" sz="1600" b="1" dirty="0" err="1">
                <a:latin typeface="+mj-lt"/>
                <a:ea typeface="+mn-ea"/>
                <a:cs typeface="Arial" charset="0"/>
              </a:rPr>
              <a:t>Leren</a:t>
            </a:r>
            <a:r>
              <a:rPr lang="fr-FR" sz="1600" b="1" dirty="0">
                <a:latin typeface="+mj-lt"/>
                <a:ea typeface="+mn-ea"/>
                <a:cs typeface="Arial" charset="0"/>
              </a:rPr>
              <a:t> TP et al. </a:t>
            </a:r>
            <a:r>
              <a:rPr lang="fr-FR" sz="1600" b="1" dirty="0" err="1">
                <a:latin typeface="+mj-lt"/>
                <a:ea typeface="+mn-ea"/>
                <a:cs typeface="Arial" charset="0"/>
              </a:rPr>
              <a:t>Community</a:t>
            </a:r>
            <a:r>
              <a:rPr lang="fr-FR" sz="1600" b="1" dirty="0">
                <a:latin typeface="+mj-lt"/>
                <a:ea typeface="+mn-ea"/>
                <a:cs typeface="Arial" charset="0"/>
              </a:rPr>
              <a:t> Genet 2008</a:t>
            </a:r>
          </a:p>
        </p:txBody>
      </p:sp>
      <p:sp>
        <p:nvSpPr>
          <p:cNvPr id="4" name="ZoneTexte 3"/>
          <p:cNvSpPr txBox="1"/>
          <p:nvPr/>
        </p:nvSpPr>
        <p:spPr>
          <a:xfrm>
            <a:off x="0" y="71438"/>
            <a:ext cx="9144000" cy="646112"/>
          </a:xfrm>
          <a:prstGeom prst="rect">
            <a:avLst/>
          </a:prstGeom>
          <a:noFill/>
        </p:spPr>
        <p:txBody>
          <a:bodyPr>
            <a:spAutoFit/>
          </a:bodyPr>
          <a:lstStyle/>
          <a:p>
            <a:pPr algn="ctr">
              <a:defRPr/>
            </a:pPr>
            <a:r>
              <a:rPr lang="fr-FR" sz="3600" b="1" dirty="0" err="1">
                <a:solidFill>
                  <a:schemeClr val="accent1">
                    <a:lumMod val="60000"/>
                    <a:lumOff val="40000"/>
                  </a:schemeClr>
                </a:solidFill>
                <a:latin typeface="+mj-lt"/>
                <a:ea typeface="+mn-ea"/>
                <a:cs typeface="Arial" charset="0"/>
              </a:rPr>
              <a:t>Why</a:t>
            </a:r>
            <a:r>
              <a:rPr lang="fr-FR" sz="3600" b="1" dirty="0">
                <a:solidFill>
                  <a:schemeClr val="accent1">
                    <a:lumMod val="60000"/>
                    <a:lumOff val="40000"/>
                  </a:schemeClr>
                </a:solidFill>
                <a:latin typeface="+mj-lt"/>
                <a:ea typeface="+mn-ea"/>
                <a:cs typeface="Arial" charset="0"/>
              </a:rPr>
              <a:t> </a:t>
            </a:r>
            <a:r>
              <a:rPr lang="fr-FR" sz="3600" b="1" dirty="0" err="1">
                <a:solidFill>
                  <a:schemeClr val="accent1">
                    <a:lumMod val="60000"/>
                    <a:lumOff val="40000"/>
                  </a:schemeClr>
                </a:solidFill>
                <a:latin typeface="+mj-lt"/>
                <a:ea typeface="+mn-ea"/>
                <a:cs typeface="Arial" charset="0"/>
              </a:rPr>
              <a:t>Genetic</a:t>
            </a:r>
            <a:r>
              <a:rPr lang="fr-FR" sz="3600" b="1" dirty="0">
                <a:solidFill>
                  <a:schemeClr val="accent1">
                    <a:lumMod val="60000"/>
                    <a:lumOff val="40000"/>
                  </a:schemeClr>
                </a:solidFill>
                <a:latin typeface="+mj-lt"/>
                <a:ea typeface="+mn-ea"/>
                <a:cs typeface="Arial" charset="0"/>
              </a:rPr>
              <a:t> </a:t>
            </a:r>
            <a:r>
              <a:rPr lang="fr-FR" sz="3600" b="1" dirty="0" err="1">
                <a:solidFill>
                  <a:schemeClr val="accent1">
                    <a:lumMod val="60000"/>
                    <a:lumOff val="40000"/>
                  </a:schemeClr>
                </a:solidFill>
                <a:latin typeface="+mj-lt"/>
                <a:ea typeface="+mn-ea"/>
                <a:cs typeface="Arial" charset="0"/>
              </a:rPr>
              <a:t>Testing</a:t>
            </a:r>
            <a:r>
              <a:rPr lang="fr-FR" sz="3600" b="1" dirty="0">
                <a:solidFill>
                  <a:schemeClr val="accent1">
                    <a:lumMod val="60000"/>
                    <a:lumOff val="40000"/>
                  </a:schemeClr>
                </a:solidFill>
                <a:latin typeface="+mj-lt"/>
                <a:ea typeface="+mn-ea"/>
                <a:cs typeface="Arial" charset="0"/>
              </a:rPr>
              <a:t> </a:t>
            </a:r>
            <a:r>
              <a:rPr lang="fr-FR" sz="3600" b="1" dirty="0" err="1">
                <a:solidFill>
                  <a:schemeClr val="accent1">
                    <a:lumMod val="60000"/>
                    <a:lumOff val="40000"/>
                  </a:schemeClr>
                </a:solidFill>
                <a:latin typeface="+mj-lt"/>
                <a:ea typeface="+mn-ea"/>
                <a:cs typeface="Arial" charset="0"/>
              </a:rPr>
              <a:t>is</a:t>
            </a:r>
            <a:r>
              <a:rPr lang="fr-FR" sz="3600" b="1" dirty="0">
                <a:solidFill>
                  <a:schemeClr val="accent1">
                    <a:lumMod val="60000"/>
                    <a:lumOff val="40000"/>
                  </a:schemeClr>
                </a:solidFill>
                <a:latin typeface="+mj-lt"/>
                <a:ea typeface="+mn-ea"/>
                <a:cs typeface="Arial" charset="0"/>
              </a:rPr>
              <a:t> </a:t>
            </a:r>
            <a:r>
              <a:rPr lang="fr-FR" sz="3600" b="1" dirty="0" err="1">
                <a:solidFill>
                  <a:schemeClr val="accent1">
                    <a:lumMod val="60000"/>
                    <a:lumOff val="40000"/>
                  </a:schemeClr>
                </a:solidFill>
                <a:latin typeface="+mj-lt"/>
                <a:ea typeface="+mn-ea"/>
                <a:cs typeface="Arial" charset="0"/>
              </a:rPr>
              <a:t>recommended</a:t>
            </a:r>
            <a:r>
              <a:rPr lang="fr-FR" sz="3600" b="1" dirty="0">
                <a:solidFill>
                  <a:schemeClr val="accent1">
                    <a:lumMod val="60000"/>
                    <a:lumOff val="40000"/>
                  </a:schemeClr>
                </a:solidFill>
                <a:latin typeface="+mj-lt"/>
                <a:ea typeface="+mn-ea"/>
                <a:cs typeface="Arial" charset="0"/>
              </a:rPr>
              <a:t>?</a:t>
            </a:r>
          </a:p>
        </p:txBody>
      </p:sp>
    </p:spTree>
    <p:extLst>
      <p:ext uri="{BB962C8B-B14F-4D97-AF65-F5344CB8AC3E}">
        <p14:creationId xmlns:p14="http://schemas.microsoft.com/office/powerpoint/2010/main" val="839717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200"/>
            <a:ext cx="9144000" cy="481437"/>
          </a:xfrm>
        </p:spPr>
        <p:txBody>
          <a:bodyPr>
            <a:noAutofit/>
          </a:bodyPr>
          <a:lstStyle/>
          <a:p>
            <a:r>
              <a:rPr lang="en-US" sz="3600" b="1" dirty="0">
                <a:solidFill>
                  <a:srgbClr val="F5D1AE"/>
                </a:solidFill>
              </a:rPr>
              <a:t>French ADH Research Network</a:t>
            </a:r>
            <a:br>
              <a:rPr lang="en-US" sz="3600" b="1" dirty="0">
                <a:solidFill>
                  <a:srgbClr val="F5D1AE"/>
                </a:solidFill>
              </a:rPr>
            </a:br>
            <a:endParaRPr lang="fr-FR" sz="3200" dirty="0">
              <a:solidFill>
                <a:srgbClr val="F5D1AE"/>
              </a:solidFill>
            </a:endParaRPr>
          </a:p>
        </p:txBody>
      </p:sp>
      <p:sp>
        <p:nvSpPr>
          <p:cNvPr id="3" name="Espace réservé du contenu 2"/>
          <p:cNvSpPr>
            <a:spLocks noGrp="1"/>
          </p:cNvSpPr>
          <p:nvPr>
            <p:ph idx="1"/>
          </p:nvPr>
        </p:nvSpPr>
        <p:spPr>
          <a:xfrm>
            <a:off x="163865" y="1364924"/>
            <a:ext cx="8980135" cy="4525963"/>
          </a:xfrm>
        </p:spPr>
        <p:txBody>
          <a:bodyPr>
            <a:noAutofit/>
          </a:bodyPr>
          <a:lstStyle/>
          <a:p>
            <a:pPr>
              <a:lnSpc>
                <a:spcPct val="100000"/>
              </a:lnSpc>
            </a:pPr>
            <a:r>
              <a:rPr lang="en-US" sz="2400" b="1" dirty="0" smtClean="0"/>
              <a:t>Molecular </a:t>
            </a:r>
            <a:r>
              <a:rPr lang="en-US" sz="2400" b="1" dirty="0"/>
              <a:t>data from 1358 French </a:t>
            </a:r>
            <a:r>
              <a:rPr lang="en-US" sz="2400" b="1" dirty="0" err="1"/>
              <a:t>probands</a:t>
            </a:r>
            <a:r>
              <a:rPr lang="en-US" sz="2400" b="1" dirty="0"/>
              <a:t> from </a:t>
            </a:r>
            <a:r>
              <a:rPr lang="en-US" sz="2400" b="1" dirty="0" smtClean="0"/>
              <a:t>11 </a:t>
            </a:r>
            <a:r>
              <a:rPr lang="en-US" sz="2400" b="1" dirty="0"/>
              <a:t>regions in </a:t>
            </a:r>
            <a:r>
              <a:rPr lang="en-US" sz="2400" b="1" dirty="0" smtClean="0"/>
              <a:t>France</a:t>
            </a:r>
            <a:endParaRPr lang="en-US" sz="2400" b="1" dirty="0"/>
          </a:p>
          <a:p>
            <a:pPr>
              <a:lnSpc>
                <a:spcPct val="100000"/>
              </a:lnSpc>
            </a:pPr>
            <a:endParaRPr lang="en-US" sz="2400" b="1" dirty="0" smtClean="0"/>
          </a:p>
          <a:p>
            <a:pPr>
              <a:lnSpc>
                <a:spcPct val="100000"/>
              </a:lnSpc>
            </a:pPr>
            <a:r>
              <a:rPr lang="en-US" sz="2400" b="1" dirty="0" smtClean="0">
                <a:solidFill>
                  <a:schemeClr val="accent3">
                    <a:lumMod val="40000"/>
                    <a:lumOff val="60000"/>
                  </a:schemeClr>
                </a:solidFill>
              </a:rPr>
              <a:t>Mutations </a:t>
            </a:r>
            <a:r>
              <a:rPr lang="en-US" sz="2400" b="1" dirty="0">
                <a:solidFill>
                  <a:schemeClr val="accent3">
                    <a:lumMod val="40000"/>
                    <a:lumOff val="60000"/>
                  </a:schemeClr>
                </a:solidFill>
              </a:rPr>
              <a:t>in the </a:t>
            </a:r>
            <a:r>
              <a:rPr lang="en-US" sz="2400" b="1" i="1" dirty="0">
                <a:solidFill>
                  <a:schemeClr val="accent3">
                    <a:lumMod val="40000"/>
                    <a:lumOff val="60000"/>
                  </a:schemeClr>
                </a:solidFill>
              </a:rPr>
              <a:t>LDLR </a:t>
            </a:r>
            <a:r>
              <a:rPr lang="en-US" sz="2400" b="1" dirty="0">
                <a:solidFill>
                  <a:schemeClr val="accent3">
                    <a:lumMod val="40000"/>
                    <a:lumOff val="60000"/>
                  </a:schemeClr>
                </a:solidFill>
              </a:rPr>
              <a:t>gene </a:t>
            </a:r>
            <a:r>
              <a:rPr lang="en-US" sz="2400" b="1" dirty="0" smtClean="0"/>
              <a:t>in </a:t>
            </a:r>
            <a:r>
              <a:rPr lang="en-US" sz="2400" b="1" dirty="0"/>
              <a:t>1003 subjects </a:t>
            </a:r>
            <a:r>
              <a:rPr lang="en-US" sz="2400" b="1" dirty="0" smtClean="0"/>
              <a:t>(46.0</a:t>
            </a:r>
            <a:r>
              <a:rPr lang="en-US" sz="2400" b="1" dirty="0"/>
              <a:t>% missense, 14.6% </a:t>
            </a:r>
            <a:r>
              <a:rPr lang="en-US" sz="2400" b="1" dirty="0" err="1"/>
              <a:t>frameshift</a:t>
            </a:r>
            <a:r>
              <a:rPr lang="en-US" sz="2400" b="1" dirty="0"/>
              <a:t>, 13.6% splice, and 11.3% nonsense mutations, 9.7% </a:t>
            </a:r>
            <a:r>
              <a:rPr lang="en-US" sz="2400" b="1" dirty="0" smtClean="0"/>
              <a:t>major rearrangements</a:t>
            </a:r>
            <a:r>
              <a:rPr lang="en-US" sz="2400" b="1" dirty="0"/>
              <a:t>, 3.8% small in frame </a:t>
            </a:r>
            <a:r>
              <a:rPr lang="en-US" sz="2400" b="1" dirty="0" smtClean="0"/>
              <a:t>deletions /insertions</a:t>
            </a:r>
            <a:r>
              <a:rPr lang="en-US" sz="2400" b="1" dirty="0"/>
              <a:t>, and 1.0% UTR </a:t>
            </a:r>
            <a:r>
              <a:rPr lang="en-US" sz="2400" b="1" dirty="0" smtClean="0"/>
              <a:t>mutations </a:t>
            </a:r>
            <a:endParaRPr lang="en-US" sz="2400" b="1" dirty="0"/>
          </a:p>
          <a:p>
            <a:pPr>
              <a:lnSpc>
                <a:spcPct val="100000"/>
              </a:lnSpc>
            </a:pPr>
            <a:r>
              <a:rPr lang="en-US" sz="2400" b="1" dirty="0" smtClean="0">
                <a:solidFill>
                  <a:schemeClr val="accent3">
                    <a:lumMod val="40000"/>
                    <a:lumOff val="60000"/>
                  </a:schemeClr>
                </a:solidFill>
              </a:rPr>
              <a:t>Mutations </a:t>
            </a:r>
            <a:r>
              <a:rPr lang="en-US" sz="2400" b="1" dirty="0">
                <a:solidFill>
                  <a:schemeClr val="accent3">
                    <a:lumMod val="40000"/>
                    <a:lumOff val="60000"/>
                  </a:schemeClr>
                </a:solidFill>
              </a:rPr>
              <a:t>in the </a:t>
            </a:r>
            <a:r>
              <a:rPr lang="en-US" sz="2400" b="1" i="1" dirty="0">
                <a:solidFill>
                  <a:schemeClr val="accent3">
                    <a:lumMod val="40000"/>
                    <a:lumOff val="60000"/>
                  </a:schemeClr>
                </a:solidFill>
              </a:rPr>
              <a:t>APOB </a:t>
            </a:r>
            <a:r>
              <a:rPr lang="en-US" sz="2400" b="1" dirty="0" smtClean="0">
                <a:solidFill>
                  <a:schemeClr val="accent3">
                    <a:lumMod val="40000"/>
                    <a:lumOff val="60000"/>
                  </a:schemeClr>
                </a:solidFill>
              </a:rPr>
              <a:t>gene </a:t>
            </a:r>
            <a:r>
              <a:rPr lang="en-US" sz="2400" b="1" dirty="0"/>
              <a:t>in 89 </a:t>
            </a:r>
            <a:r>
              <a:rPr lang="en-US" sz="2400" b="1" dirty="0" err="1"/>
              <a:t>probands</a:t>
            </a:r>
            <a:r>
              <a:rPr lang="en-US" sz="2400" b="1" dirty="0"/>
              <a:t> </a:t>
            </a:r>
            <a:endParaRPr lang="en-US" sz="2400" b="1" dirty="0" smtClean="0"/>
          </a:p>
          <a:p>
            <a:pPr>
              <a:lnSpc>
                <a:spcPct val="100000"/>
              </a:lnSpc>
            </a:pPr>
            <a:r>
              <a:rPr lang="en-US" sz="2400" b="1" dirty="0">
                <a:solidFill>
                  <a:schemeClr val="accent3">
                    <a:lumMod val="40000"/>
                    <a:lumOff val="60000"/>
                  </a:schemeClr>
                </a:solidFill>
              </a:rPr>
              <a:t>Mutations in the </a:t>
            </a:r>
            <a:r>
              <a:rPr lang="en-US" sz="2400" b="1" i="1" dirty="0" smtClean="0">
                <a:solidFill>
                  <a:schemeClr val="accent3">
                    <a:lumMod val="40000"/>
                    <a:lumOff val="60000"/>
                  </a:schemeClr>
                </a:solidFill>
              </a:rPr>
              <a:t>PCSK9 </a:t>
            </a:r>
            <a:r>
              <a:rPr lang="en-US" sz="2400" b="1" dirty="0">
                <a:solidFill>
                  <a:schemeClr val="accent3">
                    <a:lumMod val="40000"/>
                    <a:lumOff val="60000"/>
                  </a:schemeClr>
                </a:solidFill>
              </a:rPr>
              <a:t>gene </a:t>
            </a:r>
            <a:r>
              <a:rPr lang="en-US" sz="2400" b="1" dirty="0"/>
              <a:t>in 10 </a:t>
            </a:r>
            <a:r>
              <a:rPr lang="en-US" sz="2400" b="1" dirty="0" err="1" smtClean="0"/>
              <a:t>probands</a:t>
            </a:r>
            <a:endParaRPr lang="en-US" sz="2400" b="1" dirty="0"/>
          </a:p>
          <a:p>
            <a:pPr>
              <a:lnSpc>
                <a:spcPct val="100000"/>
              </a:lnSpc>
            </a:pPr>
            <a:endParaRPr lang="en-US" sz="2400" b="1" dirty="0"/>
          </a:p>
          <a:p>
            <a:pPr>
              <a:lnSpc>
                <a:spcPct val="100000"/>
              </a:lnSpc>
            </a:pPr>
            <a:r>
              <a:rPr lang="en-US" sz="2400" b="1" dirty="0"/>
              <a:t>R</a:t>
            </a:r>
            <a:r>
              <a:rPr lang="en-US" sz="2400" b="1" dirty="0" smtClean="0"/>
              <a:t>espective </a:t>
            </a:r>
            <a:r>
              <a:rPr lang="en-US" sz="2400" b="1" dirty="0"/>
              <a:t>contribution of each known gene to ADH </a:t>
            </a:r>
            <a:r>
              <a:rPr lang="en-US" sz="2400" b="1" dirty="0" smtClean="0"/>
              <a:t>is</a:t>
            </a:r>
            <a:r>
              <a:rPr lang="en-US" sz="2400" b="1" dirty="0"/>
              <a:t>: </a:t>
            </a:r>
            <a:r>
              <a:rPr lang="en-US" sz="2400" b="1" i="1" dirty="0"/>
              <a:t>LDLR </a:t>
            </a:r>
            <a:r>
              <a:rPr lang="en-US" sz="2400" b="1" dirty="0"/>
              <a:t>73.9%, </a:t>
            </a:r>
            <a:r>
              <a:rPr lang="en-US" sz="2400" b="1" i="1" dirty="0"/>
              <a:t>APOB </a:t>
            </a:r>
            <a:r>
              <a:rPr lang="en-US" sz="2400" b="1" dirty="0"/>
              <a:t>6.6%, PCSK9 0.7%. </a:t>
            </a:r>
            <a:endParaRPr lang="en-US" sz="2400" b="1" dirty="0" smtClean="0"/>
          </a:p>
          <a:p>
            <a:pPr>
              <a:lnSpc>
                <a:spcPct val="100000"/>
              </a:lnSpc>
            </a:pPr>
            <a:r>
              <a:rPr lang="en-US" sz="2400" b="1" dirty="0" smtClean="0"/>
              <a:t>No </a:t>
            </a:r>
            <a:r>
              <a:rPr lang="en-US" sz="2400" b="1" dirty="0"/>
              <a:t>mutation was found in 19.0% </a:t>
            </a:r>
            <a:r>
              <a:rPr lang="en-US" sz="2400" b="1" dirty="0" smtClean="0"/>
              <a:t>of the </a:t>
            </a:r>
            <a:r>
              <a:rPr lang="en-US" sz="2400" b="1" dirty="0" err="1" smtClean="0"/>
              <a:t>probanbs</a:t>
            </a:r>
            <a:endParaRPr lang="fr-FR" sz="2400" b="1" dirty="0"/>
          </a:p>
        </p:txBody>
      </p:sp>
      <p:sp>
        <p:nvSpPr>
          <p:cNvPr id="4" name="Espace réservé du texte 3"/>
          <p:cNvSpPr>
            <a:spLocks noGrp="1"/>
          </p:cNvSpPr>
          <p:nvPr>
            <p:ph type="body" sz="quarter" idx="10"/>
          </p:nvPr>
        </p:nvSpPr>
        <p:spPr>
          <a:xfrm>
            <a:off x="4920343" y="6400800"/>
            <a:ext cx="4016829" cy="398465"/>
          </a:xfrm>
        </p:spPr>
        <p:txBody>
          <a:bodyPr>
            <a:noAutofit/>
          </a:bodyPr>
          <a:lstStyle/>
          <a:p>
            <a:r>
              <a:rPr lang="fr-FR" sz="1600" b="1" dirty="0" err="1" smtClean="0">
                <a:latin typeface="Arial" panose="020B0604020202020204" pitchFamily="34" charset="0"/>
                <a:cs typeface="Arial" panose="020B0604020202020204" pitchFamily="34" charset="0"/>
              </a:rPr>
              <a:t>Marduel</a:t>
            </a:r>
            <a:r>
              <a:rPr lang="fr-FR" sz="1600" b="1" dirty="0" smtClean="0">
                <a:latin typeface="Arial" panose="020B0604020202020204" pitchFamily="34" charset="0"/>
                <a:cs typeface="Arial" panose="020B0604020202020204" pitchFamily="34" charset="0"/>
              </a:rPr>
              <a:t> M et al. </a:t>
            </a:r>
            <a:r>
              <a:rPr lang="fr-FR" sz="1600" b="1" dirty="0" err="1" smtClean="0">
                <a:latin typeface="Arial" panose="020B0604020202020204" pitchFamily="34" charset="0"/>
                <a:cs typeface="Arial" panose="020B0604020202020204" pitchFamily="34" charset="0"/>
              </a:rPr>
              <a:t>Human</a:t>
            </a:r>
            <a:r>
              <a:rPr lang="fr-FR" sz="1600" b="1" dirty="0" smtClean="0">
                <a:latin typeface="Arial" panose="020B0604020202020204" pitchFamily="34" charset="0"/>
                <a:cs typeface="Arial" panose="020B0604020202020204" pitchFamily="34" charset="0"/>
              </a:rPr>
              <a:t> Mutation 2010</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4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1" y="228601"/>
            <a:ext cx="8801100" cy="842963"/>
          </a:xfrm>
        </p:spPr>
        <p:txBody>
          <a:bodyPr/>
          <a:lstStyle/>
          <a:p>
            <a:pPr eaLnBrk="1" hangingPunct="1">
              <a:defRPr/>
            </a:pPr>
            <a:r>
              <a:rPr lang="en-GB" sz="4000" b="1" dirty="0" smtClean="0">
                <a:solidFill>
                  <a:schemeClr val="accent3">
                    <a:lumMod val="40000"/>
                    <a:lumOff val="60000"/>
                  </a:schemeClr>
                </a:solidFill>
                <a:ea typeface="+mj-ea"/>
                <a:cs typeface="+mj-cs"/>
              </a:rPr>
              <a:t>Disclosure slide, Eric </a:t>
            </a:r>
            <a:r>
              <a:rPr lang="en-GB" sz="4000" b="1" dirty="0" err="1" smtClean="0">
                <a:solidFill>
                  <a:schemeClr val="accent3">
                    <a:lumMod val="40000"/>
                    <a:lumOff val="60000"/>
                  </a:schemeClr>
                </a:solidFill>
                <a:ea typeface="+mj-ea"/>
                <a:cs typeface="+mj-cs"/>
              </a:rPr>
              <a:t>Bruckert</a:t>
            </a:r>
            <a:endParaRPr lang="en-US" sz="4000" b="1" dirty="0" smtClean="0">
              <a:solidFill>
                <a:schemeClr val="accent3">
                  <a:lumMod val="40000"/>
                  <a:lumOff val="60000"/>
                </a:schemeClr>
              </a:solidFill>
              <a:ea typeface="+mj-ea"/>
              <a:cs typeface="+mj-cs"/>
            </a:endParaRPr>
          </a:p>
        </p:txBody>
      </p:sp>
      <p:sp>
        <p:nvSpPr>
          <p:cNvPr id="38914" name="Content Placeholder 2"/>
          <p:cNvSpPr>
            <a:spLocks noGrp="1"/>
          </p:cNvSpPr>
          <p:nvPr>
            <p:ph idx="1"/>
          </p:nvPr>
        </p:nvSpPr>
        <p:spPr>
          <a:xfrm>
            <a:off x="190501" y="1357314"/>
            <a:ext cx="8763000" cy="4929187"/>
          </a:xfrm>
        </p:spPr>
        <p:txBody>
          <a:bodyPr>
            <a:normAutofit fontScale="85000" lnSpcReduction="10000"/>
          </a:bodyPr>
          <a:lstStyle/>
          <a:p>
            <a:pPr eaLnBrk="1" hangingPunct="1"/>
            <a:r>
              <a:rPr lang="en-GB" sz="2800" b="1" dirty="0">
                <a:latin typeface="Arial" charset="0"/>
              </a:rPr>
              <a:t>Research contracts: </a:t>
            </a:r>
            <a:r>
              <a:rPr lang="en-GB" sz="2800" b="1" dirty="0" smtClean="0">
                <a:latin typeface="Arial" charset="0"/>
              </a:rPr>
              <a:t>AMGEN</a:t>
            </a:r>
            <a:r>
              <a:rPr lang="en-GB" sz="2800" b="1" dirty="0">
                <a:latin typeface="Arial" charset="0"/>
              </a:rPr>
              <a:t>, </a:t>
            </a:r>
            <a:r>
              <a:rPr lang="en-GB" sz="2800" b="1" dirty="0" smtClean="0">
                <a:latin typeface="Arial" charset="0"/>
              </a:rPr>
              <a:t>Danone, </a:t>
            </a:r>
            <a:r>
              <a:rPr lang="en-GB" sz="2800" b="1" dirty="0" err="1" smtClean="0">
                <a:latin typeface="Arial" charset="0"/>
              </a:rPr>
              <a:t>Aegerion</a:t>
            </a:r>
            <a:endParaRPr lang="en-GB" sz="2800" b="1" dirty="0">
              <a:latin typeface="Arial" charset="0"/>
            </a:endParaRPr>
          </a:p>
          <a:p>
            <a:pPr eaLnBrk="1" hangingPunct="1"/>
            <a:endParaRPr lang="en-GB" sz="2800" b="1" dirty="0">
              <a:latin typeface="Arial" charset="0"/>
            </a:endParaRPr>
          </a:p>
          <a:p>
            <a:pPr eaLnBrk="1" hangingPunct="1"/>
            <a:r>
              <a:rPr lang="en-GB" sz="2800" b="1" dirty="0">
                <a:latin typeface="Arial" charset="0"/>
              </a:rPr>
              <a:t>Consulting/presentation: AstraZeneca, </a:t>
            </a:r>
            <a:r>
              <a:rPr lang="en-GB" sz="2800" b="1" dirty="0" smtClean="0">
                <a:latin typeface="Arial" charset="0"/>
              </a:rPr>
              <a:t>Amgen, </a:t>
            </a:r>
            <a:r>
              <a:rPr lang="en-GB" sz="2800" b="1" dirty="0" err="1" smtClean="0">
                <a:latin typeface="Arial" charset="0"/>
              </a:rPr>
              <a:t>Genfit</a:t>
            </a:r>
            <a:r>
              <a:rPr lang="en-GB" sz="2800" b="1" dirty="0" smtClean="0">
                <a:latin typeface="Arial" charset="0"/>
              </a:rPr>
              <a:t>, </a:t>
            </a:r>
            <a:r>
              <a:rPr lang="en-GB" sz="2800" b="1" dirty="0">
                <a:latin typeface="Arial" charset="0"/>
              </a:rPr>
              <a:t>MSD, </a:t>
            </a:r>
            <a:r>
              <a:rPr lang="en-GB" sz="2800" b="1" dirty="0" err="1" smtClean="0">
                <a:latin typeface="Arial" charset="0"/>
              </a:rPr>
              <a:t>Sanofi-Regeneron</a:t>
            </a:r>
            <a:r>
              <a:rPr lang="en-GB" sz="2800" b="1" dirty="0" smtClean="0">
                <a:latin typeface="Arial" charset="0"/>
              </a:rPr>
              <a:t>, Unilever, </a:t>
            </a:r>
            <a:r>
              <a:rPr lang="en-GB" sz="2800" b="1" dirty="0" err="1" smtClean="0">
                <a:latin typeface="Arial" charset="0"/>
              </a:rPr>
              <a:t>Danone</a:t>
            </a:r>
            <a:r>
              <a:rPr lang="en-GB" sz="2800" b="1" dirty="0" smtClean="0">
                <a:latin typeface="Arial" charset="0"/>
              </a:rPr>
              <a:t> </a:t>
            </a:r>
            <a:r>
              <a:rPr lang="en-GB" sz="2800" b="1" dirty="0">
                <a:latin typeface="Arial" charset="0"/>
              </a:rPr>
              <a:t>, </a:t>
            </a:r>
            <a:r>
              <a:rPr lang="en-GB" sz="2800" b="1" dirty="0" err="1">
                <a:latin typeface="Arial" charset="0"/>
              </a:rPr>
              <a:t>Aegerion</a:t>
            </a:r>
            <a:endParaRPr lang="en-GB" sz="2800" b="1" dirty="0">
              <a:latin typeface="Arial" charset="0"/>
            </a:endParaRPr>
          </a:p>
          <a:p>
            <a:pPr eaLnBrk="1" hangingPunct="1"/>
            <a:endParaRPr lang="en-GB" sz="2800" b="1" dirty="0">
              <a:latin typeface="Arial" charset="0"/>
            </a:endParaRPr>
          </a:p>
          <a:p>
            <a:pPr eaLnBrk="1" hangingPunct="1"/>
            <a:r>
              <a:rPr lang="en-GB" sz="2800" b="1" dirty="0">
                <a:latin typeface="Arial" charset="0"/>
              </a:rPr>
              <a:t>Employment in industry: None</a:t>
            </a:r>
          </a:p>
          <a:p>
            <a:pPr eaLnBrk="1" hangingPunct="1"/>
            <a:r>
              <a:rPr lang="en-GB" sz="2800" b="1" dirty="0">
                <a:latin typeface="Arial" charset="0"/>
              </a:rPr>
              <a:t>Stockholder of a healthcare company: None</a:t>
            </a:r>
          </a:p>
          <a:p>
            <a:pPr eaLnBrk="1" hangingPunct="1"/>
            <a:r>
              <a:rPr lang="en-GB" sz="2800" b="1" dirty="0">
                <a:latin typeface="Arial" charset="0"/>
              </a:rPr>
              <a:t>Ownership of a healthcare company: </a:t>
            </a:r>
            <a:r>
              <a:rPr lang="en-GB" sz="2800" b="1" dirty="0" smtClean="0">
                <a:latin typeface="Arial" charset="0"/>
              </a:rPr>
              <a:t>None</a:t>
            </a:r>
            <a:endParaRPr lang="en-GB" sz="2800" b="1" dirty="0">
              <a:latin typeface="Arial" charset="0"/>
            </a:endParaRPr>
          </a:p>
          <a:p>
            <a:pPr eaLnBrk="1" hangingPunct="1"/>
            <a:endParaRPr lang="en-US" sz="2800" b="1" dirty="0">
              <a:latin typeface="Arial" charset="0"/>
            </a:endParaRPr>
          </a:p>
        </p:txBody>
      </p:sp>
    </p:spTree>
    <p:extLst>
      <p:ext uri="{BB962C8B-B14F-4D97-AF65-F5344CB8AC3E}">
        <p14:creationId xmlns:p14="http://schemas.microsoft.com/office/powerpoint/2010/main" val="2613458240"/>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489" y="188913"/>
            <a:ext cx="8229600" cy="633412"/>
          </a:xfrm>
        </p:spPr>
        <p:txBody>
          <a:bodyPr>
            <a:noAutofit/>
          </a:bodyPr>
          <a:lstStyle/>
          <a:p>
            <a:pPr>
              <a:defRPr/>
            </a:pPr>
            <a:r>
              <a:rPr lang="fr-FR" sz="3200" b="1" dirty="0">
                <a:solidFill>
                  <a:schemeClr val="accent1">
                    <a:lumMod val="60000"/>
                    <a:lumOff val="40000"/>
                  </a:schemeClr>
                </a:solidFill>
                <a:latin typeface="Arial" charset="0"/>
                <a:cs typeface="+mj-cs"/>
              </a:rPr>
              <a:t>Impact of </a:t>
            </a:r>
            <a:r>
              <a:rPr lang="fr-FR" sz="3200" b="1" dirty="0" err="1">
                <a:solidFill>
                  <a:schemeClr val="accent1">
                    <a:lumMod val="60000"/>
                    <a:lumOff val="40000"/>
                  </a:schemeClr>
                </a:solidFill>
                <a:latin typeface="Arial" charset="0"/>
                <a:cs typeface="+mj-cs"/>
              </a:rPr>
              <a:t>genetic</a:t>
            </a:r>
            <a:r>
              <a:rPr lang="fr-FR" sz="3200" b="1" dirty="0">
                <a:solidFill>
                  <a:schemeClr val="accent1">
                    <a:lumMod val="60000"/>
                    <a:lumOff val="40000"/>
                  </a:schemeClr>
                </a:solidFill>
                <a:latin typeface="Arial" charset="0"/>
                <a:cs typeface="+mj-cs"/>
              </a:rPr>
              <a:t> </a:t>
            </a:r>
            <a:r>
              <a:rPr lang="fr-FR" sz="3200" b="1" dirty="0" err="1">
                <a:solidFill>
                  <a:schemeClr val="accent1">
                    <a:lumMod val="60000"/>
                    <a:lumOff val="40000"/>
                  </a:schemeClr>
                </a:solidFill>
                <a:latin typeface="Arial" charset="0"/>
                <a:cs typeface="+mj-cs"/>
              </a:rPr>
              <a:t>testing</a:t>
            </a:r>
            <a:r>
              <a:rPr lang="fr-FR" sz="3200" b="1" dirty="0">
                <a:solidFill>
                  <a:schemeClr val="accent1">
                    <a:lumMod val="60000"/>
                    <a:lumOff val="40000"/>
                  </a:schemeClr>
                </a:solidFill>
                <a:latin typeface="Arial" charset="0"/>
                <a:cs typeface="+mj-cs"/>
              </a:rPr>
              <a:t> for FH</a:t>
            </a:r>
          </a:p>
        </p:txBody>
      </p:sp>
      <p:sp>
        <p:nvSpPr>
          <p:cNvPr id="68610" name="Rectangle 3"/>
          <p:cNvSpPr>
            <a:spLocks noGrp="1" noChangeArrowheads="1"/>
          </p:cNvSpPr>
          <p:nvPr>
            <p:ph type="body" idx="1"/>
          </p:nvPr>
        </p:nvSpPr>
        <p:spPr>
          <a:xfrm>
            <a:off x="126999" y="822326"/>
            <a:ext cx="8890000" cy="4304152"/>
          </a:xfrm>
        </p:spPr>
        <p:txBody>
          <a:bodyPr>
            <a:normAutofit/>
          </a:bodyPr>
          <a:lstStyle/>
          <a:p>
            <a:pPr marL="0" indent="0">
              <a:lnSpc>
                <a:spcPct val="80000"/>
              </a:lnSpc>
              <a:buNone/>
            </a:pPr>
            <a:r>
              <a:rPr lang="fr-FR" sz="2400" b="1" dirty="0" smtClean="0">
                <a:solidFill>
                  <a:srgbClr val="FFFF00"/>
                </a:solidFill>
                <a:latin typeface="Arial" charset="0"/>
              </a:rPr>
              <a:t>The </a:t>
            </a:r>
            <a:r>
              <a:rPr lang="fr-FR" sz="2400" b="1" dirty="0" err="1" smtClean="0">
                <a:solidFill>
                  <a:srgbClr val="FFFF00"/>
                </a:solidFill>
                <a:latin typeface="Arial" charset="0"/>
              </a:rPr>
              <a:t>genetic</a:t>
            </a:r>
            <a:r>
              <a:rPr lang="fr-FR" sz="2400" b="1" dirty="0" smtClean="0">
                <a:solidFill>
                  <a:srgbClr val="FFFF00"/>
                </a:solidFill>
                <a:latin typeface="Arial" charset="0"/>
              </a:rPr>
              <a:t> </a:t>
            </a:r>
            <a:r>
              <a:rPr lang="fr-FR" sz="2400" b="1" dirty="0" err="1" smtClean="0">
                <a:solidFill>
                  <a:srgbClr val="FFFF00"/>
                </a:solidFill>
                <a:latin typeface="Arial" charset="0"/>
              </a:rPr>
              <a:t>diagnosis</a:t>
            </a:r>
            <a:endParaRPr lang="fr-FR" sz="2400" b="1" dirty="0" smtClean="0">
              <a:solidFill>
                <a:srgbClr val="FFFF00"/>
              </a:solidFill>
              <a:latin typeface="Arial" charset="0"/>
            </a:endParaRPr>
          </a:p>
          <a:p>
            <a:pPr>
              <a:lnSpc>
                <a:spcPct val="80000"/>
              </a:lnSpc>
            </a:pPr>
            <a:endParaRPr lang="fr-FR" sz="2000" b="1" dirty="0">
              <a:latin typeface="Arial" charset="0"/>
            </a:endParaRPr>
          </a:p>
          <a:p>
            <a:pPr>
              <a:lnSpc>
                <a:spcPct val="80000"/>
              </a:lnSpc>
            </a:pPr>
            <a:r>
              <a:rPr lang="fr-FR" sz="2000" b="1" dirty="0" err="1" smtClean="0">
                <a:latin typeface="Arial" charset="0"/>
              </a:rPr>
              <a:t>Did</a:t>
            </a:r>
            <a:r>
              <a:rPr lang="fr-FR" sz="2000" b="1" dirty="0" smtClean="0">
                <a:latin typeface="Arial" charset="0"/>
              </a:rPr>
              <a:t> </a:t>
            </a:r>
            <a:r>
              <a:rPr lang="fr-FR" sz="2000" b="1" dirty="0">
                <a:latin typeface="Arial" charset="0"/>
              </a:rPr>
              <a:t>not </a:t>
            </a:r>
            <a:r>
              <a:rPr lang="fr-FR" sz="2000" b="1" dirty="0" err="1">
                <a:latin typeface="Arial" charset="0"/>
              </a:rPr>
              <a:t>seem</a:t>
            </a:r>
            <a:r>
              <a:rPr lang="fr-FR" sz="2000" b="1" dirty="0">
                <a:latin typeface="Arial" charset="0"/>
              </a:rPr>
              <a:t> to have a </a:t>
            </a:r>
            <a:r>
              <a:rPr lang="fr-FR" sz="2000" b="1" dirty="0" err="1">
                <a:latin typeface="Arial" charset="0"/>
              </a:rPr>
              <a:t>great</a:t>
            </a:r>
            <a:r>
              <a:rPr lang="fr-FR" sz="2000" b="1" dirty="0">
                <a:latin typeface="Arial" charset="0"/>
              </a:rPr>
              <a:t> impact on patients</a:t>
            </a:r>
            <a:r>
              <a:rPr lang="ja-JP" altLang="fr-FR" sz="2000" b="1" dirty="0">
                <a:latin typeface="Arial" charset="0"/>
              </a:rPr>
              <a:t>’</a:t>
            </a:r>
            <a:r>
              <a:rPr lang="fr-FR" altLang="ja-JP" sz="2000" b="1" dirty="0" err="1" smtClean="0">
                <a:latin typeface="Arial" charset="0"/>
              </a:rPr>
              <a:t>lives</a:t>
            </a:r>
            <a:endParaRPr lang="fr-FR" altLang="ja-JP" sz="2000" b="1" dirty="0" smtClean="0">
              <a:latin typeface="Arial" charset="0"/>
            </a:endParaRPr>
          </a:p>
          <a:p>
            <a:pPr>
              <a:lnSpc>
                <a:spcPct val="80000"/>
              </a:lnSpc>
            </a:pPr>
            <a:endParaRPr lang="fr-FR" altLang="ja-JP" sz="2000" b="1" dirty="0">
              <a:latin typeface="Arial" charset="0"/>
            </a:endParaRPr>
          </a:p>
          <a:p>
            <a:pPr>
              <a:lnSpc>
                <a:spcPct val="80000"/>
              </a:lnSpc>
            </a:pPr>
            <a:r>
              <a:rPr lang="fr-FR" sz="2000" b="1" dirty="0" err="1">
                <a:latin typeface="Arial" charset="0"/>
              </a:rPr>
              <a:t>R</a:t>
            </a:r>
            <a:r>
              <a:rPr lang="fr-FR" sz="2000" b="1" dirty="0" err="1" smtClean="0">
                <a:latin typeface="Arial" charset="0"/>
              </a:rPr>
              <a:t>educed</a:t>
            </a:r>
            <a:r>
              <a:rPr lang="fr-FR" sz="2000" b="1" dirty="0" smtClean="0">
                <a:latin typeface="Arial" charset="0"/>
              </a:rPr>
              <a:t> the </a:t>
            </a:r>
            <a:r>
              <a:rPr lang="fr-FR" sz="2000" b="1" dirty="0" err="1">
                <a:latin typeface="Arial" charset="0"/>
              </a:rPr>
              <a:t>uncertainty</a:t>
            </a:r>
            <a:r>
              <a:rPr lang="fr-FR" sz="2000" b="1" dirty="0">
                <a:latin typeface="Arial" charset="0"/>
              </a:rPr>
              <a:t> </a:t>
            </a:r>
            <a:r>
              <a:rPr lang="fr-FR" sz="2000" b="1" dirty="0" err="1">
                <a:latin typeface="Arial" charset="0"/>
              </a:rPr>
              <a:t>that</a:t>
            </a:r>
            <a:r>
              <a:rPr lang="fr-FR" sz="2000" b="1" dirty="0">
                <a:latin typeface="Arial" charset="0"/>
              </a:rPr>
              <a:t> </a:t>
            </a:r>
            <a:r>
              <a:rPr lang="fr-FR" sz="2000" b="1" dirty="0" err="1" smtClean="0">
                <a:latin typeface="Arial" charset="0"/>
              </a:rPr>
              <a:t>surrounded</a:t>
            </a:r>
            <a:r>
              <a:rPr lang="fr-FR" sz="2000" b="1" dirty="0" smtClean="0">
                <a:latin typeface="Arial" charset="0"/>
              </a:rPr>
              <a:t> </a:t>
            </a:r>
            <a:r>
              <a:rPr lang="fr-FR" sz="2000" b="1" dirty="0" err="1">
                <a:latin typeface="Arial" charset="0"/>
              </a:rPr>
              <a:t>health</a:t>
            </a:r>
            <a:r>
              <a:rPr lang="fr-FR" sz="2000" b="1" dirty="0">
                <a:latin typeface="Arial" charset="0"/>
              </a:rPr>
              <a:t> </a:t>
            </a:r>
            <a:r>
              <a:rPr lang="fr-FR" sz="2000" b="1" dirty="0" err="1">
                <a:latin typeface="Arial" charset="0"/>
              </a:rPr>
              <a:t>status</a:t>
            </a:r>
            <a:endParaRPr lang="fr-FR" sz="2000" b="1" dirty="0">
              <a:latin typeface="Arial" charset="0"/>
            </a:endParaRPr>
          </a:p>
          <a:p>
            <a:pPr>
              <a:lnSpc>
                <a:spcPct val="80000"/>
              </a:lnSpc>
            </a:pPr>
            <a:endParaRPr lang="fr-FR" sz="2000" b="1" dirty="0">
              <a:latin typeface="Arial" charset="0"/>
            </a:endParaRPr>
          </a:p>
          <a:p>
            <a:pPr>
              <a:lnSpc>
                <a:spcPct val="80000"/>
              </a:lnSpc>
            </a:pPr>
            <a:r>
              <a:rPr lang="fr-FR" sz="2000" b="1" dirty="0" err="1" smtClean="0">
                <a:latin typeface="Arial" charset="0"/>
              </a:rPr>
              <a:t>Incentivised</a:t>
            </a:r>
            <a:r>
              <a:rPr lang="fr-FR" sz="2000" b="1" dirty="0" smtClean="0">
                <a:latin typeface="Arial" charset="0"/>
              </a:rPr>
              <a:t> </a:t>
            </a:r>
            <a:r>
              <a:rPr lang="fr-FR" sz="2000" b="1" dirty="0">
                <a:latin typeface="Arial" charset="0"/>
              </a:rPr>
              <a:t>patients to </a:t>
            </a:r>
            <a:r>
              <a:rPr lang="fr-FR" sz="2000" b="1" dirty="0" err="1">
                <a:latin typeface="Arial" charset="0"/>
              </a:rPr>
              <a:t>maintain</a:t>
            </a:r>
            <a:r>
              <a:rPr lang="fr-FR" sz="2000" b="1" dirty="0">
                <a:latin typeface="Arial" charset="0"/>
              </a:rPr>
              <a:t> </a:t>
            </a:r>
            <a:r>
              <a:rPr lang="fr-FR" sz="2000" b="1" dirty="0" err="1">
                <a:latin typeface="Arial" charset="0"/>
              </a:rPr>
              <a:t>healthy</a:t>
            </a:r>
            <a:r>
              <a:rPr lang="fr-FR" sz="2000" b="1" dirty="0">
                <a:latin typeface="Arial" charset="0"/>
              </a:rPr>
              <a:t> </a:t>
            </a:r>
            <a:r>
              <a:rPr lang="fr-FR" sz="2000" b="1" dirty="0" err="1" smtClean="0">
                <a:latin typeface="Arial" charset="0"/>
              </a:rPr>
              <a:t>lifestyles</a:t>
            </a:r>
            <a:r>
              <a:rPr lang="fr-FR" sz="2000" b="1" dirty="0" smtClean="0">
                <a:latin typeface="Arial" charset="0"/>
              </a:rPr>
              <a:t>*</a:t>
            </a:r>
          </a:p>
          <a:p>
            <a:pPr>
              <a:lnSpc>
                <a:spcPct val="80000"/>
              </a:lnSpc>
            </a:pPr>
            <a:endParaRPr lang="fr-FR" sz="2000" b="1" dirty="0">
              <a:latin typeface="Arial" charset="0"/>
            </a:endParaRPr>
          </a:p>
          <a:p>
            <a:pPr>
              <a:lnSpc>
                <a:spcPct val="80000"/>
              </a:lnSpc>
            </a:pPr>
            <a:r>
              <a:rPr lang="fr-FR" sz="2000" b="1" dirty="0" err="1" smtClean="0">
                <a:latin typeface="Arial" charset="0"/>
              </a:rPr>
              <a:t>Changed</a:t>
            </a:r>
            <a:r>
              <a:rPr lang="fr-FR" sz="2000" b="1" dirty="0" smtClean="0">
                <a:latin typeface="Arial" charset="0"/>
              </a:rPr>
              <a:t> the </a:t>
            </a:r>
            <a:r>
              <a:rPr lang="fr-FR" sz="2000" b="1" dirty="0">
                <a:latin typeface="Arial" charset="0"/>
              </a:rPr>
              <a:t>social </a:t>
            </a:r>
            <a:r>
              <a:rPr lang="fr-FR" sz="2000" b="1" dirty="0" err="1" smtClean="0">
                <a:latin typeface="Arial" charset="0"/>
              </a:rPr>
              <a:t>status</a:t>
            </a:r>
            <a:r>
              <a:rPr lang="fr-FR" sz="2000" b="1" dirty="0" smtClean="0">
                <a:latin typeface="Arial" charset="0"/>
              </a:rPr>
              <a:t> </a:t>
            </a:r>
            <a:r>
              <a:rPr lang="fr-FR" sz="2000" b="1" dirty="0">
                <a:latin typeface="Arial" charset="0"/>
              </a:rPr>
              <a:t>in as </a:t>
            </a:r>
            <a:r>
              <a:rPr lang="fr-FR" sz="2000" b="1" dirty="0" err="1">
                <a:latin typeface="Arial" charset="0"/>
              </a:rPr>
              <a:t>much</a:t>
            </a:r>
            <a:r>
              <a:rPr lang="fr-FR" sz="2000" b="1" dirty="0">
                <a:latin typeface="Arial" charset="0"/>
              </a:rPr>
              <a:t> as </a:t>
            </a:r>
            <a:r>
              <a:rPr lang="fr-FR" sz="2000" b="1" dirty="0" err="1">
                <a:latin typeface="Arial" charset="0"/>
              </a:rPr>
              <a:t>their</a:t>
            </a:r>
            <a:r>
              <a:rPr lang="fr-FR" sz="2000" b="1" dirty="0">
                <a:latin typeface="Arial" charset="0"/>
              </a:rPr>
              <a:t> strict life-style </a:t>
            </a:r>
            <a:r>
              <a:rPr lang="fr-FR" sz="2000" b="1" dirty="0" err="1">
                <a:latin typeface="Arial" charset="0"/>
              </a:rPr>
              <a:t>regime</a:t>
            </a:r>
            <a:r>
              <a:rPr lang="fr-FR" sz="2000" b="1" dirty="0">
                <a:latin typeface="Arial" charset="0"/>
              </a:rPr>
              <a:t> </a:t>
            </a:r>
            <a:r>
              <a:rPr lang="fr-FR" sz="2000" b="1" dirty="0" err="1">
                <a:latin typeface="Arial" charset="0"/>
              </a:rPr>
              <a:t>was</a:t>
            </a:r>
            <a:r>
              <a:rPr lang="fr-FR" sz="2000" b="1" dirty="0">
                <a:latin typeface="Arial" charset="0"/>
              </a:rPr>
              <a:t> </a:t>
            </a:r>
            <a:r>
              <a:rPr lang="fr-FR" sz="2000" b="1" dirty="0" err="1">
                <a:latin typeface="Arial" charset="0"/>
              </a:rPr>
              <a:t>now</a:t>
            </a:r>
            <a:r>
              <a:rPr lang="fr-FR" sz="2000" b="1" dirty="0">
                <a:latin typeface="Arial" charset="0"/>
              </a:rPr>
              <a:t> </a:t>
            </a:r>
            <a:r>
              <a:rPr lang="fr-FR" sz="2000" b="1" dirty="0" err="1">
                <a:latin typeface="Arial" charset="0"/>
              </a:rPr>
              <a:t>based</a:t>
            </a:r>
            <a:r>
              <a:rPr lang="fr-FR" sz="2000" b="1" dirty="0">
                <a:latin typeface="Arial" charset="0"/>
              </a:rPr>
              <a:t> on a </a:t>
            </a:r>
            <a:r>
              <a:rPr lang="fr-FR" sz="2000" b="1" dirty="0" err="1">
                <a:latin typeface="Arial" charset="0"/>
              </a:rPr>
              <a:t>formal</a:t>
            </a:r>
            <a:r>
              <a:rPr lang="fr-FR" sz="2000" b="1" dirty="0">
                <a:latin typeface="Arial" charset="0"/>
              </a:rPr>
              <a:t> </a:t>
            </a:r>
            <a:r>
              <a:rPr lang="fr-FR" sz="2000" b="1" dirty="0" err="1">
                <a:latin typeface="Arial" charset="0"/>
              </a:rPr>
              <a:t>medical</a:t>
            </a:r>
            <a:r>
              <a:rPr lang="fr-FR" sz="2000" b="1" dirty="0">
                <a:latin typeface="Arial" charset="0"/>
              </a:rPr>
              <a:t> </a:t>
            </a:r>
            <a:r>
              <a:rPr lang="fr-FR" sz="2000" b="1" dirty="0" err="1">
                <a:latin typeface="Arial" charset="0"/>
              </a:rPr>
              <a:t>category</a:t>
            </a:r>
            <a:r>
              <a:rPr lang="fr-FR" sz="2000" b="1" dirty="0">
                <a:latin typeface="Arial" charset="0"/>
              </a:rPr>
              <a:t> </a:t>
            </a:r>
            <a:r>
              <a:rPr lang="fr-FR" sz="2000" b="1" dirty="0" err="1">
                <a:latin typeface="Arial" charset="0"/>
              </a:rPr>
              <a:t>rather</a:t>
            </a:r>
            <a:r>
              <a:rPr lang="fr-FR" sz="2000" b="1" dirty="0">
                <a:latin typeface="Arial" charset="0"/>
              </a:rPr>
              <a:t> </a:t>
            </a:r>
            <a:r>
              <a:rPr lang="fr-FR" sz="2000" b="1" dirty="0" err="1">
                <a:latin typeface="Arial" charset="0"/>
              </a:rPr>
              <a:t>than</a:t>
            </a:r>
            <a:r>
              <a:rPr lang="fr-FR" sz="2000" b="1" dirty="0">
                <a:latin typeface="Arial" charset="0"/>
              </a:rPr>
              <a:t> a </a:t>
            </a:r>
            <a:r>
              <a:rPr lang="fr-FR" sz="2000" b="1" dirty="0" err="1">
                <a:latin typeface="Arial" charset="0"/>
              </a:rPr>
              <a:t>general</a:t>
            </a:r>
            <a:r>
              <a:rPr lang="fr-FR" sz="2000" b="1" dirty="0">
                <a:latin typeface="Arial" charset="0"/>
              </a:rPr>
              <a:t> motivation to </a:t>
            </a:r>
            <a:r>
              <a:rPr lang="fr-FR" sz="2000" b="1" dirty="0" err="1">
                <a:latin typeface="Arial" charset="0"/>
              </a:rPr>
              <a:t>keep</a:t>
            </a:r>
            <a:r>
              <a:rPr lang="fr-FR" sz="2000" b="1" dirty="0">
                <a:latin typeface="Arial" charset="0"/>
              </a:rPr>
              <a:t> </a:t>
            </a:r>
            <a:r>
              <a:rPr lang="fr-FR" sz="2000" b="1" dirty="0" err="1" smtClean="0">
                <a:latin typeface="Arial" charset="0"/>
              </a:rPr>
              <a:t>healthy</a:t>
            </a:r>
            <a:r>
              <a:rPr lang="fr-FR" sz="2000" b="1" dirty="0" smtClean="0">
                <a:latin typeface="Arial" charset="0"/>
              </a:rPr>
              <a:t>**</a:t>
            </a:r>
          </a:p>
          <a:p>
            <a:pPr>
              <a:lnSpc>
                <a:spcPct val="80000"/>
              </a:lnSpc>
            </a:pPr>
            <a:endParaRPr lang="fr-FR" sz="2000" b="1" dirty="0">
              <a:latin typeface="Arial" charset="0"/>
            </a:endParaRPr>
          </a:p>
        </p:txBody>
      </p:sp>
      <p:sp>
        <p:nvSpPr>
          <p:cNvPr id="56324" name="Text Box 4"/>
          <p:cNvSpPr txBox="1">
            <a:spLocks noChangeArrowheads="1"/>
          </p:cNvSpPr>
          <p:nvPr/>
        </p:nvSpPr>
        <p:spPr bwMode="auto">
          <a:xfrm>
            <a:off x="4715938" y="6489005"/>
            <a:ext cx="3927123" cy="338138"/>
          </a:xfrm>
          <a:prstGeom prst="rect">
            <a:avLst/>
          </a:prstGeom>
          <a:noFill/>
          <a:ln w="9525">
            <a:noFill/>
            <a:miter lim="800000"/>
            <a:headEnd/>
            <a:tailEnd/>
          </a:ln>
          <a:effectLst/>
        </p:spPr>
        <p:txBody>
          <a:bodyPr wrap="none">
            <a:spAutoFit/>
          </a:bodyPr>
          <a:lstStyle/>
          <a:p>
            <a:pPr>
              <a:defRPr/>
            </a:pPr>
            <a:r>
              <a:rPr lang="fr-FR" sz="1600" b="1" dirty="0" err="1">
                <a:latin typeface="+mj-lt"/>
                <a:ea typeface="+mn-ea"/>
                <a:cs typeface="Arial" charset="0"/>
              </a:rPr>
              <a:t>Hollands</a:t>
            </a:r>
            <a:r>
              <a:rPr lang="fr-FR" sz="1600" b="1" dirty="0">
                <a:latin typeface="+mj-lt"/>
                <a:ea typeface="+mn-ea"/>
                <a:cs typeface="Arial" charset="0"/>
              </a:rPr>
              <a:t> et al BMC </a:t>
            </a:r>
            <a:r>
              <a:rPr lang="fr-FR" sz="1600" b="1" dirty="0" err="1">
                <a:latin typeface="+mj-lt"/>
                <a:ea typeface="+mn-ea"/>
                <a:cs typeface="Arial" charset="0"/>
              </a:rPr>
              <a:t>Medicam</a:t>
            </a:r>
            <a:r>
              <a:rPr lang="fr-FR" sz="1600" b="1" dirty="0">
                <a:latin typeface="+mj-lt"/>
                <a:ea typeface="+mn-ea"/>
                <a:cs typeface="Arial" charset="0"/>
              </a:rPr>
              <a:t> </a:t>
            </a:r>
            <a:r>
              <a:rPr lang="fr-FR" sz="1600" b="1" dirty="0" err="1">
                <a:latin typeface="+mj-lt"/>
                <a:ea typeface="+mn-ea"/>
                <a:cs typeface="Arial" charset="0"/>
              </a:rPr>
              <a:t>Genetics</a:t>
            </a:r>
            <a:r>
              <a:rPr lang="fr-FR" sz="1600" b="1" dirty="0">
                <a:latin typeface="+mj-lt"/>
                <a:ea typeface="+mn-ea"/>
                <a:cs typeface="Arial" charset="0"/>
              </a:rPr>
              <a:t> 2012</a:t>
            </a:r>
          </a:p>
        </p:txBody>
      </p:sp>
      <p:sp>
        <p:nvSpPr>
          <p:cNvPr id="2" name="Rectangle 1"/>
          <p:cNvSpPr/>
          <p:nvPr/>
        </p:nvSpPr>
        <p:spPr>
          <a:xfrm>
            <a:off x="0" y="5116134"/>
            <a:ext cx="9144000" cy="1169551"/>
          </a:xfrm>
          <a:prstGeom prst="rect">
            <a:avLst/>
          </a:prstGeom>
        </p:spPr>
        <p:txBody>
          <a:bodyPr wrap="square">
            <a:spAutoFit/>
          </a:bodyPr>
          <a:lstStyle/>
          <a:p>
            <a:r>
              <a:rPr lang="fr-FR" sz="1400" b="1" dirty="0">
                <a:latin typeface="Arial" charset="0"/>
              </a:rPr>
              <a:t>*</a:t>
            </a:r>
            <a:r>
              <a:rPr lang="fr-FR" sz="1400" b="1" dirty="0" err="1">
                <a:latin typeface="Arial" charset="0"/>
              </a:rPr>
              <a:t>particularly</a:t>
            </a:r>
            <a:r>
              <a:rPr lang="fr-FR" sz="1400" b="1" dirty="0">
                <a:latin typeface="Arial" charset="0"/>
              </a:rPr>
              <a:t> </a:t>
            </a:r>
            <a:r>
              <a:rPr lang="fr-FR" sz="1400" b="1" dirty="0" err="1">
                <a:latin typeface="Arial" charset="0"/>
              </a:rPr>
              <a:t>salient</a:t>
            </a:r>
            <a:r>
              <a:rPr lang="fr-FR" sz="1400" b="1" dirty="0">
                <a:latin typeface="Arial" charset="0"/>
              </a:rPr>
              <a:t> for </a:t>
            </a:r>
            <a:r>
              <a:rPr lang="fr-FR" sz="1400" b="1" dirty="0" err="1">
                <a:latin typeface="Arial" charset="0"/>
              </a:rPr>
              <a:t>those</a:t>
            </a:r>
            <a:r>
              <a:rPr lang="fr-FR" sz="1400" b="1" dirty="0">
                <a:latin typeface="Arial" charset="0"/>
              </a:rPr>
              <a:t> </a:t>
            </a:r>
            <a:r>
              <a:rPr lang="fr-FR" sz="1400" b="1" dirty="0" err="1">
                <a:latin typeface="Arial" charset="0"/>
              </a:rPr>
              <a:t>receiving</a:t>
            </a:r>
            <a:r>
              <a:rPr lang="fr-FR" sz="1400" b="1" dirty="0">
                <a:latin typeface="Arial" charset="0"/>
              </a:rPr>
              <a:t> a positive </a:t>
            </a:r>
            <a:r>
              <a:rPr lang="fr-FR" sz="1400" b="1" dirty="0" err="1">
                <a:latin typeface="Arial" charset="0"/>
              </a:rPr>
              <a:t>diagnosis</a:t>
            </a:r>
            <a:r>
              <a:rPr lang="fr-FR" sz="1400" b="1" dirty="0">
                <a:latin typeface="Arial" charset="0"/>
              </a:rPr>
              <a:t> but </a:t>
            </a:r>
            <a:r>
              <a:rPr lang="fr-FR" sz="1400" b="1" dirty="0" err="1">
                <a:latin typeface="Arial" charset="0"/>
              </a:rPr>
              <a:t>even</a:t>
            </a:r>
            <a:r>
              <a:rPr lang="fr-FR" sz="1400" b="1" dirty="0">
                <a:latin typeface="Arial" charset="0"/>
              </a:rPr>
              <a:t> in </a:t>
            </a:r>
            <a:r>
              <a:rPr lang="fr-FR" sz="1400" b="1" dirty="0" err="1">
                <a:latin typeface="Arial" charset="0"/>
              </a:rPr>
              <a:t>those</a:t>
            </a:r>
            <a:r>
              <a:rPr lang="fr-FR" sz="1400" b="1" dirty="0">
                <a:latin typeface="Arial" charset="0"/>
              </a:rPr>
              <a:t> </a:t>
            </a:r>
            <a:r>
              <a:rPr lang="fr-FR" sz="1400" b="1" dirty="0" err="1">
                <a:latin typeface="Arial" charset="0"/>
              </a:rPr>
              <a:t>receiving</a:t>
            </a:r>
            <a:r>
              <a:rPr lang="fr-FR" sz="1400" b="1" dirty="0">
                <a:latin typeface="Arial" charset="0"/>
              </a:rPr>
              <a:t> a </a:t>
            </a:r>
            <a:r>
              <a:rPr lang="fr-FR" sz="1400" b="1" dirty="0" err="1" smtClean="0">
                <a:latin typeface="Arial" charset="0"/>
              </a:rPr>
              <a:t>negative</a:t>
            </a:r>
            <a:endParaRPr lang="fr-FR" sz="1400" b="1" dirty="0" smtClean="0">
              <a:latin typeface="Arial" charset="0"/>
            </a:endParaRPr>
          </a:p>
          <a:p>
            <a:r>
              <a:rPr lang="fr-FR" sz="1400" b="1" dirty="0" smtClean="0">
                <a:latin typeface="Arial" charset="0"/>
              </a:rPr>
              <a:t>**</a:t>
            </a:r>
            <a:r>
              <a:rPr lang="fr-FR" sz="1400" b="1" dirty="0" err="1">
                <a:latin typeface="Arial" charset="0"/>
              </a:rPr>
              <a:t>Several</a:t>
            </a:r>
            <a:r>
              <a:rPr lang="fr-FR" sz="1400" b="1" dirty="0">
                <a:latin typeface="Arial" charset="0"/>
              </a:rPr>
              <a:t> patients </a:t>
            </a:r>
            <a:r>
              <a:rPr lang="fr-FR" sz="1400" b="1" dirty="0" err="1">
                <a:latin typeface="Arial" charset="0"/>
              </a:rPr>
              <a:t>described</a:t>
            </a:r>
            <a:r>
              <a:rPr lang="fr-FR" sz="1400" b="1" dirty="0">
                <a:latin typeface="Arial" charset="0"/>
              </a:rPr>
              <a:t> </a:t>
            </a:r>
            <a:r>
              <a:rPr lang="fr-FR" sz="1400" b="1" dirty="0" err="1">
                <a:latin typeface="Arial" charset="0"/>
              </a:rPr>
              <a:t>difficulty</a:t>
            </a:r>
            <a:r>
              <a:rPr lang="fr-FR" sz="1400" b="1" dirty="0">
                <a:latin typeface="Arial" charset="0"/>
              </a:rPr>
              <a:t> </a:t>
            </a:r>
            <a:r>
              <a:rPr lang="fr-FR" sz="1400" b="1" dirty="0" err="1">
                <a:latin typeface="Arial" charset="0"/>
              </a:rPr>
              <a:t>explaining</a:t>
            </a:r>
            <a:r>
              <a:rPr lang="fr-FR" sz="1400" b="1" dirty="0">
                <a:latin typeface="Arial" charset="0"/>
              </a:rPr>
              <a:t> to </a:t>
            </a:r>
            <a:r>
              <a:rPr lang="fr-FR" sz="1400" b="1" dirty="0" err="1">
                <a:latin typeface="Arial" charset="0"/>
              </a:rPr>
              <a:t>others</a:t>
            </a:r>
            <a:r>
              <a:rPr lang="fr-FR" sz="1400" b="1" dirty="0">
                <a:latin typeface="Arial" charset="0"/>
              </a:rPr>
              <a:t> </a:t>
            </a:r>
            <a:r>
              <a:rPr lang="fr-FR" sz="1400" b="1" dirty="0" err="1">
                <a:latin typeface="Arial" charset="0"/>
              </a:rPr>
              <a:t>their</a:t>
            </a:r>
            <a:r>
              <a:rPr lang="fr-FR" sz="1400" b="1" dirty="0">
                <a:latin typeface="Arial" charset="0"/>
              </a:rPr>
              <a:t> </a:t>
            </a:r>
            <a:r>
              <a:rPr lang="fr-FR" sz="1400" b="1" dirty="0" err="1">
                <a:latin typeface="Arial" charset="0"/>
              </a:rPr>
              <a:t>dietary</a:t>
            </a:r>
            <a:r>
              <a:rPr lang="fr-FR" sz="1400" b="1" dirty="0">
                <a:latin typeface="Arial" charset="0"/>
              </a:rPr>
              <a:t> </a:t>
            </a:r>
            <a:r>
              <a:rPr lang="fr-FR" sz="1400" b="1" dirty="0" err="1">
                <a:latin typeface="Arial" charset="0"/>
              </a:rPr>
              <a:t>choices</a:t>
            </a:r>
            <a:r>
              <a:rPr lang="fr-FR" sz="1400" b="1" dirty="0">
                <a:latin typeface="Arial" charset="0"/>
              </a:rPr>
              <a:t> in social situations. This </a:t>
            </a:r>
            <a:r>
              <a:rPr lang="fr-FR" sz="1400" b="1" dirty="0" err="1">
                <a:latin typeface="Arial" charset="0"/>
              </a:rPr>
              <a:t>caused</a:t>
            </a:r>
            <a:r>
              <a:rPr lang="fr-FR" sz="1400" b="1" dirty="0">
                <a:latin typeface="Arial" charset="0"/>
              </a:rPr>
              <a:t> </a:t>
            </a:r>
            <a:r>
              <a:rPr lang="fr-FR" sz="1400" b="1" dirty="0" err="1">
                <a:latin typeface="Arial" charset="0"/>
              </a:rPr>
              <a:t>embarrassment</a:t>
            </a:r>
            <a:r>
              <a:rPr lang="fr-FR" sz="1400" b="1" dirty="0">
                <a:latin typeface="Arial" charset="0"/>
              </a:rPr>
              <a:t> as </a:t>
            </a:r>
            <a:r>
              <a:rPr lang="fr-FR" sz="1400" b="1" dirty="0" err="1">
                <a:latin typeface="Arial" charset="0"/>
              </a:rPr>
              <a:t>they</a:t>
            </a:r>
            <a:r>
              <a:rPr lang="fr-FR" sz="1400" b="1" dirty="0">
                <a:latin typeface="Arial" charset="0"/>
              </a:rPr>
              <a:t> have to </a:t>
            </a:r>
            <a:r>
              <a:rPr lang="fr-FR" sz="1400" b="1" dirty="0" err="1">
                <a:latin typeface="Arial" charset="0"/>
              </a:rPr>
              <a:t>explain</a:t>
            </a:r>
            <a:r>
              <a:rPr lang="fr-FR" sz="1400" b="1" dirty="0">
                <a:latin typeface="Arial" charset="0"/>
              </a:rPr>
              <a:t> </a:t>
            </a:r>
            <a:r>
              <a:rPr lang="fr-FR" sz="1400" b="1" dirty="0" err="1">
                <a:latin typeface="Arial" charset="0"/>
              </a:rPr>
              <a:t>their</a:t>
            </a:r>
            <a:r>
              <a:rPr lang="fr-FR" sz="1400" b="1" dirty="0">
                <a:latin typeface="Arial" charset="0"/>
              </a:rPr>
              <a:t> </a:t>
            </a:r>
            <a:r>
              <a:rPr lang="fr-FR" sz="1400" b="1" dirty="0" err="1">
                <a:latin typeface="Arial" charset="0"/>
              </a:rPr>
              <a:t>behaviour</a:t>
            </a:r>
            <a:r>
              <a:rPr lang="fr-FR" sz="1400" b="1" dirty="0">
                <a:latin typeface="Arial" charset="0"/>
              </a:rPr>
              <a:t> in </a:t>
            </a:r>
            <a:r>
              <a:rPr lang="fr-FR" sz="1400" b="1" dirty="0" err="1">
                <a:latin typeface="Arial" charset="0"/>
              </a:rPr>
              <a:t>terms</a:t>
            </a:r>
            <a:r>
              <a:rPr lang="fr-FR" sz="1400" b="1" dirty="0">
                <a:latin typeface="Arial" charset="0"/>
              </a:rPr>
              <a:t> of </a:t>
            </a:r>
            <a:r>
              <a:rPr lang="fr-FR" sz="1400" b="1" dirty="0" err="1">
                <a:latin typeface="Arial" charset="0"/>
              </a:rPr>
              <a:t>having</a:t>
            </a:r>
            <a:r>
              <a:rPr lang="fr-FR" sz="1400" b="1" dirty="0">
                <a:latin typeface="Arial" charset="0"/>
              </a:rPr>
              <a:t> a </a:t>
            </a:r>
            <a:r>
              <a:rPr lang="fr-FR" sz="1400" b="1" dirty="0" err="1">
                <a:latin typeface="Arial" charset="0"/>
              </a:rPr>
              <a:t>medical</a:t>
            </a:r>
            <a:r>
              <a:rPr lang="fr-FR" sz="1400" b="1" dirty="0">
                <a:latin typeface="Arial" charset="0"/>
              </a:rPr>
              <a:t> condition </a:t>
            </a:r>
            <a:r>
              <a:rPr lang="fr-FR" sz="1400" b="1" dirty="0" err="1">
                <a:latin typeface="Arial" charset="0"/>
              </a:rPr>
              <a:t>rather</a:t>
            </a:r>
            <a:r>
              <a:rPr lang="fr-FR" sz="1400" b="1" dirty="0">
                <a:latin typeface="Arial" charset="0"/>
              </a:rPr>
              <a:t> </a:t>
            </a:r>
            <a:r>
              <a:rPr lang="fr-FR" sz="1400" b="1" dirty="0" err="1">
                <a:latin typeface="Arial" charset="0"/>
              </a:rPr>
              <a:t>than</a:t>
            </a:r>
            <a:r>
              <a:rPr lang="fr-FR" sz="1400" b="1" dirty="0">
                <a:latin typeface="Arial" charset="0"/>
              </a:rPr>
              <a:t> </a:t>
            </a:r>
            <a:r>
              <a:rPr lang="fr-FR" sz="1400" b="1" dirty="0" err="1">
                <a:latin typeface="Arial" charset="0"/>
              </a:rPr>
              <a:t>being</a:t>
            </a:r>
            <a:r>
              <a:rPr lang="fr-FR" sz="1400" b="1" dirty="0">
                <a:latin typeface="Arial" charset="0"/>
              </a:rPr>
              <a:t> </a:t>
            </a:r>
            <a:r>
              <a:rPr lang="fr-FR" sz="1400" b="1" dirty="0" err="1">
                <a:latin typeface="Arial" charset="0"/>
              </a:rPr>
              <a:t>fussy</a:t>
            </a:r>
            <a:r>
              <a:rPr lang="fr-FR" sz="1400" b="1" dirty="0">
                <a:latin typeface="Arial" charset="0"/>
              </a:rPr>
              <a:t> or </a:t>
            </a:r>
            <a:r>
              <a:rPr lang="fr-FR" sz="1400" b="1" dirty="0" err="1">
                <a:latin typeface="Arial" charset="0"/>
              </a:rPr>
              <a:t>needlessly</a:t>
            </a:r>
            <a:r>
              <a:rPr lang="fr-FR" sz="1400" b="1" dirty="0">
                <a:latin typeface="Arial" charset="0"/>
              </a:rPr>
              <a:t> </a:t>
            </a:r>
            <a:r>
              <a:rPr lang="fr-FR" sz="1400" b="1" dirty="0" err="1">
                <a:latin typeface="Arial" charset="0"/>
              </a:rPr>
              <a:t>watchful</a:t>
            </a:r>
            <a:endParaRPr lang="fr-FR" sz="1400" b="1" dirty="0">
              <a:latin typeface="Arial" charset="0"/>
            </a:endParaRPr>
          </a:p>
          <a:p>
            <a:endParaRPr lang="fr-FR" sz="1400" dirty="0"/>
          </a:p>
        </p:txBody>
      </p:sp>
    </p:spTree>
    <p:extLst>
      <p:ext uri="{BB962C8B-B14F-4D97-AF65-F5344CB8AC3E}">
        <p14:creationId xmlns:p14="http://schemas.microsoft.com/office/powerpoint/2010/main" val="319934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Rectangle 15"/>
          <p:cNvSpPr>
            <a:spLocks noChangeArrowheads="1"/>
          </p:cNvSpPr>
          <p:nvPr/>
        </p:nvSpPr>
        <p:spPr bwMode="auto">
          <a:xfrm>
            <a:off x="636588" y="1433513"/>
            <a:ext cx="1209675" cy="584200"/>
          </a:xfrm>
          <a:prstGeom prst="rect">
            <a:avLst/>
          </a:prstGeom>
          <a:solidFill>
            <a:schemeClr val="tx2">
              <a:lumMod val="60000"/>
              <a:lumOff val="4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b="1" dirty="0">
                <a:solidFill>
                  <a:srgbClr val="6B6BCF"/>
                </a:solidFill>
                <a:latin typeface="Arial" pitchFamily="34" charset="0"/>
                <a:ea typeface="ＭＳ Ｐゴシック" pitchFamily="34" charset="-128"/>
                <a:cs typeface="+mn-cs"/>
              </a:rPr>
              <a:t>FH </a:t>
            </a:r>
            <a:r>
              <a:rPr lang="en-US" sz="1600" b="1" dirty="0" smtClean="0">
                <a:solidFill>
                  <a:srgbClr val="6B6BCF"/>
                </a:solidFill>
                <a:latin typeface="Arial" pitchFamily="34" charset="0"/>
                <a:ea typeface="ＭＳ Ｐゴシック" pitchFamily="34" charset="-128"/>
                <a:cs typeface="+mn-cs"/>
              </a:rPr>
              <a:t>Patients</a:t>
            </a:r>
            <a:endParaRPr lang="en-US" sz="1600" b="1" dirty="0">
              <a:solidFill>
                <a:srgbClr val="6B6BCF"/>
              </a:solidFill>
              <a:latin typeface="Arial" pitchFamily="34" charset="0"/>
              <a:ea typeface="ＭＳ Ｐゴシック" pitchFamily="34" charset="-128"/>
              <a:cs typeface="+mn-cs"/>
            </a:endParaRPr>
          </a:p>
        </p:txBody>
      </p:sp>
      <p:cxnSp>
        <p:nvCxnSpPr>
          <p:cNvPr id="38914" name="AutoShape 16"/>
          <p:cNvCxnSpPr>
            <a:cxnSpLocks noChangeShapeType="1"/>
          </p:cNvCxnSpPr>
          <p:nvPr/>
        </p:nvCxnSpPr>
        <p:spPr bwMode="auto">
          <a:xfrm>
            <a:off x="7640638" y="3036888"/>
            <a:ext cx="336550" cy="1152525"/>
          </a:xfrm>
          <a:prstGeom prst="straightConnector1">
            <a:avLst/>
          </a:prstGeom>
          <a:noFill/>
          <a:ln w="38100">
            <a:solidFill>
              <a:schemeClr val="accent2">
                <a:lumMod val="75000"/>
              </a:schemeClr>
            </a:solidFill>
            <a:prstDash val="sysDash"/>
            <a:round/>
            <a:headEnd/>
            <a:tailEnd type="triangle" w="lg" len="lg"/>
          </a:ln>
          <a:extLst/>
        </p:spPr>
      </p:cxnSp>
      <p:cxnSp>
        <p:nvCxnSpPr>
          <p:cNvPr id="38915" name="AutoShape 16"/>
          <p:cNvCxnSpPr>
            <a:cxnSpLocks noChangeShapeType="1"/>
          </p:cNvCxnSpPr>
          <p:nvPr/>
        </p:nvCxnSpPr>
        <p:spPr bwMode="auto">
          <a:xfrm flipH="1">
            <a:off x="6384925" y="3021013"/>
            <a:ext cx="498475" cy="1162050"/>
          </a:xfrm>
          <a:prstGeom prst="straightConnector1">
            <a:avLst/>
          </a:prstGeom>
          <a:noFill/>
          <a:ln w="38100">
            <a:solidFill>
              <a:schemeClr val="accent2">
                <a:lumMod val="75000"/>
              </a:schemeClr>
            </a:solidFill>
            <a:round/>
            <a:headEnd/>
            <a:tailEnd type="triangle" w="lg" len="lg"/>
          </a:ln>
          <a:extLst/>
        </p:spPr>
      </p:cxnSp>
      <p:cxnSp>
        <p:nvCxnSpPr>
          <p:cNvPr id="38916" name="AutoShape 16"/>
          <p:cNvCxnSpPr>
            <a:cxnSpLocks noChangeShapeType="1"/>
          </p:cNvCxnSpPr>
          <p:nvPr/>
        </p:nvCxnSpPr>
        <p:spPr bwMode="auto">
          <a:xfrm flipV="1">
            <a:off x="4787900" y="1447800"/>
            <a:ext cx="1681163" cy="1008063"/>
          </a:xfrm>
          <a:prstGeom prst="straightConnector1">
            <a:avLst/>
          </a:prstGeom>
          <a:noFill/>
          <a:ln w="38100">
            <a:solidFill>
              <a:schemeClr val="accent2">
                <a:lumMod val="75000"/>
              </a:schemeClr>
            </a:solidFill>
            <a:round/>
            <a:headEnd/>
            <a:tailEnd type="triangle" w="lg" len="lg"/>
          </a:ln>
          <a:extLst/>
        </p:spPr>
      </p:cxnSp>
      <p:cxnSp>
        <p:nvCxnSpPr>
          <p:cNvPr id="38917" name="AutoShape 16"/>
          <p:cNvCxnSpPr>
            <a:cxnSpLocks noChangeShapeType="1"/>
          </p:cNvCxnSpPr>
          <p:nvPr/>
        </p:nvCxnSpPr>
        <p:spPr bwMode="auto">
          <a:xfrm>
            <a:off x="4829175" y="2568575"/>
            <a:ext cx="1639888" cy="3175"/>
          </a:xfrm>
          <a:prstGeom prst="straightConnector1">
            <a:avLst/>
          </a:prstGeom>
          <a:noFill/>
          <a:ln w="38100">
            <a:solidFill>
              <a:schemeClr val="accent2">
                <a:lumMod val="75000"/>
              </a:schemeClr>
            </a:solidFill>
            <a:round/>
            <a:headEnd/>
            <a:tailEnd type="triangle" w="lg" len="lg"/>
          </a:ln>
          <a:extLst/>
        </p:spPr>
      </p:cxnSp>
      <p:cxnSp>
        <p:nvCxnSpPr>
          <p:cNvPr id="38938" name="AutoShape 16"/>
          <p:cNvCxnSpPr>
            <a:cxnSpLocks noChangeShapeType="1"/>
          </p:cNvCxnSpPr>
          <p:nvPr/>
        </p:nvCxnSpPr>
        <p:spPr bwMode="auto">
          <a:xfrm flipH="1" flipV="1">
            <a:off x="3052763" y="3686175"/>
            <a:ext cx="584200" cy="1000125"/>
          </a:xfrm>
          <a:prstGeom prst="straightConnector1">
            <a:avLst/>
          </a:prstGeom>
          <a:noFill/>
          <a:ln w="38100">
            <a:solidFill>
              <a:schemeClr val="accent2">
                <a:lumMod val="75000"/>
              </a:schemeClr>
            </a:solidFill>
            <a:prstDash val="sysDash"/>
            <a:round/>
            <a:headEnd/>
            <a:tailEnd type="triangle" w="lg" len="lg"/>
          </a:ln>
          <a:extLst/>
        </p:spPr>
      </p:cxnSp>
      <p:cxnSp>
        <p:nvCxnSpPr>
          <p:cNvPr id="38939" name="AutoShape 16"/>
          <p:cNvCxnSpPr>
            <a:cxnSpLocks noChangeShapeType="1"/>
          </p:cNvCxnSpPr>
          <p:nvPr/>
        </p:nvCxnSpPr>
        <p:spPr bwMode="auto">
          <a:xfrm flipV="1">
            <a:off x="4108450" y="3687763"/>
            <a:ext cx="784225" cy="1090612"/>
          </a:xfrm>
          <a:prstGeom prst="straightConnector1">
            <a:avLst/>
          </a:prstGeom>
          <a:noFill/>
          <a:ln w="38100">
            <a:solidFill>
              <a:schemeClr val="accent2">
                <a:lumMod val="75000"/>
              </a:schemeClr>
            </a:solidFill>
            <a:prstDash val="sysDash"/>
            <a:round/>
            <a:headEnd/>
            <a:tailEnd type="triangle" w="lg" len="lg"/>
          </a:ln>
          <a:extLst/>
        </p:spPr>
      </p:cxnSp>
      <p:cxnSp>
        <p:nvCxnSpPr>
          <p:cNvPr id="38940" name="AutoShape 16"/>
          <p:cNvCxnSpPr>
            <a:cxnSpLocks noChangeShapeType="1"/>
          </p:cNvCxnSpPr>
          <p:nvPr/>
        </p:nvCxnSpPr>
        <p:spPr bwMode="auto">
          <a:xfrm flipH="1" flipV="1">
            <a:off x="3930650" y="2887663"/>
            <a:ext cx="22225" cy="1800225"/>
          </a:xfrm>
          <a:prstGeom prst="straightConnector1">
            <a:avLst/>
          </a:prstGeom>
          <a:noFill/>
          <a:ln w="38100">
            <a:solidFill>
              <a:schemeClr val="accent2">
                <a:lumMod val="75000"/>
              </a:schemeClr>
            </a:solidFill>
            <a:round/>
            <a:headEnd/>
            <a:tailEnd type="triangle" w="lg" len="lg"/>
          </a:ln>
          <a:extLst/>
        </p:spPr>
      </p:cxnSp>
      <p:cxnSp>
        <p:nvCxnSpPr>
          <p:cNvPr id="38919" name="AutoShape 16"/>
          <p:cNvCxnSpPr>
            <a:cxnSpLocks noChangeShapeType="1"/>
          </p:cNvCxnSpPr>
          <p:nvPr/>
        </p:nvCxnSpPr>
        <p:spPr bwMode="auto">
          <a:xfrm rot="5400000">
            <a:off x="711994" y="4099719"/>
            <a:ext cx="958850" cy="1588"/>
          </a:xfrm>
          <a:prstGeom prst="straightConnector1">
            <a:avLst/>
          </a:prstGeom>
          <a:noFill/>
          <a:ln w="38100">
            <a:solidFill>
              <a:schemeClr val="accent2">
                <a:lumMod val="75000"/>
              </a:schemeClr>
            </a:solidFill>
            <a:round/>
            <a:headEnd/>
            <a:tailEnd type="triangle" w="lg" len="lg"/>
          </a:ln>
          <a:extLst/>
        </p:spPr>
      </p:cxnSp>
      <p:sp>
        <p:nvSpPr>
          <p:cNvPr id="38920" name="Rectangle 3"/>
          <p:cNvSpPr>
            <a:spLocks noChangeArrowheads="1"/>
          </p:cNvSpPr>
          <p:nvPr/>
        </p:nvSpPr>
        <p:spPr bwMode="auto">
          <a:xfrm>
            <a:off x="534988" y="4678363"/>
            <a:ext cx="1311275" cy="512762"/>
          </a:xfrm>
          <a:prstGeom prst="rect">
            <a:avLst/>
          </a:prstGeom>
          <a:solidFill>
            <a:schemeClr val="tx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solidFill>
                  <a:schemeClr val="hlink"/>
                </a:solidFill>
                <a:latin typeface="Arial" pitchFamily="34" charset="0"/>
                <a:ea typeface="ＭＳ Ｐゴシック" pitchFamily="34" charset="-128"/>
                <a:cs typeface="Arial" pitchFamily="34" charset="0"/>
              </a:rPr>
              <a:t>Statin</a:t>
            </a:r>
          </a:p>
        </p:txBody>
      </p:sp>
      <p:sp>
        <p:nvSpPr>
          <p:cNvPr id="48133" name="Line 5"/>
          <p:cNvSpPr>
            <a:spLocks noChangeShapeType="1"/>
          </p:cNvSpPr>
          <p:nvPr/>
        </p:nvSpPr>
        <p:spPr bwMode="auto">
          <a:xfrm>
            <a:off x="5668963" y="2305050"/>
            <a:ext cx="0" cy="2763838"/>
          </a:xfrm>
          <a:prstGeom prst="line">
            <a:avLst/>
          </a:prstGeom>
          <a:noFill/>
          <a:ln w="9525">
            <a:noFill/>
            <a:round/>
            <a:headEnd/>
            <a:tailEnd/>
          </a:ln>
          <a:effectLst/>
        </p:spPr>
        <p:txBody>
          <a:bodyPr wrap="none" anchor="ctr"/>
          <a:lstStyle/>
          <a:p>
            <a:pPr>
              <a:defRPr/>
            </a:pPr>
            <a:endParaRPr lang="fr-FR">
              <a:latin typeface="+mn-lt"/>
              <a:ea typeface="MS PGothic" pitchFamily="34" charset="-128"/>
              <a:cs typeface="Arial" charset="0"/>
            </a:endParaRPr>
          </a:p>
        </p:txBody>
      </p:sp>
      <p:sp>
        <p:nvSpPr>
          <p:cNvPr id="48134" name="Rectangle 6"/>
          <p:cNvSpPr>
            <a:spLocks noChangeArrowheads="1"/>
          </p:cNvSpPr>
          <p:nvPr/>
        </p:nvSpPr>
        <p:spPr bwMode="auto">
          <a:xfrm>
            <a:off x="3063875" y="2292350"/>
            <a:ext cx="1765300" cy="552450"/>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dirty="0">
                <a:solidFill>
                  <a:schemeClr val="hlink"/>
                </a:solidFill>
                <a:latin typeface="Arial" pitchFamily="34" charset="0"/>
                <a:ea typeface="ＭＳ Ｐゴシック" pitchFamily="34" charset="-128"/>
                <a:cs typeface="Arial" pitchFamily="34" charset="0"/>
              </a:rPr>
              <a:t>Bile acid </a:t>
            </a:r>
            <a:r>
              <a:rPr lang="en-US" sz="1600" dirty="0" err="1">
                <a:solidFill>
                  <a:schemeClr val="hlink"/>
                </a:solidFill>
                <a:latin typeface="Arial" pitchFamily="34" charset="0"/>
                <a:ea typeface="ＭＳ Ｐゴシック" pitchFamily="34" charset="-128"/>
                <a:cs typeface="Arial" pitchFamily="34" charset="0"/>
              </a:rPr>
              <a:t>sequestrants</a:t>
            </a:r>
            <a:endParaRPr lang="en-US" sz="1600" dirty="0">
              <a:solidFill>
                <a:schemeClr val="hlink"/>
              </a:solidFill>
              <a:latin typeface="Arial" pitchFamily="34" charset="0"/>
              <a:ea typeface="ＭＳ Ｐゴシック" pitchFamily="34" charset="-128"/>
              <a:cs typeface="Arial" pitchFamily="34" charset="0"/>
            </a:endParaRPr>
          </a:p>
        </p:txBody>
      </p:sp>
      <p:sp>
        <p:nvSpPr>
          <p:cNvPr id="48135" name="Rectangle 7"/>
          <p:cNvSpPr>
            <a:spLocks noChangeArrowheads="1"/>
          </p:cNvSpPr>
          <p:nvPr/>
        </p:nvSpPr>
        <p:spPr bwMode="auto">
          <a:xfrm>
            <a:off x="2397125" y="3301245"/>
            <a:ext cx="1309688" cy="385723"/>
          </a:xfrm>
          <a:prstGeom prst="rect">
            <a:avLst/>
          </a:prstGeom>
          <a:solidFill>
            <a:schemeClr val="bg1">
              <a:lumMod val="8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400" dirty="0">
                <a:solidFill>
                  <a:schemeClr val="hlink"/>
                </a:solidFill>
                <a:latin typeface="Arial" pitchFamily="34" charset="0"/>
                <a:ea typeface="ＭＳ Ｐゴシック" pitchFamily="34" charset="-128"/>
                <a:cs typeface="Arial" pitchFamily="34" charset="0"/>
              </a:rPr>
              <a:t>Nicotinic acid</a:t>
            </a:r>
          </a:p>
        </p:txBody>
      </p:sp>
      <p:sp>
        <p:nvSpPr>
          <p:cNvPr id="48136" name="Rectangle 8"/>
          <p:cNvSpPr>
            <a:spLocks noChangeArrowheads="1"/>
          </p:cNvSpPr>
          <p:nvPr/>
        </p:nvSpPr>
        <p:spPr bwMode="auto">
          <a:xfrm>
            <a:off x="4156075" y="3301245"/>
            <a:ext cx="1472356" cy="385724"/>
          </a:xfrm>
          <a:prstGeom prst="rect">
            <a:avLst/>
          </a:prstGeom>
          <a:solidFill>
            <a:schemeClr val="bg1">
              <a:lumMod val="8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400" dirty="0">
                <a:solidFill>
                  <a:schemeClr val="hlink"/>
                </a:solidFill>
                <a:latin typeface="Arial" pitchFamily="34" charset="0"/>
                <a:ea typeface="ＭＳ Ｐゴシック" pitchFamily="34" charset="-128"/>
                <a:cs typeface="Arial" pitchFamily="34" charset="0"/>
              </a:rPr>
              <a:t>Fibrates</a:t>
            </a:r>
          </a:p>
        </p:txBody>
      </p:sp>
      <p:sp>
        <p:nvSpPr>
          <p:cNvPr id="48137" name="Rectangle 9"/>
          <p:cNvSpPr>
            <a:spLocks noChangeArrowheads="1"/>
          </p:cNvSpPr>
          <p:nvPr/>
        </p:nvSpPr>
        <p:spPr bwMode="auto">
          <a:xfrm>
            <a:off x="6478488" y="1146175"/>
            <a:ext cx="1541462" cy="579438"/>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a:solidFill>
                  <a:schemeClr val="hlink"/>
                </a:solidFill>
                <a:latin typeface="Arial" pitchFamily="34" charset="0"/>
                <a:ea typeface="ＭＳ Ｐゴシック" pitchFamily="34" charset="-128"/>
                <a:cs typeface="Arial" pitchFamily="34" charset="0"/>
              </a:rPr>
              <a:t>Apheresis</a:t>
            </a:r>
          </a:p>
        </p:txBody>
      </p:sp>
      <p:cxnSp>
        <p:nvCxnSpPr>
          <p:cNvPr id="38927" name="AutoShape 16"/>
          <p:cNvCxnSpPr>
            <a:cxnSpLocks noChangeShapeType="1"/>
          </p:cNvCxnSpPr>
          <p:nvPr/>
        </p:nvCxnSpPr>
        <p:spPr bwMode="auto">
          <a:xfrm flipH="1">
            <a:off x="1190625" y="2205038"/>
            <a:ext cx="0" cy="933450"/>
          </a:xfrm>
          <a:prstGeom prst="straightConnector1">
            <a:avLst/>
          </a:prstGeom>
          <a:noFill/>
          <a:ln w="38100">
            <a:solidFill>
              <a:schemeClr val="accent2">
                <a:lumMod val="75000"/>
              </a:schemeClr>
            </a:solidFill>
            <a:round/>
            <a:headEnd/>
            <a:tailEnd type="triangle" w="lg" len="lg"/>
          </a:ln>
          <a:extLst/>
        </p:spPr>
      </p:cxnSp>
      <p:sp>
        <p:nvSpPr>
          <p:cNvPr id="48146" name="Rectangle 18"/>
          <p:cNvSpPr>
            <a:spLocks noChangeArrowheads="1"/>
          </p:cNvSpPr>
          <p:nvPr/>
        </p:nvSpPr>
        <p:spPr bwMode="auto">
          <a:xfrm>
            <a:off x="3132138" y="4678363"/>
            <a:ext cx="1627187" cy="654050"/>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400" dirty="0">
                <a:solidFill>
                  <a:schemeClr val="hlink"/>
                </a:solidFill>
                <a:latin typeface="Arial" pitchFamily="34" charset="0"/>
                <a:ea typeface="ＭＳ Ｐゴシック" pitchFamily="34" charset="-128"/>
                <a:cs typeface="Arial" pitchFamily="34" charset="0"/>
              </a:rPr>
              <a:t>Cholesterol </a:t>
            </a:r>
          </a:p>
          <a:p>
            <a:pPr algn="ctr">
              <a:defRPr/>
            </a:pPr>
            <a:r>
              <a:rPr lang="en-US" sz="1400" dirty="0">
                <a:solidFill>
                  <a:schemeClr val="hlink"/>
                </a:solidFill>
                <a:latin typeface="Arial" pitchFamily="34" charset="0"/>
                <a:ea typeface="ＭＳ Ｐゴシック" pitchFamily="34" charset="-128"/>
                <a:cs typeface="Arial" pitchFamily="34" charset="0"/>
              </a:rPr>
              <a:t>Absorption</a:t>
            </a:r>
          </a:p>
          <a:p>
            <a:pPr algn="ctr">
              <a:defRPr/>
            </a:pPr>
            <a:r>
              <a:rPr lang="en-US" sz="1400" dirty="0">
                <a:solidFill>
                  <a:schemeClr val="hlink"/>
                </a:solidFill>
                <a:latin typeface="Arial" pitchFamily="34" charset="0"/>
                <a:ea typeface="ＭＳ Ｐゴシック" pitchFamily="34" charset="-128"/>
                <a:cs typeface="Arial" pitchFamily="34" charset="0"/>
              </a:rPr>
              <a:t>Inhibitors </a:t>
            </a:r>
          </a:p>
        </p:txBody>
      </p:sp>
      <p:sp>
        <p:nvSpPr>
          <p:cNvPr id="52257" name="Text Box 25"/>
          <p:cNvSpPr txBox="1">
            <a:spLocks noChangeArrowheads="1"/>
          </p:cNvSpPr>
          <p:nvPr/>
        </p:nvSpPr>
        <p:spPr bwMode="auto">
          <a:xfrm>
            <a:off x="461963" y="5367338"/>
            <a:ext cx="1457325" cy="1116012"/>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spcBef>
                <a:spcPct val="50000"/>
              </a:spcBef>
            </a:pPr>
            <a:r>
              <a:rPr lang="en-US" sz="1200">
                <a:latin typeface="Arial" charset="0"/>
                <a:cs typeface="Arial" charset="0"/>
                <a:sym typeface="Wingdings 2" charset="0"/>
              </a:rPr>
              <a:t></a:t>
            </a:r>
            <a:r>
              <a:rPr lang="en-US" sz="1200">
                <a:latin typeface="Arial" charset="0"/>
                <a:cs typeface="Arial" charset="0"/>
              </a:rPr>
              <a:t> Effective, accessible, outcomes data</a:t>
            </a:r>
          </a:p>
          <a:p>
            <a:pPr algn="ctr" eaLnBrk="1" hangingPunct="1">
              <a:spcBef>
                <a:spcPct val="50000"/>
              </a:spcBef>
              <a:buFont typeface="Wingdings 2" charset="0"/>
              <a:buChar char="X"/>
            </a:pPr>
            <a:r>
              <a:rPr lang="en-US" sz="1200">
                <a:latin typeface="Arial" charset="0"/>
                <a:cs typeface="Arial" charset="0"/>
              </a:rPr>
              <a:t> Myopathy, Liver enzyme rises</a:t>
            </a:r>
          </a:p>
        </p:txBody>
      </p:sp>
      <p:sp>
        <p:nvSpPr>
          <p:cNvPr id="38930" name="Text Box 26"/>
          <p:cNvSpPr txBox="1">
            <a:spLocks noChangeArrowheads="1"/>
          </p:cNvSpPr>
          <p:nvPr/>
        </p:nvSpPr>
        <p:spPr bwMode="auto">
          <a:xfrm>
            <a:off x="3130550" y="5507038"/>
            <a:ext cx="1628775" cy="933450"/>
          </a:xfrm>
          <a:prstGeom prst="rect">
            <a:avLst/>
          </a:prstGeom>
          <a:noFill/>
          <a:ln w="19050" algn="ctr">
            <a:solidFill>
              <a:schemeClr val="accent2">
                <a:lumMod val="75000"/>
              </a:schemeClr>
            </a:solidFill>
            <a:miter lim="800000"/>
            <a:headEnd/>
            <a:tailEnd/>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spcBef>
                <a:spcPct val="50000"/>
              </a:spcBef>
              <a:defRPr/>
            </a:pPr>
            <a:r>
              <a:rPr lang="en-US" sz="1200" smtClean="0">
                <a:latin typeface="Arial" pitchFamily="34" charset="0"/>
                <a:cs typeface="Arial" pitchFamily="34" charset="0"/>
                <a:sym typeface="Wingdings 2" pitchFamily="18" charset="2"/>
              </a:rPr>
              <a:t></a:t>
            </a:r>
            <a:r>
              <a:rPr lang="en-US" sz="1200" smtClean="0">
                <a:latin typeface="Arial" pitchFamily="34" charset="0"/>
                <a:cs typeface="Arial" pitchFamily="34" charset="0"/>
              </a:rPr>
              <a:t> Effective 2</a:t>
            </a:r>
            <a:r>
              <a:rPr lang="en-US" sz="1200" baseline="30000" smtClean="0">
                <a:latin typeface="Arial" pitchFamily="34" charset="0"/>
                <a:cs typeface="Arial" pitchFamily="34" charset="0"/>
              </a:rPr>
              <a:t>nd</a:t>
            </a:r>
            <a:r>
              <a:rPr lang="en-US" sz="1200" smtClean="0">
                <a:latin typeface="Arial" pitchFamily="34" charset="0"/>
                <a:cs typeface="Arial" pitchFamily="34" charset="0"/>
              </a:rPr>
              <a:t> line</a:t>
            </a:r>
          </a:p>
          <a:p>
            <a:pPr algn="ctr" eaLnBrk="1" hangingPunct="1">
              <a:spcBef>
                <a:spcPct val="50000"/>
              </a:spcBef>
              <a:buFont typeface="Wingdings 2" pitchFamily="18" charset="2"/>
              <a:buChar char="X"/>
              <a:defRPr/>
            </a:pPr>
            <a:r>
              <a:rPr lang="en-US" sz="1200" smtClean="0">
                <a:latin typeface="Arial" pitchFamily="34" charset="0"/>
                <a:cs typeface="Arial" pitchFamily="34" charset="0"/>
              </a:rPr>
              <a:t> Outcome data? Tolerability,            Non-responsiveness</a:t>
            </a:r>
          </a:p>
        </p:txBody>
      </p:sp>
      <p:sp>
        <p:nvSpPr>
          <p:cNvPr id="38931" name="Rectangle 3"/>
          <p:cNvSpPr>
            <a:spLocks noChangeArrowheads="1"/>
          </p:cNvSpPr>
          <p:nvPr/>
        </p:nvSpPr>
        <p:spPr bwMode="auto">
          <a:xfrm>
            <a:off x="736600" y="3138488"/>
            <a:ext cx="908050" cy="512762"/>
          </a:xfrm>
          <a:prstGeom prst="rect">
            <a:avLst/>
          </a:prstGeom>
          <a:solidFill>
            <a:schemeClr val="tx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dirty="0">
                <a:solidFill>
                  <a:schemeClr val="hlink"/>
                </a:solidFill>
                <a:latin typeface="Arial" pitchFamily="34" charset="0"/>
                <a:ea typeface="ＭＳ Ｐゴシック" pitchFamily="34" charset="-128"/>
                <a:cs typeface="Arial" pitchFamily="34" charset="0"/>
              </a:rPr>
              <a:t>Diet</a:t>
            </a:r>
            <a:endParaRPr lang="en-US" sz="1400" dirty="0">
              <a:solidFill>
                <a:schemeClr val="hlink"/>
              </a:solidFill>
              <a:latin typeface="Arial" pitchFamily="34" charset="0"/>
              <a:ea typeface="ＭＳ Ｐゴシック" pitchFamily="34" charset="-128"/>
              <a:cs typeface="Arial" pitchFamily="34" charset="0"/>
            </a:endParaRPr>
          </a:p>
        </p:txBody>
      </p:sp>
      <p:cxnSp>
        <p:nvCxnSpPr>
          <p:cNvPr id="38932" name="AutoShape 16"/>
          <p:cNvCxnSpPr>
            <a:cxnSpLocks noChangeShapeType="1"/>
          </p:cNvCxnSpPr>
          <p:nvPr/>
        </p:nvCxnSpPr>
        <p:spPr bwMode="auto">
          <a:xfrm>
            <a:off x="1854200" y="4932363"/>
            <a:ext cx="1209675" cy="1587"/>
          </a:xfrm>
          <a:prstGeom prst="straightConnector1">
            <a:avLst/>
          </a:prstGeom>
          <a:noFill/>
          <a:ln w="38100">
            <a:solidFill>
              <a:schemeClr val="accent2">
                <a:lumMod val="75000"/>
              </a:schemeClr>
            </a:solidFill>
            <a:round/>
            <a:headEnd/>
            <a:tailEnd type="triangle" w="lg" len="lg"/>
          </a:ln>
          <a:extLst/>
        </p:spPr>
      </p:cxnSp>
      <p:sp>
        <p:nvSpPr>
          <p:cNvPr id="38933" name="Text Box 26"/>
          <p:cNvSpPr txBox="1">
            <a:spLocks noChangeArrowheads="1"/>
          </p:cNvSpPr>
          <p:nvPr/>
        </p:nvSpPr>
        <p:spPr bwMode="auto">
          <a:xfrm>
            <a:off x="3068638" y="1265238"/>
            <a:ext cx="1752600" cy="895350"/>
          </a:xfrm>
          <a:prstGeom prst="rect">
            <a:avLst/>
          </a:prstGeom>
          <a:noFill/>
          <a:ln w="19050" algn="ctr">
            <a:solidFill>
              <a:schemeClr val="accent2">
                <a:lumMod val="75000"/>
              </a:schemeClr>
            </a:solidFill>
            <a:miter lim="800000"/>
            <a:headEnd/>
            <a:tailEnd/>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lnSpc>
                <a:spcPts val="1000"/>
              </a:lnSpc>
              <a:spcBef>
                <a:spcPct val="50000"/>
              </a:spcBef>
              <a:buFont typeface="Wingdings 2" pitchFamily="18" charset="2"/>
              <a:buChar char="R"/>
              <a:defRPr/>
            </a:pPr>
            <a:r>
              <a:rPr lang="en-US" sz="1200" dirty="0" smtClean="0">
                <a:latin typeface="Arial" pitchFamily="34" charset="0"/>
                <a:cs typeface="Arial" pitchFamily="34" charset="0"/>
              </a:rPr>
              <a:t> Non systemic drug</a:t>
            </a:r>
          </a:p>
          <a:p>
            <a:pPr algn="ctr" eaLnBrk="1" hangingPunct="1">
              <a:lnSpc>
                <a:spcPts val="1000"/>
              </a:lnSpc>
              <a:spcBef>
                <a:spcPct val="50000"/>
              </a:spcBef>
              <a:defRPr/>
            </a:pPr>
            <a:r>
              <a:rPr lang="en-US" sz="1200" dirty="0" smtClean="0">
                <a:latin typeface="Arial" pitchFamily="34" charset="0"/>
                <a:cs typeface="Arial" pitchFamily="34" charset="0"/>
              </a:rPr>
              <a:t>Effective 2</a:t>
            </a:r>
            <a:r>
              <a:rPr lang="en-US" sz="1200" baseline="30000" dirty="0" smtClean="0">
                <a:latin typeface="Arial" pitchFamily="34" charset="0"/>
                <a:cs typeface="Arial" pitchFamily="34" charset="0"/>
              </a:rPr>
              <a:t>nd</a:t>
            </a:r>
            <a:r>
              <a:rPr lang="en-US" sz="1200" dirty="0" smtClean="0">
                <a:latin typeface="Arial" pitchFamily="34" charset="0"/>
                <a:cs typeface="Arial" pitchFamily="34" charset="0"/>
              </a:rPr>
              <a:t> line</a:t>
            </a:r>
          </a:p>
          <a:p>
            <a:pPr algn="ctr" eaLnBrk="1" hangingPunct="1">
              <a:lnSpc>
                <a:spcPts val="1000"/>
              </a:lnSpc>
              <a:spcBef>
                <a:spcPct val="50000"/>
              </a:spcBef>
              <a:defRPr/>
            </a:pPr>
            <a:r>
              <a:rPr lang="en-US" sz="1200" dirty="0" smtClean="0">
                <a:latin typeface="Arial" pitchFamily="34" charset="0"/>
                <a:cs typeface="Arial" pitchFamily="34" charset="0"/>
              </a:rPr>
              <a:t>Outcome data</a:t>
            </a:r>
          </a:p>
          <a:p>
            <a:pPr algn="ctr" eaLnBrk="1" hangingPunct="1">
              <a:lnSpc>
                <a:spcPts val="1000"/>
              </a:lnSpc>
              <a:spcBef>
                <a:spcPct val="50000"/>
              </a:spcBef>
              <a:buFont typeface="Wingdings 2" pitchFamily="18" charset="2"/>
              <a:buChar char="X"/>
              <a:defRPr/>
            </a:pPr>
            <a:r>
              <a:rPr lang="en-US" sz="1200" dirty="0" smtClean="0">
                <a:latin typeface="Arial" pitchFamily="34" charset="0"/>
                <a:cs typeface="Arial" pitchFamily="34" charset="0"/>
              </a:rPr>
              <a:t> Tolerability</a:t>
            </a:r>
          </a:p>
        </p:txBody>
      </p:sp>
      <p:sp>
        <p:nvSpPr>
          <p:cNvPr id="56" name="Rectangle 9"/>
          <p:cNvSpPr>
            <a:spLocks noChangeArrowheads="1"/>
          </p:cNvSpPr>
          <p:nvPr/>
        </p:nvSpPr>
        <p:spPr bwMode="auto">
          <a:xfrm>
            <a:off x="6468963" y="2184241"/>
            <a:ext cx="1600200" cy="776288"/>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dirty="0">
                <a:solidFill>
                  <a:schemeClr val="hlink"/>
                </a:solidFill>
                <a:latin typeface="Arial" pitchFamily="34" charset="0"/>
                <a:ea typeface="ＭＳ Ｐゴシック" pitchFamily="34" charset="-128"/>
                <a:cs typeface="Arial" pitchFamily="34" charset="0"/>
              </a:rPr>
              <a:t>New therapeutic options</a:t>
            </a:r>
          </a:p>
        </p:txBody>
      </p:sp>
      <p:sp>
        <p:nvSpPr>
          <p:cNvPr id="57" name="Rectangle 8"/>
          <p:cNvSpPr>
            <a:spLocks noChangeArrowheads="1"/>
          </p:cNvSpPr>
          <p:nvPr/>
        </p:nvSpPr>
        <p:spPr bwMode="auto">
          <a:xfrm>
            <a:off x="7261225" y="4189037"/>
            <a:ext cx="1431925" cy="879852"/>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400" dirty="0" err="1">
                <a:solidFill>
                  <a:schemeClr val="hlink"/>
                </a:solidFill>
                <a:latin typeface="Arial" pitchFamily="34" charset="0"/>
                <a:ea typeface="ＭＳ Ｐゴシック" pitchFamily="34" charset="-128"/>
                <a:cs typeface="Arial" pitchFamily="34" charset="0"/>
              </a:rPr>
              <a:t>Mipomersen</a:t>
            </a:r>
            <a:endParaRPr lang="en-US" sz="1400" dirty="0">
              <a:solidFill>
                <a:schemeClr val="hlink"/>
              </a:solidFill>
              <a:latin typeface="Arial" pitchFamily="34" charset="0"/>
              <a:ea typeface="ＭＳ Ｐゴシック" pitchFamily="34" charset="-128"/>
              <a:cs typeface="Arial" pitchFamily="34" charset="0"/>
            </a:endParaRPr>
          </a:p>
          <a:p>
            <a:pPr algn="ctr">
              <a:defRPr/>
            </a:pPr>
            <a:r>
              <a:rPr lang="en-US" sz="1400" dirty="0">
                <a:solidFill>
                  <a:schemeClr val="hlink"/>
                </a:solidFill>
                <a:latin typeface="Arial" pitchFamily="34" charset="0"/>
                <a:ea typeface="ＭＳ Ｐゴシック" pitchFamily="34" charset="-128"/>
                <a:cs typeface="Arial" pitchFamily="34" charset="0"/>
              </a:rPr>
              <a:t>Thyroid </a:t>
            </a:r>
            <a:r>
              <a:rPr lang="en-US" sz="1400" dirty="0" smtClean="0">
                <a:solidFill>
                  <a:schemeClr val="hlink"/>
                </a:solidFill>
                <a:latin typeface="Arial" pitchFamily="34" charset="0"/>
                <a:ea typeface="ＭＳ Ｐゴシック" pitchFamily="34" charset="-128"/>
                <a:cs typeface="Arial" pitchFamily="34" charset="0"/>
              </a:rPr>
              <a:t>analog</a:t>
            </a:r>
          </a:p>
          <a:p>
            <a:pPr algn="ctr">
              <a:defRPr/>
            </a:pPr>
            <a:r>
              <a:rPr lang="en-US" sz="1400" dirty="0" smtClean="0">
                <a:solidFill>
                  <a:schemeClr val="hlink"/>
                </a:solidFill>
                <a:latin typeface="Arial" pitchFamily="34" charset="0"/>
                <a:ea typeface="ＭＳ Ｐゴシック" pitchFamily="34" charset="-128"/>
                <a:cs typeface="Arial" pitchFamily="34" charset="0"/>
              </a:rPr>
              <a:t>ANGPTL3</a:t>
            </a:r>
            <a:endParaRPr lang="en-US" sz="1400" dirty="0">
              <a:solidFill>
                <a:schemeClr val="hlink"/>
              </a:solidFill>
              <a:latin typeface="Arial" pitchFamily="34" charset="0"/>
              <a:ea typeface="ＭＳ Ｐゴシック" pitchFamily="34" charset="-128"/>
              <a:cs typeface="Arial" pitchFamily="34" charset="0"/>
            </a:endParaRPr>
          </a:p>
        </p:txBody>
      </p:sp>
      <p:sp>
        <p:nvSpPr>
          <p:cNvPr id="63" name="Rectangle 9"/>
          <p:cNvSpPr>
            <a:spLocks noChangeArrowheads="1"/>
          </p:cNvSpPr>
          <p:nvPr/>
        </p:nvSpPr>
        <p:spPr bwMode="auto">
          <a:xfrm>
            <a:off x="5649913" y="4182524"/>
            <a:ext cx="1470679" cy="886364"/>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400" dirty="0" err="1">
                <a:solidFill>
                  <a:schemeClr val="hlink"/>
                </a:solidFill>
                <a:latin typeface="Arial" pitchFamily="34" charset="0"/>
                <a:ea typeface="ＭＳ Ｐゴシック" pitchFamily="34" charset="-128"/>
                <a:cs typeface="Arial" pitchFamily="34" charset="0"/>
              </a:rPr>
              <a:t>Lomitapide</a:t>
            </a:r>
            <a:endParaRPr lang="en-US" sz="1400" dirty="0">
              <a:solidFill>
                <a:schemeClr val="hlink"/>
              </a:solidFill>
              <a:latin typeface="Arial" pitchFamily="34" charset="0"/>
              <a:ea typeface="ＭＳ Ｐゴシック" pitchFamily="34" charset="-128"/>
              <a:cs typeface="Arial" pitchFamily="34" charset="0"/>
            </a:endParaRPr>
          </a:p>
          <a:p>
            <a:pPr algn="ctr">
              <a:defRPr/>
            </a:pPr>
            <a:r>
              <a:rPr lang="en-US" sz="1400" dirty="0">
                <a:solidFill>
                  <a:schemeClr val="hlink"/>
                </a:solidFill>
                <a:latin typeface="Arial" pitchFamily="34" charset="0"/>
                <a:ea typeface="ＭＳ Ｐゴシック" pitchFamily="34" charset="-128"/>
                <a:cs typeface="Arial" pitchFamily="34" charset="0"/>
              </a:rPr>
              <a:t>CETP inhibitors</a:t>
            </a:r>
          </a:p>
          <a:p>
            <a:pPr algn="ctr">
              <a:defRPr/>
            </a:pPr>
            <a:r>
              <a:rPr lang="en-US" sz="1400" dirty="0">
                <a:solidFill>
                  <a:schemeClr val="hlink"/>
                </a:solidFill>
                <a:latin typeface="Arial" pitchFamily="34" charset="0"/>
                <a:ea typeface="ＭＳ Ｐゴシック" pitchFamily="34" charset="-128"/>
                <a:cs typeface="Arial" pitchFamily="34" charset="0"/>
              </a:rPr>
              <a:t>PCSK9 </a:t>
            </a:r>
            <a:r>
              <a:rPr lang="en-US" sz="1400" dirty="0" err="1">
                <a:solidFill>
                  <a:schemeClr val="hlink"/>
                </a:solidFill>
                <a:latin typeface="Arial" pitchFamily="34" charset="0"/>
                <a:ea typeface="ＭＳ Ｐゴシック" pitchFamily="34" charset="-128"/>
                <a:cs typeface="Arial" pitchFamily="34" charset="0"/>
              </a:rPr>
              <a:t>mAb</a:t>
            </a:r>
            <a:endParaRPr lang="en-US" sz="1400" dirty="0">
              <a:solidFill>
                <a:schemeClr val="hlink"/>
              </a:solidFill>
              <a:latin typeface="Arial" pitchFamily="34" charset="0"/>
              <a:ea typeface="ＭＳ Ｐゴシック" pitchFamily="34" charset="-128"/>
              <a:cs typeface="Arial" pitchFamily="34" charset="0"/>
            </a:endParaRPr>
          </a:p>
        </p:txBody>
      </p:sp>
      <p:sp>
        <p:nvSpPr>
          <p:cNvPr id="52273" name="Rectangle 33"/>
          <p:cNvSpPr>
            <a:spLocks noGrp="1"/>
          </p:cNvSpPr>
          <p:nvPr>
            <p:ph type="title" idx="4294967295"/>
          </p:nvPr>
        </p:nvSpPr>
        <p:spPr>
          <a:xfrm>
            <a:off x="457200" y="126367"/>
            <a:ext cx="8229600" cy="688975"/>
          </a:xfrm>
        </p:spPr>
        <p:txBody>
          <a:bodyPr>
            <a:noAutofit/>
          </a:bodyPr>
          <a:lstStyle/>
          <a:p>
            <a:r>
              <a:rPr lang="en-US" sz="3600" b="1" dirty="0">
                <a:solidFill>
                  <a:srgbClr val="F5D1AE"/>
                </a:solidFill>
                <a:latin typeface="Arial" charset="0"/>
                <a:ea typeface="ＭＳ Ｐゴシック" charset="0"/>
                <a:cs typeface="Arial" charset="0"/>
              </a:rPr>
              <a:t>Management of FH patients</a:t>
            </a:r>
            <a:endParaRPr lang="en-GB" sz="3600" b="1" dirty="0">
              <a:solidFill>
                <a:srgbClr val="F5D1AE"/>
              </a:solidFill>
              <a:latin typeface="Arial" charset="0"/>
              <a:ea typeface="ＭＳ Ｐゴシック" charset="0"/>
              <a:cs typeface="Arial" charset="0"/>
            </a:endParaRPr>
          </a:p>
        </p:txBody>
      </p:sp>
    </p:spTree>
    <p:extLst>
      <p:ext uri="{BB962C8B-B14F-4D97-AF65-F5344CB8AC3E}">
        <p14:creationId xmlns:p14="http://schemas.microsoft.com/office/powerpoint/2010/main" val="425548297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457200" y="635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300" b="1" dirty="0" smtClean="0">
                <a:solidFill>
                  <a:schemeClr val="accent3">
                    <a:lumMod val="40000"/>
                    <a:lumOff val="60000"/>
                  </a:schemeClr>
                </a:solidFill>
                <a:latin typeface="Arial" pitchFamily="34" charset="0"/>
              </a:rPr>
              <a:t>Loss-of-Function PCSK9 Mutations Are Associated with Low LDL-C and Low Prevalence of CHD Events</a:t>
            </a:r>
            <a:endParaRPr lang="en-US" sz="2300" b="1" dirty="0" smtClean="0">
              <a:solidFill>
                <a:schemeClr val="accent3">
                  <a:lumMod val="40000"/>
                  <a:lumOff val="60000"/>
                </a:schemeClr>
              </a:solidFill>
              <a:latin typeface="Arial" pitchFamily="34" charset="0"/>
            </a:endParaRPr>
          </a:p>
        </p:txBody>
      </p:sp>
      <p:sp>
        <p:nvSpPr>
          <p:cNvPr id="200707" name="Text Box 4"/>
          <p:cNvSpPr txBox="1">
            <a:spLocks noChangeArrowheads="1"/>
          </p:cNvSpPr>
          <p:nvPr/>
        </p:nvSpPr>
        <p:spPr bwMode="auto">
          <a:xfrm>
            <a:off x="295274" y="6534150"/>
            <a:ext cx="61896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fontAlgn="base">
              <a:spcBef>
                <a:spcPct val="0"/>
              </a:spcBef>
              <a:spcAft>
                <a:spcPct val="0"/>
              </a:spcAft>
            </a:pPr>
            <a:r>
              <a:rPr lang="da-DK" sz="1000" dirty="0">
                <a:solidFill>
                  <a:srgbClr val="FFFFFF"/>
                </a:solidFill>
                <a:ea typeface="ＭＳ Ｐゴシック" pitchFamily="34" charset="-128"/>
              </a:rPr>
              <a:t>Adapted from Cohen </a:t>
            </a:r>
            <a:r>
              <a:rPr lang="da-DK" sz="1000" dirty="0" smtClean="0">
                <a:solidFill>
                  <a:srgbClr val="FFFFFF"/>
                </a:solidFill>
                <a:ea typeface="ＭＳ Ｐゴシック" pitchFamily="34" charset="-128"/>
              </a:rPr>
              <a:t>JC </a:t>
            </a:r>
            <a:r>
              <a:rPr lang="da-DK" sz="1000" i="1" dirty="0" smtClean="0">
                <a:solidFill>
                  <a:srgbClr val="FFFFFF"/>
                </a:solidFill>
                <a:ea typeface="ＭＳ Ｐゴシック" pitchFamily="34" charset="-128"/>
              </a:rPr>
              <a:t>et al. </a:t>
            </a:r>
            <a:r>
              <a:rPr lang="da-DK" sz="1000" i="1" dirty="0">
                <a:solidFill>
                  <a:srgbClr val="FFFFFF"/>
                </a:solidFill>
                <a:ea typeface="ＭＳ Ｐゴシック" pitchFamily="34" charset="-128"/>
              </a:rPr>
              <a:t>N Engl J Med </a:t>
            </a:r>
            <a:r>
              <a:rPr lang="da-DK" sz="1000" dirty="0">
                <a:solidFill>
                  <a:srgbClr val="FFFFFF"/>
                </a:solidFill>
                <a:ea typeface="ＭＳ Ｐゴシック" pitchFamily="34" charset="-128"/>
              </a:rPr>
              <a:t>2006;354:1264–72</a:t>
            </a:r>
            <a:endParaRPr lang="en-US" sz="1000" dirty="0">
              <a:solidFill>
                <a:srgbClr val="FFFFFF"/>
              </a:solidFill>
              <a:ea typeface="ＭＳ Ｐゴシック" pitchFamily="34" charset="-128"/>
            </a:endParaRPr>
          </a:p>
        </p:txBody>
      </p:sp>
      <p:grpSp>
        <p:nvGrpSpPr>
          <p:cNvPr id="200708" name="Group 4"/>
          <p:cNvGrpSpPr>
            <a:grpSpLocks/>
          </p:cNvGrpSpPr>
          <p:nvPr/>
        </p:nvGrpSpPr>
        <p:grpSpPr bwMode="auto">
          <a:xfrm>
            <a:off x="11113" y="1219200"/>
            <a:ext cx="9209087" cy="4829175"/>
            <a:chOff x="128" y="768"/>
            <a:chExt cx="5801" cy="3042"/>
          </a:xfrm>
        </p:grpSpPr>
        <p:cxnSp>
          <p:nvCxnSpPr>
            <p:cNvPr id="200709" name="Straight Connector 16"/>
            <p:cNvCxnSpPr>
              <a:cxnSpLocks noChangeShapeType="1"/>
            </p:cNvCxnSpPr>
            <p:nvPr/>
          </p:nvCxnSpPr>
          <p:spPr bwMode="auto">
            <a:xfrm>
              <a:off x="505" y="1044"/>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0" name="Straight Connector 18"/>
            <p:cNvCxnSpPr>
              <a:cxnSpLocks noChangeShapeType="1"/>
            </p:cNvCxnSpPr>
            <p:nvPr/>
          </p:nvCxnSpPr>
          <p:spPr bwMode="auto">
            <a:xfrm>
              <a:off x="505" y="1656"/>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1" name="Straight Connector 20"/>
            <p:cNvCxnSpPr>
              <a:cxnSpLocks noChangeShapeType="1"/>
            </p:cNvCxnSpPr>
            <p:nvPr/>
          </p:nvCxnSpPr>
          <p:spPr bwMode="auto">
            <a:xfrm>
              <a:off x="503" y="1958"/>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2" name="Straight Connector 26"/>
            <p:cNvCxnSpPr>
              <a:cxnSpLocks noChangeShapeType="1"/>
            </p:cNvCxnSpPr>
            <p:nvPr/>
          </p:nvCxnSpPr>
          <p:spPr bwMode="auto">
            <a:xfrm rot="5400000">
              <a:off x="986"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3" name="Straight Connector 27"/>
            <p:cNvCxnSpPr>
              <a:cxnSpLocks noChangeShapeType="1"/>
            </p:cNvCxnSpPr>
            <p:nvPr/>
          </p:nvCxnSpPr>
          <p:spPr bwMode="auto">
            <a:xfrm rot="5400000">
              <a:off x="1213"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4" name="Straight Connector 30"/>
            <p:cNvCxnSpPr>
              <a:cxnSpLocks noChangeShapeType="1"/>
            </p:cNvCxnSpPr>
            <p:nvPr/>
          </p:nvCxnSpPr>
          <p:spPr bwMode="auto">
            <a:xfrm rot="5400000">
              <a:off x="765" y="1978"/>
              <a:ext cx="4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5" name="Straight Connector 34"/>
            <p:cNvCxnSpPr>
              <a:cxnSpLocks noChangeShapeType="1"/>
            </p:cNvCxnSpPr>
            <p:nvPr/>
          </p:nvCxnSpPr>
          <p:spPr bwMode="auto">
            <a:xfrm rot="5400000">
              <a:off x="533" y="1977"/>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6" name="Straight Connector 37"/>
            <p:cNvCxnSpPr>
              <a:cxnSpLocks noChangeShapeType="1"/>
            </p:cNvCxnSpPr>
            <p:nvPr/>
          </p:nvCxnSpPr>
          <p:spPr bwMode="auto">
            <a:xfrm rot="5400000">
              <a:off x="3890" y="3319"/>
              <a:ext cx="6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17" name="Straight Connector 43"/>
            <p:cNvCxnSpPr>
              <a:cxnSpLocks noChangeShapeType="1"/>
            </p:cNvCxnSpPr>
            <p:nvPr/>
          </p:nvCxnSpPr>
          <p:spPr bwMode="auto">
            <a:xfrm rot="5400000">
              <a:off x="5464" y="3316"/>
              <a:ext cx="6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00718" name="Text Box 4"/>
            <p:cNvSpPr txBox="1">
              <a:spLocks noChangeArrowheads="1"/>
            </p:cNvSpPr>
            <p:nvPr/>
          </p:nvSpPr>
          <p:spPr bwMode="auto">
            <a:xfrm>
              <a:off x="128" y="914"/>
              <a:ext cx="348"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fontAlgn="base">
                <a:lnSpc>
                  <a:spcPct val="150000"/>
                </a:lnSpc>
                <a:spcBef>
                  <a:spcPct val="0"/>
                </a:spcBef>
                <a:spcAft>
                  <a:spcPct val="0"/>
                </a:spcAft>
              </a:pPr>
              <a:r>
                <a:rPr lang="en-US" sz="1200">
                  <a:solidFill>
                    <a:srgbClr val="FFFFFF"/>
                  </a:solidFill>
                  <a:ea typeface="ＭＳ Ｐゴシック" pitchFamily="34" charset="-128"/>
                </a:rPr>
                <a:t>30</a:t>
              </a:r>
            </a:p>
            <a:p>
              <a:pPr algn="r" defTabSz="457200" fontAlgn="base">
                <a:lnSpc>
                  <a:spcPct val="285000"/>
                </a:lnSpc>
                <a:spcBef>
                  <a:spcPct val="0"/>
                </a:spcBef>
                <a:spcAft>
                  <a:spcPct val="0"/>
                </a:spcAft>
              </a:pPr>
              <a:r>
                <a:rPr lang="en-US" sz="1200">
                  <a:solidFill>
                    <a:srgbClr val="FFFFFF"/>
                  </a:solidFill>
                  <a:ea typeface="ＭＳ Ｐゴシック" pitchFamily="34" charset="-128"/>
                </a:rPr>
                <a:t>20</a:t>
              </a:r>
            </a:p>
            <a:p>
              <a:pPr algn="r" defTabSz="457200" fontAlgn="base">
                <a:lnSpc>
                  <a:spcPct val="275000"/>
                </a:lnSpc>
                <a:spcBef>
                  <a:spcPct val="0"/>
                </a:spcBef>
                <a:spcAft>
                  <a:spcPct val="0"/>
                </a:spcAft>
              </a:pPr>
              <a:r>
                <a:rPr lang="en-US" sz="1200">
                  <a:solidFill>
                    <a:srgbClr val="FFFFFF"/>
                  </a:solidFill>
                  <a:ea typeface="ＭＳ Ｐゴシック" pitchFamily="34" charset="-128"/>
                </a:rPr>
                <a:t>10</a:t>
              </a:r>
            </a:p>
            <a:p>
              <a:pPr algn="r" defTabSz="457200" fontAlgn="base">
                <a:lnSpc>
                  <a:spcPct val="275000"/>
                </a:lnSpc>
                <a:spcBef>
                  <a:spcPct val="0"/>
                </a:spcBef>
                <a:spcAft>
                  <a:spcPct val="0"/>
                </a:spcAft>
              </a:pPr>
              <a:r>
                <a:rPr lang="en-US" sz="1200">
                  <a:solidFill>
                    <a:srgbClr val="FFFFFF"/>
                  </a:solidFill>
                  <a:ea typeface="ＭＳ Ｐゴシック" pitchFamily="34" charset="-128"/>
                </a:rPr>
                <a:t>0</a:t>
              </a:r>
            </a:p>
          </p:txBody>
        </p:sp>
        <p:cxnSp>
          <p:nvCxnSpPr>
            <p:cNvPr id="200719" name="Straight Connector 40"/>
            <p:cNvCxnSpPr>
              <a:cxnSpLocks noChangeShapeType="1"/>
            </p:cNvCxnSpPr>
            <p:nvPr/>
          </p:nvCxnSpPr>
          <p:spPr bwMode="auto">
            <a:xfrm rot="5400000">
              <a:off x="4718" y="3316"/>
              <a:ext cx="6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20" name="Straight Connector 16"/>
            <p:cNvCxnSpPr>
              <a:cxnSpLocks noChangeShapeType="1"/>
            </p:cNvCxnSpPr>
            <p:nvPr/>
          </p:nvCxnSpPr>
          <p:spPr bwMode="auto">
            <a:xfrm>
              <a:off x="505" y="1346"/>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45" name="Rectangle 44"/>
            <p:cNvSpPr/>
            <p:nvPr/>
          </p:nvSpPr>
          <p:spPr bwMode="auto">
            <a:xfrm>
              <a:off x="1482" y="1250"/>
              <a:ext cx="186" cy="713"/>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55" name="Rectangle 54"/>
            <p:cNvSpPr/>
            <p:nvPr/>
          </p:nvSpPr>
          <p:spPr bwMode="auto">
            <a:xfrm>
              <a:off x="4094" y="1590"/>
              <a:ext cx="587" cy="1698"/>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defRPr/>
              </a:pPr>
              <a:endParaRPr lang="en-US" sz="2000" dirty="0" smtClean="0">
                <a:solidFill>
                  <a:srgbClr val="000000"/>
                </a:solidFill>
              </a:endParaRPr>
            </a:p>
            <a:p>
              <a:pPr algn="ctr" defTabSz="457200" eaLnBrk="0" fontAlgn="base" hangingPunct="0">
                <a:spcBef>
                  <a:spcPct val="0"/>
                </a:spcBef>
                <a:spcAft>
                  <a:spcPct val="0"/>
                </a:spcAft>
                <a:defRPr/>
              </a:pPr>
              <a:r>
                <a:rPr lang="en-US" sz="1400" dirty="0" smtClean="0">
                  <a:solidFill>
                    <a:srgbClr val="000000"/>
                  </a:solidFill>
                </a:rPr>
                <a:t>9.7%</a:t>
              </a:r>
            </a:p>
          </p:txBody>
        </p:sp>
        <p:sp>
          <p:nvSpPr>
            <p:cNvPr id="200727" name="Text Box 4"/>
            <p:cNvSpPr txBox="1">
              <a:spLocks noChangeArrowheads="1"/>
            </p:cNvSpPr>
            <p:nvPr/>
          </p:nvSpPr>
          <p:spPr bwMode="auto">
            <a:xfrm>
              <a:off x="4206" y="3522"/>
              <a:ext cx="11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dirty="0">
                  <a:solidFill>
                    <a:srgbClr val="FFFFFF"/>
                  </a:solidFill>
                  <a:ea typeface="ＭＳ Ｐゴシック" pitchFamily="34" charset="-128"/>
                </a:rPr>
                <a:t>PCSK9</a:t>
              </a:r>
              <a:r>
                <a:rPr lang="en-US" sz="1200" baseline="30000" dirty="0">
                  <a:solidFill>
                    <a:srgbClr val="FFFFFF"/>
                  </a:solidFill>
                  <a:ea typeface="ＭＳ Ｐゴシック" pitchFamily="34" charset="-128"/>
                </a:rPr>
                <a:t>142x</a:t>
              </a:r>
              <a:r>
                <a:rPr lang="en-US" sz="1200" dirty="0">
                  <a:solidFill>
                    <a:srgbClr val="FFFFFF"/>
                  </a:solidFill>
                  <a:ea typeface="ＭＳ Ｐゴシック" pitchFamily="34" charset="-128"/>
                </a:rPr>
                <a:t> or PCSK9</a:t>
              </a:r>
              <a:r>
                <a:rPr lang="en-US" sz="1200" baseline="30000" dirty="0">
                  <a:solidFill>
                    <a:srgbClr val="FFFFFF"/>
                  </a:solidFill>
                  <a:ea typeface="ＭＳ Ｐゴシック" pitchFamily="34" charset="-128"/>
                </a:rPr>
                <a:t>679X</a:t>
              </a:r>
            </a:p>
          </p:txBody>
        </p:sp>
        <p:sp>
          <p:nvSpPr>
            <p:cNvPr id="200728" name="Text Box 4"/>
            <p:cNvSpPr txBox="1">
              <a:spLocks noChangeArrowheads="1"/>
            </p:cNvSpPr>
            <p:nvPr/>
          </p:nvSpPr>
          <p:spPr bwMode="auto">
            <a:xfrm>
              <a:off x="4321" y="3352"/>
              <a:ext cx="10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fontAlgn="base">
                <a:lnSpc>
                  <a:spcPts val="1413"/>
                </a:lnSpc>
                <a:spcBef>
                  <a:spcPct val="0"/>
                </a:spcBef>
                <a:spcAft>
                  <a:spcPct val="0"/>
                </a:spcAft>
              </a:pPr>
              <a:r>
                <a:rPr lang="en-US" sz="1200">
                  <a:solidFill>
                    <a:srgbClr val="FFFFFF"/>
                  </a:solidFill>
                  <a:ea typeface="ＭＳ Ｐゴシック" pitchFamily="34" charset="-128"/>
                </a:rPr>
                <a:t>No                      Yes   </a:t>
              </a:r>
            </a:p>
          </p:txBody>
        </p:sp>
        <p:cxnSp>
          <p:nvCxnSpPr>
            <p:cNvPr id="200729" name="Straight Connector 16"/>
            <p:cNvCxnSpPr>
              <a:cxnSpLocks noChangeShapeType="1"/>
            </p:cNvCxnSpPr>
            <p:nvPr/>
          </p:nvCxnSpPr>
          <p:spPr bwMode="auto">
            <a:xfrm>
              <a:off x="3866" y="1250"/>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30" name="Straight Connector 25"/>
            <p:cNvCxnSpPr>
              <a:cxnSpLocks noChangeShapeType="1"/>
            </p:cNvCxnSpPr>
            <p:nvPr/>
          </p:nvCxnSpPr>
          <p:spPr bwMode="auto">
            <a:xfrm>
              <a:off x="3862" y="3293"/>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31" name="Straight Connector 34"/>
            <p:cNvCxnSpPr>
              <a:cxnSpLocks noChangeShapeType="1"/>
            </p:cNvCxnSpPr>
            <p:nvPr/>
          </p:nvCxnSpPr>
          <p:spPr bwMode="auto">
            <a:xfrm rot="5400000">
              <a:off x="3886" y="3314"/>
              <a:ext cx="6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32" name="Straight Connector 20"/>
            <p:cNvCxnSpPr>
              <a:cxnSpLocks noChangeShapeType="1"/>
            </p:cNvCxnSpPr>
            <p:nvPr/>
          </p:nvCxnSpPr>
          <p:spPr bwMode="auto">
            <a:xfrm>
              <a:off x="3864" y="2615"/>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33" name="Straight Connector 16"/>
            <p:cNvCxnSpPr>
              <a:cxnSpLocks noChangeShapeType="1"/>
            </p:cNvCxnSpPr>
            <p:nvPr/>
          </p:nvCxnSpPr>
          <p:spPr bwMode="auto">
            <a:xfrm>
              <a:off x="3866" y="1928"/>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00734" name="Text Box 4"/>
            <p:cNvSpPr txBox="1">
              <a:spLocks noChangeArrowheads="1"/>
            </p:cNvSpPr>
            <p:nvPr/>
          </p:nvSpPr>
          <p:spPr bwMode="auto">
            <a:xfrm>
              <a:off x="3654" y="1234"/>
              <a:ext cx="197"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fontAlgn="base">
                <a:lnSpc>
                  <a:spcPct val="50000"/>
                </a:lnSpc>
                <a:spcBef>
                  <a:spcPct val="0"/>
                </a:spcBef>
                <a:spcAft>
                  <a:spcPct val="0"/>
                </a:spcAft>
              </a:pPr>
              <a:r>
                <a:rPr lang="en-US" sz="1200">
                  <a:solidFill>
                    <a:srgbClr val="FFFFFF"/>
                  </a:solidFill>
                  <a:ea typeface="ＭＳ Ｐゴシック" pitchFamily="34" charset="-128"/>
                </a:rPr>
                <a:t>12</a:t>
              </a:r>
            </a:p>
            <a:p>
              <a:pPr algn="r" defTabSz="457200" fontAlgn="base">
                <a:lnSpc>
                  <a:spcPts val="9938"/>
                </a:lnSpc>
                <a:spcBef>
                  <a:spcPct val="0"/>
                </a:spcBef>
                <a:spcAft>
                  <a:spcPct val="0"/>
                </a:spcAft>
              </a:pPr>
              <a:r>
                <a:rPr lang="en-US" sz="1200">
                  <a:solidFill>
                    <a:srgbClr val="FFFFFF"/>
                  </a:solidFill>
                  <a:ea typeface="ＭＳ Ｐゴシック" pitchFamily="34" charset="-128"/>
                </a:rPr>
                <a:t>8</a:t>
              </a:r>
            </a:p>
            <a:p>
              <a:pPr algn="r" defTabSz="457200" fontAlgn="base">
                <a:lnSpc>
                  <a:spcPts val="8438"/>
                </a:lnSpc>
                <a:spcBef>
                  <a:spcPct val="0"/>
                </a:spcBef>
                <a:spcAft>
                  <a:spcPct val="0"/>
                </a:spcAft>
              </a:pPr>
              <a:r>
                <a:rPr lang="en-US" sz="1200">
                  <a:solidFill>
                    <a:srgbClr val="FFFFFF"/>
                  </a:solidFill>
                  <a:ea typeface="ＭＳ Ｐゴシック" pitchFamily="34" charset="-128"/>
                </a:rPr>
                <a:t>4</a:t>
              </a:r>
            </a:p>
            <a:p>
              <a:pPr algn="r" defTabSz="457200" fontAlgn="base">
                <a:lnSpc>
                  <a:spcPts val="8438"/>
                </a:lnSpc>
                <a:spcBef>
                  <a:spcPct val="0"/>
                </a:spcBef>
                <a:spcAft>
                  <a:spcPct val="0"/>
                </a:spcAft>
              </a:pPr>
              <a:r>
                <a:rPr lang="en-US" sz="1200">
                  <a:solidFill>
                    <a:srgbClr val="FFFFFF"/>
                  </a:solidFill>
                  <a:ea typeface="ＭＳ Ｐゴシック" pitchFamily="34" charset="-128"/>
                </a:rPr>
                <a:t>0</a:t>
              </a:r>
            </a:p>
          </p:txBody>
        </p:sp>
        <p:sp>
          <p:nvSpPr>
            <p:cNvPr id="132" name="Rectangle 131"/>
            <p:cNvSpPr/>
            <p:nvPr/>
          </p:nvSpPr>
          <p:spPr bwMode="auto">
            <a:xfrm>
              <a:off x="1708" y="1244"/>
              <a:ext cx="187" cy="719"/>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3" name="Rectangle 132"/>
            <p:cNvSpPr/>
            <p:nvPr/>
          </p:nvSpPr>
          <p:spPr bwMode="auto">
            <a:xfrm>
              <a:off x="1932" y="1392"/>
              <a:ext cx="187" cy="571"/>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4" name="Rectangle 133"/>
            <p:cNvSpPr/>
            <p:nvPr/>
          </p:nvSpPr>
          <p:spPr bwMode="auto">
            <a:xfrm>
              <a:off x="2158" y="1658"/>
              <a:ext cx="187" cy="305"/>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5" name="Rectangle 134"/>
            <p:cNvSpPr/>
            <p:nvPr/>
          </p:nvSpPr>
          <p:spPr bwMode="auto">
            <a:xfrm>
              <a:off x="2384" y="1812"/>
              <a:ext cx="187" cy="151"/>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6" name="Rectangle 135"/>
            <p:cNvSpPr/>
            <p:nvPr/>
          </p:nvSpPr>
          <p:spPr bwMode="auto">
            <a:xfrm>
              <a:off x="2610" y="1902"/>
              <a:ext cx="187" cy="61"/>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7" name="Rectangle 136"/>
            <p:cNvSpPr/>
            <p:nvPr/>
          </p:nvSpPr>
          <p:spPr bwMode="auto">
            <a:xfrm>
              <a:off x="2838" y="1934"/>
              <a:ext cx="187" cy="29"/>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8" name="Rectangle 137"/>
            <p:cNvSpPr/>
            <p:nvPr/>
          </p:nvSpPr>
          <p:spPr bwMode="auto">
            <a:xfrm>
              <a:off x="1254" y="1542"/>
              <a:ext cx="187" cy="421"/>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39" name="Rectangle 138"/>
            <p:cNvSpPr/>
            <p:nvPr/>
          </p:nvSpPr>
          <p:spPr bwMode="auto">
            <a:xfrm>
              <a:off x="1028" y="1848"/>
              <a:ext cx="187" cy="115"/>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40" name="Rectangle 139"/>
            <p:cNvSpPr/>
            <p:nvPr/>
          </p:nvSpPr>
          <p:spPr bwMode="auto">
            <a:xfrm>
              <a:off x="806" y="1934"/>
              <a:ext cx="187" cy="29"/>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cxnSp>
          <p:nvCxnSpPr>
            <p:cNvPr id="6" name="Straight Connector 5"/>
            <p:cNvCxnSpPr/>
            <p:nvPr/>
          </p:nvCxnSpPr>
          <p:spPr bwMode="auto">
            <a:xfrm>
              <a:off x="586" y="1954"/>
              <a:ext cx="182" cy="0"/>
            </a:xfrm>
            <a:prstGeom prst="line">
              <a:avLst/>
            </a:prstGeom>
            <a:ln>
              <a:solidFill>
                <a:srgbClr val="CCFFCC"/>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bwMode="auto">
            <a:xfrm>
              <a:off x="3066" y="1954"/>
              <a:ext cx="182" cy="0"/>
            </a:xfrm>
            <a:prstGeom prst="line">
              <a:avLst/>
            </a:prstGeom>
            <a:ln>
              <a:solidFill>
                <a:srgbClr val="CCFFCC"/>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0764" name="Freeform 2"/>
            <p:cNvSpPr>
              <a:spLocks/>
            </p:cNvSpPr>
            <p:nvPr/>
          </p:nvSpPr>
          <p:spPr bwMode="auto">
            <a:xfrm>
              <a:off x="554" y="1037"/>
              <a:ext cx="2723" cy="924"/>
            </a:xfrm>
            <a:custGeom>
              <a:avLst/>
              <a:gdLst>
                <a:gd name="T0" fmla="*/ 0 w 7279723"/>
                <a:gd name="T1" fmla="*/ 0 h 3519015"/>
                <a:gd name="T2" fmla="*/ 0 w 7279723"/>
                <a:gd name="T3" fmla="*/ 0 h 3519015"/>
                <a:gd name="T4" fmla="*/ 0 w 7279723"/>
                <a:gd name="T5" fmla="*/ 0 h 3519015"/>
                <a:gd name="T6" fmla="*/ 0 60000 65536"/>
                <a:gd name="T7" fmla="*/ 0 60000 65536"/>
                <a:gd name="T8" fmla="*/ 0 60000 65536"/>
                <a:gd name="T9" fmla="*/ 0 w 7279723"/>
                <a:gd name="T10" fmla="*/ 0 h 3519015"/>
                <a:gd name="T11" fmla="*/ 7279723 w 7279723"/>
                <a:gd name="T12" fmla="*/ 3519015 h 3519015"/>
              </a:gdLst>
              <a:ahLst/>
              <a:cxnLst>
                <a:cxn ang="T6">
                  <a:pos x="T0" y="T1"/>
                </a:cxn>
                <a:cxn ang="T7">
                  <a:pos x="T2" y="T3"/>
                </a:cxn>
                <a:cxn ang="T8">
                  <a:pos x="T4" y="T5"/>
                </a:cxn>
              </a:cxnLst>
              <a:rect l="T9" t="T10" r="T11" b="T12"/>
              <a:pathLst>
                <a:path w="7279723" h="3519015">
                  <a:moveTo>
                    <a:pt x="7095" y="0"/>
                  </a:moveTo>
                  <a:lnTo>
                    <a:pt x="0" y="3511921"/>
                  </a:lnTo>
                  <a:lnTo>
                    <a:pt x="7279723" y="3519015"/>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srgbClr val="000000"/>
                </a:solidFill>
                <a:cs typeface="Arial" pitchFamily="34" charset="0"/>
              </a:endParaRPr>
            </a:p>
          </p:txBody>
        </p:sp>
        <p:cxnSp>
          <p:nvCxnSpPr>
            <p:cNvPr id="200765" name="Straight Connector 26"/>
            <p:cNvCxnSpPr>
              <a:cxnSpLocks noChangeShapeType="1"/>
            </p:cNvCxnSpPr>
            <p:nvPr/>
          </p:nvCxnSpPr>
          <p:spPr bwMode="auto">
            <a:xfrm rot="5400000">
              <a:off x="1890"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66" name="Straight Connector 27"/>
            <p:cNvCxnSpPr>
              <a:cxnSpLocks noChangeShapeType="1"/>
            </p:cNvCxnSpPr>
            <p:nvPr/>
          </p:nvCxnSpPr>
          <p:spPr bwMode="auto">
            <a:xfrm rot="5400000">
              <a:off x="2117"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67" name="Straight Connector 30"/>
            <p:cNvCxnSpPr>
              <a:cxnSpLocks noChangeShapeType="1"/>
            </p:cNvCxnSpPr>
            <p:nvPr/>
          </p:nvCxnSpPr>
          <p:spPr bwMode="auto">
            <a:xfrm rot="5400000">
              <a:off x="1669" y="1978"/>
              <a:ext cx="4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68" name="Straight Connector 34"/>
            <p:cNvCxnSpPr>
              <a:cxnSpLocks noChangeShapeType="1"/>
            </p:cNvCxnSpPr>
            <p:nvPr/>
          </p:nvCxnSpPr>
          <p:spPr bwMode="auto">
            <a:xfrm rot="5400000">
              <a:off x="1437" y="1977"/>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69" name="Straight Connector 27"/>
            <p:cNvCxnSpPr>
              <a:cxnSpLocks noChangeShapeType="1"/>
            </p:cNvCxnSpPr>
            <p:nvPr/>
          </p:nvCxnSpPr>
          <p:spPr bwMode="auto">
            <a:xfrm rot="5400000">
              <a:off x="2343"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0" name="Straight Connector 26"/>
            <p:cNvCxnSpPr>
              <a:cxnSpLocks noChangeShapeType="1"/>
            </p:cNvCxnSpPr>
            <p:nvPr/>
          </p:nvCxnSpPr>
          <p:spPr bwMode="auto">
            <a:xfrm rot="5400000">
              <a:off x="3020" y="1980"/>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1" name="Straight Connector 30"/>
            <p:cNvCxnSpPr>
              <a:cxnSpLocks noChangeShapeType="1"/>
            </p:cNvCxnSpPr>
            <p:nvPr/>
          </p:nvCxnSpPr>
          <p:spPr bwMode="auto">
            <a:xfrm rot="5400000">
              <a:off x="2799" y="1978"/>
              <a:ext cx="4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2" name="Straight Connector 34"/>
            <p:cNvCxnSpPr>
              <a:cxnSpLocks noChangeShapeType="1"/>
            </p:cNvCxnSpPr>
            <p:nvPr/>
          </p:nvCxnSpPr>
          <p:spPr bwMode="auto">
            <a:xfrm rot="5400000">
              <a:off x="2567" y="1977"/>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00773" name="Text Box 4"/>
            <p:cNvSpPr txBox="1">
              <a:spLocks noChangeArrowheads="1"/>
            </p:cNvSpPr>
            <p:nvPr/>
          </p:nvSpPr>
          <p:spPr bwMode="auto">
            <a:xfrm>
              <a:off x="534" y="1975"/>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fontAlgn="base">
                <a:lnSpc>
                  <a:spcPct val="50000"/>
                </a:lnSpc>
                <a:spcBef>
                  <a:spcPct val="0"/>
                </a:spcBef>
                <a:spcAft>
                  <a:spcPct val="0"/>
                </a:spcAft>
              </a:pPr>
              <a:r>
                <a:rPr lang="en-US" sz="1200">
                  <a:solidFill>
                    <a:srgbClr val="FFFFFF"/>
                  </a:solidFill>
                  <a:ea typeface="ＭＳ Ｐゴシック" pitchFamily="34" charset="-128"/>
                </a:rPr>
                <a:t>0              50            100          150            200           250           300</a:t>
              </a:r>
            </a:p>
          </p:txBody>
        </p:sp>
        <p:cxnSp>
          <p:nvCxnSpPr>
            <p:cNvPr id="200774" name="Straight Connector 16"/>
            <p:cNvCxnSpPr>
              <a:cxnSpLocks noChangeShapeType="1"/>
            </p:cNvCxnSpPr>
            <p:nvPr/>
          </p:nvCxnSpPr>
          <p:spPr bwMode="auto">
            <a:xfrm>
              <a:off x="505" y="2616"/>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5" name="Straight Connector 18"/>
            <p:cNvCxnSpPr>
              <a:cxnSpLocks noChangeShapeType="1"/>
            </p:cNvCxnSpPr>
            <p:nvPr/>
          </p:nvCxnSpPr>
          <p:spPr bwMode="auto">
            <a:xfrm>
              <a:off x="505" y="3229"/>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6" name="Straight Connector 20"/>
            <p:cNvCxnSpPr>
              <a:cxnSpLocks noChangeShapeType="1"/>
            </p:cNvCxnSpPr>
            <p:nvPr/>
          </p:nvCxnSpPr>
          <p:spPr bwMode="auto">
            <a:xfrm>
              <a:off x="503" y="3531"/>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7" name="Straight Connector 26"/>
            <p:cNvCxnSpPr>
              <a:cxnSpLocks noChangeShapeType="1"/>
            </p:cNvCxnSpPr>
            <p:nvPr/>
          </p:nvCxnSpPr>
          <p:spPr bwMode="auto">
            <a:xfrm rot="5400000">
              <a:off x="986"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8" name="Straight Connector 27"/>
            <p:cNvCxnSpPr>
              <a:cxnSpLocks noChangeShapeType="1"/>
            </p:cNvCxnSpPr>
            <p:nvPr/>
          </p:nvCxnSpPr>
          <p:spPr bwMode="auto">
            <a:xfrm rot="5400000">
              <a:off x="1213"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79" name="Straight Connector 30"/>
            <p:cNvCxnSpPr>
              <a:cxnSpLocks noChangeShapeType="1"/>
            </p:cNvCxnSpPr>
            <p:nvPr/>
          </p:nvCxnSpPr>
          <p:spPr bwMode="auto">
            <a:xfrm rot="5400000">
              <a:off x="765" y="3551"/>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780" name="Straight Connector 34"/>
            <p:cNvCxnSpPr>
              <a:cxnSpLocks noChangeShapeType="1"/>
            </p:cNvCxnSpPr>
            <p:nvPr/>
          </p:nvCxnSpPr>
          <p:spPr bwMode="auto">
            <a:xfrm rot="5400000">
              <a:off x="534" y="3549"/>
              <a:ext cx="4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00781" name="Text Box 4"/>
            <p:cNvSpPr txBox="1">
              <a:spLocks noChangeArrowheads="1"/>
            </p:cNvSpPr>
            <p:nvPr/>
          </p:nvSpPr>
          <p:spPr bwMode="auto">
            <a:xfrm>
              <a:off x="128" y="2508"/>
              <a:ext cx="348"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fontAlgn="base">
                <a:lnSpc>
                  <a:spcPct val="150000"/>
                </a:lnSpc>
                <a:spcBef>
                  <a:spcPct val="0"/>
                </a:spcBef>
                <a:spcAft>
                  <a:spcPct val="0"/>
                </a:spcAft>
              </a:pPr>
              <a:r>
                <a:rPr lang="en-US" sz="1200">
                  <a:solidFill>
                    <a:srgbClr val="FFFFFF"/>
                  </a:solidFill>
                  <a:ea typeface="ＭＳ Ｐゴシック" pitchFamily="34" charset="-128"/>
                </a:rPr>
                <a:t>30</a:t>
              </a:r>
            </a:p>
            <a:p>
              <a:pPr algn="r" defTabSz="457200" fontAlgn="base">
                <a:lnSpc>
                  <a:spcPct val="285000"/>
                </a:lnSpc>
                <a:spcBef>
                  <a:spcPct val="0"/>
                </a:spcBef>
                <a:spcAft>
                  <a:spcPct val="0"/>
                </a:spcAft>
              </a:pPr>
              <a:r>
                <a:rPr lang="en-US" sz="1200">
                  <a:solidFill>
                    <a:srgbClr val="FFFFFF"/>
                  </a:solidFill>
                  <a:ea typeface="ＭＳ Ｐゴシック" pitchFamily="34" charset="-128"/>
                </a:rPr>
                <a:t>20</a:t>
              </a:r>
            </a:p>
            <a:p>
              <a:pPr algn="r" defTabSz="457200" fontAlgn="base">
                <a:lnSpc>
                  <a:spcPct val="270000"/>
                </a:lnSpc>
                <a:spcBef>
                  <a:spcPct val="0"/>
                </a:spcBef>
                <a:spcAft>
                  <a:spcPct val="0"/>
                </a:spcAft>
              </a:pPr>
              <a:r>
                <a:rPr lang="en-US" sz="1200">
                  <a:solidFill>
                    <a:srgbClr val="FFFFFF"/>
                  </a:solidFill>
                  <a:ea typeface="ＭＳ Ｐゴシック" pitchFamily="34" charset="-128"/>
                </a:rPr>
                <a:t>10</a:t>
              </a:r>
            </a:p>
            <a:p>
              <a:pPr algn="r" defTabSz="457200" fontAlgn="base">
                <a:lnSpc>
                  <a:spcPct val="270000"/>
                </a:lnSpc>
                <a:spcBef>
                  <a:spcPct val="0"/>
                </a:spcBef>
                <a:spcAft>
                  <a:spcPct val="0"/>
                </a:spcAft>
              </a:pPr>
              <a:r>
                <a:rPr lang="en-US" sz="1200">
                  <a:solidFill>
                    <a:srgbClr val="FFFFFF"/>
                  </a:solidFill>
                  <a:ea typeface="ＭＳ Ｐゴシック" pitchFamily="34" charset="-128"/>
                </a:rPr>
                <a:t>0</a:t>
              </a:r>
            </a:p>
          </p:txBody>
        </p:sp>
        <p:cxnSp>
          <p:nvCxnSpPr>
            <p:cNvPr id="200782" name="Straight Connector 16"/>
            <p:cNvCxnSpPr>
              <a:cxnSpLocks noChangeShapeType="1"/>
            </p:cNvCxnSpPr>
            <p:nvPr/>
          </p:nvCxnSpPr>
          <p:spPr bwMode="auto">
            <a:xfrm>
              <a:off x="505" y="2919"/>
              <a:ext cx="5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163" name="Rectangle 162"/>
            <p:cNvSpPr/>
            <p:nvPr/>
          </p:nvSpPr>
          <p:spPr bwMode="auto">
            <a:xfrm>
              <a:off x="1482" y="2892"/>
              <a:ext cx="186" cy="644"/>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64" name="Rectangle 163"/>
            <p:cNvSpPr/>
            <p:nvPr/>
          </p:nvSpPr>
          <p:spPr bwMode="auto">
            <a:xfrm>
              <a:off x="1708" y="3154"/>
              <a:ext cx="187" cy="382"/>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65" name="Rectangle 164"/>
            <p:cNvSpPr/>
            <p:nvPr/>
          </p:nvSpPr>
          <p:spPr bwMode="auto">
            <a:xfrm>
              <a:off x="1932" y="3452"/>
              <a:ext cx="187" cy="84"/>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66" name="Rectangle 165"/>
            <p:cNvSpPr/>
            <p:nvPr/>
          </p:nvSpPr>
          <p:spPr bwMode="auto">
            <a:xfrm>
              <a:off x="2158" y="3492"/>
              <a:ext cx="187" cy="44"/>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67" name="Rectangle 166"/>
            <p:cNvSpPr/>
            <p:nvPr/>
          </p:nvSpPr>
          <p:spPr bwMode="auto">
            <a:xfrm>
              <a:off x="2384" y="3450"/>
              <a:ext cx="187" cy="86"/>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69" name="Rectangle 168"/>
            <p:cNvSpPr/>
            <p:nvPr/>
          </p:nvSpPr>
          <p:spPr bwMode="auto">
            <a:xfrm>
              <a:off x="2838" y="3452"/>
              <a:ext cx="187" cy="84"/>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70" name="Rectangle 169"/>
            <p:cNvSpPr/>
            <p:nvPr/>
          </p:nvSpPr>
          <p:spPr bwMode="auto">
            <a:xfrm>
              <a:off x="1254" y="2820"/>
              <a:ext cx="187" cy="716"/>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71" name="Rectangle 170"/>
            <p:cNvSpPr/>
            <p:nvPr/>
          </p:nvSpPr>
          <p:spPr bwMode="auto">
            <a:xfrm>
              <a:off x="1028" y="2594"/>
              <a:ext cx="187" cy="942"/>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172" name="Rectangle 171"/>
            <p:cNvSpPr/>
            <p:nvPr/>
          </p:nvSpPr>
          <p:spPr bwMode="auto">
            <a:xfrm>
              <a:off x="806" y="3416"/>
              <a:ext cx="187" cy="120"/>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defTabSz="457200" eaLnBrk="0" fontAlgn="base" hangingPunct="0">
                <a:spcBef>
                  <a:spcPct val="0"/>
                </a:spcBef>
                <a:spcAft>
                  <a:spcPct val="0"/>
                </a:spcAft>
                <a:defRPr/>
              </a:pPr>
              <a:endParaRPr lang="en-US" smtClean="0">
                <a:solidFill>
                  <a:srgbClr val="000000"/>
                </a:solidFill>
              </a:endParaRPr>
            </a:p>
          </p:txBody>
        </p:sp>
        <p:sp>
          <p:nvSpPr>
            <p:cNvPr id="200810" name="Freeform 2"/>
            <p:cNvSpPr>
              <a:spLocks/>
            </p:cNvSpPr>
            <p:nvPr/>
          </p:nvSpPr>
          <p:spPr bwMode="auto">
            <a:xfrm>
              <a:off x="554" y="2610"/>
              <a:ext cx="2723" cy="924"/>
            </a:xfrm>
            <a:custGeom>
              <a:avLst/>
              <a:gdLst>
                <a:gd name="T0" fmla="*/ 0 w 7279723"/>
                <a:gd name="T1" fmla="*/ 0 h 3519015"/>
                <a:gd name="T2" fmla="*/ 0 w 7279723"/>
                <a:gd name="T3" fmla="*/ 0 h 3519015"/>
                <a:gd name="T4" fmla="*/ 0 w 7279723"/>
                <a:gd name="T5" fmla="*/ 0 h 3519015"/>
                <a:gd name="T6" fmla="*/ 0 60000 65536"/>
                <a:gd name="T7" fmla="*/ 0 60000 65536"/>
                <a:gd name="T8" fmla="*/ 0 60000 65536"/>
                <a:gd name="T9" fmla="*/ 0 w 7279723"/>
                <a:gd name="T10" fmla="*/ 0 h 3519015"/>
                <a:gd name="T11" fmla="*/ 7279723 w 7279723"/>
                <a:gd name="T12" fmla="*/ 3519015 h 3519015"/>
              </a:gdLst>
              <a:ahLst/>
              <a:cxnLst>
                <a:cxn ang="T6">
                  <a:pos x="T0" y="T1"/>
                </a:cxn>
                <a:cxn ang="T7">
                  <a:pos x="T2" y="T3"/>
                </a:cxn>
                <a:cxn ang="T8">
                  <a:pos x="T4" y="T5"/>
                </a:cxn>
              </a:cxnLst>
              <a:rect l="T9" t="T10" r="T11" b="T12"/>
              <a:pathLst>
                <a:path w="7279723" h="3519015">
                  <a:moveTo>
                    <a:pt x="7095" y="0"/>
                  </a:moveTo>
                  <a:lnTo>
                    <a:pt x="0" y="3511921"/>
                  </a:lnTo>
                  <a:lnTo>
                    <a:pt x="7279723" y="3519015"/>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srgbClr val="000000"/>
                </a:solidFill>
                <a:cs typeface="Arial" pitchFamily="34" charset="0"/>
              </a:endParaRPr>
            </a:p>
          </p:txBody>
        </p:sp>
        <p:cxnSp>
          <p:nvCxnSpPr>
            <p:cNvPr id="200811" name="Straight Connector 26"/>
            <p:cNvCxnSpPr>
              <a:cxnSpLocks noChangeShapeType="1"/>
            </p:cNvCxnSpPr>
            <p:nvPr/>
          </p:nvCxnSpPr>
          <p:spPr bwMode="auto">
            <a:xfrm rot="5400000">
              <a:off x="1890"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2" name="Straight Connector 27"/>
            <p:cNvCxnSpPr>
              <a:cxnSpLocks noChangeShapeType="1"/>
            </p:cNvCxnSpPr>
            <p:nvPr/>
          </p:nvCxnSpPr>
          <p:spPr bwMode="auto">
            <a:xfrm rot="5400000">
              <a:off x="2117"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3" name="Straight Connector 30"/>
            <p:cNvCxnSpPr>
              <a:cxnSpLocks noChangeShapeType="1"/>
            </p:cNvCxnSpPr>
            <p:nvPr/>
          </p:nvCxnSpPr>
          <p:spPr bwMode="auto">
            <a:xfrm rot="5400000">
              <a:off x="1669" y="3551"/>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4" name="Straight Connector 34"/>
            <p:cNvCxnSpPr>
              <a:cxnSpLocks noChangeShapeType="1"/>
            </p:cNvCxnSpPr>
            <p:nvPr/>
          </p:nvCxnSpPr>
          <p:spPr bwMode="auto">
            <a:xfrm rot="5400000">
              <a:off x="1438" y="3549"/>
              <a:ext cx="4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5" name="Straight Connector 27"/>
            <p:cNvCxnSpPr>
              <a:cxnSpLocks noChangeShapeType="1"/>
            </p:cNvCxnSpPr>
            <p:nvPr/>
          </p:nvCxnSpPr>
          <p:spPr bwMode="auto">
            <a:xfrm rot="5400000">
              <a:off x="2343"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6" name="Straight Connector 26"/>
            <p:cNvCxnSpPr>
              <a:cxnSpLocks noChangeShapeType="1"/>
            </p:cNvCxnSpPr>
            <p:nvPr/>
          </p:nvCxnSpPr>
          <p:spPr bwMode="auto">
            <a:xfrm rot="5400000">
              <a:off x="3020" y="3553"/>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7" name="Straight Connector 30"/>
            <p:cNvCxnSpPr>
              <a:cxnSpLocks noChangeShapeType="1"/>
            </p:cNvCxnSpPr>
            <p:nvPr/>
          </p:nvCxnSpPr>
          <p:spPr bwMode="auto">
            <a:xfrm rot="5400000">
              <a:off x="2799" y="3551"/>
              <a:ext cx="4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200818" name="Straight Connector 34"/>
            <p:cNvCxnSpPr>
              <a:cxnSpLocks noChangeShapeType="1"/>
            </p:cNvCxnSpPr>
            <p:nvPr/>
          </p:nvCxnSpPr>
          <p:spPr bwMode="auto">
            <a:xfrm rot="5400000">
              <a:off x="2568" y="3549"/>
              <a:ext cx="4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00819" name="Text Box 4"/>
            <p:cNvSpPr txBox="1">
              <a:spLocks noChangeArrowheads="1"/>
            </p:cNvSpPr>
            <p:nvPr/>
          </p:nvSpPr>
          <p:spPr bwMode="auto">
            <a:xfrm>
              <a:off x="530" y="3518"/>
              <a:ext cx="297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fontAlgn="base">
                <a:lnSpc>
                  <a:spcPct val="50000"/>
                </a:lnSpc>
                <a:spcBef>
                  <a:spcPct val="0"/>
                </a:spcBef>
                <a:spcAft>
                  <a:spcPct val="0"/>
                </a:spcAft>
              </a:pPr>
              <a:r>
                <a:rPr lang="en-US" sz="1200">
                  <a:solidFill>
                    <a:srgbClr val="FFFFFF"/>
                  </a:solidFill>
                  <a:ea typeface="ＭＳ Ｐゴシック" pitchFamily="34" charset="-128"/>
                </a:rPr>
                <a:t>0              50            100          150            200           250           300</a:t>
              </a:r>
            </a:p>
          </p:txBody>
        </p:sp>
        <p:cxnSp>
          <p:nvCxnSpPr>
            <p:cNvPr id="200820" name="Straight Connector 12"/>
            <p:cNvCxnSpPr>
              <a:cxnSpLocks noChangeShapeType="1"/>
            </p:cNvCxnSpPr>
            <p:nvPr/>
          </p:nvCxnSpPr>
          <p:spPr bwMode="auto">
            <a:xfrm flipH="1">
              <a:off x="1827" y="919"/>
              <a:ext cx="238" cy="0"/>
            </a:xfrm>
            <a:prstGeom prst="line">
              <a:avLst/>
            </a:prstGeom>
            <a:noFill/>
            <a:ln w="28575">
              <a:solidFill>
                <a:schemeClr val="bg1"/>
              </a:solidFill>
              <a:round/>
              <a:headEnd/>
              <a:tailEnd type="stealth" w="med" len="lg"/>
            </a:ln>
            <a:extLst>
              <a:ext uri="{909E8E84-426E-40DD-AFC4-6F175D3DCCD1}">
                <a14:hiddenFill xmlns:a14="http://schemas.microsoft.com/office/drawing/2010/main">
                  <a:noFill/>
                </a14:hiddenFill>
              </a:ext>
            </a:extLst>
          </p:spPr>
        </p:cxnSp>
        <p:sp>
          <p:nvSpPr>
            <p:cNvPr id="200821" name="Text Box 4"/>
            <p:cNvSpPr txBox="1">
              <a:spLocks noChangeArrowheads="1"/>
            </p:cNvSpPr>
            <p:nvPr/>
          </p:nvSpPr>
          <p:spPr bwMode="auto">
            <a:xfrm>
              <a:off x="444" y="768"/>
              <a:ext cx="115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dirty="0">
                  <a:solidFill>
                    <a:srgbClr val="FFFFFF"/>
                  </a:solidFill>
                  <a:ea typeface="ＭＳ Ｐゴシック" pitchFamily="34" charset="-128"/>
                </a:rPr>
                <a:t>No n</a:t>
              </a:r>
              <a:r>
                <a:rPr lang="en-US" sz="1200" dirty="0" smtClean="0">
                  <a:solidFill>
                    <a:srgbClr val="FFFFFF"/>
                  </a:solidFill>
                  <a:ea typeface="ＭＳ Ｐゴシック" pitchFamily="34" charset="-128"/>
                </a:rPr>
                <a:t>onsense </a:t>
              </a:r>
              <a:r>
                <a:rPr lang="en-US" sz="1200" dirty="0">
                  <a:solidFill>
                    <a:srgbClr val="FFFFFF"/>
                  </a:solidFill>
                  <a:ea typeface="ＭＳ Ｐゴシック" pitchFamily="34" charset="-128"/>
                </a:rPr>
                <a:t>m</a:t>
              </a:r>
              <a:r>
                <a:rPr lang="en-US" sz="1200" dirty="0" smtClean="0">
                  <a:solidFill>
                    <a:srgbClr val="FFFFFF"/>
                  </a:solidFill>
                  <a:ea typeface="ＭＳ Ｐゴシック" pitchFamily="34" charset="-128"/>
                </a:rPr>
                <a:t>utation</a:t>
              </a:r>
              <a:endParaRPr lang="en-US" sz="1200" baseline="30000" dirty="0">
                <a:solidFill>
                  <a:srgbClr val="FFFFFF"/>
                </a:solidFill>
                <a:ea typeface="ＭＳ Ｐゴシック" pitchFamily="34" charset="-128"/>
              </a:endParaRPr>
            </a:p>
            <a:p>
              <a:pPr algn="ctr" defTabSz="457200" fontAlgn="base">
                <a:lnSpc>
                  <a:spcPct val="110000"/>
                </a:lnSpc>
                <a:spcBef>
                  <a:spcPct val="0"/>
                </a:spcBef>
                <a:spcAft>
                  <a:spcPct val="0"/>
                </a:spcAft>
              </a:pPr>
              <a:r>
                <a:rPr lang="en-US" sz="1200" dirty="0" smtClean="0">
                  <a:solidFill>
                    <a:srgbClr val="FFFFFF"/>
                  </a:solidFill>
                  <a:ea typeface="ＭＳ Ｐゴシック" pitchFamily="34" charset="-128"/>
                </a:rPr>
                <a:t>(n </a:t>
              </a:r>
              <a:r>
                <a:rPr lang="en-US" sz="1200" dirty="0">
                  <a:solidFill>
                    <a:srgbClr val="FFFFFF"/>
                  </a:solidFill>
                  <a:ea typeface="ＭＳ Ｐゴシック" pitchFamily="34" charset="-128"/>
                </a:rPr>
                <a:t>= </a:t>
              </a:r>
              <a:r>
                <a:rPr lang="en-US" sz="1200" dirty="0" smtClean="0">
                  <a:solidFill>
                    <a:srgbClr val="FFFFFF"/>
                  </a:solidFill>
                  <a:ea typeface="ＭＳ Ｐゴシック" pitchFamily="34" charset="-128"/>
                </a:rPr>
                <a:t>3,278</a:t>
              </a:r>
              <a:r>
                <a:rPr lang="en-US" sz="1200" dirty="0">
                  <a:solidFill>
                    <a:srgbClr val="FFFFFF"/>
                  </a:solidFill>
                  <a:ea typeface="ＭＳ Ｐゴシック" pitchFamily="34" charset="-128"/>
                </a:rPr>
                <a:t>)</a:t>
              </a:r>
            </a:p>
          </p:txBody>
        </p:sp>
        <p:sp>
          <p:nvSpPr>
            <p:cNvPr id="200822" name="Text Box 4"/>
            <p:cNvSpPr txBox="1">
              <a:spLocks noChangeArrowheads="1"/>
            </p:cNvSpPr>
            <p:nvPr/>
          </p:nvSpPr>
          <p:spPr bwMode="auto">
            <a:xfrm>
              <a:off x="2041" y="849"/>
              <a:ext cx="7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a:solidFill>
                    <a:srgbClr val="FFFFFF"/>
                  </a:solidFill>
                  <a:ea typeface="ＭＳ Ｐゴシック" pitchFamily="34" charset="-128"/>
                </a:rPr>
                <a:t>50</a:t>
              </a:r>
              <a:r>
                <a:rPr lang="en-US" sz="1200" baseline="30000">
                  <a:solidFill>
                    <a:srgbClr val="FFFFFF"/>
                  </a:solidFill>
                  <a:ea typeface="ＭＳ Ｐゴシック" pitchFamily="34" charset="-128"/>
                </a:rPr>
                <a:t>th</a:t>
              </a:r>
              <a:r>
                <a:rPr lang="en-US" sz="1200">
                  <a:solidFill>
                    <a:srgbClr val="FFFFFF"/>
                  </a:solidFill>
                  <a:ea typeface="ＭＳ Ｐゴシック" pitchFamily="34" charset="-128"/>
                </a:rPr>
                <a:t> Percentile</a:t>
              </a:r>
            </a:p>
          </p:txBody>
        </p:sp>
        <p:sp>
          <p:nvSpPr>
            <p:cNvPr id="200823" name="Text Box 4"/>
            <p:cNvSpPr txBox="1">
              <a:spLocks noChangeArrowheads="1"/>
            </p:cNvSpPr>
            <p:nvPr/>
          </p:nvSpPr>
          <p:spPr bwMode="auto">
            <a:xfrm>
              <a:off x="634" y="3682"/>
              <a:ext cx="23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dirty="0">
                  <a:solidFill>
                    <a:srgbClr val="FFFFFF"/>
                  </a:solidFill>
                  <a:ea typeface="ＭＳ Ｐゴシック" pitchFamily="34" charset="-128"/>
                </a:rPr>
                <a:t>Plasma LDL c</a:t>
              </a:r>
              <a:r>
                <a:rPr lang="en-US" sz="1200" dirty="0" smtClean="0">
                  <a:solidFill>
                    <a:srgbClr val="FFFFFF"/>
                  </a:solidFill>
                  <a:ea typeface="ＭＳ Ｐゴシック" pitchFamily="34" charset="-128"/>
                </a:rPr>
                <a:t>holesterol </a:t>
              </a:r>
              <a:r>
                <a:rPr lang="en-US" sz="1200" dirty="0">
                  <a:solidFill>
                    <a:srgbClr val="FFFFFF"/>
                  </a:solidFill>
                  <a:ea typeface="ＭＳ Ｐゴシック" pitchFamily="34" charset="-128"/>
                </a:rPr>
                <a:t>in </a:t>
              </a:r>
              <a:r>
                <a:rPr lang="en-US" sz="1200" dirty="0" smtClean="0">
                  <a:solidFill>
                    <a:srgbClr val="FFFFFF"/>
                  </a:solidFill>
                  <a:ea typeface="ＭＳ Ｐゴシック" pitchFamily="34" charset="-128"/>
                </a:rPr>
                <a:t>black </a:t>
              </a:r>
              <a:r>
                <a:rPr lang="en-US" sz="1200" dirty="0">
                  <a:solidFill>
                    <a:srgbClr val="FFFFFF"/>
                  </a:solidFill>
                  <a:ea typeface="ＭＳ Ｐゴシック" pitchFamily="34" charset="-128"/>
                </a:rPr>
                <a:t>s</a:t>
              </a:r>
              <a:r>
                <a:rPr lang="en-US" sz="1200" dirty="0" smtClean="0">
                  <a:solidFill>
                    <a:srgbClr val="FFFFFF"/>
                  </a:solidFill>
                  <a:ea typeface="ＭＳ Ｐゴシック" pitchFamily="34" charset="-128"/>
                </a:rPr>
                <a:t>ubjects </a:t>
              </a:r>
              <a:r>
                <a:rPr lang="en-US" sz="1200" dirty="0">
                  <a:solidFill>
                    <a:srgbClr val="FFFFFF"/>
                  </a:solidFill>
                  <a:ea typeface="ＭＳ Ｐゴシック" pitchFamily="34" charset="-128"/>
                </a:rPr>
                <a:t>(mg/</a:t>
              </a:r>
              <a:r>
                <a:rPr lang="en-US" sz="1200" dirty="0" err="1">
                  <a:solidFill>
                    <a:srgbClr val="FFFFFF"/>
                  </a:solidFill>
                  <a:ea typeface="ＭＳ Ｐゴシック" pitchFamily="34" charset="-128"/>
                </a:rPr>
                <a:t>dL</a:t>
              </a:r>
              <a:r>
                <a:rPr lang="en-US" sz="1200" dirty="0">
                  <a:solidFill>
                    <a:srgbClr val="FFFFFF"/>
                  </a:solidFill>
                  <a:ea typeface="ＭＳ Ｐゴシック" pitchFamily="34" charset="-128"/>
                </a:rPr>
                <a:t>)</a:t>
              </a:r>
            </a:p>
          </p:txBody>
        </p:sp>
        <p:cxnSp>
          <p:nvCxnSpPr>
            <p:cNvPr id="200824" name="Straight Connector 26"/>
            <p:cNvCxnSpPr>
              <a:cxnSpLocks noChangeShapeType="1"/>
            </p:cNvCxnSpPr>
            <p:nvPr/>
          </p:nvCxnSpPr>
          <p:spPr bwMode="auto">
            <a:xfrm>
              <a:off x="1795" y="859"/>
              <a:ext cx="0" cy="2671"/>
            </a:xfrm>
            <a:prstGeom prst="line">
              <a:avLst/>
            </a:prstGeom>
            <a:noFill/>
            <a:ln w="19050">
              <a:solidFill>
                <a:srgbClr val="FFFFFF"/>
              </a:solidFill>
              <a:prstDash val="sysDash"/>
              <a:round/>
              <a:headEnd/>
              <a:tailEnd/>
            </a:ln>
            <a:extLst>
              <a:ext uri="{909E8E84-426E-40DD-AFC4-6F175D3DCCD1}">
                <a14:hiddenFill xmlns:a14="http://schemas.microsoft.com/office/drawing/2010/main">
                  <a:noFill/>
                </a14:hiddenFill>
              </a:ext>
            </a:extLst>
          </p:spPr>
        </p:cxnSp>
        <p:sp>
          <p:nvSpPr>
            <p:cNvPr id="200825" name="Text Box 4"/>
            <p:cNvSpPr txBox="1">
              <a:spLocks noChangeArrowheads="1"/>
            </p:cNvSpPr>
            <p:nvPr/>
          </p:nvSpPr>
          <p:spPr bwMode="auto">
            <a:xfrm rot="-5400000">
              <a:off x="-154" y="2086"/>
              <a:ext cx="82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a:solidFill>
                    <a:srgbClr val="FFFFFF"/>
                  </a:solidFill>
                  <a:ea typeface="ＭＳ Ｐゴシック" pitchFamily="34" charset="-128"/>
                </a:rPr>
                <a:t>Frequency (%)</a:t>
              </a:r>
            </a:p>
          </p:txBody>
        </p:sp>
        <p:sp>
          <p:nvSpPr>
            <p:cNvPr id="191" name="Rectangle 190"/>
            <p:cNvSpPr/>
            <p:nvPr/>
          </p:nvSpPr>
          <p:spPr bwMode="auto">
            <a:xfrm>
              <a:off x="4812" y="3117"/>
              <a:ext cx="588" cy="171"/>
            </a:xfrm>
            <a:prstGeom prst="rect">
              <a:avLst/>
            </a:prstGeom>
            <a:gradFill>
              <a:gsLst>
                <a:gs pos="0">
                  <a:srgbClr val="008000"/>
                </a:gs>
                <a:gs pos="100000">
                  <a:srgbClr val="CCFFCC"/>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fontAlgn="base">
                <a:spcBef>
                  <a:spcPct val="0"/>
                </a:spcBef>
                <a:spcAft>
                  <a:spcPct val="0"/>
                </a:spcAft>
                <a:defRPr sz="2400">
                  <a:solidFill>
                    <a:schemeClr val="tx1"/>
                  </a:solidFill>
                  <a:latin typeface="Arial" pitchFamily="34" charset="0"/>
                  <a:ea typeface="MS PGothic" pitchFamily="34" charset="-128"/>
                </a:defRPr>
              </a:lvl6pPr>
              <a:lvl7pPr marL="2971800" indent="-228600" fontAlgn="base">
                <a:spcBef>
                  <a:spcPct val="0"/>
                </a:spcBef>
                <a:spcAft>
                  <a:spcPct val="0"/>
                </a:spcAft>
                <a:defRPr sz="2400">
                  <a:solidFill>
                    <a:schemeClr val="tx1"/>
                  </a:solidFill>
                  <a:latin typeface="Arial" pitchFamily="34" charset="0"/>
                  <a:ea typeface="MS PGothic" pitchFamily="34" charset="-128"/>
                </a:defRPr>
              </a:lvl7pPr>
              <a:lvl8pPr marL="3429000" indent="-228600" fontAlgn="base">
                <a:spcBef>
                  <a:spcPct val="0"/>
                </a:spcBef>
                <a:spcAft>
                  <a:spcPct val="0"/>
                </a:spcAft>
                <a:defRPr sz="2400">
                  <a:solidFill>
                    <a:schemeClr val="tx1"/>
                  </a:solidFill>
                  <a:latin typeface="Arial" pitchFamily="34" charset="0"/>
                  <a:ea typeface="MS PGothic" pitchFamily="34" charset="-128"/>
                </a:defRPr>
              </a:lvl8pPr>
              <a:lvl9pPr marL="3886200" indent="-228600" fontAlgn="base">
                <a:spcBef>
                  <a:spcPct val="0"/>
                </a:spcBef>
                <a:spcAft>
                  <a:spcPct val="0"/>
                </a:spcAft>
                <a:defRPr sz="2400">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defRPr/>
              </a:pPr>
              <a:r>
                <a:rPr lang="en-US" sz="1400" dirty="0" smtClean="0">
                  <a:solidFill>
                    <a:srgbClr val="000000"/>
                  </a:solidFill>
                </a:rPr>
                <a:t>1.2%</a:t>
              </a:r>
            </a:p>
          </p:txBody>
        </p:sp>
        <p:sp>
          <p:nvSpPr>
            <p:cNvPr id="200829" name="Text Box 4"/>
            <p:cNvSpPr txBox="1">
              <a:spLocks noChangeArrowheads="1"/>
            </p:cNvSpPr>
            <p:nvPr/>
          </p:nvSpPr>
          <p:spPr bwMode="auto">
            <a:xfrm>
              <a:off x="506" y="2273"/>
              <a:ext cx="115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dirty="0">
                  <a:solidFill>
                    <a:srgbClr val="FFFFFF"/>
                  </a:solidFill>
                  <a:ea typeface="ＭＳ Ｐゴシック" pitchFamily="34" charset="-128"/>
                </a:rPr>
                <a:t>PCSK9</a:t>
              </a:r>
              <a:r>
                <a:rPr lang="en-US" sz="1200" baseline="30000" dirty="0">
                  <a:solidFill>
                    <a:srgbClr val="FFFFFF"/>
                  </a:solidFill>
                  <a:ea typeface="ＭＳ Ｐゴシック" pitchFamily="34" charset="-128"/>
                </a:rPr>
                <a:t>142x</a:t>
              </a:r>
              <a:r>
                <a:rPr lang="en-US" sz="1200" dirty="0">
                  <a:solidFill>
                    <a:srgbClr val="FFFFFF"/>
                  </a:solidFill>
                  <a:ea typeface="ＭＳ Ｐゴシック" pitchFamily="34" charset="-128"/>
                </a:rPr>
                <a:t> or PCSK9</a:t>
              </a:r>
              <a:r>
                <a:rPr lang="en-US" sz="1200" baseline="30000" dirty="0">
                  <a:solidFill>
                    <a:srgbClr val="FFFFFF"/>
                  </a:solidFill>
                  <a:ea typeface="ＭＳ Ｐゴシック" pitchFamily="34" charset="-128"/>
                </a:rPr>
                <a:t>679X</a:t>
              </a:r>
            </a:p>
            <a:p>
              <a:pPr algn="ctr" defTabSz="457200" fontAlgn="base">
                <a:lnSpc>
                  <a:spcPct val="110000"/>
                </a:lnSpc>
                <a:spcBef>
                  <a:spcPct val="0"/>
                </a:spcBef>
                <a:spcAft>
                  <a:spcPct val="0"/>
                </a:spcAft>
              </a:pPr>
              <a:r>
                <a:rPr lang="en-US" sz="1200" dirty="0" smtClean="0">
                  <a:solidFill>
                    <a:srgbClr val="FFFFFF"/>
                  </a:solidFill>
                  <a:ea typeface="ＭＳ Ｐゴシック" pitchFamily="34" charset="-128"/>
                </a:rPr>
                <a:t>(n=85</a:t>
              </a:r>
              <a:r>
                <a:rPr lang="en-US" sz="1200" dirty="0">
                  <a:solidFill>
                    <a:srgbClr val="FFFFFF"/>
                  </a:solidFill>
                  <a:ea typeface="ＭＳ Ｐゴシック" pitchFamily="34" charset="-128"/>
                </a:rPr>
                <a:t>)</a:t>
              </a:r>
            </a:p>
          </p:txBody>
        </p:sp>
        <p:sp>
          <p:nvSpPr>
            <p:cNvPr id="200830" name="Text Box 4"/>
            <p:cNvSpPr txBox="1">
              <a:spLocks noChangeArrowheads="1"/>
            </p:cNvSpPr>
            <p:nvPr/>
          </p:nvSpPr>
          <p:spPr bwMode="auto">
            <a:xfrm rot="-5400000">
              <a:off x="2948" y="2181"/>
              <a:ext cx="141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fontAlgn="base">
                <a:lnSpc>
                  <a:spcPct val="110000"/>
                </a:lnSpc>
                <a:spcBef>
                  <a:spcPct val="0"/>
                </a:spcBef>
                <a:spcAft>
                  <a:spcPct val="0"/>
                </a:spcAft>
              </a:pPr>
              <a:r>
                <a:rPr lang="en-US" sz="1200">
                  <a:solidFill>
                    <a:srgbClr val="FFFFFF"/>
                  </a:solidFill>
                  <a:ea typeface="ＭＳ Ｐゴシック" pitchFamily="34" charset="-128"/>
                </a:rPr>
                <a:t>Coronary Heart Disease (%)</a:t>
              </a:r>
            </a:p>
          </p:txBody>
        </p:sp>
        <p:sp>
          <p:nvSpPr>
            <p:cNvPr id="200831" name="Freeform 2"/>
            <p:cNvSpPr>
              <a:spLocks/>
            </p:cNvSpPr>
            <p:nvPr/>
          </p:nvSpPr>
          <p:spPr bwMode="auto">
            <a:xfrm>
              <a:off x="3921" y="1244"/>
              <a:ext cx="1576" cy="2054"/>
            </a:xfrm>
            <a:custGeom>
              <a:avLst/>
              <a:gdLst>
                <a:gd name="T0" fmla="*/ 0 w 7279723"/>
                <a:gd name="T1" fmla="*/ 0 h 3519015"/>
                <a:gd name="T2" fmla="*/ 0 w 7279723"/>
                <a:gd name="T3" fmla="*/ 0 h 3519015"/>
                <a:gd name="T4" fmla="*/ 0 w 7279723"/>
                <a:gd name="T5" fmla="*/ 0 h 3519015"/>
                <a:gd name="T6" fmla="*/ 0 60000 65536"/>
                <a:gd name="T7" fmla="*/ 0 60000 65536"/>
                <a:gd name="T8" fmla="*/ 0 60000 65536"/>
                <a:gd name="T9" fmla="*/ 0 w 7279723"/>
                <a:gd name="T10" fmla="*/ 0 h 3519015"/>
                <a:gd name="T11" fmla="*/ 7279723 w 7279723"/>
                <a:gd name="T12" fmla="*/ 3519015 h 3519015"/>
              </a:gdLst>
              <a:ahLst/>
              <a:cxnLst>
                <a:cxn ang="T6">
                  <a:pos x="T0" y="T1"/>
                </a:cxn>
                <a:cxn ang="T7">
                  <a:pos x="T2" y="T3"/>
                </a:cxn>
                <a:cxn ang="T8">
                  <a:pos x="T4" y="T5"/>
                </a:cxn>
              </a:cxnLst>
              <a:rect l="T9" t="T10" r="T11" b="T12"/>
              <a:pathLst>
                <a:path w="7279723" h="3519015">
                  <a:moveTo>
                    <a:pt x="7095" y="0"/>
                  </a:moveTo>
                  <a:lnTo>
                    <a:pt x="0" y="3511921"/>
                  </a:lnTo>
                  <a:lnTo>
                    <a:pt x="7279723" y="3519015"/>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srgbClr val="000000"/>
                </a:solidFill>
                <a:cs typeface="Arial" pitchFamily="34" charset="0"/>
              </a:endParaRPr>
            </a:p>
          </p:txBody>
        </p:sp>
        <p:sp>
          <p:nvSpPr>
            <p:cNvPr id="200832" name="Text Box 5"/>
            <p:cNvSpPr txBox="1">
              <a:spLocks noChangeArrowheads="1"/>
            </p:cNvSpPr>
            <p:nvPr/>
          </p:nvSpPr>
          <p:spPr bwMode="auto">
            <a:xfrm>
              <a:off x="2087" y="1032"/>
              <a:ext cx="11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pPr>
              <a:r>
                <a:rPr lang="en-US" sz="1600" b="1">
                  <a:solidFill>
                    <a:srgbClr val="FFFF00"/>
                  </a:solidFill>
                  <a:ea typeface="ＭＳ Ｐゴシック" pitchFamily="34" charset="-128"/>
                </a:rPr>
                <a:t>Mean 138 mg/dL</a:t>
              </a:r>
            </a:p>
          </p:txBody>
        </p:sp>
        <p:sp>
          <p:nvSpPr>
            <p:cNvPr id="200833" name="Text Box 6"/>
            <p:cNvSpPr txBox="1">
              <a:spLocks noChangeArrowheads="1"/>
            </p:cNvSpPr>
            <p:nvPr/>
          </p:nvSpPr>
          <p:spPr bwMode="auto">
            <a:xfrm>
              <a:off x="2095" y="2526"/>
              <a:ext cx="111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eaLnBrk="1" fontAlgn="base" hangingPunct="1">
                <a:spcBef>
                  <a:spcPct val="0"/>
                </a:spcBef>
                <a:spcAft>
                  <a:spcPct val="0"/>
                </a:spcAft>
              </a:pPr>
              <a:r>
                <a:rPr lang="en-US" sz="1600" b="1">
                  <a:solidFill>
                    <a:srgbClr val="FFFF00"/>
                  </a:solidFill>
                  <a:ea typeface="ＭＳ Ｐゴシック" pitchFamily="34" charset="-128"/>
                </a:rPr>
                <a:t>Mean 100 mg/dL</a:t>
              </a:r>
            </a:p>
            <a:p>
              <a:pPr algn="ctr" defTabSz="457200" eaLnBrk="1" fontAlgn="base" hangingPunct="1">
                <a:spcBef>
                  <a:spcPct val="0"/>
                </a:spcBef>
                <a:spcAft>
                  <a:spcPct val="0"/>
                </a:spcAft>
              </a:pPr>
              <a:r>
                <a:rPr lang="en-US" sz="1600" b="1">
                  <a:solidFill>
                    <a:srgbClr val="FFFF00"/>
                  </a:solidFill>
                  <a:ea typeface="ＭＳ Ｐゴシック" pitchFamily="34" charset="-128"/>
                </a:rPr>
                <a:t>(-28%)</a:t>
              </a:r>
            </a:p>
          </p:txBody>
        </p:sp>
        <p:sp>
          <p:nvSpPr>
            <p:cNvPr id="200834" name="Text Box 10"/>
            <p:cNvSpPr txBox="1">
              <a:spLocks noChangeArrowheads="1"/>
            </p:cNvSpPr>
            <p:nvPr/>
          </p:nvSpPr>
          <p:spPr bwMode="auto">
            <a:xfrm>
              <a:off x="4094" y="1066"/>
              <a:ext cx="183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pPr>
              <a:r>
                <a:rPr lang="en-US" sz="1400" b="1">
                  <a:solidFill>
                    <a:srgbClr val="FFFF00"/>
                  </a:solidFill>
                  <a:ea typeface="ＭＳ Ｐゴシック" pitchFamily="34" charset="-128"/>
                </a:rPr>
                <a:t>88% reduction in the risk of CHD events during 15-year follow-up</a:t>
              </a:r>
            </a:p>
          </p:txBody>
        </p:sp>
      </p:grpSp>
    </p:spTree>
    <p:extLst>
      <p:ext uri="{BB962C8B-B14F-4D97-AF65-F5344CB8AC3E}">
        <p14:creationId xmlns:p14="http://schemas.microsoft.com/office/powerpoint/2010/main" val="2299924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TextBox 3"/>
          <p:cNvSpPr txBox="1">
            <a:spLocks noChangeArrowheads="1"/>
          </p:cNvSpPr>
          <p:nvPr/>
        </p:nvSpPr>
        <p:spPr bwMode="auto">
          <a:xfrm>
            <a:off x="-495300" y="596900"/>
            <a:ext cx="184150" cy="307975"/>
          </a:xfrm>
          <a:prstGeom prst="rect">
            <a:avLst/>
          </a:prstGeom>
          <a:noFill/>
          <a:ln w="9525">
            <a:noFill/>
            <a:miter lim="800000"/>
            <a:headEnd/>
            <a:tailEnd/>
          </a:ln>
        </p:spPr>
        <p:txBody>
          <a:bodyPr wrap="none">
            <a:spAutoFit/>
          </a:bodyPr>
          <a:lstStyle/>
          <a:p>
            <a:pPr fontAlgn="base">
              <a:spcBef>
                <a:spcPct val="0"/>
              </a:spcBef>
              <a:spcAft>
                <a:spcPct val="0"/>
              </a:spcAft>
            </a:pPr>
            <a:endParaRPr lang="en-US" sz="1400" b="1">
              <a:solidFill>
                <a:srgbClr val="000000"/>
              </a:solidFill>
              <a:latin typeface="Microsoft Sans Serif" pitchFamily="34" charset="0"/>
            </a:endParaRPr>
          </a:p>
        </p:txBody>
      </p:sp>
      <p:sp>
        <p:nvSpPr>
          <p:cNvPr id="209923" name="TextBox 4"/>
          <p:cNvSpPr txBox="1">
            <a:spLocks noChangeArrowheads="1"/>
          </p:cNvSpPr>
          <p:nvPr/>
        </p:nvSpPr>
        <p:spPr bwMode="auto">
          <a:xfrm>
            <a:off x="3244850" y="5275263"/>
            <a:ext cx="3346450" cy="466725"/>
          </a:xfrm>
          <a:prstGeom prst="rect">
            <a:avLst/>
          </a:prstGeom>
          <a:noFill/>
          <a:ln w="9525">
            <a:noFill/>
            <a:miter lim="800000"/>
            <a:headEnd/>
            <a:tailEnd/>
          </a:ln>
        </p:spPr>
        <p:txBody>
          <a:bodyPr>
            <a:spAutoFit/>
          </a:bodyPr>
          <a:lstStyle/>
          <a:p>
            <a:pPr fontAlgn="base">
              <a:spcBef>
                <a:spcPct val="0"/>
              </a:spcBef>
              <a:spcAft>
                <a:spcPct val="0"/>
              </a:spcAft>
            </a:pPr>
            <a:endParaRPr lang="en-US" sz="1600" b="1">
              <a:solidFill>
                <a:srgbClr val="000000"/>
              </a:solidFill>
              <a:latin typeface="Microsoft Sans Serif" pitchFamily="34" charset="0"/>
            </a:endParaRPr>
          </a:p>
          <a:p>
            <a:pPr fontAlgn="base">
              <a:spcBef>
                <a:spcPct val="0"/>
              </a:spcBef>
              <a:spcAft>
                <a:spcPct val="0"/>
              </a:spcAft>
            </a:pPr>
            <a:endParaRPr lang="en-US" sz="1600" b="1">
              <a:solidFill>
                <a:srgbClr val="000000"/>
              </a:solidFill>
              <a:latin typeface="Microsoft Sans Serif" pitchFamily="34" charset="0"/>
            </a:endParaRPr>
          </a:p>
        </p:txBody>
      </p:sp>
      <p:grpSp>
        <p:nvGrpSpPr>
          <p:cNvPr id="2" name="Group 25"/>
          <p:cNvGrpSpPr>
            <a:grpSpLocks/>
          </p:cNvGrpSpPr>
          <p:nvPr/>
        </p:nvGrpSpPr>
        <p:grpSpPr bwMode="auto">
          <a:xfrm>
            <a:off x="76200" y="1462088"/>
            <a:ext cx="3057525" cy="5395912"/>
            <a:chOff x="193270" y="1462622"/>
            <a:chExt cx="3058523" cy="5395378"/>
          </a:xfrm>
        </p:grpSpPr>
        <p:pic>
          <p:nvPicPr>
            <p:cNvPr id="210229" name="Picture 6"/>
            <p:cNvPicPr>
              <a:picLocks noChangeAspect="1" noChangeArrowheads="1"/>
            </p:cNvPicPr>
            <p:nvPr/>
          </p:nvPicPr>
          <p:blipFill>
            <a:blip r:embed="rId4" cstate="print"/>
            <a:srcRect l="3719" t="71820" r="79547"/>
            <a:stretch>
              <a:fillRect/>
            </a:stretch>
          </p:blipFill>
          <p:spPr bwMode="auto">
            <a:xfrm>
              <a:off x="255846" y="5457763"/>
              <a:ext cx="2906454" cy="1400237"/>
            </a:xfrm>
            <a:prstGeom prst="rect">
              <a:avLst/>
            </a:prstGeom>
            <a:noFill/>
            <a:ln w="9525">
              <a:noFill/>
              <a:miter lim="800000"/>
              <a:headEnd/>
              <a:tailEnd/>
            </a:ln>
          </p:spPr>
        </p:pic>
        <p:grpSp>
          <p:nvGrpSpPr>
            <p:cNvPr id="3" name="Group 17"/>
            <p:cNvGrpSpPr>
              <a:grpSpLocks/>
            </p:cNvGrpSpPr>
            <p:nvPr/>
          </p:nvGrpSpPr>
          <p:grpSpPr bwMode="auto">
            <a:xfrm>
              <a:off x="193270" y="1462622"/>
              <a:ext cx="3058523" cy="5260918"/>
              <a:chOff x="193270" y="1449922"/>
              <a:chExt cx="3058523" cy="5260918"/>
            </a:xfrm>
          </p:grpSpPr>
          <p:pic>
            <p:nvPicPr>
              <p:cNvPr id="210231" name="Picture 6"/>
              <p:cNvPicPr>
                <a:picLocks noChangeAspect="1" noChangeArrowheads="1"/>
              </p:cNvPicPr>
              <p:nvPr/>
            </p:nvPicPr>
            <p:blipFill>
              <a:blip r:embed="rId5" cstate="print"/>
              <a:srcRect/>
              <a:stretch>
                <a:fillRect/>
              </a:stretch>
            </p:blipFill>
            <p:spPr bwMode="auto">
              <a:xfrm>
                <a:off x="193270" y="3565397"/>
                <a:ext cx="2987194" cy="1915179"/>
              </a:xfrm>
              <a:prstGeom prst="rect">
                <a:avLst/>
              </a:prstGeom>
              <a:noFill/>
              <a:ln w="9525">
                <a:noFill/>
                <a:miter lim="800000"/>
                <a:headEnd/>
                <a:tailEnd/>
              </a:ln>
            </p:spPr>
          </p:pic>
          <p:sp>
            <p:nvSpPr>
              <p:cNvPr id="210232" name="Oval 76"/>
              <p:cNvSpPr>
                <a:spLocks noChangeArrowheads="1"/>
              </p:cNvSpPr>
              <p:nvPr/>
            </p:nvSpPr>
            <p:spPr bwMode="auto">
              <a:xfrm>
                <a:off x="2459445" y="6003112"/>
                <a:ext cx="694839" cy="70772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33" name="Text Box 99"/>
              <p:cNvSpPr txBox="1">
                <a:spLocks noChangeArrowheads="1"/>
              </p:cNvSpPr>
              <p:nvPr/>
            </p:nvSpPr>
            <p:spPr bwMode="auto">
              <a:xfrm>
                <a:off x="1473200" y="6388100"/>
                <a:ext cx="1075145"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b="1">
                    <a:solidFill>
                      <a:srgbClr val="000000"/>
                    </a:solidFill>
                  </a:rPr>
                  <a:t>Lysosome</a:t>
                </a:r>
              </a:p>
            </p:txBody>
          </p:sp>
          <p:sp>
            <p:nvSpPr>
              <p:cNvPr id="210234" name="Oval 76"/>
              <p:cNvSpPr>
                <a:spLocks noChangeArrowheads="1"/>
              </p:cNvSpPr>
              <p:nvPr/>
            </p:nvSpPr>
            <p:spPr bwMode="auto">
              <a:xfrm>
                <a:off x="2506579" y="6050057"/>
                <a:ext cx="611212" cy="622750"/>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4" name="Group 64"/>
              <p:cNvGrpSpPr>
                <a:grpSpLocks/>
              </p:cNvGrpSpPr>
              <p:nvPr/>
            </p:nvGrpSpPr>
            <p:grpSpPr bwMode="auto">
              <a:xfrm>
                <a:off x="2524898" y="6132752"/>
                <a:ext cx="405210" cy="235653"/>
                <a:chOff x="597" y="1624"/>
                <a:chExt cx="350" cy="200"/>
              </a:xfrm>
            </p:grpSpPr>
            <p:sp>
              <p:nvSpPr>
                <p:cNvPr id="210259"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60" name="Text Box 66"/>
                <p:cNvSpPr txBox="1">
                  <a:spLocks noChangeArrowheads="1"/>
                </p:cNvSpPr>
                <p:nvPr/>
              </p:nvSpPr>
              <p:spPr bwMode="auto">
                <a:xfrm>
                  <a:off x="597" y="1624"/>
                  <a:ext cx="350" cy="195"/>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5" name="Group 64"/>
              <p:cNvGrpSpPr>
                <a:grpSpLocks/>
              </p:cNvGrpSpPr>
              <p:nvPr/>
            </p:nvGrpSpPr>
            <p:grpSpPr bwMode="auto">
              <a:xfrm>
                <a:off x="2735549" y="6376271"/>
                <a:ext cx="405210" cy="227405"/>
                <a:chOff x="575" y="1624"/>
                <a:chExt cx="350" cy="193"/>
              </a:xfrm>
            </p:grpSpPr>
            <p:sp>
              <p:nvSpPr>
                <p:cNvPr id="210257" name="Oval 65"/>
                <p:cNvSpPr>
                  <a:spLocks noChangeArrowheads="1"/>
                </p:cNvSpPr>
                <p:nvPr/>
              </p:nvSpPr>
              <p:spPr bwMode="auto">
                <a:xfrm>
                  <a:off x="650" y="1644"/>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58" name="Text Box 66"/>
                <p:cNvSpPr txBox="1">
                  <a:spLocks noChangeArrowheads="1"/>
                </p:cNvSpPr>
                <p:nvPr/>
              </p:nvSpPr>
              <p:spPr bwMode="auto">
                <a:xfrm>
                  <a:off x="575" y="1624"/>
                  <a:ext cx="350" cy="193"/>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cxnSp>
            <p:nvCxnSpPr>
              <p:cNvPr id="210237" name="Straight Arrow Connector 229"/>
              <p:cNvCxnSpPr>
                <a:cxnSpLocks noChangeShapeType="1"/>
              </p:cNvCxnSpPr>
              <p:nvPr/>
            </p:nvCxnSpPr>
            <p:spPr bwMode="auto">
              <a:xfrm flipV="1">
                <a:off x="2859485" y="4359372"/>
                <a:ext cx="98384" cy="253666"/>
              </a:xfrm>
              <a:prstGeom prst="straightConnector1">
                <a:avLst/>
              </a:prstGeom>
              <a:noFill/>
              <a:ln w="28575">
                <a:solidFill>
                  <a:srgbClr val="123D73"/>
                </a:solidFill>
                <a:round/>
                <a:headEnd/>
                <a:tailEnd type="arrow" w="med" len="med"/>
              </a:ln>
            </p:spPr>
          </p:cxnSp>
          <p:sp>
            <p:nvSpPr>
              <p:cNvPr id="210238" name="Line 100"/>
              <p:cNvSpPr>
                <a:spLocks noChangeShapeType="1"/>
              </p:cNvSpPr>
              <p:nvPr/>
            </p:nvSpPr>
            <p:spPr bwMode="auto">
              <a:xfrm rot="16200000" flipH="1">
                <a:off x="2558070" y="5660511"/>
                <a:ext cx="452794" cy="110682"/>
              </a:xfrm>
              <a:prstGeom prst="line">
                <a:avLst/>
              </a:prstGeom>
              <a:noFill/>
              <a:ln w="34925">
                <a:solidFill>
                  <a:srgbClr val="123D73"/>
                </a:solidFill>
                <a:round/>
                <a:headEnd/>
                <a:tailEnd type="stealth" w="med" len="med"/>
              </a:ln>
            </p:spPr>
            <p:txBody>
              <a:bodyPr wrap="none" anchor="ctr"/>
              <a:lstStyle/>
              <a:p>
                <a:pPr fontAlgn="base">
                  <a:spcBef>
                    <a:spcPct val="0"/>
                  </a:spcBef>
                  <a:spcAft>
                    <a:spcPct val="0"/>
                  </a:spcAft>
                </a:pPr>
                <a:endParaRPr lang="en-US">
                  <a:solidFill>
                    <a:srgbClr val="000000"/>
                  </a:solidFill>
                </a:endParaRPr>
              </a:p>
            </p:txBody>
          </p:sp>
          <p:grpSp>
            <p:nvGrpSpPr>
              <p:cNvPr id="6" name="Group 8"/>
              <p:cNvGrpSpPr>
                <a:grpSpLocks/>
              </p:cNvGrpSpPr>
              <p:nvPr/>
            </p:nvGrpSpPr>
            <p:grpSpPr bwMode="auto">
              <a:xfrm>
                <a:off x="3007061" y="3211534"/>
                <a:ext cx="127900" cy="1069202"/>
                <a:chOff x="1536" y="390"/>
                <a:chExt cx="110" cy="906"/>
              </a:xfrm>
            </p:grpSpPr>
            <p:grpSp>
              <p:nvGrpSpPr>
                <p:cNvPr id="7" name="Group 9"/>
                <p:cNvGrpSpPr>
                  <a:grpSpLocks/>
                </p:cNvGrpSpPr>
                <p:nvPr/>
              </p:nvGrpSpPr>
              <p:grpSpPr bwMode="auto">
                <a:xfrm rot="5400000" flipH="1">
                  <a:off x="1510" y="842"/>
                  <a:ext cx="162" cy="110"/>
                  <a:chOff x="3036" y="1632"/>
                  <a:chExt cx="162" cy="110"/>
                </a:xfrm>
              </p:grpSpPr>
              <p:sp>
                <p:nvSpPr>
                  <p:cNvPr id="210250" name="Line 10"/>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1" name="Line 11"/>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2" name="Line 12"/>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3" name="Line 13"/>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4" name="Line 14"/>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5" name="Line 15"/>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56" name="Line 16"/>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242" name="Line 17"/>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43" name="AutoShape 18"/>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44" name="Line 19"/>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45" name="Oval 20"/>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8" name="Group 21"/>
                <p:cNvGrpSpPr>
                  <a:grpSpLocks/>
                </p:cNvGrpSpPr>
                <p:nvPr/>
              </p:nvGrpSpPr>
              <p:grpSpPr bwMode="auto">
                <a:xfrm>
                  <a:off x="1568" y="726"/>
                  <a:ext cx="48" cy="96"/>
                  <a:chOff x="3552" y="2880"/>
                  <a:chExt cx="48" cy="96"/>
                </a:xfrm>
              </p:grpSpPr>
              <p:sp>
                <p:nvSpPr>
                  <p:cNvPr id="210248" name="Oval 22"/>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49" name="Oval 23"/>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247" name="Line 24"/>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240" name="Rectangle 198"/>
              <p:cNvSpPr>
                <a:spLocks noChangeArrowheads="1"/>
              </p:cNvSpPr>
              <p:nvPr/>
            </p:nvSpPr>
            <p:spPr bwMode="auto">
              <a:xfrm>
                <a:off x="240911" y="1449922"/>
                <a:ext cx="3010882" cy="1069963"/>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000000"/>
                    </a:solidFill>
                    <a:latin typeface="Microsoft Sans Serif" pitchFamily="34" charset="0"/>
                  </a:rPr>
                  <a:t>LDLR recycles to plasma membrane for multiple rounds of internalization of LDL particle</a:t>
                </a:r>
              </a:p>
            </p:txBody>
          </p:sp>
        </p:grpSp>
      </p:grpSp>
      <p:sp>
        <p:nvSpPr>
          <p:cNvPr id="209925" name="Title 1"/>
          <p:cNvSpPr txBox="1">
            <a:spLocks/>
          </p:cNvSpPr>
          <p:nvPr/>
        </p:nvSpPr>
        <p:spPr bwMode="auto">
          <a:xfrm>
            <a:off x="381000" y="165100"/>
            <a:ext cx="8204200" cy="1054100"/>
          </a:xfrm>
          <a:prstGeom prst="rect">
            <a:avLst/>
          </a:prstGeom>
          <a:noFill/>
          <a:ln w="9525">
            <a:noFill/>
            <a:miter lim="800000"/>
            <a:headEnd/>
            <a:tailEnd/>
          </a:ln>
        </p:spPr>
        <p:txBody>
          <a:bodyPr anchor="ctr"/>
          <a:lstStyle/>
          <a:p>
            <a:pPr algn="ctr" fontAlgn="base">
              <a:spcBef>
                <a:spcPct val="0"/>
              </a:spcBef>
              <a:spcAft>
                <a:spcPct val="0"/>
              </a:spcAft>
            </a:pPr>
            <a:r>
              <a:rPr lang="en-US" sz="2800" b="1" dirty="0">
                <a:latin typeface="Microsoft Sans Serif" pitchFamily="34" charset="0"/>
              </a:rPr>
              <a:t> </a:t>
            </a:r>
            <a:r>
              <a:rPr lang="en-US" sz="2800" b="1" dirty="0"/>
              <a:t>Proposed Mechanism of Action of </a:t>
            </a:r>
          </a:p>
          <a:p>
            <a:pPr algn="ctr" fontAlgn="base">
              <a:spcBef>
                <a:spcPct val="0"/>
              </a:spcBef>
              <a:spcAft>
                <a:spcPct val="0"/>
              </a:spcAft>
            </a:pPr>
            <a:r>
              <a:rPr lang="en-US" sz="2800" b="1" dirty="0" smtClean="0"/>
              <a:t>PCSK9 inhibitors </a:t>
            </a:r>
            <a:r>
              <a:rPr lang="en-US" sz="2800" b="1" dirty="0"/>
              <a:t>on LDL-C</a:t>
            </a:r>
          </a:p>
        </p:txBody>
      </p:sp>
      <p:grpSp>
        <p:nvGrpSpPr>
          <p:cNvPr id="9" name="Group 27"/>
          <p:cNvGrpSpPr>
            <a:grpSpLocks/>
          </p:cNvGrpSpPr>
          <p:nvPr/>
        </p:nvGrpSpPr>
        <p:grpSpPr bwMode="auto">
          <a:xfrm>
            <a:off x="3290888" y="1454150"/>
            <a:ext cx="2798762" cy="5416550"/>
            <a:chOff x="3291146" y="1453711"/>
            <a:chExt cx="2797756" cy="5416989"/>
          </a:xfrm>
        </p:grpSpPr>
        <p:pic>
          <p:nvPicPr>
            <p:cNvPr id="210106" name="Picture 6"/>
            <p:cNvPicPr>
              <a:picLocks noChangeAspect="1" noChangeArrowheads="1"/>
            </p:cNvPicPr>
            <p:nvPr/>
          </p:nvPicPr>
          <p:blipFill>
            <a:blip r:embed="rId6" cstate="print"/>
            <a:srcRect l="3719" t="71820" r="79547"/>
            <a:stretch>
              <a:fillRect/>
            </a:stretch>
          </p:blipFill>
          <p:spPr bwMode="auto">
            <a:xfrm>
              <a:off x="3291146" y="5470463"/>
              <a:ext cx="2597346" cy="1400237"/>
            </a:xfrm>
            <a:prstGeom prst="rect">
              <a:avLst/>
            </a:prstGeom>
            <a:noFill/>
            <a:ln w="9525">
              <a:noFill/>
              <a:miter lim="800000"/>
              <a:headEnd/>
              <a:tailEnd/>
            </a:ln>
          </p:spPr>
        </p:pic>
        <p:grpSp>
          <p:nvGrpSpPr>
            <p:cNvPr id="10" name="Group 23"/>
            <p:cNvGrpSpPr>
              <a:grpSpLocks/>
            </p:cNvGrpSpPr>
            <p:nvPr/>
          </p:nvGrpSpPr>
          <p:grpSpPr bwMode="auto">
            <a:xfrm>
              <a:off x="3291146" y="1453711"/>
              <a:ext cx="2597346" cy="5302689"/>
              <a:chOff x="3291146" y="1453711"/>
              <a:chExt cx="2597346" cy="5302689"/>
            </a:xfrm>
          </p:grpSpPr>
          <p:grpSp>
            <p:nvGrpSpPr>
              <p:cNvPr id="11" name="Group 18"/>
              <p:cNvGrpSpPr>
                <a:grpSpLocks/>
              </p:cNvGrpSpPr>
              <p:nvPr/>
            </p:nvGrpSpPr>
            <p:grpSpPr bwMode="auto">
              <a:xfrm>
                <a:off x="3291146" y="1453711"/>
                <a:ext cx="2597346" cy="5302689"/>
                <a:chOff x="3291146" y="1453711"/>
                <a:chExt cx="2597346" cy="5302689"/>
              </a:xfrm>
            </p:grpSpPr>
            <p:pic>
              <p:nvPicPr>
                <p:cNvPr id="210125" name="Picture 6"/>
                <p:cNvPicPr>
                  <a:picLocks noChangeAspect="1" noChangeArrowheads="1"/>
                </p:cNvPicPr>
                <p:nvPr/>
              </p:nvPicPr>
              <p:blipFill>
                <a:blip r:embed="rId6" cstate="print"/>
                <a:srcRect l="3719" t="71820" r="79547"/>
                <a:stretch>
                  <a:fillRect/>
                </a:stretch>
              </p:blipFill>
              <p:spPr bwMode="auto">
                <a:xfrm>
                  <a:off x="3291146" y="4105706"/>
                  <a:ext cx="2597346" cy="1400237"/>
                </a:xfrm>
                <a:prstGeom prst="rect">
                  <a:avLst/>
                </a:prstGeom>
                <a:noFill/>
                <a:ln w="9525">
                  <a:noFill/>
                  <a:miter lim="800000"/>
                  <a:headEnd/>
                  <a:tailEnd/>
                </a:ln>
              </p:spPr>
            </p:pic>
            <p:pic>
              <p:nvPicPr>
                <p:cNvPr id="210126" name="Picture 6"/>
                <p:cNvPicPr>
                  <a:picLocks noChangeAspect="1" noChangeArrowheads="1"/>
                </p:cNvPicPr>
                <p:nvPr/>
              </p:nvPicPr>
              <p:blipFill>
                <a:blip r:embed="rId7" cstate="print"/>
                <a:srcRect l="57642" t="2992" r="1453" b="43143"/>
                <a:stretch>
                  <a:fillRect/>
                </a:stretch>
              </p:blipFill>
              <p:spPr bwMode="auto">
                <a:xfrm>
                  <a:off x="3291146" y="3314268"/>
                  <a:ext cx="1328188" cy="1095838"/>
                </a:xfrm>
                <a:prstGeom prst="rect">
                  <a:avLst/>
                </a:prstGeom>
                <a:noFill/>
                <a:ln w="9525">
                  <a:noFill/>
                  <a:miter lim="800000"/>
                  <a:headEnd/>
                  <a:tailEnd/>
                </a:ln>
              </p:spPr>
            </p:pic>
            <p:pic>
              <p:nvPicPr>
                <p:cNvPr id="210127" name="Picture 6"/>
                <p:cNvPicPr>
                  <a:picLocks noChangeAspect="1" noChangeArrowheads="1"/>
                </p:cNvPicPr>
                <p:nvPr/>
              </p:nvPicPr>
              <p:blipFill>
                <a:blip r:embed="rId7" cstate="print"/>
                <a:srcRect l="57642" t="2992" r="1453" b="43143"/>
                <a:stretch>
                  <a:fillRect/>
                </a:stretch>
              </p:blipFill>
              <p:spPr bwMode="auto">
                <a:xfrm>
                  <a:off x="4560304" y="3068195"/>
                  <a:ext cx="1328188" cy="1095838"/>
                </a:xfrm>
                <a:prstGeom prst="rect">
                  <a:avLst/>
                </a:prstGeom>
                <a:noFill/>
                <a:ln w="9525">
                  <a:noFill/>
                  <a:miter lim="800000"/>
                  <a:headEnd/>
                  <a:tailEnd/>
                </a:ln>
              </p:spPr>
            </p:pic>
            <p:sp>
              <p:nvSpPr>
                <p:cNvPr id="210128" name="Oval 76"/>
                <p:cNvSpPr>
                  <a:spLocks noChangeArrowheads="1"/>
                </p:cNvSpPr>
                <p:nvPr/>
              </p:nvSpPr>
              <p:spPr bwMode="auto">
                <a:xfrm>
                  <a:off x="4585867" y="4744945"/>
                  <a:ext cx="737882" cy="76099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29" name="Oval 76"/>
                <p:cNvSpPr>
                  <a:spLocks noChangeArrowheads="1"/>
                </p:cNvSpPr>
                <p:nvPr/>
              </p:nvSpPr>
              <p:spPr bwMode="auto">
                <a:xfrm>
                  <a:off x="5048053" y="5995402"/>
                  <a:ext cx="737882" cy="76099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30" name="Rectangle 2"/>
                <p:cNvSpPr>
                  <a:spLocks noChangeArrowheads="1"/>
                </p:cNvSpPr>
                <p:nvPr/>
              </p:nvSpPr>
              <p:spPr bwMode="auto">
                <a:xfrm>
                  <a:off x="3291146" y="1453711"/>
                  <a:ext cx="2538315" cy="464209"/>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000000"/>
                      </a:solidFill>
                      <a:latin typeface="Microsoft Sans Serif" pitchFamily="34" charset="0"/>
                    </a:rPr>
                    <a:t>PCSK9 binds to the LDLR and targets it for degradation</a:t>
                  </a:r>
                </a:p>
              </p:txBody>
            </p:sp>
            <p:sp>
              <p:nvSpPr>
                <p:cNvPr id="210131" name="AutoShape 3"/>
                <p:cNvSpPr>
                  <a:spLocks noChangeArrowheads="1"/>
                </p:cNvSpPr>
                <p:nvPr/>
              </p:nvSpPr>
              <p:spPr bwMode="auto">
                <a:xfrm>
                  <a:off x="3483503" y="4237913"/>
                  <a:ext cx="811671" cy="859928"/>
                </a:xfrm>
                <a:prstGeom prst="star32">
                  <a:avLst>
                    <a:gd name="adj" fmla="val 37500"/>
                  </a:avLst>
                </a:prstGeom>
                <a:solidFill>
                  <a:srgbClr val="00B86B"/>
                </a:solidFill>
                <a:ln w="9525">
                  <a:solidFill>
                    <a:srgbClr val="00B86B"/>
                  </a:solidFill>
                  <a:miter lim="800000"/>
                  <a:headEnd/>
                  <a:tailEnd/>
                </a:ln>
              </p:spPr>
              <p:txBody>
                <a:bodyPr wrap="none" anchor="ctr"/>
                <a:lstStyle/>
                <a:p>
                  <a:pPr algn="ctr" fontAlgn="base">
                    <a:spcBef>
                      <a:spcPct val="0"/>
                    </a:spcBef>
                    <a:spcAft>
                      <a:spcPct val="0"/>
                    </a:spcAft>
                  </a:pPr>
                  <a:endParaRPr lang="en-US" sz="1200" b="1">
                    <a:solidFill>
                      <a:srgbClr val="000000"/>
                    </a:solidFill>
                    <a:latin typeface="Microsoft Sans Serif" pitchFamily="34" charset="0"/>
                  </a:endParaRPr>
                </a:p>
              </p:txBody>
            </p:sp>
            <p:sp>
              <p:nvSpPr>
                <p:cNvPr id="210132" name="Oval 4"/>
                <p:cNvSpPr>
                  <a:spLocks noChangeArrowheads="1"/>
                </p:cNvSpPr>
                <p:nvPr/>
              </p:nvSpPr>
              <p:spPr bwMode="auto">
                <a:xfrm>
                  <a:off x="3572049" y="4344453"/>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12" name="Group 25"/>
                <p:cNvGrpSpPr>
                  <a:grpSpLocks/>
                </p:cNvGrpSpPr>
                <p:nvPr/>
              </p:nvGrpSpPr>
              <p:grpSpPr bwMode="auto">
                <a:xfrm>
                  <a:off x="3808171" y="3979174"/>
                  <a:ext cx="135278" cy="1149107"/>
                  <a:chOff x="1536" y="390"/>
                  <a:chExt cx="110" cy="906"/>
                </a:xfrm>
              </p:grpSpPr>
              <p:grpSp>
                <p:nvGrpSpPr>
                  <p:cNvPr id="13" name="Group 26"/>
                  <p:cNvGrpSpPr>
                    <a:grpSpLocks/>
                  </p:cNvGrpSpPr>
                  <p:nvPr/>
                </p:nvGrpSpPr>
                <p:grpSpPr bwMode="auto">
                  <a:xfrm rot="5400000" flipH="1">
                    <a:off x="1510" y="842"/>
                    <a:ext cx="162" cy="110"/>
                    <a:chOff x="3036" y="1632"/>
                    <a:chExt cx="162" cy="110"/>
                  </a:xfrm>
                </p:grpSpPr>
                <p:sp>
                  <p:nvSpPr>
                    <p:cNvPr id="210222" name="Line 27"/>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3" name="Line 28"/>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4" name="Line 29"/>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5" name="Line 30"/>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6" name="Line 31"/>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7" name="Line 32"/>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28" name="Line 33"/>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214" name="Line 34"/>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15" name="AutoShape 35"/>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16" name="Line 36"/>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17" name="Oval 37"/>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14" name="Group 38"/>
                  <p:cNvGrpSpPr>
                    <a:grpSpLocks/>
                  </p:cNvGrpSpPr>
                  <p:nvPr/>
                </p:nvGrpSpPr>
                <p:grpSpPr bwMode="auto">
                  <a:xfrm>
                    <a:off x="1568" y="726"/>
                    <a:ext cx="48" cy="96"/>
                    <a:chOff x="3552" y="2880"/>
                    <a:chExt cx="48" cy="96"/>
                  </a:xfrm>
                </p:grpSpPr>
                <p:sp>
                  <p:nvSpPr>
                    <p:cNvPr id="210220" name="Oval 39"/>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21" name="Oval 40"/>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219" name="Line 41"/>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5" name="Group 42"/>
                <p:cNvGrpSpPr>
                  <a:grpSpLocks/>
                </p:cNvGrpSpPr>
                <p:nvPr/>
              </p:nvGrpSpPr>
              <p:grpSpPr bwMode="auto">
                <a:xfrm>
                  <a:off x="3793414" y="4085713"/>
                  <a:ext cx="314830" cy="214348"/>
                  <a:chOff x="630" y="1655"/>
                  <a:chExt cx="256" cy="169"/>
                </a:xfrm>
              </p:grpSpPr>
              <p:sp>
                <p:nvSpPr>
                  <p:cNvPr id="210211" name="Oval 43"/>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12" name="Text Box 44"/>
                  <p:cNvSpPr txBox="1">
                    <a:spLocks noChangeArrowheads="1"/>
                  </p:cNvSpPr>
                  <p:nvPr/>
                </p:nvSpPr>
                <p:spPr bwMode="auto">
                  <a:xfrm>
                    <a:off x="630" y="1668"/>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sp>
              <p:nvSpPr>
                <p:cNvPr id="210135" name="Oval 45"/>
                <p:cNvSpPr>
                  <a:spLocks noChangeArrowheads="1"/>
                </p:cNvSpPr>
                <p:nvPr/>
              </p:nvSpPr>
              <p:spPr bwMode="auto">
                <a:xfrm>
                  <a:off x="4625221" y="4785531"/>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16" name="Group 46"/>
                <p:cNvGrpSpPr>
                  <a:grpSpLocks/>
                </p:cNvGrpSpPr>
                <p:nvPr/>
              </p:nvGrpSpPr>
              <p:grpSpPr bwMode="auto">
                <a:xfrm>
                  <a:off x="4706388" y="4876851"/>
                  <a:ext cx="752640" cy="466746"/>
                  <a:chOff x="3756" y="1884"/>
                  <a:chExt cx="612" cy="368"/>
                </a:xfrm>
              </p:grpSpPr>
              <p:grpSp>
                <p:nvGrpSpPr>
                  <p:cNvPr id="17" name="Group 47"/>
                  <p:cNvGrpSpPr>
                    <a:grpSpLocks/>
                  </p:cNvGrpSpPr>
                  <p:nvPr/>
                </p:nvGrpSpPr>
                <p:grpSpPr bwMode="auto">
                  <a:xfrm rot="-9641556" flipH="1" flipV="1">
                    <a:off x="3756" y="1884"/>
                    <a:ext cx="48" cy="240"/>
                    <a:chOff x="3312" y="1296"/>
                    <a:chExt cx="48" cy="240"/>
                  </a:xfrm>
                </p:grpSpPr>
                <p:sp>
                  <p:nvSpPr>
                    <p:cNvPr id="210209" name="Line 48"/>
                    <p:cNvSpPr>
                      <a:spLocks noChangeShapeType="1"/>
                    </p:cNvSpPr>
                    <p:nvPr/>
                  </p:nvSpPr>
                  <p:spPr bwMode="auto">
                    <a:xfrm flipV="1">
                      <a:off x="3360" y="1296"/>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10" name="AutoShape 49"/>
                    <p:cNvSpPr>
                      <a:spLocks/>
                    </p:cNvSpPr>
                    <p:nvPr/>
                  </p:nvSpPr>
                  <p:spPr bwMode="auto">
                    <a:xfrm flipV="1">
                      <a:off x="3312" y="1392"/>
                      <a:ext cx="48" cy="144"/>
                    </a:xfrm>
                    <a:prstGeom prst="leftBracket">
                      <a:avLst>
                        <a:gd name="adj" fmla="val 25000"/>
                      </a:avLst>
                    </a:prstGeom>
                    <a:noFill/>
                    <a:ln w="28575">
                      <a:solidFill>
                        <a:srgbClr val="FDC283"/>
                      </a:solidFill>
                      <a:round/>
                      <a:headEnd/>
                      <a:tailEnd/>
                    </a:ln>
                  </p:spPr>
                  <p:txBody>
                    <a:bodyPr rot="10800000"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nvGrpSpPr>
                  <p:cNvPr id="18" name="Group 50"/>
                  <p:cNvGrpSpPr>
                    <a:grpSpLocks/>
                  </p:cNvGrpSpPr>
                  <p:nvPr/>
                </p:nvGrpSpPr>
                <p:grpSpPr bwMode="auto">
                  <a:xfrm rot="-5400000">
                    <a:off x="4028" y="1912"/>
                    <a:ext cx="110" cy="570"/>
                    <a:chOff x="2832" y="1632"/>
                    <a:chExt cx="110" cy="570"/>
                  </a:xfrm>
                </p:grpSpPr>
                <p:grpSp>
                  <p:nvGrpSpPr>
                    <p:cNvPr id="19" name="Group 51"/>
                    <p:cNvGrpSpPr>
                      <a:grpSpLocks/>
                    </p:cNvGrpSpPr>
                    <p:nvPr/>
                  </p:nvGrpSpPr>
                  <p:grpSpPr bwMode="auto">
                    <a:xfrm rot="5400000" flipH="1">
                      <a:off x="2806" y="1748"/>
                      <a:ext cx="162" cy="110"/>
                      <a:chOff x="3036" y="1632"/>
                      <a:chExt cx="162" cy="110"/>
                    </a:xfrm>
                  </p:grpSpPr>
                  <p:sp>
                    <p:nvSpPr>
                      <p:cNvPr id="210202" name="Line 52"/>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3" name="Line 53"/>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4" name="Line 54"/>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5" name="Line 55"/>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6" name="Line 56"/>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7" name="Line 57"/>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208" name="Line 58"/>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197" name="Line 59"/>
                    <p:cNvSpPr>
                      <a:spLocks noChangeShapeType="1"/>
                    </p:cNvSpPr>
                    <p:nvPr/>
                  </p:nvSpPr>
                  <p:spPr bwMode="auto">
                    <a:xfrm>
                      <a:off x="2888" y="1932"/>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98" name="Oval 60"/>
                    <p:cNvSpPr>
                      <a:spLocks noChangeArrowheads="1"/>
                    </p:cNvSpPr>
                    <p:nvPr/>
                  </p:nvSpPr>
                  <p:spPr bwMode="auto">
                    <a:xfrm>
                      <a:off x="2864" y="1884"/>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 name="Group 61"/>
                    <p:cNvGrpSpPr>
                      <a:grpSpLocks/>
                    </p:cNvGrpSpPr>
                    <p:nvPr/>
                  </p:nvGrpSpPr>
                  <p:grpSpPr bwMode="auto">
                    <a:xfrm>
                      <a:off x="2864" y="1632"/>
                      <a:ext cx="48" cy="96"/>
                      <a:chOff x="3552" y="2880"/>
                      <a:chExt cx="48" cy="96"/>
                    </a:xfrm>
                  </p:grpSpPr>
                  <p:sp>
                    <p:nvSpPr>
                      <p:cNvPr id="210200" name="Oval 62"/>
                      <p:cNvSpPr>
                        <a:spLocks noChangeArrowheads="1"/>
                      </p:cNvSpPr>
                      <p:nvPr/>
                    </p:nvSpPr>
                    <p:spPr bwMode="auto">
                      <a:xfrm>
                        <a:off x="3552" y="2880"/>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201" name="Oval 63"/>
                      <p:cNvSpPr>
                        <a:spLocks noChangeArrowheads="1"/>
                      </p:cNvSpPr>
                      <p:nvPr/>
                    </p:nvSpPr>
                    <p:spPr bwMode="auto">
                      <a:xfrm>
                        <a:off x="3552" y="2928"/>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grpSp>
            <p:grpSp>
              <p:nvGrpSpPr>
                <p:cNvPr id="21" name="Group 64"/>
                <p:cNvGrpSpPr>
                  <a:grpSpLocks/>
                </p:cNvGrpSpPr>
                <p:nvPr/>
              </p:nvGrpSpPr>
              <p:grpSpPr bwMode="auto">
                <a:xfrm>
                  <a:off x="4912143" y="4894722"/>
                  <a:ext cx="314830" cy="223225"/>
                  <a:chOff x="630" y="1648"/>
                  <a:chExt cx="256" cy="176"/>
                </a:xfrm>
              </p:grpSpPr>
              <p:sp>
                <p:nvSpPr>
                  <p:cNvPr id="210192"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93" name="Text Box 66"/>
                  <p:cNvSpPr txBox="1">
                    <a:spLocks noChangeArrowheads="1"/>
                  </p:cNvSpPr>
                  <p:nvPr/>
                </p:nvSpPr>
                <p:spPr bwMode="auto">
                  <a:xfrm>
                    <a:off x="630" y="1648"/>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22" name="Group 70"/>
                <p:cNvGrpSpPr>
                  <a:grpSpLocks/>
                </p:cNvGrpSpPr>
                <p:nvPr/>
              </p:nvGrpSpPr>
              <p:grpSpPr bwMode="auto">
                <a:xfrm>
                  <a:off x="3911475" y="4397723"/>
                  <a:ext cx="177092" cy="121760"/>
                  <a:chOff x="2208" y="384"/>
                  <a:chExt cx="144" cy="96"/>
                </a:xfrm>
              </p:grpSpPr>
              <p:sp>
                <p:nvSpPr>
                  <p:cNvPr id="210190" name="Rectangle 71"/>
                  <p:cNvSpPr>
                    <a:spLocks noChangeArrowheads="1"/>
                  </p:cNvSpPr>
                  <p:nvPr/>
                </p:nvSpPr>
                <p:spPr bwMode="auto">
                  <a:xfrm>
                    <a:off x="2208" y="384"/>
                    <a:ext cx="144"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91" name="Rectangle 72"/>
                  <p:cNvSpPr>
                    <a:spLocks noChangeArrowheads="1"/>
                  </p:cNvSpPr>
                  <p:nvPr/>
                </p:nvSpPr>
                <p:spPr bwMode="auto">
                  <a:xfrm>
                    <a:off x="2304" y="432"/>
                    <a:ext cx="48"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139" name="Arc 73"/>
                <p:cNvSpPr>
                  <a:spLocks/>
                </p:cNvSpPr>
                <p:nvPr/>
              </p:nvSpPr>
              <p:spPr bwMode="auto">
                <a:xfrm rot="17067626" flipH="1">
                  <a:off x="4696835" y="5193571"/>
                  <a:ext cx="62149" cy="57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EC0089"/>
                  </a:solidFill>
                  <a:round/>
                  <a:headEnd/>
                  <a:tailEnd/>
                </a:ln>
              </p:spPr>
              <p:txBody>
                <a:bodyPr vert="eaVert" wrap="none" anchor="ctr"/>
                <a:lstStyle/>
                <a:p>
                  <a:pPr fontAlgn="base">
                    <a:spcBef>
                      <a:spcPct val="0"/>
                    </a:spcBef>
                    <a:spcAft>
                      <a:spcPct val="0"/>
                    </a:spcAft>
                  </a:pPr>
                  <a:endParaRPr lang="en-US">
                    <a:solidFill>
                      <a:srgbClr val="000000"/>
                    </a:solidFill>
                  </a:endParaRPr>
                </a:p>
              </p:txBody>
            </p:sp>
            <p:sp>
              <p:nvSpPr>
                <p:cNvPr id="210140" name="Rectangle 74"/>
                <p:cNvSpPr>
                  <a:spLocks noChangeArrowheads="1"/>
                </p:cNvSpPr>
                <p:nvPr/>
              </p:nvSpPr>
              <p:spPr bwMode="auto">
                <a:xfrm rot="-5489428">
                  <a:off x="4688856" y="5106075"/>
                  <a:ext cx="182640" cy="59031"/>
                </a:xfrm>
                <a:prstGeom prst="rect">
                  <a:avLst/>
                </a:prstGeom>
                <a:solidFill>
                  <a:srgbClr val="0080FF"/>
                </a:solidFill>
                <a:ln w="9525">
                  <a:solidFill>
                    <a:schemeClr val="tx1"/>
                  </a:solidFill>
                  <a:miter lim="800000"/>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41" name="Rectangle 75"/>
                <p:cNvSpPr>
                  <a:spLocks noChangeArrowheads="1"/>
                </p:cNvSpPr>
                <p:nvPr/>
              </p:nvSpPr>
              <p:spPr bwMode="auto">
                <a:xfrm>
                  <a:off x="4809691" y="5044271"/>
                  <a:ext cx="59031" cy="60880"/>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42" name="Oval 76"/>
                <p:cNvSpPr>
                  <a:spLocks noChangeArrowheads="1"/>
                </p:cNvSpPr>
                <p:nvPr/>
              </p:nvSpPr>
              <p:spPr bwMode="auto">
                <a:xfrm>
                  <a:off x="5097245" y="6035988"/>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43" name="Line 77"/>
                <p:cNvSpPr>
                  <a:spLocks noChangeShapeType="1"/>
                </p:cNvSpPr>
                <p:nvPr/>
              </p:nvSpPr>
              <p:spPr bwMode="auto">
                <a:xfrm rot="11958444" flipH="1">
                  <a:off x="5458808" y="6112088"/>
                  <a:ext cx="0" cy="12176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44" name="AutoShape 78"/>
                <p:cNvSpPr>
                  <a:spLocks/>
                </p:cNvSpPr>
                <p:nvPr/>
              </p:nvSpPr>
              <p:spPr bwMode="auto">
                <a:xfrm rot="11958444" flipH="1">
                  <a:off x="5340746" y="6112088"/>
                  <a:ext cx="59031" cy="182640"/>
                </a:xfrm>
                <a:prstGeom prst="leftBracket">
                  <a:avLst>
                    <a:gd name="adj" fmla="val 24995"/>
                  </a:avLst>
                </a:prstGeom>
                <a:noFill/>
                <a:ln w="28575">
                  <a:solidFill>
                    <a:srgbClr val="FDC283"/>
                  </a:solidFill>
                  <a:round/>
                  <a:headEnd/>
                  <a:tailEnd/>
                </a:ln>
              </p:spPr>
              <p:txBody>
                <a:bodyPr rot="10800000"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45" name="Line 79"/>
                <p:cNvSpPr>
                  <a:spLocks noChangeShapeType="1"/>
                </p:cNvSpPr>
                <p:nvPr/>
              </p:nvSpPr>
              <p:spPr bwMode="auto">
                <a:xfrm>
                  <a:off x="5458808" y="6538247"/>
                  <a:ext cx="23366" cy="13824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46" name="Line 80"/>
                <p:cNvSpPr>
                  <a:spLocks noChangeShapeType="1"/>
                </p:cNvSpPr>
                <p:nvPr/>
              </p:nvSpPr>
              <p:spPr bwMode="auto">
                <a:xfrm>
                  <a:off x="5370262" y="6477367"/>
                  <a:ext cx="23366" cy="13824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47" name="Line 81"/>
                <p:cNvSpPr>
                  <a:spLocks noChangeShapeType="1"/>
                </p:cNvSpPr>
                <p:nvPr/>
              </p:nvSpPr>
              <p:spPr bwMode="auto">
                <a:xfrm>
                  <a:off x="5281716" y="6477367"/>
                  <a:ext cx="23366" cy="13824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48" name="Line 82"/>
                <p:cNvSpPr>
                  <a:spLocks noChangeShapeType="1"/>
                </p:cNvSpPr>
                <p:nvPr/>
              </p:nvSpPr>
              <p:spPr bwMode="auto">
                <a:xfrm flipH="1">
                  <a:off x="5340746" y="6416487"/>
                  <a:ext cx="23366" cy="13824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49" name="Line 83"/>
                <p:cNvSpPr>
                  <a:spLocks noChangeShapeType="1"/>
                </p:cNvSpPr>
                <p:nvPr/>
              </p:nvSpPr>
              <p:spPr bwMode="auto">
                <a:xfrm flipH="1">
                  <a:off x="5399777" y="6416487"/>
                  <a:ext cx="23366" cy="12176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50" name="Line 84"/>
                <p:cNvSpPr>
                  <a:spLocks noChangeShapeType="1"/>
                </p:cNvSpPr>
                <p:nvPr/>
              </p:nvSpPr>
              <p:spPr bwMode="auto">
                <a:xfrm flipV="1">
                  <a:off x="5517838" y="6538247"/>
                  <a:ext cx="30745" cy="8624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51" name="Line 85"/>
                <p:cNvSpPr>
                  <a:spLocks noChangeShapeType="1"/>
                </p:cNvSpPr>
                <p:nvPr/>
              </p:nvSpPr>
              <p:spPr bwMode="auto">
                <a:xfrm flipV="1">
                  <a:off x="5222685" y="6477367"/>
                  <a:ext cx="30745" cy="8624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52" name="Line 86"/>
                <p:cNvSpPr>
                  <a:spLocks noChangeShapeType="1"/>
                </p:cNvSpPr>
                <p:nvPr/>
              </p:nvSpPr>
              <p:spPr bwMode="auto">
                <a:xfrm rot="-5400000">
                  <a:off x="5396088" y="6204804"/>
                  <a:ext cx="0" cy="332047"/>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53" name="Oval 87"/>
                <p:cNvSpPr>
                  <a:spLocks noChangeArrowheads="1"/>
                </p:cNvSpPr>
                <p:nvPr/>
              </p:nvSpPr>
              <p:spPr bwMode="auto">
                <a:xfrm rot="-5400000">
                  <a:off x="5516914" y="6173893"/>
                  <a:ext cx="60880" cy="59031"/>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3" name="Group 88"/>
                <p:cNvGrpSpPr>
                  <a:grpSpLocks/>
                </p:cNvGrpSpPr>
                <p:nvPr/>
              </p:nvGrpSpPr>
              <p:grpSpPr bwMode="auto">
                <a:xfrm rot="-5400000">
                  <a:off x="5192245" y="6387897"/>
                  <a:ext cx="60880" cy="118061"/>
                  <a:chOff x="3552" y="2880"/>
                  <a:chExt cx="48" cy="96"/>
                </a:xfrm>
              </p:grpSpPr>
              <p:sp>
                <p:nvSpPr>
                  <p:cNvPr id="210188" name="Oval 89"/>
                  <p:cNvSpPr>
                    <a:spLocks noChangeArrowheads="1"/>
                  </p:cNvSpPr>
                  <p:nvPr/>
                </p:nvSpPr>
                <p:spPr bwMode="auto">
                  <a:xfrm>
                    <a:off x="3552" y="2880"/>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89" name="Oval 90"/>
                  <p:cNvSpPr>
                    <a:spLocks noChangeArrowheads="1"/>
                  </p:cNvSpPr>
                  <p:nvPr/>
                </p:nvSpPr>
                <p:spPr bwMode="auto">
                  <a:xfrm>
                    <a:off x="3552" y="2928"/>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155" name="Arc 91"/>
                <p:cNvSpPr>
                  <a:spLocks/>
                </p:cNvSpPr>
                <p:nvPr/>
              </p:nvSpPr>
              <p:spPr bwMode="auto">
                <a:xfrm rot="17067626" flipH="1">
                  <a:off x="5161481" y="6296902"/>
                  <a:ext cx="62149" cy="57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EC0089"/>
                  </a:solidFill>
                  <a:round/>
                  <a:headEnd/>
                  <a:tailEnd/>
                </a:ln>
              </p:spPr>
              <p:txBody>
                <a:bodyPr vert="eaVert" wrap="none" anchor="ctr"/>
                <a:lstStyle/>
                <a:p>
                  <a:pPr fontAlgn="base">
                    <a:spcBef>
                      <a:spcPct val="0"/>
                    </a:spcBef>
                    <a:spcAft>
                      <a:spcPct val="0"/>
                    </a:spcAft>
                  </a:pPr>
                  <a:endParaRPr lang="en-US">
                    <a:solidFill>
                      <a:srgbClr val="000000"/>
                    </a:solidFill>
                  </a:endParaRPr>
                </a:p>
              </p:txBody>
            </p:sp>
            <p:sp>
              <p:nvSpPr>
                <p:cNvPr id="210156" name="Rectangle 92"/>
                <p:cNvSpPr>
                  <a:spLocks noChangeArrowheads="1"/>
                </p:cNvSpPr>
                <p:nvPr/>
              </p:nvSpPr>
              <p:spPr bwMode="auto">
                <a:xfrm rot="-89428">
                  <a:off x="5510459" y="6446927"/>
                  <a:ext cx="177092" cy="60880"/>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57" name="Rectangle 93"/>
                <p:cNvSpPr>
                  <a:spLocks noChangeArrowheads="1"/>
                </p:cNvSpPr>
                <p:nvPr/>
              </p:nvSpPr>
              <p:spPr bwMode="auto">
                <a:xfrm>
                  <a:off x="5576869" y="6294728"/>
                  <a:ext cx="59031" cy="60880"/>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58" name="Text Box 96"/>
                <p:cNvSpPr txBox="1">
                  <a:spLocks noChangeArrowheads="1"/>
                </p:cNvSpPr>
                <p:nvPr/>
              </p:nvSpPr>
              <p:spPr bwMode="auto">
                <a:xfrm>
                  <a:off x="4380231" y="5406980"/>
                  <a:ext cx="645647" cy="31708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b="1">
                      <a:solidFill>
                        <a:srgbClr val="000000"/>
                      </a:solidFill>
                    </a:rPr>
                    <a:t>Endosome</a:t>
                  </a:r>
                </a:p>
                <a:p>
                  <a:pPr algn="ctr" fontAlgn="base">
                    <a:spcBef>
                      <a:spcPct val="0"/>
                    </a:spcBef>
                    <a:spcAft>
                      <a:spcPct val="0"/>
                    </a:spcAft>
                  </a:pPr>
                  <a:r>
                    <a:rPr lang="en-US" sz="1000" b="1">
                      <a:solidFill>
                        <a:srgbClr val="000000"/>
                      </a:solidFill>
                    </a:rPr>
                    <a:t>(H+)</a:t>
                  </a:r>
                </a:p>
              </p:txBody>
            </p:sp>
            <p:grpSp>
              <p:nvGrpSpPr>
                <p:cNvPr id="24" name="Group 64"/>
                <p:cNvGrpSpPr>
                  <a:grpSpLocks/>
                </p:cNvGrpSpPr>
                <p:nvPr/>
              </p:nvGrpSpPr>
              <p:grpSpPr bwMode="auto">
                <a:xfrm>
                  <a:off x="5131680" y="6136181"/>
                  <a:ext cx="314830" cy="235909"/>
                  <a:chOff x="610" y="1638"/>
                  <a:chExt cx="256" cy="186"/>
                </a:xfrm>
              </p:grpSpPr>
              <p:sp>
                <p:nvSpPr>
                  <p:cNvPr id="210186"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87" name="Text Box 66"/>
                  <p:cNvSpPr txBox="1">
                    <a:spLocks noChangeArrowheads="1"/>
                  </p:cNvSpPr>
                  <p:nvPr/>
                </p:nvSpPr>
                <p:spPr bwMode="auto">
                  <a:xfrm>
                    <a:off x="610" y="1638"/>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25" name="Group 67"/>
                <p:cNvGrpSpPr>
                  <a:grpSpLocks/>
                </p:cNvGrpSpPr>
                <p:nvPr/>
              </p:nvGrpSpPr>
              <p:grpSpPr bwMode="auto">
                <a:xfrm>
                  <a:off x="3542601" y="3547824"/>
                  <a:ext cx="177092" cy="121760"/>
                  <a:chOff x="2208" y="384"/>
                  <a:chExt cx="144" cy="96"/>
                </a:xfrm>
              </p:grpSpPr>
              <p:sp>
                <p:nvSpPr>
                  <p:cNvPr id="210184" name="Rectangle 68"/>
                  <p:cNvSpPr>
                    <a:spLocks noChangeArrowheads="1"/>
                  </p:cNvSpPr>
                  <p:nvPr/>
                </p:nvSpPr>
                <p:spPr bwMode="auto">
                  <a:xfrm>
                    <a:off x="2208" y="384"/>
                    <a:ext cx="144"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85" name="Rectangle 69"/>
                  <p:cNvSpPr>
                    <a:spLocks noChangeArrowheads="1"/>
                  </p:cNvSpPr>
                  <p:nvPr/>
                </p:nvSpPr>
                <p:spPr bwMode="auto">
                  <a:xfrm>
                    <a:off x="2304" y="432"/>
                    <a:ext cx="48"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161" name="Text Box 94"/>
                <p:cNvSpPr txBox="1">
                  <a:spLocks noChangeArrowheads="1"/>
                </p:cNvSpPr>
                <p:nvPr/>
              </p:nvSpPr>
              <p:spPr bwMode="auto">
                <a:xfrm>
                  <a:off x="3548774" y="3347345"/>
                  <a:ext cx="816590" cy="182640"/>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PCSK9 catalytic</a:t>
                  </a:r>
                  <a:endParaRPr lang="en-US" sz="1000" b="1">
                    <a:solidFill>
                      <a:srgbClr val="000000"/>
                    </a:solidFill>
                  </a:endParaRPr>
                </a:p>
              </p:txBody>
            </p:sp>
            <p:sp>
              <p:nvSpPr>
                <p:cNvPr id="210162" name="Rectangle 95"/>
                <p:cNvSpPr>
                  <a:spLocks noChangeArrowheads="1"/>
                </p:cNvSpPr>
                <p:nvPr/>
              </p:nvSpPr>
              <p:spPr bwMode="auto">
                <a:xfrm>
                  <a:off x="3586874" y="3621354"/>
                  <a:ext cx="605064" cy="182640"/>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latin typeface="Microsoft Sans Serif" pitchFamily="34" charset="0"/>
                    </a:rPr>
                    <a:t>PCSK9 pro</a:t>
                  </a:r>
                </a:p>
              </p:txBody>
            </p:sp>
            <p:grpSp>
              <p:nvGrpSpPr>
                <p:cNvPr id="26" name="Group 8"/>
                <p:cNvGrpSpPr>
                  <a:grpSpLocks/>
                </p:cNvGrpSpPr>
                <p:nvPr/>
              </p:nvGrpSpPr>
              <p:grpSpPr bwMode="auto">
                <a:xfrm>
                  <a:off x="3446676" y="3121665"/>
                  <a:ext cx="135278" cy="1149107"/>
                  <a:chOff x="1536" y="390"/>
                  <a:chExt cx="110" cy="906"/>
                </a:xfrm>
              </p:grpSpPr>
              <p:grpSp>
                <p:nvGrpSpPr>
                  <p:cNvPr id="27" name="Group 9"/>
                  <p:cNvGrpSpPr>
                    <a:grpSpLocks/>
                  </p:cNvGrpSpPr>
                  <p:nvPr/>
                </p:nvGrpSpPr>
                <p:grpSpPr bwMode="auto">
                  <a:xfrm rot="5400000" flipH="1">
                    <a:off x="1510" y="842"/>
                    <a:ext cx="162" cy="110"/>
                    <a:chOff x="3036" y="1632"/>
                    <a:chExt cx="162" cy="110"/>
                  </a:xfrm>
                </p:grpSpPr>
                <p:sp>
                  <p:nvSpPr>
                    <p:cNvPr id="210177" name="Line 10"/>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78" name="Line 11"/>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79" name="Line 12"/>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80" name="Line 13"/>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81" name="Line 14"/>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82" name="Line 15"/>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83" name="Line 16"/>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169" name="Line 17"/>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70" name="AutoShape 18"/>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71" name="Line 19"/>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72" name="Oval 20"/>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8" name="Group 21"/>
                  <p:cNvGrpSpPr>
                    <a:grpSpLocks/>
                  </p:cNvGrpSpPr>
                  <p:nvPr/>
                </p:nvGrpSpPr>
                <p:grpSpPr bwMode="auto">
                  <a:xfrm>
                    <a:off x="1568" y="726"/>
                    <a:ext cx="48" cy="96"/>
                    <a:chOff x="3552" y="2880"/>
                    <a:chExt cx="48" cy="96"/>
                  </a:xfrm>
                </p:grpSpPr>
                <p:sp>
                  <p:nvSpPr>
                    <p:cNvPr id="210175" name="Oval 22"/>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76" name="Oval 23"/>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174" name="Line 24"/>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cxnSp>
              <p:nvCxnSpPr>
                <p:cNvPr id="454" name="Straight Arrow Connector 453"/>
                <p:cNvCxnSpPr>
                  <a:cxnSpLocks noChangeShapeType="1"/>
                </p:cNvCxnSpPr>
                <p:nvPr/>
              </p:nvCxnSpPr>
              <p:spPr bwMode="auto">
                <a:xfrm>
                  <a:off x="4275042" y="4925856"/>
                  <a:ext cx="245974" cy="153999"/>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sp>
              <p:nvSpPr>
                <p:cNvPr id="210165" name="Line 100"/>
                <p:cNvSpPr>
                  <a:spLocks noChangeShapeType="1"/>
                </p:cNvSpPr>
                <p:nvPr/>
              </p:nvSpPr>
              <p:spPr bwMode="auto">
                <a:xfrm rot="16200000" flipH="1">
                  <a:off x="4902072" y="5726481"/>
                  <a:ext cx="452794" cy="110682"/>
                </a:xfrm>
                <a:prstGeom prst="line">
                  <a:avLst/>
                </a:prstGeom>
                <a:noFill/>
                <a:ln w="34925">
                  <a:solidFill>
                    <a:srgbClr val="123D73"/>
                  </a:solidFill>
                  <a:round/>
                  <a:headEnd/>
                  <a:tailEnd type="stealth" w="med" len="med"/>
                </a:ln>
              </p:spPr>
              <p:txBody>
                <a:bodyPr wrap="none" anchor="ctr"/>
                <a:lstStyle/>
                <a:p>
                  <a:pPr fontAlgn="base">
                    <a:spcBef>
                      <a:spcPct val="0"/>
                    </a:spcBef>
                    <a:spcAft>
                      <a:spcPct val="0"/>
                    </a:spcAft>
                  </a:pPr>
                  <a:endParaRPr lang="en-US">
                    <a:solidFill>
                      <a:srgbClr val="000000"/>
                    </a:solidFill>
                  </a:endParaRPr>
                </a:p>
              </p:txBody>
            </p:sp>
            <p:sp>
              <p:nvSpPr>
                <p:cNvPr id="210166" name="Text Box 99"/>
                <p:cNvSpPr txBox="1">
                  <a:spLocks noChangeArrowheads="1"/>
                </p:cNvSpPr>
                <p:nvPr/>
              </p:nvSpPr>
              <p:spPr bwMode="auto">
                <a:xfrm>
                  <a:off x="4152112" y="6397580"/>
                  <a:ext cx="991388"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b="1">
                      <a:solidFill>
                        <a:srgbClr val="000000"/>
                      </a:solidFill>
                    </a:rPr>
                    <a:t>Lysosome</a:t>
                  </a:r>
                </a:p>
              </p:txBody>
            </p:sp>
            <p:cxnSp>
              <p:nvCxnSpPr>
                <p:cNvPr id="457" name="Straight Arrow Connector 456"/>
                <p:cNvCxnSpPr>
                  <a:cxnSpLocks noChangeShapeType="1"/>
                </p:cNvCxnSpPr>
                <p:nvPr/>
              </p:nvCxnSpPr>
              <p:spPr bwMode="auto">
                <a:xfrm>
                  <a:off x="3556163" y="4114577"/>
                  <a:ext cx="76173" cy="266722"/>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grpSp>
          <p:grpSp>
            <p:nvGrpSpPr>
              <p:cNvPr id="29" name="Group 64"/>
              <p:cNvGrpSpPr>
                <a:grpSpLocks/>
              </p:cNvGrpSpPr>
              <p:nvPr/>
            </p:nvGrpSpPr>
            <p:grpSpPr bwMode="auto">
              <a:xfrm>
                <a:off x="3370298" y="3214482"/>
                <a:ext cx="296383" cy="222692"/>
                <a:chOff x="597" y="1635"/>
                <a:chExt cx="256" cy="189"/>
              </a:xfrm>
            </p:grpSpPr>
            <p:sp>
              <p:nvSpPr>
                <p:cNvPr id="210123"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24" name="Text Box 66"/>
                <p:cNvSpPr txBox="1">
                  <a:spLocks noChangeArrowheads="1"/>
                </p:cNvSpPr>
                <p:nvPr/>
              </p:nvSpPr>
              <p:spPr bwMode="auto">
                <a:xfrm>
                  <a:off x="597"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30" name="Group 64"/>
              <p:cNvGrpSpPr>
                <a:grpSpLocks/>
              </p:cNvGrpSpPr>
              <p:nvPr/>
            </p:nvGrpSpPr>
            <p:grpSpPr bwMode="auto">
              <a:xfrm>
                <a:off x="4475198" y="2922382"/>
                <a:ext cx="296383" cy="222692"/>
                <a:chOff x="597" y="1635"/>
                <a:chExt cx="256" cy="189"/>
              </a:xfrm>
            </p:grpSpPr>
            <p:sp>
              <p:nvSpPr>
                <p:cNvPr id="210121"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22" name="Text Box 66"/>
                <p:cNvSpPr txBox="1">
                  <a:spLocks noChangeArrowheads="1"/>
                </p:cNvSpPr>
                <p:nvPr/>
              </p:nvSpPr>
              <p:spPr bwMode="auto">
                <a:xfrm>
                  <a:off x="597"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31" name="Group 64"/>
              <p:cNvGrpSpPr>
                <a:grpSpLocks/>
              </p:cNvGrpSpPr>
              <p:nvPr/>
            </p:nvGrpSpPr>
            <p:grpSpPr bwMode="auto">
              <a:xfrm>
                <a:off x="4233933" y="2769982"/>
                <a:ext cx="296383" cy="222692"/>
                <a:chOff x="608" y="1635"/>
                <a:chExt cx="256" cy="189"/>
              </a:xfrm>
            </p:grpSpPr>
            <p:sp>
              <p:nvSpPr>
                <p:cNvPr id="210119"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20" name="Text Box 66"/>
                <p:cNvSpPr txBox="1">
                  <a:spLocks noChangeArrowheads="1"/>
                </p:cNvSpPr>
                <p:nvPr/>
              </p:nvSpPr>
              <p:spPr bwMode="auto">
                <a:xfrm>
                  <a:off x="608"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209920" name="Group 67"/>
              <p:cNvGrpSpPr>
                <a:grpSpLocks/>
              </p:cNvGrpSpPr>
              <p:nvPr/>
            </p:nvGrpSpPr>
            <p:grpSpPr bwMode="auto">
              <a:xfrm>
                <a:off x="3936301" y="3027124"/>
                <a:ext cx="177092" cy="121760"/>
                <a:chOff x="2208" y="384"/>
                <a:chExt cx="144" cy="96"/>
              </a:xfrm>
            </p:grpSpPr>
            <p:sp>
              <p:nvSpPr>
                <p:cNvPr id="210117" name="Rectangle 68"/>
                <p:cNvSpPr>
                  <a:spLocks noChangeArrowheads="1"/>
                </p:cNvSpPr>
                <p:nvPr/>
              </p:nvSpPr>
              <p:spPr bwMode="auto">
                <a:xfrm>
                  <a:off x="2208" y="384"/>
                  <a:ext cx="144"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18" name="Rectangle 69"/>
                <p:cNvSpPr>
                  <a:spLocks noChangeArrowheads="1"/>
                </p:cNvSpPr>
                <p:nvPr/>
              </p:nvSpPr>
              <p:spPr bwMode="auto">
                <a:xfrm>
                  <a:off x="2304" y="432"/>
                  <a:ext cx="48"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sp>
          <p:nvSpPr>
            <p:cNvPr id="210108" name="Oval 76"/>
            <p:cNvSpPr>
              <a:spLocks noChangeArrowheads="1"/>
            </p:cNvSpPr>
            <p:nvPr/>
          </p:nvSpPr>
          <p:spPr bwMode="auto">
            <a:xfrm>
              <a:off x="5096163" y="3915540"/>
              <a:ext cx="737882" cy="76099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109" name="Oval 45"/>
            <p:cNvSpPr>
              <a:spLocks noChangeArrowheads="1"/>
            </p:cNvSpPr>
            <p:nvPr/>
          </p:nvSpPr>
          <p:spPr bwMode="auto">
            <a:xfrm>
              <a:off x="5135517" y="3956127"/>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cxnSp>
          <p:nvCxnSpPr>
            <p:cNvPr id="501" name="Straight Arrow Connector 500"/>
            <p:cNvCxnSpPr>
              <a:cxnSpLocks noChangeShapeType="1"/>
            </p:cNvCxnSpPr>
            <p:nvPr/>
          </p:nvCxnSpPr>
          <p:spPr bwMode="auto">
            <a:xfrm flipV="1">
              <a:off x="5192287" y="4660721"/>
              <a:ext cx="144410" cy="198454"/>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sp>
          <p:nvSpPr>
            <p:cNvPr id="210111" name="Text Box 96"/>
            <p:cNvSpPr txBox="1">
              <a:spLocks noChangeArrowheads="1"/>
            </p:cNvSpPr>
            <p:nvPr/>
          </p:nvSpPr>
          <p:spPr bwMode="auto">
            <a:xfrm>
              <a:off x="5298414" y="4581480"/>
              <a:ext cx="790488"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b="1">
                  <a:solidFill>
                    <a:srgbClr val="000000"/>
                  </a:solidFill>
                </a:rPr>
                <a:t>Recycling </a:t>
              </a:r>
            </a:p>
            <a:p>
              <a:pPr algn="ctr" fontAlgn="base">
                <a:spcBef>
                  <a:spcPct val="0"/>
                </a:spcBef>
                <a:spcAft>
                  <a:spcPct val="0"/>
                </a:spcAft>
              </a:pPr>
              <a:r>
                <a:rPr lang="en-US" sz="1000" b="1">
                  <a:solidFill>
                    <a:srgbClr val="000000"/>
                  </a:solidFill>
                </a:rPr>
                <a:t>vecicle</a:t>
              </a:r>
            </a:p>
          </p:txBody>
        </p:sp>
      </p:grpSp>
      <p:grpSp>
        <p:nvGrpSpPr>
          <p:cNvPr id="209921" name="Group 26"/>
          <p:cNvGrpSpPr>
            <a:grpSpLocks/>
          </p:cNvGrpSpPr>
          <p:nvPr/>
        </p:nvGrpSpPr>
        <p:grpSpPr bwMode="auto">
          <a:xfrm>
            <a:off x="5916613" y="1425575"/>
            <a:ext cx="3354387" cy="5432425"/>
            <a:chOff x="5916495" y="1426308"/>
            <a:chExt cx="3354505" cy="5431692"/>
          </a:xfrm>
        </p:grpSpPr>
        <p:pic>
          <p:nvPicPr>
            <p:cNvPr id="209928" name="Picture 6"/>
            <p:cNvPicPr>
              <a:picLocks noChangeAspect="1" noChangeArrowheads="1"/>
            </p:cNvPicPr>
            <p:nvPr/>
          </p:nvPicPr>
          <p:blipFill>
            <a:blip r:embed="rId6" cstate="print"/>
            <a:srcRect l="3719" t="71820" r="79547"/>
            <a:stretch>
              <a:fillRect/>
            </a:stretch>
          </p:blipFill>
          <p:spPr bwMode="auto">
            <a:xfrm>
              <a:off x="6110546" y="5457763"/>
              <a:ext cx="2597346" cy="1400237"/>
            </a:xfrm>
            <a:prstGeom prst="rect">
              <a:avLst/>
            </a:prstGeom>
            <a:noFill/>
            <a:ln w="9525">
              <a:noFill/>
              <a:miter lim="800000"/>
              <a:headEnd/>
              <a:tailEnd/>
            </a:ln>
          </p:spPr>
        </p:pic>
        <p:grpSp>
          <p:nvGrpSpPr>
            <p:cNvPr id="209924" name="Group 22"/>
            <p:cNvGrpSpPr>
              <a:grpSpLocks/>
            </p:cNvGrpSpPr>
            <p:nvPr/>
          </p:nvGrpSpPr>
          <p:grpSpPr bwMode="auto">
            <a:xfrm>
              <a:off x="5916495" y="1426308"/>
              <a:ext cx="3354505" cy="5172702"/>
              <a:chOff x="5916495" y="1426308"/>
              <a:chExt cx="3354505" cy="5172702"/>
            </a:xfrm>
          </p:grpSpPr>
          <p:pic>
            <p:nvPicPr>
              <p:cNvPr id="209931" name="Picture 6"/>
              <p:cNvPicPr>
                <a:picLocks noChangeAspect="1" noChangeArrowheads="1"/>
              </p:cNvPicPr>
              <p:nvPr/>
            </p:nvPicPr>
            <p:blipFill>
              <a:blip r:embed="rId6" cstate="print"/>
              <a:srcRect l="3719" t="71820" r="79547"/>
              <a:stretch>
                <a:fillRect/>
              </a:stretch>
            </p:blipFill>
            <p:spPr bwMode="auto">
              <a:xfrm>
                <a:off x="6112317" y="3555251"/>
                <a:ext cx="2597346" cy="1950692"/>
              </a:xfrm>
              <a:prstGeom prst="rect">
                <a:avLst/>
              </a:prstGeom>
              <a:noFill/>
              <a:ln w="9525">
                <a:noFill/>
                <a:miter lim="800000"/>
                <a:headEnd/>
                <a:tailEnd/>
              </a:ln>
            </p:spPr>
          </p:pic>
          <p:pic>
            <p:nvPicPr>
              <p:cNvPr id="209932" name="Picture 6"/>
              <p:cNvPicPr>
                <a:picLocks noChangeAspect="1" noChangeArrowheads="1"/>
              </p:cNvPicPr>
              <p:nvPr/>
            </p:nvPicPr>
            <p:blipFill>
              <a:blip r:embed="rId8" cstate="print"/>
              <a:srcRect l="57642" t="2992" r="1453" b="43143"/>
              <a:stretch>
                <a:fillRect/>
              </a:stretch>
            </p:blipFill>
            <p:spPr bwMode="auto">
              <a:xfrm>
                <a:off x="7381474" y="2530440"/>
                <a:ext cx="1328188" cy="1095838"/>
              </a:xfrm>
              <a:prstGeom prst="rect">
                <a:avLst/>
              </a:prstGeom>
              <a:noFill/>
              <a:ln w="9525">
                <a:noFill/>
                <a:miter lim="800000"/>
                <a:headEnd/>
                <a:tailEnd/>
              </a:ln>
            </p:spPr>
          </p:pic>
          <p:pic>
            <p:nvPicPr>
              <p:cNvPr id="209933" name="Picture 6"/>
              <p:cNvPicPr>
                <a:picLocks noChangeAspect="1" noChangeArrowheads="1"/>
              </p:cNvPicPr>
              <p:nvPr/>
            </p:nvPicPr>
            <p:blipFill>
              <a:blip r:embed="rId8" cstate="print"/>
              <a:srcRect l="57642" t="2992" r="1453" b="43143"/>
              <a:stretch>
                <a:fillRect/>
              </a:stretch>
            </p:blipFill>
            <p:spPr bwMode="auto">
              <a:xfrm>
                <a:off x="6112317" y="2763812"/>
                <a:ext cx="1328188" cy="1095838"/>
              </a:xfrm>
              <a:prstGeom prst="rect">
                <a:avLst/>
              </a:prstGeom>
              <a:noFill/>
              <a:ln w="9525">
                <a:noFill/>
                <a:miter lim="800000"/>
                <a:headEnd/>
                <a:tailEnd/>
              </a:ln>
            </p:spPr>
          </p:pic>
          <p:grpSp>
            <p:nvGrpSpPr>
              <p:cNvPr id="209926" name="Group 8"/>
              <p:cNvGrpSpPr>
                <a:grpSpLocks/>
              </p:cNvGrpSpPr>
              <p:nvPr/>
            </p:nvGrpSpPr>
            <p:grpSpPr bwMode="auto">
              <a:xfrm>
                <a:off x="6455432" y="2602735"/>
                <a:ext cx="135278" cy="1149107"/>
                <a:chOff x="1536" y="390"/>
                <a:chExt cx="110" cy="906"/>
              </a:xfrm>
            </p:grpSpPr>
            <p:grpSp>
              <p:nvGrpSpPr>
                <p:cNvPr id="209927" name="Group 9"/>
                <p:cNvGrpSpPr>
                  <a:grpSpLocks/>
                </p:cNvGrpSpPr>
                <p:nvPr/>
              </p:nvGrpSpPr>
              <p:grpSpPr bwMode="auto">
                <a:xfrm rot="5400000" flipH="1">
                  <a:off x="1510" y="842"/>
                  <a:ext cx="162" cy="110"/>
                  <a:chOff x="3036" y="1632"/>
                  <a:chExt cx="162" cy="110"/>
                </a:xfrm>
              </p:grpSpPr>
              <p:sp>
                <p:nvSpPr>
                  <p:cNvPr id="210099" name="Line 10"/>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0" name="Line 11"/>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1" name="Line 12"/>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2" name="Line 13"/>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3" name="Line 14"/>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4" name="Line 15"/>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105" name="Line 16"/>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091" name="Line 17"/>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92" name="AutoShape 18"/>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93" name="Line 19"/>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94" name="Oval 20"/>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29" name="Group 21"/>
                <p:cNvGrpSpPr>
                  <a:grpSpLocks/>
                </p:cNvGrpSpPr>
                <p:nvPr/>
              </p:nvGrpSpPr>
              <p:grpSpPr bwMode="auto">
                <a:xfrm>
                  <a:off x="1568" y="726"/>
                  <a:ext cx="48" cy="96"/>
                  <a:chOff x="3552" y="2880"/>
                  <a:chExt cx="48" cy="96"/>
                </a:xfrm>
              </p:grpSpPr>
              <p:sp>
                <p:nvSpPr>
                  <p:cNvPr id="210097" name="Oval 22"/>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98" name="Oval 23"/>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096" name="Line 24"/>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209934" name="Group 152"/>
              <p:cNvGrpSpPr>
                <a:grpSpLocks/>
              </p:cNvGrpSpPr>
              <p:nvPr/>
            </p:nvGrpSpPr>
            <p:grpSpPr bwMode="auto">
              <a:xfrm>
                <a:off x="6107397" y="2255212"/>
                <a:ext cx="300072" cy="410939"/>
                <a:chOff x="4161329" y="286713"/>
                <a:chExt cx="761531" cy="1056802"/>
              </a:xfrm>
            </p:grpSpPr>
            <p:sp>
              <p:nvSpPr>
                <p:cNvPr id="271" name="Oval 270"/>
                <p:cNvSpPr>
                  <a:spLocks noChangeArrowheads="1"/>
                </p:cNvSpPr>
                <p:nvPr/>
              </p:nvSpPr>
              <p:spPr bwMode="auto">
                <a:xfrm rot="3194137">
                  <a:off x="4158680" y="364032"/>
                  <a:ext cx="253083" cy="9669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2" name="Oval 271"/>
                <p:cNvSpPr>
                  <a:spLocks noChangeArrowheads="1"/>
                </p:cNvSpPr>
                <p:nvPr/>
              </p:nvSpPr>
              <p:spPr bwMode="auto">
                <a:xfrm>
                  <a:off x="4458469" y="767511"/>
                  <a:ext cx="88637"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3" name="Oval 272"/>
                <p:cNvSpPr>
                  <a:spLocks noChangeArrowheads="1"/>
                </p:cNvSpPr>
                <p:nvPr/>
              </p:nvSpPr>
              <p:spPr bwMode="auto">
                <a:xfrm>
                  <a:off x="4458469" y="1041006"/>
                  <a:ext cx="88637"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4" name="Oval 273"/>
                <p:cNvSpPr>
                  <a:spLocks noChangeArrowheads="1"/>
                </p:cNvSpPr>
                <p:nvPr/>
              </p:nvSpPr>
              <p:spPr bwMode="auto">
                <a:xfrm>
                  <a:off x="4567249" y="767511"/>
                  <a:ext cx="84609"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5" name="Oval 274"/>
                <p:cNvSpPr>
                  <a:spLocks noChangeArrowheads="1"/>
                </p:cNvSpPr>
                <p:nvPr/>
              </p:nvSpPr>
              <p:spPr bwMode="auto">
                <a:xfrm>
                  <a:off x="4567249" y="1041006"/>
                  <a:ext cx="84609"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6" name="Oval 275"/>
                <p:cNvSpPr>
                  <a:spLocks noChangeArrowheads="1"/>
                </p:cNvSpPr>
                <p:nvPr/>
              </p:nvSpPr>
              <p:spPr bwMode="auto">
                <a:xfrm rot="3194137">
                  <a:off x="4323868" y="564051"/>
                  <a:ext cx="253083" cy="9669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7" name="Oval 276"/>
                <p:cNvSpPr>
                  <a:spLocks noChangeArrowheads="1"/>
                </p:cNvSpPr>
                <p:nvPr/>
              </p:nvSpPr>
              <p:spPr bwMode="auto">
                <a:xfrm rot="3194137">
                  <a:off x="4076035" y="443603"/>
                  <a:ext cx="261247"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8" name="Oval 277"/>
                <p:cNvSpPr>
                  <a:spLocks noChangeArrowheads="1"/>
                </p:cNvSpPr>
                <p:nvPr/>
              </p:nvSpPr>
              <p:spPr bwMode="auto">
                <a:xfrm rot="3194137">
                  <a:off x="4249332" y="655869"/>
                  <a:ext cx="253083"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79" name="Oval 278"/>
                <p:cNvSpPr>
                  <a:spLocks noChangeArrowheads="1"/>
                </p:cNvSpPr>
                <p:nvPr/>
              </p:nvSpPr>
              <p:spPr bwMode="auto">
                <a:xfrm rot="18405863" flipH="1">
                  <a:off x="4662273" y="384414"/>
                  <a:ext cx="257167" cy="926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80" name="Oval 279"/>
                <p:cNvSpPr>
                  <a:spLocks noChangeArrowheads="1"/>
                </p:cNvSpPr>
                <p:nvPr/>
              </p:nvSpPr>
              <p:spPr bwMode="auto">
                <a:xfrm rot="18405863" flipH="1">
                  <a:off x="4746882" y="429317"/>
                  <a:ext cx="257164"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81" name="Oval 280"/>
                <p:cNvSpPr>
                  <a:spLocks noChangeArrowheads="1"/>
                </p:cNvSpPr>
                <p:nvPr/>
              </p:nvSpPr>
              <p:spPr bwMode="auto">
                <a:xfrm rot="18405863" flipH="1">
                  <a:off x="4519273" y="594636"/>
                  <a:ext cx="253083" cy="926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82" name="Oval 281"/>
                <p:cNvSpPr>
                  <a:spLocks noChangeArrowheads="1"/>
                </p:cNvSpPr>
                <p:nvPr/>
              </p:nvSpPr>
              <p:spPr bwMode="auto">
                <a:xfrm rot="18405863" flipH="1">
                  <a:off x="4601840" y="641581"/>
                  <a:ext cx="257164"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grpSp>
          <p:grpSp>
            <p:nvGrpSpPr>
              <p:cNvPr id="209935" name="Group 67"/>
              <p:cNvGrpSpPr>
                <a:grpSpLocks/>
              </p:cNvGrpSpPr>
              <p:nvPr/>
            </p:nvGrpSpPr>
            <p:grpSpPr bwMode="auto">
              <a:xfrm>
                <a:off x="6375495" y="2266627"/>
                <a:ext cx="205377" cy="143322"/>
                <a:chOff x="2208" y="384"/>
                <a:chExt cx="144" cy="96"/>
              </a:xfrm>
            </p:grpSpPr>
            <p:sp>
              <p:nvSpPr>
                <p:cNvPr id="210076" name="Rectangle 68"/>
                <p:cNvSpPr>
                  <a:spLocks noChangeArrowheads="1"/>
                </p:cNvSpPr>
                <p:nvPr/>
              </p:nvSpPr>
              <p:spPr bwMode="auto">
                <a:xfrm>
                  <a:off x="2208" y="384"/>
                  <a:ext cx="144"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77" name="Rectangle 69"/>
                <p:cNvSpPr>
                  <a:spLocks noChangeArrowheads="1"/>
                </p:cNvSpPr>
                <p:nvPr/>
              </p:nvSpPr>
              <p:spPr bwMode="auto">
                <a:xfrm>
                  <a:off x="2304" y="432"/>
                  <a:ext cx="48"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nvGrpSpPr>
              <p:cNvPr id="209936" name="Group 153"/>
              <p:cNvGrpSpPr>
                <a:grpSpLocks/>
              </p:cNvGrpSpPr>
              <p:nvPr/>
            </p:nvGrpSpPr>
            <p:grpSpPr bwMode="auto">
              <a:xfrm>
                <a:off x="7183475" y="2444193"/>
                <a:ext cx="300072" cy="410939"/>
                <a:chOff x="4161329" y="286713"/>
                <a:chExt cx="761531" cy="1056802"/>
              </a:xfrm>
            </p:grpSpPr>
            <p:sp>
              <p:nvSpPr>
                <p:cNvPr id="287" name="Oval 286"/>
                <p:cNvSpPr>
                  <a:spLocks noChangeArrowheads="1"/>
                </p:cNvSpPr>
                <p:nvPr/>
              </p:nvSpPr>
              <p:spPr bwMode="auto">
                <a:xfrm rot="3194137">
                  <a:off x="4159403" y="363793"/>
                  <a:ext cx="253083" cy="9669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88" name="Oval 287"/>
                <p:cNvSpPr>
                  <a:spLocks noChangeArrowheads="1"/>
                </p:cNvSpPr>
                <p:nvPr/>
              </p:nvSpPr>
              <p:spPr bwMode="auto">
                <a:xfrm>
                  <a:off x="4459192" y="767272"/>
                  <a:ext cx="88637"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89" name="Oval 288"/>
                <p:cNvSpPr>
                  <a:spLocks noChangeArrowheads="1"/>
                </p:cNvSpPr>
                <p:nvPr/>
              </p:nvSpPr>
              <p:spPr bwMode="auto">
                <a:xfrm>
                  <a:off x="4459192" y="1040764"/>
                  <a:ext cx="88637"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0" name="Oval 289"/>
                <p:cNvSpPr>
                  <a:spLocks noChangeArrowheads="1"/>
                </p:cNvSpPr>
                <p:nvPr/>
              </p:nvSpPr>
              <p:spPr bwMode="auto">
                <a:xfrm>
                  <a:off x="4567972" y="767272"/>
                  <a:ext cx="84609"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1" name="Oval 290"/>
                <p:cNvSpPr>
                  <a:spLocks noChangeArrowheads="1"/>
                </p:cNvSpPr>
                <p:nvPr/>
              </p:nvSpPr>
              <p:spPr bwMode="auto">
                <a:xfrm>
                  <a:off x="4567972" y="1040764"/>
                  <a:ext cx="84609" cy="3020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2" name="Oval 291"/>
                <p:cNvSpPr>
                  <a:spLocks noChangeArrowheads="1"/>
                </p:cNvSpPr>
                <p:nvPr/>
              </p:nvSpPr>
              <p:spPr bwMode="auto">
                <a:xfrm rot="3194137">
                  <a:off x="4324591" y="563809"/>
                  <a:ext cx="253083" cy="9669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3" name="Oval 292"/>
                <p:cNvSpPr>
                  <a:spLocks noChangeArrowheads="1"/>
                </p:cNvSpPr>
                <p:nvPr/>
              </p:nvSpPr>
              <p:spPr bwMode="auto">
                <a:xfrm rot="3194137">
                  <a:off x="4076758" y="443364"/>
                  <a:ext cx="261247"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4" name="Oval 293"/>
                <p:cNvSpPr>
                  <a:spLocks noChangeArrowheads="1"/>
                </p:cNvSpPr>
                <p:nvPr/>
              </p:nvSpPr>
              <p:spPr bwMode="auto">
                <a:xfrm rot="3194137">
                  <a:off x="4250055" y="655628"/>
                  <a:ext cx="253083"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5" name="Oval 294"/>
                <p:cNvSpPr>
                  <a:spLocks noChangeArrowheads="1"/>
                </p:cNvSpPr>
                <p:nvPr/>
              </p:nvSpPr>
              <p:spPr bwMode="auto">
                <a:xfrm rot="18405863" flipH="1">
                  <a:off x="4662999" y="384172"/>
                  <a:ext cx="257164" cy="926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6" name="Oval 295"/>
                <p:cNvSpPr>
                  <a:spLocks noChangeArrowheads="1"/>
                </p:cNvSpPr>
                <p:nvPr/>
              </p:nvSpPr>
              <p:spPr bwMode="auto">
                <a:xfrm rot="18405863" flipH="1">
                  <a:off x="4747603" y="429078"/>
                  <a:ext cx="257167"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7" name="Oval 296"/>
                <p:cNvSpPr>
                  <a:spLocks noChangeArrowheads="1"/>
                </p:cNvSpPr>
                <p:nvPr/>
              </p:nvSpPr>
              <p:spPr bwMode="auto">
                <a:xfrm rot="18405863" flipH="1">
                  <a:off x="4519996" y="594397"/>
                  <a:ext cx="253083" cy="92667"/>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sp>
              <p:nvSpPr>
                <p:cNvPr id="298" name="Oval 297"/>
                <p:cNvSpPr>
                  <a:spLocks noChangeArrowheads="1"/>
                </p:cNvSpPr>
                <p:nvPr/>
              </p:nvSpPr>
              <p:spPr bwMode="auto">
                <a:xfrm rot="18405863" flipH="1">
                  <a:off x="4602561" y="641341"/>
                  <a:ext cx="257167" cy="92665"/>
                </a:xfrm>
                <a:prstGeom prst="ellipse">
                  <a:avLst/>
                </a:prstGeom>
                <a:solidFill>
                  <a:srgbClr val="88BFF6"/>
                </a:solidFill>
                <a:ln w="952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sz="1400" b="1">
                    <a:solidFill>
                      <a:srgbClr val="FFFFFF"/>
                    </a:solidFill>
                  </a:endParaRPr>
                </a:p>
              </p:txBody>
            </p:sp>
          </p:grpSp>
          <p:grpSp>
            <p:nvGrpSpPr>
              <p:cNvPr id="209937" name="Group 67"/>
              <p:cNvGrpSpPr>
                <a:grpSpLocks/>
              </p:cNvGrpSpPr>
              <p:nvPr/>
            </p:nvGrpSpPr>
            <p:grpSpPr bwMode="auto">
              <a:xfrm>
                <a:off x="7451573" y="2455609"/>
                <a:ext cx="205378" cy="144590"/>
                <a:chOff x="2208" y="384"/>
                <a:chExt cx="144" cy="96"/>
              </a:xfrm>
            </p:grpSpPr>
            <p:sp>
              <p:nvSpPr>
                <p:cNvPr id="210062" name="Rectangle 68"/>
                <p:cNvSpPr>
                  <a:spLocks noChangeArrowheads="1"/>
                </p:cNvSpPr>
                <p:nvPr/>
              </p:nvSpPr>
              <p:spPr bwMode="auto">
                <a:xfrm>
                  <a:off x="2208" y="384"/>
                  <a:ext cx="144"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63" name="Rectangle 69"/>
                <p:cNvSpPr>
                  <a:spLocks noChangeArrowheads="1"/>
                </p:cNvSpPr>
                <p:nvPr/>
              </p:nvSpPr>
              <p:spPr bwMode="auto">
                <a:xfrm>
                  <a:off x="2304" y="432"/>
                  <a:ext cx="48" cy="48"/>
                </a:xfrm>
                <a:prstGeom prst="rect">
                  <a:avLst/>
                </a:prstGeom>
                <a:solidFill>
                  <a:srgbClr val="0080FF"/>
                </a:solidFill>
                <a:ln w="9525">
                  <a:solidFill>
                    <a:schemeClr val="tx1"/>
                  </a:solidFill>
                  <a:miter lim="800000"/>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09939" name="AutoShape 3"/>
              <p:cNvSpPr>
                <a:spLocks noChangeArrowheads="1"/>
              </p:cNvSpPr>
              <p:nvPr/>
            </p:nvSpPr>
            <p:spPr bwMode="auto">
              <a:xfrm>
                <a:off x="6636213" y="3644034"/>
                <a:ext cx="811671" cy="859928"/>
              </a:xfrm>
              <a:prstGeom prst="star32">
                <a:avLst>
                  <a:gd name="adj" fmla="val 37500"/>
                </a:avLst>
              </a:prstGeom>
              <a:solidFill>
                <a:srgbClr val="00B86B"/>
              </a:solidFill>
              <a:ln w="9525">
                <a:solidFill>
                  <a:srgbClr val="00B86B"/>
                </a:solidFill>
                <a:miter lim="800000"/>
                <a:headEnd/>
                <a:tailEnd/>
              </a:ln>
            </p:spPr>
            <p:txBody>
              <a:bodyPr wrap="none" anchor="ctr"/>
              <a:lstStyle/>
              <a:p>
                <a:pPr algn="ctr" fontAlgn="base">
                  <a:spcBef>
                    <a:spcPct val="0"/>
                  </a:spcBef>
                  <a:spcAft>
                    <a:spcPct val="0"/>
                  </a:spcAft>
                </a:pPr>
                <a:endParaRPr lang="en-US" sz="1200" b="1">
                  <a:solidFill>
                    <a:srgbClr val="000000"/>
                  </a:solidFill>
                  <a:latin typeface="Microsoft Sans Serif" pitchFamily="34" charset="0"/>
                </a:endParaRPr>
              </a:p>
            </p:txBody>
          </p:sp>
          <p:sp>
            <p:nvSpPr>
              <p:cNvPr id="209940" name="Oval 4"/>
              <p:cNvSpPr>
                <a:spLocks noChangeArrowheads="1"/>
              </p:cNvSpPr>
              <p:nvPr/>
            </p:nvSpPr>
            <p:spPr bwMode="auto">
              <a:xfrm>
                <a:off x="6724759" y="3750574"/>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38" name="Group 25"/>
              <p:cNvGrpSpPr>
                <a:grpSpLocks/>
              </p:cNvGrpSpPr>
              <p:nvPr/>
            </p:nvGrpSpPr>
            <p:grpSpPr bwMode="auto">
              <a:xfrm>
                <a:off x="6960881" y="3385294"/>
                <a:ext cx="135278" cy="1149107"/>
                <a:chOff x="1536" y="390"/>
                <a:chExt cx="110" cy="906"/>
              </a:xfrm>
            </p:grpSpPr>
            <p:grpSp>
              <p:nvGrpSpPr>
                <p:cNvPr id="209941" name="Group 26"/>
                <p:cNvGrpSpPr>
                  <a:grpSpLocks/>
                </p:cNvGrpSpPr>
                <p:nvPr/>
              </p:nvGrpSpPr>
              <p:grpSpPr bwMode="auto">
                <a:xfrm rot="5400000" flipH="1">
                  <a:off x="1510" y="842"/>
                  <a:ext cx="162" cy="110"/>
                  <a:chOff x="3036" y="1632"/>
                  <a:chExt cx="162" cy="110"/>
                </a:xfrm>
              </p:grpSpPr>
              <p:sp>
                <p:nvSpPr>
                  <p:cNvPr id="210055" name="Line 27"/>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56" name="Line 28"/>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57" name="Line 29"/>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58" name="Line 30"/>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59" name="Line 31"/>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60" name="Line 32"/>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61" name="Line 33"/>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047" name="Line 34"/>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48" name="AutoShape 35"/>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49" name="Line 36"/>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50" name="Oval 37"/>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42" name="Group 38"/>
                <p:cNvGrpSpPr>
                  <a:grpSpLocks/>
                </p:cNvGrpSpPr>
                <p:nvPr/>
              </p:nvGrpSpPr>
              <p:grpSpPr bwMode="auto">
                <a:xfrm>
                  <a:off x="1568" y="726"/>
                  <a:ext cx="48" cy="96"/>
                  <a:chOff x="3552" y="2880"/>
                  <a:chExt cx="48" cy="96"/>
                </a:xfrm>
              </p:grpSpPr>
              <p:sp>
                <p:nvSpPr>
                  <p:cNvPr id="210053" name="Oval 39"/>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54" name="Oval 40"/>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052" name="Line 41"/>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209945" name="Group 42"/>
              <p:cNvGrpSpPr>
                <a:grpSpLocks/>
              </p:cNvGrpSpPr>
              <p:nvPr/>
            </p:nvGrpSpPr>
            <p:grpSpPr bwMode="auto">
              <a:xfrm>
                <a:off x="6909230" y="3491834"/>
                <a:ext cx="314830" cy="214348"/>
                <a:chOff x="600" y="1655"/>
                <a:chExt cx="256" cy="169"/>
              </a:xfrm>
            </p:grpSpPr>
            <p:sp>
              <p:nvSpPr>
                <p:cNvPr id="210044" name="Oval 43"/>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45" name="Text Box 44"/>
                <p:cNvSpPr txBox="1">
                  <a:spLocks noChangeArrowheads="1"/>
                </p:cNvSpPr>
                <p:nvPr/>
              </p:nvSpPr>
              <p:spPr bwMode="auto">
                <a:xfrm>
                  <a:off x="600" y="1668"/>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sp>
            <p:nvSpPr>
              <p:cNvPr id="209943" name="Oval 76"/>
              <p:cNvSpPr>
                <a:spLocks noChangeArrowheads="1"/>
              </p:cNvSpPr>
              <p:nvPr/>
            </p:nvSpPr>
            <p:spPr bwMode="auto">
              <a:xfrm>
                <a:off x="7183475" y="4744945"/>
                <a:ext cx="737882" cy="76099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44" name="Oval 45"/>
              <p:cNvSpPr>
                <a:spLocks noChangeArrowheads="1"/>
              </p:cNvSpPr>
              <p:nvPr/>
            </p:nvSpPr>
            <p:spPr bwMode="auto">
              <a:xfrm>
                <a:off x="7222829" y="4785531"/>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46" name="Group 46"/>
              <p:cNvGrpSpPr>
                <a:grpSpLocks/>
              </p:cNvGrpSpPr>
              <p:nvPr/>
            </p:nvGrpSpPr>
            <p:grpSpPr bwMode="auto">
              <a:xfrm>
                <a:off x="7303996" y="4876851"/>
                <a:ext cx="752640" cy="466746"/>
                <a:chOff x="3756" y="1884"/>
                <a:chExt cx="612" cy="368"/>
              </a:xfrm>
            </p:grpSpPr>
            <p:grpSp>
              <p:nvGrpSpPr>
                <p:cNvPr id="209951" name="Group 47"/>
                <p:cNvGrpSpPr>
                  <a:grpSpLocks/>
                </p:cNvGrpSpPr>
                <p:nvPr/>
              </p:nvGrpSpPr>
              <p:grpSpPr bwMode="auto">
                <a:xfrm rot="-9641556" flipH="1" flipV="1">
                  <a:off x="3756" y="1884"/>
                  <a:ext cx="48" cy="240"/>
                  <a:chOff x="3312" y="1296"/>
                  <a:chExt cx="48" cy="240"/>
                </a:xfrm>
              </p:grpSpPr>
              <p:sp>
                <p:nvSpPr>
                  <p:cNvPr id="210042" name="Line 48"/>
                  <p:cNvSpPr>
                    <a:spLocks noChangeShapeType="1"/>
                  </p:cNvSpPr>
                  <p:nvPr/>
                </p:nvSpPr>
                <p:spPr bwMode="auto">
                  <a:xfrm flipV="1">
                    <a:off x="3360" y="1296"/>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43" name="AutoShape 49"/>
                  <p:cNvSpPr>
                    <a:spLocks/>
                  </p:cNvSpPr>
                  <p:nvPr/>
                </p:nvSpPr>
                <p:spPr bwMode="auto">
                  <a:xfrm flipV="1">
                    <a:off x="3312" y="1392"/>
                    <a:ext cx="48" cy="144"/>
                  </a:xfrm>
                  <a:prstGeom prst="leftBracket">
                    <a:avLst>
                      <a:gd name="adj" fmla="val 25000"/>
                    </a:avLst>
                  </a:prstGeom>
                  <a:noFill/>
                  <a:ln w="28575">
                    <a:solidFill>
                      <a:srgbClr val="FDC283"/>
                    </a:solidFill>
                    <a:round/>
                    <a:headEnd/>
                    <a:tailEnd/>
                  </a:ln>
                </p:spPr>
                <p:txBody>
                  <a:bodyPr rot="10800000"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nvGrpSpPr>
                <p:cNvPr id="209952" name="Group 50"/>
                <p:cNvGrpSpPr>
                  <a:grpSpLocks/>
                </p:cNvGrpSpPr>
                <p:nvPr/>
              </p:nvGrpSpPr>
              <p:grpSpPr bwMode="auto">
                <a:xfrm rot="-5400000">
                  <a:off x="4028" y="1912"/>
                  <a:ext cx="110" cy="570"/>
                  <a:chOff x="2832" y="1632"/>
                  <a:chExt cx="110" cy="570"/>
                </a:xfrm>
              </p:grpSpPr>
              <p:grpSp>
                <p:nvGrpSpPr>
                  <p:cNvPr id="209954" name="Group 51"/>
                  <p:cNvGrpSpPr>
                    <a:grpSpLocks/>
                  </p:cNvGrpSpPr>
                  <p:nvPr/>
                </p:nvGrpSpPr>
                <p:grpSpPr bwMode="auto">
                  <a:xfrm rot="5400000" flipH="1">
                    <a:off x="2806" y="1748"/>
                    <a:ext cx="162" cy="110"/>
                    <a:chOff x="3036" y="1632"/>
                    <a:chExt cx="162" cy="110"/>
                  </a:xfrm>
                </p:grpSpPr>
                <p:sp>
                  <p:nvSpPr>
                    <p:cNvPr id="210035" name="Line 52"/>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36" name="Line 53"/>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37" name="Line 54"/>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38" name="Line 55"/>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39" name="Line 56"/>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40" name="Line 57"/>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41" name="Line 58"/>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030" name="Line 59"/>
                  <p:cNvSpPr>
                    <a:spLocks noChangeShapeType="1"/>
                  </p:cNvSpPr>
                  <p:nvPr/>
                </p:nvSpPr>
                <p:spPr bwMode="auto">
                  <a:xfrm>
                    <a:off x="2888" y="1932"/>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31" name="Oval 60"/>
                  <p:cNvSpPr>
                    <a:spLocks noChangeArrowheads="1"/>
                  </p:cNvSpPr>
                  <p:nvPr/>
                </p:nvSpPr>
                <p:spPr bwMode="auto">
                  <a:xfrm>
                    <a:off x="2864" y="1884"/>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55" name="Group 61"/>
                  <p:cNvGrpSpPr>
                    <a:grpSpLocks/>
                  </p:cNvGrpSpPr>
                  <p:nvPr/>
                </p:nvGrpSpPr>
                <p:grpSpPr bwMode="auto">
                  <a:xfrm>
                    <a:off x="2864" y="1632"/>
                    <a:ext cx="48" cy="96"/>
                    <a:chOff x="3552" y="2880"/>
                    <a:chExt cx="48" cy="96"/>
                  </a:xfrm>
                </p:grpSpPr>
                <p:sp>
                  <p:nvSpPr>
                    <p:cNvPr id="210033" name="Oval 62"/>
                    <p:cNvSpPr>
                      <a:spLocks noChangeArrowheads="1"/>
                    </p:cNvSpPr>
                    <p:nvPr/>
                  </p:nvSpPr>
                  <p:spPr bwMode="auto">
                    <a:xfrm>
                      <a:off x="3552" y="2880"/>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34" name="Oval 63"/>
                    <p:cNvSpPr>
                      <a:spLocks noChangeArrowheads="1"/>
                    </p:cNvSpPr>
                    <p:nvPr/>
                  </p:nvSpPr>
                  <p:spPr bwMode="auto">
                    <a:xfrm>
                      <a:off x="3552" y="2928"/>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grpSp>
          <p:grpSp>
            <p:nvGrpSpPr>
              <p:cNvPr id="209956" name="Group 64"/>
              <p:cNvGrpSpPr>
                <a:grpSpLocks/>
              </p:cNvGrpSpPr>
              <p:nvPr/>
            </p:nvGrpSpPr>
            <p:grpSpPr bwMode="auto">
              <a:xfrm>
                <a:off x="7434356" y="4805822"/>
                <a:ext cx="314830" cy="223225"/>
                <a:chOff x="610" y="1648"/>
                <a:chExt cx="256" cy="176"/>
              </a:xfrm>
            </p:grpSpPr>
            <p:sp>
              <p:nvSpPr>
                <p:cNvPr id="210025"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26" name="Text Box 66"/>
                <p:cNvSpPr txBox="1">
                  <a:spLocks noChangeArrowheads="1"/>
                </p:cNvSpPr>
                <p:nvPr/>
              </p:nvSpPr>
              <p:spPr bwMode="auto">
                <a:xfrm>
                  <a:off x="610" y="1648"/>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sp>
            <p:nvSpPr>
              <p:cNvPr id="209947" name="Arc 73"/>
              <p:cNvSpPr>
                <a:spLocks/>
              </p:cNvSpPr>
              <p:nvPr/>
            </p:nvSpPr>
            <p:spPr bwMode="auto">
              <a:xfrm rot="17067626" flipH="1">
                <a:off x="7294444" y="5193570"/>
                <a:ext cx="62149" cy="578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EC0089"/>
                </a:solidFill>
                <a:round/>
                <a:headEnd/>
                <a:tailEnd/>
              </a:ln>
            </p:spPr>
            <p:txBody>
              <a:bodyPr vert="eaVert" wrap="none" anchor="ctr"/>
              <a:lstStyle/>
              <a:p>
                <a:pPr fontAlgn="base">
                  <a:spcBef>
                    <a:spcPct val="0"/>
                  </a:spcBef>
                  <a:spcAft>
                    <a:spcPct val="0"/>
                  </a:spcAft>
                </a:pPr>
                <a:endParaRPr lang="en-US">
                  <a:solidFill>
                    <a:srgbClr val="000000"/>
                  </a:solidFill>
                </a:endParaRPr>
              </a:p>
            </p:txBody>
          </p:sp>
          <p:sp>
            <p:nvSpPr>
              <p:cNvPr id="209948" name="Oval 76"/>
              <p:cNvSpPr>
                <a:spLocks noChangeArrowheads="1"/>
              </p:cNvSpPr>
              <p:nvPr/>
            </p:nvSpPr>
            <p:spPr bwMode="auto">
              <a:xfrm>
                <a:off x="7495846" y="5891282"/>
                <a:ext cx="694840" cy="70772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49" name="Text Box 99"/>
              <p:cNvSpPr txBox="1">
                <a:spLocks noChangeArrowheads="1"/>
              </p:cNvSpPr>
              <p:nvPr/>
            </p:nvSpPr>
            <p:spPr bwMode="auto">
              <a:xfrm>
                <a:off x="8152612" y="5889580"/>
                <a:ext cx="991388"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b="1">
                    <a:solidFill>
                      <a:srgbClr val="000000"/>
                    </a:solidFill>
                  </a:rPr>
                  <a:t>Lysosome</a:t>
                </a:r>
              </a:p>
            </p:txBody>
          </p:sp>
          <p:sp>
            <p:nvSpPr>
              <p:cNvPr id="209950" name="Oval 76"/>
              <p:cNvSpPr>
                <a:spLocks noChangeArrowheads="1"/>
              </p:cNvSpPr>
              <p:nvPr/>
            </p:nvSpPr>
            <p:spPr bwMode="auto">
              <a:xfrm>
                <a:off x="7530280" y="5925527"/>
                <a:ext cx="611213" cy="622750"/>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60" name="Group 64"/>
              <p:cNvGrpSpPr>
                <a:grpSpLocks/>
              </p:cNvGrpSpPr>
              <p:nvPr/>
            </p:nvGrpSpPr>
            <p:grpSpPr bwMode="auto">
              <a:xfrm>
                <a:off x="7485133" y="6021182"/>
                <a:ext cx="296383" cy="222692"/>
                <a:chOff x="608" y="1635"/>
                <a:chExt cx="256" cy="189"/>
              </a:xfrm>
            </p:grpSpPr>
            <p:sp>
              <p:nvSpPr>
                <p:cNvPr id="210023"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24" name="Text Box 66"/>
                <p:cNvSpPr txBox="1">
                  <a:spLocks noChangeArrowheads="1"/>
                </p:cNvSpPr>
                <p:nvPr/>
              </p:nvSpPr>
              <p:spPr bwMode="auto">
                <a:xfrm>
                  <a:off x="608"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nvGrpSpPr>
              <p:cNvPr id="209962" name="Group 64"/>
              <p:cNvGrpSpPr>
                <a:grpSpLocks/>
              </p:cNvGrpSpPr>
              <p:nvPr/>
            </p:nvGrpSpPr>
            <p:grpSpPr bwMode="auto">
              <a:xfrm>
                <a:off x="7733991" y="6264702"/>
                <a:ext cx="296383" cy="222692"/>
                <a:chOff x="619" y="1635"/>
                <a:chExt cx="256" cy="189"/>
              </a:xfrm>
            </p:grpSpPr>
            <p:sp>
              <p:nvSpPr>
                <p:cNvPr id="210021"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22" name="Text Box 66"/>
                <p:cNvSpPr txBox="1">
                  <a:spLocks noChangeArrowheads="1"/>
                </p:cNvSpPr>
                <p:nvPr/>
              </p:nvSpPr>
              <p:spPr bwMode="auto">
                <a:xfrm>
                  <a:off x="619"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sp>
            <p:nvSpPr>
              <p:cNvPr id="209953" name="Line 100"/>
              <p:cNvSpPr>
                <a:spLocks noChangeShapeType="1"/>
              </p:cNvSpPr>
              <p:nvPr/>
            </p:nvSpPr>
            <p:spPr bwMode="auto">
              <a:xfrm rot="16200000" flipH="1">
                <a:off x="7594603" y="5676904"/>
                <a:ext cx="330198" cy="76198"/>
              </a:xfrm>
              <a:prstGeom prst="line">
                <a:avLst/>
              </a:prstGeom>
              <a:noFill/>
              <a:ln w="34925">
                <a:solidFill>
                  <a:srgbClr val="123D73"/>
                </a:solidFill>
                <a:round/>
                <a:headEnd/>
                <a:tailEnd type="stealth" w="med" len="med"/>
              </a:ln>
            </p:spPr>
            <p:txBody>
              <a:bodyPr wrap="none" anchor="ctr"/>
              <a:lstStyle/>
              <a:p>
                <a:pPr fontAlgn="base">
                  <a:spcBef>
                    <a:spcPct val="0"/>
                  </a:spcBef>
                  <a:spcAft>
                    <a:spcPct val="0"/>
                  </a:spcAft>
                </a:pPr>
                <a:endParaRPr lang="en-US">
                  <a:solidFill>
                    <a:srgbClr val="000000"/>
                  </a:solidFill>
                </a:endParaRPr>
              </a:p>
            </p:txBody>
          </p:sp>
          <p:cxnSp>
            <p:nvCxnSpPr>
              <p:cNvPr id="361" name="Straight Arrow Connector 360"/>
              <p:cNvCxnSpPr>
                <a:cxnSpLocks noChangeShapeType="1"/>
              </p:cNvCxnSpPr>
              <p:nvPr/>
            </p:nvCxnSpPr>
            <p:spPr bwMode="auto">
              <a:xfrm flipV="1">
                <a:off x="7796161" y="4572308"/>
                <a:ext cx="142880" cy="198411"/>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grpSp>
            <p:nvGrpSpPr>
              <p:cNvPr id="209963" name="Group 8"/>
              <p:cNvGrpSpPr>
                <a:grpSpLocks/>
              </p:cNvGrpSpPr>
              <p:nvPr/>
            </p:nvGrpSpPr>
            <p:grpSpPr bwMode="auto">
              <a:xfrm>
                <a:off x="8463702" y="2288189"/>
                <a:ext cx="127900" cy="1069202"/>
                <a:chOff x="1536" y="390"/>
                <a:chExt cx="110" cy="906"/>
              </a:xfrm>
            </p:grpSpPr>
            <p:grpSp>
              <p:nvGrpSpPr>
                <p:cNvPr id="209968" name="Group 9"/>
                <p:cNvGrpSpPr>
                  <a:grpSpLocks/>
                </p:cNvGrpSpPr>
                <p:nvPr/>
              </p:nvGrpSpPr>
              <p:grpSpPr bwMode="auto">
                <a:xfrm rot="5400000" flipH="1">
                  <a:off x="1510" y="842"/>
                  <a:ext cx="162" cy="110"/>
                  <a:chOff x="3036" y="1632"/>
                  <a:chExt cx="162" cy="110"/>
                </a:xfrm>
              </p:grpSpPr>
              <p:sp>
                <p:nvSpPr>
                  <p:cNvPr id="210014" name="Line 10"/>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15" name="Line 11"/>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16" name="Line 12"/>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17" name="Line 13"/>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18" name="Line 14"/>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19" name="Line 15"/>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20" name="Line 16"/>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10006" name="Line 17"/>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7" name="AutoShape 18"/>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08" name="Line 19"/>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9" name="Oval 20"/>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69" name="Group 21"/>
                <p:cNvGrpSpPr>
                  <a:grpSpLocks/>
                </p:cNvGrpSpPr>
                <p:nvPr/>
              </p:nvGrpSpPr>
              <p:grpSpPr bwMode="auto">
                <a:xfrm>
                  <a:off x="1568" y="726"/>
                  <a:ext cx="48" cy="96"/>
                  <a:chOff x="3552" y="2880"/>
                  <a:chExt cx="48" cy="96"/>
                </a:xfrm>
              </p:grpSpPr>
              <p:sp>
                <p:nvSpPr>
                  <p:cNvPr id="210012" name="Oval 22"/>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10013" name="Oval 23"/>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10011" name="Line 24"/>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209972" name="Group 8"/>
              <p:cNvGrpSpPr>
                <a:grpSpLocks/>
              </p:cNvGrpSpPr>
              <p:nvPr/>
            </p:nvGrpSpPr>
            <p:grpSpPr bwMode="auto">
              <a:xfrm>
                <a:off x="8241107" y="2342727"/>
                <a:ext cx="127900" cy="1069203"/>
                <a:chOff x="1536" y="390"/>
                <a:chExt cx="110" cy="906"/>
              </a:xfrm>
            </p:grpSpPr>
            <p:grpSp>
              <p:nvGrpSpPr>
                <p:cNvPr id="209973" name="Group 9"/>
                <p:cNvGrpSpPr>
                  <a:grpSpLocks/>
                </p:cNvGrpSpPr>
                <p:nvPr/>
              </p:nvGrpSpPr>
              <p:grpSpPr bwMode="auto">
                <a:xfrm rot="5400000" flipH="1">
                  <a:off x="1510" y="842"/>
                  <a:ext cx="162" cy="110"/>
                  <a:chOff x="3036" y="1632"/>
                  <a:chExt cx="162" cy="110"/>
                </a:xfrm>
              </p:grpSpPr>
              <p:sp>
                <p:nvSpPr>
                  <p:cNvPr id="209998" name="Line 10"/>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99" name="Line 11"/>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0" name="Line 12"/>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1" name="Line 13"/>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2" name="Line 14"/>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3" name="Line 15"/>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0004" name="Line 16"/>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09990" name="Line 17"/>
                <p:cNvSpPr>
                  <a:spLocks noChangeShapeType="1"/>
                </p:cNvSpPr>
                <p:nvPr/>
              </p:nvSpPr>
              <p:spPr bwMode="auto">
                <a:xfrm>
                  <a:off x="1592" y="39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91" name="AutoShape 18"/>
                <p:cNvSpPr>
                  <a:spLocks/>
                </p:cNvSpPr>
                <p:nvPr/>
              </p:nvSpPr>
              <p:spPr bwMode="auto">
                <a:xfrm>
                  <a:off x="1544" y="486"/>
                  <a:ext cx="48" cy="144"/>
                </a:xfrm>
                <a:prstGeom prst="leftBracket">
                  <a:avLst>
                    <a:gd name="adj" fmla="val 25000"/>
                  </a:avLst>
                </a:prstGeom>
                <a:noFill/>
                <a:ln w="28575">
                  <a:solidFill>
                    <a:srgbClr val="FDC283"/>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92" name="Line 19"/>
                <p:cNvSpPr>
                  <a:spLocks noChangeShapeType="1"/>
                </p:cNvSpPr>
                <p:nvPr/>
              </p:nvSpPr>
              <p:spPr bwMode="auto">
                <a:xfrm>
                  <a:off x="1592" y="1026"/>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93" name="Oval 20"/>
                <p:cNvSpPr>
                  <a:spLocks noChangeArrowheads="1"/>
                </p:cNvSpPr>
                <p:nvPr/>
              </p:nvSpPr>
              <p:spPr bwMode="auto">
                <a:xfrm>
                  <a:off x="1568" y="97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74" name="Group 21"/>
                <p:cNvGrpSpPr>
                  <a:grpSpLocks/>
                </p:cNvGrpSpPr>
                <p:nvPr/>
              </p:nvGrpSpPr>
              <p:grpSpPr bwMode="auto">
                <a:xfrm>
                  <a:off x="1568" y="726"/>
                  <a:ext cx="48" cy="96"/>
                  <a:chOff x="3552" y="2880"/>
                  <a:chExt cx="48" cy="96"/>
                </a:xfrm>
              </p:grpSpPr>
              <p:sp>
                <p:nvSpPr>
                  <p:cNvPr id="209996" name="Oval 22"/>
                  <p:cNvSpPr>
                    <a:spLocks noChangeArrowheads="1"/>
                  </p:cNvSpPr>
                  <p:nvPr/>
                </p:nvSpPr>
                <p:spPr bwMode="auto">
                  <a:xfrm>
                    <a:off x="3552" y="2880"/>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97" name="Oval 23"/>
                  <p:cNvSpPr>
                    <a:spLocks noChangeArrowheads="1"/>
                  </p:cNvSpPr>
                  <p:nvPr/>
                </p:nvSpPr>
                <p:spPr bwMode="auto">
                  <a:xfrm>
                    <a:off x="3552" y="2928"/>
                    <a:ext cx="48" cy="48"/>
                  </a:xfrm>
                  <a:prstGeom prst="ellipse">
                    <a:avLst/>
                  </a:prstGeom>
                  <a:solidFill>
                    <a:srgbClr val="69A8D3"/>
                  </a:solidFill>
                  <a:ln w="9525">
                    <a:no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sp>
              <p:nvSpPr>
                <p:cNvPr id="209995" name="Line 24"/>
                <p:cNvSpPr>
                  <a:spLocks noChangeShapeType="1"/>
                </p:cNvSpPr>
                <p:nvPr/>
              </p:nvSpPr>
              <p:spPr bwMode="auto">
                <a:xfrm>
                  <a:off x="1596" y="630"/>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09957" name="Text Box 96"/>
              <p:cNvSpPr txBox="1">
                <a:spLocks noChangeArrowheads="1"/>
              </p:cNvSpPr>
              <p:nvPr/>
            </p:nvSpPr>
            <p:spPr bwMode="auto">
              <a:xfrm>
                <a:off x="7039589" y="5432380"/>
                <a:ext cx="645647" cy="31708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b="1">
                    <a:solidFill>
                      <a:srgbClr val="000000"/>
                    </a:solidFill>
                  </a:rPr>
                  <a:t>Endosome</a:t>
                </a:r>
              </a:p>
              <a:p>
                <a:pPr algn="ctr" fontAlgn="base">
                  <a:spcBef>
                    <a:spcPct val="0"/>
                  </a:spcBef>
                  <a:spcAft>
                    <a:spcPct val="0"/>
                  </a:spcAft>
                </a:pPr>
                <a:r>
                  <a:rPr lang="en-US" sz="1000" b="1">
                    <a:solidFill>
                      <a:srgbClr val="000000"/>
                    </a:solidFill>
                  </a:rPr>
                  <a:t>(H+)</a:t>
                </a:r>
              </a:p>
            </p:txBody>
          </p:sp>
          <p:sp>
            <p:nvSpPr>
              <p:cNvPr id="209958" name="Oval 76"/>
              <p:cNvSpPr>
                <a:spLocks noChangeArrowheads="1"/>
              </p:cNvSpPr>
              <p:nvPr/>
            </p:nvSpPr>
            <p:spPr bwMode="auto">
              <a:xfrm>
                <a:off x="7826663" y="3852040"/>
                <a:ext cx="737882" cy="760998"/>
              </a:xfrm>
              <a:prstGeom prst="ellipse">
                <a:avLst/>
              </a:prstGeom>
              <a:solidFill>
                <a:srgbClr val="FFFFFF"/>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59" name="Oval 45"/>
              <p:cNvSpPr>
                <a:spLocks noChangeArrowheads="1"/>
              </p:cNvSpPr>
              <p:nvPr/>
            </p:nvSpPr>
            <p:spPr bwMode="auto">
              <a:xfrm>
                <a:off x="7866017" y="3892627"/>
                <a:ext cx="649336" cy="669679"/>
              </a:xfrm>
              <a:prstGeom prst="ellipse">
                <a:avLst/>
              </a:prstGeom>
              <a:solidFill>
                <a:srgbClr val="ACD2BB"/>
              </a:solidFill>
              <a:ln w="9525">
                <a:solidFill>
                  <a:srgbClr val="00B86B"/>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09977" name="Group 46"/>
              <p:cNvGrpSpPr>
                <a:grpSpLocks/>
              </p:cNvGrpSpPr>
              <p:nvPr/>
            </p:nvGrpSpPr>
            <p:grpSpPr bwMode="auto">
              <a:xfrm>
                <a:off x="7947184" y="3983946"/>
                <a:ext cx="752640" cy="466746"/>
                <a:chOff x="3756" y="1884"/>
                <a:chExt cx="612" cy="368"/>
              </a:xfrm>
            </p:grpSpPr>
            <p:grpSp>
              <p:nvGrpSpPr>
                <p:cNvPr id="209989" name="Group 47"/>
                <p:cNvGrpSpPr>
                  <a:grpSpLocks/>
                </p:cNvGrpSpPr>
                <p:nvPr/>
              </p:nvGrpSpPr>
              <p:grpSpPr bwMode="auto">
                <a:xfrm rot="-9641556" flipH="1" flipV="1">
                  <a:off x="3756" y="1884"/>
                  <a:ext cx="48" cy="240"/>
                  <a:chOff x="3312" y="1296"/>
                  <a:chExt cx="48" cy="240"/>
                </a:xfrm>
              </p:grpSpPr>
              <p:sp>
                <p:nvSpPr>
                  <p:cNvPr id="209987" name="Line 48"/>
                  <p:cNvSpPr>
                    <a:spLocks noChangeShapeType="1"/>
                  </p:cNvSpPr>
                  <p:nvPr/>
                </p:nvSpPr>
                <p:spPr bwMode="auto">
                  <a:xfrm flipV="1">
                    <a:off x="3360" y="1296"/>
                    <a:ext cx="0" cy="96"/>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8" name="AutoShape 49"/>
                  <p:cNvSpPr>
                    <a:spLocks/>
                  </p:cNvSpPr>
                  <p:nvPr/>
                </p:nvSpPr>
                <p:spPr bwMode="auto">
                  <a:xfrm flipV="1">
                    <a:off x="3312" y="1392"/>
                    <a:ext cx="48" cy="144"/>
                  </a:xfrm>
                  <a:prstGeom prst="leftBracket">
                    <a:avLst>
                      <a:gd name="adj" fmla="val 25000"/>
                    </a:avLst>
                  </a:prstGeom>
                  <a:noFill/>
                  <a:ln w="28575">
                    <a:solidFill>
                      <a:srgbClr val="FDC283"/>
                    </a:solidFill>
                    <a:round/>
                    <a:headEnd/>
                    <a:tailEnd/>
                  </a:ln>
                </p:spPr>
                <p:txBody>
                  <a:bodyPr rot="10800000"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nvGrpSpPr>
                <p:cNvPr id="209994" name="Group 50"/>
                <p:cNvGrpSpPr>
                  <a:grpSpLocks/>
                </p:cNvGrpSpPr>
                <p:nvPr/>
              </p:nvGrpSpPr>
              <p:grpSpPr bwMode="auto">
                <a:xfrm rot="-5400000">
                  <a:off x="4028" y="1912"/>
                  <a:ext cx="110" cy="570"/>
                  <a:chOff x="2832" y="1632"/>
                  <a:chExt cx="110" cy="570"/>
                </a:xfrm>
              </p:grpSpPr>
              <p:grpSp>
                <p:nvGrpSpPr>
                  <p:cNvPr id="210005" name="Group 51"/>
                  <p:cNvGrpSpPr>
                    <a:grpSpLocks/>
                  </p:cNvGrpSpPr>
                  <p:nvPr/>
                </p:nvGrpSpPr>
                <p:grpSpPr bwMode="auto">
                  <a:xfrm rot="5400000" flipH="1">
                    <a:off x="2806" y="1748"/>
                    <a:ext cx="162" cy="110"/>
                    <a:chOff x="3036" y="1632"/>
                    <a:chExt cx="162" cy="110"/>
                  </a:xfrm>
                </p:grpSpPr>
                <p:sp>
                  <p:nvSpPr>
                    <p:cNvPr id="209980" name="Line 52"/>
                    <p:cNvSpPr>
                      <a:spLocks noChangeShapeType="1"/>
                    </p:cNvSpPr>
                    <p:nvPr/>
                  </p:nvSpPr>
                  <p:spPr bwMode="auto">
                    <a:xfrm flipH="1">
                      <a:off x="3059"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1" name="Line 53"/>
                    <p:cNvSpPr>
                      <a:spLocks noChangeShapeType="1"/>
                    </p:cNvSpPr>
                    <p:nvPr/>
                  </p:nvSpPr>
                  <p:spPr bwMode="auto">
                    <a:xfrm flipH="1">
                      <a:off x="3107"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2" name="Line 54"/>
                    <p:cNvSpPr>
                      <a:spLocks noChangeShapeType="1"/>
                    </p:cNvSpPr>
                    <p:nvPr/>
                  </p:nvSpPr>
                  <p:spPr bwMode="auto">
                    <a:xfrm flipH="1">
                      <a:off x="3155"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3" name="Line 55"/>
                    <p:cNvSpPr>
                      <a:spLocks noChangeShapeType="1"/>
                    </p:cNvSpPr>
                    <p:nvPr/>
                  </p:nvSpPr>
                  <p:spPr bwMode="auto">
                    <a:xfrm>
                      <a:off x="3131"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4" name="Line 56"/>
                    <p:cNvSpPr>
                      <a:spLocks noChangeShapeType="1"/>
                    </p:cNvSpPr>
                    <p:nvPr/>
                  </p:nvSpPr>
                  <p:spPr bwMode="auto">
                    <a:xfrm>
                      <a:off x="3083" y="1632"/>
                      <a:ext cx="19" cy="109"/>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5" name="Line 57"/>
                    <p:cNvSpPr>
                      <a:spLocks noChangeShapeType="1"/>
                    </p:cNvSpPr>
                    <p:nvPr/>
                  </p:nvSpPr>
                  <p:spPr bwMode="auto">
                    <a:xfrm flipH="1" flipV="1">
                      <a:off x="3036" y="1674"/>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86" name="Line 58"/>
                    <p:cNvSpPr>
                      <a:spLocks noChangeShapeType="1"/>
                    </p:cNvSpPr>
                    <p:nvPr/>
                  </p:nvSpPr>
                  <p:spPr bwMode="auto">
                    <a:xfrm flipH="1" flipV="1">
                      <a:off x="3173" y="1632"/>
                      <a:ext cx="25" cy="68"/>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209975" name="Line 59"/>
                  <p:cNvSpPr>
                    <a:spLocks noChangeShapeType="1"/>
                  </p:cNvSpPr>
                  <p:nvPr/>
                </p:nvSpPr>
                <p:spPr bwMode="auto">
                  <a:xfrm>
                    <a:off x="2888" y="1932"/>
                    <a:ext cx="0" cy="270"/>
                  </a:xfrm>
                  <a:prstGeom prst="line">
                    <a:avLst/>
                  </a:prstGeom>
                  <a:noFill/>
                  <a:ln w="28575">
                    <a:solidFill>
                      <a:srgbClr val="EC0089"/>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09976" name="Oval 60"/>
                  <p:cNvSpPr>
                    <a:spLocks noChangeArrowheads="1"/>
                  </p:cNvSpPr>
                  <p:nvPr/>
                </p:nvSpPr>
                <p:spPr bwMode="auto">
                  <a:xfrm>
                    <a:off x="2864" y="1884"/>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nvGrpSpPr>
                  <p:cNvPr id="210010" name="Group 61"/>
                  <p:cNvGrpSpPr>
                    <a:grpSpLocks/>
                  </p:cNvGrpSpPr>
                  <p:nvPr/>
                </p:nvGrpSpPr>
                <p:grpSpPr bwMode="auto">
                  <a:xfrm>
                    <a:off x="2864" y="1632"/>
                    <a:ext cx="48" cy="96"/>
                    <a:chOff x="3552" y="2880"/>
                    <a:chExt cx="48" cy="96"/>
                  </a:xfrm>
                </p:grpSpPr>
                <p:sp>
                  <p:nvSpPr>
                    <p:cNvPr id="209978" name="Oval 62"/>
                    <p:cNvSpPr>
                      <a:spLocks noChangeArrowheads="1"/>
                    </p:cNvSpPr>
                    <p:nvPr/>
                  </p:nvSpPr>
                  <p:spPr bwMode="auto">
                    <a:xfrm>
                      <a:off x="3552" y="2880"/>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79" name="Oval 63"/>
                    <p:cNvSpPr>
                      <a:spLocks noChangeArrowheads="1"/>
                    </p:cNvSpPr>
                    <p:nvPr/>
                  </p:nvSpPr>
                  <p:spPr bwMode="auto">
                    <a:xfrm>
                      <a:off x="3552" y="2928"/>
                      <a:ext cx="48" cy="48"/>
                    </a:xfrm>
                    <a:prstGeom prst="ellipse">
                      <a:avLst/>
                    </a:prstGeom>
                    <a:solidFill>
                      <a:srgbClr val="69A8D3"/>
                    </a:solidFill>
                    <a:ln w="9525">
                      <a:noFill/>
                      <a:round/>
                      <a:headEnd/>
                      <a:tailEnd/>
                    </a:ln>
                  </p:spPr>
                  <p:txBody>
                    <a:bodyPr vert="eaVert" wrap="none" anchor="ctr"/>
                    <a:lstStyle/>
                    <a:p>
                      <a:pPr fontAlgn="base">
                        <a:spcBef>
                          <a:spcPct val="0"/>
                        </a:spcBef>
                        <a:spcAft>
                          <a:spcPct val="0"/>
                        </a:spcAft>
                      </a:pPr>
                      <a:endParaRPr lang="en-US" sz="1400" b="1">
                        <a:solidFill>
                          <a:srgbClr val="000000"/>
                        </a:solidFill>
                        <a:latin typeface="Microsoft Sans Serif" pitchFamily="34" charset="0"/>
                      </a:endParaRPr>
                    </a:p>
                  </p:txBody>
                </p:sp>
              </p:grpSp>
            </p:grpSp>
          </p:grpSp>
          <p:sp>
            <p:nvSpPr>
              <p:cNvPr id="209961" name="Arc 73"/>
              <p:cNvSpPr>
                <a:spLocks/>
              </p:cNvSpPr>
              <p:nvPr/>
            </p:nvSpPr>
            <p:spPr bwMode="auto">
              <a:xfrm rot="17067626" flipH="1">
                <a:off x="7937631" y="4300666"/>
                <a:ext cx="62149" cy="57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EC0089"/>
                </a:solidFill>
                <a:round/>
                <a:headEnd/>
                <a:tailEnd/>
              </a:ln>
            </p:spPr>
            <p:txBody>
              <a:bodyPr vert="eaVert" wrap="none" anchor="ctr"/>
              <a:lstStyle/>
              <a:p>
                <a:pPr fontAlgn="base">
                  <a:spcBef>
                    <a:spcPct val="0"/>
                  </a:spcBef>
                  <a:spcAft>
                    <a:spcPct val="0"/>
                  </a:spcAft>
                </a:pPr>
                <a:endParaRPr lang="en-US">
                  <a:solidFill>
                    <a:srgbClr val="000000"/>
                  </a:solidFill>
                </a:endParaRPr>
              </a:p>
            </p:txBody>
          </p:sp>
          <p:cxnSp>
            <p:nvCxnSpPr>
              <p:cNvPr id="418" name="Straight Arrow Connector 417"/>
              <p:cNvCxnSpPr>
                <a:cxnSpLocks noChangeShapeType="1"/>
              </p:cNvCxnSpPr>
              <p:nvPr/>
            </p:nvCxnSpPr>
            <p:spPr bwMode="auto">
              <a:xfrm flipV="1">
                <a:off x="8321642" y="3507240"/>
                <a:ext cx="47627" cy="287298"/>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cxnSp>
            <p:nvCxnSpPr>
              <p:cNvPr id="449" name="Straight Arrow Connector 448"/>
              <p:cNvCxnSpPr>
                <a:cxnSpLocks noChangeShapeType="1"/>
              </p:cNvCxnSpPr>
              <p:nvPr/>
            </p:nvCxnSpPr>
            <p:spPr bwMode="auto">
              <a:xfrm>
                <a:off x="7170664" y="4558023"/>
                <a:ext cx="142880" cy="226981"/>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sp>
            <p:nvSpPr>
              <p:cNvPr id="209964" name="TextBox 358"/>
              <p:cNvSpPr txBox="1">
                <a:spLocks noChangeArrowheads="1"/>
              </p:cNvSpPr>
              <p:nvPr/>
            </p:nvSpPr>
            <p:spPr bwMode="auto">
              <a:xfrm>
                <a:off x="7039589" y="2795521"/>
                <a:ext cx="811671" cy="197860"/>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rPr>
                  <a:t>Blocking mAb</a:t>
                </a:r>
              </a:p>
            </p:txBody>
          </p:sp>
          <p:sp>
            <p:nvSpPr>
              <p:cNvPr id="209965" name="TextBox 359"/>
              <p:cNvSpPr txBox="1">
                <a:spLocks noChangeArrowheads="1"/>
              </p:cNvSpPr>
              <p:nvPr/>
            </p:nvSpPr>
            <p:spPr bwMode="auto">
              <a:xfrm>
                <a:off x="7594230" y="2295799"/>
                <a:ext cx="473475" cy="19659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rPr>
                  <a:t>PCSK9</a:t>
                </a:r>
              </a:p>
            </p:txBody>
          </p:sp>
          <p:sp>
            <p:nvSpPr>
              <p:cNvPr id="209966" name="TextBox 360"/>
              <p:cNvSpPr txBox="1">
                <a:spLocks noChangeArrowheads="1"/>
              </p:cNvSpPr>
              <p:nvPr/>
            </p:nvSpPr>
            <p:spPr bwMode="auto">
              <a:xfrm>
                <a:off x="8517813" y="2601466"/>
                <a:ext cx="408295" cy="196592"/>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rPr>
                  <a:t>LDLR</a:t>
                </a:r>
              </a:p>
            </p:txBody>
          </p:sp>
          <p:sp>
            <p:nvSpPr>
              <p:cNvPr id="209967" name="Rectangle 2"/>
              <p:cNvSpPr>
                <a:spLocks noChangeArrowheads="1"/>
              </p:cNvSpPr>
              <p:nvPr/>
            </p:nvSpPr>
            <p:spPr bwMode="auto">
              <a:xfrm>
                <a:off x="5916495" y="1426308"/>
                <a:ext cx="3354505" cy="830997"/>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000000"/>
                    </a:solidFill>
                    <a:latin typeface="Microsoft Sans Serif" pitchFamily="34" charset="0"/>
                  </a:rPr>
                  <a:t>Blocking mAb prevents PCSK9 binding to LDLR protecting it from degradation</a:t>
                </a:r>
              </a:p>
            </p:txBody>
          </p:sp>
          <p:cxnSp>
            <p:nvCxnSpPr>
              <p:cNvPr id="466" name="Straight Arrow Connector 465"/>
              <p:cNvCxnSpPr>
                <a:cxnSpLocks noChangeShapeType="1"/>
              </p:cNvCxnSpPr>
              <p:nvPr/>
            </p:nvCxnSpPr>
            <p:spPr bwMode="auto">
              <a:xfrm>
                <a:off x="6603906" y="3594540"/>
                <a:ext cx="101604" cy="266664"/>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grpSp>
            <p:nvGrpSpPr>
              <p:cNvPr id="256" name="Group 64"/>
              <p:cNvGrpSpPr>
                <a:grpSpLocks/>
              </p:cNvGrpSpPr>
              <p:nvPr/>
            </p:nvGrpSpPr>
            <p:grpSpPr bwMode="auto">
              <a:xfrm>
                <a:off x="6392898" y="2693782"/>
                <a:ext cx="296383" cy="222692"/>
                <a:chOff x="597" y="1635"/>
                <a:chExt cx="256" cy="189"/>
              </a:xfrm>
            </p:grpSpPr>
            <p:sp>
              <p:nvSpPr>
                <p:cNvPr id="209970" name="Oval 65"/>
                <p:cNvSpPr>
                  <a:spLocks noChangeArrowheads="1"/>
                </p:cNvSpPr>
                <p:nvPr/>
              </p:nvSpPr>
              <p:spPr bwMode="auto">
                <a:xfrm>
                  <a:off x="672" y="1655"/>
                  <a:ext cx="181" cy="169"/>
                </a:xfrm>
                <a:prstGeom prst="ellipse">
                  <a:avLst/>
                </a:prstGeom>
                <a:solidFill>
                  <a:srgbClr val="F89927"/>
                </a:solidFill>
                <a:ln w="9525">
                  <a:solidFill>
                    <a:srgbClr val="F89927"/>
                  </a:solidFill>
                  <a:round/>
                  <a:headEnd/>
                  <a:tailEnd/>
                </a:ln>
              </p:spPr>
              <p:txBody>
                <a:bodyPr wrap="none" anchor="ctr"/>
                <a:lstStyle/>
                <a:p>
                  <a:pPr fontAlgn="base">
                    <a:spcBef>
                      <a:spcPct val="0"/>
                    </a:spcBef>
                    <a:spcAft>
                      <a:spcPct val="0"/>
                    </a:spcAft>
                  </a:pPr>
                  <a:endParaRPr lang="en-US" sz="1400" b="1">
                    <a:solidFill>
                      <a:srgbClr val="000000"/>
                    </a:solidFill>
                    <a:latin typeface="Microsoft Sans Serif" pitchFamily="34" charset="0"/>
                  </a:endParaRPr>
                </a:p>
              </p:txBody>
            </p:sp>
            <p:sp>
              <p:nvSpPr>
                <p:cNvPr id="209971" name="Text Box 66"/>
                <p:cNvSpPr txBox="1">
                  <a:spLocks noChangeArrowheads="1"/>
                </p:cNvSpPr>
                <p:nvPr/>
              </p:nvSpPr>
              <p:spPr bwMode="auto">
                <a:xfrm>
                  <a:off x="597" y="1635"/>
                  <a:ext cx="25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a:solidFill>
                        <a:srgbClr val="000000"/>
                      </a:solidFill>
                    </a:rPr>
                    <a:t>LDL</a:t>
                  </a:r>
                </a:p>
              </p:txBody>
            </p:sp>
          </p:grpSp>
        </p:grpSp>
        <p:sp>
          <p:nvSpPr>
            <p:cNvPr id="209930" name="Text Box 96"/>
            <p:cNvSpPr txBox="1">
              <a:spLocks noChangeArrowheads="1"/>
            </p:cNvSpPr>
            <p:nvPr/>
          </p:nvSpPr>
          <p:spPr bwMode="auto">
            <a:xfrm>
              <a:off x="8117814" y="4530680"/>
              <a:ext cx="790488"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b="1">
                  <a:solidFill>
                    <a:srgbClr val="000000"/>
                  </a:solidFill>
                </a:rPr>
                <a:t>Recycling </a:t>
              </a:r>
            </a:p>
            <a:p>
              <a:pPr algn="ctr" fontAlgn="base">
                <a:spcBef>
                  <a:spcPct val="0"/>
                </a:spcBef>
                <a:spcAft>
                  <a:spcPct val="0"/>
                </a:spcAft>
              </a:pPr>
              <a:r>
                <a:rPr lang="en-US" sz="1000" b="1">
                  <a:solidFill>
                    <a:srgbClr val="000000"/>
                  </a:solidFill>
                </a:rPr>
                <a:t>vecicle</a:t>
              </a:r>
            </a:p>
          </p:txBody>
        </p:sp>
      </p:grpSp>
    </p:spTree>
    <p:extLst>
      <p:ext uri="{BB962C8B-B14F-4D97-AF65-F5344CB8AC3E}">
        <p14:creationId xmlns:p14="http://schemas.microsoft.com/office/powerpoint/2010/main" val="40170877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962"/>
            <a:ext cx="8342416" cy="1658959"/>
          </a:xfrm>
        </p:spPr>
        <p:txBody>
          <a:bodyPr>
            <a:noAutofit/>
          </a:bodyPr>
          <a:lstStyle/>
          <a:p>
            <a:r>
              <a:rPr lang="en-GB" sz="3200" b="1" dirty="0" smtClean="0">
                <a:solidFill>
                  <a:schemeClr val="accent3">
                    <a:lumMod val="40000"/>
                    <a:lumOff val="60000"/>
                  </a:schemeClr>
                </a:solidFill>
              </a:rPr>
              <a:t>Two (three) Fully </a:t>
            </a:r>
            <a:r>
              <a:rPr lang="en-GB" sz="3200" b="1" dirty="0">
                <a:solidFill>
                  <a:schemeClr val="accent3">
                    <a:lumMod val="40000"/>
                    <a:lumOff val="60000"/>
                  </a:schemeClr>
                </a:solidFill>
              </a:rPr>
              <a:t>human PCSK9 monoclonal </a:t>
            </a:r>
            <a:r>
              <a:rPr lang="en-GB" sz="3200" b="1" dirty="0" smtClean="0">
                <a:solidFill>
                  <a:schemeClr val="accent3">
                    <a:lumMod val="40000"/>
                    <a:lumOff val="60000"/>
                  </a:schemeClr>
                </a:solidFill>
              </a:rPr>
              <a:t>antibodies*with similar development and similar efficacy / safety profile</a:t>
            </a:r>
            <a:r>
              <a:rPr lang="en-GB" sz="3200" b="1" dirty="0">
                <a:solidFill>
                  <a:schemeClr val="accent3">
                    <a:lumMod val="40000"/>
                    <a:lumOff val="60000"/>
                  </a:schemeClr>
                </a:solidFill>
              </a:rPr>
              <a:t/>
            </a:r>
            <a:br>
              <a:rPr lang="en-GB" sz="3200" b="1" dirty="0">
                <a:solidFill>
                  <a:schemeClr val="accent3">
                    <a:lumMod val="40000"/>
                    <a:lumOff val="60000"/>
                  </a:schemeClr>
                </a:solidFill>
              </a:rPr>
            </a:br>
            <a:endParaRPr lang="fr-FR" sz="2800" b="1" dirty="0">
              <a:solidFill>
                <a:schemeClr val="accent3">
                  <a:lumMod val="40000"/>
                  <a:lumOff val="60000"/>
                </a:schemeClr>
              </a:solidFill>
            </a:endParaRPr>
          </a:p>
        </p:txBody>
      </p:sp>
      <p:sp>
        <p:nvSpPr>
          <p:cNvPr id="3" name="ZoneTexte 2"/>
          <p:cNvSpPr txBox="1"/>
          <p:nvPr/>
        </p:nvSpPr>
        <p:spPr>
          <a:xfrm>
            <a:off x="457200" y="1832367"/>
            <a:ext cx="8021782" cy="3693319"/>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rPr>
              <a:t>Injectable </a:t>
            </a:r>
            <a:r>
              <a:rPr lang="fr-FR" b="1" dirty="0" err="1" smtClean="0">
                <a:latin typeface="Arial" panose="020B0604020202020204" pitchFamily="34" charset="0"/>
                <a:cs typeface="Arial" panose="020B0604020202020204" pitchFamily="34" charset="0"/>
              </a:rPr>
              <a:t>twice</a:t>
            </a:r>
            <a:r>
              <a:rPr lang="fr-FR" b="1" dirty="0" smtClean="0">
                <a:latin typeface="Arial" panose="020B0604020202020204" pitchFamily="34" charset="0"/>
                <a:cs typeface="Arial" panose="020B0604020202020204" pitchFamily="34" charset="0"/>
              </a:rPr>
              <a:t> or once per </a:t>
            </a:r>
            <a:r>
              <a:rPr lang="fr-FR" b="1" dirty="0" err="1" smtClean="0">
                <a:latin typeface="Arial" panose="020B0604020202020204" pitchFamily="34" charset="0"/>
                <a:cs typeface="Arial" panose="020B0604020202020204" pitchFamily="34" charset="0"/>
              </a:rPr>
              <a:t>month</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some</a:t>
            </a:r>
            <a:r>
              <a:rPr lang="fr-FR" b="1" dirty="0" smtClean="0">
                <a:latin typeface="Arial" panose="020B0604020202020204" pitchFamily="34" charset="0"/>
                <a:cs typeface="Arial" panose="020B0604020202020204" pitchFamily="34" charset="0"/>
              </a:rPr>
              <a:t> patients </a:t>
            </a:r>
            <a:r>
              <a:rPr lang="fr-FR" b="1" dirty="0" err="1" smtClean="0">
                <a:latin typeface="Arial" panose="020B0604020202020204" pitchFamily="34" charset="0"/>
                <a:cs typeface="Arial" panose="020B0604020202020204" pitchFamily="34" charset="0"/>
              </a:rPr>
              <a:t>reluctant</a:t>
            </a:r>
            <a:r>
              <a:rPr lang="fr-FR" b="1" dirty="0" smtClean="0">
                <a:latin typeface="Arial" panose="020B0604020202020204" pitchFamily="34" charset="0"/>
                <a:cs typeface="Arial" panose="020B0604020202020204" pitchFamily="34" charset="0"/>
              </a:rPr>
              <a:t>; expectation on compliance)</a:t>
            </a:r>
          </a:p>
          <a:p>
            <a:endParaRPr lang="fr-FR" b="1" dirty="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Few </a:t>
            </a:r>
            <a:r>
              <a:rPr lang="fr-FR" b="1" dirty="0" err="1" smtClean="0">
                <a:latin typeface="Arial" panose="020B0604020202020204" pitchFamily="34" charset="0"/>
                <a:cs typeface="Arial" panose="020B0604020202020204" pitchFamily="34" charset="0"/>
              </a:rPr>
              <a:t>drug</a:t>
            </a:r>
            <a:r>
              <a:rPr lang="fr-FR" b="1" dirty="0" smtClean="0">
                <a:latin typeface="Arial" panose="020B0604020202020204" pitchFamily="34" charset="0"/>
                <a:cs typeface="Arial" panose="020B0604020202020204" pitchFamily="34" charset="0"/>
              </a:rPr>
              <a:t> interactions; Few </a:t>
            </a:r>
            <a:r>
              <a:rPr lang="fr-FR" b="1" dirty="0" err="1" smtClean="0">
                <a:latin typeface="Arial" panose="020B0604020202020204" pitchFamily="34" charset="0"/>
                <a:cs typeface="Arial" panose="020B0604020202020204" pitchFamily="34" charset="0"/>
              </a:rPr>
              <a:t>side</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effects</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expected</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exept</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allergic</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reactions</a:t>
            </a:r>
            <a:r>
              <a:rPr lang="fr-FR" b="1" dirty="0" smtClean="0">
                <a:latin typeface="Arial" panose="020B0604020202020204" pitchFamily="34" charset="0"/>
                <a:cs typeface="Arial" panose="020B0604020202020204" pitchFamily="34" charset="0"/>
              </a:rPr>
              <a:t> and putative </a:t>
            </a:r>
            <a:r>
              <a:rPr lang="fr-FR" b="1" dirty="0" err="1" smtClean="0">
                <a:latin typeface="Arial" panose="020B0604020202020204" pitchFamily="34" charset="0"/>
                <a:cs typeface="Arial" panose="020B0604020202020204" pitchFamily="34" charset="0"/>
              </a:rPr>
              <a:t>effect</a:t>
            </a:r>
            <a:r>
              <a:rPr lang="fr-FR" b="1" dirty="0" smtClean="0">
                <a:latin typeface="Arial" panose="020B0604020202020204" pitchFamily="34" charset="0"/>
                <a:cs typeface="Arial" panose="020B0604020202020204" pitchFamily="34" charset="0"/>
              </a:rPr>
              <a:t> due to </a:t>
            </a:r>
            <a:r>
              <a:rPr lang="fr-FR" b="1" dirty="0" err="1" smtClean="0">
                <a:latin typeface="Arial" panose="020B0604020202020204" pitchFamily="34" charset="0"/>
                <a:cs typeface="Arial" panose="020B0604020202020204" pitchFamily="34" charset="0"/>
              </a:rPr>
              <a:t>very</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low</a:t>
            </a:r>
            <a:r>
              <a:rPr lang="fr-FR" b="1" dirty="0" smtClean="0">
                <a:latin typeface="Arial" panose="020B0604020202020204" pitchFamily="34" charset="0"/>
                <a:cs typeface="Arial" panose="020B0604020202020204" pitchFamily="34" charset="0"/>
              </a:rPr>
              <a:t> LDL-c. </a:t>
            </a:r>
            <a:r>
              <a:rPr lang="fr-FR" b="1" dirty="0" err="1" smtClean="0">
                <a:latin typeface="Arial" panose="020B0604020202020204" pitchFamily="34" charset="0"/>
                <a:cs typeface="Arial" panose="020B0604020202020204" pitchFamily="34" charset="0"/>
              </a:rPr>
              <a:t>Side</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effect</a:t>
            </a:r>
            <a:r>
              <a:rPr lang="fr-FR" b="1" dirty="0" smtClean="0">
                <a:latin typeface="Arial" panose="020B0604020202020204" pitchFamily="34" charset="0"/>
                <a:cs typeface="Arial" panose="020B0604020202020204" pitchFamily="34" charset="0"/>
              </a:rPr>
              <a:t> not dose-</a:t>
            </a:r>
            <a:r>
              <a:rPr lang="fr-FR" b="1" dirty="0" err="1" smtClean="0">
                <a:latin typeface="Arial" panose="020B0604020202020204" pitchFamily="34" charset="0"/>
                <a:cs typeface="Arial" panose="020B0604020202020204" pitchFamily="34" charset="0"/>
              </a:rPr>
              <a:t>dependant</a:t>
            </a:r>
            <a:endParaRPr lang="fr-FR" b="1"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Distributed primarily in the circulation with limited extravascular distribution</a:t>
            </a:r>
          </a:p>
          <a:p>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3</a:t>
            </a:r>
            <a:r>
              <a:rPr lang="fr-FR" b="1" dirty="0" smtClean="0">
                <a:latin typeface="Arial" panose="020B0604020202020204" pitchFamily="34" charset="0"/>
                <a:cs typeface="Arial" panose="020B0604020202020204" pitchFamily="34" charset="0"/>
              </a:rPr>
              <a:t> types of indication in </a:t>
            </a:r>
            <a:r>
              <a:rPr lang="fr-FR" b="1" dirty="0" err="1" smtClean="0">
                <a:latin typeface="Arial" panose="020B0604020202020204" pitchFamily="34" charset="0"/>
                <a:cs typeface="Arial" panose="020B0604020202020204" pitchFamily="34" charset="0"/>
              </a:rPr>
              <a:t>unmet</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clinical</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needs</a:t>
            </a:r>
            <a:endParaRPr lang="fr-FR" b="1" dirty="0" smtClean="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Statin</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intolerance</a:t>
            </a:r>
            <a:endParaRPr lang="fr-FR" b="1"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Severe</a:t>
            </a:r>
            <a:r>
              <a:rPr lang="fr-FR" b="1" dirty="0" smtClean="0">
                <a:latin typeface="Arial" panose="020B0604020202020204" pitchFamily="34" charset="0"/>
                <a:cs typeface="Arial" panose="020B0604020202020204" pitchFamily="34" charset="0"/>
              </a:rPr>
              <a:t> FH</a:t>
            </a:r>
          </a:p>
          <a:p>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High </a:t>
            </a:r>
            <a:r>
              <a:rPr lang="fr-FR" b="1" dirty="0" err="1" smtClean="0">
                <a:latin typeface="Arial" panose="020B0604020202020204" pitchFamily="34" charset="0"/>
                <a:cs typeface="Arial" panose="020B0604020202020204" pitchFamily="34" charset="0"/>
              </a:rPr>
              <a:t>risk</a:t>
            </a:r>
            <a:r>
              <a:rPr lang="fr-FR" b="1" dirty="0" smtClean="0">
                <a:latin typeface="Arial" panose="020B0604020202020204" pitchFamily="34" charset="0"/>
                <a:cs typeface="Arial" panose="020B0604020202020204" pitchFamily="34" charset="0"/>
              </a:rPr>
              <a:t> not </a:t>
            </a:r>
            <a:r>
              <a:rPr lang="fr-FR" b="1" dirty="0" err="1" smtClean="0">
                <a:latin typeface="Arial" panose="020B0604020202020204" pitchFamily="34" charset="0"/>
                <a:cs typeface="Arial" panose="020B0604020202020204" pitchFamily="34" charset="0"/>
              </a:rPr>
              <a:t>at</a:t>
            </a:r>
            <a:r>
              <a:rPr lang="fr-FR" b="1" dirty="0" smtClean="0">
                <a:latin typeface="Arial" panose="020B0604020202020204" pitchFamily="34" charset="0"/>
                <a:cs typeface="Arial" panose="020B0604020202020204" pitchFamily="34" charset="0"/>
              </a:rPr>
              <a:t> goal</a:t>
            </a:r>
          </a:p>
        </p:txBody>
      </p:sp>
      <p:sp>
        <p:nvSpPr>
          <p:cNvPr id="4" name="ZoneTexte 3"/>
          <p:cNvSpPr txBox="1"/>
          <p:nvPr/>
        </p:nvSpPr>
        <p:spPr>
          <a:xfrm>
            <a:off x="457200" y="5754663"/>
            <a:ext cx="8021782" cy="646331"/>
          </a:xfrm>
          <a:prstGeom prst="rect">
            <a:avLst/>
          </a:prstGeom>
          <a:noFill/>
        </p:spPr>
        <p:txBody>
          <a:bodyPr wrap="square" rtlCol="0">
            <a:spAutoFit/>
          </a:bodyPr>
          <a:lstStyle/>
          <a:p>
            <a:r>
              <a:rPr lang="fr-FR" b="1" dirty="0" err="1" smtClean="0">
                <a:latin typeface="Arial" panose="020B0604020202020204" pitchFamily="34" charset="0"/>
                <a:cs typeface="Arial" panose="020B0604020202020204" pitchFamily="34" charset="0"/>
              </a:rPr>
              <a:t>Almost</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similar</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effects</a:t>
            </a:r>
            <a:r>
              <a:rPr lang="fr-FR" b="1" dirty="0" smtClean="0">
                <a:latin typeface="Arial" panose="020B0604020202020204" pitchFamily="34" charset="0"/>
                <a:cs typeface="Arial" panose="020B0604020202020204" pitchFamily="34" charset="0"/>
              </a:rPr>
              <a:t> on </a:t>
            </a:r>
            <a:r>
              <a:rPr lang="fr-FR" b="1" dirty="0" err="1" smtClean="0">
                <a:latin typeface="Arial" panose="020B0604020202020204" pitchFamily="34" charset="0"/>
                <a:cs typeface="Arial" panose="020B0604020202020204" pitchFamily="34" charset="0"/>
              </a:rPr>
              <a:t>lipid</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parameters</a:t>
            </a:r>
            <a:r>
              <a:rPr lang="fr-FR" b="1" dirty="0" smtClean="0">
                <a:latin typeface="Arial" panose="020B0604020202020204" pitchFamily="34" charset="0"/>
                <a:cs typeface="Arial" panose="020B0604020202020204" pitchFamily="34" charset="0"/>
              </a:rPr>
              <a:t> in combinaison </a:t>
            </a:r>
            <a:r>
              <a:rPr lang="fr-FR" b="1" dirty="0" err="1" smtClean="0">
                <a:latin typeface="Arial" panose="020B0604020202020204" pitchFamily="34" charset="0"/>
                <a:cs typeface="Arial" panose="020B0604020202020204" pitchFamily="34" charset="0"/>
              </a:rPr>
              <a:t>with</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statin</a:t>
            </a:r>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
        <p:nvSpPr>
          <p:cNvPr id="5" name="ZoneTexte 4"/>
          <p:cNvSpPr txBox="1"/>
          <p:nvPr/>
        </p:nvSpPr>
        <p:spPr>
          <a:xfrm>
            <a:off x="911121" y="6386865"/>
            <a:ext cx="6556790" cy="369332"/>
          </a:xfrm>
          <a:prstGeom prst="rect">
            <a:avLst/>
          </a:prstGeom>
          <a:noFill/>
        </p:spPr>
        <p:txBody>
          <a:bodyPr wrap="none" rtlCol="0">
            <a:spAutoFit/>
          </a:bodyPr>
          <a:lstStyle/>
          <a:p>
            <a:r>
              <a:rPr lang="fr-FR" dirty="0">
                <a:solidFill>
                  <a:schemeClr val="accent3">
                    <a:lumMod val="40000"/>
                    <a:lumOff val="60000"/>
                  </a:schemeClr>
                </a:solidFill>
              </a:rPr>
              <a:t>*</a:t>
            </a:r>
            <a:r>
              <a:rPr lang="fr-FR" dirty="0" smtClean="0">
                <a:solidFill>
                  <a:schemeClr val="accent3">
                    <a:lumMod val="40000"/>
                    <a:lumOff val="60000"/>
                  </a:schemeClr>
                </a:solidFill>
              </a:rPr>
              <a:t>AMGEN AND SANOFI-REGENERON ALIRO- and EVOLO- CUMAB</a:t>
            </a:r>
            <a:endParaRPr lang="fr-FR" dirty="0">
              <a:solidFill>
                <a:schemeClr val="accent3">
                  <a:lumMod val="40000"/>
                  <a:lumOff val="60000"/>
                </a:schemeClr>
              </a:solidFill>
            </a:endParaRPr>
          </a:p>
        </p:txBody>
      </p:sp>
    </p:spTree>
    <p:extLst>
      <p:ext uri="{BB962C8B-B14F-4D97-AF65-F5344CB8AC3E}">
        <p14:creationId xmlns:p14="http://schemas.microsoft.com/office/powerpoint/2010/main" val="2752638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p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3"/>
            <a:ext cx="9144000" cy="6847587"/>
          </a:xfrm>
          <a:prstGeom prst="rect">
            <a:avLst/>
          </a:prstGeom>
        </p:spPr>
      </p:pic>
    </p:spTree>
    <p:extLst>
      <p:ext uri="{BB962C8B-B14F-4D97-AF65-F5344CB8AC3E}">
        <p14:creationId xmlns:p14="http://schemas.microsoft.com/office/powerpoint/2010/main" val="957029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19514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PC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5823" y="220722"/>
            <a:ext cx="1653768" cy="6537436"/>
          </a:xfrm>
          <a:prstGeom prst="rect">
            <a:avLst/>
          </a:prstGeom>
        </p:spPr>
      </p:pic>
      <p:pic>
        <p:nvPicPr>
          <p:cNvPr id="6" name="Image 5" descr="PC1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20722"/>
            <a:ext cx="1215823" cy="6458607"/>
          </a:xfrm>
          <a:prstGeom prst="rect">
            <a:avLst/>
          </a:prstGeom>
        </p:spPr>
      </p:pic>
      <p:sp>
        <p:nvSpPr>
          <p:cNvPr id="8" name="Rectangle 7"/>
          <p:cNvSpPr/>
          <p:nvPr/>
        </p:nvSpPr>
        <p:spPr>
          <a:xfrm>
            <a:off x="3406848" y="1485486"/>
            <a:ext cx="5505924" cy="2973122"/>
          </a:xfrm>
          <a:prstGeom prst="rect">
            <a:avLst/>
          </a:prstGeom>
        </p:spPr>
        <p:txBody>
          <a:bodyPr wrap="square">
            <a:spAutoFit/>
          </a:bodyPr>
          <a:lstStyle/>
          <a:p>
            <a:pPr>
              <a:lnSpc>
                <a:spcPct val="90000"/>
              </a:lnSpc>
            </a:pPr>
            <a:r>
              <a:rPr lang="fr-FR" sz="2400" b="1" baseline="30000" dirty="0"/>
              <a:t>The trials </a:t>
            </a:r>
            <a:r>
              <a:rPr lang="fr-FR" sz="2400" b="1" baseline="30000" dirty="0" err="1"/>
              <a:t>randomized</a:t>
            </a:r>
            <a:r>
              <a:rPr lang="fr-FR" sz="2400" b="1" baseline="30000" dirty="0"/>
              <a:t> 1359 patients to </a:t>
            </a:r>
            <a:r>
              <a:rPr lang="fr-FR" sz="2400" b="1" baseline="30000" dirty="0" err="1"/>
              <a:t>various</a:t>
            </a:r>
            <a:r>
              <a:rPr lang="fr-FR" sz="2400" b="1" baseline="30000" dirty="0"/>
              <a:t> doses </a:t>
            </a:r>
            <a:r>
              <a:rPr lang="fr-FR" sz="2400" b="1" baseline="30000" dirty="0" smtClean="0"/>
              <a:t>of </a:t>
            </a:r>
            <a:r>
              <a:rPr lang="fr-FR" sz="2400" b="1" baseline="30000" dirty="0" err="1"/>
              <a:t>evolocumab</a:t>
            </a:r>
            <a:r>
              <a:rPr lang="fr-FR" sz="2400" b="1" baseline="30000" dirty="0"/>
              <a:t> </a:t>
            </a:r>
            <a:r>
              <a:rPr lang="fr-FR" sz="2400" b="1" baseline="30000" dirty="0" err="1"/>
              <a:t>every</a:t>
            </a:r>
            <a:r>
              <a:rPr lang="fr-FR" sz="2400" b="1" baseline="30000" dirty="0"/>
              <a:t> 2 </a:t>
            </a:r>
            <a:r>
              <a:rPr lang="fr-FR" sz="2400" b="1" baseline="30000" dirty="0" err="1"/>
              <a:t>weeks</a:t>
            </a:r>
            <a:r>
              <a:rPr lang="fr-FR" sz="2400" b="1" baseline="30000" dirty="0"/>
              <a:t> (Q2W) or 4 </a:t>
            </a:r>
            <a:r>
              <a:rPr lang="fr-FR" sz="2400" b="1" baseline="30000" dirty="0" err="1" smtClean="0"/>
              <a:t>weeks</a:t>
            </a:r>
            <a:r>
              <a:rPr lang="fr-FR" sz="2400" b="1" baseline="30000" dirty="0"/>
              <a:t> </a:t>
            </a:r>
            <a:r>
              <a:rPr lang="fr-FR" sz="2400" b="1" baseline="30000" dirty="0" smtClean="0"/>
              <a:t>(</a:t>
            </a:r>
            <a:r>
              <a:rPr lang="fr-FR" sz="2400" b="1" baseline="30000" dirty="0"/>
              <a:t>Q4W), placebo, or </a:t>
            </a:r>
            <a:r>
              <a:rPr lang="fr-FR" sz="2400" b="1" baseline="30000" dirty="0" err="1"/>
              <a:t>ezetimibe</a:t>
            </a:r>
            <a:r>
              <a:rPr lang="fr-FR" sz="2400" b="1" baseline="30000" dirty="0"/>
              <a:t> for 12 </a:t>
            </a:r>
            <a:r>
              <a:rPr lang="fr-FR" sz="2400" b="1" baseline="30000" dirty="0" err="1" smtClean="0"/>
              <a:t>weeks</a:t>
            </a:r>
            <a:endParaRPr lang="fr-FR" sz="2400" b="1" baseline="30000" dirty="0"/>
          </a:p>
          <a:p>
            <a:pPr>
              <a:lnSpc>
                <a:spcPct val="90000"/>
              </a:lnSpc>
            </a:pPr>
            <a:endParaRPr lang="fr-FR" sz="2400" b="1" baseline="30000" dirty="0" smtClean="0"/>
          </a:p>
          <a:p>
            <a:pPr>
              <a:lnSpc>
                <a:spcPct val="90000"/>
              </a:lnSpc>
            </a:pPr>
            <a:r>
              <a:rPr lang="fr-FR" sz="2400" b="1" baseline="30000" dirty="0" smtClean="0"/>
              <a:t>1252 </a:t>
            </a:r>
            <a:r>
              <a:rPr lang="fr-FR" sz="2400" b="1" baseline="30000" dirty="0"/>
              <a:t>patients </a:t>
            </a:r>
            <a:r>
              <a:rPr lang="fr-FR" sz="2400" b="1" baseline="30000" dirty="0" err="1"/>
              <a:t>contributed</a:t>
            </a:r>
            <a:r>
              <a:rPr lang="fr-FR" sz="2400" b="1" baseline="30000" dirty="0"/>
              <a:t> to </a:t>
            </a:r>
            <a:r>
              <a:rPr lang="fr-FR" sz="2400" b="1" baseline="30000" dirty="0" err="1"/>
              <a:t>efficacy</a:t>
            </a:r>
            <a:r>
              <a:rPr lang="fr-FR" sz="2400" b="1" baseline="30000" dirty="0"/>
              <a:t> and 1314, to </a:t>
            </a:r>
            <a:r>
              <a:rPr lang="fr-FR" sz="2400" b="1" baseline="30000" dirty="0" err="1"/>
              <a:t>safety</a:t>
            </a:r>
            <a:r>
              <a:rPr lang="fr-FR" sz="2400" b="1" baseline="30000" dirty="0"/>
              <a:t> </a:t>
            </a:r>
            <a:r>
              <a:rPr lang="fr-FR" sz="2400" b="1" baseline="30000" dirty="0" smtClean="0"/>
              <a:t>analyses.</a:t>
            </a:r>
          </a:p>
          <a:p>
            <a:pPr>
              <a:lnSpc>
                <a:spcPct val="90000"/>
              </a:lnSpc>
            </a:pPr>
            <a:endParaRPr lang="fr-FR" sz="2400" b="1" baseline="30000" dirty="0"/>
          </a:p>
          <a:p>
            <a:pPr>
              <a:lnSpc>
                <a:spcPct val="90000"/>
              </a:lnSpc>
            </a:pPr>
            <a:r>
              <a:rPr lang="fr-FR" sz="2400" b="1" baseline="30000" dirty="0" err="1" smtClean="0"/>
              <a:t>Mean</a:t>
            </a:r>
            <a:r>
              <a:rPr lang="fr-FR" sz="2400" b="1" baseline="30000" dirty="0" smtClean="0"/>
              <a:t> %</a:t>
            </a:r>
            <a:r>
              <a:rPr lang="en-US" sz="2400" b="1" baseline="30000" dirty="0" smtClean="0"/>
              <a:t> </a:t>
            </a:r>
            <a:r>
              <a:rPr lang="en-US" sz="2400" b="1" baseline="30000" dirty="0"/>
              <a:t>(95% CI) reductions in LDL-C vs. placebo ranged from 40.2% (44.6%, 35.8%) to 59.3% (63.7%, 54.8%</a:t>
            </a:r>
            <a:r>
              <a:rPr lang="en-US" sz="2400" b="1" baseline="30000" dirty="0" smtClean="0"/>
              <a:t>) </a:t>
            </a:r>
            <a:r>
              <a:rPr lang="en-US" sz="2400" b="1" baseline="30000" dirty="0"/>
              <a:t>(all P , 0.001). Statistically significant reductions in </a:t>
            </a:r>
            <a:r>
              <a:rPr lang="en-US" sz="2400" b="1" baseline="30000" dirty="0" err="1"/>
              <a:t>apolipoprotein</a:t>
            </a:r>
            <a:r>
              <a:rPr lang="en-US" sz="2400" b="1" baseline="30000" dirty="0"/>
              <a:t> B (Apo B), </a:t>
            </a:r>
            <a:r>
              <a:rPr lang="en-US" sz="2400" b="1" baseline="30000" dirty="0" smtClean="0"/>
              <a:t>non-HDL-c, </a:t>
            </a:r>
            <a:r>
              <a:rPr lang="en-US" sz="2400" b="1" baseline="30000" dirty="0"/>
              <a:t>triglycerides and </a:t>
            </a:r>
            <a:r>
              <a:rPr lang="en-US" sz="2400" b="1" baseline="30000" dirty="0" err="1" smtClean="0"/>
              <a:t>Lp</a:t>
            </a:r>
            <a:r>
              <a:rPr lang="en-US" sz="2400" b="1" baseline="30000" dirty="0"/>
              <a:t>(a</a:t>
            </a:r>
            <a:r>
              <a:rPr lang="en-US" sz="2400" b="1" baseline="30000" dirty="0" smtClean="0"/>
              <a:t>), </a:t>
            </a:r>
            <a:r>
              <a:rPr lang="en-US" sz="2400" b="1" baseline="30000" dirty="0"/>
              <a:t>and increases in HDL-C were also observed.</a:t>
            </a:r>
          </a:p>
          <a:p>
            <a:pPr>
              <a:lnSpc>
                <a:spcPct val="90000"/>
              </a:lnSpc>
            </a:pPr>
            <a:endParaRPr lang="en-US" sz="2400" b="1" baseline="30000" dirty="0" smtClean="0"/>
          </a:p>
        </p:txBody>
      </p:sp>
      <p:sp>
        <p:nvSpPr>
          <p:cNvPr id="9" name="Titre 1"/>
          <p:cNvSpPr txBox="1">
            <a:spLocks/>
          </p:cNvSpPr>
          <p:nvPr/>
        </p:nvSpPr>
        <p:spPr>
          <a:xfrm>
            <a:off x="3321269" y="62963"/>
            <a:ext cx="5365531"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solidFill>
                  <a:schemeClr val="accent3">
                    <a:lumMod val="40000"/>
                    <a:lumOff val="60000"/>
                  </a:schemeClr>
                </a:solidFill>
              </a:rPr>
              <a:t>Meta-</a:t>
            </a:r>
            <a:r>
              <a:rPr lang="fr-FR" sz="3600" b="1" dirty="0" err="1" smtClean="0">
                <a:solidFill>
                  <a:schemeClr val="accent3">
                    <a:lumMod val="40000"/>
                    <a:lumOff val="60000"/>
                  </a:schemeClr>
                </a:solidFill>
              </a:rPr>
              <a:t>Analysis</a:t>
            </a:r>
            <a:r>
              <a:rPr lang="fr-FR" sz="3600" b="1" dirty="0" smtClean="0">
                <a:solidFill>
                  <a:schemeClr val="accent3">
                    <a:lumMod val="40000"/>
                    <a:lumOff val="60000"/>
                  </a:schemeClr>
                </a:solidFill>
              </a:rPr>
              <a:t> of 4 trials </a:t>
            </a:r>
            <a:r>
              <a:rPr lang="fr-FR" sz="3600" b="1" dirty="0" err="1" smtClean="0">
                <a:solidFill>
                  <a:schemeClr val="accent3">
                    <a:lumMod val="40000"/>
                    <a:lumOff val="60000"/>
                  </a:schemeClr>
                </a:solidFill>
              </a:rPr>
              <a:t>with</a:t>
            </a:r>
            <a:r>
              <a:rPr lang="fr-FR" sz="3600" b="1" dirty="0" smtClean="0">
                <a:solidFill>
                  <a:schemeClr val="accent3">
                    <a:lumMod val="40000"/>
                    <a:lumOff val="60000"/>
                  </a:schemeClr>
                </a:solidFill>
              </a:rPr>
              <a:t> </a:t>
            </a:r>
            <a:r>
              <a:rPr lang="fr-FR" sz="3600" b="1" dirty="0" err="1" smtClean="0">
                <a:solidFill>
                  <a:schemeClr val="accent3">
                    <a:lumMod val="40000"/>
                    <a:lumOff val="60000"/>
                  </a:schemeClr>
                </a:solidFill>
              </a:rPr>
              <a:t>evolocumab</a:t>
            </a:r>
            <a:endParaRPr lang="fr-FR" sz="3600" b="1" dirty="0">
              <a:solidFill>
                <a:schemeClr val="accent3">
                  <a:lumMod val="40000"/>
                  <a:lumOff val="60000"/>
                </a:schemeClr>
              </a:solidFill>
            </a:endParaRPr>
          </a:p>
        </p:txBody>
      </p:sp>
      <p:sp>
        <p:nvSpPr>
          <p:cNvPr id="10" name="Rectangle 9"/>
          <p:cNvSpPr/>
          <p:nvPr/>
        </p:nvSpPr>
        <p:spPr>
          <a:xfrm>
            <a:off x="3406848" y="4763409"/>
            <a:ext cx="5279951" cy="1279646"/>
          </a:xfrm>
          <a:prstGeom prst="rect">
            <a:avLst/>
          </a:prstGeom>
        </p:spPr>
        <p:txBody>
          <a:bodyPr wrap="square">
            <a:spAutoFit/>
          </a:bodyPr>
          <a:lstStyle/>
          <a:p>
            <a:pPr>
              <a:lnSpc>
                <a:spcPts val="1500"/>
              </a:lnSpc>
            </a:pPr>
            <a:r>
              <a:rPr lang="en-US" sz="2400" b="1" baseline="30000" dirty="0"/>
              <a:t>Adverse events (AEs) and serious AEs with </a:t>
            </a:r>
            <a:r>
              <a:rPr lang="en-US" sz="2400" b="1" baseline="30000" dirty="0" err="1"/>
              <a:t>evolocumab</a:t>
            </a:r>
            <a:r>
              <a:rPr lang="en-US" sz="2400" b="1" baseline="30000" dirty="0"/>
              <a:t> were reported</a:t>
            </a:r>
            <a:r>
              <a:rPr lang="en-US" sz="2400" b="1" dirty="0"/>
              <a:t> </a:t>
            </a:r>
            <a:r>
              <a:rPr lang="en-US" sz="2400" b="1" baseline="30000" dirty="0"/>
              <a:t>in 56.8 and 2.0% of patients, compared with 49.2%</a:t>
            </a:r>
            <a:r>
              <a:rPr lang="en-US" sz="2400" b="1" dirty="0"/>
              <a:t> </a:t>
            </a:r>
            <a:r>
              <a:rPr lang="en-US" sz="2400" b="1" baseline="30000" dirty="0"/>
              <a:t>and 1.2% with</a:t>
            </a:r>
            <a:r>
              <a:rPr lang="en-US" sz="2400" b="1" dirty="0"/>
              <a:t> </a:t>
            </a:r>
            <a:r>
              <a:rPr lang="en-US" sz="2400" b="1" baseline="30000" dirty="0"/>
              <a:t>placebo. Adjudicated cardiac and cerebrovascular events were</a:t>
            </a:r>
            <a:r>
              <a:rPr lang="en-US" sz="2400" b="1" dirty="0"/>
              <a:t> </a:t>
            </a:r>
            <a:r>
              <a:rPr lang="en-US" sz="2400" b="1" baseline="30000" dirty="0"/>
              <a:t>reported in 0.3 and 0% in the placebo and</a:t>
            </a:r>
            <a:r>
              <a:rPr lang="en-US" sz="2400" b="1" dirty="0"/>
              <a:t> </a:t>
            </a:r>
            <a:r>
              <a:rPr lang="en-US" sz="2400" b="1" baseline="30000" dirty="0"/>
              <a:t>0.9 and 0.3% in the</a:t>
            </a:r>
            <a:r>
              <a:rPr lang="en-US" sz="2400" b="1" dirty="0"/>
              <a:t> </a:t>
            </a:r>
            <a:r>
              <a:rPr lang="en-US" sz="2400" b="1" baseline="30000" dirty="0" err="1"/>
              <a:t>evolocumab</a:t>
            </a:r>
            <a:r>
              <a:rPr lang="en-US" sz="2400" b="1" baseline="30000" dirty="0"/>
              <a:t> arms, respectively.</a:t>
            </a:r>
            <a:endParaRPr lang="fr-FR" sz="2400" b="1" dirty="0"/>
          </a:p>
        </p:txBody>
      </p:sp>
      <p:sp>
        <p:nvSpPr>
          <p:cNvPr id="11" name="ZoneTexte 10"/>
          <p:cNvSpPr txBox="1"/>
          <p:nvPr/>
        </p:nvSpPr>
        <p:spPr>
          <a:xfrm>
            <a:off x="5815321" y="6468706"/>
            <a:ext cx="3097451" cy="369332"/>
          </a:xfrm>
          <a:prstGeom prst="rect">
            <a:avLst/>
          </a:prstGeom>
          <a:noFill/>
        </p:spPr>
        <p:txBody>
          <a:bodyPr wrap="none" rtlCol="0">
            <a:spAutoFit/>
          </a:bodyPr>
          <a:lstStyle/>
          <a:p>
            <a:r>
              <a:rPr lang="fr-FR" b="1" dirty="0" smtClean="0"/>
              <a:t>Stein A et al. </a:t>
            </a:r>
            <a:r>
              <a:rPr lang="fr-FR" b="1" dirty="0" err="1" smtClean="0"/>
              <a:t>Eur</a:t>
            </a:r>
            <a:r>
              <a:rPr lang="fr-FR" b="1" dirty="0" smtClean="0"/>
              <a:t> </a:t>
            </a:r>
            <a:r>
              <a:rPr lang="fr-FR" b="1" dirty="0" err="1" smtClean="0"/>
              <a:t>Heart</a:t>
            </a:r>
            <a:r>
              <a:rPr lang="fr-FR" b="1" dirty="0" smtClean="0"/>
              <a:t> J 2014</a:t>
            </a:r>
            <a:endParaRPr lang="fr-FR" b="1" dirty="0"/>
          </a:p>
        </p:txBody>
      </p:sp>
    </p:spTree>
    <p:extLst>
      <p:ext uri="{BB962C8B-B14F-4D97-AF65-F5344CB8AC3E}">
        <p14:creationId xmlns:p14="http://schemas.microsoft.com/office/powerpoint/2010/main" val="3567325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419" y="62963"/>
            <a:ext cx="8776009" cy="1143000"/>
          </a:xfrm>
        </p:spPr>
        <p:txBody>
          <a:bodyPr>
            <a:noAutofit/>
          </a:bodyPr>
          <a:lstStyle/>
          <a:p>
            <a:r>
              <a:rPr lang="fr-FR" sz="3200" b="1" dirty="0" err="1">
                <a:solidFill>
                  <a:schemeClr val="accent3">
                    <a:lumMod val="40000"/>
                    <a:lumOff val="60000"/>
                  </a:schemeClr>
                </a:solidFill>
              </a:rPr>
              <a:t>A</a:t>
            </a:r>
            <a:r>
              <a:rPr lang="fr-FR" sz="3200" b="1" dirty="0" err="1" smtClean="0">
                <a:solidFill>
                  <a:schemeClr val="accent3">
                    <a:lumMod val="40000"/>
                    <a:lumOff val="60000"/>
                  </a:schemeClr>
                </a:solidFill>
              </a:rPr>
              <a:t>nalysis</a:t>
            </a:r>
            <a:r>
              <a:rPr lang="fr-FR" sz="3200" b="1" dirty="0" smtClean="0">
                <a:solidFill>
                  <a:schemeClr val="accent3">
                    <a:lumMod val="40000"/>
                    <a:lumOff val="60000"/>
                  </a:schemeClr>
                </a:solidFill>
              </a:rPr>
              <a:t> in a </a:t>
            </a:r>
            <a:r>
              <a:rPr lang="fr-FR" sz="3200" b="1" dirty="0" err="1" smtClean="0">
                <a:solidFill>
                  <a:schemeClr val="accent3">
                    <a:lumMod val="40000"/>
                    <a:lumOff val="60000"/>
                  </a:schemeClr>
                </a:solidFill>
              </a:rPr>
              <a:t>combined</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analysis</a:t>
            </a:r>
            <a:r>
              <a:rPr lang="fr-FR" sz="3200" b="1" dirty="0" smtClean="0">
                <a:solidFill>
                  <a:schemeClr val="accent3">
                    <a:lumMod val="40000"/>
                    <a:lumOff val="60000"/>
                  </a:schemeClr>
                </a:solidFill>
              </a:rPr>
              <a:t> of four phase 2 trials</a:t>
            </a:r>
            <a:endParaRPr lang="fr-FR" sz="3200" b="1" dirty="0">
              <a:solidFill>
                <a:schemeClr val="accent3">
                  <a:lumMod val="40000"/>
                  <a:lumOff val="60000"/>
                </a:schemeClr>
              </a:solidFill>
            </a:endParaRPr>
          </a:p>
        </p:txBody>
      </p:sp>
      <p:sp>
        <p:nvSpPr>
          <p:cNvPr id="4" name="ZoneTexte 3"/>
          <p:cNvSpPr txBox="1"/>
          <p:nvPr/>
        </p:nvSpPr>
        <p:spPr>
          <a:xfrm>
            <a:off x="5642517" y="6338797"/>
            <a:ext cx="3097451" cy="369332"/>
          </a:xfrm>
          <a:prstGeom prst="rect">
            <a:avLst/>
          </a:prstGeom>
          <a:noFill/>
        </p:spPr>
        <p:txBody>
          <a:bodyPr wrap="none" rtlCol="0">
            <a:spAutoFit/>
          </a:bodyPr>
          <a:lstStyle/>
          <a:p>
            <a:r>
              <a:rPr lang="fr-FR" b="1" dirty="0" smtClean="0"/>
              <a:t>Stein A et al. </a:t>
            </a:r>
            <a:r>
              <a:rPr lang="fr-FR" b="1" dirty="0" err="1" smtClean="0"/>
              <a:t>Eur</a:t>
            </a:r>
            <a:r>
              <a:rPr lang="fr-FR" b="1" dirty="0" smtClean="0"/>
              <a:t> </a:t>
            </a:r>
            <a:r>
              <a:rPr lang="fr-FR" b="1" dirty="0" err="1" smtClean="0"/>
              <a:t>Heart</a:t>
            </a:r>
            <a:r>
              <a:rPr lang="fr-FR" b="1" dirty="0" smtClean="0"/>
              <a:t> J 2014</a:t>
            </a:r>
            <a:endParaRPr lang="fr-FR" b="1" dirty="0"/>
          </a:p>
        </p:txBody>
      </p:sp>
      <p:pic>
        <p:nvPicPr>
          <p:cNvPr id="5" name="Image 4" descr="PC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352159"/>
          </a:xfrm>
          <a:prstGeom prst="rect">
            <a:avLst/>
          </a:prstGeom>
        </p:spPr>
      </p:pic>
    </p:spTree>
    <p:extLst>
      <p:ext uri="{BB962C8B-B14F-4D97-AF65-F5344CB8AC3E}">
        <p14:creationId xmlns:p14="http://schemas.microsoft.com/office/powerpoint/2010/main" val="205465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C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741"/>
            <a:ext cx="9144000" cy="5847259"/>
          </a:xfrm>
          <a:prstGeom prst="rect">
            <a:avLst/>
          </a:prstGeom>
        </p:spPr>
      </p:pic>
      <p:sp>
        <p:nvSpPr>
          <p:cNvPr id="7" name="Titre 1"/>
          <p:cNvSpPr txBox="1">
            <a:spLocks/>
          </p:cNvSpPr>
          <p:nvPr/>
        </p:nvSpPr>
        <p:spPr>
          <a:xfrm>
            <a:off x="0" y="10413"/>
            <a:ext cx="9143999" cy="1030113"/>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dirty="0" err="1" smtClean="0">
                <a:solidFill>
                  <a:schemeClr val="accent3">
                    <a:lumMod val="40000"/>
                    <a:lumOff val="60000"/>
                  </a:schemeClr>
                </a:solidFill>
              </a:rPr>
              <a:t>Analysis</a:t>
            </a:r>
            <a:r>
              <a:rPr lang="fr-FR" sz="3200" b="1" dirty="0" smtClean="0">
                <a:solidFill>
                  <a:schemeClr val="accent3">
                    <a:lumMod val="40000"/>
                    <a:lumOff val="60000"/>
                  </a:schemeClr>
                </a:solidFill>
              </a:rPr>
              <a:t> in a </a:t>
            </a:r>
            <a:r>
              <a:rPr lang="fr-FR" sz="3200" b="1" dirty="0" err="1" smtClean="0">
                <a:solidFill>
                  <a:schemeClr val="accent3">
                    <a:lumMod val="40000"/>
                    <a:lumOff val="60000"/>
                  </a:schemeClr>
                </a:solidFill>
              </a:rPr>
              <a:t>combined</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analysis</a:t>
            </a:r>
            <a:r>
              <a:rPr lang="fr-FR" sz="3200" b="1" dirty="0" smtClean="0">
                <a:solidFill>
                  <a:schemeClr val="accent3">
                    <a:lumMod val="40000"/>
                    <a:lumOff val="60000"/>
                  </a:schemeClr>
                </a:solidFill>
              </a:rPr>
              <a:t> of four phase 2 trials</a:t>
            </a:r>
            <a:endParaRPr lang="fr-FR" sz="3200" b="1" dirty="0">
              <a:solidFill>
                <a:schemeClr val="accent3">
                  <a:lumMod val="40000"/>
                  <a:lumOff val="60000"/>
                </a:schemeClr>
              </a:solidFill>
            </a:endParaRPr>
          </a:p>
        </p:txBody>
      </p:sp>
      <p:sp>
        <p:nvSpPr>
          <p:cNvPr id="8" name="ZoneTexte 7"/>
          <p:cNvSpPr txBox="1"/>
          <p:nvPr/>
        </p:nvSpPr>
        <p:spPr>
          <a:xfrm>
            <a:off x="5856977" y="6488668"/>
            <a:ext cx="2770823" cy="338554"/>
          </a:xfrm>
          <a:prstGeom prst="rect">
            <a:avLst/>
          </a:prstGeom>
          <a:noFill/>
        </p:spPr>
        <p:txBody>
          <a:bodyPr wrap="none" rtlCol="0">
            <a:spAutoFit/>
          </a:bodyPr>
          <a:lstStyle/>
          <a:p>
            <a:r>
              <a:rPr lang="fr-FR" sz="1600" b="1" dirty="0" smtClean="0">
                <a:solidFill>
                  <a:schemeClr val="bg1"/>
                </a:solidFill>
              </a:rPr>
              <a:t>Stein A et al. </a:t>
            </a:r>
            <a:r>
              <a:rPr lang="fr-FR" sz="1600" b="1" dirty="0" err="1" smtClean="0">
                <a:solidFill>
                  <a:schemeClr val="bg1"/>
                </a:solidFill>
              </a:rPr>
              <a:t>Eur</a:t>
            </a:r>
            <a:r>
              <a:rPr lang="fr-FR" sz="1600" b="1" dirty="0" smtClean="0">
                <a:solidFill>
                  <a:schemeClr val="bg1"/>
                </a:solidFill>
              </a:rPr>
              <a:t> </a:t>
            </a:r>
            <a:r>
              <a:rPr lang="fr-FR" sz="1600" b="1" dirty="0" err="1" smtClean="0">
                <a:solidFill>
                  <a:schemeClr val="bg1"/>
                </a:solidFill>
              </a:rPr>
              <a:t>Heart</a:t>
            </a:r>
            <a:r>
              <a:rPr lang="fr-FR" sz="1600" b="1" dirty="0" smtClean="0">
                <a:solidFill>
                  <a:schemeClr val="bg1"/>
                </a:solidFill>
              </a:rPr>
              <a:t> J 2014</a:t>
            </a:r>
            <a:endParaRPr lang="fr-FR" sz="1600" b="1" dirty="0">
              <a:solidFill>
                <a:schemeClr val="bg1"/>
              </a:solidFill>
            </a:endParaRPr>
          </a:p>
        </p:txBody>
      </p:sp>
    </p:spTree>
    <p:extLst>
      <p:ext uri="{BB962C8B-B14F-4D97-AF65-F5344CB8AC3E}">
        <p14:creationId xmlns:p14="http://schemas.microsoft.com/office/powerpoint/2010/main" val="3567325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PC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 y="-52536"/>
            <a:ext cx="9144000" cy="6852931"/>
          </a:xfrm>
          <a:prstGeom prst="rect">
            <a:avLst/>
          </a:prstGeom>
        </p:spPr>
      </p:pic>
      <p:sp>
        <p:nvSpPr>
          <p:cNvPr id="4" name="ZoneTexte 3"/>
          <p:cNvSpPr txBox="1"/>
          <p:nvPr/>
        </p:nvSpPr>
        <p:spPr>
          <a:xfrm>
            <a:off x="567559" y="199698"/>
            <a:ext cx="2448910" cy="523220"/>
          </a:xfrm>
          <a:prstGeom prst="rect">
            <a:avLst/>
          </a:prstGeom>
          <a:noFill/>
        </p:spPr>
        <p:txBody>
          <a:bodyPr wrap="square" rtlCol="0">
            <a:spAutoFit/>
          </a:bodyPr>
          <a:lstStyle/>
          <a:p>
            <a:r>
              <a:rPr lang="fr-FR" sz="2800" b="1" dirty="0" smtClean="0">
                <a:solidFill>
                  <a:schemeClr val="bg1"/>
                </a:solidFill>
              </a:rPr>
              <a:t>Phase III trials</a:t>
            </a:r>
            <a:endParaRPr lang="fr-FR" sz="2800" b="1" dirty="0">
              <a:solidFill>
                <a:schemeClr val="bg1"/>
              </a:solidFill>
            </a:endParaRPr>
          </a:p>
        </p:txBody>
      </p:sp>
      <p:sp>
        <p:nvSpPr>
          <p:cNvPr id="5" name="Rectangle 4"/>
          <p:cNvSpPr/>
          <p:nvPr/>
        </p:nvSpPr>
        <p:spPr>
          <a:xfrm>
            <a:off x="5255" y="41220"/>
            <a:ext cx="504497" cy="398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512" y="2842227"/>
            <a:ext cx="504497" cy="398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511" y="5007358"/>
            <a:ext cx="504497" cy="398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888637" y="983128"/>
            <a:ext cx="1584027" cy="1941029"/>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4249023" y="3836930"/>
            <a:ext cx="1584027" cy="105140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1247025" y="5748994"/>
            <a:ext cx="1584027" cy="105140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955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150381" y="1216956"/>
            <a:ext cx="8671971" cy="5281612"/>
          </a:xfrm>
        </p:spPr>
        <p:txBody>
          <a:bodyPr>
            <a:noAutofit/>
          </a:bodyPr>
          <a:lstStyle/>
          <a:p>
            <a:r>
              <a:rPr lang="en-US" sz="2800" b="1" dirty="0" smtClean="0">
                <a:latin typeface="Calibri" charset="0"/>
              </a:rPr>
              <a:t>Severe familial hypercholesterolemia</a:t>
            </a:r>
            <a:br>
              <a:rPr lang="en-US" sz="2800" b="1" dirty="0" smtClean="0">
                <a:latin typeface="Calibri" charset="0"/>
              </a:rPr>
            </a:br>
            <a:r>
              <a:rPr lang="en-US" sz="2800" b="1" dirty="0">
                <a:latin typeface="Calibri" charset="0"/>
              </a:rPr>
              <a:t/>
            </a:r>
            <a:br>
              <a:rPr lang="en-US" sz="2800" b="1" dirty="0">
                <a:latin typeface="Calibri" charset="0"/>
              </a:rPr>
            </a:br>
            <a:r>
              <a:rPr lang="en-US" sz="2800" b="1" dirty="0" smtClean="0">
                <a:latin typeface="Calibri" charset="0"/>
              </a:rPr>
              <a:t>Statin intolerance</a:t>
            </a:r>
            <a:br>
              <a:rPr lang="en-US" sz="2800" b="1" dirty="0" smtClean="0">
                <a:latin typeface="Calibri" charset="0"/>
              </a:rPr>
            </a:br>
            <a:r>
              <a:rPr lang="en-US" sz="2800" b="1" dirty="0">
                <a:latin typeface="Calibri" charset="0"/>
              </a:rPr>
              <a:t/>
            </a:r>
            <a:br>
              <a:rPr lang="en-US" sz="2800" b="1" dirty="0">
                <a:latin typeface="Calibri" charset="0"/>
              </a:rPr>
            </a:br>
            <a:r>
              <a:rPr lang="en-US" sz="2800" b="1" dirty="0" smtClean="0">
                <a:latin typeface="Calibri" charset="0"/>
              </a:rPr>
              <a:t>Severe </a:t>
            </a:r>
            <a:r>
              <a:rPr lang="en-US" sz="2800" b="1" dirty="0" err="1" smtClean="0">
                <a:latin typeface="Calibri" charset="0"/>
              </a:rPr>
              <a:t>HyperTg</a:t>
            </a:r>
            <a:r>
              <a:rPr lang="en-US" sz="2800" b="1" dirty="0" smtClean="0">
                <a:latin typeface="Calibri" charset="0"/>
              </a:rPr>
              <a:t>  with a risk of pancreatitis </a:t>
            </a:r>
            <a:br>
              <a:rPr lang="en-US" sz="2800" b="1" dirty="0" smtClean="0">
                <a:latin typeface="Calibri" charset="0"/>
              </a:rPr>
            </a:br>
            <a:r>
              <a:rPr lang="en-US" sz="2800" b="1" dirty="0">
                <a:latin typeface="Calibri" charset="0"/>
              </a:rPr>
              <a:t/>
            </a:r>
            <a:br>
              <a:rPr lang="en-US" sz="2800" b="1" dirty="0">
                <a:latin typeface="Calibri" charset="0"/>
              </a:rPr>
            </a:br>
            <a:r>
              <a:rPr lang="en-US" sz="2800" b="1" dirty="0" smtClean="0">
                <a:latin typeface="Calibri" charset="0"/>
              </a:rPr>
              <a:t>Common </a:t>
            </a:r>
            <a:r>
              <a:rPr lang="en-US" sz="2800" b="1" dirty="0" err="1" smtClean="0">
                <a:latin typeface="Calibri" charset="0"/>
              </a:rPr>
              <a:t>hyperTg</a:t>
            </a:r>
            <a:r>
              <a:rPr lang="en-US" sz="2800" b="1" dirty="0" smtClean="0">
                <a:latin typeface="Calibri" charset="0"/>
              </a:rPr>
              <a:t> with high CV risk </a:t>
            </a:r>
            <a:br>
              <a:rPr lang="en-US" sz="2800" b="1" dirty="0" smtClean="0">
                <a:latin typeface="Calibri" charset="0"/>
              </a:rPr>
            </a:br>
            <a:r>
              <a:rPr lang="en-US" sz="2800" b="1" dirty="0">
                <a:latin typeface="Calibri" charset="0"/>
              </a:rPr>
              <a:t/>
            </a:r>
            <a:br>
              <a:rPr lang="en-US" sz="2800" b="1" dirty="0">
                <a:latin typeface="Calibri" charset="0"/>
              </a:rPr>
            </a:br>
            <a:r>
              <a:rPr lang="en-US" sz="2800" b="1" dirty="0" smtClean="0">
                <a:latin typeface="Calibri" charset="0"/>
              </a:rPr>
              <a:t>Isolated </a:t>
            </a:r>
            <a:r>
              <a:rPr lang="en-US" sz="2800" b="1" dirty="0" err="1" smtClean="0">
                <a:latin typeface="Calibri" charset="0"/>
              </a:rPr>
              <a:t>hypoHDLemia</a:t>
            </a:r>
            <a:r>
              <a:rPr lang="en-US" sz="2800" b="1" dirty="0" smtClean="0">
                <a:latin typeface="Calibri" charset="0"/>
              </a:rPr>
              <a:t/>
            </a:r>
            <a:br>
              <a:rPr lang="en-US" sz="2800" b="1" dirty="0" smtClean="0">
                <a:latin typeface="Calibri" charset="0"/>
              </a:rPr>
            </a:br>
            <a:r>
              <a:rPr lang="en-US" sz="2800" b="1" dirty="0" smtClean="0">
                <a:latin typeface="Calibri" charset="0"/>
              </a:rPr>
              <a:t/>
            </a:r>
            <a:br>
              <a:rPr lang="en-US" sz="2800" b="1" dirty="0" smtClean="0">
                <a:latin typeface="Calibri" charset="0"/>
              </a:rPr>
            </a:br>
            <a:r>
              <a:rPr lang="en-US" sz="2800" b="1" dirty="0" smtClean="0">
                <a:latin typeface="Calibri" charset="0"/>
              </a:rPr>
              <a:t>High </a:t>
            </a:r>
            <a:r>
              <a:rPr lang="en-US" sz="2800" b="1" dirty="0" err="1" smtClean="0">
                <a:latin typeface="Calibri" charset="0"/>
              </a:rPr>
              <a:t>Lp</a:t>
            </a:r>
            <a:r>
              <a:rPr lang="en-US" sz="2800" b="1" dirty="0" smtClean="0">
                <a:latin typeface="Calibri" charset="0"/>
              </a:rPr>
              <a:t>(a) (isolated or in </a:t>
            </a:r>
            <a:r>
              <a:rPr lang="en-US" sz="2800" b="1" dirty="0" err="1" smtClean="0">
                <a:latin typeface="Calibri" charset="0"/>
              </a:rPr>
              <a:t>hypercholesterolemic</a:t>
            </a:r>
            <a:r>
              <a:rPr lang="en-US" sz="2800" b="1" dirty="0" smtClean="0">
                <a:latin typeface="Calibri" charset="0"/>
              </a:rPr>
              <a:t> patients)</a:t>
            </a:r>
            <a:r>
              <a:rPr lang="en-US" sz="2800" b="1" dirty="0">
                <a:latin typeface="Calibri" charset="0"/>
              </a:rPr>
              <a:t/>
            </a:r>
            <a:br>
              <a:rPr lang="en-US" sz="2800" b="1" dirty="0">
                <a:latin typeface="Calibri" charset="0"/>
              </a:rPr>
            </a:br>
            <a:endParaRPr lang="en-US" sz="2800" b="1" dirty="0">
              <a:latin typeface="Calibri" charset="0"/>
            </a:endParaRPr>
          </a:p>
        </p:txBody>
      </p:sp>
      <p:sp>
        <p:nvSpPr>
          <p:cNvPr id="3" name="Rectangle 2"/>
          <p:cNvSpPr txBox="1">
            <a:spLocks noChangeArrowheads="1"/>
          </p:cNvSpPr>
          <p:nvPr/>
        </p:nvSpPr>
        <p:spPr bwMode="auto">
          <a:xfrm>
            <a:off x="0" y="32872"/>
            <a:ext cx="9144000" cy="649287"/>
          </a:xfrm>
          <a:prstGeom prst="rect">
            <a:avLst/>
          </a:prstGeom>
          <a:noFill/>
          <a:ln w="9525">
            <a:noFill/>
            <a:miter lim="800000"/>
            <a:headEnd/>
            <a:tailEnd/>
          </a:ln>
        </p:spPr>
        <p:txBody>
          <a:bodyPr anchor="ctr"/>
          <a:lstStyle/>
          <a:p>
            <a:pPr algn="ctr">
              <a:spcBef>
                <a:spcPct val="0"/>
              </a:spcBef>
              <a:buClrTx/>
              <a:buSzTx/>
              <a:buFontTx/>
              <a:buNone/>
              <a:defRPr/>
            </a:pPr>
            <a:r>
              <a:rPr lang="fr-FR" sz="3600" b="1" kern="0" dirty="0" err="1" smtClean="0">
                <a:solidFill>
                  <a:srgbClr val="F5D1AE"/>
                </a:solidFill>
                <a:latin typeface="+mj-lt"/>
                <a:ea typeface="+mj-ea"/>
                <a:cs typeface="+mj-cs"/>
              </a:rPr>
              <a:t>Unmet</a:t>
            </a:r>
            <a:r>
              <a:rPr lang="fr-FR" sz="3600" b="1" kern="0" dirty="0">
                <a:solidFill>
                  <a:srgbClr val="F5D1AE"/>
                </a:solidFill>
                <a:latin typeface="+mj-lt"/>
                <a:ea typeface="+mj-ea"/>
                <a:cs typeface="+mj-cs"/>
              </a:rPr>
              <a:t> </a:t>
            </a:r>
            <a:r>
              <a:rPr lang="fr-FR" sz="3600" b="1" kern="0" dirty="0" err="1" smtClean="0">
                <a:solidFill>
                  <a:srgbClr val="F5D1AE"/>
                </a:solidFill>
                <a:latin typeface="+mj-lt"/>
                <a:ea typeface="+mj-ea"/>
                <a:cs typeface="+mj-cs"/>
              </a:rPr>
              <a:t>clinical</a:t>
            </a:r>
            <a:r>
              <a:rPr lang="fr-FR" sz="3600" b="1" kern="0" dirty="0" smtClean="0">
                <a:solidFill>
                  <a:srgbClr val="F5D1AE"/>
                </a:solidFill>
                <a:latin typeface="+mj-lt"/>
                <a:ea typeface="+mj-ea"/>
                <a:cs typeface="+mj-cs"/>
              </a:rPr>
              <a:t> </a:t>
            </a:r>
            <a:r>
              <a:rPr lang="fr-FR" sz="3600" b="1" kern="0" dirty="0" err="1" smtClean="0">
                <a:solidFill>
                  <a:srgbClr val="F5D1AE"/>
                </a:solidFill>
                <a:latin typeface="+mj-lt"/>
                <a:ea typeface="+mj-ea"/>
                <a:cs typeface="+mj-cs"/>
              </a:rPr>
              <a:t>needs</a:t>
            </a:r>
            <a:r>
              <a:rPr lang="fr-FR" sz="3600" b="1" kern="0" dirty="0" smtClean="0">
                <a:solidFill>
                  <a:srgbClr val="F5D1AE"/>
                </a:solidFill>
                <a:latin typeface="+mj-lt"/>
                <a:ea typeface="+mj-ea"/>
                <a:cs typeface="+mj-cs"/>
              </a:rPr>
              <a:t> in </a:t>
            </a:r>
            <a:r>
              <a:rPr lang="fr-FR" sz="3600" b="1" kern="0" dirty="0" err="1" smtClean="0">
                <a:solidFill>
                  <a:srgbClr val="F5D1AE"/>
                </a:solidFill>
                <a:latin typeface="+mj-lt"/>
                <a:ea typeface="+mj-ea"/>
                <a:cs typeface="+mj-cs"/>
              </a:rPr>
              <a:t>lipidology</a:t>
            </a:r>
            <a:endParaRPr lang="fr-FR" sz="3600" b="1" kern="0" dirty="0">
              <a:solidFill>
                <a:srgbClr val="F5D1AE"/>
              </a:solidFill>
              <a:latin typeface="+mj-lt"/>
              <a:ea typeface="+mj-ea"/>
              <a:cs typeface="+mj-cs"/>
            </a:endParaRPr>
          </a:p>
        </p:txBody>
      </p:sp>
    </p:spTree>
    <p:extLst>
      <p:ext uri="{BB962C8B-B14F-4D97-AF65-F5344CB8AC3E}">
        <p14:creationId xmlns:p14="http://schemas.microsoft.com/office/powerpoint/2010/main" val="11532552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962"/>
            <a:ext cx="8342416" cy="723965"/>
          </a:xfrm>
        </p:spPr>
        <p:txBody>
          <a:bodyPr>
            <a:noAutofit/>
          </a:bodyPr>
          <a:lstStyle/>
          <a:p>
            <a:r>
              <a:rPr lang="en-GB" sz="3200" b="1" dirty="0" smtClean="0">
                <a:solidFill>
                  <a:schemeClr val="accent3">
                    <a:lumMod val="40000"/>
                    <a:lumOff val="60000"/>
                  </a:schemeClr>
                </a:solidFill>
              </a:rPr>
              <a:t>Two CETP inhibitors bite the dust</a:t>
            </a:r>
            <a:endParaRPr lang="fr-FR" sz="2800" b="1" dirty="0">
              <a:solidFill>
                <a:schemeClr val="accent3">
                  <a:lumMod val="40000"/>
                  <a:lumOff val="60000"/>
                </a:schemeClr>
              </a:solidFill>
            </a:endParaRPr>
          </a:p>
        </p:txBody>
      </p:sp>
      <p:sp>
        <p:nvSpPr>
          <p:cNvPr id="3" name="ZoneTexte 2"/>
          <p:cNvSpPr txBox="1"/>
          <p:nvPr/>
        </p:nvSpPr>
        <p:spPr>
          <a:xfrm>
            <a:off x="224155" y="1800813"/>
            <a:ext cx="8749009" cy="4401205"/>
          </a:xfrm>
          <a:prstGeom prst="rect">
            <a:avLst/>
          </a:prstGeom>
          <a:noFill/>
        </p:spPr>
        <p:txBody>
          <a:bodyPr wrap="square" rtlCol="0">
            <a:spAutoFit/>
          </a:bodyPr>
          <a:lstStyle/>
          <a:p>
            <a:r>
              <a:rPr lang="fr-FR" sz="2000" b="1" dirty="0" err="1" smtClean="0">
                <a:latin typeface="Arial" panose="020B0604020202020204" pitchFamily="34" charset="0"/>
                <a:cs typeface="Arial" panose="020B0604020202020204" pitchFamily="34" charset="0"/>
              </a:rPr>
              <a:t>Effect</a:t>
            </a:r>
            <a:r>
              <a:rPr lang="fr-FR" sz="2000" b="1" dirty="0" smtClean="0">
                <a:latin typeface="Arial" panose="020B0604020202020204" pitchFamily="34" charset="0"/>
                <a:cs typeface="Arial" panose="020B0604020202020204" pitchFamily="34" charset="0"/>
              </a:rPr>
              <a:t> on </a:t>
            </a:r>
            <a:r>
              <a:rPr lang="fr-FR" sz="2000" b="1" dirty="0" err="1" smtClean="0">
                <a:latin typeface="Arial" panose="020B0604020202020204" pitchFamily="34" charset="0"/>
                <a:cs typeface="Arial" panose="020B0604020202020204" pitchFamily="34" charset="0"/>
              </a:rPr>
              <a:t>lipid</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parameters</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characterised</a:t>
            </a:r>
            <a:r>
              <a:rPr lang="fr-FR" sz="2000" b="1" dirty="0" smtClean="0">
                <a:latin typeface="Arial" panose="020B0604020202020204" pitchFamily="34" charset="0"/>
                <a:cs typeface="Arial" panose="020B0604020202020204" pitchFamily="34" charset="0"/>
              </a:rPr>
              <a:t> (major HDL </a:t>
            </a:r>
            <a:r>
              <a:rPr lang="fr-FR" sz="2000" b="1" dirty="0" err="1" smtClean="0">
                <a:latin typeface="Arial" panose="020B0604020202020204" pitchFamily="34" charset="0"/>
                <a:cs typeface="Arial" panose="020B0604020202020204" pitchFamily="34" charset="0"/>
              </a:rPr>
              <a:t>increase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Effect</a:t>
            </a:r>
            <a:r>
              <a:rPr lang="fr-FR" sz="2000" b="1" dirty="0" smtClean="0">
                <a:latin typeface="Arial" panose="020B0604020202020204" pitchFamily="34" charset="0"/>
                <a:cs typeface="Arial" panose="020B0604020202020204" pitchFamily="34" charset="0"/>
              </a:rPr>
              <a:t> on </a:t>
            </a:r>
            <a:r>
              <a:rPr lang="fr-FR" sz="2000" b="1" dirty="0" err="1" smtClean="0">
                <a:latin typeface="Arial" panose="020B0604020202020204" pitchFamily="34" charset="0"/>
                <a:cs typeface="Arial" panose="020B0604020202020204" pitchFamily="34" charset="0"/>
              </a:rPr>
              <a:t>functionality</a:t>
            </a:r>
            <a:r>
              <a:rPr lang="fr-FR" sz="2000" b="1" dirty="0" smtClean="0">
                <a:latin typeface="Arial" panose="020B0604020202020204" pitchFamily="34" charset="0"/>
                <a:cs typeface="Arial" panose="020B0604020202020204" pitchFamily="34" charset="0"/>
              </a:rPr>
              <a:t> to </a:t>
            </a:r>
            <a:r>
              <a:rPr lang="fr-FR" sz="2000" b="1" dirty="0" err="1" smtClean="0">
                <a:latin typeface="Arial" panose="020B0604020202020204" pitchFamily="34" charset="0"/>
                <a:cs typeface="Arial" panose="020B0604020202020204" pitchFamily="34" charset="0"/>
              </a:rPr>
              <a:t>be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confirmed</a:t>
            </a:r>
            <a:r>
              <a:rPr lang="fr-FR" sz="2000" b="1" dirty="0" smtClean="0">
                <a:latin typeface="Arial" panose="020B0604020202020204" pitchFamily="34" charset="0"/>
                <a:cs typeface="Arial" panose="020B0604020202020204" pitchFamily="34" charset="0"/>
              </a:rPr>
              <a:t>. </a:t>
            </a:r>
          </a:p>
          <a:p>
            <a:r>
              <a:rPr lang="fr-FR" sz="2000" b="1" dirty="0" smtClean="0">
                <a:latin typeface="Arial" panose="020B0604020202020204" pitchFamily="34" charset="0"/>
                <a:cs typeface="Arial" panose="020B0604020202020204" pitchFamily="34" charset="0"/>
              </a:rPr>
              <a:t>A </a:t>
            </a:r>
            <a:r>
              <a:rPr lang="fr-FR" sz="2000" b="1" dirty="0" err="1" smtClean="0">
                <a:latin typeface="Arial" panose="020B0604020202020204" pitchFamily="34" charset="0"/>
                <a:cs typeface="Arial" panose="020B0604020202020204" pitchFamily="34" charset="0"/>
              </a:rPr>
              <a:t>study</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will</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confirm</a:t>
            </a:r>
            <a:r>
              <a:rPr lang="fr-FR" sz="2000" b="1" dirty="0" smtClean="0">
                <a:latin typeface="Arial" panose="020B0604020202020204" pitchFamily="34" charset="0"/>
                <a:cs typeface="Arial" panose="020B0604020202020204" pitchFamily="34" charset="0"/>
              </a:rPr>
              <a:t> the importance of efflux as a RF+++</a:t>
            </a:r>
          </a:p>
          <a:p>
            <a:endParaRPr lang="fr-FR" sz="2000" b="1" dirty="0" smtClean="0">
              <a:latin typeface="Arial" panose="020B0604020202020204" pitchFamily="34" charset="0"/>
              <a:cs typeface="Arial" panose="020B0604020202020204" pitchFamily="34" charset="0"/>
            </a:endParaRPr>
          </a:p>
          <a:p>
            <a:r>
              <a:rPr lang="fr-FR" sz="2000" b="1" dirty="0" err="1" smtClean="0">
                <a:latin typeface="Arial" panose="020B0604020202020204" pitchFamily="34" charset="0"/>
                <a:cs typeface="Arial" panose="020B0604020202020204" pitchFamily="34" charset="0"/>
              </a:rPr>
              <a:t>Interesting</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effect</a:t>
            </a:r>
            <a:r>
              <a:rPr lang="fr-FR" sz="2000" b="1" dirty="0" smtClean="0">
                <a:latin typeface="Arial" panose="020B0604020202020204" pitchFamily="34" charset="0"/>
                <a:cs typeface="Arial" panose="020B0604020202020204" pitchFamily="34" charset="0"/>
              </a:rPr>
              <a:t> on </a:t>
            </a:r>
            <a:r>
              <a:rPr lang="fr-FR" sz="2000" b="1" dirty="0" err="1" smtClean="0">
                <a:latin typeface="Arial" panose="020B0604020202020204" pitchFamily="34" charset="0"/>
                <a:cs typeface="Arial" panose="020B0604020202020204" pitchFamily="34" charset="0"/>
              </a:rPr>
              <a:t>diabetes</a:t>
            </a:r>
            <a:r>
              <a:rPr lang="fr-FR" sz="2000" b="1" dirty="0" smtClean="0">
                <a:latin typeface="Arial" panose="020B0604020202020204" pitchFamily="34" charset="0"/>
                <a:cs typeface="Arial" panose="020B0604020202020204" pitchFamily="34" charset="0"/>
              </a:rPr>
              <a:t>++</a:t>
            </a:r>
          </a:p>
          <a:p>
            <a:endParaRPr lang="fr-FR" sz="2000" b="1" dirty="0">
              <a:latin typeface="Arial" panose="020B0604020202020204" pitchFamily="34" charset="0"/>
              <a:cs typeface="Arial" panose="020B0604020202020204" pitchFamily="34" charset="0"/>
            </a:endParaRPr>
          </a:p>
          <a:p>
            <a:r>
              <a:rPr lang="fr-FR" sz="2000" b="1" dirty="0" err="1" smtClean="0">
                <a:latin typeface="Arial" panose="020B0604020202020204" pitchFamily="34" charset="0"/>
                <a:cs typeface="Arial" panose="020B0604020202020204" pitchFamily="34" charset="0"/>
              </a:rPr>
              <a:t>Two</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ongoing</a:t>
            </a:r>
            <a:r>
              <a:rPr lang="fr-FR" sz="2000" b="1" dirty="0" smtClean="0">
                <a:latin typeface="Arial" panose="020B0604020202020204" pitchFamily="34" charset="0"/>
                <a:cs typeface="Arial" panose="020B0604020202020204" pitchFamily="34" charset="0"/>
              </a:rPr>
              <a:t> large trials</a:t>
            </a:r>
          </a:p>
          <a:p>
            <a:endParaRPr lang="fr-FR" sz="2000" b="1" dirty="0">
              <a:latin typeface="Arial" panose="020B0604020202020204" pitchFamily="34" charset="0"/>
              <a:cs typeface="Arial" panose="020B0604020202020204" pitchFamily="34" charset="0"/>
            </a:endParaRPr>
          </a:p>
          <a:p>
            <a:r>
              <a:rPr lang="fr-FR" sz="2000" b="1" dirty="0" err="1" smtClean="0">
                <a:latin typeface="Arial" panose="020B0604020202020204" pitchFamily="34" charset="0"/>
                <a:cs typeface="Arial" panose="020B0604020202020204" pitchFamily="34" charset="0"/>
              </a:rPr>
              <a:t>Anacetrapid</a:t>
            </a:r>
            <a:r>
              <a:rPr lang="fr-FR" sz="2000" b="1" dirty="0" smtClean="0">
                <a:latin typeface="Arial" panose="020B0604020202020204" pitchFamily="34" charset="0"/>
                <a:cs typeface="Arial" panose="020B0604020202020204" pitchFamily="34" charset="0"/>
              </a:rPr>
              <a:t> has </a:t>
            </a:r>
            <a:r>
              <a:rPr lang="fr-FR" sz="2000" b="1" dirty="0" err="1" smtClean="0">
                <a:latin typeface="Arial" panose="020B0604020202020204" pitchFamily="34" charset="0"/>
                <a:cs typeface="Arial" panose="020B0604020202020204" pitchFamily="34" charset="0"/>
              </a:rPr>
              <a:t>such</a:t>
            </a:r>
            <a:r>
              <a:rPr lang="fr-FR" sz="2000" b="1" dirty="0" smtClean="0">
                <a:latin typeface="Arial" panose="020B0604020202020204" pitchFamily="34" charset="0"/>
                <a:cs typeface="Arial" panose="020B0604020202020204" pitchFamily="34" charset="0"/>
              </a:rPr>
              <a:t> a long </a:t>
            </a:r>
            <a:r>
              <a:rPr lang="fr-FR" sz="2000" b="1" dirty="0" err="1" smtClean="0">
                <a:latin typeface="Arial" panose="020B0604020202020204" pitchFamily="34" charset="0"/>
                <a:cs typeface="Arial" panose="020B0604020202020204" pitchFamily="34" charset="0"/>
              </a:rPr>
              <a:t>half</a:t>
            </a:r>
            <a:r>
              <a:rPr lang="fr-FR" sz="2000" b="1" dirty="0" smtClean="0">
                <a:latin typeface="Arial" panose="020B0604020202020204" pitchFamily="34" charset="0"/>
                <a:cs typeface="Arial" panose="020B0604020202020204" pitchFamily="34" charset="0"/>
              </a:rPr>
              <a:t> life </a:t>
            </a:r>
            <a:r>
              <a:rPr lang="fr-FR" sz="2000" b="1" dirty="0" err="1" smtClean="0">
                <a:latin typeface="Arial" panose="020B0604020202020204" pitchFamily="34" charset="0"/>
                <a:cs typeface="Arial" panose="020B0604020202020204" pitchFamily="34" charset="0"/>
              </a:rPr>
              <a:t>that</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any</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clinical</a:t>
            </a:r>
            <a:r>
              <a:rPr lang="fr-FR" sz="2000" b="1" dirty="0" smtClean="0">
                <a:latin typeface="Arial" panose="020B0604020202020204" pitchFamily="34" charset="0"/>
                <a:cs typeface="Arial" panose="020B0604020202020204" pitchFamily="34" charset="0"/>
              </a:rPr>
              <a:t> use </a:t>
            </a:r>
            <a:r>
              <a:rPr lang="fr-FR" sz="2000" b="1" dirty="0" err="1" smtClean="0">
                <a:latin typeface="Arial" panose="020B0604020202020204" pitchFamily="34" charset="0"/>
                <a:cs typeface="Arial" panose="020B0604020202020204" pitchFamily="34" charset="0"/>
              </a:rPr>
              <a:t>will</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be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difficult</a:t>
            </a:r>
            <a:endParaRPr lang="fr-FR" sz="2000" b="1" dirty="0" smtClean="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The </a:t>
            </a:r>
            <a:r>
              <a:rPr lang="fr-FR" sz="2000" b="1" dirty="0" err="1" smtClean="0">
                <a:latin typeface="Arial" panose="020B0604020202020204" pitchFamily="34" charset="0"/>
                <a:cs typeface="Arial" panose="020B0604020202020204" pitchFamily="34" charset="0"/>
              </a:rPr>
              <a:t>outcome</a:t>
            </a:r>
            <a:r>
              <a:rPr lang="fr-FR" sz="2000" b="1" dirty="0" smtClean="0">
                <a:latin typeface="Arial" panose="020B0604020202020204" pitchFamily="34" charset="0"/>
                <a:cs typeface="Arial" panose="020B0604020202020204" pitchFamily="34" charset="0"/>
              </a:rPr>
              <a:t> trials have to </a:t>
            </a:r>
            <a:r>
              <a:rPr lang="fr-FR" sz="2000" b="1" dirty="0" err="1" smtClean="0">
                <a:latin typeface="Arial" panose="020B0604020202020204" pitchFamily="34" charset="0"/>
                <a:cs typeface="Arial" panose="020B0604020202020204" pitchFamily="34" charset="0"/>
              </a:rPr>
              <a:t>be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highly</a:t>
            </a:r>
            <a:r>
              <a:rPr lang="fr-FR" sz="2000" b="1" dirty="0" smtClean="0">
                <a:latin typeface="Arial" panose="020B0604020202020204" pitchFamily="34" charset="0"/>
                <a:cs typeface="Arial" panose="020B0604020202020204" pitchFamily="34" charset="0"/>
              </a:rPr>
              <a:t> positive to </a:t>
            </a:r>
            <a:r>
              <a:rPr lang="fr-FR" sz="2000" b="1" dirty="0" err="1" smtClean="0">
                <a:latin typeface="Arial" panose="020B0604020202020204" pitchFamily="34" charset="0"/>
                <a:cs typeface="Arial" panose="020B0604020202020204" pitchFamily="34" charset="0"/>
              </a:rPr>
              <a:t>allow</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clinical</a:t>
            </a:r>
            <a:r>
              <a:rPr lang="fr-FR" sz="2000" b="1" dirty="0" smtClean="0">
                <a:latin typeface="Arial" panose="020B0604020202020204" pitchFamily="34" charset="0"/>
                <a:cs typeface="Arial" panose="020B0604020202020204" pitchFamily="34" charset="0"/>
              </a:rPr>
              <a:t> use</a:t>
            </a:r>
          </a:p>
          <a:p>
            <a:endParaRPr lang="fr-FR" sz="2000" b="1" dirty="0">
              <a:latin typeface="Arial" panose="020B0604020202020204" pitchFamily="34" charset="0"/>
              <a:cs typeface="Arial" panose="020B0604020202020204" pitchFamily="34" charset="0"/>
            </a:endParaRPr>
          </a:p>
          <a:p>
            <a:r>
              <a:rPr lang="fr-FR" sz="2000" b="1" dirty="0" err="1" smtClean="0">
                <a:latin typeface="Arial" panose="020B0604020202020204" pitchFamily="34" charset="0"/>
                <a:cs typeface="Arial" panose="020B0604020202020204" pitchFamily="34" charset="0"/>
              </a:rPr>
              <a:t>Anacetrapid</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decrease</a:t>
            </a:r>
            <a:r>
              <a:rPr lang="fr-FR" sz="2000" b="1" dirty="0" smtClean="0">
                <a:latin typeface="Arial" panose="020B0604020202020204" pitchFamily="34" charset="0"/>
                <a:cs typeface="Arial" panose="020B0604020202020204" pitchFamily="34" charset="0"/>
              </a:rPr>
              <a:t> more LDL-c </a:t>
            </a:r>
            <a:r>
              <a:rPr lang="fr-FR" sz="2000" b="1" dirty="0" err="1" smtClean="0">
                <a:latin typeface="Arial" panose="020B0604020202020204" pitchFamily="34" charset="0"/>
                <a:cs typeface="Arial" panose="020B0604020202020204" pitchFamily="34" charset="0"/>
              </a:rPr>
              <a:t>than</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evacetrapib</a:t>
            </a:r>
            <a:endParaRPr lang="fr-FR" sz="2000" b="1"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512626" y="786927"/>
            <a:ext cx="8342416" cy="723965"/>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smtClean="0">
                <a:solidFill>
                  <a:schemeClr val="accent3">
                    <a:lumMod val="40000"/>
                    <a:lumOff val="60000"/>
                  </a:schemeClr>
                </a:solidFill>
              </a:rPr>
              <a:t>Two CETP inhibitors on going development</a:t>
            </a:r>
            <a:endParaRPr lang="fr-FR" sz="2800" b="1" dirty="0">
              <a:solidFill>
                <a:schemeClr val="accent3">
                  <a:lumMod val="40000"/>
                  <a:lumOff val="60000"/>
                </a:schemeClr>
              </a:solidFill>
            </a:endParaRPr>
          </a:p>
        </p:txBody>
      </p:sp>
    </p:spTree>
    <p:extLst>
      <p:ext uri="{BB962C8B-B14F-4D97-AF65-F5344CB8AC3E}">
        <p14:creationId xmlns:p14="http://schemas.microsoft.com/office/powerpoint/2010/main" val="149218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1439"/>
            <a:ext cx="9143999" cy="642937"/>
          </a:xfrm>
        </p:spPr>
        <p:txBody>
          <a:bodyPr>
            <a:noAutofit/>
          </a:bodyPr>
          <a:lstStyle/>
          <a:p>
            <a:r>
              <a:rPr lang="fr-FR" sz="3200" b="1" dirty="0" err="1" smtClean="0">
                <a:solidFill>
                  <a:schemeClr val="accent3">
                    <a:lumMod val="40000"/>
                    <a:lumOff val="60000"/>
                  </a:schemeClr>
                </a:solidFill>
                <a:latin typeface="Arial" charset="0"/>
              </a:rPr>
              <a:t>Reduction</a:t>
            </a:r>
            <a:r>
              <a:rPr lang="fr-FR" sz="3200" b="1" dirty="0" smtClean="0">
                <a:solidFill>
                  <a:schemeClr val="accent3">
                    <a:lumMod val="40000"/>
                    <a:lumOff val="60000"/>
                  </a:schemeClr>
                </a:solidFill>
                <a:latin typeface="Arial" charset="0"/>
              </a:rPr>
              <a:t> of LDL-c </a:t>
            </a:r>
            <a:r>
              <a:rPr lang="fr-FR" sz="3200" b="1" dirty="0" err="1" smtClean="0">
                <a:solidFill>
                  <a:schemeClr val="accent3">
                    <a:lumMod val="40000"/>
                    <a:lumOff val="60000"/>
                  </a:schemeClr>
                </a:solidFill>
                <a:latin typeface="Arial" charset="0"/>
              </a:rPr>
              <a:t>with</a:t>
            </a:r>
            <a:r>
              <a:rPr lang="fr-FR" sz="3200" b="1" dirty="0" smtClean="0">
                <a:solidFill>
                  <a:schemeClr val="accent3">
                    <a:lumMod val="40000"/>
                    <a:lumOff val="60000"/>
                  </a:schemeClr>
                </a:solidFill>
                <a:latin typeface="Arial" charset="0"/>
              </a:rPr>
              <a:t> </a:t>
            </a:r>
            <a:r>
              <a:rPr lang="fr-FR" sz="3200" b="1" dirty="0" err="1" smtClean="0">
                <a:solidFill>
                  <a:schemeClr val="accent3">
                    <a:lumMod val="40000"/>
                    <a:lumOff val="60000"/>
                  </a:schemeClr>
                </a:solidFill>
                <a:latin typeface="Arial" charset="0"/>
              </a:rPr>
              <a:t>treatment</a:t>
            </a:r>
            <a:r>
              <a:rPr lang="fr-FR" sz="3200" b="1" dirty="0" smtClean="0">
                <a:solidFill>
                  <a:schemeClr val="accent3">
                    <a:lumMod val="40000"/>
                    <a:lumOff val="60000"/>
                  </a:schemeClr>
                </a:solidFill>
                <a:latin typeface="Arial" charset="0"/>
              </a:rPr>
              <a:t> of </a:t>
            </a:r>
            <a:r>
              <a:rPr lang="fr-FR" sz="3200" b="1" dirty="0" err="1" smtClean="0">
                <a:solidFill>
                  <a:schemeClr val="accent3">
                    <a:lumMod val="40000"/>
                    <a:lumOff val="60000"/>
                  </a:schemeClr>
                </a:solidFill>
                <a:latin typeface="Arial" charset="0"/>
              </a:rPr>
              <a:t>hoFH</a:t>
            </a:r>
            <a:endParaRPr lang="fr-FR" sz="3200" b="1" dirty="0">
              <a:solidFill>
                <a:schemeClr val="accent3">
                  <a:lumMod val="40000"/>
                  <a:lumOff val="60000"/>
                </a:schemeClr>
              </a:solidFill>
              <a:latin typeface="Arial" charset="0"/>
            </a:endParaRPr>
          </a:p>
        </p:txBody>
      </p:sp>
      <p:pic>
        <p:nvPicPr>
          <p:cNvPr id="5" name="Image 4" descr="hoFH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89" y="1016001"/>
            <a:ext cx="5589426" cy="5388780"/>
          </a:xfrm>
          <a:prstGeom prst="rect">
            <a:avLst/>
          </a:prstGeom>
        </p:spPr>
      </p:pic>
      <p:sp>
        <p:nvSpPr>
          <p:cNvPr id="3" name="ZoneTexte 2"/>
          <p:cNvSpPr txBox="1"/>
          <p:nvPr/>
        </p:nvSpPr>
        <p:spPr>
          <a:xfrm>
            <a:off x="6130992" y="1572453"/>
            <a:ext cx="2846952" cy="2862322"/>
          </a:xfrm>
          <a:prstGeom prst="rect">
            <a:avLst/>
          </a:prstGeom>
          <a:noFill/>
        </p:spPr>
        <p:txBody>
          <a:bodyPr wrap="square" rtlCol="0">
            <a:spAutoFit/>
          </a:bodyPr>
          <a:lstStyle/>
          <a:p>
            <a:r>
              <a:rPr lang="fr-FR" sz="2000" b="1" dirty="0" smtClean="0"/>
              <a:t>The figure </a:t>
            </a:r>
            <a:r>
              <a:rPr lang="fr-FR" sz="2000" b="1" dirty="0" err="1" smtClean="0"/>
              <a:t>gives</a:t>
            </a:r>
            <a:r>
              <a:rPr lang="fr-FR" sz="2000" b="1" dirty="0" smtClean="0"/>
              <a:t> an </a:t>
            </a:r>
            <a:r>
              <a:rPr lang="fr-FR" sz="2000" b="1" dirty="0" err="1" smtClean="0"/>
              <a:t>order</a:t>
            </a:r>
            <a:r>
              <a:rPr lang="fr-FR" sz="2000" b="1" dirty="0" smtClean="0"/>
              <a:t> of magnitude of LDL-c </a:t>
            </a:r>
            <a:r>
              <a:rPr lang="fr-FR" sz="2000" b="1" dirty="0" err="1" smtClean="0"/>
              <a:t>decrease</a:t>
            </a:r>
            <a:r>
              <a:rPr lang="fr-FR" sz="2000" b="1" dirty="0" smtClean="0"/>
              <a:t>.</a:t>
            </a:r>
          </a:p>
          <a:p>
            <a:endParaRPr lang="fr-FR" sz="2000" b="1" dirty="0" smtClean="0"/>
          </a:p>
          <a:p>
            <a:r>
              <a:rPr lang="fr-FR" sz="2000" b="1" dirty="0" smtClean="0"/>
              <a:t>There </a:t>
            </a:r>
            <a:r>
              <a:rPr lang="fr-FR" sz="2000" b="1" dirty="0" err="1" smtClean="0"/>
              <a:t>is</a:t>
            </a:r>
            <a:r>
              <a:rPr lang="fr-FR" sz="2000" b="1" dirty="0" smtClean="0"/>
              <a:t> </a:t>
            </a:r>
            <a:r>
              <a:rPr lang="fr-FR" sz="2000" b="1" dirty="0" err="1" smtClean="0"/>
              <a:t>considerable</a:t>
            </a:r>
            <a:r>
              <a:rPr lang="fr-FR" sz="2000" b="1" dirty="0" smtClean="0"/>
              <a:t> </a:t>
            </a:r>
            <a:r>
              <a:rPr lang="fr-FR" sz="2000" b="1" dirty="0" err="1" smtClean="0"/>
              <a:t>hetrogeneity</a:t>
            </a:r>
            <a:r>
              <a:rPr lang="fr-FR" sz="2000" b="1" dirty="0" smtClean="0"/>
              <a:t> in the </a:t>
            </a:r>
            <a:r>
              <a:rPr lang="fr-FR" sz="2000" b="1" dirty="0" err="1" smtClean="0"/>
              <a:t>effect</a:t>
            </a:r>
            <a:r>
              <a:rPr lang="fr-FR" sz="2000" b="1" dirty="0" smtClean="0"/>
              <a:t> of </a:t>
            </a:r>
            <a:r>
              <a:rPr lang="fr-FR" sz="2000" b="1" dirty="0" err="1" smtClean="0"/>
              <a:t>drugs</a:t>
            </a:r>
            <a:r>
              <a:rPr lang="fr-FR" sz="2000" b="1" dirty="0" smtClean="0"/>
              <a:t> </a:t>
            </a:r>
            <a:r>
              <a:rPr lang="fr-FR" sz="2000" b="1" dirty="0" err="1" smtClean="0"/>
              <a:t>depending</a:t>
            </a:r>
            <a:r>
              <a:rPr lang="fr-FR" sz="2000" b="1" dirty="0" smtClean="0"/>
              <a:t> on the </a:t>
            </a:r>
            <a:r>
              <a:rPr lang="fr-FR" sz="2000" b="1" dirty="0" err="1" smtClean="0"/>
              <a:t>genetic</a:t>
            </a:r>
            <a:r>
              <a:rPr lang="fr-FR" sz="2000" b="1" dirty="0" smtClean="0"/>
              <a:t> background</a:t>
            </a:r>
            <a:endParaRPr lang="fr-FR" sz="2000" b="1" dirty="0"/>
          </a:p>
        </p:txBody>
      </p:sp>
      <p:sp>
        <p:nvSpPr>
          <p:cNvPr id="6" name="ZoneTexte 5"/>
          <p:cNvSpPr txBox="1"/>
          <p:nvPr/>
        </p:nvSpPr>
        <p:spPr>
          <a:xfrm>
            <a:off x="2850955" y="6448138"/>
            <a:ext cx="6290792" cy="369332"/>
          </a:xfrm>
          <a:prstGeom prst="rect">
            <a:avLst/>
          </a:prstGeom>
          <a:noFill/>
        </p:spPr>
        <p:txBody>
          <a:bodyPr wrap="none" rtlCol="0">
            <a:spAutoFit/>
          </a:bodyPr>
          <a:lstStyle/>
          <a:p>
            <a:r>
              <a:rPr lang="fr-FR" b="1" dirty="0" err="1" smtClean="0"/>
              <a:t>Cuchel</a:t>
            </a:r>
            <a:r>
              <a:rPr lang="fr-FR" b="1" dirty="0" smtClean="0"/>
              <a:t> M, Bruckert E, Ginsberg H et al. </a:t>
            </a:r>
            <a:r>
              <a:rPr lang="fr-FR" b="1" dirty="0" err="1" smtClean="0"/>
              <a:t>Eur</a:t>
            </a:r>
            <a:r>
              <a:rPr lang="fr-FR" b="1" dirty="0" smtClean="0"/>
              <a:t> </a:t>
            </a:r>
            <a:r>
              <a:rPr lang="fr-FR" b="1" dirty="0" err="1" smtClean="0"/>
              <a:t>Heart</a:t>
            </a:r>
            <a:r>
              <a:rPr lang="fr-FR" b="1" dirty="0" smtClean="0"/>
              <a:t> Journal 2014</a:t>
            </a:r>
            <a:endParaRPr lang="fr-FR" b="1" dirty="0"/>
          </a:p>
        </p:txBody>
      </p:sp>
    </p:spTree>
    <p:extLst>
      <p:ext uri="{BB962C8B-B14F-4D97-AF65-F5344CB8AC3E}">
        <p14:creationId xmlns:p14="http://schemas.microsoft.com/office/powerpoint/2010/main" val="544452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1439"/>
            <a:ext cx="9143999" cy="642937"/>
          </a:xfrm>
        </p:spPr>
        <p:txBody>
          <a:bodyPr>
            <a:noAutofit/>
          </a:bodyPr>
          <a:lstStyle/>
          <a:p>
            <a:r>
              <a:rPr lang="fr-FR" sz="3200" b="1" dirty="0" smtClean="0">
                <a:solidFill>
                  <a:schemeClr val="accent3">
                    <a:lumMod val="40000"/>
                    <a:lumOff val="60000"/>
                  </a:schemeClr>
                </a:solidFill>
                <a:latin typeface="Arial" charset="0"/>
              </a:rPr>
              <a:t>New </a:t>
            </a:r>
            <a:r>
              <a:rPr lang="fr-FR" sz="3200" b="1" dirty="0" err="1" smtClean="0">
                <a:solidFill>
                  <a:schemeClr val="accent3">
                    <a:lumMod val="40000"/>
                    <a:lumOff val="60000"/>
                  </a:schemeClr>
                </a:solidFill>
                <a:latin typeface="Arial" charset="0"/>
              </a:rPr>
              <a:t>therapeutic</a:t>
            </a:r>
            <a:r>
              <a:rPr lang="fr-FR" sz="3200" b="1" dirty="0" smtClean="0">
                <a:solidFill>
                  <a:schemeClr val="accent3">
                    <a:lumMod val="40000"/>
                    <a:lumOff val="60000"/>
                  </a:schemeClr>
                </a:solidFill>
                <a:latin typeface="Arial" charset="0"/>
              </a:rPr>
              <a:t> options</a:t>
            </a:r>
            <a:endParaRPr lang="fr-FR" sz="3200" b="1" dirty="0">
              <a:solidFill>
                <a:schemeClr val="accent3">
                  <a:lumMod val="40000"/>
                  <a:lumOff val="60000"/>
                </a:schemeClr>
              </a:solidFill>
              <a:latin typeface="Arial" charset="0"/>
            </a:endParaRPr>
          </a:p>
        </p:txBody>
      </p:sp>
      <p:sp>
        <p:nvSpPr>
          <p:cNvPr id="4" name="ZoneTexte 3"/>
          <p:cNvSpPr txBox="1"/>
          <p:nvPr/>
        </p:nvSpPr>
        <p:spPr>
          <a:xfrm>
            <a:off x="216316" y="942044"/>
            <a:ext cx="8809906" cy="2369880"/>
          </a:xfrm>
          <a:prstGeom prst="rect">
            <a:avLst/>
          </a:prstGeom>
          <a:noFill/>
        </p:spPr>
        <p:txBody>
          <a:bodyPr wrap="square" rtlCol="0">
            <a:spAutoFit/>
          </a:bodyPr>
          <a:lstStyle/>
          <a:p>
            <a:r>
              <a:rPr lang="fr-FR" sz="2800" b="1" dirty="0" err="1" smtClean="0">
                <a:solidFill>
                  <a:srgbClr val="FFFF00"/>
                </a:solidFill>
              </a:rPr>
              <a:t>Lomitapide</a:t>
            </a:r>
            <a:r>
              <a:rPr lang="fr-FR" sz="2400" dirty="0"/>
              <a:t>:</a:t>
            </a:r>
            <a:r>
              <a:rPr lang="fr-FR" sz="2400" dirty="0" smtClean="0"/>
              <a:t> </a:t>
            </a:r>
            <a:r>
              <a:rPr lang="fr-FR" sz="2400" dirty="0"/>
              <a:t>oral </a:t>
            </a:r>
            <a:r>
              <a:rPr lang="fr-FR" sz="2400" dirty="0" err="1"/>
              <a:t>inhibitor</a:t>
            </a:r>
            <a:r>
              <a:rPr lang="fr-FR" sz="2400" dirty="0"/>
              <a:t> </a:t>
            </a:r>
            <a:r>
              <a:rPr lang="fr-FR" sz="2400" dirty="0" smtClean="0"/>
              <a:t>of </a:t>
            </a:r>
            <a:r>
              <a:rPr lang="fr-FR" sz="2400" dirty="0"/>
              <a:t>microsomal </a:t>
            </a:r>
            <a:r>
              <a:rPr lang="fr-FR" sz="2400" dirty="0" smtClean="0"/>
              <a:t>tg transport </a:t>
            </a:r>
            <a:r>
              <a:rPr lang="fr-FR" sz="2400" dirty="0" err="1" smtClean="0"/>
              <a:t>protein</a:t>
            </a:r>
            <a:endParaRPr lang="fr-FR" sz="2400" dirty="0" smtClean="0"/>
          </a:p>
          <a:p>
            <a:r>
              <a:rPr lang="fr-FR" sz="2400" dirty="0"/>
              <a:t>	</a:t>
            </a:r>
            <a:r>
              <a:rPr lang="fr-FR" sz="2400" dirty="0" smtClean="0"/>
              <a:t>Open</a:t>
            </a:r>
            <a:r>
              <a:rPr lang="fr-FR" sz="2400" dirty="0"/>
              <a:t>-label </a:t>
            </a:r>
            <a:r>
              <a:rPr lang="fr-FR" sz="2400" dirty="0" smtClean="0"/>
              <a:t>trial; </a:t>
            </a:r>
            <a:r>
              <a:rPr lang="fr-FR" sz="2400" dirty="0" err="1" smtClean="0"/>
              <a:t>lomitapide</a:t>
            </a:r>
            <a:r>
              <a:rPr lang="fr-FR" sz="2400" dirty="0" smtClean="0"/>
              <a:t>, </a:t>
            </a:r>
            <a:r>
              <a:rPr lang="fr-FR" sz="2400" dirty="0"/>
              <a:t>in addition to the standard of care </a:t>
            </a:r>
            <a:r>
              <a:rPr lang="fr-FR" sz="2400" dirty="0" err="1"/>
              <a:t>including</a:t>
            </a:r>
            <a:r>
              <a:rPr lang="fr-FR" sz="2400" dirty="0"/>
              <a:t> LDL </a:t>
            </a:r>
            <a:r>
              <a:rPr lang="fr-FR" sz="2400" dirty="0" err="1"/>
              <a:t>apheresis</a:t>
            </a:r>
            <a:r>
              <a:rPr lang="fr-FR" sz="2400" dirty="0"/>
              <a:t>, </a:t>
            </a:r>
            <a:r>
              <a:rPr lang="fr-FR" sz="2400" dirty="0" err="1"/>
              <a:t>reduced</a:t>
            </a:r>
            <a:r>
              <a:rPr lang="fr-FR" sz="2400" dirty="0"/>
              <a:t> plasma LDL-C and </a:t>
            </a:r>
            <a:r>
              <a:rPr lang="fr-FR" sz="2400" dirty="0" err="1"/>
              <a:t>apoB</a:t>
            </a:r>
            <a:r>
              <a:rPr lang="fr-FR" sz="2400" dirty="0"/>
              <a:t> </a:t>
            </a:r>
            <a:r>
              <a:rPr lang="fr-FR" sz="2400" dirty="0" err="1"/>
              <a:t>levels</a:t>
            </a:r>
            <a:r>
              <a:rPr lang="fr-FR" sz="2400" dirty="0"/>
              <a:t> by </a:t>
            </a:r>
            <a:r>
              <a:rPr lang="fr-FR" sz="2400" dirty="0" smtClean="0"/>
              <a:t>50</a:t>
            </a:r>
            <a:r>
              <a:rPr lang="fr-FR" sz="2400" dirty="0"/>
              <a:t>% and </a:t>
            </a:r>
            <a:r>
              <a:rPr lang="fr-FR" sz="2400" dirty="0" err="1"/>
              <a:t>Lp</a:t>
            </a:r>
            <a:r>
              <a:rPr lang="fr-FR" sz="2400" dirty="0"/>
              <a:t>(a) by </a:t>
            </a:r>
            <a:r>
              <a:rPr lang="fr-FR" sz="2400" dirty="0" smtClean="0"/>
              <a:t>15</a:t>
            </a:r>
            <a:r>
              <a:rPr lang="fr-FR" sz="2400" dirty="0"/>
              <a:t>% </a:t>
            </a:r>
          </a:p>
          <a:p>
            <a:r>
              <a:rPr lang="fr-FR" sz="2400" dirty="0" smtClean="0"/>
              <a:t>	</a:t>
            </a:r>
            <a:r>
              <a:rPr lang="fr-FR" sz="2400" dirty="0"/>
              <a:t>M</a:t>
            </a:r>
            <a:r>
              <a:rPr lang="fr-FR" sz="2400" dirty="0" smtClean="0"/>
              <a:t>ost </a:t>
            </a:r>
            <a:r>
              <a:rPr lang="fr-FR" sz="2400" dirty="0" err="1"/>
              <a:t>frequently</a:t>
            </a:r>
            <a:r>
              <a:rPr lang="fr-FR" sz="2400" dirty="0"/>
              <a:t> </a:t>
            </a:r>
            <a:r>
              <a:rPr lang="fr-FR" sz="2400" dirty="0" err="1"/>
              <a:t>observed</a:t>
            </a:r>
            <a:r>
              <a:rPr lang="fr-FR" sz="2400" dirty="0"/>
              <a:t> </a:t>
            </a:r>
            <a:r>
              <a:rPr lang="fr-FR" sz="2400" dirty="0" err="1" smtClean="0"/>
              <a:t>AEs</a:t>
            </a:r>
            <a:r>
              <a:rPr lang="fr-FR" sz="2400" dirty="0" smtClean="0"/>
              <a:t>: GI </a:t>
            </a:r>
            <a:r>
              <a:rPr lang="fr-FR" sz="2400" dirty="0" err="1"/>
              <a:t>symptoms</a:t>
            </a:r>
            <a:r>
              <a:rPr lang="fr-FR" sz="2400" dirty="0"/>
              <a:t> and </a:t>
            </a:r>
            <a:r>
              <a:rPr lang="fr-FR" sz="2400" dirty="0" err="1"/>
              <a:t>liver</a:t>
            </a:r>
            <a:r>
              <a:rPr lang="fr-FR" sz="2400" dirty="0"/>
              <a:t> fat </a:t>
            </a:r>
            <a:r>
              <a:rPr lang="fr-FR" sz="2400" dirty="0" smtClean="0"/>
              <a:t>accumulation</a:t>
            </a:r>
            <a:endParaRPr lang="fr-FR" sz="2400" dirty="0"/>
          </a:p>
        </p:txBody>
      </p:sp>
      <p:sp>
        <p:nvSpPr>
          <p:cNvPr id="5" name="ZoneTexte 4"/>
          <p:cNvSpPr txBox="1"/>
          <p:nvPr/>
        </p:nvSpPr>
        <p:spPr>
          <a:xfrm>
            <a:off x="2850955" y="6448138"/>
            <a:ext cx="6290792" cy="369332"/>
          </a:xfrm>
          <a:prstGeom prst="rect">
            <a:avLst/>
          </a:prstGeom>
          <a:noFill/>
        </p:spPr>
        <p:txBody>
          <a:bodyPr wrap="none" rtlCol="0">
            <a:spAutoFit/>
          </a:bodyPr>
          <a:lstStyle/>
          <a:p>
            <a:r>
              <a:rPr lang="fr-FR" b="1" dirty="0" err="1" smtClean="0"/>
              <a:t>Cuchel</a:t>
            </a:r>
            <a:r>
              <a:rPr lang="fr-FR" b="1" dirty="0" smtClean="0"/>
              <a:t> M, Bruckert E, Ginsberg H et al. </a:t>
            </a:r>
            <a:r>
              <a:rPr lang="fr-FR" b="1" dirty="0" err="1" smtClean="0"/>
              <a:t>Eur</a:t>
            </a:r>
            <a:r>
              <a:rPr lang="fr-FR" b="1" dirty="0" smtClean="0"/>
              <a:t> </a:t>
            </a:r>
            <a:r>
              <a:rPr lang="fr-FR" b="1" dirty="0" err="1" smtClean="0"/>
              <a:t>Heart</a:t>
            </a:r>
            <a:r>
              <a:rPr lang="fr-FR" b="1" dirty="0" smtClean="0"/>
              <a:t> Journal 2014</a:t>
            </a:r>
            <a:endParaRPr lang="fr-FR" b="1" dirty="0"/>
          </a:p>
        </p:txBody>
      </p:sp>
      <p:sp>
        <p:nvSpPr>
          <p:cNvPr id="6" name="ZoneTexte 5"/>
          <p:cNvSpPr txBox="1"/>
          <p:nvPr/>
        </p:nvSpPr>
        <p:spPr>
          <a:xfrm>
            <a:off x="216316" y="3525945"/>
            <a:ext cx="8645462" cy="2739211"/>
          </a:xfrm>
          <a:prstGeom prst="rect">
            <a:avLst/>
          </a:prstGeom>
          <a:noFill/>
        </p:spPr>
        <p:txBody>
          <a:bodyPr wrap="square" rtlCol="0">
            <a:spAutoFit/>
          </a:bodyPr>
          <a:lstStyle/>
          <a:p>
            <a:r>
              <a:rPr lang="fr-FR" sz="2800" b="1" dirty="0" err="1" smtClean="0">
                <a:solidFill>
                  <a:srgbClr val="FFFF00"/>
                </a:solidFill>
              </a:rPr>
              <a:t>Mipomersen</a:t>
            </a:r>
            <a:r>
              <a:rPr lang="fr-FR" sz="2800" b="1" dirty="0" smtClean="0"/>
              <a:t>: </a:t>
            </a:r>
            <a:r>
              <a:rPr lang="fr-FR" sz="2400" dirty="0" err="1" smtClean="0"/>
              <a:t>antisense</a:t>
            </a:r>
            <a:r>
              <a:rPr lang="fr-FR" sz="2400" dirty="0" smtClean="0"/>
              <a:t> </a:t>
            </a:r>
            <a:r>
              <a:rPr lang="fr-FR" sz="2400" dirty="0" err="1" smtClean="0"/>
              <a:t>oligonucleotide</a:t>
            </a:r>
            <a:r>
              <a:rPr lang="fr-FR" sz="2400" dirty="0"/>
              <a:t> </a:t>
            </a:r>
            <a:r>
              <a:rPr lang="fr-FR" sz="2400" dirty="0" err="1" smtClean="0"/>
              <a:t>targeting</a:t>
            </a:r>
            <a:r>
              <a:rPr lang="fr-FR" sz="2400" dirty="0" smtClean="0"/>
              <a:t> </a:t>
            </a:r>
            <a:r>
              <a:rPr lang="fr-FR" sz="2400" dirty="0" err="1" smtClean="0"/>
              <a:t>apoB</a:t>
            </a:r>
            <a:r>
              <a:rPr lang="fr-FR" sz="2400" dirty="0" smtClean="0"/>
              <a:t> </a:t>
            </a:r>
            <a:r>
              <a:rPr lang="fr-FR" sz="2400" dirty="0" err="1" smtClean="0"/>
              <a:t>mRNA</a:t>
            </a:r>
            <a:endParaRPr lang="fr-FR" sz="2400" dirty="0"/>
          </a:p>
          <a:p>
            <a:r>
              <a:rPr lang="fr-FR" sz="2400" dirty="0" smtClean="0"/>
              <a:t>	Placebo</a:t>
            </a:r>
            <a:r>
              <a:rPr lang="fr-FR" sz="2400" dirty="0"/>
              <a:t>-</a:t>
            </a:r>
            <a:r>
              <a:rPr lang="fr-FR" sz="2400" dirty="0" err="1"/>
              <a:t>controlled</a:t>
            </a:r>
            <a:r>
              <a:rPr lang="fr-FR" sz="2400" dirty="0"/>
              <a:t> double-</a:t>
            </a:r>
            <a:r>
              <a:rPr lang="fr-FR" sz="2400" dirty="0" err="1"/>
              <a:t>blind</a:t>
            </a:r>
            <a:r>
              <a:rPr lang="fr-FR" sz="2400" dirty="0"/>
              <a:t> </a:t>
            </a:r>
            <a:r>
              <a:rPr lang="fr-FR" sz="2400" dirty="0" smtClean="0"/>
              <a:t>trial; </a:t>
            </a:r>
            <a:r>
              <a:rPr lang="fr-FR" sz="2400" dirty="0" err="1" smtClean="0"/>
              <a:t>mipomersen</a:t>
            </a:r>
            <a:r>
              <a:rPr lang="fr-FR" sz="2400" dirty="0" smtClean="0"/>
              <a:t> </a:t>
            </a:r>
            <a:r>
              <a:rPr lang="fr-FR" sz="2400" dirty="0"/>
              <a:t>(</a:t>
            </a:r>
            <a:r>
              <a:rPr lang="fr-FR" sz="2400" dirty="0" err="1"/>
              <a:t>weekly</a:t>
            </a:r>
            <a:r>
              <a:rPr lang="fr-FR" sz="2400" dirty="0"/>
              <a:t> 200 mg, on top of </a:t>
            </a:r>
            <a:r>
              <a:rPr lang="fr-FR" sz="2400" dirty="0" smtClean="0"/>
              <a:t>standard</a:t>
            </a:r>
            <a:r>
              <a:rPr lang="fr-FR" sz="2400" dirty="0"/>
              <a:t> </a:t>
            </a:r>
            <a:r>
              <a:rPr lang="fr-FR" sz="2400" dirty="0" err="1" smtClean="0"/>
              <a:t>LLAs</a:t>
            </a:r>
            <a:r>
              <a:rPr lang="fr-FR" sz="2400" dirty="0" smtClean="0"/>
              <a:t>, </a:t>
            </a:r>
            <a:r>
              <a:rPr lang="fr-FR" sz="2400" dirty="0" err="1" smtClean="0"/>
              <a:t>reduced</a:t>
            </a:r>
            <a:r>
              <a:rPr lang="fr-FR" sz="2400" dirty="0" smtClean="0"/>
              <a:t> </a:t>
            </a:r>
            <a:r>
              <a:rPr lang="fr-FR" sz="2400" dirty="0"/>
              <a:t>plasma </a:t>
            </a:r>
            <a:r>
              <a:rPr lang="fr-FR" sz="2400" dirty="0" err="1"/>
              <a:t>levels</a:t>
            </a:r>
            <a:r>
              <a:rPr lang="fr-FR" sz="2400" dirty="0"/>
              <a:t> of LDL-C (</a:t>
            </a:r>
            <a:r>
              <a:rPr lang="fr-FR" sz="2400" dirty="0" err="1"/>
              <a:t>mean</a:t>
            </a:r>
            <a:r>
              <a:rPr lang="fr-FR" sz="2400" dirty="0"/>
              <a:t> 25%), </a:t>
            </a:r>
            <a:r>
              <a:rPr lang="fr-FR" sz="2400" dirty="0" err="1"/>
              <a:t>apoB</a:t>
            </a:r>
            <a:r>
              <a:rPr lang="fr-FR" sz="2400" dirty="0"/>
              <a:t> (27%), </a:t>
            </a:r>
            <a:r>
              <a:rPr lang="fr-FR" sz="2400" dirty="0" smtClean="0"/>
              <a:t>and </a:t>
            </a:r>
            <a:r>
              <a:rPr lang="fr-FR" sz="2400" dirty="0" err="1" smtClean="0"/>
              <a:t>Lp</a:t>
            </a:r>
            <a:r>
              <a:rPr lang="fr-FR" sz="2400" dirty="0"/>
              <a:t>(a) (31%) </a:t>
            </a:r>
          </a:p>
          <a:p>
            <a:r>
              <a:rPr lang="fr-FR" sz="2400" dirty="0"/>
              <a:t>	</a:t>
            </a:r>
            <a:r>
              <a:rPr lang="fr-FR" sz="2400" dirty="0" smtClean="0"/>
              <a:t>Most </a:t>
            </a:r>
            <a:r>
              <a:rPr lang="fr-FR" sz="2400" dirty="0" err="1"/>
              <a:t>frequently</a:t>
            </a:r>
            <a:r>
              <a:rPr lang="fr-FR" sz="2400" dirty="0"/>
              <a:t> </a:t>
            </a:r>
            <a:r>
              <a:rPr lang="fr-FR" sz="2400" dirty="0" err="1"/>
              <a:t>reported</a:t>
            </a:r>
            <a:r>
              <a:rPr lang="fr-FR" sz="2400" dirty="0"/>
              <a:t> </a:t>
            </a:r>
            <a:r>
              <a:rPr lang="fr-FR" sz="2400" dirty="0" err="1" smtClean="0"/>
              <a:t>events</a:t>
            </a:r>
            <a:r>
              <a:rPr lang="fr-FR" sz="2400" dirty="0" smtClean="0"/>
              <a:t> </a:t>
            </a:r>
            <a:r>
              <a:rPr lang="fr-FR" sz="2400" dirty="0" err="1"/>
              <a:t>were</a:t>
            </a:r>
            <a:r>
              <a:rPr lang="fr-FR" sz="2400" dirty="0"/>
              <a:t> injection site </a:t>
            </a:r>
            <a:r>
              <a:rPr lang="fr-FR" sz="2400" dirty="0" err="1"/>
              <a:t>reactions</a:t>
            </a:r>
            <a:r>
              <a:rPr lang="fr-FR" sz="2400" dirty="0"/>
              <a:t> (76% of patients</a:t>
            </a:r>
            <a:r>
              <a:rPr lang="fr-FR" sz="2400" dirty="0" smtClean="0"/>
              <a:t>), </a:t>
            </a:r>
            <a:r>
              <a:rPr lang="fr-FR" sz="2400" dirty="0"/>
              <a:t>and </a:t>
            </a:r>
            <a:r>
              <a:rPr lang="fr-FR" sz="2400" dirty="0" err="1"/>
              <a:t>flu-like</a:t>
            </a:r>
            <a:r>
              <a:rPr lang="fr-FR" sz="2400" dirty="0"/>
              <a:t> </a:t>
            </a:r>
            <a:r>
              <a:rPr lang="fr-FR" sz="2400" dirty="0" err="1" smtClean="0"/>
              <a:t>symptoms</a:t>
            </a:r>
            <a:r>
              <a:rPr lang="fr-FR" sz="2400" dirty="0" smtClean="0"/>
              <a:t>. </a:t>
            </a:r>
            <a:r>
              <a:rPr lang="fr-FR" sz="2400" dirty="0" err="1" smtClean="0"/>
              <a:t>Elevations</a:t>
            </a:r>
            <a:r>
              <a:rPr lang="fr-FR" sz="2400" dirty="0" smtClean="0"/>
              <a:t> </a:t>
            </a:r>
            <a:r>
              <a:rPr lang="fr-FR" sz="2400" dirty="0"/>
              <a:t>in ALT </a:t>
            </a:r>
            <a:r>
              <a:rPr lang="fr-FR" sz="2400" dirty="0" smtClean="0"/>
              <a:t>in </a:t>
            </a:r>
            <a:r>
              <a:rPr lang="fr-FR" sz="2400" dirty="0"/>
              <a:t>12% of </a:t>
            </a:r>
            <a:r>
              <a:rPr lang="fr-FR" sz="2400" dirty="0" smtClean="0"/>
              <a:t>patients (&gt; 3 ULN).</a:t>
            </a:r>
            <a:endParaRPr lang="fr-FR" sz="2400" dirty="0"/>
          </a:p>
        </p:txBody>
      </p:sp>
    </p:spTree>
    <p:extLst>
      <p:ext uri="{BB962C8B-B14F-4D97-AF65-F5344CB8AC3E}">
        <p14:creationId xmlns:p14="http://schemas.microsoft.com/office/powerpoint/2010/main" val="306679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143000"/>
          </a:xfrm>
        </p:spPr>
        <p:txBody>
          <a:bodyPr>
            <a:noAutofit/>
          </a:bodyPr>
          <a:lstStyle/>
          <a:p>
            <a:r>
              <a:rPr lang="en-US" sz="3200" b="1" dirty="0" smtClean="0">
                <a:solidFill>
                  <a:schemeClr val="accent3">
                    <a:lumMod val="40000"/>
                    <a:lumOff val="60000"/>
                  </a:schemeClr>
                </a:solidFill>
                <a:latin typeface="Arial" charset="0"/>
              </a:rPr>
              <a:t>Heterozygous Familial Hypercholesterolemia in Europe</a:t>
            </a:r>
            <a:r>
              <a:rPr lang="en-US" sz="3200" b="1" dirty="0">
                <a:solidFill>
                  <a:schemeClr val="accent3">
                    <a:lumMod val="40000"/>
                    <a:lumOff val="60000"/>
                  </a:schemeClr>
                </a:solidFill>
                <a:latin typeface="Arial" charset="0"/>
              </a:rPr>
              <a:t/>
            </a:r>
            <a:br>
              <a:rPr lang="en-US" sz="3200" b="1" dirty="0">
                <a:solidFill>
                  <a:schemeClr val="accent3">
                    <a:lumMod val="40000"/>
                    <a:lumOff val="60000"/>
                  </a:schemeClr>
                </a:solidFill>
                <a:latin typeface="Arial" charset="0"/>
              </a:rPr>
            </a:br>
            <a:r>
              <a:rPr lang="en-US" sz="3200" b="1" dirty="0">
                <a:solidFill>
                  <a:schemeClr val="accent3">
                    <a:lumMod val="40000"/>
                    <a:lumOff val="60000"/>
                  </a:schemeClr>
                </a:solidFill>
                <a:latin typeface="Arial" charset="0"/>
              </a:rPr>
              <a:t>	</a:t>
            </a:r>
          </a:p>
        </p:txBody>
      </p:sp>
      <p:sp>
        <p:nvSpPr>
          <p:cNvPr id="2" name="ZoneTexte 1"/>
          <p:cNvSpPr txBox="1"/>
          <p:nvPr/>
        </p:nvSpPr>
        <p:spPr>
          <a:xfrm>
            <a:off x="318282" y="1551650"/>
            <a:ext cx="8516834" cy="4524315"/>
          </a:xfrm>
          <a:prstGeom prst="rect">
            <a:avLst/>
          </a:prstGeom>
          <a:noFill/>
        </p:spPr>
        <p:txBody>
          <a:bodyPr wrap="square" rtlCol="0">
            <a:spAutoFit/>
          </a:bodyPr>
          <a:lstStyle/>
          <a:p>
            <a:r>
              <a:rPr lang="fr-FR" sz="2400" b="1" dirty="0" smtClean="0"/>
              <a:t>	</a:t>
            </a:r>
            <a:r>
              <a:rPr lang="fr-FR" sz="2400" b="1" dirty="0" err="1" smtClean="0"/>
              <a:t>We</a:t>
            </a:r>
            <a:r>
              <a:rPr lang="fr-FR" sz="2400" b="1" dirty="0" smtClean="0"/>
              <a:t> </a:t>
            </a:r>
            <a:r>
              <a:rPr lang="fr-FR" sz="2400" b="1" dirty="0" err="1" smtClean="0"/>
              <a:t>need</a:t>
            </a:r>
            <a:r>
              <a:rPr lang="fr-FR" sz="2400" b="1" dirty="0" smtClean="0"/>
              <a:t> to </a:t>
            </a:r>
            <a:r>
              <a:rPr lang="fr-FR" sz="2400" b="1" dirty="0" err="1" smtClean="0"/>
              <a:t>follow</a:t>
            </a:r>
            <a:r>
              <a:rPr lang="fr-FR" sz="2400" b="1" dirty="0" smtClean="0"/>
              <a:t> the </a:t>
            </a:r>
            <a:r>
              <a:rPr lang="fr-FR" sz="2400" b="1" dirty="0" err="1" smtClean="0"/>
              <a:t>experience</a:t>
            </a:r>
            <a:r>
              <a:rPr lang="fr-FR" sz="2400" b="1" dirty="0" smtClean="0"/>
              <a:t> of </a:t>
            </a:r>
            <a:r>
              <a:rPr lang="fr-FR" sz="2400" b="1" dirty="0" err="1" smtClean="0"/>
              <a:t>Netherlands</a:t>
            </a:r>
            <a:r>
              <a:rPr lang="fr-FR" sz="2400" b="1" dirty="0" smtClean="0"/>
              <a:t> to </a:t>
            </a:r>
            <a:r>
              <a:rPr lang="fr-FR" sz="2400" b="1" dirty="0" err="1" smtClean="0"/>
              <a:t>improve</a:t>
            </a:r>
            <a:r>
              <a:rPr lang="fr-FR" sz="2400" b="1" dirty="0" smtClean="0"/>
              <a:t> </a:t>
            </a:r>
            <a:r>
              <a:rPr lang="fr-FR" sz="2400" b="1" dirty="0" err="1" smtClean="0"/>
              <a:t>family</a:t>
            </a:r>
            <a:r>
              <a:rPr lang="fr-FR" sz="2400" b="1" dirty="0" smtClean="0"/>
              <a:t> screening. In France </a:t>
            </a:r>
            <a:r>
              <a:rPr lang="fr-FR" sz="2400" b="1" dirty="0" err="1" smtClean="0"/>
              <a:t>we</a:t>
            </a:r>
            <a:r>
              <a:rPr lang="fr-FR" sz="2400" b="1" dirty="0" smtClean="0"/>
              <a:t> </a:t>
            </a:r>
            <a:r>
              <a:rPr lang="fr-FR" sz="2400" b="1" dirty="0" err="1" smtClean="0"/>
              <a:t>don’t</a:t>
            </a:r>
            <a:r>
              <a:rPr lang="fr-FR" sz="2400" b="1" dirty="0" smtClean="0"/>
              <a:t> </a:t>
            </a:r>
            <a:r>
              <a:rPr lang="fr-FR" sz="2400" b="1" dirty="0" err="1" smtClean="0"/>
              <a:t>really</a:t>
            </a:r>
            <a:r>
              <a:rPr lang="fr-FR" sz="2400" b="1" dirty="0" smtClean="0"/>
              <a:t> know the </a:t>
            </a:r>
            <a:r>
              <a:rPr lang="fr-FR" sz="2400" b="1" dirty="0" err="1" smtClean="0"/>
              <a:t>number</a:t>
            </a:r>
            <a:r>
              <a:rPr lang="fr-FR" sz="2400" b="1" dirty="0" smtClean="0"/>
              <a:t> of patients </a:t>
            </a:r>
            <a:r>
              <a:rPr lang="fr-FR" sz="2400" b="1" dirty="0" err="1" smtClean="0"/>
              <a:t>identified</a:t>
            </a:r>
            <a:r>
              <a:rPr lang="fr-FR" sz="2400" b="1" dirty="0" smtClean="0"/>
              <a:t>. It </a:t>
            </a:r>
            <a:r>
              <a:rPr lang="fr-FR" sz="2400" b="1" dirty="0" err="1" smtClean="0"/>
              <a:t>is</a:t>
            </a:r>
            <a:r>
              <a:rPr lang="fr-FR" sz="2400" b="1" dirty="0" smtClean="0"/>
              <a:t> </a:t>
            </a:r>
            <a:r>
              <a:rPr lang="fr-FR" sz="2400" b="1" dirty="0" err="1" smtClean="0"/>
              <a:t>fairly</a:t>
            </a:r>
            <a:r>
              <a:rPr lang="fr-FR" sz="2400" b="1" dirty="0" smtClean="0"/>
              <a:t> </a:t>
            </a:r>
            <a:r>
              <a:rPr lang="fr-FR" sz="2400" b="1" dirty="0" err="1" smtClean="0"/>
              <a:t>low</a:t>
            </a:r>
            <a:endParaRPr lang="fr-FR" sz="2400" b="1" dirty="0" smtClean="0"/>
          </a:p>
          <a:p>
            <a:endParaRPr lang="fr-FR" sz="2400" b="1" dirty="0"/>
          </a:p>
          <a:p>
            <a:r>
              <a:rPr lang="fr-FR" sz="2400" b="1" dirty="0" smtClean="0"/>
              <a:t>	French </a:t>
            </a:r>
            <a:r>
              <a:rPr lang="fr-FR" sz="2400" b="1" dirty="0" err="1" smtClean="0"/>
              <a:t>family</a:t>
            </a:r>
            <a:r>
              <a:rPr lang="fr-FR" sz="2400" b="1" dirty="0" smtClean="0"/>
              <a:t> network (C Boileau): </a:t>
            </a:r>
            <a:r>
              <a:rPr lang="fr-FR" sz="2400" b="1" dirty="0" err="1" smtClean="0"/>
              <a:t>search</a:t>
            </a:r>
            <a:r>
              <a:rPr lang="fr-FR" sz="2400" b="1" dirty="0" smtClean="0"/>
              <a:t> for </a:t>
            </a:r>
            <a:r>
              <a:rPr lang="fr-FR" sz="2400" b="1" dirty="0" err="1" smtClean="0"/>
              <a:t>novel</a:t>
            </a:r>
            <a:r>
              <a:rPr lang="fr-FR" sz="2400" b="1" dirty="0" smtClean="0"/>
              <a:t> mutations</a:t>
            </a:r>
          </a:p>
          <a:p>
            <a:endParaRPr lang="fr-FR" sz="2400" b="1" dirty="0" smtClean="0"/>
          </a:p>
          <a:p>
            <a:endParaRPr lang="fr-FR" sz="2400" b="1" dirty="0"/>
          </a:p>
          <a:p>
            <a:r>
              <a:rPr lang="fr-FR" sz="2400" b="1" dirty="0" smtClean="0"/>
              <a:t>	</a:t>
            </a:r>
            <a:r>
              <a:rPr lang="fr-FR" sz="2400" b="1" dirty="0" err="1" smtClean="0"/>
              <a:t>We</a:t>
            </a:r>
            <a:r>
              <a:rPr lang="fr-FR" sz="2400" b="1" dirty="0" smtClean="0"/>
              <a:t> </a:t>
            </a:r>
            <a:r>
              <a:rPr lang="fr-FR" sz="2400" b="1" dirty="0" err="1" smtClean="0"/>
              <a:t>need</a:t>
            </a:r>
            <a:r>
              <a:rPr lang="fr-FR" sz="2400" b="1" dirty="0" smtClean="0"/>
              <a:t> to have a </a:t>
            </a:r>
            <a:r>
              <a:rPr lang="fr-FR" sz="2400" b="1" dirty="0" err="1" smtClean="0"/>
              <a:t>registry</a:t>
            </a:r>
            <a:r>
              <a:rPr lang="fr-FR" sz="2400" b="1" dirty="0" smtClean="0"/>
              <a:t> </a:t>
            </a:r>
            <a:r>
              <a:rPr lang="fr-FR" sz="2400" b="1" dirty="0" err="1" smtClean="0"/>
              <a:t>at</a:t>
            </a:r>
            <a:r>
              <a:rPr lang="fr-FR" sz="2400" b="1" dirty="0" smtClean="0"/>
              <a:t> the </a:t>
            </a:r>
            <a:r>
              <a:rPr lang="fr-FR" sz="2400" b="1" dirty="0" err="1" smtClean="0"/>
              <a:t>level</a:t>
            </a:r>
            <a:r>
              <a:rPr lang="fr-FR" sz="2400" b="1" dirty="0" smtClean="0"/>
              <a:t> of Europe or </a:t>
            </a:r>
            <a:r>
              <a:rPr lang="fr-FR" sz="2400" b="1" dirty="0" err="1" smtClean="0"/>
              <a:t>at</a:t>
            </a:r>
            <a:r>
              <a:rPr lang="fr-FR" sz="2400" b="1" dirty="0" smtClean="0"/>
              <a:t> least </a:t>
            </a:r>
            <a:r>
              <a:rPr lang="fr-FR" sz="2400" b="1" dirty="0" err="1" smtClean="0"/>
              <a:t>within</a:t>
            </a:r>
            <a:r>
              <a:rPr lang="fr-FR" sz="2400" b="1" dirty="0" smtClean="0"/>
              <a:t> </a:t>
            </a:r>
            <a:r>
              <a:rPr lang="fr-FR" sz="2400" b="1" dirty="0" err="1" smtClean="0"/>
              <a:t>different</a:t>
            </a:r>
            <a:r>
              <a:rPr lang="fr-FR" sz="2400" b="1" dirty="0" smtClean="0"/>
              <a:t> countries. </a:t>
            </a:r>
            <a:r>
              <a:rPr lang="fr-FR" sz="2400" b="1" dirty="0" err="1" smtClean="0"/>
              <a:t>Several</a:t>
            </a:r>
            <a:r>
              <a:rPr lang="fr-FR" sz="2400" b="1" dirty="0" smtClean="0"/>
              <a:t> questions </a:t>
            </a:r>
            <a:r>
              <a:rPr lang="fr-FR" sz="2400" b="1" dirty="0" err="1" smtClean="0"/>
              <a:t>including</a:t>
            </a:r>
            <a:r>
              <a:rPr lang="fr-FR" sz="2400" b="1" dirty="0" smtClean="0"/>
              <a:t> </a:t>
            </a:r>
            <a:r>
              <a:rPr lang="fr-FR" sz="2400" b="1" dirty="0" err="1" smtClean="0"/>
              <a:t>clinical</a:t>
            </a:r>
            <a:r>
              <a:rPr lang="fr-FR" sz="2400" b="1" dirty="0" smtClean="0"/>
              <a:t> </a:t>
            </a:r>
            <a:r>
              <a:rPr lang="fr-FR" sz="2400" b="1" dirty="0" err="1" smtClean="0"/>
              <a:t>consequence</a:t>
            </a:r>
            <a:r>
              <a:rPr lang="fr-FR" sz="2400" b="1" dirty="0" smtClean="0"/>
              <a:t> of new </a:t>
            </a:r>
            <a:r>
              <a:rPr lang="fr-FR" sz="2400" b="1" dirty="0" err="1" smtClean="0"/>
              <a:t>drugs</a:t>
            </a:r>
            <a:r>
              <a:rPr lang="fr-FR" sz="2400" b="1" dirty="0" smtClean="0"/>
              <a:t> in FH (no </a:t>
            </a:r>
            <a:r>
              <a:rPr lang="fr-FR" sz="2400" b="1" dirty="0" err="1" smtClean="0"/>
              <a:t>specific</a:t>
            </a:r>
            <a:r>
              <a:rPr lang="fr-FR" sz="2400" b="1" dirty="0" smtClean="0"/>
              <a:t> </a:t>
            </a:r>
            <a:r>
              <a:rPr lang="fr-FR" sz="2400" b="1" dirty="0" err="1" smtClean="0"/>
              <a:t>outcome</a:t>
            </a:r>
            <a:r>
              <a:rPr lang="fr-FR" sz="2400" b="1" dirty="0" smtClean="0"/>
              <a:t> trials)</a:t>
            </a:r>
          </a:p>
          <a:p>
            <a:endParaRPr lang="fr-FR" sz="2400" b="1" dirty="0"/>
          </a:p>
          <a:p>
            <a:r>
              <a:rPr lang="fr-FR" sz="2400" b="1" dirty="0" smtClean="0"/>
              <a:t>	No « real » </a:t>
            </a:r>
            <a:r>
              <a:rPr lang="fr-FR" sz="2400" b="1" dirty="0" err="1" smtClean="0"/>
              <a:t>registry</a:t>
            </a:r>
            <a:r>
              <a:rPr lang="fr-FR" sz="2400" b="1" dirty="0" smtClean="0"/>
              <a:t> but a data base of </a:t>
            </a:r>
            <a:r>
              <a:rPr lang="fr-FR" sz="2400" b="1" dirty="0" err="1" smtClean="0"/>
              <a:t>approx</a:t>
            </a:r>
            <a:r>
              <a:rPr lang="fr-FR" sz="2400" b="1" dirty="0" smtClean="0"/>
              <a:t>. 1700 patients </a:t>
            </a:r>
            <a:r>
              <a:rPr lang="fr-FR" sz="2400" b="1" dirty="0" err="1" smtClean="0"/>
              <a:t>with</a:t>
            </a:r>
            <a:r>
              <a:rPr lang="fr-FR" sz="2400" b="1" dirty="0" smtClean="0"/>
              <a:t> </a:t>
            </a:r>
            <a:r>
              <a:rPr lang="fr-FR" sz="2400" b="1" dirty="0" err="1" smtClean="0"/>
              <a:t>rather</a:t>
            </a:r>
            <a:r>
              <a:rPr lang="fr-FR" sz="2400" b="1" dirty="0" smtClean="0"/>
              <a:t> </a:t>
            </a:r>
            <a:r>
              <a:rPr lang="fr-FR" sz="2400" b="1" dirty="0" err="1" smtClean="0"/>
              <a:t>detailed</a:t>
            </a:r>
            <a:r>
              <a:rPr lang="fr-FR" sz="2400" b="1" dirty="0" smtClean="0"/>
              <a:t> information. </a:t>
            </a:r>
            <a:r>
              <a:rPr lang="fr-FR" sz="2400" b="1" dirty="0" err="1" smtClean="0"/>
              <a:t>Need</a:t>
            </a:r>
            <a:r>
              <a:rPr lang="fr-FR" sz="2400" b="1" dirty="0" smtClean="0"/>
              <a:t> for a </a:t>
            </a:r>
            <a:r>
              <a:rPr lang="fr-FR" sz="2400" b="1" dirty="0" err="1" smtClean="0"/>
              <a:t>grant</a:t>
            </a:r>
            <a:r>
              <a:rPr lang="fr-FR" sz="2400" b="1" dirty="0" smtClean="0"/>
              <a:t> </a:t>
            </a:r>
            <a:endParaRPr lang="fr-FR" sz="2400" b="1" dirty="0"/>
          </a:p>
        </p:txBody>
      </p:sp>
    </p:spTree>
    <p:extLst>
      <p:ext uri="{BB962C8B-B14F-4D97-AF65-F5344CB8AC3E}">
        <p14:creationId xmlns:p14="http://schemas.microsoft.com/office/powerpoint/2010/main" val="2354542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4"/>
            <a:ext cx="590810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783" y="312738"/>
            <a:ext cx="5181599" cy="612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5908100" y="67773"/>
            <a:ext cx="3235899" cy="2246769"/>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accent3">
                    <a:lumMod val="40000"/>
                    <a:lumOff val="60000"/>
                  </a:schemeClr>
                </a:solidFill>
                <a:latin typeface="Arial Unicode MS" pitchFamily="34" charset="-128"/>
              </a:rPr>
              <a:t>Characteristics </a:t>
            </a:r>
            <a:r>
              <a:rPr lang="en-US" sz="2800" b="1" dirty="0">
                <a:solidFill>
                  <a:schemeClr val="accent3">
                    <a:lumMod val="40000"/>
                    <a:lumOff val="60000"/>
                  </a:schemeClr>
                </a:solidFill>
                <a:latin typeface="Arial Unicode MS" pitchFamily="34" charset="-128"/>
              </a:rPr>
              <a:t>of patients with </a:t>
            </a:r>
            <a:r>
              <a:rPr lang="en-US" sz="2800" b="1" dirty="0" smtClean="0">
                <a:solidFill>
                  <a:schemeClr val="accent3">
                    <a:lumMod val="40000"/>
                    <a:lumOff val="60000"/>
                  </a:schemeClr>
                </a:solidFill>
                <a:latin typeface="Arial Unicode MS" pitchFamily="34" charset="-128"/>
              </a:rPr>
              <a:t>FH under </a:t>
            </a:r>
            <a:r>
              <a:rPr lang="en-US" sz="2800" b="1" dirty="0">
                <a:solidFill>
                  <a:schemeClr val="accent3">
                    <a:lumMod val="40000"/>
                    <a:lumOff val="60000"/>
                  </a:schemeClr>
                </a:solidFill>
                <a:latin typeface="Arial Unicode MS" pitchFamily="34" charset="-128"/>
              </a:rPr>
              <a:t>medical care in the French cross sectional study</a:t>
            </a:r>
          </a:p>
        </p:txBody>
      </p:sp>
      <p:sp>
        <p:nvSpPr>
          <p:cNvPr id="6" name="Espace réservé du texte 2"/>
          <p:cNvSpPr txBox="1">
            <a:spLocks/>
          </p:cNvSpPr>
          <p:nvPr/>
        </p:nvSpPr>
        <p:spPr>
          <a:xfrm>
            <a:off x="6835954" y="6288082"/>
            <a:ext cx="2308046" cy="490537"/>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err="1" smtClean="0"/>
              <a:t>Atherosclerosis</a:t>
            </a:r>
            <a:r>
              <a:rPr lang="fr-FR" sz="1600" b="1" dirty="0" smtClean="0"/>
              <a:t> 2014</a:t>
            </a:r>
            <a:endParaRPr lang="fr-FR" sz="1600" b="1" dirty="0"/>
          </a:p>
        </p:txBody>
      </p:sp>
    </p:spTree>
    <p:extLst>
      <p:ext uri="{BB962C8B-B14F-4D97-AF65-F5344CB8AC3E}">
        <p14:creationId xmlns:p14="http://schemas.microsoft.com/office/powerpoint/2010/main" val="1369869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8" y="20616"/>
            <a:ext cx="9140692" cy="759942"/>
          </a:xfrm>
        </p:spPr>
        <p:txBody>
          <a:bodyPr>
            <a:noAutofit/>
          </a:bodyPr>
          <a:lstStyle/>
          <a:p>
            <a:r>
              <a:rPr lang="fr-FR" sz="3600" b="1" dirty="0" smtClean="0">
                <a:solidFill>
                  <a:schemeClr val="accent3">
                    <a:lumMod val="40000"/>
                    <a:lumOff val="60000"/>
                  </a:schemeClr>
                </a:solidFill>
              </a:rPr>
              <a:t>A large </a:t>
            </a:r>
            <a:r>
              <a:rPr lang="fr-FR" sz="3600" b="1" dirty="0" err="1" smtClean="0">
                <a:solidFill>
                  <a:schemeClr val="accent3">
                    <a:lumMod val="40000"/>
                    <a:lumOff val="60000"/>
                  </a:schemeClr>
                </a:solidFill>
              </a:rPr>
              <a:t>number</a:t>
            </a:r>
            <a:r>
              <a:rPr lang="fr-FR" sz="3600" b="1" dirty="0" smtClean="0">
                <a:solidFill>
                  <a:schemeClr val="accent3">
                    <a:lumMod val="40000"/>
                    <a:lumOff val="60000"/>
                  </a:schemeClr>
                </a:solidFill>
              </a:rPr>
              <a:t> of patients not at LDL-c goal</a:t>
            </a:r>
            <a:endParaRPr lang="fr-FR" sz="3600" b="1" dirty="0">
              <a:solidFill>
                <a:schemeClr val="accent3">
                  <a:lumMod val="40000"/>
                  <a:lumOff val="60000"/>
                </a:schemeClr>
              </a:solidFill>
            </a:endParaRPr>
          </a:p>
        </p:txBody>
      </p:sp>
      <p:sp>
        <p:nvSpPr>
          <p:cNvPr id="3" name="Espace réservé du texte 2"/>
          <p:cNvSpPr>
            <a:spLocks noGrp="1"/>
          </p:cNvSpPr>
          <p:nvPr>
            <p:ph type="body" sz="quarter" idx="4294967295"/>
          </p:nvPr>
        </p:nvSpPr>
        <p:spPr>
          <a:xfrm>
            <a:off x="5930354" y="2908975"/>
            <a:ext cx="2821759" cy="490537"/>
          </a:xfrm>
          <a:prstGeom prst="rect">
            <a:avLst/>
          </a:prstGeom>
        </p:spPr>
        <p:txBody>
          <a:bodyPr>
            <a:noAutofit/>
          </a:bodyPr>
          <a:lstStyle/>
          <a:p>
            <a:pPr marL="0" indent="0">
              <a:buNone/>
            </a:pPr>
            <a:r>
              <a:rPr lang="fr-FR" sz="2000" b="1" dirty="0" err="1" smtClean="0"/>
              <a:t>Primary</a:t>
            </a:r>
            <a:r>
              <a:rPr lang="fr-FR" sz="2000" b="1" dirty="0" smtClean="0"/>
              <a:t> </a:t>
            </a:r>
            <a:r>
              <a:rPr lang="fr-FR" sz="2000" b="1" dirty="0" err="1" smtClean="0"/>
              <a:t>prevention</a:t>
            </a:r>
            <a:endParaRPr lang="fr-FR" sz="2000" b="1" dirty="0"/>
          </a:p>
        </p:txBody>
      </p:sp>
      <p:graphicFrame>
        <p:nvGraphicFramePr>
          <p:cNvPr id="4" name="Object 64"/>
          <p:cNvGraphicFramePr>
            <a:graphicFrameLocks noChangeAspect="1"/>
          </p:cNvGraphicFramePr>
          <p:nvPr>
            <p:extLst>
              <p:ext uri="{D42A27DB-BD31-4B8C-83A1-F6EECF244321}">
                <p14:modId xmlns:p14="http://schemas.microsoft.com/office/powerpoint/2010/main" val="3572448323"/>
              </p:ext>
            </p:extLst>
          </p:nvPr>
        </p:nvGraphicFramePr>
        <p:xfrm>
          <a:off x="398416" y="4035519"/>
          <a:ext cx="4828288" cy="2591747"/>
        </p:xfrm>
        <a:graphic>
          <a:graphicData uri="http://schemas.openxmlformats.org/presentationml/2006/ole">
            <mc:AlternateContent xmlns:mc="http://schemas.openxmlformats.org/markup-compatibility/2006">
              <mc:Choice xmlns:v="urn:schemas-microsoft-com:vml" Requires="v">
                <p:oleObj spid="_x0000_s1089" name="Graphique" r:id="rId4" imgW="3762494" imgH="1828877" progId="Excel.Sheet.8">
                  <p:embed/>
                </p:oleObj>
              </mc:Choice>
              <mc:Fallback>
                <p:oleObj name="Graphique" r:id="rId4" imgW="3762494" imgH="182887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16" y="4035519"/>
                        <a:ext cx="4828288" cy="2591747"/>
                      </a:xfrm>
                      <a:prstGeom prst="rect">
                        <a:avLst/>
                      </a:prstGeom>
                      <a:noFill/>
                      <a:ln>
                        <a:noFill/>
                      </a:ln>
                      <a:effectLst/>
                    </p:spPr>
                  </p:pic>
                </p:oleObj>
              </mc:Fallback>
            </mc:AlternateContent>
          </a:graphicData>
        </a:graphic>
      </p:graphicFrame>
      <p:graphicFrame>
        <p:nvGraphicFramePr>
          <p:cNvPr id="5" name="Object 67"/>
          <p:cNvGraphicFramePr>
            <a:graphicFrameLocks noChangeAspect="1"/>
          </p:cNvGraphicFramePr>
          <p:nvPr>
            <p:extLst>
              <p:ext uri="{D42A27DB-BD31-4B8C-83A1-F6EECF244321}">
                <p14:modId xmlns:p14="http://schemas.microsoft.com/office/powerpoint/2010/main" val="3312611451"/>
              </p:ext>
            </p:extLst>
          </p:nvPr>
        </p:nvGraphicFramePr>
        <p:xfrm>
          <a:off x="398416" y="1164639"/>
          <a:ext cx="4828288" cy="2632302"/>
        </p:xfrm>
        <a:graphic>
          <a:graphicData uri="http://schemas.openxmlformats.org/presentationml/2006/ole">
            <mc:AlternateContent xmlns:mc="http://schemas.openxmlformats.org/markup-compatibility/2006">
              <mc:Choice xmlns:v="urn:schemas-microsoft-com:vml" Requires="v">
                <p:oleObj spid="_x0000_s1090" name="Feuille de calcul" r:id="rId7" imgW="3857750" imgH="1838338" progId="Excel.Sheet.8">
                  <p:embed/>
                </p:oleObj>
              </mc:Choice>
              <mc:Fallback>
                <p:oleObj name="Feuille de calcul" r:id="rId7" imgW="3857750" imgH="1838338"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16" y="1164639"/>
                        <a:ext cx="4828288" cy="2632302"/>
                      </a:xfrm>
                      <a:prstGeom prst="rect">
                        <a:avLst/>
                      </a:prstGeom>
                      <a:noFill/>
                      <a:ln>
                        <a:noFill/>
                      </a:ln>
                      <a:effectLst/>
                    </p:spPr>
                  </p:pic>
                </p:oleObj>
              </mc:Fallback>
            </mc:AlternateContent>
          </a:graphicData>
        </a:graphic>
      </p:graphicFrame>
      <p:sp>
        <p:nvSpPr>
          <p:cNvPr id="6" name="Espace réservé du texte 2"/>
          <p:cNvSpPr txBox="1">
            <a:spLocks/>
          </p:cNvSpPr>
          <p:nvPr/>
        </p:nvSpPr>
        <p:spPr>
          <a:xfrm>
            <a:off x="644466" y="3505017"/>
            <a:ext cx="4970501" cy="490537"/>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smtClean="0"/>
              <a:t>&lt;70       70-100     101-130    131-160   161-190   &gt;190 mg/dl</a:t>
            </a:r>
            <a:endParaRPr lang="fr-FR" sz="1600" dirty="0"/>
          </a:p>
        </p:txBody>
      </p:sp>
      <p:sp>
        <p:nvSpPr>
          <p:cNvPr id="7" name="Espace réservé du texte 2"/>
          <p:cNvSpPr txBox="1">
            <a:spLocks/>
          </p:cNvSpPr>
          <p:nvPr/>
        </p:nvSpPr>
        <p:spPr>
          <a:xfrm>
            <a:off x="703902" y="6612731"/>
            <a:ext cx="4911066" cy="245269"/>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smtClean="0"/>
              <a:t>&lt;70        70-100     101-130   131-160   161-190   &gt;190 mg/dl</a:t>
            </a:r>
            <a:endParaRPr lang="fr-FR" sz="1600" dirty="0"/>
          </a:p>
        </p:txBody>
      </p:sp>
      <p:sp>
        <p:nvSpPr>
          <p:cNvPr id="8" name="Espace réservé du texte 2"/>
          <p:cNvSpPr txBox="1">
            <a:spLocks/>
          </p:cNvSpPr>
          <p:nvPr/>
        </p:nvSpPr>
        <p:spPr>
          <a:xfrm>
            <a:off x="5930354" y="5394059"/>
            <a:ext cx="2821759" cy="490537"/>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err="1" smtClean="0"/>
              <a:t>Secondary</a:t>
            </a:r>
            <a:r>
              <a:rPr lang="fr-FR" sz="2000" b="1" dirty="0" smtClean="0"/>
              <a:t> </a:t>
            </a:r>
            <a:r>
              <a:rPr lang="fr-FR" sz="2000" b="1" dirty="0" err="1" smtClean="0"/>
              <a:t>prevention</a:t>
            </a:r>
            <a:endParaRPr lang="fr-FR" sz="2000" b="1" dirty="0"/>
          </a:p>
        </p:txBody>
      </p:sp>
      <p:sp>
        <p:nvSpPr>
          <p:cNvPr id="9" name="Espace réservé du texte 2"/>
          <p:cNvSpPr txBox="1">
            <a:spLocks/>
          </p:cNvSpPr>
          <p:nvPr/>
        </p:nvSpPr>
        <p:spPr>
          <a:xfrm>
            <a:off x="6835954" y="6433457"/>
            <a:ext cx="2308046" cy="345162"/>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err="1" smtClean="0"/>
              <a:t>Atherosclerosis</a:t>
            </a:r>
            <a:r>
              <a:rPr lang="fr-FR" sz="1600" b="1" dirty="0" smtClean="0"/>
              <a:t> 2014</a:t>
            </a:r>
            <a:endParaRPr lang="fr-FR" sz="1600" b="1" dirty="0"/>
          </a:p>
        </p:txBody>
      </p:sp>
      <p:sp>
        <p:nvSpPr>
          <p:cNvPr id="10" name="Rectangle 9"/>
          <p:cNvSpPr/>
          <p:nvPr/>
        </p:nvSpPr>
        <p:spPr>
          <a:xfrm>
            <a:off x="5930355" y="1485430"/>
            <a:ext cx="2932545" cy="1015663"/>
          </a:xfrm>
          <a:prstGeom prst="rect">
            <a:avLst/>
          </a:prstGeom>
        </p:spPr>
        <p:txBody>
          <a:bodyPr wrap="square">
            <a:spAutoFit/>
          </a:bodyPr>
          <a:lstStyle/>
          <a:p>
            <a:r>
              <a:rPr lang="fr-FR" sz="2000" b="1" dirty="0">
                <a:solidFill>
                  <a:srgbClr val="FFFF00"/>
                </a:solidFill>
              </a:rPr>
              <a:t>French </a:t>
            </a:r>
            <a:r>
              <a:rPr lang="fr-FR" sz="2000" b="1" dirty="0" err="1">
                <a:solidFill>
                  <a:srgbClr val="FFFF00"/>
                </a:solidFill>
              </a:rPr>
              <a:t>Registry</a:t>
            </a:r>
            <a:r>
              <a:rPr lang="fr-FR" sz="2000" b="1" dirty="0">
                <a:solidFill>
                  <a:srgbClr val="FFFF00"/>
                </a:solidFill>
              </a:rPr>
              <a:t>, </a:t>
            </a:r>
            <a:r>
              <a:rPr lang="fr-FR" sz="2000" b="1" dirty="0" err="1">
                <a:solidFill>
                  <a:srgbClr val="FFFF00"/>
                </a:solidFill>
              </a:rPr>
              <a:t>Average</a:t>
            </a:r>
            <a:r>
              <a:rPr lang="fr-FR" sz="2000" b="1" dirty="0">
                <a:solidFill>
                  <a:srgbClr val="FFFF00"/>
                </a:solidFill>
              </a:rPr>
              <a:t> LDL-c </a:t>
            </a:r>
            <a:r>
              <a:rPr lang="fr-FR" sz="2000" b="1" dirty="0" err="1">
                <a:solidFill>
                  <a:srgbClr val="FFFF00"/>
                </a:solidFill>
              </a:rPr>
              <a:t>achieved</a:t>
            </a:r>
            <a:r>
              <a:rPr lang="fr-FR" sz="2000" b="1" dirty="0">
                <a:solidFill>
                  <a:srgbClr val="FFFF00"/>
                </a:solidFill>
              </a:rPr>
              <a:t> in patients </a:t>
            </a:r>
            <a:r>
              <a:rPr lang="fr-FR" sz="2000" b="1" dirty="0" err="1">
                <a:solidFill>
                  <a:srgbClr val="FFFF00"/>
                </a:solidFill>
              </a:rPr>
              <a:t>since</a:t>
            </a:r>
            <a:r>
              <a:rPr lang="fr-FR" sz="2000" b="1" dirty="0">
                <a:solidFill>
                  <a:srgbClr val="FFFF00"/>
                </a:solidFill>
              </a:rPr>
              <a:t> 2005 </a:t>
            </a:r>
          </a:p>
        </p:txBody>
      </p:sp>
      <p:sp>
        <p:nvSpPr>
          <p:cNvPr id="13" name="ZoneTexte 12"/>
          <p:cNvSpPr txBox="1"/>
          <p:nvPr/>
        </p:nvSpPr>
        <p:spPr>
          <a:xfrm>
            <a:off x="-81362" y="1386653"/>
            <a:ext cx="602373" cy="2012859"/>
          </a:xfrm>
          <a:prstGeom prst="rect">
            <a:avLst/>
          </a:prstGeom>
          <a:noFill/>
        </p:spPr>
        <p:txBody>
          <a:bodyPr wrap="none" rtlCol="0">
            <a:spAutoFit/>
          </a:bodyPr>
          <a:lstStyle/>
          <a:p>
            <a:pPr>
              <a:lnSpc>
                <a:spcPct val="140000"/>
              </a:lnSpc>
            </a:pPr>
            <a:r>
              <a:rPr lang="fr-FR" dirty="0" smtClean="0"/>
              <a:t>25%</a:t>
            </a:r>
          </a:p>
          <a:p>
            <a:pPr>
              <a:lnSpc>
                <a:spcPct val="140000"/>
              </a:lnSpc>
            </a:pPr>
            <a:r>
              <a:rPr lang="fr-FR" dirty="0" smtClean="0"/>
              <a:t>20%</a:t>
            </a:r>
          </a:p>
          <a:p>
            <a:pPr>
              <a:lnSpc>
                <a:spcPct val="140000"/>
              </a:lnSpc>
            </a:pPr>
            <a:r>
              <a:rPr lang="fr-FR" dirty="0" smtClean="0"/>
              <a:t>15%</a:t>
            </a:r>
          </a:p>
          <a:p>
            <a:pPr>
              <a:lnSpc>
                <a:spcPct val="140000"/>
              </a:lnSpc>
            </a:pPr>
            <a:r>
              <a:rPr lang="fr-FR" dirty="0" smtClean="0"/>
              <a:t>10%</a:t>
            </a:r>
          </a:p>
          <a:p>
            <a:pPr>
              <a:lnSpc>
                <a:spcPct val="140000"/>
              </a:lnSpc>
            </a:pPr>
            <a:r>
              <a:rPr lang="fr-FR" dirty="0" smtClean="0"/>
              <a:t>5%</a:t>
            </a:r>
            <a:endParaRPr lang="fr-FR" dirty="0"/>
          </a:p>
        </p:txBody>
      </p:sp>
      <p:sp>
        <p:nvSpPr>
          <p:cNvPr id="14" name="ZoneTexte 13"/>
          <p:cNvSpPr txBox="1"/>
          <p:nvPr/>
        </p:nvSpPr>
        <p:spPr>
          <a:xfrm>
            <a:off x="-81362" y="4176446"/>
            <a:ext cx="602373" cy="2012859"/>
          </a:xfrm>
          <a:prstGeom prst="rect">
            <a:avLst/>
          </a:prstGeom>
          <a:noFill/>
        </p:spPr>
        <p:txBody>
          <a:bodyPr wrap="none" rtlCol="0">
            <a:spAutoFit/>
          </a:bodyPr>
          <a:lstStyle/>
          <a:p>
            <a:pPr>
              <a:lnSpc>
                <a:spcPct val="140000"/>
              </a:lnSpc>
            </a:pPr>
            <a:r>
              <a:rPr lang="fr-FR" dirty="0" smtClean="0"/>
              <a:t>25%</a:t>
            </a:r>
          </a:p>
          <a:p>
            <a:pPr>
              <a:lnSpc>
                <a:spcPct val="140000"/>
              </a:lnSpc>
            </a:pPr>
            <a:r>
              <a:rPr lang="fr-FR" dirty="0" smtClean="0"/>
              <a:t>20%</a:t>
            </a:r>
          </a:p>
          <a:p>
            <a:pPr>
              <a:lnSpc>
                <a:spcPct val="140000"/>
              </a:lnSpc>
            </a:pPr>
            <a:r>
              <a:rPr lang="fr-FR" dirty="0" smtClean="0"/>
              <a:t>15%</a:t>
            </a:r>
          </a:p>
          <a:p>
            <a:pPr>
              <a:lnSpc>
                <a:spcPct val="140000"/>
              </a:lnSpc>
            </a:pPr>
            <a:r>
              <a:rPr lang="fr-FR" dirty="0" smtClean="0"/>
              <a:t>10%</a:t>
            </a:r>
          </a:p>
          <a:p>
            <a:pPr>
              <a:lnSpc>
                <a:spcPct val="140000"/>
              </a:lnSpc>
            </a:pPr>
            <a:r>
              <a:rPr lang="fr-FR" dirty="0" smtClean="0"/>
              <a:t>5%</a:t>
            </a:r>
            <a:endParaRPr lang="fr-FR" dirty="0"/>
          </a:p>
        </p:txBody>
      </p:sp>
    </p:spTree>
    <p:extLst>
      <p:ext uri="{BB962C8B-B14F-4D97-AF65-F5344CB8AC3E}">
        <p14:creationId xmlns:p14="http://schemas.microsoft.com/office/powerpoint/2010/main" val="299633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93914" y="1436915"/>
            <a:ext cx="8224623" cy="4789110"/>
            <a:chOff x="228600" y="4422775"/>
            <a:chExt cx="6440488" cy="3158655"/>
          </a:xfrm>
        </p:grpSpPr>
        <p:pic>
          <p:nvPicPr>
            <p:cNvPr id="5"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5580063"/>
              <a:ext cx="2952750"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5651500"/>
              <a:ext cx="2994025"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rot="-5400000">
              <a:off x="-311943" y="6230143"/>
              <a:ext cx="1295400"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b="1">
                  <a:latin typeface="Arial" charset="0"/>
                </a:rPr>
                <a:t>% of patients</a:t>
              </a:r>
            </a:p>
          </p:txBody>
        </p:sp>
        <p:sp>
          <p:nvSpPr>
            <p:cNvPr id="8" name="Text Box 17"/>
            <p:cNvSpPr txBox="1">
              <a:spLocks noChangeArrowheads="1"/>
            </p:cNvSpPr>
            <p:nvPr/>
          </p:nvSpPr>
          <p:spPr bwMode="auto">
            <a:xfrm>
              <a:off x="360363" y="6519863"/>
              <a:ext cx="347662"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10</a:t>
              </a:r>
            </a:p>
          </p:txBody>
        </p:sp>
        <p:sp>
          <p:nvSpPr>
            <p:cNvPr id="9" name="Text Box 18"/>
            <p:cNvSpPr txBox="1">
              <a:spLocks noChangeArrowheads="1"/>
            </p:cNvSpPr>
            <p:nvPr/>
          </p:nvSpPr>
          <p:spPr bwMode="auto">
            <a:xfrm>
              <a:off x="352425" y="6330950"/>
              <a:ext cx="347663"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15</a:t>
              </a:r>
            </a:p>
          </p:txBody>
        </p:sp>
        <p:sp>
          <p:nvSpPr>
            <p:cNvPr id="10" name="Text Box 19"/>
            <p:cNvSpPr txBox="1">
              <a:spLocks noChangeArrowheads="1"/>
            </p:cNvSpPr>
            <p:nvPr/>
          </p:nvSpPr>
          <p:spPr bwMode="auto">
            <a:xfrm>
              <a:off x="360363" y="5975350"/>
              <a:ext cx="344487"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25</a:t>
              </a:r>
            </a:p>
          </p:txBody>
        </p:sp>
        <p:sp>
          <p:nvSpPr>
            <p:cNvPr id="11" name="Text Box 20"/>
            <p:cNvSpPr txBox="1">
              <a:spLocks noChangeArrowheads="1"/>
            </p:cNvSpPr>
            <p:nvPr/>
          </p:nvSpPr>
          <p:spPr bwMode="auto">
            <a:xfrm>
              <a:off x="436563" y="6691313"/>
              <a:ext cx="215900"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5</a:t>
              </a:r>
            </a:p>
          </p:txBody>
        </p:sp>
        <p:sp>
          <p:nvSpPr>
            <p:cNvPr id="12" name="Text Box 21"/>
            <p:cNvSpPr txBox="1">
              <a:spLocks noChangeArrowheads="1"/>
            </p:cNvSpPr>
            <p:nvPr/>
          </p:nvSpPr>
          <p:spPr bwMode="auto">
            <a:xfrm>
              <a:off x="360363" y="6157913"/>
              <a:ext cx="347662"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20</a:t>
              </a:r>
            </a:p>
          </p:txBody>
        </p:sp>
        <p:sp>
          <p:nvSpPr>
            <p:cNvPr id="13" name="Text Box 19"/>
            <p:cNvSpPr txBox="1">
              <a:spLocks noChangeArrowheads="1"/>
            </p:cNvSpPr>
            <p:nvPr/>
          </p:nvSpPr>
          <p:spPr bwMode="auto">
            <a:xfrm>
              <a:off x="360363" y="5803900"/>
              <a:ext cx="344487"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30</a:t>
              </a:r>
            </a:p>
          </p:txBody>
        </p:sp>
        <p:sp>
          <p:nvSpPr>
            <p:cNvPr id="14" name="Text Box 5"/>
            <p:cNvSpPr txBox="1">
              <a:spLocks noChangeArrowheads="1"/>
            </p:cNvSpPr>
            <p:nvPr/>
          </p:nvSpPr>
          <p:spPr bwMode="auto">
            <a:xfrm rot="-5400000">
              <a:off x="2885282" y="6217443"/>
              <a:ext cx="1295400"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b="1">
                  <a:latin typeface="Arial" charset="0"/>
                </a:rPr>
                <a:t>% of patients</a:t>
              </a:r>
            </a:p>
          </p:txBody>
        </p:sp>
        <p:grpSp>
          <p:nvGrpSpPr>
            <p:cNvPr id="15" name="Group 109"/>
            <p:cNvGrpSpPr>
              <a:grpSpLocks/>
            </p:cNvGrpSpPr>
            <p:nvPr/>
          </p:nvGrpSpPr>
          <p:grpSpPr bwMode="auto">
            <a:xfrm>
              <a:off x="3846513" y="7086628"/>
              <a:ext cx="2767010" cy="238127"/>
              <a:chOff x="391" y="2174"/>
              <a:chExt cx="1743" cy="150"/>
            </a:xfrm>
          </p:grpSpPr>
          <p:sp>
            <p:nvSpPr>
              <p:cNvPr id="39" name="Text Box 23"/>
              <p:cNvSpPr txBox="1">
                <a:spLocks noChangeArrowheads="1"/>
              </p:cNvSpPr>
              <p:nvPr/>
            </p:nvSpPr>
            <p:spPr bwMode="auto">
              <a:xfrm rot="20120646">
                <a:off x="502" y="2199"/>
                <a:ext cx="433"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70 – 100</a:t>
                </a:r>
              </a:p>
            </p:txBody>
          </p:sp>
          <p:sp>
            <p:nvSpPr>
              <p:cNvPr id="40" name="Text Box 24"/>
              <p:cNvSpPr txBox="1">
                <a:spLocks noChangeArrowheads="1"/>
              </p:cNvSpPr>
              <p:nvPr/>
            </p:nvSpPr>
            <p:spPr bwMode="auto">
              <a:xfrm rot="20120646">
                <a:off x="823" y="2196"/>
                <a:ext cx="375"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100 - 130</a:t>
                </a:r>
              </a:p>
            </p:txBody>
          </p:sp>
          <p:sp>
            <p:nvSpPr>
              <p:cNvPr id="41" name="Text Box 25"/>
              <p:cNvSpPr txBox="1">
                <a:spLocks noChangeArrowheads="1"/>
              </p:cNvSpPr>
              <p:nvPr/>
            </p:nvSpPr>
            <p:spPr bwMode="auto">
              <a:xfrm rot="20120646">
                <a:off x="1059" y="2199"/>
                <a:ext cx="463"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131 - 160</a:t>
                </a:r>
              </a:p>
            </p:txBody>
          </p:sp>
          <p:sp>
            <p:nvSpPr>
              <p:cNvPr id="42" name="Text Box 26"/>
              <p:cNvSpPr txBox="1">
                <a:spLocks noChangeArrowheads="1"/>
              </p:cNvSpPr>
              <p:nvPr/>
            </p:nvSpPr>
            <p:spPr bwMode="auto">
              <a:xfrm rot="20120646">
                <a:off x="1357" y="2194"/>
                <a:ext cx="446"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161 - 190</a:t>
                </a:r>
              </a:p>
            </p:txBody>
          </p:sp>
          <p:sp>
            <p:nvSpPr>
              <p:cNvPr id="43" name="Text Box 27"/>
              <p:cNvSpPr txBox="1">
                <a:spLocks noChangeArrowheads="1"/>
              </p:cNvSpPr>
              <p:nvPr/>
            </p:nvSpPr>
            <p:spPr bwMode="auto">
              <a:xfrm rot="19992178">
                <a:off x="391" y="2175"/>
                <a:ext cx="239"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b="1" dirty="0">
                    <a:latin typeface="Arial" charset="0"/>
                  </a:rPr>
                  <a:t>≤ 70            </a:t>
                </a:r>
              </a:p>
            </p:txBody>
          </p:sp>
          <p:sp>
            <p:nvSpPr>
              <p:cNvPr id="44" name="Text Box 22"/>
              <p:cNvSpPr txBox="1">
                <a:spLocks noChangeArrowheads="1"/>
              </p:cNvSpPr>
              <p:nvPr/>
            </p:nvSpPr>
            <p:spPr bwMode="auto">
              <a:xfrm rot="20120646">
                <a:off x="1694" y="2174"/>
                <a:ext cx="440"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b="1">
                    <a:latin typeface="Arial" charset="0"/>
                  </a:rPr>
                  <a:t>&gt; 190</a:t>
                </a:r>
              </a:p>
            </p:txBody>
          </p:sp>
        </p:grpSp>
        <p:grpSp>
          <p:nvGrpSpPr>
            <p:cNvPr id="16" name="Group 116"/>
            <p:cNvGrpSpPr>
              <a:grpSpLocks/>
            </p:cNvGrpSpPr>
            <p:nvPr/>
          </p:nvGrpSpPr>
          <p:grpSpPr bwMode="auto">
            <a:xfrm>
              <a:off x="704850" y="7127890"/>
              <a:ext cx="2767015" cy="238126"/>
              <a:chOff x="391" y="2186"/>
              <a:chExt cx="1743" cy="150"/>
            </a:xfrm>
          </p:grpSpPr>
          <p:sp>
            <p:nvSpPr>
              <p:cNvPr id="33" name="Text Box 23"/>
              <p:cNvSpPr txBox="1">
                <a:spLocks noChangeArrowheads="1"/>
              </p:cNvSpPr>
              <p:nvPr/>
            </p:nvSpPr>
            <p:spPr bwMode="auto">
              <a:xfrm rot="20120646">
                <a:off x="502" y="2211"/>
                <a:ext cx="433"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dirty="0">
                    <a:latin typeface="Arial" charset="0"/>
                  </a:rPr>
                  <a:t> </a:t>
                </a:r>
                <a:r>
                  <a:rPr lang="en-US" sz="700" b="1" dirty="0">
                    <a:latin typeface="Arial" charset="0"/>
                  </a:rPr>
                  <a:t>70 – 100</a:t>
                </a:r>
              </a:p>
            </p:txBody>
          </p:sp>
          <p:sp>
            <p:nvSpPr>
              <p:cNvPr id="34" name="Text Box 24"/>
              <p:cNvSpPr txBox="1">
                <a:spLocks noChangeArrowheads="1"/>
              </p:cNvSpPr>
              <p:nvPr/>
            </p:nvSpPr>
            <p:spPr bwMode="auto">
              <a:xfrm rot="20120646">
                <a:off x="823" y="2208"/>
                <a:ext cx="375"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100 - 130</a:t>
                </a:r>
              </a:p>
            </p:txBody>
          </p:sp>
          <p:sp>
            <p:nvSpPr>
              <p:cNvPr id="35" name="Text Box 25"/>
              <p:cNvSpPr txBox="1">
                <a:spLocks noChangeArrowheads="1"/>
              </p:cNvSpPr>
              <p:nvPr/>
            </p:nvSpPr>
            <p:spPr bwMode="auto">
              <a:xfrm rot="20120646">
                <a:off x="1059" y="2211"/>
                <a:ext cx="463"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131 - 160</a:t>
                </a:r>
              </a:p>
            </p:txBody>
          </p:sp>
          <p:sp>
            <p:nvSpPr>
              <p:cNvPr id="36" name="Text Box 26"/>
              <p:cNvSpPr txBox="1">
                <a:spLocks noChangeArrowheads="1"/>
              </p:cNvSpPr>
              <p:nvPr/>
            </p:nvSpPr>
            <p:spPr bwMode="auto">
              <a:xfrm rot="20120646">
                <a:off x="1357" y="2206"/>
                <a:ext cx="446"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a:latin typeface="Arial" charset="0"/>
                  </a:rPr>
                  <a:t> </a:t>
                </a:r>
                <a:r>
                  <a:rPr lang="en-US" sz="700" b="1">
                    <a:latin typeface="Arial" charset="0"/>
                  </a:rPr>
                  <a:t>161 - 190</a:t>
                </a:r>
              </a:p>
            </p:txBody>
          </p:sp>
          <p:sp>
            <p:nvSpPr>
              <p:cNvPr id="37" name="Text Box 27"/>
              <p:cNvSpPr txBox="1">
                <a:spLocks noChangeArrowheads="1"/>
              </p:cNvSpPr>
              <p:nvPr/>
            </p:nvSpPr>
            <p:spPr bwMode="auto">
              <a:xfrm rot="19992178">
                <a:off x="391" y="2193"/>
                <a:ext cx="239"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b="1" dirty="0">
                    <a:latin typeface="Arial" charset="0"/>
                  </a:rPr>
                  <a:t>≤ 70            </a:t>
                </a:r>
              </a:p>
            </p:txBody>
          </p:sp>
          <p:sp>
            <p:nvSpPr>
              <p:cNvPr id="38" name="Text Box 22"/>
              <p:cNvSpPr txBox="1">
                <a:spLocks noChangeArrowheads="1"/>
              </p:cNvSpPr>
              <p:nvPr/>
            </p:nvSpPr>
            <p:spPr bwMode="auto">
              <a:xfrm rot="20120646">
                <a:off x="1694" y="2186"/>
                <a:ext cx="440" cy="1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700" b="1">
                    <a:latin typeface="Arial" charset="0"/>
                  </a:rPr>
                  <a:t>&gt; 190</a:t>
                </a:r>
              </a:p>
            </p:txBody>
          </p:sp>
        </p:grpSp>
        <p:sp>
          <p:nvSpPr>
            <p:cNvPr id="18" name="Text Box 6"/>
            <p:cNvSpPr txBox="1">
              <a:spLocks noChangeArrowheads="1"/>
            </p:cNvSpPr>
            <p:nvPr/>
          </p:nvSpPr>
          <p:spPr bwMode="auto">
            <a:xfrm>
              <a:off x="2644775" y="7398735"/>
              <a:ext cx="2143125" cy="18269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1200" b="1" dirty="0">
                  <a:latin typeface="Arial" charset="0"/>
                </a:rPr>
                <a:t>LDL-C concentrations (mg/</a:t>
              </a:r>
              <a:r>
                <a:rPr lang="en-US" sz="1200" b="1" dirty="0" err="1">
                  <a:latin typeface="Arial" charset="0"/>
                </a:rPr>
                <a:t>dL</a:t>
              </a:r>
              <a:r>
                <a:rPr lang="en-US" sz="1200" b="1" dirty="0">
                  <a:latin typeface="Arial" charset="0"/>
                </a:rPr>
                <a:t>)</a:t>
              </a:r>
            </a:p>
          </p:txBody>
        </p:sp>
        <p:sp>
          <p:nvSpPr>
            <p:cNvPr id="20" name="Text Box 14"/>
            <p:cNvSpPr txBox="1">
              <a:spLocks noChangeArrowheads="1"/>
            </p:cNvSpPr>
            <p:nvPr/>
          </p:nvSpPr>
          <p:spPr bwMode="auto">
            <a:xfrm>
              <a:off x="4206782" y="4969276"/>
              <a:ext cx="1832160" cy="22329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en-US" sz="1600" b="1" dirty="0">
                  <a:latin typeface="Arial" charset="0"/>
                </a:rPr>
                <a:t>S</a:t>
              </a:r>
              <a:r>
                <a:rPr lang="en-US" sz="1600" b="1" dirty="0" smtClean="0">
                  <a:latin typeface="Arial" charset="0"/>
                </a:rPr>
                <a:t>econdary </a:t>
              </a:r>
              <a:r>
                <a:rPr lang="en-US" sz="1600" b="1" dirty="0">
                  <a:latin typeface="Arial" charset="0"/>
                </a:rPr>
                <a:t>prevention</a:t>
              </a:r>
            </a:p>
          </p:txBody>
        </p:sp>
        <p:sp>
          <p:nvSpPr>
            <p:cNvPr id="32" name="Text Box 15"/>
            <p:cNvSpPr txBox="1">
              <a:spLocks noChangeArrowheads="1"/>
            </p:cNvSpPr>
            <p:nvPr/>
          </p:nvSpPr>
          <p:spPr bwMode="auto">
            <a:xfrm>
              <a:off x="1053088" y="4969276"/>
              <a:ext cx="1909763" cy="22383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1600" b="1" dirty="0">
                  <a:latin typeface="Arial" charset="0"/>
                </a:rPr>
                <a:t>   </a:t>
              </a:r>
              <a:r>
                <a:rPr lang="en-US" sz="1600" b="1" dirty="0" smtClean="0">
                  <a:latin typeface="Arial" charset="0"/>
                </a:rPr>
                <a:t>Primary </a:t>
              </a:r>
              <a:r>
                <a:rPr lang="en-US" sz="1600" b="1" dirty="0">
                  <a:latin typeface="Arial" charset="0"/>
                </a:rPr>
                <a:t>prevention</a:t>
              </a:r>
            </a:p>
          </p:txBody>
        </p:sp>
        <p:sp>
          <p:nvSpPr>
            <p:cNvPr id="22" name="Text Box 8"/>
            <p:cNvSpPr txBox="1">
              <a:spLocks noChangeArrowheads="1"/>
            </p:cNvSpPr>
            <p:nvPr/>
          </p:nvSpPr>
          <p:spPr bwMode="auto">
            <a:xfrm>
              <a:off x="549275" y="4422775"/>
              <a:ext cx="269875" cy="24359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endParaRPr lang="en-US" sz="1800" b="1" dirty="0">
                <a:latin typeface="Arial" charset="0"/>
              </a:endParaRPr>
            </a:p>
          </p:txBody>
        </p:sp>
        <p:sp>
          <p:nvSpPr>
            <p:cNvPr id="23" name="Text Box 19"/>
            <p:cNvSpPr txBox="1">
              <a:spLocks noChangeArrowheads="1"/>
            </p:cNvSpPr>
            <p:nvPr/>
          </p:nvSpPr>
          <p:spPr bwMode="auto">
            <a:xfrm>
              <a:off x="358775" y="5619750"/>
              <a:ext cx="344488"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35</a:t>
              </a:r>
            </a:p>
          </p:txBody>
        </p:sp>
        <p:sp>
          <p:nvSpPr>
            <p:cNvPr id="24" name="Text Box 17"/>
            <p:cNvSpPr txBox="1">
              <a:spLocks noChangeArrowheads="1"/>
            </p:cNvSpPr>
            <p:nvPr/>
          </p:nvSpPr>
          <p:spPr bwMode="auto">
            <a:xfrm>
              <a:off x="3525838" y="6486525"/>
              <a:ext cx="347662"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10</a:t>
              </a:r>
            </a:p>
          </p:txBody>
        </p:sp>
        <p:sp>
          <p:nvSpPr>
            <p:cNvPr id="25" name="Text Box 18"/>
            <p:cNvSpPr txBox="1">
              <a:spLocks noChangeArrowheads="1"/>
            </p:cNvSpPr>
            <p:nvPr/>
          </p:nvSpPr>
          <p:spPr bwMode="auto">
            <a:xfrm>
              <a:off x="3517900" y="6297613"/>
              <a:ext cx="347663"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15</a:t>
              </a:r>
            </a:p>
          </p:txBody>
        </p:sp>
        <p:sp>
          <p:nvSpPr>
            <p:cNvPr id="26" name="Text Box 19"/>
            <p:cNvSpPr txBox="1">
              <a:spLocks noChangeArrowheads="1"/>
            </p:cNvSpPr>
            <p:nvPr/>
          </p:nvSpPr>
          <p:spPr bwMode="auto">
            <a:xfrm>
              <a:off x="3525838" y="5942013"/>
              <a:ext cx="344487"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25</a:t>
              </a:r>
            </a:p>
          </p:txBody>
        </p:sp>
        <p:sp>
          <p:nvSpPr>
            <p:cNvPr id="27" name="Text Box 20"/>
            <p:cNvSpPr txBox="1">
              <a:spLocks noChangeArrowheads="1"/>
            </p:cNvSpPr>
            <p:nvPr/>
          </p:nvSpPr>
          <p:spPr bwMode="auto">
            <a:xfrm>
              <a:off x="3602038" y="6657975"/>
              <a:ext cx="215900"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5</a:t>
              </a:r>
            </a:p>
          </p:txBody>
        </p:sp>
        <p:sp>
          <p:nvSpPr>
            <p:cNvPr id="28" name="Text Box 21"/>
            <p:cNvSpPr txBox="1">
              <a:spLocks noChangeArrowheads="1"/>
            </p:cNvSpPr>
            <p:nvPr/>
          </p:nvSpPr>
          <p:spPr bwMode="auto">
            <a:xfrm>
              <a:off x="3525838" y="6124575"/>
              <a:ext cx="347662" cy="2143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20</a:t>
              </a:r>
            </a:p>
          </p:txBody>
        </p:sp>
        <p:sp>
          <p:nvSpPr>
            <p:cNvPr id="29" name="Text Box 19"/>
            <p:cNvSpPr txBox="1">
              <a:spLocks noChangeArrowheads="1"/>
            </p:cNvSpPr>
            <p:nvPr/>
          </p:nvSpPr>
          <p:spPr bwMode="auto">
            <a:xfrm>
              <a:off x="3525838" y="5770563"/>
              <a:ext cx="344487"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30</a:t>
              </a:r>
            </a:p>
          </p:txBody>
        </p:sp>
        <p:sp>
          <p:nvSpPr>
            <p:cNvPr id="30" name="Text Box 19"/>
            <p:cNvSpPr txBox="1">
              <a:spLocks noChangeArrowheads="1"/>
            </p:cNvSpPr>
            <p:nvPr/>
          </p:nvSpPr>
          <p:spPr bwMode="auto">
            <a:xfrm>
              <a:off x="3524250" y="5586413"/>
              <a:ext cx="344488" cy="2143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spcBef>
                  <a:spcPct val="50000"/>
                </a:spcBef>
              </a:pPr>
              <a:r>
                <a:rPr lang="en-US" sz="800">
                  <a:latin typeface="Arial" charset="0"/>
                </a:rPr>
                <a:t>35</a:t>
              </a:r>
            </a:p>
          </p:txBody>
        </p:sp>
      </p:grpSp>
      <p:sp>
        <p:nvSpPr>
          <p:cNvPr id="45" name="Titre 1"/>
          <p:cNvSpPr>
            <a:spLocks noGrp="1"/>
          </p:cNvSpPr>
          <p:nvPr>
            <p:ph type="title"/>
          </p:nvPr>
        </p:nvSpPr>
        <p:spPr>
          <a:xfrm>
            <a:off x="99895" y="62963"/>
            <a:ext cx="9044105" cy="1143000"/>
          </a:xfrm>
        </p:spPr>
        <p:txBody>
          <a:bodyPr>
            <a:noAutofit/>
          </a:bodyPr>
          <a:lstStyle/>
          <a:p>
            <a:r>
              <a:rPr lang="fr-FR" sz="3200" b="1" dirty="0" smtClean="0">
                <a:solidFill>
                  <a:schemeClr val="accent3">
                    <a:lumMod val="40000"/>
                    <a:lumOff val="60000"/>
                  </a:schemeClr>
                </a:solidFill>
              </a:rPr>
              <a:t>A large </a:t>
            </a:r>
            <a:r>
              <a:rPr lang="fr-FR" sz="3200" b="1" dirty="0" err="1" smtClean="0">
                <a:solidFill>
                  <a:schemeClr val="accent3">
                    <a:lumMod val="40000"/>
                    <a:lumOff val="60000"/>
                  </a:schemeClr>
                </a:solidFill>
              </a:rPr>
              <a:t>number</a:t>
            </a:r>
            <a:r>
              <a:rPr lang="fr-FR" sz="3200" b="1" dirty="0" smtClean="0">
                <a:solidFill>
                  <a:schemeClr val="accent3">
                    <a:lumMod val="40000"/>
                    <a:lumOff val="60000"/>
                  </a:schemeClr>
                </a:solidFill>
              </a:rPr>
              <a:t> of patients not at LDL-c goal </a:t>
            </a:r>
            <a:r>
              <a:rPr lang="fr-FR" sz="3200" b="1" dirty="0" err="1" smtClean="0">
                <a:solidFill>
                  <a:schemeClr val="accent3">
                    <a:lumMod val="40000"/>
                    <a:lumOff val="60000"/>
                  </a:schemeClr>
                </a:solidFill>
              </a:rPr>
              <a:t>even</a:t>
            </a:r>
            <a:r>
              <a:rPr lang="fr-FR" sz="3200" b="1" dirty="0" smtClean="0">
                <a:solidFill>
                  <a:schemeClr val="accent3">
                    <a:lumMod val="40000"/>
                    <a:lumOff val="60000"/>
                  </a:schemeClr>
                </a:solidFill>
              </a:rPr>
              <a:t> in the </a:t>
            </a:r>
            <a:r>
              <a:rPr lang="fr-FR" sz="3200" b="1" dirty="0" err="1" smtClean="0">
                <a:solidFill>
                  <a:schemeClr val="accent3">
                    <a:lumMod val="40000"/>
                    <a:lumOff val="60000"/>
                  </a:schemeClr>
                </a:solidFill>
              </a:rPr>
              <a:t>subgroup</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treated</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with</a:t>
            </a:r>
            <a:r>
              <a:rPr lang="fr-FR" sz="3200" b="1" dirty="0" smtClean="0">
                <a:solidFill>
                  <a:schemeClr val="accent3">
                    <a:lumMod val="40000"/>
                    <a:lumOff val="60000"/>
                  </a:schemeClr>
                </a:solidFill>
              </a:rPr>
              <a:t> maximum </a:t>
            </a:r>
            <a:r>
              <a:rPr lang="fr-FR" sz="3200" b="1" dirty="0" err="1" smtClean="0">
                <a:solidFill>
                  <a:schemeClr val="accent3">
                    <a:lumMod val="40000"/>
                    <a:lumOff val="60000"/>
                  </a:schemeClr>
                </a:solidFill>
              </a:rPr>
              <a:t>lipid</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lowering</a:t>
            </a:r>
            <a:r>
              <a:rPr lang="fr-FR" sz="3200" b="1" dirty="0" smtClean="0">
                <a:solidFill>
                  <a:schemeClr val="accent3">
                    <a:lumMod val="40000"/>
                    <a:lumOff val="60000"/>
                  </a:schemeClr>
                </a:solidFill>
              </a:rPr>
              <a:t> </a:t>
            </a:r>
            <a:r>
              <a:rPr lang="fr-FR" sz="3200" b="1" dirty="0" err="1" smtClean="0">
                <a:solidFill>
                  <a:schemeClr val="accent3">
                    <a:lumMod val="40000"/>
                    <a:lumOff val="60000"/>
                  </a:schemeClr>
                </a:solidFill>
              </a:rPr>
              <a:t>therapy</a:t>
            </a:r>
            <a:endParaRPr lang="fr-FR" sz="3200" b="1" dirty="0">
              <a:solidFill>
                <a:schemeClr val="accent3">
                  <a:lumMod val="40000"/>
                  <a:lumOff val="60000"/>
                </a:schemeClr>
              </a:solidFill>
            </a:endParaRPr>
          </a:p>
        </p:txBody>
      </p:sp>
      <p:sp>
        <p:nvSpPr>
          <p:cNvPr id="2" name="ZoneTexte 1"/>
          <p:cNvSpPr txBox="1"/>
          <p:nvPr/>
        </p:nvSpPr>
        <p:spPr>
          <a:xfrm>
            <a:off x="348361" y="6368534"/>
            <a:ext cx="4669868" cy="369332"/>
          </a:xfrm>
          <a:prstGeom prst="rect">
            <a:avLst/>
          </a:prstGeom>
          <a:noFill/>
        </p:spPr>
        <p:txBody>
          <a:bodyPr wrap="none" rtlCol="0">
            <a:spAutoFit/>
          </a:bodyPr>
          <a:lstStyle/>
          <a:p>
            <a:r>
              <a:rPr lang="fr-FR" b="1" dirty="0" smtClean="0"/>
              <a:t>*</a:t>
            </a:r>
            <a:r>
              <a:rPr lang="fr-FR" b="1" dirty="0" err="1" smtClean="0"/>
              <a:t>Combination</a:t>
            </a:r>
            <a:r>
              <a:rPr lang="fr-FR" b="1" dirty="0" smtClean="0"/>
              <a:t> of </a:t>
            </a:r>
            <a:r>
              <a:rPr lang="fr-FR" b="1" dirty="0" err="1" smtClean="0"/>
              <a:t>potent</a:t>
            </a:r>
            <a:r>
              <a:rPr lang="fr-FR" b="1" dirty="0" smtClean="0"/>
              <a:t> </a:t>
            </a:r>
            <a:r>
              <a:rPr lang="fr-FR" b="1" dirty="0" err="1" smtClean="0"/>
              <a:t>statin</a:t>
            </a:r>
            <a:r>
              <a:rPr lang="fr-FR" b="1" dirty="0" smtClean="0"/>
              <a:t> and </a:t>
            </a:r>
            <a:r>
              <a:rPr lang="fr-FR" b="1" dirty="0" err="1" smtClean="0"/>
              <a:t>ezetimibe</a:t>
            </a:r>
            <a:endParaRPr lang="fr-FR" b="1" dirty="0"/>
          </a:p>
        </p:txBody>
      </p:sp>
      <p:sp>
        <p:nvSpPr>
          <p:cNvPr id="46" name="Espace réservé du texte 2"/>
          <p:cNvSpPr txBox="1">
            <a:spLocks/>
          </p:cNvSpPr>
          <p:nvPr/>
        </p:nvSpPr>
        <p:spPr>
          <a:xfrm>
            <a:off x="6835954" y="6433457"/>
            <a:ext cx="2308046" cy="345162"/>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err="1" smtClean="0"/>
              <a:t>Atherosclerosis</a:t>
            </a:r>
            <a:r>
              <a:rPr lang="fr-FR" sz="1600" b="1" dirty="0" smtClean="0"/>
              <a:t> 2014</a:t>
            </a:r>
            <a:endParaRPr lang="fr-FR" sz="1600" b="1" dirty="0"/>
          </a:p>
        </p:txBody>
      </p:sp>
    </p:spTree>
    <p:extLst>
      <p:ext uri="{BB962C8B-B14F-4D97-AF65-F5344CB8AC3E}">
        <p14:creationId xmlns:p14="http://schemas.microsoft.com/office/powerpoint/2010/main" val="3590691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1103" y="1482227"/>
            <a:ext cx="5355772" cy="455258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62963"/>
            <a:ext cx="9144000" cy="1143000"/>
          </a:xfrm>
        </p:spPr>
        <p:txBody>
          <a:bodyPr>
            <a:noAutofit/>
          </a:bodyPr>
          <a:lstStyle/>
          <a:p>
            <a:r>
              <a:rPr lang="fr-FR" sz="3600" b="1" dirty="0" smtClean="0">
                <a:solidFill>
                  <a:schemeClr val="accent3">
                    <a:lumMod val="40000"/>
                    <a:lumOff val="60000"/>
                  </a:schemeClr>
                </a:solidFill>
              </a:rPr>
              <a:t>Patients </a:t>
            </a:r>
            <a:r>
              <a:rPr lang="fr-FR" sz="3600" b="1" dirty="0" err="1" smtClean="0">
                <a:solidFill>
                  <a:schemeClr val="accent3">
                    <a:lumMod val="40000"/>
                    <a:lumOff val="60000"/>
                  </a:schemeClr>
                </a:solidFill>
              </a:rPr>
              <a:t>upon</a:t>
            </a:r>
            <a:r>
              <a:rPr lang="fr-FR" sz="3600" b="1" dirty="0" smtClean="0">
                <a:solidFill>
                  <a:schemeClr val="accent3">
                    <a:lumMod val="40000"/>
                    <a:lumOff val="60000"/>
                  </a:schemeClr>
                </a:solidFill>
              </a:rPr>
              <a:t> </a:t>
            </a:r>
            <a:r>
              <a:rPr lang="fr-FR" sz="3600" b="1" dirty="0" err="1" smtClean="0">
                <a:solidFill>
                  <a:schemeClr val="accent3">
                    <a:lumMod val="40000"/>
                    <a:lumOff val="60000"/>
                  </a:schemeClr>
                </a:solidFill>
              </a:rPr>
              <a:t>statin</a:t>
            </a:r>
            <a:r>
              <a:rPr lang="fr-FR" sz="3600" b="1" dirty="0" smtClean="0">
                <a:solidFill>
                  <a:schemeClr val="accent3">
                    <a:lumMod val="40000"/>
                    <a:lumOff val="60000"/>
                  </a:schemeClr>
                </a:solidFill>
              </a:rPr>
              <a:t> in the French </a:t>
            </a:r>
            <a:r>
              <a:rPr lang="fr-FR" sz="3600" b="1" dirty="0" err="1" smtClean="0">
                <a:solidFill>
                  <a:schemeClr val="accent3">
                    <a:lumMod val="40000"/>
                    <a:lumOff val="60000"/>
                  </a:schemeClr>
                </a:solidFill>
              </a:rPr>
              <a:t>registry</a:t>
            </a:r>
            <a:r>
              <a:rPr lang="fr-FR" sz="3600" b="1" dirty="0" smtClean="0">
                <a:solidFill>
                  <a:schemeClr val="accent3">
                    <a:lumMod val="40000"/>
                    <a:lumOff val="60000"/>
                  </a:schemeClr>
                </a:solidFill>
              </a:rPr>
              <a:t> </a:t>
            </a:r>
            <a:endParaRPr lang="fr-FR" sz="3600" b="1" dirty="0">
              <a:solidFill>
                <a:schemeClr val="accent3">
                  <a:lumMod val="40000"/>
                  <a:lumOff val="60000"/>
                </a:schemeClr>
              </a:solidFill>
            </a:endParaRPr>
          </a:p>
        </p:txBody>
      </p:sp>
      <p:grpSp>
        <p:nvGrpSpPr>
          <p:cNvPr id="3" name="Groupe 2"/>
          <p:cNvGrpSpPr>
            <a:grpSpLocks/>
          </p:cNvGrpSpPr>
          <p:nvPr/>
        </p:nvGrpSpPr>
        <p:grpSpPr bwMode="auto">
          <a:xfrm>
            <a:off x="891103" y="1923284"/>
            <a:ext cx="5230995" cy="4111523"/>
            <a:chOff x="781809" y="7425366"/>
            <a:chExt cx="3779837" cy="2956258"/>
          </a:xfrm>
        </p:grpSpPr>
        <p:pic>
          <p:nvPicPr>
            <p:cNvPr id="4" name="Imag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809" y="7425366"/>
              <a:ext cx="3779837" cy="24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grpSp>
          <p:nvGrpSpPr>
            <p:cNvPr id="5" name="Groupe 4"/>
            <p:cNvGrpSpPr>
              <a:grpSpLocks/>
            </p:cNvGrpSpPr>
            <p:nvPr/>
          </p:nvGrpSpPr>
          <p:grpSpPr bwMode="auto">
            <a:xfrm>
              <a:off x="1520578" y="9255145"/>
              <a:ext cx="2163942" cy="1126479"/>
              <a:chOff x="2380754" y="6285779"/>
              <a:chExt cx="2163942" cy="1126479"/>
            </a:xfrm>
          </p:grpSpPr>
          <p:sp>
            <p:nvSpPr>
              <p:cNvPr id="6" name="ZoneTexte 3"/>
              <p:cNvSpPr txBox="1">
                <a:spLocks noChangeArrowheads="1"/>
              </p:cNvSpPr>
              <p:nvPr/>
            </p:nvSpPr>
            <p:spPr bwMode="auto">
              <a:xfrm rot="18187250">
                <a:off x="2160317" y="6709656"/>
                <a:ext cx="629910" cy="18903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fr-FR" sz="1100" b="1">
                    <a:solidFill>
                      <a:schemeClr val="bg1"/>
                    </a:solidFill>
                    <a:latin typeface="Calibri" pitchFamily="34" charset="0"/>
                  </a:rPr>
                  <a:t>&lt; 1995</a:t>
                </a:r>
              </a:p>
            </p:txBody>
          </p:sp>
          <p:sp>
            <p:nvSpPr>
              <p:cNvPr id="7" name="ZoneTexte 34"/>
              <p:cNvSpPr txBox="1">
                <a:spLocks noChangeArrowheads="1"/>
              </p:cNvSpPr>
              <p:nvPr/>
            </p:nvSpPr>
            <p:spPr bwMode="auto">
              <a:xfrm rot="18105147">
                <a:off x="2410107" y="6802939"/>
                <a:ext cx="1020568" cy="18903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fr-FR" sz="1100" b="1">
                    <a:solidFill>
                      <a:schemeClr val="bg1"/>
                    </a:solidFill>
                    <a:latin typeface="Calibri" pitchFamily="34" charset="0"/>
                  </a:rPr>
                  <a:t> 1995-2000</a:t>
                </a:r>
              </a:p>
            </p:txBody>
          </p:sp>
          <p:sp>
            <p:nvSpPr>
              <p:cNvPr id="8" name="ZoneTexte 35"/>
              <p:cNvSpPr txBox="1">
                <a:spLocks noChangeArrowheads="1"/>
              </p:cNvSpPr>
              <p:nvPr/>
            </p:nvSpPr>
            <p:spPr bwMode="auto">
              <a:xfrm rot="18105147">
                <a:off x="2886139" y="6807456"/>
                <a:ext cx="1020568" cy="18903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fr-FR" sz="1100" b="1">
                    <a:solidFill>
                      <a:schemeClr val="bg1"/>
                    </a:solidFill>
                    <a:latin typeface="Calibri" pitchFamily="34" charset="0"/>
                  </a:rPr>
                  <a:t> 2000-2005</a:t>
                </a:r>
              </a:p>
            </p:txBody>
          </p:sp>
          <p:sp>
            <p:nvSpPr>
              <p:cNvPr id="9" name="ZoneTexte 36"/>
              <p:cNvSpPr txBox="1">
                <a:spLocks noChangeArrowheads="1"/>
              </p:cNvSpPr>
              <p:nvPr/>
            </p:nvSpPr>
            <p:spPr bwMode="auto">
              <a:xfrm rot="18105147">
                <a:off x="3405054" y="6806318"/>
                <a:ext cx="1020568" cy="18903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fr-FR" sz="1100" b="1" dirty="0">
                    <a:solidFill>
                      <a:schemeClr val="bg1"/>
                    </a:solidFill>
                    <a:latin typeface="Calibri" pitchFamily="34" charset="0"/>
                  </a:rPr>
                  <a:t> 2005-2009</a:t>
                </a:r>
              </a:p>
            </p:txBody>
          </p:sp>
          <p:sp>
            <p:nvSpPr>
              <p:cNvPr id="10" name="ZoneTexte 37"/>
              <p:cNvSpPr txBox="1">
                <a:spLocks noChangeArrowheads="1"/>
              </p:cNvSpPr>
              <p:nvPr/>
            </p:nvSpPr>
            <p:spPr bwMode="auto">
              <a:xfrm rot="18105147">
                <a:off x="3939894" y="6701546"/>
                <a:ext cx="1020569" cy="18903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r>
                  <a:rPr lang="fr-FR" sz="1100" b="1" dirty="0">
                    <a:solidFill>
                      <a:schemeClr val="bg1"/>
                    </a:solidFill>
                    <a:latin typeface="Calibri" pitchFamily="34" charset="0"/>
                  </a:rPr>
                  <a:t> &gt; 2009</a:t>
                </a:r>
              </a:p>
            </p:txBody>
          </p:sp>
        </p:grpSp>
      </p:grpSp>
      <p:sp>
        <p:nvSpPr>
          <p:cNvPr id="12" name="ZoneTexte 11"/>
          <p:cNvSpPr txBox="1"/>
          <p:nvPr/>
        </p:nvSpPr>
        <p:spPr>
          <a:xfrm>
            <a:off x="6324601" y="2030858"/>
            <a:ext cx="2656113" cy="2862323"/>
          </a:xfrm>
          <a:prstGeom prst="rect">
            <a:avLst/>
          </a:prstGeom>
          <a:noFill/>
        </p:spPr>
        <p:txBody>
          <a:bodyPr wrap="square" rtlCol="0">
            <a:spAutoFit/>
          </a:bodyPr>
          <a:lstStyle/>
          <a:p>
            <a:r>
              <a:rPr lang="fr-FR" b="1" dirty="0" err="1" smtClean="0">
                <a:solidFill>
                  <a:srgbClr val="FFFF00"/>
                </a:solidFill>
              </a:rPr>
              <a:t>Approx</a:t>
            </a:r>
            <a:r>
              <a:rPr lang="fr-FR" b="1" dirty="0" smtClean="0">
                <a:solidFill>
                  <a:srgbClr val="FFFF00"/>
                </a:solidFill>
              </a:rPr>
              <a:t>. 20% of patients not </a:t>
            </a:r>
            <a:r>
              <a:rPr lang="fr-FR" b="1" dirty="0" err="1" smtClean="0">
                <a:solidFill>
                  <a:srgbClr val="FFFF00"/>
                </a:solidFill>
              </a:rPr>
              <a:t>treated</a:t>
            </a:r>
            <a:endParaRPr lang="fr-FR" b="1" dirty="0" smtClean="0">
              <a:solidFill>
                <a:srgbClr val="FFFF00"/>
              </a:solidFill>
            </a:endParaRPr>
          </a:p>
          <a:p>
            <a:endParaRPr lang="fr-FR" b="1" dirty="0">
              <a:solidFill>
                <a:srgbClr val="FFFF00"/>
              </a:solidFill>
            </a:endParaRPr>
          </a:p>
          <a:p>
            <a:pPr marL="285750" indent="-285750">
              <a:buFontTx/>
              <a:buChar char="-"/>
            </a:pPr>
            <a:r>
              <a:rPr lang="fr-FR" b="1" dirty="0" err="1" smtClean="0">
                <a:solidFill>
                  <a:srgbClr val="FFFF00"/>
                </a:solidFill>
              </a:rPr>
              <a:t>Recent</a:t>
            </a:r>
            <a:r>
              <a:rPr lang="fr-FR" b="1" dirty="0" smtClean="0">
                <a:solidFill>
                  <a:srgbClr val="FFFF00"/>
                </a:solidFill>
              </a:rPr>
              <a:t> </a:t>
            </a:r>
            <a:r>
              <a:rPr lang="fr-FR" b="1" dirty="0" err="1" smtClean="0">
                <a:solidFill>
                  <a:srgbClr val="FFFF00"/>
                </a:solidFill>
              </a:rPr>
              <a:t>diagnosis</a:t>
            </a:r>
            <a:endParaRPr lang="fr-FR" b="1" dirty="0" smtClean="0">
              <a:solidFill>
                <a:srgbClr val="FFFF00"/>
              </a:solidFill>
            </a:endParaRPr>
          </a:p>
          <a:p>
            <a:pPr marL="285750" indent="-285750">
              <a:buFontTx/>
              <a:buChar char="-"/>
            </a:pPr>
            <a:r>
              <a:rPr lang="fr-FR" b="1" dirty="0" smtClean="0">
                <a:solidFill>
                  <a:srgbClr val="FFFF00"/>
                </a:solidFill>
              </a:rPr>
              <a:t>Non compliance</a:t>
            </a:r>
          </a:p>
          <a:p>
            <a:pPr marL="285750" indent="-285750">
              <a:buFontTx/>
              <a:buChar char="-"/>
            </a:pPr>
            <a:r>
              <a:rPr lang="fr-FR" b="1" dirty="0" err="1" smtClean="0">
                <a:solidFill>
                  <a:srgbClr val="FFFF00"/>
                </a:solidFill>
              </a:rPr>
              <a:t>Intolerance</a:t>
            </a:r>
            <a:endParaRPr lang="fr-FR" b="1" dirty="0" smtClean="0">
              <a:solidFill>
                <a:srgbClr val="FFFF00"/>
              </a:solidFill>
            </a:endParaRPr>
          </a:p>
          <a:p>
            <a:pPr marL="285750" indent="-285750">
              <a:buFontTx/>
              <a:buChar char="-"/>
            </a:pPr>
            <a:r>
              <a:rPr lang="fr-FR" b="1" dirty="0" smtClean="0">
                <a:solidFill>
                  <a:srgbClr val="FFFF00"/>
                </a:solidFill>
              </a:rPr>
              <a:t>Patient not </a:t>
            </a:r>
            <a:r>
              <a:rPr lang="fr-FR" b="1" dirty="0" err="1" smtClean="0">
                <a:solidFill>
                  <a:srgbClr val="FFFF00"/>
                </a:solidFill>
              </a:rPr>
              <a:t>willing</a:t>
            </a:r>
            <a:r>
              <a:rPr lang="fr-FR" b="1" dirty="0" smtClean="0">
                <a:solidFill>
                  <a:srgbClr val="FFFF00"/>
                </a:solidFill>
              </a:rPr>
              <a:t> to </a:t>
            </a:r>
            <a:r>
              <a:rPr lang="fr-FR" b="1" dirty="0" err="1" smtClean="0">
                <a:solidFill>
                  <a:srgbClr val="FFFF00"/>
                </a:solidFill>
              </a:rPr>
              <a:t>be</a:t>
            </a:r>
            <a:r>
              <a:rPr lang="fr-FR" b="1" dirty="0" smtClean="0">
                <a:solidFill>
                  <a:srgbClr val="FFFF00"/>
                </a:solidFill>
              </a:rPr>
              <a:t> </a:t>
            </a:r>
            <a:r>
              <a:rPr lang="fr-FR" b="1" dirty="0" err="1" smtClean="0">
                <a:solidFill>
                  <a:srgbClr val="FFFF00"/>
                </a:solidFill>
              </a:rPr>
              <a:t>treated</a:t>
            </a:r>
            <a:endParaRPr lang="fr-FR" b="1" dirty="0" smtClean="0">
              <a:solidFill>
                <a:srgbClr val="FFFF00"/>
              </a:solidFill>
            </a:endParaRPr>
          </a:p>
          <a:p>
            <a:pPr marL="285750" indent="-285750">
              <a:buFontTx/>
              <a:buChar char="-"/>
            </a:pPr>
            <a:r>
              <a:rPr lang="fr-FR" b="1" dirty="0" smtClean="0">
                <a:solidFill>
                  <a:srgbClr val="FFFF00"/>
                </a:solidFill>
              </a:rPr>
              <a:t>No prescription by </a:t>
            </a:r>
            <a:r>
              <a:rPr lang="fr-FR" b="1" dirty="0" err="1" smtClean="0">
                <a:solidFill>
                  <a:srgbClr val="FFFF00"/>
                </a:solidFill>
              </a:rPr>
              <a:t>doctors</a:t>
            </a:r>
            <a:endParaRPr lang="fr-FR" b="1" dirty="0">
              <a:solidFill>
                <a:srgbClr val="FFFF00"/>
              </a:solidFill>
            </a:endParaRPr>
          </a:p>
        </p:txBody>
      </p:sp>
      <p:sp>
        <p:nvSpPr>
          <p:cNvPr id="13" name="Espace réservé du texte 2"/>
          <p:cNvSpPr txBox="1">
            <a:spLocks/>
          </p:cNvSpPr>
          <p:nvPr/>
        </p:nvSpPr>
        <p:spPr>
          <a:xfrm>
            <a:off x="6835954" y="6433457"/>
            <a:ext cx="2308046" cy="345162"/>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err="1" smtClean="0"/>
              <a:t>Atherosclerosis</a:t>
            </a:r>
            <a:r>
              <a:rPr lang="fr-FR" sz="1600" b="1" dirty="0" smtClean="0"/>
              <a:t> 2014</a:t>
            </a:r>
            <a:endParaRPr lang="fr-FR" sz="1600" b="1" dirty="0"/>
          </a:p>
        </p:txBody>
      </p:sp>
    </p:spTree>
    <p:extLst>
      <p:ext uri="{BB962C8B-B14F-4D97-AF65-F5344CB8AC3E}">
        <p14:creationId xmlns:p14="http://schemas.microsoft.com/office/powerpoint/2010/main" val="1557202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424"/>
            <a:ext cx="8229600" cy="869244"/>
          </a:xfrm>
        </p:spPr>
        <p:txBody>
          <a:bodyPr/>
          <a:lstStyle/>
          <a:p>
            <a:pPr algn="ctr"/>
            <a:r>
              <a:rPr lang="fr-FR" b="1" dirty="0">
                <a:solidFill>
                  <a:schemeClr val="accent3">
                    <a:lumMod val="40000"/>
                    <a:lumOff val="60000"/>
                  </a:schemeClr>
                </a:solidFill>
              </a:rPr>
              <a:t>C</a:t>
            </a:r>
            <a:r>
              <a:rPr lang="fr-FR" b="1" dirty="0" smtClean="0">
                <a:solidFill>
                  <a:schemeClr val="accent3">
                    <a:lumMod val="40000"/>
                    <a:lumOff val="60000"/>
                  </a:schemeClr>
                </a:solidFill>
              </a:rPr>
              <a:t>onclusion</a:t>
            </a:r>
            <a:endParaRPr lang="fr-FR" b="1" dirty="0">
              <a:solidFill>
                <a:schemeClr val="accent3">
                  <a:lumMod val="40000"/>
                  <a:lumOff val="60000"/>
                </a:schemeClr>
              </a:solidFill>
            </a:endParaRPr>
          </a:p>
        </p:txBody>
      </p:sp>
      <p:sp>
        <p:nvSpPr>
          <p:cNvPr id="4" name="ZoneTexte 3"/>
          <p:cNvSpPr txBox="1"/>
          <p:nvPr/>
        </p:nvSpPr>
        <p:spPr>
          <a:xfrm>
            <a:off x="457200" y="1458685"/>
            <a:ext cx="8098971" cy="5262979"/>
          </a:xfrm>
          <a:prstGeom prst="rect">
            <a:avLst/>
          </a:prstGeom>
          <a:noFill/>
        </p:spPr>
        <p:txBody>
          <a:bodyPr wrap="square" rtlCol="0">
            <a:spAutoFit/>
          </a:bodyPr>
          <a:lstStyle/>
          <a:p>
            <a:pPr marL="457200" indent="-457200">
              <a:buFont typeface="Arial" panose="020B0604020202020204" pitchFamily="34" charset="0"/>
              <a:buChar char="•"/>
            </a:pPr>
            <a:r>
              <a:rPr lang="fr-FR" sz="2800" b="1" dirty="0" smtClean="0"/>
              <a:t>FH </a:t>
            </a:r>
            <a:r>
              <a:rPr lang="fr-FR" sz="2800" b="1" dirty="0" err="1" smtClean="0"/>
              <a:t>is</a:t>
            </a:r>
            <a:r>
              <a:rPr lang="fr-FR" sz="2800" b="1" dirty="0" smtClean="0"/>
              <a:t> a </a:t>
            </a:r>
            <a:r>
              <a:rPr lang="fr-FR" sz="2800" b="1" dirty="0" err="1" smtClean="0"/>
              <a:t>severe</a:t>
            </a:r>
            <a:r>
              <a:rPr lang="fr-FR" sz="2800" b="1" dirty="0" smtClean="0"/>
              <a:t> </a:t>
            </a:r>
            <a:r>
              <a:rPr lang="fr-FR" sz="2800" b="1" dirty="0" err="1" smtClean="0"/>
              <a:t>disease</a:t>
            </a:r>
            <a:r>
              <a:rPr lang="fr-FR" sz="2800" b="1" dirty="0" smtClean="0"/>
              <a:t> </a:t>
            </a:r>
            <a:r>
              <a:rPr lang="fr-FR" sz="2800" b="1" dirty="0" err="1" smtClean="0"/>
              <a:t>undiagnosed</a:t>
            </a:r>
            <a:r>
              <a:rPr lang="fr-FR" sz="2800" b="1" dirty="0" smtClean="0"/>
              <a:t> and </a:t>
            </a:r>
            <a:r>
              <a:rPr lang="fr-FR" sz="2800" b="1" dirty="0" err="1" smtClean="0"/>
              <a:t>often</a:t>
            </a:r>
            <a:r>
              <a:rPr lang="fr-FR" sz="2800" b="1" dirty="0" smtClean="0"/>
              <a:t> not </a:t>
            </a:r>
            <a:r>
              <a:rPr lang="fr-FR" sz="2800" b="1" dirty="0" err="1" smtClean="0"/>
              <a:t>adequately</a:t>
            </a:r>
            <a:r>
              <a:rPr lang="fr-FR" sz="2800" b="1" dirty="0" smtClean="0"/>
              <a:t> </a:t>
            </a:r>
            <a:r>
              <a:rPr lang="fr-FR" sz="2800" b="1" dirty="0" err="1" smtClean="0"/>
              <a:t>treated</a:t>
            </a:r>
            <a:endParaRPr lang="fr-FR" sz="2800" b="1" dirty="0" smtClean="0"/>
          </a:p>
          <a:p>
            <a:pPr marL="457200" indent="-457200">
              <a:buFont typeface="Arial" panose="020B0604020202020204" pitchFamily="34" charset="0"/>
              <a:buChar char="•"/>
            </a:pPr>
            <a:endParaRPr lang="fr-FR" sz="2800" b="1" dirty="0"/>
          </a:p>
          <a:p>
            <a:pPr marL="457200" indent="-457200">
              <a:buFont typeface="Arial" panose="020B0604020202020204" pitchFamily="34" charset="0"/>
              <a:buChar char="•"/>
            </a:pPr>
            <a:r>
              <a:rPr lang="fr-FR" sz="2800" b="1" dirty="0" smtClean="0"/>
              <a:t>Unique </a:t>
            </a:r>
            <a:r>
              <a:rPr lang="fr-FR" sz="2800" b="1" dirty="0" err="1" smtClean="0"/>
              <a:t>opportunity</a:t>
            </a:r>
            <a:r>
              <a:rPr lang="fr-FR" sz="2800" b="1" dirty="0" smtClean="0"/>
              <a:t> to </a:t>
            </a:r>
            <a:r>
              <a:rPr lang="fr-FR" sz="2800" b="1" dirty="0" err="1" smtClean="0"/>
              <a:t>improve</a:t>
            </a:r>
            <a:r>
              <a:rPr lang="fr-FR" sz="2800" b="1" dirty="0" smtClean="0"/>
              <a:t> </a:t>
            </a:r>
            <a:r>
              <a:rPr lang="fr-FR" sz="2800" b="1" dirty="0" err="1" smtClean="0"/>
              <a:t>diagnosis</a:t>
            </a:r>
            <a:r>
              <a:rPr lang="fr-FR" sz="2800" b="1" dirty="0" smtClean="0"/>
              <a:t>, </a:t>
            </a:r>
            <a:r>
              <a:rPr lang="fr-FR" sz="2800" b="1" dirty="0" err="1" smtClean="0"/>
              <a:t>family</a:t>
            </a:r>
            <a:r>
              <a:rPr lang="fr-FR" sz="2800" b="1" dirty="0" smtClean="0"/>
              <a:t> screening and </a:t>
            </a:r>
            <a:r>
              <a:rPr lang="fr-FR" sz="2800" b="1" dirty="0" err="1" smtClean="0"/>
              <a:t>treatment</a:t>
            </a:r>
            <a:endParaRPr lang="fr-FR" sz="2800" b="1" dirty="0" smtClean="0"/>
          </a:p>
          <a:p>
            <a:r>
              <a:rPr lang="fr-FR" sz="2800" b="1" dirty="0" smtClean="0"/>
              <a:t>	</a:t>
            </a:r>
            <a:r>
              <a:rPr lang="fr-FR" sz="2400" b="1" dirty="0" err="1" smtClean="0"/>
              <a:t>Genetic</a:t>
            </a:r>
            <a:r>
              <a:rPr lang="fr-FR" sz="2400" b="1" dirty="0" smtClean="0"/>
              <a:t> </a:t>
            </a:r>
            <a:r>
              <a:rPr lang="fr-FR" sz="2400" b="1" dirty="0" err="1" smtClean="0"/>
              <a:t>testing</a:t>
            </a:r>
            <a:r>
              <a:rPr lang="fr-FR" sz="2400" b="1" dirty="0"/>
              <a:t> </a:t>
            </a:r>
            <a:r>
              <a:rPr lang="fr-FR" sz="2400" b="1" dirty="0" err="1" smtClean="0"/>
              <a:t>should</a:t>
            </a:r>
            <a:r>
              <a:rPr lang="fr-FR" sz="2400" b="1" dirty="0" smtClean="0"/>
              <a:t> </a:t>
            </a:r>
            <a:r>
              <a:rPr lang="fr-FR" sz="2400" b="1" dirty="0" err="1" smtClean="0"/>
              <a:t>be</a:t>
            </a:r>
            <a:r>
              <a:rPr lang="fr-FR" sz="2400" b="1" dirty="0" smtClean="0"/>
              <a:t> </a:t>
            </a:r>
            <a:r>
              <a:rPr lang="fr-FR" sz="2400" b="1" dirty="0" err="1" smtClean="0"/>
              <a:t>extended</a:t>
            </a:r>
            <a:endParaRPr lang="fr-FR" sz="2800" b="1" dirty="0" smtClean="0"/>
          </a:p>
          <a:p>
            <a:pPr marL="457200" indent="-457200">
              <a:buFont typeface="Arial" panose="020B0604020202020204" pitchFamily="34" charset="0"/>
              <a:buChar char="•"/>
            </a:pPr>
            <a:endParaRPr lang="fr-FR" sz="2800" b="1" dirty="0"/>
          </a:p>
          <a:p>
            <a:pPr marL="457200" indent="-457200">
              <a:buFont typeface="Arial" panose="020B0604020202020204" pitchFamily="34" charset="0"/>
              <a:buChar char="•"/>
            </a:pPr>
            <a:r>
              <a:rPr lang="fr-FR" sz="2800" b="1" dirty="0" err="1" smtClean="0"/>
              <a:t>Registries</a:t>
            </a:r>
            <a:r>
              <a:rPr lang="fr-FR" sz="2800" b="1" dirty="0" smtClean="0"/>
              <a:t> at the </a:t>
            </a:r>
            <a:r>
              <a:rPr lang="fr-FR" sz="2800" b="1" dirty="0" err="1" smtClean="0"/>
              <a:t>level</a:t>
            </a:r>
            <a:r>
              <a:rPr lang="fr-FR" sz="2800" b="1" dirty="0" smtClean="0"/>
              <a:t> of Europe </a:t>
            </a:r>
            <a:r>
              <a:rPr lang="fr-FR" sz="2800" b="1" dirty="0" err="1" smtClean="0"/>
              <a:t>would</a:t>
            </a:r>
            <a:r>
              <a:rPr lang="fr-FR" sz="2800" b="1" dirty="0" smtClean="0"/>
              <a:t> </a:t>
            </a:r>
            <a:r>
              <a:rPr lang="fr-FR" sz="2800" b="1" dirty="0" err="1" smtClean="0"/>
              <a:t>be</a:t>
            </a:r>
            <a:r>
              <a:rPr lang="fr-FR" sz="2800" b="1" dirty="0" smtClean="0"/>
              <a:t> of major </a:t>
            </a:r>
            <a:r>
              <a:rPr lang="fr-FR" sz="2800" b="1" dirty="0" err="1" smtClean="0"/>
              <a:t>interest</a:t>
            </a:r>
            <a:endParaRPr lang="fr-FR" sz="2800" b="1" dirty="0" smtClean="0"/>
          </a:p>
          <a:p>
            <a:r>
              <a:rPr lang="fr-FR" sz="2800" b="1" dirty="0" smtClean="0"/>
              <a:t>	</a:t>
            </a:r>
            <a:r>
              <a:rPr lang="fr-FR" sz="2400" b="1" dirty="0" err="1" smtClean="0"/>
              <a:t>Opportunity</a:t>
            </a:r>
            <a:r>
              <a:rPr lang="fr-FR" sz="2400" b="1" dirty="0" smtClean="0"/>
              <a:t> to </a:t>
            </a:r>
            <a:r>
              <a:rPr lang="fr-FR" sz="2400" b="1" dirty="0" err="1" smtClean="0"/>
              <a:t>assess</a:t>
            </a:r>
            <a:r>
              <a:rPr lang="fr-FR" sz="2400" b="1" dirty="0" smtClean="0"/>
              <a:t> </a:t>
            </a:r>
            <a:r>
              <a:rPr lang="fr-FR" sz="2400" b="1" dirty="0" err="1" smtClean="0"/>
              <a:t>benefit</a:t>
            </a:r>
            <a:r>
              <a:rPr lang="fr-FR" sz="2400" b="1" dirty="0" smtClean="0"/>
              <a:t>/</a:t>
            </a:r>
            <a:r>
              <a:rPr lang="fr-FR" sz="2400" b="1" dirty="0" err="1" smtClean="0"/>
              <a:t>risk</a:t>
            </a:r>
            <a:r>
              <a:rPr lang="fr-FR" sz="2400" b="1" dirty="0" smtClean="0"/>
              <a:t> of new </a:t>
            </a:r>
            <a:r>
              <a:rPr lang="fr-FR" sz="2400" b="1" dirty="0" err="1" smtClean="0"/>
              <a:t>LLAs</a:t>
            </a:r>
            <a:endParaRPr lang="fr-FR" sz="2400" b="1" dirty="0" smtClean="0"/>
          </a:p>
          <a:p>
            <a:pPr marL="457200" indent="-457200">
              <a:buFont typeface="Arial" panose="020B0604020202020204" pitchFamily="34" charset="0"/>
              <a:buChar char="•"/>
            </a:pPr>
            <a:endParaRPr lang="fr-FR" sz="2800" b="1" dirty="0"/>
          </a:p>
          <a:p>
            <a:pPr marL="457200" indent="-457200">
              <a:buFont typeface="Arial" panose="020B0604020202020204" pitchFamily="34" charset="0"/>
              <a:buChar char="•"/>
            </a:pPr>
            <a:endParaRPr lang="fr-FR" sz="2800" b="1" dirty="0"/>
          </a:p>
        </p:txBody>
      </p:sp>
    </p:spTree>
    <p:extLst>
      <p:ext uri="{BB962C8B-B14F-4D97-AF65-F5344CB8AC3E}">
        <p14:creationId xmlns:p14="http://schemas.microsoft.com/office/powerpoint/2010/main" val="158021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1" y="92432"/>
            <a:ext cx="8801100" cy="403697"/>
          </a:xfrm>
        </p:spPr>
        <p:txBody>
          <a:bodyPr>
            <a:normAutofit fontScale="90000"/>
          </a:bodyPr>
          <a:lstStyle/>
          <a:p>
            <a:pPr eaLnBrk="1" hangingPunct="1">
              <a:defRPr/>
            </a:pPr>
            <a:r>
              <a:rPr lang="en-GB" sz="4000" b="1" dirty="0" smtClean="0">
                <a:solidFill>
                  <a:schemeClr val="accent3">
                    <a:lumMod val="40000"/>
                    <a:lumOff val="60000"/>
                  </a:schemeClr>
                </a:solidFill>
                <a:ea typeface="+mj-ea"/>
                <a:cs typeface="+mj-cs"/>
              </a:rPr>
              <a:t>FH poorly diagnosed in Europe</a:t>
            </a:r>
            <a:endParaRPr lang="en-US" sz="4000" b="1" dirty="0" smtClean="0">
              <a:solidFill>
                <a:schemeClr val="accent3">
                  <a:lumMod val="40000"/>
                  <a:lumOff val="60000"/>
                </a:schemeClr>
              </a:solidFill>
              <a:ea typeface="+mj-ea"/>
              <a:cs typeface="+mj-cs"/>
            </a:endParaRPr>
          </a:p>
        </p:txBody>
      </p:sp>
      <p:pic>
        <p:nvPicPr>
          <p:cNvPr id="5" name="Picture 1"/>
          <p:cNvPicPr>
            <a:picLocks noChangeAspect="1"/>
          </p:cNvPicPr>
          <p:nvPr/>
        </p:nvPicPr>
        <p:blipFill>
          <a:blip r:embed="rId2"/>
          <a:stretch>
            <a:fillRect/>
          </a:stretch>
        </p:blipFill>
        <p:spPr>
          <a:xfrm>
            <a:off x="1999721" y="4266345"/>
            <a:ext cx="4877703" cy="2422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 1" descr="FH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500" y="915872"/>
            <a:ext cx="4038641" cy="2967128"/>
          </a:xfrm>
          <a:prstGeom prst="rect">
            <a:avLst/>
          </a:prstGeom>
        </p:spPr>
      </p:pic>
      <p:pic>
        <p:nvPicPr>
          <p:cNvPr id="3" name="Image 2" descr="FH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2407" y="915872"/>
            <a:ext cx="4294408" cy="2967128"/>
          </a:xfrm>
          <a:prstGeom prst="rect">
            <a:avLst/>
          </a:prstGeom>
        </p:spPr>
      </p:pic>
    </p:spTree>
    <p:extLst>
      <p:ext uri="{BB962C8B-B14F-4D97-AF65-F5344CB8AC3E}">
        <p14:creationId xmlns:p14="http://schemas.microsoft.com/office/powerpoint/2010/main" val="169314958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35000" y="2214563"/>
            <a:ext cx="8229600" cy="1143000"/>
          </a:xfrm>
        </p:spPr>
        <p:txBody>
          <a:bodyPr>
            <a:normAutofit fontScale="90000"/>
          </a:bodyPr>
          <a:lstStyle/>
          <a:p>
            <a:r>
              <a:rPr lang="en-US" sz="4800" b="1" dirty="0" smtClean="0">
                <a:latin typeface="Arial" charset="0"/>
              </a:rPr>
              <a:t>Homozygous Familial </a:t>
            </a:r>
            <a:r>
              <a:rPr lang="en-US" sz="4800" b="1" dirty="0">
                <a:latin typeface="Arial" charset="0"/>
              </a:rPr>
              <a:t>Hypercholesterolemia</a:t>
            </a:r>
            <a:br>
              <a:rPr lang="en-US" sz="4800" b="1" dirty="0">
                <a:latin typeface="Arial" charset="0"/>
              </a:rPr>
            </a:br>
            <a:r>
              <a:rPr lang="en-US" sz="4800" b="1" dirty="0">
                <a:latin typeface="Arial" charset="0"/>
              </a:rPr>
              <a:t>	</a:t>
            </a:r>
          </a:p>
        </p:txBody>
      </p:sp>
    </p:spTree>
    <p:extLst>
      <p:ext uri="{BB962C8B-B14F-4D97-AF65-F5344CB8AC3E}">
        <p14:creationId xmlns:p14="http://schemas.microsoft.com/office/powerpoint/2010/main" val="329588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1439"/>
            <a:ext cx="9143999" cy="642937"/>
          </a:xfrm>
        </p:spPr>
        <p:txBody>
          <a:bodyPr>
            <a:noAutofit/>
          </a:bodyPr>
          <a:lstStyle/>
          <a:p>
            <a:r>
              <a:rPr lang="fr-FR" sz="3200" b="1" dirty="0" err="1" smtClean="0">
                <a:solidFill>
                  <a:schemeClr val="accent3">
                    <a:lumMod val="40000"/>
                    <a:lumOff val="60000"/>
                  </a:schemeClr>
                </a:solidFill>
                <a:latin typeface="Arial" charset="0"/>
              </a:rPr>
              <a:t>Definition</a:t>
            </a:r>
            <a:r>
              <a:rPr lang="fr-FR" sz="3200" b="1" dirty="0" smtClean="0">
                <a:solidFill>
                  <a:schemeClr val="accent3">
                    <a:lumMod val="40000"/>
                    <a:lumOff val="60000"/>
                  </a:schemeClr>
                </a:solidFill>
                <a:latin typeface="Arial" charset="0"/>
              </a:rPr>
              <a:t> </a:t>
            </a:r>
            <a:r>
              <a:rPr lang="fr-FR" sz="3200" b="1" dirty="0" err="1" smtClean="0">
                <a:solidFill>
                  <a:schemeClr val="accent3">
                    <a:lumMod val="40000"/>
                    <a:lumOff val="60000"/>
                  </a:schemeClr>
                </a:solidFill>
                <a:latin typeface="Arial" charset="0"/>
              </a:rPr>
              <a:t>according</a:t>
            </a:r>
            <a:r>
              <a:rPr lang="fr-FR" sz="3200" b="1" dirty="0" smtClean="0">
                <a:solidFill>
                  <a:schemeClr val="accent3">
                    <a:lumMod val="40000"/>
                    <a:lumOff val="60000"/>
                  </a:schemeClr>
                </a:solidFill>
                <a:latin typeface="Arial" charset="0"/>
              </a:rPr>
              <a:t> to the EAS consensus </a:t>
            </a:r>
            <a:r>
              <a:rPr lang="fr-FR" sz="3200" b="1" dirty="0" err="1" smtClean="0">
                <a:solidFill>
                  <a:schemeClr val="accent3">
                    <a:lumMod val="40000"/>
                    <a:lumOff val="60000"/>
                  </a:schemeClr>
                </a:solidFill>
                <a:latin typeface="Arial" charset="0"/>
              </a:rPr>
              <a:t>statement</a:t>
            </a:r>
            <a:endParaRPr lang="fr-FR" sz="3200" b="1" dirty="0">
              <a:solidFill>
                <a:schemeClr val="accent3">
                  <a:lumMod val="40000"/>
                  <a:lumOff val="60000"/>
                </a:schemeClr>
              </a:solidFill>
              <a:latin typeface="Arial" charset="0"/>
            </a:endParaRPr>
          </a:p>
        </p:txBody>
      </p:sp>
      <p:pic>
        <p:nvPicPr>
          <p:cNvPr id="68612" name="Picture 3" descr="95.jpg                                                         00044E40DAVE BB                        B8F47F1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5500" y="3275014"/>
            <a:ext cx="19685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descr="18.jpg                                                         00044E40DAVE BB                        B8F47F11:"/>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7175500" y="1428751"/>
            <a:ext cx="19685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hoFH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87" y="1428751"/>
            <a:ext cx="6540185" cy="4874860"/>
          </a:xfrm>
          <a:prstGeom prst="rect">
            <a:avLst/>
          </a:prstGeom>
        </p:spPr>
      </p:pic>
      <p:sp>
        <p:nvSpPr>
          <p:cNvPr id="5" name="ZoneTexte 4"/>
          <p:cNvSpPr txBox="1"/>
          <p:nvPr/>
        </p:nvSpPr>
        <p:spPr>
          <a:xfrm>
            <a:off x="2850955" y="6448138"/>
            <a:ext cx="6290792" cy="369332"/>
          </a:xfrm>
          <a:prstGeom prst="rect">
            <a:avLst/>
          </a:prstGeom>
          <a:noFill/>
        </p:spPr>
        <p:txBody>
          <a:bodyPr wrap="none" rtlCol="0">
            <a:spAutoFit/>
          </a:bodyPr>
          <a:lstStyle/>
          <a:p>
            <a:r>
              <a:rPr lang="fr-FR" b="1" dirty="0" err="1" smtClean="0"/>
              <a:t>Cuchel</a:t>
            </a:r>
            <a:r>
              <a:rPr lang="fr-FR" b="1" dirty="0" smtClean="0"/>
              <a:t> M, Bruckert E, Ginsberg H et al. </a:t>
            </a:r>
            <a:r>
              <a:rPr lang="fr-FR" b="1" dirty="0" err="1" smtClean="0"/>
              <a:t>Eur</a:t>
            </a:r>
            <a:r>
              <a:rPr lang="fr-FR" b="1" dirty="0" smtClean="0"/>
              <a:t> </a:t>
            </a:r>
            <a:r>
              <a:rPr lang="fr-FR" b="1" dirty="0" err="1" smtClean="0"/>
              <a:t>Heart</a:t>
            </a:r>
            <a:r>
              <a:rPr lang="fr-FR" b="1" dirty="0" smtClean="0"/>
              <a:t> Journal 2014</a:t>
            </a:r>
            <a:endParaRPr lang="fr-FR" b="1" dirty="0"/>
          </a:p>
        </p:txBody>
      </p:sp>
    </p:spTree>
    <p:extLst>
      <p:ext uri="{BB962C8B-B14F-4D97-AF65-F5344CB8AC3E}">
        <p14:creationId xmlns:p14="http://schemas.microsoft.com/office/powerpoint/2010/main" val="744221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1439"/>
            <a:ext cx="9143999" cy="642937"/>
          </a:xfrm>
        </p:spPr>
        <p:txBody>
          <a:bodyPr>
            <a:noAutofit/>
          </a:bodyPr>
          <a:lstStyle/>
          <a:p>
            <a:r>
              <a:rPr lang="fr-FR" sz="3200" b="1" dirty="0" err="1" smtClean="0">
                <a:solidFill>
                  <a:schemeClr val="accent3">
                    <a:lumMod val="40000"/>
                    <a:lumOff val="60000"/>
                  </a:schemeClr>
                </a:solidFill>
                <a:latin typeface="Arial" charset="0"/>
              </a:rPr>
              <a:t>Late</a:t>
            </a:r>
            <a:r>
              <a:rPr lang="fr-FR" sz="3200" b="1" dirty="0" smtClean="0">
                <a:solidFill>
                  <a:schemeClr val="accent3">
                    <a:lumMod val="40000"/>
                    <a:lumOff val="60000"/>
                  </a:schemeClr>
                </a:solidFill>
                <a:latin typeface="Arial" charset="0"/>
              </a:rPr>
              <a:t> </a:t>
            </a:r>
            <a:r>
              <a:rPr lang="fr-FR" sz="3200" b="1" dirty="0" err="1" smtClean="0">
                <a:solidFill>
                  <a:schemeClr val="accent3">
                    <a:lumMod val="40000"/>
                    <a:lumOff val="60000"/>
                  </a:schemeClr>
                </a:solidFill>
                <a:latin typeface="Arial" charset="0"/>
              </a:rPr>
              <a:t>referral</a:t>
            </a:r>
            <a:r>
              <a:rPr lang="fr-FR" sz="3200" b="1" dirty="0" smtClean="0">
                <a:solidFill>
                  <a:schemeClr val="accent3">
                    <a:lumMod val="40000"/>
                    <a:lumOff val="60000"/>
                  </a:schemeClr>
                </a:solidFill>
                <a:latin typeface="Arial" charset="0"/>
              </a:rPr>
              <a:t> of </a:t>
            </a:r>
            <a:r>
              <a:rPr lang="fr-FR" sz="3200" b="1" dirty="0" err="1" smtClean="0">
                <a:solidFill>
                  <a:schemeClr val="accent3">
                    <a:lumMod val="40000"/>
                    <a:lumOff val="60000"/>
                  </a:schemeClr>
                </a:solidFill>
                <a:latin typeface="Arial" charset="0"/>
              </a:rPr>
              <a:t>hoFH</a:t>
            </a:r>
            <a:r>
              <a:rPr lang="fr-FR" sz="3200" b="1" dirty="0" smtClean="0">
                <a:solidFill>
                  <a:schemeClr val="accent3">
                    <a:lumMod val="40000"/>
                    <a:lumOff val="60000"/>
                  </a:schemeClr>
                </a:solidFill>
                <a:latin typeface="Arial" charset="0"/>
              </a:rPr>
              <a:t> patients to </a:t>
            </a:r>
            <a:r>
              <a:rPr lang="fr-FR" sz="3200" b="1" dirty="0" err="1" smtClean="0">
                <a:solidFill>
                  <a:schemeClr val="accent3">
                    <a:lumMod val="40000"/>
                    <a:lumOff val="60000"/>
                  </a:schemeClr>
                </a:solidFill>
                <a:latin typeface="Arial" charset="0"/>
              </a:rPr>
              <a:t>specialised</a:t>
            </a:r>
            <a:r>
              <a:rPr lang="fr-FR" sz="3200" b="1" dirty="0" smtClean="0">
                <a:solidFill>
                  <a:schemeClr val="accent3">
                    <a:lumMod val="40000"/>
                    <a:lumOff val="60000"/>
                  </a:schemeClr>
                </a:solidFill>
                <a:latin typeface="Arial" charset="0"/>
              </a:rPr>
              <a:t> center due to </a:t>
            </a:r>
            <a:r>
              <a:rPr lang="fr-FR" sz="3200" b="1" dirty="0" err="1" smtClean="0">
                <a:solidFill>
                  <a:schemeClr val="accent3">
                    <a:lumMod val="40000"/>
                    <a:lumOff val="60000"/>
                  </a:schemeClr>
                </a:solidFill>
                <a:latin typeface="Arial" charset="0"/>
              </a:rPr>
              <a:t>underestimation</a:t>
            </a:r>
            <a:r>
              <a:rPr lang="fr-FR" sz="3200" b="1" dirty="0" smtClean="0">
                <a:solidFill>
                  <a:schemeClr val="accent3">
                    <a:lumMod val="40000"/>
                    <a:lumOff val="60000"/>
                  </a:schemeClr>
                </a:solidFill>
                <a:latin typeface="Arial" charset="0"/>
              </a:rPr>
              <a:t> of CVD complications</a:t>
            </a:r>
            <a:endParaRPr lang="fr-FR" sz="3200" b="1" dirty="0">
              <a:solidFill>
                <a:schemeClr val="accent3">
                  <a:lumMod val="40000"/>
                  <a:lumOff val="60000"/>
                </a:schemeClr>
              </a:solidFill>
              <a:latin typeface="Arial" charset="0"/>
            </a:endParaRPr>
          </a:p>
        </p:txBody>
      </p:sp>
      <p:sp>
        <p:nvSpPr>
          <p:cNvPr id="5" name="ZoneTexte 4"/>
          <p:cNvSpPr txBox="1"/>
          <p:nvPr/>
        </p:nvSpPr>
        <p:spPr>
          <a:xfrm>
            <a:off x="2850955" y="6448138"/>
            <a:ext cx="6290792" cy="369332"/>
          </a:xfrm>
          <a:prstGeom prst="rect">
            <a:avLst/>
          </a:prstGeom>
          <a:noFill/>
        </p:spPr>
        <p:txBody>
          <a:bodyPr wrap="none" rtlCol="0">
            <a:spAutoFit/>
          </a:bodyPr>
          <a:lstStyle/>
          <a:p>
            <a:r>
              <a:rPr lang="fr-FR" b="1" dirty="0" err="1" smtClean="0"/>
              <a:t>Cuchel</a:t>
            </a:r>
            <a:r>
              <a:rPr lang="fr-FR" b="1" dirty="0" smtClean="0"/>
              <a:t> M, Bruckert E, Ginsberg H et al. </a:t>
            </a:r>
            <a:r>
              <a:rPr lang="fr-FR" b="1" dirty="0" err="1" smtClean="0"/>
              <a:t>Eur</a:t>
            </a:r>
            <a:r>
              <a:rPr lang="fr-FR" b="1" dirty="0" smtClean="0"/>
              <a:t> </a:t>
            </a:r>
            <a:r>
              <a:rPr lang="fr-FR" b="1" dirty="0" err="1" smtClean="0"/>
              <a:t>Heart</a:t>
            </a:r>
            <a:r>
              <a:rPr lang="fr-FR" b="1" dirty="0" smtClean="0"/>
              <a:t> Journal 2014</a:t>
            </a:r>
            <a:endParaRPr lang="fr-FR" b="1" dirty="0"/>
          </a:p>
        </p:txBody>
      </p:sp>
      <p:pic>
        <p:nvPicPr>
          <p:cNvPr id="3" name="Image 2" descr="hoFH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656235"/>
            <a:ext cx="6290493" cy="4615941"/>
          </a:xfrm>
          <a:prstGeom prst="rect">
            <a:avLst/>
          </a:prstGeom>
        </p:spPr>
      </p:pic>
    </p:spTree>
    <p:extLst>
      <p:ext uri="{BB962C8B-B14F-4D97-AF65-F5344CB8AC3E}">
        <p14:creationId xmlns:p14="http://schemas.microsoft.com/office/powerpoint/2010/main" val="250318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1439"/>
            <a:ext cx="9143999" cy="642937"/>
          </a:xfrm>
        </p:spPr>
        <p:txBody>
          <a:bodyPr>
            <a:noAutofit/>
          </a:bodyPr>
          <a:lstStyle/>
          <a:p>
            <a:r>
              <a:rPr lang="fr-FR" sz="3200" b="1" dirty="0" err="1" smtClean="0">
                <a:solidFill>
                  <a:schemeClr val="accent3">
                    <a:lumMod val="40000"/>
                    <a:lumOff val="60000"/>
                  </a:schemeClr>
                </a:solidFill>
                <a:latin typeface="Arial" charset="0"/>
              </a:rPr>
              <a:t>Differentiation</a:t>
            </a:r>
            <a:r>
              <a:rPr lang="fr-FR" sz="3200" b="1" dirty="0" smtClean="0">
                <a:solidFill>
                  <a:schemeClr val="accent3">
                    <a:lumMod val="40000"/>
                    <a:lumOff val="60000"/>
                  </a:schemeClr>
                </a:solidFill>
                <a:latin typeface="Arial" charset="0"/>
              </a:rPr>
              <a:t> </a:t>
            </a:r>
            <a:r>
              <a:rPr lang="fr-FR" sz="3200" b="1" dirty="0" err="1" smtClean="0">
                <a:solidFill>
                  <a:schemeClr val="accent3">
                    <a:lumMod val="40000"/>
                    <a:lumOff val="60000"/>
                  </a:schemeClr>
                </a:solidFill>
                <a:latin typeface="Arial" charset="0"/>
              </a:rPr>
              <a:t>from</a:t>
            </a:r>
            <a:r>
              <a:rPr lang="fr-FR" sz="3200" b="1" dirty="0" smtClean="0">
                <a:solidFill>
                  <a:schemeClr val="accent3">
                    <a:lumMod val="40000"/>
                    <a:lumOff val="60000"/>
                  </a:schemeClr>
                </a:solidFill>
                <a:latin typeface="Arial" charset="0"/>
              </a:rPr>
              <a:t> </a:t>
            </a:r>
            <a:r>
              <a:rPr lang="fr-FR" sz="3200" b="1" dirty="0" err="1" smtClean="0">
                <a:solidFill>
                  <a:schemeClr val="accent3">
                    <a:lumMod val="40000"/>
                    <a:lumOff val="60000"/>
                  </a:schemeClr>
                </a:solidFill>
                <a:latin typeface="Arial" charset="0"/>
              </a:rPr>
              <a:t>sitosterolemia</a:t>
            </a:r>
            <a:endParaRPr lang="fr-FR" sz="3200" b="1" dirty="0">
              <a:solidFill>
                <a:schemeClr val="accent3">
                  <a:lumMod val="40000"/>
                  <a:lumOff val="60000"/>
                </a:schemeClr>
              </a:solidFill>
              <a:latin typeface="Arial" charset="0"/>
            </a:endParaRPr>
          </a:p>
        </p:txBody>
      </p:sp>
      <p:sp>
        <p:nvSpPr>
          <p:cNvPr id="4" name="ZoneTexte 3"/>
          <p:cNvSpPr txBox="1"/>
          <p:nvPr/>
        </p:nvSpPr>
        <p:spPr>
          <a:xfrm>
            <a:off x="512650" y="1283447"/>
            <a:ext cx="8201564" cy="4955202"/>
          </a:xfrm>
          <a:prstGeom prst="rect">
            <a:avLst/>
          </a:prstGeom>
          <a:noFill/>
        </p:spPr>
        <p:txBody>
          <a:bodyPr wrap="square" rtlCol="0">
            <a:spAutoFit/>
          </a:bodyPr>
          <a:lstStyle/>
          <a:p>
            <a:r>
              <a:rPr lang="fr-FR" sz="2400" b="1" dirty="0" err="1" smtClean="0"/>
              <a:t>Extremely</a:t>
            </a:r>
            <a:r>
              <a:rPr lang="fr-FR" sz="2400" b="1" dirty="0" smtClean="0"/>
              <a:t> rare </a:t>
            </a:r>
            <a:r>
              <a:rPr lang="fr-FR" sz="2400" b="1" dirty="0" err="1" smtClean="0"/>
              <a:t>disease</a:t>
            </a:r>
            <a:r>
              <a:rPr lang="fr-FR" sz="2400" b="1" dirty="0" smtClean="0"/>
              <a:t> </a:t>
            </a:r>
            <a:r>
              <a:rPr lang="fr-FR" sz="2400" b="1" dirty="0" err="1" smtClean="0"/>
              <a:t>with</a:t>
            </a:r>
            <a:r>
              <a:rPr lang="fr-FR" sz="2400" b="1" dirty="0" smtClean="0"/>
              <a:t> </a:t>
            </a:r>
            <a:r>
              <a:rPr lang="fr-FR" sz="2400" b="1" dirty="0" err="1" smtClean="0"/>
              <a:t>transient</a:t>
            </a:r>
            <a:r>
              <a:rPr lang="fr-FR" sz="2400" b="1" dirty="0" smtClean="0"/>
              <a:t> major </a:t>
            </a:r>
            <a:r>
              <a:rPr lang="fr-FR" sz="2400" b="1" dirty="0" err="1" smtClean="0"/>
              <a:t>elevation</a:t>
            </a:r>
            <a:r>
              <a:rPr lang="fr-FR" sz="2400" b="1" dirty="0" smtClean="0"/>
              <a:t> of </a:t>
            </a:r>
            <a:r>
              <a:rPr lang="fr-FR" sz="2400" b="1" dirty="0" err="1" smtClean="0"/>
              <a:t>cholesterol</a:t>
            </a:r>
            <a:r>
              <a:rPr lang="fr-FR" sz="2400" b="1" dirty="0" smtClean="0"/>
              <a:t> and </a:t>
            </a:r>
            <a:r>
              <a:rPr lang="fr-FR" sz="2400" b="1" dirty="0" err="1" smtClean="0"/>
              <a:t>clinical</a:t>
            </a:r>
            <a:r>
              <a:rPr lang="fr-FR" sz="2400" b="1" dirty="0" smtClean="0"/>
              <a:t> </a:t>
            </a:r>
            <a:r>
              <a:rPr lang="fr-FR" sz="2400" b="1" dirty="0" err="1" smtClean="0"/>
              <a:t>features</a:t>
            </a:r>
            <a:r>
              <a:rPr lang="fr-FR" sz="2400" b="1" dirty="0" smtClean="0"/>
              <a:t> </a:t>
            </a:r>
            <a:r>
              <a:rPr lang="fr-FR" sz="2400" b="1" dirty="0" err="1" smtClean="0"/>
              <a:t>ressembling</a:t>
            </a:r>
            <a:r>
              <a:rPr lang="fr-FR" sz="2400" b="1" dirty="0" smtClean="0"/>
              <a:t> </a:t>
            </a:r>
            <a:r>
              <a:rPr lang="fr-FR" sz="2400" b="1" dirty="0" err="1" smtClean="0"/>
              <a:t>hoFH</a:t>
            </a:r>
            <a:r>
              <a:rPr lang="fr-FR" sz="2400" b="1" dirty="0" smtClean="0"/>
              <a:t> </a:t>
            </a:r>
          </a:p>
          <a:p>
            <a:endParaRPr lang="fr-FR" sz="2400" b="1" dirty="0" smtClean="0"/>
          </a:p>
          <a:p>
            <a:r>
              <a:rPr lang="fr-FR" sz="2800" b="1" dirty="0" smtClean="0">
                <a:solidFill>
                  <a:schemeClr val="accent1"/>
                </a:solidFill>
              </a:rPr>
              <a:t>But</a:t>
            </a:r>
          </a:p>
          <a:p>
            <a:endParaRPr lang="fr-FR" sz="2400" b="1" dirty="0"/>
          </a:p>
          <a:p>
            <a:r>
              <a:rPr lang="fr-FR" sz="2400" b="1" dirty="0" smtClean="0"/>
              <a:t>No </a:t>
            </a:r>
            <a:r>
              <a:rPr lang="fr-FR" sz="2400" b="1" dirty="0" err="1" smtClean="0"/>
              <a:t>family</a:t>
            </a:r>
            <a:r>
              <a:rPr lang="fr-FR" sz="2400" b="1" dirty="0" smtClean="0"/>
              <a:t> </a:t>
            </a:r>
            <a:r>
              <a:rPr lang="fr-FR" sz="2400" b="1" dirty="0" err="1" smtClean="0"/>
              <a:t>history</a:t>
            </a:r>
            <a:r>
              <a:rPr lang="fr-FR" sz="2400" b="1" dirty="0" smtClean="0"/>
              <a:t> (</a:t>
            </a:r>
            <a:r>
              <a:rPr lang="fr-FR" sz="2400" b="1" dirty="0" err="1" smtClean="0"/>
              <a:t>recessive</a:t>
            </a:r>
            <a:r>
              <a:rPr lang="fr-FR" sz="2400" b="1" dirty="0" smtClean="0"/>
              <a:t> </a:t>
            </a:r>
            <a:r>
              <a:rPr lang="fr-FR" sz="2400" b="1" dirty="0" err="1" smtClean="0"/>
              <a:t>disorder</a:t>
            </a:r>
            <a:r>
              <a:rPr lang="fr-FR" sz="2400" b="1" dirty="0" smtClean="0"/>
              <a:t>)</a:t>
            </a:r>
          </a:p>
          <a:p>
            <a:r>
              <a:rPr lang="fr-FR" sz="2400" b="1" dirty="0" err="1" smtClean="0"/>
              <a:t>Decrease</a:t>
            </a:r>
            <a:r>
              <a:rPr lang="fr-FR" sz="2400" b="1" dirty="0" smtClean="0"/>
              <a:t> of </a:t>
            </a:r>
            <a:r>
              <a:rPr lang="fr-FR" sz="2400" b="1" dirty="0" err="1" smtClean="0"/>
              <a:t>serum</a:t>
            </a:r>
            <a:r>
              <a:rPr lang="fr-FR" sz="2400" b="1" dirty="0" smtClean="0"/>
              <a:t> </a:t>
            </a:r>
            <a:r>
              <a:rPr lang="fr-FR" sz="2400" b="1" dirty="0" err="1" smtClean="0"/>
              <a:t>cholesterol</a:t>
            </a:r>
            <a:r>
              <a:rPr lang="fr-FR" sz="2400" b="1" dirty="0" smtClean="0"/>
              <a:t> </a:t>
            </a:r>
            <a:r>
              <a:rPr lang="fr-FR" sz="2400" b="1" dirty="0" err="1" smtClean="0"/>
              <a:t>upon</a:t>
            </a:r>
            <a:r>
              <a:rPr lang="fr-FR" sz="2400" b="1" dirty="0" smtClean="0"/>
              <a:t> </a:t>
            </a:r>
            <a:r>
              <a:rPr lang="fr-FR" sz="2400" b="1" dirty="0" err="1" smtClean="0"/>
              <a:t>diet</a:t>
            </a:r>
            <a:r>
              <a:rPr lang="fr-FR" sz="2400" b="1" dirty="0" smtClean="0"/>
              <a:t>, BAS* or </a:t>
            </a:r>
            <a:r>
              <a:rPr lang="fr-FR" sz="2400" b="1" dirty="0" err="1" smtClean="0"/>
              <a:t>ezetimibe</a:t>
            </a:r>
            <a:endParaRPr lang="fr-FR" sz="2400" b="1" dirty="0" smtClean="0"/>
          </a:p>
          <a:p>
            <a:r>
              <a:rPr lang="fr-FR" sz="2400" b="1" dirty="0" err="1" smtClean="0"/>
              <a:t>Dramatic</a:t>
            </a:r>
            <a:r>
              <a:rPr lang="fr-FR" sz="2400" b="1" dirty="0" smtClean="0"/>
              <a:t> </a:t>
            </a:r>
            <a:r>
              <a:rPr lang="fr-FR" sz="2400" b="1" dirty="0" err="1" smtClean="0"/>
              <a:t>increase</a:t>
            </a:r>
            <a:r>
              <a:rPr lang="fr-FR" sz="2400" b="1" dirty="0" smtClean="0"/>
              <a:t> of </a:t>
            </a:r>
            <a:r>
              <a:rPr lang="fr-FR" sz="2400" b="1" dirty="0" err="1" smtClean="0"/>
              <a:t>serum</a:t>
            </a:r>
            <a:r>
              <a:rPr lang="fr-FR" sz="2400" b="1" dirty="0" smtClean="0"/>
              <a:t> plant </a:t>
            </a:r>
            <a:r>
              <a:rPr lang="fr-FR" sz="2400" b="1" dirty="0" err="1" smtClean="0"/>
              <a:t>sterol</a:t>
            </a:r>
            <a:endParaRPr lang="fr-FR" sz="2400" b="1" dirty="0" smtClean="0"/>
          </a:p>
          <a:p>
            <a:r>
              <a:rPr lang="fr-FR" sz="2400" b="1" dirty="0" smtClean="0"/>
              <a:t>Good CVD </a:t>
            </a:r>
            <a:r>
              <a:rPr lang="fr-FR" sz="2400" b="1" dirty="0" err="1" smtClean="0"/>
              <a:t>prognosis</a:t>
            </a:r>
            <a:r>
              <a:rPr lang="fr-FR" sz="2400" b="1" dirty="0" smtClean="0"/>
              <a:t> </a:t>
            </a:r>
            <a:r>
              <a:rPr lang="fr-FR" sz="2400" b="1" dirty="0" err="1" smtClean="0"/>
              <a:t>when</a:t>
            </a:r>
            <a:r>
              <a:rPr lang="fr-FR" sz="2400" b="1" dirty="0"/>
              <a:t> </a:t>
            </a:r>
            <a:r>
              <a:rPr lang="fr-FR" sz="2400" b="1" dirty="0" err="1" smtClean="0"/>
              <a:t>diagnosis</a:t>
            </a:r>
            <a:r>
              <a:rPr lang="fr-FR" sz="2400" b="1" dirty="0" smtClean="0"/>
              <a:t> made at a </a:t>
            </a:r>
            <a:r>
              <a:rPr lang="fr-FR" sz="2400" b="1" dirty="0" err="1" smtClean="0"/>
              <a:t>young</a:t>
            </a:r>
            <a:r>
              <a:rPr lang="fr-FR" sz="2400" b="1" dirty="0" smtClean="0"/>
              <a:t> </a:t>
            </a:r>
            <a:r>
              <a:rPr lang="fr-FR" sz="2400" b="1" dirty="0" err="1" smtClean="0"/>
              <a:t>age</a:t>
            </a:r>
            <a:r>
              <a:rPr lang="fr-FR" sz="2400" b="1" dirty="0" smtClean="0"/>
              <a:t>**</a:t>
            </a:r>
          </a:p>
          <a:p>
            <a:r>
              <a:rPr lang="fr-FR" sz="2400" b="1" dirty="0"/>
              <a:t>M</a:t>
            </a:r>
            <a:r>
              <a:rPr lang="fr-FR" sz="2400" b="1" dirty="0" smtClean="0"/>
              <a:t>utations </a:t>
            </a:r>
            <a:r>
              <a:rPr lang="fr-FR" sz="2400" b="1" dirty="0"/>
              <a:t>in </a:t>
            </a:r>
            <a:r>
              <a:rPr lang="fr-FR" sz="2400" b="1" dirty="0" err="1"/>
              <a:t>two</a:t>
            </a:r>
            <a:r>
              <a:rPr lang="fr-FR" sz="2400" b="1" dirty="0"/>
              <a:t> ATP </a:t>
            </a:r>
            <a:r>
              <a:rPr lang="fr-FR" sz="2400" b="1" dirty="0" err="1"/>
              <a:t>binding</a:t>
            </a:r>
            <a:r>
              <a:rPr lang="fr-FR" sz="2400" b="1" dirty="0"/>
              <a:t> cassette transporter </a:t>
            </a:r>
            <a:r>
              <a:rPr lang="fr-FR" sz="2400" b="1" dirty="0" err="1"/>
              <a:t>genes</a:t>
            </a:r>
            <a:r>
              <a:rPr lang="fr-FR" sz="2400" b="1" dirty="0"/>
              <a:t>, </a:t>
            </a:r>
            <a:r>
              <a:rPr lang="fr-FR" sz="2400" b="1" dirty="0" smtClean="0"/>
              <a:t>	ABCG5 </a:t>
            </a:r>
            <a:r>
              <a:rPr lang="fr-FR" sz="2400" b="1" dirty="0"/>
              <a:t>and/or ABCG8 </a:t>
            </a:r>
          </a:p>
          <a:p>
            <a:endParaRPr lang="fr-FR" sz="2400" b="1" dirty="0" smtClean="0"/>
          </a:p>
          <a:p>
            <a:endParaRPr lang="fr-FR" sz="2400" b="1" dirty="0"/>
          </a:p>
        </p:txBody>
      </p:sp>
      <p:sp>
        <p:nvSpPr>
          <p:cNvPr id="6" name="ZoneTexte 5"/>
          <p:cNvSpPr txBox="1"/>
          <p:nvPr/>
        </p:nvSpPr>
        <p:spPr>
          <a:xfrm>
            <a:off x="5093887" y="6354161"/>
            <a:ext cx="3983591" cy="369332"/>
          </a:xfrm>
          <a:prstGeom prst="rect">
            <a:avLst/>
          </a:prstGeom>
          <a:noFill/>
        </p:spPr>
        <p:txBody>
          <a:bodyPr wrap="none" rtlCol="0">
            <a:spAutoFit/>
          </a:bodyPr>
          <a:lstStyle/>
          <a:p>
            <a:r>
              <a:rPr lang="fr-FR" b="1" dirty="0" smtClean="0"/>
              <a:t>**Hansel B et al.  </a:t>
            </a:r>
            <a:r>
              <a:rPr lang="fr-FR" b="1" dirty="0" err="1" smtClean="0"/>
              <a:t>Atherosclerosis</a:t>
            </a:r>
            <a:r>
              <a:rPr lang="fr-FR" b="1" dirty="0" smtClean="0"/>
              <a:t> 2014</a:t>
            </a:r>
            <a:endParaRPr lang="fr-FR" b="1" dirty="0"/>
          </a:p>
        </p:txBody>
      </p:sp>
      <p:sp>
        <p:nvSpPr>
          <p:cNvPr id="3" name="ZoneTexte 2"/>
          <p:cNvSpPr txBox="1"/>
          <p:nvPr/>
        </p:nvSpPr>
        <p:spPr>
          <a:xfrm>
            <a:off x="269631" y="6354161"/>
            <a:ext cx="2099036" cy="338554"/>
          </a:xfrm>
          <a:prstGeom prst="rect">
            <a:avLst/>
          </a:prstGeom>
          <a:noFill/>
        </p:spPr>
        <p:txBody>
          <a:bodyPr wrap="none" rtlCol="0">
            <a:spAutoFit/>
          </a:bodyPr>
          <a:lstStyle/>
          <a:p>
            <a:r>
              <a:rPr lang="fr-FR" sz="1600" dirty="0" smtClean="0"/>
              <a:t>*Bile Acid </a:t>
            </a:r>
            <a:r>
              <a:rPr lang="fr-FR" sz="1600" dirty="0" err="1" smtClean="0"/>
              <a:t>Sequestrant</a:t>
            </a:r>
            <a:endParaRPr lang="fr-FR" sz="1600" dirty="0"/>
          </a:p>
        </p:txBody>
      </p:sp>
    </p:spTree>
    <p:extLst>
      <p:ext uri="{BB962C8B-B14F-4D97-AF65-F5344CB8AC3E}">
        <p14:creationId xmlns:p14="http://schemas.microsoft.com/office/powerpoint/2010/main" val="133214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143000"/>
          </a:xfrm>
        </p:spPr>
        <p:txBody>
          <a:bodyPr>
            <a:noAutofit/>
          </a:bodyPr>
          <a:lstStyle/>
          <a:p>
            <a:r>
              <a:rPr lang="en-US" sz="3200" b="1" dirty="0" smtClean="0">
                <a:solidFill>
                  <a:schemeClr val="accent3">
                    <a:lumMod val="40000"/>
                    <a:lumOff val="60000"/>
                  </a:schemeClr>
                </a:solidFill>
                <a:latin typeface="Arial" charset="0"/>
              </a:rPr>
              <a:t>Homozygous Familial Hypercholesterolemia in Europe</a:t>
            </a:r>
            <a:r>
              <a:rPr lang="en-US" sz="3200" b="1" dirty="0">
                <a:solidFill>
                  <a:schemeClr val="accent3">
                    <a:lumMod val="40000"/>
                    <a:lumOff val="60000"/>
                  </a:schemeClr>
                </a:solidFill>
                <a:latin typeface="Arial" charset="0"/>
              </a:rPr>
              <a:t/>
            </a:r>
            <a:br>
              <a:rPr lang="en-US" sz="3200" b="1" dirty="0">
                <a:solidFill>
                  <a:schemeClr val="accent3">
                    <a:lumMod val="40000"/>
                    <a:lumOff val="60000"/>
                  </a:schemeClr>
                </a:solidFill>
                <a:latin typeface="Arial" charset="0"/>
              </a:rPr>
            </a:br>
            <a:r>
              <a:rPr lang="en-US" sz="3200" b="1" dirty="0">
                <a:solidFill>
                  <a:schemeClr val="accent3">
                    <a:lumMod val="40000"/>
                    <a:lumOff val="60000"/>
                  </a:schemeClr>
                </a:solidFill>
                <a:latin typeface="Arial" charset="0"/>
              </a:rPr>
              <a:t>	</a:t>
            </a:r>
          </a:p>
        </p:txBody>
      </p:sp>
      <p:sp>
        <p:nvSpPr>
          <p:cNvPr id="2" name="ZoneTexte 1"/>
          <p:cNvSpPr txBox="1"/>
          <p:nvPr/>
        </p:nvSpPr>
        <p:spPr>
          <a:xfrm>
            <a:off x="286295" y="1391424"/>
            <a:ext cx="8576062" cy="5262980"/>
          </a:xfrm>
          <a:prstGeom prst="rect">
            <a:avLst/>
          </a:prstGeom>
          <a:noFill/>
        </p:spPr>
        <p:txBody>
          <a:bodyPr wrap="square" rtlCol="0">
            <a:spAutoFit/>
          </a:bodyPr>
          <a:lstStyle/>
          <a:p>
            <a:r>
              <a:rPr lang="fr-FR" sz="2800" b="1" dirty="0" smtClean="0"/>
              <a:t>	</a:t>
            </a:r>
            <a:r>
              <a:rPr lang="fr-FR" sz="2800" b="1" dirty="0" err="1" smtClean="0"/>
              <a:t>We</a:t>
            </a:r>
            <a:r>
              <a:rPr lang="fr-FR" sz="2800" b="1" dirty="0" smtClean="0"/>
              <a:t> </a:t>
            </a:r>
            <a:r>
              <a:rPr lang="fr-FR" sz="2800" b="1" dirty="0" err="1" smtClean="0"/>
              <a:t>need</a:t>
            </a:r>
            <a:r>
              <a:rPr lang="fr-FR" sz="2800" b="1" dirty="0" smtClean="0"/>
              <a:t> a </a:t>
            </a:r>
            <a:r>
              <a:rPr lang="fr-FR" sz="2800" b="1" dirty="0" err="1" smtClean="0">
                <a:solidFill>
                  <a:srgbClr val="FFFF00"/>
                </a:solidFill>
              </a:rPr>
              <a:t>registry</a:t>
            </a:r>
            <a:r>
              <a:rPr lang="fr-FR" sz="2800" b="1" dirty="0" smtClean="0"/>
              <a:t> </a:t>
            </a:r>
            <a:r>
              <a:rPr lang="fr-FR" sz="2800" b="1" dirty="0" err="1" smtClean="0"/>
              <a:t>at</a:t>
            </a:r>
            <a:r>
              <a:rPr lang="fr-FR" sz="2800" b="1" dirty="0" smtClean="0"/>
              <a:t> the </a:t>
            </a:r>
            <a:r>
              <a:rPr lang="fr-FR" sz="2800" b="1" dirty="0" err="1" smtClean="0"/>
              <a:t>level</a:t>
            </a:r>
            <a:r>
              <a:rPr lang="fr-FR" sz="2800" b="1" dirty="0" smtClean="0"/>
              <a:t> of Europe or </a:t>
            </a:r>
            <a:r>
              <a:rPr lang="fr-FR" sz="2800" b="1" dirty="0" err="1" smtClean="0"/>
              <a:t>at</a:t>
            </a:r>
            <a:r>
              <a:rPr lang="fr-FR" sz="2800" b="1" dirty="0" smtClean="0"/>
              <a:t> least </a:t>
            </a:r>
            <a:r>
              <a:rPr lang="fr-FR" sz="2800" b="1" dirty="0" err="1" smtClean="0"/>
              <a:t>within</a:t>
            </a:r>
            <a:r>
              <a:rPr lang="fr-FR" sz="2800" b="1" dirty="0" smtClean="0"/>
              <a:t> </a:t>
            </a:r>
            <a:r>
              <a:rPr lang="fr-FR" sz="2800" b="1" dirty="0" err="1" smtClean="0"/>
              <a:t>different</a:t>
            </a:r>
            <a:r>
              <a:rPr lang="fr-FR" sz="2800" b="1" dirty="0" smtClean="0"/>
              <a:t> countries. </a:t>
            </a:r>
            <a:r>
              <a:rPr lang="fr-FR" sz="2800" b="1" dirty="0" err="1" smtClean="0"/>
              <a:t>Several</a:t>
            </a:r>
            <a:r>
              <a:rPr lang="fr-FR" sz="2800" b="1" dirty="0" smtClean="0"/>
              <a:t> questions </a:t>
            </a:r>
            <a:r>
              <a:rPr lang="fr-FR" sz="2800" b="1" dirty="0" err="1" smtClean="0"/>
              <a:t>remain</a:t>
            </a:r>
            <a:r>
              <a:rPr lang="fr-FR" sz="2800" b="1" dirty="0" smtClean="0"/>
              <a:t> </a:t>
            </a:r>
            <a:r>
              <a:rPr lang="fr-FR" sz="2800" b="1" dirty="0" err="1" smtClean="0"/>
              <a:t>since</a:t>
            </a:r>
            <a:r>
              <a:rPr lang="fr-FR" sz="2800" b="1" dirty="0" smtClean="0"/>
              <a:t> the </a:t>
            </a:r>
            <a:r>
              <a:rPr lang="fr-FR" sz="2800" b="1" dirty="0" err="1" smtClean="0"/>
              <a:t>classical</a:t>
            </a:r>
            <a:r>
              <a:rPr lang="fr-FR" sz="2800" b="1" dirty="0" smtClean="0"/>
              <a:t> </a:t>
            </a:r>
            <a:r>
              <a:rPr lang="fr-FR" sz="2800" b="1" dirty="0" err="1" smtClean="0"/>
              <a:t>clinical</a:t>
            </a:r>
            <a:r>
              <a:rPr lang="fr-FR" sz="2800" b="1" dirty="0" smtClean="0"/>
              <a:t> </a:t>
            </a:r>
            <a:r>
              <a:rPr lang="fr-FR" sz="2800" b="1" dirty="0" err="1" smtClean="0"/>
              <a:t>outcome</a:t>
            </a:r>
            <a:r>
              <a:rPr lang="fr-FR" sz="2800" b="1" dirty="0" smtClean="0"/>
              <a:t> has </a:t>
            </a:r>
            <a:r>
              <a:rPr lang="fr-FR" sz="2800" b="1" dirty="0" err="1" smtClean="0"/>
              <a:t>changed</a:t>
            </a:r>
            <a:r>
              <a:rPr lang="fr-FR" sz="2800" b="1" dirty="0" smtClean="0"/>
              <a:t> over time and </a:t>
            </a:r>
            <a:r>
              <a:rPr lang="fr-FR" sz="2800" b="1" dirty="0" err="1" smtClean="0"/>
              <a:t>because</a:t>
            </a:r>
            <a:r>
              <a:rPr lang="fr-FR" sz="2800" b="1" dirty="0" smtClean="0"/>
              <a:t> </a:t>
            </a:r>
            <a:r>
              <a:rPr lang="fr-FR" sz="2800" b="1" dirty="0" err="1" smtClean="0"/>
              <a:t>we</a:t>
            </a:r>
            <a:r>
              <a:rPr lang="fr-FR" sz="2800" b="1" dirty="0" smtClean="0"/>
              <a:t> </a:t>
            </a:r>
            <a:r>
              <a:rPr lang="fr-FR" sz="2800" b="1" dirty="0" err="1" smtClean="0"/>
              <a:t>need</a:t>
            </a:r>
            <a:r>
              <a:rPr lang="fr-FR" sz="2800" b="1" dirty="0" smtClean="0"/>
              <a:t> to have long </a:t>
            </a:r>
            <a:r>
              <a:rPr lang="fr-FR" sz="2800" b="1" dirty="0" err="1" smtClean="0"/>
              <a:t>term</a:t>
            </a:r>
            <a:r>
              <a:rPr lang="fr-FR" sz="2800" b="1" dirty="0" smtClean="0"/>
              <a:t> and extensive </a:t>
            </a:r>
            <a:r>
              <a:rPr lang="fr-FR" sz="2800" b="1" dirty="0" err="1" smtClean="0"/>
              <a:t>follow</a:t>
            </a:r>
            <a:r>
              <a:rPr lang="fr-FR" sz="2800" b="1" dirty="0" smtClean="0"/>
              <a:t> up of new </a:t>
            </a:r>
            <a:r>
              <a:rPr lang="fr-FR" sz="2800" b="1" dirty="0" err="1" smtClean="0"/>
              <a:t>drugs</a:t>
            </a:r>
            <a:r>
              <a:rPr lang="fr-FR" sz="2800" b="1" dirty="0" smtClean="0"/>
              <a:t> put on the </a:t>
            </a:r>
            <a:r>
              <a:rPr lang="fr-FR" sz="2800" b="1" dirty="0" err="1" smtClean="0"/>
              <a:t>market</a:t>
            </a:r>
            <a:r>
              <a:rPr lang="fr-FR" sz="2800" b="1" dirty="0" smtClean="0"/>
              <a:t> </a:t>
            </a:r>
            <a:r>
              <a:rPr lang="fr-FR" sz="2800" b="1" dirty="0" err="1" smtClean="0"/>
              <a:t>with</a:t>
            </a:r>
            <a:r>
              <a:rPr lang="fr-FR" sz="2800" b="1" dirty="0" smtClean="0"/>
              <a:t> </a:t>
            </a:r>
            <a:r>
              <a:rPr lang="fr-FR" sz="2800" b="1" dirty="0" err="1" smtClean="0"/>
              <a:t>limited</a:t>
            </a:r>
            <a:r>
              <a:rPr lang="fr-FR" sz="2800" b="1" dirty="0" smtClean="0"/>
              <a:t> </a:t>
            </a:r>
            <a:r>
              <a:rPr lang="fr-FR" sz="2800" b="1" dirty="0" err="1" smtClean="0"/>
              <a:t>experience</a:t>
            </a:r>
            <a:endParaRPr lang="fr-FR" sz="2800" b="1" dirty="0" smtClean="0"/>
          </a:p>
          <a:p>
            <a:endParaRPr lang="fr-FR" sz="2800" b="1" dirty="0" smtClean="0"/>
          </a:p>
          <a:p>
            <a:endParaRPr lang="fr-FR" sz="2800" b="1" dirty="0"/>
          </a:p>
          <a:p>
            <a:r>
              <a:rPr lang="fr-FR" sz="2800" b="1" dirty="0" smtClean="0"/>
              <a:t>	In the </a:t>
            </a:r>
            <a:r>
              <a:rPr lang="fr-FR" sz="2800" b="1" dirty="0" err="1" smtClean="0"/>
              <a:t>clinical</a:t>
            </a:r>
            <a:r>
              <a:rPr lang="fr-FR" sz="2800" b="1" dirty="0" smtClean="0"/>
              <a:t> </a:t>
            </a:r>
            <a:r>
              <a:rPr lang="fr-FR" sz="2800" b="1" dirty="0" err="1" smtClean="0"/>
              <a:t>department</a:t>
            </a:r>
            <a:r>
              <a:rPr lang="fr-FR" sz="2800" b="1" dirty="0" smtClean="0"/>
              <a:t> </a:t>
            </a:r>
            <a:r>
              <a:rPr lang="fr-FR" sz="2800" b="1" dirty="0" err="1" smtClean="0"/>
              <a:t>we</a:t>
            </a:r>
            <a:r>
              <a:rPr lang="fr-FR" sz="2800" b="1" dirty="0" smtClean="0"/>
              <a:t> have 53 patients </a:t>
            </a:r>
            <a:r>
              <a:rPr lang="fr-FR" sz="2800" b="1" dirty="0" err="1" smtClean="0"/>
              <a:t>with</a:t>
            </a:r>
            <a:r>
              <a:rPr lang="fr-FR" sz="2800" b="1" dirty="0" smtClean="0"/>
              <a:t> extensive data </a:t>
            </a:r>
            <a:r>
              <a:rPr lang="fr-FR" sz="2800" b="1" dirty="0" err="1" smtClean="0"/>
              <a:t>recorded</a:t>
            </a:r>
            <a:r>
              <a:rPr lang="fr-FR" sz="2800" b="1" dirty="0" smtClean="0"/>
              <a:t> </a:t>
            </a:r>
            <a:r>
              <a:rPr lang="fr-FR" sz="2800" b="1" dirty="0" err="1" smtClean="0"/>
              <a:t>from</a:t>
            </a:r>
            <a:r>
              <a:rPr lang="fr-FR" sz="2800" b="1" dirty="0" smtClean="0"/>
              <a:t> </a:t>
            </a:r>
            <a:r>
              <a:rPr lang="fr-FR" sz="2800" b="1" dirty="0" err="1" smtClean="0"/>
              <a:t>medical</a:t>
            </a:r>
            <a:r>
              <a:rPr lang="fr-FR" sz="2800" b="1" dirty="0" smtClean="0"/>
              <a:t> file. Large French </a:t>
            </a:r>
            <a:r>
              <a:rPr lang="fr-FR" sz="2800" b="1" dirty="0" err="1" smtClean="0"/>
              <a:t>centers</a:t>
            </a:r>
            <a:r>
              <a:rPr lang="fr-FR" sz="2800" b="1" dirty="0" smtClean="0"/>
              <a:t> have </a:t>
            </a:r>
            <a:r>
              <a:rPr lang="fr-FR" sz="2800" b="1" dirty="0" err="1" smtClean="0"/>
              <a:t>agreed</a:t>
            </a:r>
            <a:r>
              <a:rPr lang="fr-FR" sz="2800" b="1" dirty="0" smtClean="0"/>
              <a:t> to </a:t>
            </a:r>
            <a:r>
              <a:rPr lang="fr-FR" sz="2800" b="1" dirty="0" err="1" smtClean="0"/>
              <a:t>collaborate</a:t>
            </a:r>
            <a:r>
              <a:rPr lang="fr-FR" sz="2800" b="1" dirty="0" smtClean="0"/>
              <a:t> and </a:t>
            </a:r>
            <a:r>
              <a:rPr lang="fr-FR" sz="2800" b="1" dirty="0" err="1" smtClean="0"/>
              <a:t>increase</a:t>
            </a:r>
            <a:r>
              <a:rPr lang="fr-FR" sz="2800" b="1" dirty="0" smtClean="0"/>
              <a:t> the </a:t>
            </a:r>
            <a:r>
              <a:rPr lang="fr-FR" sz="2800" b="1" dirty="0" err="1" smtClean="0"/>
              <a:t>number</a:t>
            </a:r>
            <a:endParaRPr lang="fr-FR" sz="2800" b="1" dirty="0"/>
          </a:p>
        </p:txBody>
      </p:sp>
    </p:spTree>
    <p:extLst>
      <p:ext uri="{BB962C8B-B14F-4D97-AF65-F5344CB8AC3E}">
        <p14:creationId xmlns:p14="http://schemas.microsoft.com/office/powerpoint/2010/main" val="3538270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REGN White template-1">
  <a:themeElements>
    <a:clrScheme name="6_REGN White 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REGN White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REGN White 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REGN White 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REGN White 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REGN White 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REGN White 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REGN White 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REGN White 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REGN White 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REGN White 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REGN White 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REGN White 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REGN White 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generon">
  <a:themeElements>
    <a:clrScheme name="Regeneron">
      <a:dk1>
        <a:srgbClr val="112947"/>
      </a:dk1>
      <a:lt1>
        <a:srgbClr val="FFFFFF"/>
      </a:lt1>
      <a:dk2>
        <a:srgbClr val="112947"/>
      </a:dk2>
      <a:lt2>
        <a:srgbClr val="FFFF00"/>
      </a:lt2>
      <a:accent1>
        <a:srgbClr val="00B0F0"/>
      </a:accent1>
      <a:accent2>
        <a:srgbClr val="009900"/>
      </a:accent2>
      <a:accent3>
        <a:srgbClr val="91BE59"/>
      </a:accent3>
      <a:accent4>
        <a:srgbClr val="FFFF00"/>
      </a:accent4>
      <a:accent5>
        <a:srgbClr val="FFC000"/>
      </a:accent5>
      <a:accent6>
        <a:srgbClr val="BBE0E3"/>
      </a:accent6>
      <a:hlink>
        <a:srgbClr val="00B0F0"/>
      </a:hlink>
      <a:folHlink>
        <a:srgbClr val="92D050"/>
      </a:folHlink>
    </a:clrScheme>
    <a:fontScheme name="3_REGN White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bg2"/>
          </a:solidFill>
        </a:ln>
        <a:effectLst>
          <a:outerShdw blurRad="63500" algn="ctr" rotWithShape="0">
            <a:prstClr val="black">
              <a:alpha val="50000"/>
            </a:prstClr>
          </a:outerShdw>
        </a:effectLst>
      </a:spPr>
      <a:bodyPr rtlCol="0" anchor="ctr"/>
      <a:lstStyle>
        <a:defPPr algn="ctr">
          <a:defRPr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lIns="0" tIns="0" rIns="0" bIns="0" rtlCol="0">
        <a:spAutoFit/>
      </a:bodyPr>
      <a:lstStyle>
        <a:defPPr algn="ctr" fontAlgn="base">
          <a:spcBef>
            <a:spcPct val="0"/>
          </a:spcBef>
          <a:spcAft>
            <a:spcPct val="0"/>
          </a:spcAft>
          <a:defRPr sz="1600" dirty="0">
            <a:solidFill>
              <a:prstClr val="white"/>
            </a:solidFill>
            <a:latin typeface="Arial" pitchFamily="34" charset="0"/>
            <a:cs typeface="Arial" pitchFamily="34" charset="0"/>
          </a:defRPr>
        </a:defPPr>
      </a:lstStyle>
    </a:txDef>
  </a:objectDefaults>
  <a:extraClrSchemeLst>
    <a:extraClrScheme>
      <a:clrScheme name="3_REGN White 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REGN White 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REGN White 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REGN White 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REGN White 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REGN White 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REGN White 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REGN White 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REGN White 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REGN White 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REGN White 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REGN White 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6_REGN White 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Aube.thmx</Template>
  <TotalTime>1108</TotalTime>
  <Words>2200</Words>
  <Application>Microsoft Office PowerPoint</Application>
  <PresentationFormat>Diavoorstelling (4:3)</PresentationFormat>
  <Paragraphs>445</Paragraphs>
  <Slides>38</Slides>
  <Notes>3</Notes>
  <HiddenSlides>0</HiddenSlides>
  <MMClips>0</MMClips>
  <ScaleCrop>false</ScaleCrop>
  <HeadingPairs>
    <vt:vector size="8" baseType="variant">
      <vt:variant>
        <vt:lpstr>Gebruikte lettertypen</vt:lpstr>
      </vt:variant>
      <vt:variant>
        <vt:i4>13</vt:i4>
      </vt:variant>
      <vt:variant>
        <vt:lpstr>Thema</vt:lpstr>
      </vt:variant>
      <vt:variant>
        <vt:i4>3</vt:i4>
      </vt:variant>
      <vt:variant>
        <vt:lpstr>Ingesloten OLE-bronprogramma's</vt:lpstr>
      </vt:variant>
      <vt:variant>
        <vt:i4>2</vt:i4>
      </vt:variant>
      <vt:variant>
        <vt:lpstr>Diatitels</vt:lpstr>
      </vt:variant>
      <vt:variant>
        <vt:i4>38</vt:i4>
      </vt:variant>
    </vt:vector>
  </HeadingPairs>
  <TitlesOfParts>
    <vt:vector size="56" baseType="lpstr">
      <vt:lpstr>Arial Unicode MS</vt:lpstr>
      <vt:lpstr>MS PGothic</vt:lpstr>
      <vt:lpstr>MS PGothic</vt:lpstr>
      <vt:lpstr>Arial</vt:lpstr>
      <vt:lpstr>Calibri</vt:lpstr>
      <vt:lpstr>Constantia</vt:lpstr>
      <vt:lpstr>Corbel</vt:lpstr>
      <vt:lpstr>Microsoft Sans Serif</vt:lpstr>
      <vt:lpstr>Monotype Sorts</vt:lpstr>
      <vt:lpstr>Times New Roman</vt:lpstr>
      <vt:lpstr>Wingdings</vt:lpstr>
      <vt:lpstr>Wingdings 2</vt:lpstr>
      <vt:lpstr>ヒラギノ角ゴ Pro W3</vt:lpstr>
      <vt:lpstr>Aube</vt:lpstr>
      <vt:lpstr>6_REGN White template-1</vt:lpstr>
      <vt:lpstr>Regeneron</vt:lpstr>
      <vt:lpstr>Graphique</vt:lpstr>
      <vt:lpstr>Feuille de calcul</vt:lpstr>
      <vt:lpstr> Familial Hypercholesterolemia European Perspective   Eric Bruckert, Pitié-Salpêtrière Hospital Institute of Cardiometabolism and Nutrition (ICAN) Paris, France  </vt:lpstr>
      <vt:lpstr>Disclosure slide, Eric Bruckert</vt:lpstr>
      <vt:lpstr>Severe familial hypercholesterolemia  Statin intolerance  Severe HyperTg  with a risk of pancreatitis   Common hyperTg with high CV risk   Isolated hypoHDLemia  High Lp(a) (isolated or in hypercholesterolemic patients) </vt:lpstr>
      <vt:lpstr>FH poorly diagnosed in Europe</vt:lpstr>
      <vt:lpstr>Homozygous Familial Hypercholesterolemia  </vt:lpstr>
      <vt:lpstr>Definition according to the EAS consensus statement</vt:lpstr>
      <vt:lpstr>Late referral of hoFH patients to specialised center due to underestimation of CVD complications</vt:lpstr>
      <vt:lpstr>Differentiation from sitosterolemia</vt:lpstr>
      <vt:lpstr>Homozygous Familial Hypercholesterolemia in Europe  </vt:lpstr>
      <vt:lpstr>Heterozygous Familial Hypercholesterolemia  </vt:lpstr>
      <vt:lpstr>Patients with heFH should be identified for at least 4 reasons</vt:lpstr>
      <vt:lpstr>PowerPoint-presentatie</vt:lpstr>
      <vt:lpstr>Why such a high risk? </vt:lpstr>
      <vt:lpstr>PowerPoint-presentatie</vt:lpstr>
      <vt:lpstr>“Clinical diagnosis” with the use of score  </vt:lpstr>
      <vt:lpstr>Familial Hypercholesterolemia: Dutch criteria</vt:lpstr>
      <vt:lpstr>Familial Hypercholesterolemia: limitations of clinical and biological criteria</vt:lpstr>
      <vt:lpstr>Diagnosis Clinical diagnosis identifies only 50% of patients using genetic testing as the gold standard* Possible and definite FH have mutation in 20-30 and 60-80% of cases  Prognosis Patients with positive genetic testing have a higher CV risk  Impact on medical care Despite availability of clinical scores for years the number of patients with FH treated with statin is impressively low  Family screening Genetic testing is useful for family screening  </vt:lpstr>
      <vt:lpstr>French ADH Research Network </vt:lpstr>
      <vt:lpstr>Impact of genetic testing for FH</vt:lpstr>
      <vt:lpstr>Management of FH patients</vt:lpstr>
      <vt:lpstr>Loss-of-Function PCSK9 Mutations Are Associated with Low LDL-C and Low Prevalence of CHD Events</vt:lpstr>
      <vt:lpstr>PowerPoint-presentatie</vt:lpstr>
      <vt:lpstr>Two (three) Fully human PCSK9 monoclonal antibodies*with similar development and similar efficacy / safety profile </vt:lpstr>
      <vt:lpstr>PowerPoint-presentatie</vt:lpstr>
      <vt:lpstr>PowerPoint-presentatie</vt:lpstr>
      <vt:lpstr>Analysis in a combined analysis of four phase 2 trials</vt:lpstr>
      <vt:lpstr>PowerPoint-presentatie</vt:lpstr>
      <vt:lpstr>PowerPoint-presentatie</vt:lpstr>
      <vt:lpstr>Two CETP inhibitors bite the dust</vt:lpstr>
      <vt:lpstr>Reduction of LDL-c with treatment of hoFH</vt:lpstr>
      <vt:lpstr>New therapeutic options</vt:lpstr>
      <vt:lpstr>Heterozygous Familial Hypercholesterolemia in Europe  </vt:lpstr>
      <vt:lpstr>PowerPoint-presentatie</vt:lpstr>
      <vt:lpstr>A large number of patients not at LDL-c goal</vt:lpstr>
      <vt:lpstr>A large number of patients not at LDL-c goal even in the subgroup treated with maximum lipid lowering therapy</vt:lpstr>
      <vt:lpstr>Patients upon statin in the French registry </vt:lpstr>
      <vt:lpstr>Conclusion</vt:lpstr>
    </vt:vector>
  </TitlesOfParts>
  <Company>Eric Bruckert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Busson</dc:creator>
  <cp:lastModifiedBy>Bart Boon</cp:lastModifiedBy>
  <cp:revision>132</cp:revision>
  <dcterms:created xsi:type="dcterms:W3CDTF">2013-11-10T08:15:03Z</dcterms:created>
  <dcterms:modified xsi:type="dcterms:W3CDTF">2014-10-09T08:31:45Z</dcterms:modified>
</cp:coreProperties>
</file>