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slides/slide41.xml" ContentType="application/vnd.openxmlformats-officedocument.presentationml.slide+xml"/>
  <Default Extension="ppt" ContentType="application/vnd.ms-powerpoint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theme/theme23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Default Extension="sldx" ContentType="application/vnd.openxmlformats-officedocument.presentationml.slide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theme/theme25.xml" ContentType="application/vnd.openxmlformats-officedocument.theme+xml"/>
  <Override PartName="/ppt/slideLayouts/slideLayout243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tags/tag1.xml" ContentType="application/vnd.openxmlformats-officedocument.presentationml.tags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2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3.xml" ContentType="application/vnd.openxmlformats-officedocument.presentationml.tags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206.xml" ContentType="application/vnd.openxmlformats-officedocument.presentationml.slideLayout+xml"/>
  <Override PartName="/ppt/theme/theme24.xml" ContentType="application/vnd.openxmlformats-officedocument.theme+xml"/>
  <Override PartName="/ppt/slideLayouts/slideLayout253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Masters/slideMaster22.xml" ContentType="application/vnd.openxmlformats-officedocument.presentationml.slideMaster+xml"/>
  <Override PartName="/ppt/notesSlides/notesSlide3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690" r:id="rId4"/>
    <p:sldMasterId id="2147483703" r:id="rId5"/>
    <p:sldMasterId id="2147483718" r:id="rId6"/>
    <p:sldMasterId id="2147483731" r:id="rId7"/>
    <p:sldMasterId id="2147483746" r:id="rId8"/>
    <p:sldMasterId id="2147483748" r:id="rId9"/>
    <p:sldMasterId id="2147483750" r:id="rId10"/>
    <p:sldMasterId id="2147483762" r:id="rId11"/>
    <p:sldMasterId id="2147483764" r:id="rId12"/>
    <p:sldMasterId id="2147483766" r:id="rId13"/>
    <p:sldMasterId id="2147483780" r:id="rId14"/>
    <p:sldMasterId id="2147483793" r:id="rId15"/>
    <p:sldMasterId id="2147483806" r:id="rId16"/>
    <p:sldMasterId id="2147483820" r:id="rId17"/>
    <p:sldMasterId id="2147483823" r:id="rId18"/>
    <p:sldMasterId id="2147483824" r:id="rId19"/>
    <p:sldMasterId id="2147483826" r:id="rId20"/>
    <p:sldMasterId id="2147483838" r:id="rId21"/>
    <p:sldMasterId id="2147483851" r:id="rId22"/>
    <p:sldMasterId id="2147483864" r:id="rId23"/>
    <p:sldMasterId id="2147483877" r:id="rId24"/>
    <p:sldMasterId id="2147483890" r:id="rId25"/>
    <p:sldMasterId id="2147483903" r:id="rId26"/>
    <p:sldMasterId id="2147483916" r:id="rId27"/>
  </p:sldMasterIdLst>
  <p:notesMasterIdLst>
    <p:notesMasterId r:id="rId78"/>
  </p:notesMasterIdLst>
  <p:handoutMasterIdLst>
    <p:handoutMasterId r:id="rId79"/>
  </p:handoutMasterIdLst>
  <p:sldIdLst>
    <p:sldId id="785" r:id="rId28"/>
    <p:sldId id="935" r:id="rId29"/>
    <p:sldId id="1027" r:id="rId30"/>
    <p:sldId id="882" r:id="rId31"/>
    <p:sldId id="1004" r:id="rId32"/>
    <p:sldId id="883" r:id="rId33"/>
    <p:sldId id="884" r:id="rId34"/>
    <p:sldId id="885" r:id="rId35"/>
    <p:sldId id="487" r:id="rId36"/>
    <p:sldId id="620" r:id="rId37"/>
    <p:sldId id="657" r:id="rId38"/>
    <p:sldId id="875" r:id="rId39"/>
    <p:sldId id="767" r:id="rId40"/>
    <p:sldId id="685" r:id="rId41"/>
    <p:sldId id="877" r:id="rId42"/>
    <p:sldId id="878" r:id="rId43"/>
    <p:sldId id="879" r:id="rId44"/>
    <p:sldId id="880" r:id="rId45"/>
    <p:sldId id="881" r:id="rId46"/>
    <p:sldId id="262" r:id="rId47"/>
    <p:sldId id="678" r:id="rId48"/>
    <p:sldId id="679" r:id="rId49"/>
    <p:sldId id="757" r:id="rId50"/>
    <p:sldId id="1005" r:id="rId51"/>
    <p:sldId id="815" r:id="rId52"/>
    <p:sldId id="816" r:id="rId53"/>
    <p:sldId id="866" r:id="rId54"/>
    <p:sldId id="705" r:id="rId55"/>
    <p:sldId id="839" r:id="rId56"/>
    <p:sldId id="840" r:id="rId57"/>
    <p:sldId id="976" r:id="rId58"/>
    <p:sldId id="957" r:id="rId59"/>
    <p:sldId id="1013" r:id="rId60"/>
    <p:sldId id="941" r:id="rId61"/>
    <p:sldId id="952" r:id="rId62"/>
    <p:sldId id="849" r:id="rId63"/>
    <p:sldId id="778" r:id="rId64"/>
    <p:sldId id="748" r:id="rId65"/>
    <p:sldId id="749" r:id="rId66"/>
    <p:sldId id="1006" r:id="rId67"/>
    <p:sldId id="750" r:id="rId68"/>
    <p:sldId id="1007" r:id="rId69"/>
    <p:sldId id="1008" r:id="rId70"/>
    <p:sldId id="1009" r:id="rId71"/>
    <p:sldId id="1012" r:id="rId72"/>
    <p:sldId id="1010" r:id="rId73"/>
    <p:sldId id="1023" r:id="rId74"/>
    <p:sldId id="1025" r:id="rId75"/>
    <p:sldId id="1029" r:id="rId76"/>
    <p:sldId id="1028" r:id="rId77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3" charset="0"/>
        <a:ea typeface="Arial" pitchFamily="-83" charset="0"/>
        <a:cs typeface="Arial" pitchFamily="-8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3" charset="0"/>
        <a:ea typeface="Arial" pitchFamily="-83" charset="0"/>
        <a:cs typeface="Arial" pitchFamily="-8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3" charset="0"/>
        <a:ea typeface="Arial" pitchFamily="-83" charset="0"/>
        <a:cs typeface="Arial" pitchFamily="-8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3" charset="0"/>
        <a:ea typeface="Arial" pitchFamily="-83" charset="0"/>
        <a:cs typeface="Arial" pitchFamily="-8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3" charset="0"/>
        <a:ea typeface="Arial" pitchFamily="-83" charset="0"/>
        <a:cs typeface="Arial" pitchFamily="-8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3" charset="0"/>
        <a:ea typeface="Arial" pitchFamily="-83" charset="0"/>
        <a:cs typeface="Arial" pitchFamily="-8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3" charset="0"/>
        <a:ea typeface="Arial" pitchFamily="-83" charset="0"/>
        <a:cs typeface="Arial" pitchFamily="-8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3" charset="0"/>
        <a:ea typeface="Arial" pitchFamily="-83" charset="0"/>
        <a:cs typeface="Arial" pitchFamily="-8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3" charset="0"/>
        <a:ea typeface="Arial" pitchFamily="-83" charset="0"/>
        <a:cs typeface="Arial" pitchFamily="-8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FFF00"/>
    <a:srgbClr val="FF9900"/>
    <a:srgbClr val="E3ECF5"/>
    <a:srgbClr val="FFFFF3"/>
    <a:srgbClr val="FFFFDD"/>
    <a:srgbClr val="FFF2D9"/>
    <a:srgbClr val="FBFFFF"/>
    <a:srgbClr val="0000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>
      <p:cViewPr varScale="1">
        <p:scale>
          <a:sx n="103" d="100"/>
          <a:sy n="103" d="100"/>
        </p:scale>
        <p:origin x="-114" y="-84"/>
      </p:cViewPr>
      <p:guideLst>
        <p:guide orient="horz" pos="1570"/>
        <p:guide orient="horz" pos="3264"/>
        <p:guide pos="56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76" Type="http://schemas.openxmlformats.org/officeDocument/2006/relationships/slide" Target="slides/slide4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66" Type="http://schemas.openxmlformats.org/officeDocument/2006/relationships/slide" Target="slides/slide39.xml"/><Relationship Id="rId74" Type="http://schemas.openxmlformats.org/officeDocument/2006/relationships/slide" Target="slides/slide47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4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slide" Target="slides/slide46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77" Type="http://schemas.openxmlformats.org/officeDocument/2006/relationships/slide" Target="slides/slide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slide" Target="slides/slide43.xml"/><Relationship Id="rId75" Type="http://schemas.openxmlformats.org/officeDocument/2006/relationships/slide" Target="slides/slide48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DAB22C09-47B1-004F-A49E-098EAEF1EB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2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0D2202A4-CE97-FA47-9D3B-FE80E5CB50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04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04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BF40F-C235-F945-B66B-4C038FBA604A}" type="slidenum">
              <a:rPr lang="nl-NL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1</a:t>
            </a:fld>
            <a:endParaRPr lang="nl-NL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B7C21-A8B2-5847-8CDC-026CBED43685}" type="slidenum">
              <a:rPr lang="nl-NL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11</a:t>
            </a:fld>
            <a:endParaRPr lang="nl-NL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>
            <a:prstTxWarp prst="textNoShape">
              <a:avLst/>
            </a:prstTxWarp>
          </a:bodyPr>
          <a:lstStyle/>
          <a:p>
            <a:pPr algn="r" defTabSz="930275"/>
            <a:fld id="{2BF6BE17-C8B7-8446-854C-0304868D165A}" type="slidenum">
              <a:rPr lang="en-US" sz="2000"/>
              <a:pPr algn="r" defTabSz="930275"/>
              <a:t>12</a:t>
            </a:fld>
            <a:endParaRPr lang="en-US" sz="2000"/>
          </a:p>
        </p:txBody>
      </p:sp>
      <p:sp>
        <p:nvSpPr>
          <p:cNvPr id="427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27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29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29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DCE87-00EA-4F46-B332-F9B908DA0F51}" type="slidenum">
              <a:rPr lang="nl-NL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13</a:t>
            </a:fld>
            <a:endParaRPr lang="nl-NL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3CEE8-07FA-054A-B0F6-43604F8DB516}" type="slidenum">
              <a:rPr lang="en-US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14</a:t>
            </a:fld>
            <a:endParaRPr lang="en-US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331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33156" name="Tijdelijke aanduiding voor dianumm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45A82FA-5AC2-8C4A-A603-CDD5F0CAE889}" type="slidenum">
              <a:rPr lang="en-US" sz="1200"/>
              <a:pPr algn="r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27" tIns="46514" rIns="93027" bIns="46514"/>
          <a:lstStyle/>
          <a:p>
            <a:endParaRPr lang="nl-NL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35204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7" tIns="46514" rIns="93027" bIns="46514" anchor="b">
            <a:prstTxWarp prst="textNoShape">
              <a:avLst/>
            </a:prstTxWarp>
          </a:bodyPr>
          <a:lstStyle/>
          <a:p>
            <a:pPr algn="r" defTabSz="930275"/>
            <a:fld id="{CF650CCA-B445-8149-99C1-0498193EB27A}" type="slidenum">
              <a:rPr lang="en-US" sz="2000">
                <a:latin typeface="粐⃀粃" charset="0"/>
              </a:rPr>
              <a:pPr algn="r" defTabSz="930275"/>
              <a:t>16</a:t>
            </a:fld>
            <a:endParaRPr lang="en-US" sz="2000">
              <a:latin typeface="粐⃀粃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37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>
                <a:latin typeface="Arial" pitchFamily="-83" charset="0"/>
                <a:ea typeface="ＭＳ Ｐゴシック" pitchFamily="-83" charset="-128"/>
                <a:cs typeface="ＭＳ Ｐゴシック" pitchFamily="-83" charset="-128"/>
              </a:rPr>
              <a:t>Hulot eerste om dit te ontdekken!!!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39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3" charset="0"/>
                <a:ea typeface="ＭＳ Ｐゴシック" pitchFamily="-83" charset="-128"/>
                <a:cs typeface="ＭＳ Ｐゴシック" pitchFamily="-83" charset="-128"/>
              </a:rPr>
              <a:t>Ergo: </a:t>
            </a:r>
            <a:r>
              <a:rPr lang="en-US" b="1">
                <a:latin typeface="Arial" pitchFamily="-83" charset="0"/>
                <a:ea typeface="ＭＳ Ｐゴシック" pitchFamily="-83" charset="-128"/>
                <a:cs typeface="ＭＳ Ｐゴシック" pitchFamily="-83" charset="-128"/>
              </a:rPr>
              <a:t>53%</a:t>
            </a:r>
            <a:r>
              <a:rPr lang="en-US">
                <a:latin typeface="Arial" pitchFamily="-83" charset="0"/>
                <a:ea typeface="ＭＳ Ｐゴシック" pitchFamily="-83" charset="-128"/>
                <a:cs typeface="ＭＳ Ｐゴシック" pitchFamily="-83" charset="-128"/>
              </a:rPr>
              <a:t> meer kans op bereiken eindpunt</a:t>
            </a:r>
          </a:p>
          <a:p>
            <a:pPr eaLnBrk="1" hangingPunct="1"/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  <a:p>
            <a:pPr eaLnBrk="1" hangingPunct="1"/>
            <a:r>
              <a:rPr lang="en-US">
                <a:latin typeface="Arial" pitchFamily="-83" charset="0"/>
                <a:ea typeface="ＭＳ Ｐゴシック" pitchFamily="-83" charset="-128"/>
                <a:cs typeface="ＭＳ Ｐゴシック" pitchFamily="-83" charset="-128"/>
              </a:rPr>
              <a:t>NB Ook verhoogde kans op stent thrombose!!! (factor 3, significant 2.6 vs. 0.8)</a:t>
            </a:r>
          </a:p>
        </p:txBody>
      </p:sp>
      <p:sp>
        <p:nvSpPr>
          <p:cNvPr id="439300" name="Tijdelijke aanduiding voor dianumm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77C20A7-57F1-0647-B8E5-37556F596F84}" type="slidenum">
              <a:rPr lang="en-US" sz="1200"/>
              <a:pPr algn="r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413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3" charset="0"/>
                <a:ea typeface="ＭＳ Ｐゴシック" pitchFamily="-83" charset="-128"/>
                <a:cs typeface="ＭＳ Ｐゴシック" pitchFamily="-83" charset="-128"/>
              </a:rPr>
              <a:t>&gt;3x RR op stent thrombosis</a:t>
            </a:r>
          </a:p>
          <a:p>
            <a:pPr eaLnBrk="1" hangingPunct="1"/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41348" name="Tijdelijke aanduiding voor dianumm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3714EC6-ABA4-5E42-A26A-C6B1D9FA68C0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D0C29-71A2-D843-AC85-9458D757F528}" type="slidenum">
              <a:rPr lang="nl-NL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20</a:t>
            </a:fld>
            <a:endParaRPr lang="nl-NL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B71FC-C30F-4F45-AFDA-97771597BA46}" type="slidenum">
              <a:rPr lang="nl-NL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2</a:t>
            </a:fld>
            <a:endParaRPr lang="nl-NL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4D7D296-91CE-D248-8835-5C2A9BC7C244}" type="slidenum">
              <a:rPr lang="nl-NL" sz="1200"/>
              <a:pPr algn="r"/>
              <a:t>21</a:t>
            </a:fld>
            <a:endParaRPr lang="nl-NL" sz="1200"/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32C67BE-4B5A-B043-A81D-0FDC86179E8B}" type="slidenum">
              <a:rPr lang="nl-NL" sz="1200"/>
              <a:pPr algn="r"/>
              <a:t>22</a:t>
            </a:fld>
            <a:endParaRPr lang="nl-NL" sz="1200"/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16E6D73-0290-F547-A36D-77BBDFD79C71}" type="slidenum">
              <a:rPr lang="nl-NL" sz="1200"/>
              <a:pPr algn="r"/>
              <a:t>23</a:t>
            </a:fld>
            <a:endParaRPr lang="nl-NL" sz="1200"/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A51C7-71A2-FC45-A9A9-D963CAC8284D}" type="slidenum">
              <a:rPr lang="en-US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25</a:t>
            </a:fld>
            <a:endParaRPr lang="en-US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ln/>
        </p:spPr>
        <p:txBody>
          <a:bodyPr/>
          <a:lstStyle/>
          <a:p>
            <a:endParaRPr lang="nl-NL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971A1-40B8-C843-B87F-3A0571B59E37}" type="slidenum">
              <a:rPr lang="en-US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26</a:t>
            </a:fld>
            <a:endParaRPr lang="en-US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45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54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ln/>
        </p:spPr>
        <p:txBody>
          <a:bodyPr/>
          <a:lstStyle/>
          <a:p>
            <a:endParaRPr lang="nl-NL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58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83" charset="0"/>
                <a:ea typeface="ＭＳ Ｐゴシック" pitchFamily="-83" charset="-128"/>
                <a:cs typeface="ＭＳ Ｐゴシック" pitchFamily="-83" charset="-128"/>
              </a:rPr>
              <a:t>Here are my disclosures</a:t>
            </a:r>
          </a:p>
        </p:txBody>
      </p:sp>
      <p:sp>
        <p:nvSpPr>
          <p:cNvPr id="458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ABC88-4FF9-F44B-9F34-D736DD3C88A0}" type="slidenum">
              <a:rPr lang="en-US" smtClean="0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29</a:t>
            </a:fld>
            <a:endParaRPr lang="en-US" smtClean="0">
              <a:solidFill>
                <a:srgbClr val="000000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60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9843C-47E9-3C49-8041-4D5B5AFDDD36}" type="slidenum">
              <a:rPr lang="en-US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30</a:t>
            </a:fld>
            <a:endParaRPr lang="en-US">
              <a:solidFill>
                <a:srgbClr val="000000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460804" name="Notes Placeholder 4"/>
          <p:cNvSpPr>
            <a:spLocks noGrp="1"/>
          </p:cNvSpPr>
          <p:nvPr/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30000"/>
              </a:spcBef>
            </a:pPr>
            <a:endParaRPr lang="en-US" sz="1200">
              <a:solidFill>
                <a:srgbClr val="000000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62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83" charset="0"/>
                <a:ea typeface="ＭＳ Ｐゴシック" pitchFamily="-83" charset="-128"/>
                <a:cs typeface="ＭＳ Ｐゴシック" pitchFamily="-83" charset="-128"/>
              </a:rPr>
              <a:t>This slide shows the pharmacodynamic effect of study drug in these patients with high residual reactivity.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83" charset="0"/>
                <a:ea typeface="ＭＳ Ｐゴシック" pitchFamily="-83" charset="-128"/>
                <a:cs typeface="ＭＳ Ｐゴシック" pitchFamily="-83" charset="-128"/>
              </a:rPr>
              <a:t>The level of platelet reactivity significantly decreased in both groups over the first 30-days.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83" charset="0"/>
                <a:ea typeface="ＭＳ Ｐゴシック" pitchFamily="-83" charset="-128"/>
                <a:cs typeface="ＭＳ Ｐゴシック" pitchFamily="-83" charset="-128"/>
              </a:rPr>
              <a:t>Compared to standard-dose clopidogrel, high dose clopidogrel significantly reduced the level of reactivity by approximately 40 PRUs and provided a 22% absolute reduction in the rate of high reactivity at 30 days.</a:t>
            </a:r>
          </a:p>
        </p:txBody>
      </p:sp>
      <p:sp>
        <p:nvSpPr>
          <p:cNvPr id="462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43C43-6604-914C-ACEA-C5A5E51408A9}" type="slidenum">
              <a:rPr lang="en-US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31</a:t>
            </a:fld>
            <a:endParaRPr lang="en-US">
              <a:solidFill>
                <a:srgbClr val="000000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64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7338" indent="-287338" eaLnBrk="1" hangingPunct="1">
              <a:spcAft>
                <a:spcPts val="1800"/>
              </a:spcAft>
              <a:buClr>
                <a:srgbClr val="FFFFFF"/>
              </a:buClr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This plot illustrates the PRUs 12 to 24 hours after PCI in the patients who had events, stratified by group.</a:t>
            </a:r>
          </a:p>
          <a:p>
            <a:pPr marL="287338" indent="-287338" eaLnBrk="1" hangingPunct="1">
              <a:spcAft>
                <a:spcPts val="1800"/>
              </a:spcAft>
              <a:buClr>
                <a:srgbClr val="FFFFFF"/>
              </a:buClr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The post-PCI PRUs in the patients without high reactivity were clustered within the upper range for that group, the majority near the threshold of 230 PRU.</a:t>
            </a:r>
          </a:p>
          <a:p>
            <a:pPr marL="287338" indent="-287338" eaLnBrk="1" hangingPunct="1">
              <a:spcAft>
                <a:spcPts val="1800"/>
              </a:spcAft>
              <a:buClr>
                <a:srgbClr val="FFFFFF"/>
              </a:buClr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This observation must be considered exploratory and hypothesis-generating.</a:t>
            </a:r>
          </a:p>
          <a:p>
            <a:pPr marL="287338" indent="-287338" eaLnBrk="1" hangingPunct="1">
              <a:spcAft>
                <a:spcPts val="1800"/>
              </a:spcAft>
              <a:buClr>
                <a:srgbClr val="FFFFFF"/>
              </a:buClr>
              <a:buFontTx/>
              <a:buChar char="•"/>
            </a:pPr>
            <a:endParaRPr lang="en-US">
              <a:solidFill>
                <a:srgbClr val="FFFFFF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  <a:p>
            <a:pPr marL="287338" indent="-287338" eaLnBrk="1" hangingPunct="1">
              <a:spcBef>
                <a:spcPct val="0"/>
              </a:spcBef>
            </a:pPr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64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FA4C1-B0E1-A44D-BD38-66F77D356E71}" type="slidenum">
              <a:rPr lang="en-US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32</a:t>
            </a:fld>
            <a:endParaRPr lang="en-US">
              <a:solidFill>
                <a:srgbClr val="000000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66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66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542C5-56FC-C34E-8449-6C736C75E468}" type="slidenum">
              <a:rPr lang="en-US" smtClean="0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33</a:t>
            </a:fld>
            <a:endParaRPr lang="en-US" smtClean="0">
              <a:solidFill>
                <a:srgbClr val="000000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FE1D5-623B-6841-909E-944FDEADCAB3}" type="slidenum">
              <a:rPr lang="nl-NL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4</a:t>
            </a:fld>
            <a:endParaRPr lang="nl-NL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68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32EF3-F45C-2241-9114-FF5BAD5EAF20}" type="slidenum">
              <a:rPr lang="en-US">
                <a:latin typeface="Arial" pitchFamily="-83" charset="0"/>
                <a:ea typeface="MS PGothic" pitchFamily="34" charset="-128"/>
                <a:cs typeface="MS PGothic" pitchFamily="34" charset="-128"/>
              </a:rPr>
              <a:pPr/>
              <a:t>34</a:t>
            </a:fld>
            <a:endParaRPr lang="en-US">
              <a:latin typeface="Arial" pitchFamily="-83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68996" name="Notes Placeholder 4"/>
          <p:cNvSpPr>
            <a:spLocks noGrp="1"/>
          </p:cNvSpPr>
          <p:nvPr/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30000"/>
              </a:spcBef>
            </a:pPr>
            <a:endParaRPr lang="fr-FR" sz="1200">
              <a:latin typeface="Calibri" pitchFamily="-83" charset="0"/>
            </a:endParaRPr>
          </a:p>
        </p:txBody>
      </p:sp>
      <p:sp>
        <p:nvSpPr>
          <p:cNvPr id="468997" name="Espace réservé des commentaires 1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B84A3-5C6B-0045-9B47-47089FD8F941}" type="slidenum">
              <a:rPr lang="nl-NL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42</a:t>
            </a:fld>
            <a:endParaRPr lang="nl-NL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47821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7821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78213" name="Tijdelijke aanduiding voor dianumm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236569E-656A-724F-9680-0C9DF9B7BBC4}" type="slidenum">
              <a:rPr lang="nl-NL" sz="1200"/>
              <a:pPr algn="r"/>
              <a:t>42</a:t>
            </a:fld>
            <a:endParaRPr lang="nl-NL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>
            <a:prstTxWarp prst="textNoShape">
              <a:avLst/>
            </a:prstTxWarp>
          </a:bodyPr>
          <a:lstStyle/>
          <a:p>
            <a:pPr algn="r" defTabSz="930275"/>
            <a:fld id="{611A1C3E-85D5-684A-8A74-C2FD15D718F7}" type="slidenum">
              <a:rPr lang="en-US" sz="1200">
                <a:latin typeface="Times New Roman" pitchFamily="-83" charset="0"/>
              </a:rPr>
              <a:pPr algn="r" defTabSz="930275"/>
              <a:t>45</a:t>
            </a:fld>
            <a:endParaRPr lang="en-US" sz="1200">
              <a:latin typeface="Times New Roman" pitchFamily="-83" charset="0"/>
            </a:endParaRPr>
          </a:p>
        </p:txBody>
      </p:sp>
      <p:sp>
        <p:nvSpPr>
          <p:cNvPr id="4843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48435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51" tIns="46476" rIns="92951" bIns="46476"/>
          <a:lstStyle/>
          <a:p>
            <a:pPr eaLnBrk="1" hangingPunct="1"/>
            <a:endParaRPr lang="en-US" smtClean="0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84357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1" tIns="46476" rIns="92951" bIns="46476" anchor="b">
            <a:prstTxWarp prst="textNoShape">
              <a:avLst/>
            </a:prstTxWarp>
          </a:bodyPr>
          <a:lstStyle/>
          <a:p>
            <a:pPr algn="r" defTabSz="930275"/>
            <a:fld id="{79679B3F-859F-6D42-A08B-9A602EF6C4BE}" type="slidenum">
              <a:rPr lang="en-US" sz="1200">
                <a:latin typeface="뚎わ딬" charset="0"/>
              </a:rPr>
              <a:pPr algn="r" defTabSz="930275"/>
              <a:t>45</a:t>
            </a:fld>
            <a:endParaRPr lang="en-US" sz="1200">
              <a:latin typeface="뚎わ딬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1" tIns="46516" rIns="93031" bIns="46516" anchor="b">
            <a:prstTxWarp prst="textNoShape">
              <a:avLst/>
            </a:prstTxWarp>
          </a:bodyPr>
          <a:lstStyle/>
          <a:p>
            <a:pPr algn="r" defTabSz="930275"/>
            <a:fld id="{D483CE0B-C659-8A46-A0BF-A00F553FA3A6}" type="slidenum">
              <a:rPr lang="en-US" sz="2000"/>
              <a:pPr algn="r" defTabSz="930275"/>
              <a:t>5</a:t>
            </a:fld>
            <a:endParaRPr lang="en-US" sz="2000"/>
          </a:p>
        </p:txBody>
      </p:sp>
      <p:sp>
        <p:nvSpPr>
          <p:cNvPr id="412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12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E5395-E1CD-614F-9AD6-09FE8AD28CF3}" type="slidenum">
              <a:rPr lang="en-US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6</a:t>
            </a:fld>
            <a:endParaRPr lang="en-US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16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16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3D887-7EB9-6647-BF9F-0B4E91A527B0}" type="slidenum">
              <a:rPr lang="nl-NL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7</a:t>
            </a:fld>
            <a:endParaRPr lang="nl-NL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5B9C3-B87F-4947-9803-AB48F6C06D46}" type="slidenum">
              <a:rPr lang="en-US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8</a:t>
            </a:fld>
            <a:endParaRPr lang="en-US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41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343C3-20AB-AE4F-8E34-B53C8835772E}" type="slidenum">
              <a:rPr lang="nl-NL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9</a:t>
            </a:fld>
            <a:endParaRPr lang="nl-NL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3" charset="0"/>
                <a:ea typeface="Calibri" pitchFamily="-83" charset="0"/>
                <a:cs typeface="Calibri" pitchFamily="-83" charset="0"/>
              </a:rPr>
              <a:t>Another fairly old but pretty interesting study from the Amsterdam Medical Center showed that heightened spontaneous aggregation was associated with a worse clinical outcome in survivors after a first myocardial infarction</a:t>
            </a:r>
          </a:p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7AEDA-FE4D-8148-8AE2-DCD3B896CFF7}" type="slidenum">
              <a:rPr lang="en-US">
                <a:latin typeface="Arial" pitchFamily="-83" charset="0"/>
                <a:ea typeface="Arial" pitchFamily="-83" charset="0"/>
                <a:cs typeface="Arial" pitchFamily="-83" charset="0"/>
              </a:rPr>
              <a:pPr/>
              <a:t>10</a:t>
            </a:fld>
            <a:endParaRPr lang="en-US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9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9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9.pn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9.pn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7.xml"/><Relationship Id="rId4" Type="http://schemas.openxmlformats.org/officeDocument/2006/relationships/image" Target="../media/image9.png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22EB2-A1B5-7A4F-B540-E00F2B535F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6EFC-9827-0B43-B0E5-B693003DAE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DF85F-4129-7640-A2F0-099E792F5A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A09D-E9FD-7E41-BA39-7FD3283697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3B009-2393-4F49-9B3A-7A5271EA1A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02B-D216-434E-A9CF-829726D194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962150" cy="59436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734050" cy="594360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87C4-D1FB-284A-ABDA-60316157F9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D4EBBD-B58B-0242-B527-9420984B5C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CD19-41AF-DD41-B519-CC51049B0B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1011F-7D14-6848-B0C7-B1ECBCD9C4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1D81-20BD-D34F-AD55-64BCF27937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C585-0F71-4B45-A5CE-67FF12ACF3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8311-F1EA-5C49-AB55-EC5CE7B9D5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91618-827B-7A44-B84B-A118BCD338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2786-B334-3540-8B93-382A246F9B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4EE1F-2CD7-7D49-A3A9-9B7CC64C531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F477-41B2-CB46-8D7A-34844750D1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74606-F915-B542-99E9-475F4F8452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4F4B3-5B22-9F43-ACBC-B57D28A096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C5B2-6C77-9A4E-84DF-C4503B04C5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9850B-E358-FD44-970D-196B5BBABB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50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61D99-8E19-5741-926E-9601E420AB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0F80A-6933-C643-B8D9-234E8C9978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50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4D72D-3EBF-434D-B391-808AC5B7AF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C307C-8A02-2D4B-B3C1-349B52F7AC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D5EDB-1B35-8946-9F0F-82BBFF6DEB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D51E9-3578-C346-A786-DD80E54E43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31CFE-EB97-D146-860D-0CF8D0725D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3617F-8C07-D44F-A683-C532F29D2E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515E-91E8-BF4F-80CD-422871DF94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242D7-0329-FB4E-8AFF-2612A532F9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CBF9-5A09-EE48-917E-D8973BBFAF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1368-A5FC-4D43-A0CB-F39950D9F9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5AC6-310F-6D4B-9AD6-3AACBD6A36E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5DD7-3152-D74D-996F-0C404192FC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CBFF-0580-8240-8FA2-2C6FFBB730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78343-AEF1-6C47-B57A-36462964C3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04863" y="1600206"/>
            <a:ext cx="37925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9800" y="1600206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D4B2D-E3C3-8C45-9B44-A85AB3B8AB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62769" y="12"/>
            <a:ext cx="2154237" cy="6126163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94" y="12"/>
            <a:ext cx="6315075" cy="6126163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8621712" cy="141763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04863" y="1600206"/>
            <a:ext cx="3792537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749800" y="1600206"/>
            <a:ext cx="3794125" cy="4525963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531" y="2130437"/>
            <a:ext cx="874395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3056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DBB3-594D-EC44-97A6-4BA60C6D21B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C12C6-E6E3-4C40-9893-1EA02B7DD8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440691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D003D-0798-E44B-AB5D-B5AA108DF8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6777" y="188595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4950" y="188595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4BFE-C781-AC43-882B-15B68818C8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6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6D6BD-4BC4-8A4D-9C49-B463A97A69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74A1-459A-C648-8AAE-2586D16FD3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A9C0E-5B8B-9D4B-A57A-DA4E095548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40000"/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88652"/>
            <a:ext cx="914942" cy="865907"/>
          </a:xfrm>
          <a:prstGeom prst="ellipse">
            <a:avLst/>
          </a:prstGeom>
          <a:ln w="57150" cap="rnd"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7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/>
          </a:blip>
          <a:srcRect l="-9994" t="-11399" r="-9994" b="-11399"/>
          <a:stretch/>
        </p:blipFill>
        <p:spPr bwMode="auto">
          <a:xfrm>
            <a:off x="7956376" y="229391"/>
            <a:ext cx="936104" cy="866442"/>
          </a:xfrm>
          <a:prstGeom prst="ellipse">
            <a:avLst/>
          </a:prstGeom>
          <a:solidFill>
            <a:schemeClr val="bg1"/>
          </a:solidFill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 prstMaterial="metal">
            <a:bevelT w="95250" h="31750"/>
            <a:contourClr>
              <a:srgbClr val="333333"/>
            </a:contourClr>
          </a:sp3d>
          <a:extLst/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D5CB-4FF9-D248-B0FE-B37404B88C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2731" y="27306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4350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4E1F4-6E70-B648-8D84-E7C5719F22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A9C07-1B39-7B49-B01C-37FBBDBCFF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9955-2E39-7046-9872-FD119EB94E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00925" y="609600"/>
            <a:ext cx="2209800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7700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0075-04B8-4146-A35C-564F1ADAAB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31" y="609600"/>
            <a:ext cx="87439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866775" y="1885950"/>
            <a:ext cx="874395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FE933-1EBF-FB47-9324-EBEA5AB780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0213" y="619129"/>
            <a:ext cx="8337550" cy="4937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28787"/>
            <a:ext cx="3946525" cy="10652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35500" y="1628787"/>
            <a:ext cx="3946525" cy="10652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slow">
    <p:wip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E3355-4B0B-DD4D-8D8A-09EB28C9E7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AAE8-CC51-4A4D-AAD3-64474D02CD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57E2-E719-914B-9ABB-1A7A2EB374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5DA6-45D0-1C4E-A57E-E2E17A1C01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CDAF-D91F-D942-B7A5-07EB97B94E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9893-8856-FD49-B3AF-F03A704249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001B-B308-124C-9142-A42FF078A4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728C-D490-2042-BB86-C4946B7257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0D54-8C28-A64E-9C53-1A589989AA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AEEC-A438-1D41-BB22-07473915E2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075B-B80E-D54E-95D3-483446DF15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94822-A6BF-D242-9A82-EE8ED53919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055C-8F4A-0344-86BF-F252DA93B0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7C28F-CEBD-CE44-8C50-820D2B5FA7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4E1D4-B73E-BD4B-BF46-65DD748C04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5BBC-6A3D-EA48-9774-6A5F1081A8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863" y="1600206"/>
            <a:ext cx="37925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600206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FAEA-5F32-9644-9EBD-587BAEAC28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2769" y="12"/>
            <a:ext cx="2154237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4" y="12"/>
            <a:ext cx="631507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12"/>
            <a:ext cx="8621712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pic>
          <p:nvPicPr>
            <p:cNvPr id="5" name="Picture 47" descr="StAntonius_ziekenhuis_RG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-575"/>
            <a:stretch>
              <a:fillRect/>
            </a:stretch>
          </p:blipFill>
          <p:spPr bwMode="auto">
            <a:xfrm>
              <a:off x="4493" y="3703"/>
              <a:ext cx="1747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mainpage_orange_screen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" t="1924" r="128" b="294"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1" descr="santeonlogo-150-pr-voor-power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53150"/>
            <a:ext cx="80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5477" y="2200287"/>
            <a:ext cx="8254512" cy="58990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5477" y="2800363"/>
            <a:ext cx="8254512" cy="334963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POPular Genetics</a:t>
            </a:r>
            <a:r>
              <a:rPr lang="nl-NL" b="0"/>
              <a:t> | </a:t>
            </a:r>
            <a:fld id="{29F59280-0839-EE45-9581-E5E9C4EC118F}" type="datetime4">
              <a:rPr lang="nl-NL" b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74EA-40D9-B749-8AA4-9FCB1A5D8D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13"/>
            <a:ext cx="7772400" cy="117468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POPular Genetics</a:t>
            </a:r>
            <a:r>
              <a:rPr lang="nl-NL" b="0"/>
              <a:t> | </a:t>
            </a:r>
            <a:fld id="{CCD81198-2E18-FD41-9B8D-47AD5568BBBF}" type="datetime4">
              <a:rPr lang="nl-NL" b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90368-984E-4645-B306-C6DE0F3892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44012" y="1906595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5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POPular Genetics</a:t>
            </a:r>
            <a:r>
              <a:rPr lang="nl-NL" b="0"/>
              <a:t> | </a:t>
            </a:r>
            <a:fld id="{56288BD8-2862-6047-BB98-1980628B7D97}" type="datetime4">
              <a:rPr lang="nl-NL" b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B017-8EA0-0146-BCE0-1DAECFA9B9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44242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27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27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POPular Genetics</a:t>
            </a:r>
            <a:r>
              <a:rPr lang="nl-NL" b="0"/>
              <a:t> | </a:t>
            </a:r>
            <a:fld id="{B61D55A1-5510-CB4F-8EFF-1D59EDC97D3A}" type="datetime4">
              <a:rPr lang="nl-NL" b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ECF1C-4093-9B48-82FD-8B760D1A32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POPular Genetics</a:t>
            </a:r>
            <a:r>
              <a:rPr lang="nl-NL" b="0"/>
              <a:t> | </a:t>
            </a:r>
            <a:fld id="{CB0758C1-04B6-8A4C-9D94-07D06AF5692E}" type="datetime4">
              <a:rPr lang="nl-NL" b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46E79-2C9D-8A42-8F67-4FCE22AB1B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POPular Genetics</a:t>
            </a:r>
            <a:r>
              <a:rPr lang="nl-NL" b="0"/>
              <a:t> | </a:t>
            </a:r>
            <a:fld id="{4A8CA1E9-037C-AE44-9015-C7D22581268C}" type="datetime4">
              <a:rPr lang="nl-NL" b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1E6F-26B1-F14C-A24E-F7AED4EE8A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0D441-810C-CF44-9AD1-B066D3A3A7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435" cy="587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538" y="27306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POPular Genetics</a:t>
            </a:r>
            <a:r>
              <a:rPr lang="nl-NL" b="0"/>
              <a:t> | </a:t>
            </a:r>
            <a:fld id="{7B23C705-9EEE-D44B-AAA5-BC3B77EC5C16}" type="datetime4">
              <a:rPr lang="nl-NL" b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45A6-1D6E-DB4A-83ED-A9FEC2E838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12"/>
            <a:ext cx="5486400" cy="2949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POPular Genetics</a:t>
            </a:r>
            <a:r>
              <a:rPr lang="nl-NL" b="0"/>
              <a:t> | </a:t>
            </a:r>
            <a:fld id="{09624C19-FFD4-B94E-8316-DCFEFB8408CE}" type="datetime4">
              <a:rPr lang="nl-NL" b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EEFC-67EB-D646-AE18-2AF0D52B69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POPular Genetics</a:t>
            </a:r>
            <a:r>
              <a:rPr lang="nl-NL" b="0"/>
              <a:t> | </a:t>
            </a:r>
            <a:fld id="{0A598F1D-C4A4-644B-B652-BC87C378146C}" type="datetime4">
              <a:rPr lang="nl-NL" b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A478-1DB7-4040-9C3E-D0D5204FA9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34523" y="884242"/>
            <a:ext cx="365485" cy="54562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41081" y="884242"/>
            <a:ext cx="6053503" cy="54562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POPular Genetics</a:t>
            </a:r>
            <a:r>
              <a:rPr lang="nl-NL" b="0"/>
              <a:t> | </a:t>
            </a:r>
            <a:fld id="{47D612A9-70FA-C942-B18F-7AABF428662F}" type="datetime4">
              <a:rPr lang="nl-NL" b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5C34-AF51-0D46-B6AA-6565FAE863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088" y="884251"/>
            <a:ext cx="8254511" cy="44242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44012" y="1906595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5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POPular Genetics</a:t>
            </a:r>
            <a:r>
              <a:rPr lang="nl-NL" b="0"/>
              <a:t> | </a:t>
            </a:r>
            <a:fld id="{2EAD69AC-5165-EC45-9844-CAFA253D542B}" type="datetime4">
              <a:rPr lang="nl-NL" b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BDAA-8734-F641-B518-FD47DCF803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pic>
          <p:nvPicPr>
            <p:cNvPr id="5" name="Picture 47" descr="StAntonius_ziekenhuis_RG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-575"/>
            <a:stretch>
              <a:fillRect/>
            </a:stretch>
          </p:blipFill>
          <p:spPr bwMode="auto">
            <a:xfrm>
              <a:off x="4493" y="3703"/>
              <a:ext cx="1747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mainpage_orange_screen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" t="1924" r="128" b="294"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1" descr="santeonlogo-150-pr-voor-power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53150"/>
            <a:ext cx="80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5477" y="2200285"/>
            <a:ext cx="8254512" cy="58990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5477" y="2800361"/>
            <a:ext cx="8254512" cy="334963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2" y="6588136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D0263-E532-134B-A0D6-6BDB87CA2B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17468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2" y="6588136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C3BD-B85D-7C4C-8DD2-4A2462D2D9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44012" y="1906595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5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2" y="6588136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6960-FDD2-C749-8897-4F91B47665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44242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483582" y="6588136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2569-1772-524B-9AFA-B393153BE4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D09D-764D-2E47-AC08-BB44A1F164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C2CC-084A-8946-92E7-91DA26A4C1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483582" y="6588136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957B-6AA1-EE43-861C-891CAA9814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483582" y="6588136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1719-DB2B-0F47-A4F3-90D770CC36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587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2" y="6588136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A606-1275-A044-9B60-2B0A81F633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10"/>
            <a:ext cx="5486400" cy="2949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2" y="6588136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58BE-BAB4-D94E-BCE2-64EB95E586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2" y="6588136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ED14-F51B-C548-9861-BE15485A45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34520" y="884242"/>
            <a:ext cx="365485" cy="54562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41081" y="884242"/>
            <a:ext cx="6053503" cy="54562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2" y="6588136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F778-B161-2D4D-9F05-A04D8B9314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087" y="884249"/>
            <a:ext cx="8254511" cy="44242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44012" y="1906595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5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2" y="6588136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9D83-E1C2-B442-8FDF-1348649568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pic>
          <p:nvPicPr>
            <p:cNvPr id="5" name="Picture 47" descr="StAntonius_ziekenhuis_RG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-575"/>
            <a:stretch>
              <a:fillRect/>
            </a:stretch>
          </p:blipFill>
          <p:spPr bwMode="auto">
            <a:xfrm>
              <a:off x="4493" y="3703"/>
              <a:ext cx="1747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mainpage_orange_screen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" t="1924" r="128" b="294"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1" descr="santeonlogo-150-pr-voor-power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53150"/>
            <a:ext cx="80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5477" y="2200283"/>
            <a:ext cx="8254512" cy="58990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5477" y="2800359"/>
            <a:ext cx="8254512" cy="334963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1" y="6588134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D0263-E532-134B-A0D6-6BDB87CA2B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17468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1" y="6588134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C3BD-B85D-7C4C-8DD2-4A2462D2D9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FBCE3-C655-5844-95C8-AE6D90638C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44012" y="1906595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5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1" y="6588134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6960-FDD2-C749-8897-4F91B47665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44242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483581" y="6588134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2569-1772-524B-9AFA-B393153BE4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483581" y="6588134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957B-6AA1-EE43-861C-891CAA9814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483581" y="6588134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1719-DB2B-0F47-A4F3-90D770CC36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35" cy="587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538" y="27305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1" y="6588134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A606-1275-A044-9B60-2B0A81F633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8"/>
            <a:ext cx="5486400" cy="2949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1" y="6588134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58BE-BAB4-D94E-BCE2-64EB95E586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1" y="6588134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ED14-F51B-C548-9861-BE15485A45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34517" y="884242"/>
            <a:ext cx="365485" cy="54562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41081" y="884242"/>
            <a:ext cx="6053503" cy="54562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1" y="6588134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F778-B161-2D4D-9F05-A04D8B9314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086" y="884247"/>
            <a:ext cx="8254511" cy="44242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44012" y="1906595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5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1" y="6588134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9D83-E1C2-B442-8FDF-1348649568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pic>
          <p:nvPicPr>
            <p:cNvPr id="5" name="Picture 47" descr="StAntonius_ziekenhuis_RG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-575"/>
            <a:stretch>
              <a:fillRect/>
            </a:stretch>
          </p:blipFill>
          <p:spPr bwMode="auto">
            <a:xfrm>
              <a:off x="4493" y="3703"/>
              <a:ext cx="1747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mainpage_orange_screen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" t="1924" r="128" b="294"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1" descr="santeonlogo-150-pr-voor-power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53150"/>
            <a:ext cx="80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5477" y="2200281"/>
            <a:ext cx="8254512" cy="58990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5477" y="2800357"/>
            <a:ext cx="8254512" cy="334963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6FB9C-82E2-D646-B26F-B7AA00190D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A459-131A-BD4D-ACC0-6E97E796AA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17468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09EE-013F-AE4A-A7EA-9A273896E8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44012" y="1906595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5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E26B-6C7B-8A40-9EE6-01BC7EEE3E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44242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8CB5-CBC1-FB4F-BF40-F86EC0ABF8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03E6-B6D2-5447-AF75-8F6BCDFCED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EDF9-CE72-2641-8AD0-98A2544C27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587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85E9-FF95-144A-AE72-23BE89C49F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6"/>
            <a:ext cx="5486400" cy="2949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0350-981D-8B4D-8E3D-68511EB2F7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BEF3-6125-1C4C-959C-8C8566556F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34514" y="884242"/>
            <a:ext cx="365485" cy="54562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41081" y="884242"/>
            <a:ext cx="6053503" cy="54562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0ED4-C9D2-D040-AE30-4AC81338EF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E35C-39FE-744C-90C5-8328DC8394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085" y="884245"/>
            <a:ext cx="8254511" cy="44242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44012" y="1906595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5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06DE-176D-CA4C-917F-23A76072AF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pic>
          <p:nvPicPr>
            <p:cNvPr id="5" name="Picture 47" descr="StAntonius_ziekenhuis_RG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-575"/>
            <a:stretch>
              <a:fillRect/>
            </a:stretch>
          </p:blipFill>
          <p:spPr bwMode="auto">
            <a:xfrm>
              <a:off x="4493" y="3703"/>
              <a:ext cx="1747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mainpage_orange_screen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" t="1924" r="128" b="294"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1" descr="santeonlogo-150-pr-voor-power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53150"/>
            <a:ext cx="80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5477" y="2200281"/>
            <a:ext cx="8254512" cy="58990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5477" y="2800357"/>
            <a:ext cx="8254512" cy="334963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A459-131A-BD4D-ACC0-6E97E796AA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17468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09EE-013F-AE4A-A7EA-9A273896E8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44012" y="1906595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5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E26B-6C7B-8A40-9EE6-01BC7EEE3E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44242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8CB5-CBC1-FB4F-BF40-F86EC0ABF8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03E6-B6D2-5447-AF75-8F6BCDFCED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EDF9-CE72-2641-8AD0-98A2544C27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587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85E9-FF95-144A-AE72-23BE89C49F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6"/>
            <a:ext cx="5486400" cy="2949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0350-981D-8B4D-8E3D-68511EB2F7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9521-F4A5-1047-8967-BDDAADC6AE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BEF3-6125-1C4C-959C-8C8566556F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34514" y="884242"/>
            <a:ext cx="365485" cy="54562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41081" y="884242"/>
            <a:ext cx="6053503" cy="54562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0ED4-C9D2-D040-AE30-4AC81338EF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085" y="884245"/>
            <a:ext cx="8254511" cy="44242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44012" y="1906595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5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80" y="6588132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06DE-176D-CA4C-917F-23A76072AF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pic>
          <p:nvPicPr>
            <p:cNvPr id="5" name="Picture 47" descr="StAntonius_ziekenhuis_RG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-575"/>
            <a:stretch>
              <a:fillRect/>
            </a:stretch>
          </p:blipFill>
          <p:spPr bwMode="auto">
            <a:xfrm>
              <a:off x="4493" y="3703"/>
              <a:ext cx="1747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mainpage_orange_screen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" t="1924" r="128" b="294"/>
            <a:stretch>
              <a:fillRect/>
            </a:stretch>
          </p:blipFill>
          <p:spPr bwMode="auto">
            <a:xfrm>
              <a:off x="0" y="0"/>
              <a:ext cx="624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1" descr="santeonlogo-150-pr-voor-power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53150"/>
            <a:ext cx="800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5477" y="2200279"/>
            <a:ext cx="8254512" cy="58990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5477" y="2800355"/>
            <a:ext cx="8254512" cy="334963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79" y="6588130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A459-131A-BD4D-ACC0-6E97E796AA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17468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79" y="6588130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09EE-013F-AE4A-A7EA-9A273896E8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44012" y="1906593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3"/>
            <a:ext cx="4057650" cy="4433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79" y="6588130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E26B-6C7B-8A40-9EE6-01BC7EEE3E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44242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483579" y="6588130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8CB5-CBC1-FB4F-BF40-F86EC0ABF8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483579" y="6588130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03E6-B6D2-5447-AF75-8F6BCDFCED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483579" y="6588130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EDF9-CE72-2641-8AD0-98A2544C27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50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64A1-19CF-754C-82AD-043313071C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587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79" y="6588130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85E9-FF95-144A-AE72-23BE89C49F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4"/>
            <a:ext cx="5486400" cy="2949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79" y="6588130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0350-981D-8B4D-8E3D-68511EB2F7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79" y="6588130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BEF3-6125-1C4C-959C-8C8566556F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34511" y="884242"/>
            <a:ext cx="365485" cy="54562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41081" y="884242"/>
            <a:ext cx="6053503" cy="54562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483579" y="6588130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0ED4-C9D2-D040-AE30-4AC81338EF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084" y="884243"/>
            <a:ext cx="8254511" cy="44242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44012" y="1906593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2339" y="1906593"/>
            <a:ext cx="4057650" cy="44338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483579" y="6588130"/>
            <a:ext cx="1680749" cy="138499"/>
          </a:xfrm>
        </p:spPr>
        <p:txBody>
          <a:bodyPr/>
          <a:lstStyle>
            <a:lvl1pPr>
              <a:defRPr b="0"/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06DE-176D-CA4C-917F-23A76072AF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925AB-779D-B142-B7E8-A9386D5187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837F-F337-6240-92C0-8A6ACF0418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04863" y="1600206"/>
            <a:ext cx="37925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9800" y="1600206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62769" y="12"/>
            <a:ext cx="2154237" cy="6126163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94" y="12"/>
            <a:ext cx="6315075" cy="6126163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8621712" cy="141763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04863" y="1600206"/>
            <a:ext cx="3792537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749800" y="1600206"/>
            <a:ext cx="3794125" cy="4525963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22CC7-0007-734B-85E5-BE37B4053B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04863" y="1600206"/>
            <a:ext cx="37925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9800" y="1600206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C14C6-E4D2-C04D-A1C0-05022671D5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62769" y="12"/>
            <a:ext cx="2154237" cy="6126163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94" y="12"/>
            <a:ext cx="6315075" cy="6126163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8621712" cy="141763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804863" y="1600206"/>
            <a:ext cx="7739062" cy="4525963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96DB2-6A8D-1445-B7AB-B1517A71C8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ED4E-BAAA-C049-B59D-E287DF7C2F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C17B-B4DE-3B43-9A77-9B6FEFFA56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9F8B3-8865-FA4F-BC21-682D6C5A5F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76BCC-F304-4E4A-8F98-D251693125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AEF6-1DDA-5847-897D-36C3AB75DA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593D-BC98-4B42-BA75-501D304E9E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FC471-5ECC-2D4E-BC9B-9F1F341462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58F1-5353-E746-B13E-B7B11588C7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C48A9-6841-B549-8B05-494808B362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E6F0E-D2FA-7B4F-B236-B16B1705E5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08C57-B918-F843-AAF7-C28D514510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50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1AC64-CC51-174D-9C70-7D710C54E7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EC1CD-B300-9F48-9A9E-8AA9E032C6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31ED-9CE4-334C-BF7A-40386DBECD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1A4E-CF1B-F14D-94C7-5A5D6060CF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867F-FA64-3748-9DF7-D838E72D68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AEF8C-994B-5D41-9207-6495E73ADE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51188-25FE-914E-AA5C-E1A4FD2955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493B2-6571-894B-BEB6-3296782C2E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2E44B-1138-254E-888A-89D8E86FA2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C1943-0A26-834F-BAC8-BB268A239A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B061-49FB-624D-AF84-3BCD670E12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E3C9-D825-3845-AC96-DAFA2051BD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DC6A8-A389-2C47-ACBD-3429A9CC38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898D2-A7EF-E347-84C2-91DBBA257F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6B06-F984-944F-B555-4A2E6BFF7E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2DAA1-28BA-5848-A4F7-584D363950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D67DA-0823-ED42-A083-B9EE84AB58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2EFD6-C090-6742-B54F-A8AE008979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341F6-7198-4C40-9669-A6A687C595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BE7B1-8C12-AD43-B2B8-98790B680A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65A30-4001-2D4A-886A-0817276780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0267-D285-C045-AF6F-B4B421AC5E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4C22-3D5E-D146-AE59-8E27F25806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7563-869D-7C49-BDD6-ABD13FB047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511B7-33E8-A440-B98D-24529D19BD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04A1-590E-464D-B450-E9AA216F85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2C649-F396-A942-8C6D-651722F9F6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50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3FF7-3EF5-8447-ABC1-17542B92F5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D3D2-4CAD-754B-9730-E2BC2C723B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41B0B-8B29-D241-ABB6-97A22164EB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FBB3-F415-2A48-BD21-33B038497137}" type="datetime1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019E7135-EF55-C543-BDAE-6BDB6CDB67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057400"/>
            <a:ext cx="7543800" cy="1295400"/>
          </a:xfrm>
          <a:noFill/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410200"/>
            <a:ext cx="6400800" cy="11430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E55A-15BB-D449-8D14-E96E72B59C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C97C6-3524-B040-8003-7FB5BC3B49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48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848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8EAFB-E140-B540-A59F-6E9C008110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8E34-FCB7-0640-8BDF-ED23E654D6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55A42-F89D-2E48-908E-B5FB809701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0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oleObject" Target="../embeddings/Microsoft_Office_PowerPoint_97-2003-presentatie2.ppt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vmlDrawing" Target="../drawings/vmlDrawing2.v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image" Target="../media/image6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image" Target="../media/image6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6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image" Target="../media/image6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image" Target="../media/image6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oleObject" Target="../embeddings/Microsoft_Office_PowerPoint_97-2003-presentatie1.ppt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C0771876-DD48-1248-B8D6-F1B8B6D4DE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074241DD-4A8C-E24E-90C3-C2D052FE28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609600"/>
            <a:ext cx="6858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368645" name="Line 5"/>
          <p:cNvSpPr>
            <a:spLocks noChangeShapeType="1"/>
          </p:cNvSpPr>
          <p:nvPr/>
        </p:nvSpPr>
        <p:spPr bwMode="auto">
          <a:xfrm>
            <a:off x="1828800" y="1828800"/>
            <a:ext cx="6858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Arial" pitchFamily="-65" charset="0"/>
              <a:ea typeface="+mn-ea"/>
              <a:cs typeface="+mn-cs"/>
            </a:endParaRPr>
          </a:p>
        </p:txBody>
      </p:sp>
      <p:pic>
        <p:nvPicPr>
          <p:cNvPr id="105478" name="Picture 6" descr="AHA2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0"/>
        </a:spcAft>
        <a:buClr>
          <a:srgbClr val="B82C00"/>
        </a:buClr>
        <a:buSzPct val="75000"/>
        <a:buFont typeface="Wingdings" pitchFamily="-83" charset="2"/>
        <a:buChar char="n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82C00"/>
        </a:buClr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fld id="{071C7C35-FCED-094E-8B29-D08FA7976E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17767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138" y="6400812"/>
            <a:ext cx="1757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1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E59F8D0-DD10-5B4C-BDF9-CF1812B4C0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1981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138" y="6400812"/>
            <a:ext cx="1757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1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fld id="{FD0918AD-BDC3-9B4E-974B-0DE460125B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rgbClr val="0000FF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fld id="{9683CE6F-51C4-AC46-B40C-06766ADC41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0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6217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863" y="1600206"/>
            <a:ext cx="77390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211970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1970" name="Presentation" r:id="rId15" imgW="0" imgH="0" progId="PowerPoint.Show.8">
              <p:embed/>
            </p:oleObj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FFFF00"/>
        </a:buClr>
        <a:buFont typeface="Wingdings" pitchFamily="-83" charset="2"/>
        <a:buChar char="§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Arial" pitchFamily="-83" charset="0"/>
        <a:buChar char="–"/>
        <a:defRPr sz="22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SzPct val="120000"/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Arial" pitchFamily="-83" charset="0"/>
        <a:buChar char="–"/>
        <a:defRPr sz="22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-83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30000">
              <a:schemeClr val="accent6">
                <a:lumMod val="75000"/>
              </a:schemeClr>
            </a:gs>
            <a:gs pos="70000">
              <a:srgbClr val="0E3ED8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9" y="200025"/>
            <a:ext cx="7862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Titelformat zu bearbeiten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9" y="1527179"/>
            <a:ext cx="7862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6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340E6E7-7AEF-A046-AFC6-6E737ECE3FE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  <a:ea typeface="ＭＳ Ｐゴシック" pitchFamily="-83" charset="-128"/>
          <a:cs typeface="ＭＳ Ｐゴシック" pitchFamily="-8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  <a:ea typeface="ＭＳ Ｐゴシック" pitchFamily="-83" charset="-128"/>
          <a:cs typeface="ＭＳ Ｐゴシック" pitchFamily="-8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  <a:ea typeface="ＭＳ Ｐゴシック" pitchFamily="-83" charset="-128"/>
          <a:cs typeface="ＭＳ Ｐゴシック" pitchFamily="-8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  <a:ea typeface="ＭＳ Ｐゴシック" pitchFamily="-83" charset="-128"/>
          <a:cs typeface="ＭＳ Ｐゴシック" pitchFamily="-83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  <a:ea typeface="ＭＳ Ｐゴシック" pitchFamily="-8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ea typeface="ＭＳ Ｐゴシック" pitchFamily="-8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  <a:ea typeface="ＭＳ Ｐゴシック" pitchFamily="-8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ea typeface="ＭＳ Ｐゴシック" pitchFamily="-83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-8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8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-83" charset="0"/>
              </a:defRPr>
            </a:lvl1pPr>
          </a:lstStyle>
          <a:p>
            <a:pPr>
              <a:defRPr/>
            </a:pPr>
            <a:fld id="{E722C2F4-D3A3-7E4E-A465-8FF91A97E1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343047" name="Picture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138" y="6400812"/>
            <a:ext cx="1757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1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 bwMode="auto">
          <a:xfrm>
            <a:off x="0" y="6400812"/>
            <a:ext cx="9144000" cy="307777"/>
          </a:xfrm>
          <a:prstGeom prst="rect">
            <a:avLst/>
          </a:prstGeom>
          <a:gradFill flip="none" rotWithShape="1">
            <a:gsLst>
              <a:gs pos="0">
                <a:srgbClr val="020C67"/>
              </a:gs>
              <a:gs pos="100000">
                <a:schemeClr val="bg2">
                  <a:lumMod val="85000"/>
                  <a:lumOff val="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1">
                <a:lumMod val="75000"/>
                <a:alpha val="75000"/>
              </a:schemeClr>
            </a:glo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1400" b="1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27013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0200"/>
            <a:ext cx="8226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46119" name="Group 5"/>
          <p:cNvGrpSpPr>
            <a:grpSpLocks/>
          </p:cNvGrpSpPr>
          <p:nvPr/>
        </p:nvGrpSpPr>
        <p:grpSpPr bwMode="auto">
          <a:xfrm>
            <a:off x="7186619" y="6367475"/>
            <a:ext cx="2262187" cy="338137"/>
            <a:chOff x="4292" y="192"/>
            <a:chExt cx="1228" cy="213"/>
          </a:xfrm>
        </p:grpSpPr>
        <p:sp>
          <p:nvSpPr>
            <p:cNvPr id="346122" name="Text Box 6"/>
            <p:cNvSpPr txBox="1">
              <a:spLocks noChangeArrowheads="1"/>
            </p:cNvSpPr>
            <p:nvPr/>
          </p:nvSpPr>
          <p:spPr bwMode="auto">
            <a:xfrm>
              <a:off x="4368" y="192"/>
              <a:ext cx="11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ea typeface="ＭＳ Ｐゴシック" pitchFamily="-83" charset="-128"/>
                  <a:cs typeface="ＭＳ Ｐゴシック" pitchFamily="-83" charset="-128"/>
                </a:rPr>
                <a:t>SCRIPPS</a:t>
              </a:r>
              <a:r>
                <a:rPr lang="en-US" sz="1600">
                  <a:solidFill>
                    <a:srgbClr val="000000"/>
                  </a:solidFill>
                  <a:ea typeface="ＭＳ Ｐゴシック" pitchFamily="-83" charset="-128"/>
                  <a:cs typeface="ＭＳ Ｐゴシック" pitchFamily="-83" charset="-128"/>
                </a:rPr>
                <a:t> </a:t>
              </a:r>
              <a:r>
                <a:rPr lang="en-US" sz="1600">
                  <a:solidFill>
                    <a:srgbClr val="FFFFFF"/>
                  </a:solidFill>
                  <a:ea typeface="ＭＳ Ｐゴシック" pitchFamily="-83" charset="-128"/>
                  <a:cs typeface="ＭＳ Ｐゴシック" pitchFamily="-83" charset="-128"/>
                </a:rPr>
                <a:t>CLINIC</a:t>
              </a:r>
            </a:p>
          </p:txBody>
        </p:sp>
        <p:grpSp>
          <p:nvGrpSpPr>
            <p:cNvPr id="346123" name="Group 7"/>
            <p:cNvGrpSpPr>
              <a:grpSpLocks noChangeAspect="1"/>
            </p:cNvGrpSpPr>
            <p:nvPr/>
          </p:nvGrpSpPr>
          <p:grpSpPr bwMode="auto">
            <a:xfrm>
              <a:off x="4292" y="256"/>
              <a:ext cx="98" cy="98"/>
              <a:chOff x="1104" y="1344"/>
              <a:chExt cx="1344" cy="1344"/>
            </a:xfrm>
          </p:grpSpPr>
          <p:sp>
            <p:nvSpPr>
              <p:cNvPr id="34612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104" y="1344"/>
                <a:ext cx="1347" cy="1344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ea typeface="ＭＳ Ｐゴシック" pitchFamily="-83" charset="-128"/>
                  <a:cs typeface="ＭＳ Ｐゴシック" pitchFamily="-83" charset="-128"/>
                </a:endParaRPr>
              </a:p>
            </p:txBody>
          </p:sp>
          <p:sp>
            <p:nvSpPr>
              <p:cNvPr id="346125" name="Rectangle 9"/>
              <p:cNvSpPr>
                <a:spLocks noChangeAspect="1" noChangeArrowheads="1"/>
              </p:cNvSpPr>
              <p:nvPr/>
            </p:nvSpPr>
            <p:spPr bwMode="auto">
              <a:xfrm>
                <a:off x="1329" y="1577"/>
                <a:ext cx="898" cy="87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ea typeface="ＭＳ Ｐゴシック" pitchFamily="-83" charset="-128"/>
                  <a:cs typeface="ＭＳ Ｐゴシック" pitchFamily="-83" charset="-128"/>
                </a:endParaRPr>
              </a:p>
            </p:txBody>
          </p:sp>
          <p:sp>
            <p:nvSpPr>
              <p:cNvPr id="346126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577" y="1810"/>
                <a:ext cx="402" cy="411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  <a:ea typeface="ＭＳ Ｐゴシック" pitchFamily="-83" charset="-128"/>
                  <a:cs typeface="ＭＳ Ｐゴシック" pitchFamily="-83" charset="-128"/>
                </a:endParaRPr>
              </a:p>
            </p:txBody>
          </p:sp>
          <p:grpSp>
            <p:nvGrpSpPr>
              <p:cNvPr id="346127" name="Group 11"/>
              <p:cNvGrpSpPr>
                <a:grpSpLocks noChangeAspect="1"/>
              </p:cNvGrpSpPr>
              <p:nvPr/>
            </p:nvGrpSpPr>
            <p:grpSpPr bwMode="auto">
              <a:xfrm>
                <a:off x="1164" y="1400"/>
                <a:ext cx="1248" cy="1248"/>
                <a:chOff x="1152" y="1392"/>
                <a:chExt cx="1248" cy="1248"/>
              </a:xfrm>
            </p:grpSpPr>
            <p:sp>
              <p:nvSpPr>
                <p:cNvPr id="346133" name="Line 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51" y="1391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6134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151" y="1391"/>
                  <a:ext cx="1253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346128" name="Group 14"/>
              <p:cNvGrpSpPr>
                <a:grpSpLocks noChangeAspect="1"/>
              </p:cNvGrpSpPr>
              <p:nvPr/>
            </p:nvGrpSpPr>
            <p:grpSpPr bwMode="auto">
              <a:xfrm>
                <a:off x="1392" y="1632"/>
                <a:ext cx="768" cy="768"/>
                <a:chOff x="1392" y="1632"/>
                <a:chExt cx="768" cy="768"/>
              </a:xfrm>
            </p:grpSpPr>
            <p:sp>
              <p:nvSpPr>
                <p:cNvPr id="346131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88" y="1632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6132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1388" y="1632"/>
                  <a:ext cx="827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346129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1636" y="1879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6130" name="Line 18"/>
              <p:cNvSpPr>
                <a:spLocks noChangeAspect="1" noChangeShapeType="1"/>
              </p:cNvSpPr>
              <p:nvPr/>
            </p:nvSpPr>
            <p:spPr bwMode="auto">
              <a:xfrm>
                <a:off x="1636" y="1879"/>
                <a:ext cx="28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90" name="Rectangle 89"/>
          <p:cNvSpPr/>
          <p:nvPr/>
        </p:nvSpPr>
        <p:spPr bwMode="auto">
          <a:xfrm>
            <a:off x="0" y="6400811"/>
            <a:ext cx="184666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1400" b="1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6" name="Footer Placeholder 95"/>
          <p:cNvSpPr>
            <a:spLocks noGrp="1"/>
          </p:cNvSpPr>
          <p:nvPr>
            <p:ph type="ftr" sz="quarter" idx="3"/>
          </p:nvPr>
        </p:nvSpPr>
        <p:spPr>
          <a:xfrm>
            <a:off x="0" y="6019812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FFFF00">
                    <a:lumMod val="20000"/>
                    <a:lumOff val="80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80988" indent="-280988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Wingdings" pitchFamily="-83" charset="2"/>
        <a:buChar char="§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568325" indent="-285750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Char char="•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798513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Font typeface="Arial" pitchFamily="-83" charset="0"/>
        <a:buChar char="-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-83" charset="0"/>
        <a:buChar char="-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-83" charset="0"/>
        <a:buChar char="-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pitchFamily="-112" charset="0"/>
        <a:buChar char="-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pitchFamily="-112" charset="0"/>
        <a:buChar char="-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pitchFamily="-112" charset="0"/>
        <a:buChar char="-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pitchFamily="-112" charset="0"/>
        <a:buChar char="-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4257381-D766-6F4E-9C82-76134E716A5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347143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138" y="6400812"/>
            <a:ext cx="1757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1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48D2A4F2-9B30-C54B-84D6-DBB3F98CD5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BA0D40-7127-C34F-840E-1C34D6B9AF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3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0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6217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863" y="1600206"/>
            <a:ext cx="77390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FFFF00"/>
        </a:buClr>
        <a:buFont typeface="Wingdings" pitchFamily="-83" charset="2"/>
        <a:buChar char="§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Arial" pitchFamily="-83" charset="0"/>
        <a:buChar char="–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SzPct val="120000"/>
        <a:buChar char="•"/>
        <a:defRPr sz="22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Arial" pitchFamily="-83" charset="0"/>
        <a:buChar char="–"/>
        <a:defRPr sz="22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-83" charset="2"/>
        <a:buChar char="§"/>
        <a:defRPr sz="22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43" descr="StAntonius_ziekenhuis_RGB"/>
          <p:cNvPicPr>
            <a:picLocks noChangeAspect="1" noChangeArrowheads="1"/>
          </p:cNvPicPr>
          <p:nvPr/>
        </p:nvPicPr>
        <p:blipFill>
          <a:blip r:embed="rId14" cstate="print"/>
          <a:srcRect r="-2873" b="1567"/>
          <a:stretch>
            <a:fillRect/>
          </a:stretch>
        </p:blipFill>
        <p:spPr bwMode="auto">
          <a:xfrm>
            <a:off x="7662869" y="6313488"/>
            <a:ext cx="148113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326" y="884238"/>
            <a:ext cx="8255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6" y="1906595"/>
            <a:ext cx="8255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4188" y="6588137"/>
            <a:ext cx="177086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1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nl-NL"/>
              <a:t>POPular Genetics | </a:t>
            </a:r>
            <a:fld id="{918FB49F-9D9B-2443-9383-E811E8B9F670}" type="datetime4">
              <a:rPr lang="nl-NL"/>
              <a:pPr>
                <a:defRPr/>
              </a:pPr>
              <a:t>3 april 2013</a:t>
            </a:fld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006" y="6588137"/>
            <a:ext cx="20519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9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B47F2496-0937-DD41-A58E-B404356285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185744" y="255600"/>
            <a:ext cx="8772525" cy="320675"/>
          </a:xfrm>
          <a:custGeom>
            <a:avLst/>
            <a:gdLst/>
            <a:ahLst/>
            <a:cxnLst>
              <a:cxn ang="0">
                <a:pos x="3232" y="109"/>
              </a:cxn>
              <a:cxn ang="0">
                <a:pos x="32" y="109"/>
              </a:cxn>
              <a:cxn ang="0">
                <a:pos x="0" y="77"/>
              </a:cxn>
              <a:cxn ang="0">
                <a:pos x="0" y="32"/>
              </a:cxn>
              <a:cxn ang="0">
                <a:pos x="32" y="0"/>
              </a:cxn>
              <a:cxn ang="0">
                <a:pos x="3200" y="0"/>
              </a:cxn>
              <a:cxn ang="0">
                <a:pos x="3232" y="32"/>
              </a:cxn>
              <a:cxn ang="0">
                <a:pos x="3232" y="109"/>
              </a:cxn>
            </a:cxnLst>
            <a:rect l="0" t="0" r="r" b="b"/>
            <a:pathLst>
              <a:path w="3232" h="109">
                <a:moveTo>
                  <a:pt x="3232" y="109"/>
                </a:moveTo>
                <a:cubicBezTo>
                  <a:pt x="32" y="109"/>
                  <a:pt x="32" y="109"/>
                  <a:pt x="32" y="109"/>
                </a:cubicBezTo>
                <a:cubicBezTo>
                  <a:pt x="14" y="109"/>
                  <a:pt x="0" y="94"/>
                  <a:pt x="0" y="7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3217" y="0"/>
                  <a:pt x="3232" y="14"/>
                  <a:pt x="3232" y="32"/>
                </a:cubicBezTo>
                <a:lnTo>
                  <a:pt x="3232" y="109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265113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83" charset="0"/>
        <a:buChar char="-"/>
        <a:defRPr sz="2800">
          <a:solidFill>
            <a:schemeClr val="tx1"/>
          </a:solidFill>
          <a:latin typeface="+mn-lt"/>
          <a:ea typeface="ＭＳ Ｐゴシック" pitchFamily="-83" charset="-128"/>
        </a:defRPr>
      </a:lvl2pPr>
      <a:lvl3pPr marL="53816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3" charset="-128"/>
        </a:defRPr>
      </a:lvl3pPr>
      <a:lvl4pPr marL="81121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83" charset="0"/>
        <a:buChar char="◦"/>
        <a:defRPr sz="2000">
          <a:solidFill>
            <a:schemeClr val="tx1"/>
          </a:solidFill>
          <a:latin typeface="+mn-lt"/>
          <a:ea typeface="ＭＳ Ｐゴシック" pitchFamily="-83" charset="-128"/>
        </a:defRPr>
      </a:lvl4pPr>
      <a:lvl5pPr marL="1076325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83" charset="0"/>
        <a:buChar char="·"/>
        <a:defRPr sz="2000">
          <a:solidFill>
            <a:schemeClr val="tx1"/>
          </a:solidFill>
          <a:latin typeface="+mn-lt"/>
          <a:ea typeface="ＭＳ Ｐゴシック" pitchFamily="-83" charset="-128"/>
        </a:defRPr>
      </a:lvl5pPr>
      <a:lvl6pPr marL="15335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6pPr>
      <a:lvl7pPr marL="19907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7pPr>
      <a:lvl8pPr marL="24479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8pPr>
      <a:lvl9pPr marL="29051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StAntonius_ziekenhuis_RGB"/>
          <p:cNvPicPr>
            <a:picLocks noChangeAspect="1" noChangeArrowheads="1"/>
          </p:cNvPicPr>
          <p:nvPr/>
        </p:nvPicPr>
        <p:blipFill>
          <a:blip r:embed="rId14" cstate="print"/>
          <a:srcRect r="-2873" b="1567"/>
          <a:stretch>
            <a:fillRect/>
          </a:stretch>
        </p:blipFill>
        <p:spPr bwMode="auto">
          <a:xfrm>
            <a:off x="7662501" y="6313488"/>
            <a:ext cx="148150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087" y="884249"/>
            <a:ext cx="8254511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017" y="1906595"/>
            <a:ext cx="8255977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3581" y="6588136"/>
            <a:ext cx="16807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hlink"/>
                </a:solidFill>
              </a:defRPr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494" y="6588136"/>
            <a:ext cx="20519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900" b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6B5F35D6-6A80-E540-ABD6-2DFE60B09C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186110" y="255599"/>
            <a:ext cx="8771792" cy="320675"/>
          </a:xfrm>
          <a:custGeom>
            <a:avLst/>
            <a:gdLst/>
            <a:ahLst/>
            <a:cxnLst>
              <a:cxn ang="0">
                <a:pos x="3232" y="109"/>
              </a:cxn>
              <a:cxn ang="0">
                <a:pos x="32" y="109"/>
              </a:cxn>
              <a:cxn ang="0">
                <a:pos x="0" y="77"/>
              </a:cxn>
              <a:cxn ang="0">
                <a:pos x="0" y="32"/>
              </a:cxn>
              <a:cxn ang="0">
                <a:pos x="32" y="0"/>
              </a:cxn>
              <a:cxn ang="0">
                <a:pos x="3200" y="0"/>
              </a:cxn>
              <a:cxn ang="0">
                <a:pos x="3232" y="32"/>
              </a:cxn>
              <a:cxn ang="0">
                <a:pos x="3232" y="109"/>
              </a:cxn>
            </a:cxnLst>
            <a:rect l="0" t="0" r="r" b="b"/>
            <a:pathLst>
              <a:path w="3232" h="109">
                <a:moveTo>
                  <a:pt x="3232" y="109"/>
                </a:moveTo>
                <a:cubicBezTo>
                  <a:pt x="32" y="109"/>
                  <a:pt x="32" y="109"/>
                  <a:pt x="32" y="109"/>
                </a:cubicBezTo>
                <a:cubicBezTo>
                  <a:pt x="14" y="109"/>
                  <a:pt x="0" y="94"/>
                  <a:pt x="0" y="7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3217" y="0"/>
                  <a:pt x="3232" y="14"/>
                  <a:pt x="3232" y="32"/>
                </a:cubicBezTo>
                <a:lnTo>
                  <a:pt x="3232" y="109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265113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83" charset="0"/>
        <a:buChar char="-"/>
        <a:defRPr sz="2800">
          <a:solidFill>
            <a:schemeClr val="tx1"/>
          </a:solidFill>
          <a:latin typeface="+mn-lt"/>
          <a:ea typeface="ＭＳ Ｐゴシック" pitchFamily="-83" charset="-128"/>
        </a:defRPr>
      </a:lvl2pPr>
      <a:lvl3pPr marL="53816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3" charset="-128"/>
        </a:defRPr>
      </a:lvl3pPr>
      <a:lvl4pPr marL="81121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83" charset="0"/>
        <a:buChar char="◦"/>
        <a:defRPr sz="2000">
          <a:solidFill>
            <a:schemeClr val="tx1"/>
          </a:solidFill>
          <a:latin typeface="+mn-lt"/>
          <a:ea typeface="ＭＳ Ｐゴシック" pitchFamily="-83" charset="-128"/>
        </a:defRPr>
      </a:lvl4pPr>
      <a:lvl5pPr marL="1076325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83" charset="0"/>
        <a:buChar char="·"/>
        <a:defRPr sz="2000">
          <a:solidFill>
            <a:schemeClr val="tx1"/>
          </a:solidFill>
          <a:latin typeface="+mn-lt"/>
          <a:ea typeface="ＭＳ Ｐゴシック" pitchFamily="-83" charset="-128"/>
        </a:defRPr>
      </a:lvl5pPr>
      <a:lvl6pPr marL="15335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6pPr>
      <a:lvl7pPr marL="19907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7pPr>
      <a:lvl8pPr marL="24479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8pPr>
      <a:lvl9pPr marL="29051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StAntonius_ziekenhuis_RGB"/>
          <p:cNvPicPr>
            <a:picLocks noChangeAspect="1" noChangeArrowheads="1"/>
          </p:cNvPicPr>
          <p:nvPr/>
        </p:nvPicPr>
        <p:blipFill>
          <a:blip r:embed="rId14" cstate="print"/>
          <a:srcRect r="-2873" b="1567"/>
          <a:stretch>
            <a:fillRect/>
          </a:stretch>
        </p:blipFill>
        <p:spPr bwMode="auto">
          <a:xfrm>
            <a:off x="7662501" y="6313488"/>
            <a:ext cx="148150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086" y="884247"/>
            <a:ext cx="8254511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016" y="1906595"/>
            <a:ext cx="8255977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3579" y="6588134"/>
            <a:ext cx="16807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hlink"/>
                </a:solidFill>
              </a:defRPr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493" y="6588134"/>
            <a:ext cx="20519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900" b="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6B5F35D6-6A80-E540-ABD6-2DFE60B09C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186109" y="255597"/>
            <a:ext cx="8771792" cy="320675"/>
          </a:xfrm>
          <a:custGeom>
            <a:avLst/>
            <a:gdLst/>
            <a:ahLst/>
            <a:cxnLst>
              <a:cxn ang="0">
                <a:pos x="3232" y="109"/>
              </a:cxn>
              <a:cxn ang="0">
                <a:pos x="32" y="109"/>
              </a:cxn>
              <a:cxn ang="0">
                <a:pos x="0" y="77"/>
              </a:cxn>
              <a:cxn ang="0">
                <a:pos x="0" y="32"/>
              </a:cxn>
              <a:cxn ang="0">
                <a:pos x="32" y="0"/>
              </a:cxn>
              <a:cxn ang="0">
                <a:pos x="3200" y="0"/>
              </a:cxn>
              <a:cxn ang="0">
                <a:pos x="3232" y="32"/>
              </a:cxn>
              <a:cxn ang="0">
                <a:pos x="3232" y="109"/>
              </a:cxn>
            </a:cxnLst>
            <a:rect l="0" t="0" r="r" b="b"/>
            <a:pathLst>
              <a:path w="3232" h="109">
                <a:moveTo>
                  <a:pt x="3232" y="109"/>
                </a:moveTo>
                <a:cubicBezTo>
                  <a:pt x="32" y="109"/>
                  <a:pt x="32" y="109"/>
                  <a:pt x="32" y="109"/>
                </a:cubicBezTo>
                <a:cubicBezTo>
                  <a:pt x="14" y="109"/>
                  <a:pt x="0" y="94"/>
                  <a:pt x="0" y="7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3217" y="0"/>
                  <a:pt x="3232" y="14"/>
                  <a:pt x="3232" y="32"/>
                </a:cubicBezTo>
                <a:lnTo>
                  <a:pt x="3232" y="109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83" charset="-128"/>
          <a:cs typeface="ＭＳ Ｐゴシック" pitchFamily="-83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265113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83" charset="0"/>
        <a:buChar char="-"/>
        <a:defRPr sz="2800">
          <a:solidFill>
            <a:schemeClr val="tx1"/>
          </a:solidFill>
          <a:latin typeface="+mn-lt"/>
          <a:ea typeface="ＭＳ Ｐゴシック" pitchFamily="-83" charset="-128"/>
        </a:defRPr>
      </a:lvl2pPr>
      <a:lvl3pPr marL="53816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3" charset="-128"/>
        </a:defRPr>
      </a:lvl3pPr>
      <a:lvl4pPr marL="81121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83" charset="0"/>
        <a:buChar char="◦"/>
        <a:defRPr sz="2000">
          <a:solidFill>
            <a:schemeClr val="tx1"/>
          </a:solidFill>
          <a:latin typeface="+mn-lt"/>
          <a:ea typeface="ＭＳ Ｐゴシック" pitchFamily="-83" charset="-128"/>
        </a:defRPr>
      </a:lvl4pPr>
      <a:lvl5pPr marL="1076325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83" charset="0"/>
        <a:buChar char="·"/>
        <a:defRPr sz="2000">
          <a:solidFill>
            <a:schemeClr val="tx1"/>
          </a:solidFill>
          <a:latin typeface="+mn-lt"/>
          <a:ea typeface="ＭＳ Ｐゴシック" pitchFamily="-83" charset="-128"/>
        </a:defRPr>
      </a:lvl5pPr>
      <a:lvl6pPr marL="15335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6pPr>
      <a:lvl7pPr marL="19907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7pPr>
      <a:lvl8pPr marL="24479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8pPr>
      <a:lvl9pPr marL="29051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StAntonius_ziekenhuis_RGB"/>
          <p:cNvPicPr>
            <a:picLocks noChangeAspect="1" noChangeArrowheads="1"/>
          </p:cNvPicPr>
          <p:nvPr/>
        </p:nvPicPr>
        <p:blipFill>
          <a:blip r:embed="rId14" cstate="print"/>
          <a:srcRect r="-2873" b="1567"/>
          <a:stretch>
            <a:fillRect/>
          </a:stretch>
        </p:blipFill>
        <p:spPr bwMode="auto">
          <a:xfrm>
            <a:off x="7662500" y="6313488"/>
            <a:ext cx="148150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085" y="884245"/>
            <a:ext cx="8254511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015" y="1906595"/>
            <a:ext cx="8255977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3579" y="6588132"/>
            <a:ext cx="16807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hlink"/>
                </a:solidFill>
              </a:defRPr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492" y="6588132"/>
            <a:ext cx="20519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900" b="0">
                <a:solidFill>
                  <a:schemeClr val="hlink"/>
                </a:solidFill>
                <a:latin typeface="Arial" pitchFamily="-83" charset="0"/>
              </a:defRPr>
            </a:lvl1pPr>
          </a:lstStyle>
          <a:p>
            <a:pPr>
              <a:defRPr/>
            </a:pPr>
            <a:fld id="{1B820C86-3F77-5841-84B8-53809EA043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186108" y="255595"/>
            <a:ext cx="8771792" cy="320675"/>
          </a:xfrm>
          <a:custGeom>
            <a:avLst/>
            <a:gdLst/>
            <a:ahLst/>
            <a:cxnLst>
              <a:cxn ang="0">
                <a:pos x="3232" y="109"/>
              </a:cxn>
              <a:cxn ang="0">
                <a:pos x="32" y="109"/>
              </a:cxn>
              <a:cxn ang="0">
                <a:pos x="0" y="77"/>
              </a:cxn>
              <a:cxn ang="0">
                <a:pos x="0" y="32"/>
              </a:cxn>
              <a:cxn ang="0">
                <a:pos x="32" y="0"/>
              </a:cxn>
              <a:cxn ang="0">
                <a:pos x="3200" y="0"/>
              </a:cxn>
              <a:cxn ang="0">
                <a:pos x="3232" y="32"/>
              </a:cxn>
              <a:cxn ang="0">
                <a:pos x="3232" y="109"/>
              </a:cxn>
            </a:cxnLst>
            <a:rect l="0" t="0" r="r" b="b"/>
            <a:pathLst>
              <a:path w="3232" h="109">
                <a:moveTo>
                  <a:pt x="3232" y="109"/>
                </a:moveTo>
                <a:cubicBezTo>
                  <a:pt x="32" y="109"/>
                  <a:pt x="32" y="109"/>
                  <a:pt x="32" y="109"/>
                </a:cubicBezTo>
                <a:cubicBezTo>
                  <a:pt x="14" y="109"/>
                  <a:pt x="0" y="94"/>
                  <a:pt x="0" y="7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3217" y="0"/>
                  <a:pt x="3232" y="14"/>
                  <a:pt x="3232" y="32"/>
                </a:cubicBezTo>
                <a:lnTo>
                  <a:pt x="3232" y="109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+mj-lt"/>
          <a:ea typeface="ＭＳ Ｐゴシック" pitchFamily="-101" charset="-128"/>
          <a:cs typeface="ＭＳ Ｐゴシック" pitchFamily="-101" charset="-128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101" charset="-128"/>
          <a:cs typeface="ＭＳ Ｐゴシック" pitchFamily="-101" charset="-128"/>
        </a:defRPr>
      </a:lvl1pPr>
      <a:lvl2pPr marL="265113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101" charset="0"/>
        <a:buChar char="-"/>
        <a:defRPr sz="2800">
          <a:solidFill>
            <a:schemeClr val="tx1"/>
          </a:solidFill>
          <a:latin typeface="+mn-lt"/>
          <a:ea typeface="ＭＳ Ｐゴシック" pitchFamily="-83" charset="-128"/>
        </a:defRPr>
      </a:lvl2pPr>
      <a:lvl3pPr marL="53816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3" charset="-128"/>
        </a:defRPr>
      </a:lvl3pPr>
      <a:lvl4pPr marL="81121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101" charset="0"/>
        <a:buChar char="◦"/>
        <a:defRPr sz="2000">
          <a:solidFill>
            <a:schemeClr val="tx1"/>
          </a:solidFill>
          <a:latin typeface="+mn-lt"/>
          <a:ea typeface="ＭＳ Ｐゴシック" pitchFamily="-83" charset="-128"/>
        </a:defRPr>
      </a:lvl4pPr>
      <a:lvl5pPr marL="1076325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101" charset="0"/>
        <a:buChar char="·"/>
        <a:defRPr sz="2000">
          <a:solidFill>
            <a:schemeClr val="tx1"/>
          </a:solidFill>
          <a:latin typeface="+mn-lt"/>
          <a:ea typeface="ＭＳ Ｐゴシック" pitchFamily="-83" charset="-128"/>
        </a:defRPr>
      </a:lvl5pPr>
      <a:lvl6pPr marL="15335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6pPr>
      <a:lvl7pPr marL="19907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7pPr>
      <a:lvl8pPr marL="24479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8pPr>
      <a:lvl9pPr marL="29051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StAntonius_ziekenhuis_RGB"/>
          <p:cNvPicPr>
            <a:picLocks noChangeAspect="1" noChangeArrowheads="1"/>
          </p:cNvPicPr>
          <p:nvPr/>
        </p:nvPicPr>
        <p:blipFill>
          <a:blip r:embed="rId14" cstate="print"/>
          <a:srcRect r="-2873" b="1567"/>
          <a:stretch>
            <a:fillRect/>
          </a:stretch>
        </p:blipFill>
        <p:spPr bwMode="auto">
          <a:xfrm>
            <a:off x="7662500" y="6313488"/>
            <a:ext cx="148150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085" y="884245"/>
            <a:ext cx="8254511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015" y="1906595"/>
            <a:ext cx="8255977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3578" y="6588132"/>
            <a:ext cx="16807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hlink"/>
                </a:solidFill>
              </a:defRPr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492" y="6588132"/>
            <a:ext cx="20519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900" b="0">
                <a:solidFill>
                  <a:schemeClr val="hlink"/>
                </a:solidFill>
                <a:latin typeface="Arial" pitchFamily="-83" charset="0"/>
              </a:defRPr>
            </a:lvl1pPr>
          </a:lstStyle>
          <a:p>
            <a:pPr>
              <a:defRPr/>
            </a:pPr>
            <a:fld id="{1B820C86-3F77-5841-84B8-53809EA043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186108" y="255595"/>
            <a:ext cx="8771792" cy="320675"/>
          </a:xfrm>
          <a:custGeom>
            <a:avLst/>
            <a:gdLst/>
            <a:ahLst/>
            <a:cxnLst>
              <a:cxn ang="0">
                <a:pos x="3232" y="109"/>
              </a:cxn>
              <a:cxn ang="0">
                <a:pos x="32" y="109"/>
              </a:cxn>
              <a:cxn ang="0">
                <a:pos x="0" y="77"/>
              </a:cxn>
              <a:cxn ang="0">
                <a:pos x="0" y="32"/>
              </a:cxn>
              <a:cxn ang="0">
                <a:pos x="32" y="0"/>
              </a:cxn>
              <a:cxn ang="0">
                <a:pos x="3200" y="0"/>
              </a:cxn>
              <a:cxn ang="0">
                <a:pos x="3232" y="32"/>
              </a:cxn>
              <a:cxn ang="0">
                <a:pos x="3232" y="109"/>
              </a:cxn>
            </a:cxnLst>
            <a:rect l="0" t="0" r="r" b="b"/>
            <a:pathLst>
              <a:path w="3232" h="109">
                <a:moveTo>
                  <a:pt x="3232" y="109"/>
                </a:moveTo>
                <a:cubicBezTo>
                  <a:pt x="32" y="109"/>
                  <a:pt x="32" y="109"/>
                  <a:pt x="32" y="109"/>
                </a:cubicBezTo>
                <a:cubicBezTo>
                  <a:pt x="14" y="109"/>
                  <a:pt x="0" y="94"/>
                  <a:pt x="0" y="7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3217" y="0"/>
                  <a:pt x="3232" y="14"/>
                  <a:pt x="3232" y="32"/>
                </a:cubicBezTo>
                <a:lnTo>
                  <a:pt x="3232" y="109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+mj-lt"/>
          <a:ea typeface="ＭＳ Ｐゴシック" pitchFamily="-101" charset="-128"/>
          <a:cs typeface="ＭＳ Ｐゴシック" pitchFamily="-101" charset="-128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101" charset="-128"/>
          <a:cs typeface="ＭＳ Ｐゴシック" pitchFamily="-101" charset="-128"/>
        </a:defRPr>
      </a:lvl1pPr>
      <a:lvl2pPr marL="265113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101" charset="0"/>
        <a:buChar char="-"/>
        <a:defRPr sz="2800">
          <a:solidFill>
            <a:schemeClr val="tx1"/>
          </a:solidFill>
          <a:latin typeface="+mn-lt"/>
          <a:ea typeface="ＭＳ Ｐゴシック" pitchFamily="-83" charset="-128"/>
        </a:defRPr>
      </a:lvl2pPr>
      <a:lvl3pPr marL="53816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3" charset="-128"/>
        </a:defRPr>
      </a:lvl3pPr>
      <a:lvl4pPr marL="81121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101" charset="0"/>
        <a:buChar char="◦"/>
        <a:defRPr sz="2000">
          <a:solidFill>
            <a:schemeClr val="tx1"/>
          </a:solidFill>
          <a:latin typeface="+mn-lt"/>
          <a:ea typeface="ＭＳ Ｐゴシック" pitchFamily="-83" charset="-128"/>
        </a:defRPr>
      </a:lvl4pPr>
      <a:lvl5pPr marL="1076325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101" charset="0"/>
        <a:buChar char="·"/>
        <a:defRPr sz="2000">
          <a:solidFill>
            <a:schemeClr val="tx1"/>
          </a:solidFill>
          <a:latin typeface="+mn-lt"/>
          <a:ea typeface="ＭＳ Ｐゴシック" pitchFamily="-83" charset="-128"/>
        </a:defRPr>
      </a:lvl5pPr>
      <a:lvl6pPr marL="15335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6pPr>
      <a:lvl7pPr marL="19907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7pPr>
      <a:lvl8pPr marL="24479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8pPr>
      <a:lvl9pPr marL="29051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StAntonius_ziekenhuis_RGB"/>
          <p:cNvPicPr>
            <a:picLocks noChangeAspect="1" noChangeArrowheads="1"/>
          </p:cNvPicPr>
          <p:nvPr/>
        </p:nvPicPr>
        <p:blipFill>
          <a:blip r:embed="rId14" cstate="print"/>
          <a:srcRect r="-2873" b="1567"/>
          <a:stretch>
            <a:fillRect/>
          </a:stretch>
        </p:blipFill>
        <p:spPr bwMode="auto">
          <a:xfrm>
            <a:off x="7662499" y="6313488"/>
            <a:ext cx="148150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084" y="884243"/>
            <a:ext cx="8254511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014" y="1906593"/>
            <a:ext cx="8255977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3577" y="6588130"/>
            <a:ext cx="17704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hlink"/>
                </a:solidFill>
              </a:defRPr>
            </a:lvl1pPr>
          </a:lstStyle>
          <a:p>
            <a:r>
              <a:rPr lang="nl-NL"/>
              <a:t>Thomas Bergmeijer - 7 nov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491" y="6588130"/>
            <a:ext cx="20519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900" b="0">
                <a:solidFill>
                  <a:schemeClr val="hlink"/>
                </a:solidFill>
                <a:latin typeface="Arial" pitchFamily="-83" charset="0"/>
              </a:defRPr>
            </a:lvl1pPr>
          </a:lstStyle>
          <a:p>
            <a:pPr>
              <a:defRPr/>
            </a:pPr>
            <a:fld id="{1B820C86-3F77-5841-84B8-53809EA043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186107" y="255593"/>
            <a:ext cx="8771792" cy="320675"/>
          </a:xfrm>
          <a:custGeom>
            <a:avLst/>
            <a:gdLst/>
            <a:ahLst/>
            <a:cxnLst>
              <a:cxn ang="0">
                <a:pos x="3232" y="109"/>
              </a:cxn>
              <a:cxn ang="0">
                <a:pos x="32" y="109"/>
              </a:cxn>
              <a:cxn ang="0">
                <a:pos x="0" y="77"/>
              </a:cxn>
              <a:cxn ang="0">
                <a:pos x="0" y="32"/>
              </a:cxn>
              <a:cxn ang="0">
                <a:pos x="32" y="0"/>
              </a:cxn>
              <a:cxn ang="0">
                <a:pos x="3200" y="0"/>
              </a:cxn>
              <a:cxn ang="0">
                <a:pos x="3232" y="32"/>
              </a:cxn>
              <a:cxn ang="0">
                <a:pos x="3232" y="109"/>
              </a:cxn>
            </a:cxnLst>
            <a:rect l="0" t="0" r="r" b="b"/>
            <a:pathLst>
              <a:path w="3232" h="109">
                <a:moveTo>
                  <a:pt x="3232" y="109"/>
                </a:moveTo>
                <a:cubicBezTo>
                  <a:pt x="32" y="109"/>
                  <a:pt x="32" y="109"/>
                  <a:pt x="32" y="109"/>
                </a:cubicBezTo>
                <a:cubicBezTo>
                  <a:pt x="14" y="109"/>
                  <a:pt x="0" y="94"/>
                  <a:pt x="0" y="7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200" y="0"/>
                  <a:pt x="3200" y="0"/>
                  <a:pt x="3200" y="0"/>
                </a:cubicBezTo>
                <a:cubicBezTo>
                  <a:pt x="3217" y="0"/>
                  <a:pt x="3232" y="14"/>
                  <a:pt x="3232" y="32"/>
                </a:cubicBezTo>
                <a:lnTo>
                  <a:pt x="3232" y="109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+mj-lt"/>
          <a:ea typeface="ＭＳ Ｐゴシック" pitchFamily="-101" charset="-128"/>
          <a:cs typeface="ＭＳ Ｐゴシック" pitchFamily="-101" charset="-128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  <a:ea typeface="ＭＳ Ｐゴシック" pitchFamily="-101" charset="-128"/>
          <a:cs typeface="ＭＳ Ｐゴシック" pitchFamily="-101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3000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101" charset="-128"/>
          <a:cs typeface="ＭＳ Ｐゴシック" pitchFamily="-101" charset="-128"/>
        </a:defRPr>
      </a:lvl1pPr>
      <a:lvl2pPr marL="265113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101" charset="0"/>
        <a:buChar char="-"/>
        <a:defRPr sz="2800">
          <a:solidFill>
            <a:schemeClr val="tx1"/>
          </a:solidFill>
          <a:latin typeface="+mn-lt"/>
          <a:ea typeface="ＭＳ Ｐゴシック" pitchFamily="-83" charset="-128"/>
        </a:defRPr>
      </a:lvl2pPr>
      <a:lvl3pPr marL="53816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3" charset="-128"/>
        </a:defRPr>
      </a:lvl3pPr>
      <a:lvl4pPr marL="811213" indent="-271463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101" charset="0"/>
        <a:buChar char="◦"/>
        <a:defRPr sz="2000">
          <a:solidFill>
            <a:schemeClr val="tx1"/>
          </a:solidFill>
          <a:latin typeface="+mn-lt"/>
          <a:ea typeface="ＭＳ Ｐゴシック" pitchFamily="-83" charset="-128"/>
        </a:defRPr>
      </a:lvl4pPr>
      <a:lvl5pPr marL="1076325" indent="-2635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pitchFamily="-101" charset="0"/>
        <a:buChar char="·"/>
        <a:defRPr sz="2000">
          <a:solidFill>
            <a:schemeClr val="tx1"/>
          </a:solidFill>
          <a:latin typeface="+mn-lt"/>
          <a:ea typeface="ＭＳ Ｐゴシック" pitchFamily="-83" charset="-128"/>
        </a:defRPr>
      </a:lvl5pPr>
      <a:lvl6pPr marL="15335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6pPr>
      <a:lvl7pPr marL="19907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7pPr>
      <a:lvl8pPr marL="24479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8pPr>
      <a:lvl9pPr marL="2905125" indent="-26352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·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0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6217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863" y="1600206"/>
            <a:ext cx="77390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30722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22" name="Presentation" r:id="rId15" imgW="0" imgH="0" progId="PowerPoint.Show.8">
              <p:embed/>
            </p:oleObj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FFFF00"/>
        </a:buClr>
        <a:buFont typeface="Wingdings" pitchFamily="-83" charset="2"/>
        <a:buChar char="§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Arial" pitchFamily="-83" charset="0"/>
        <a:buChar char="–"/>
        <a:defRPr sz="22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SzPct val="120000"/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Arial" pitchFamily="-83" charset="0"/>
        <a:buChar char="–"/>
        <a:defRPr sz="22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-83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20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6217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863" y="1600206"/>
            <a:ext cx="77390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FFFF00"/>
        </a:buClr>
        <a:buFont typeface="Wingdings" pitchFamily="-83" charset="2"/>
        <a:buChar char="§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Arial" pitchFamily="-83" charset="0"/>
        <a:buChar char="–"/>
        <a:defRPr sz="22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SzPct val="120000"/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Arial" pitchFamily="-83" charset="0"/>
        <a:buChar char="–"/>
        <a:defRPr sz="22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-83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5000"/>
        </a:spcBef>
        <a:spcAft>
          <a:spcPct val="0"/>
        </a:spcAft>
        <a:buClr>
          <a:srgbClr val="FFFF00"/>
        </a:buClr>
        <a:buFont typeface="Wingdings" pitchFamily="-65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728D6000-F3DE-F34A-A669-360901AB73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rgbClr val="0000FF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EA806FC0-E65F-F34F-BB33-E62E6BE148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74B4A4DD-5C22-FA45-819C-6D3AF62017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84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30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13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282E2AB0-65A5-C646-96C5-F550D2BED878}" type="datetime1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Arial" pitchFamily="-65" charset="0"/>
            </a:endParaRPr>
          </a:p>
        </p:txBody>
      </p:sp>
      <p:grpSp>
        <p:nvGrpSpPr>
          <p:cNvPr id="101384" name="Group 5"/>
          <p:cNvGrpSpPr>
            <a:grpSpLocks/>
          </p:cNvGrpSpPr>
          <p:nvPr/>
        </p:nvGrpSpPr>
        <p:grpSpPr bwMode="auto">
          <a:xfrm>
            <a:off x="7186619" y="6443675"/>
            <a:ext cx="2262187" cy="338137"/>
            <a:chOff x="4292" y="192"/>
            <a:chExt cx="1228" cy="213"/>
          </a:xfrm>
        </p:grpSpPr>
        <p:sp>
          <p:nvSpPr>
            <p:cNvPr id="222220" name="Text Box 6"/>
            <p:cNvSpPr txBox="1">
              <a:spLocks noChangeArrowheads="1"/>
            </p:cNvSpPr>
            <p:nvPr/>
          </p:nvSpPr>
          <p:spPr bwMode="auto">
            <a:xfrm>
              <a:off x="4368" y="192"/>
              <a:ext cx="11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000000"/>
                  </a:solidFill>
                  <a:latin typeface="Arial" pitchFamily="-65" charset="0"/>
                  <a:ea typeface="Arial" pitchFamily="-65" charset="0"/>
                  <a:cs typeface="Arial" pitchFamily="-65" charset="0"/>
                </a:rPr>
                <a:t>SCRIPPS CLINIC</a:t>
              </a:r>
            </a:p>
          </p:txBody>
        </p:sp>
        <p:grpSp>
          <p:nvGrpSpPr>
            <p:cNvPr id="101389" name="Group 7"/>
            <p:cNvGrpSpPr>
              <a:grpSpLocks noChangeAspect="1"/>
            </p:cNvGrpSpPr>
            <p:nvPr/>
          </p:nvGrpSpPr>
          <p:grpSpPr bwMode="auto">
            <a:xfrm>
              <a:off x="4292" y="256"/>
              <a:ext cx="98" cy="98"/>
              <a:chOff x="1104" y="1344"/>
              <a:chExt cx="1344" cy="1344"/>
            </a:xfrm>
          </p:grpSpPr>
          <p:sp>
            <p:nvSpPr>
              <p:cNvPr id="30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104" y="1344"/>
                <a:ext cx="1347" cy="134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Arial"/>
                  <a:ea typeface="Arial" pitchFamily="-65" charset="0"/>
                  <a:cs typeface="Arial"/>
                </a:endParaRPr>
              </a:p>
            </p:txBody>
          </p:sp>
          <p:sp>
            <p:nvSpPr>
              <p:cNvPr id="31" name="Rectangle 9"/>
              <p:cNvSpPr>
                <a:spLocks noChangeAspect="1" noChangeArrowheads="1"/>
              </p:cNvSpPr>
              <p:nvPr/>
            </p:nvSpPr>
            <p:spPr bwMode="auto">
              <a:xfrm>
                <a:off x="1329" y="1577"/>
                <a:ext cx="898" cy="87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Arial"/>
                  <a:ea typeface="Arial" pitchFamily="-65" charset="0"/>
                  <a:cs typeface="Arial"/>
                </a:endParaRPr>
              </a:p>
            </p:txBody>
          </p:sp>
          <p:sp>
            <p:nvSpPr>
              <p:cNvPr id="32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577" y="1810"/>
                <a:ext cx="402" cy="411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Arial"/>
                  <a:ea typeface="Arial" pitchFamily="-65" charset="0"/>
                  <a:cs typeface="Arial"/>
                </a:endParaRPr>
              </a:p>
            </p:txBody>
          </p:sp>
          <p:grpSp>
            <p:nvGrpSpPr>
              <p:cNvPr id="101393" name="Group 11"/>
              <p:cNvGrpSpPr>
                <a:grpSpLocks noChangeAspect="1"/>
              </p:cNvGrpSpPr>
              <p:nvPr/>
            </p:nvGrpSpPr>
            <p:grpSpPr bwMode="auto">
              <a:xfrm>
                <a:off x="1164" y="1400"/>
                <a:ext cx="1248" cy="1248"/>
                <a:chOff x="1152" y="1392"/>
                <a:chExt cx="1248" cy="1248"/>
              </a:xfrm>
            </p:grpSpPr>
            <p:sp>
              <p:nvSpPr>
                <p:cNvPr id="222231" name="Line 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51" y="1391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nl-NL">
                    <a:latin typeface="Arial" pitchFamily="-65" charset="0"/>
                    <a:ea typeface="Arial" pitchFamily="-65" charset="0"/>
                    <a:cs typeface="Arial" pitchFamily="-65" charset="0"/>
                  </a:endParaRPr>
                </a:p>
              </p:txBody>
            </p:sp>
            <p:sp>
              <p:nvSpPr>
                <p:cNvPr id="222232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151" y="1391"/>
                  <a:ext cx="12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nl-NL">
                    <a:latin typeface="Arial" pitchFamily="-65" charset="0"/>
                    <a:ea typeface="Arial" pitchFamily="-65" charset="0"/>
                    <a:cs typeface="Arial" pitchFamily="-65" charset="0"/>
                  </a:endParaRPr>
                </a:p>
              </p:txBody>
            </p:sp>
          </p:grpSp>
          <p:grpSp>
            <p:nvGrpSpPr>
              <p:cNvPr id="101394" name="Group 14"/>
              <p:cNvGrpSpPr>
                <a:grpSpLocks noChangeAspect="1"/>
              </p:cNvGrpSpPr>
              <p:nvPr/>
            </p:nvGrpSpPr>
            <p:grpSpPr bwMode="auto">
              <a:xfrm>
                <a:off x="1392" y="1632"/>
                <a:ext cx="768" cy="768"/>
                <a:chOff x="1392" y="1632"/>
                <a:chExt cx="768" cy="768"/>
              </a:xfrm>
            </p:grpSpPr>
            <p:sp>
              <p:nvSpPr>
                <p:cNvPr id="37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88" y="1632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Arial"/>
                    <a:ea typeface="Arial" pitchFamily="-65" charset="0"/>
                    <a:cs typeface="Arial"/>
                  </a:endParaRPr>
                </a:p>
              </p:txBody>
            </p:sp>
            <p:sp>
              <p:nvSpPr>
                <p:cNvPr id="38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1388" y="1632"/>
                  <a:ext cx="1170" cy="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600" kern="0">
                    <a:solidFill>
                      <a:sysClr val="windowText" lastClr="000000"/>
                    </a:solidFill>
                    <a:latin typeface="Arial"/>
                    <a:ea typeface="Arial" pitchFamily="-65" charset="0"/>
                    <a:cs typeface="Arial"/>
                  </a:endParaRPr>
                </a:p>
              </p:txBody>
            </p:sp>
          </p:grpSp>
          <p:sp>
            <p:nvSpPr>
              <p:cNvPr id="222227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1636" y="187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>
                  <a:latin typeface="Arial" pitchFamily="-65" charset="0"/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222228" name="Line 18"/>
              <p:cNvSpPr>
                <a:spLocks noChangeAspect="1" noChangeShapeType="1"/>
              </p:cNvSpPr>
              <p:nvPr/>
            </p:nvSpPr>
            <p:spPr bwMode="auto">
              <a:xfrm>
                <a:off x="1636" y="1879"/>
                <a:ext cx="2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>
                  <a:latin typeface="Arial" pitchFamily="-65" charset="0"/>
                  <a:ea typeface="Arial" pitchFamily="-65" charset="0"/>
                  <a:cs typeface="Arial" pitchFamily="-65" charset="0"/>
                </a:endParaRPr>
              </a:p>
            </p:txBody>
          </p:sp>
        </p:grpSp>
      </p:grpSp>
      <p:sp>
        <p:nvSpPr>
          <p:cNvPr id="2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latin typeface="Arial"/>
                <a:ea typeface="Arial" pitchFamily="-65" charset="0"/>
                <a:cs typeface="Arial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296875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4400" dirty="0">
              <a:solidFill>
                <a:prstClr val="black"/>
              </a:solidFill>
              <a:latin typeface="Arial"/>
              <a:ea typeface="Arial" pitchFamily="-65" charset="0"/>
              <a:cs typeface="Arial"/>
            </a:endParaRPr>
          </a:p>
        </p:txBody>
      </p:sp>
      <p:sp>
        <p:nvSpPr>
          <p:cNvPr id="101387" name="Title Placeholder 23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ransition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8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8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8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8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•"/>
        <a:defRPr sz="3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–"/>
        <a:defRPr sz="28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•"/>
        <a:defRPr sz="2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–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»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84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anchor="ctr">
            <a:prstTxWarp prst="textNoShape">
              <a:avLst/>
            </a:prstTxWarp>
          </a:bodyPr>
          <a:lstStyle/>
          <a:p>
            <a:pPr algn="ctr" defTabSz="454025"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4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wrap="square" lIns="91382" tIns="45691" rIns="91382" bIns="4569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wrap="square" lIns="91382" tIns="45691" rIns="91382" bIns="45691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lIns="91382" tIns="45691" rIns="91382" bIns="45691" anchor="ctr">
            <a:prstTxWarp prst="textNoShape">
              <a:avLst/>
            </a:prstTxWarp>
          </a:bodyPr>
          <a:lstStyle/>
          <a:p>
            <a:pPr defTabSz="454025">
              <a:defRPr/>
            </a:pPr>
            <a:endParaRPr lang="en-US" sz="1200">
              <a:solidFill>
                <a:srgbClr val="898989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3431" name="Group 5"/>
          <p:cNvGrpSpPr>
            <a:grpSpLocks/>
          </p:cNvGrpSpPr>
          <p:nvPr/>
        </p:nvGrpSpPr>
        <p:grpSpPr bwMode="auto">
          <a:xfrm>
            <a:off x="7186619" y="6443675"/>
            <a:ext cx="2262187" cy="338137"/>
            <a:chOff x="4292" y="192"/>
            <a:chExt cx="1228" cy="213"/>
          </a:xfrm>
        </p:grpSpPr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4368" y="192"/>
              <a:ext cx="11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2813"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SCRIPPS CLINIC</a:t>
              </a:r>
            </a:p>
          </p:txBody>
        </p:sp>
        <p:grpSp>
          <p:nvGrpSpPr>
            <p:cNvPr id="103454" name="Group 7"/>
            <p:cNvGrpSpPr>
              <a:grpSpLocks noChangeAspect="1"/>
            </p:cNvGrpSpPr>
            <p:nvPr/>
          </p:nvGrpSpPr>
          <p:grpSpPr bwMode="auto">
            <a:xfrm>
              <a:off x="4292" y="256"/>
              <a:ext cx="98" cy="98"/>
              <a:chOff x="1104" y="1344"/>
              <a:chExt cx="1344" cy="1344"/>
            </a:xfrm>
          </p:grpSpPr>
          <p:sp>
            <p:nvSpPr>
              <p:cNvPr id="30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104" y="1344"/>
                <a:ext cx="1347" cy="134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2813">
                  <a:defRPr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Rectangle 9"/>
              <p:cNvSpPr>
                <a:spLocks noChangeAspect="1" noChangeArrowheads="1"/>
              </p:cNvSpPr>
              <p:nvPr/>
            </p:nvSpPr>
            <p:spPr bwMode="auto">
              <a:xfrm>
                <a:off x="1329" y="1577"/>
                <a:ext cx="898" cy="87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2813">
                  <a:defRPr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577" y="1810"/>
                <a:ext cx="402" cy="411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2813">
                  <a:defRPr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103458" name="Group 11"/>
              <p:cNvGrpSpPr>
                <a:grpSpLocks noChangeAspect="1"/>
              </p:cNvGrpSpPr>
              <p:nvPr/>
            </p:nvGrpSpPr>
            <p:grpSpPr bwMode="auto">
              <a:xfrm>
                <a:off x="1164" y="1400"/>
                <a:ext cx="1248" cy="1248"/>
                <a:chOff x="1152" y="1392"/>
                <a:chExt cx="1248" cy="1248"/>
              </a:xfrm>
            </p:grpSpPr>
            <p:sp>
              <p:nvSpPr>
                <p:cNvPr id="230440" name="Line 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51" y="1391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nl-NL">
                    <a:latin typeface="Arial" pitchFamily="-65" charset="0"/>
                    <a:ea typeface="Arial" pitchFamily="-65" charset="0"/>
                    <a:cs typeface="Arial" pitchFamily="-65" charset="0"/>
                  </a:endParaRPr>
                </a:p>
              </p:txBody>
            </p:sp>
            <p:sp>
              <p:nvSpPr>
                <p:cNvPr id="230441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151" y="1391"/>
                  <a:ext cx="12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nl-NL">
                    <a:latin typeface="Arial" pitchFamily="-65" charset="0"/>
                    <a:ea typeface="Arial" pitchFamily="-65" charset="0"/>
                    <a:cs typeface="Arial" pitchFamily="-65" charset="0"/>
                  </a:endParaRPr>
                </a:p>
              </p:txBody>
            </p:sp>
          </p:grpSp>
          <p:grpSp>
            <p:nvGrpSpPr>
              <p:cNvPr id="103459" name="Group 14"/>
              <p:cNvGrpSpPr>
                <a:grpSpLocks noChangeAspect="1"/>
              </p:cNvGrpSpPr>
              <p:nvPr/>
            </p:nvGrpSpPr>
            <p:grpSpPr bwMode="auto">
              <a:xfrm>
                <a:off x="1392" y="1632"/>
                <a:ext cx="768" cy="768"/>
                <a:chOff x="1392" y="1632"/>
                <a:chExt cx="768" cy="768"/>
              </a:xfrm>
            </p:grpSpPr>
            <p:sp>
              <p:nvSpPr>
                <p:cNvPr id="37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88" y="1632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3830">
                    <a:defRPr/>
                  </a:pPr>
                  <a:endParaRPr lang="en-US" sz="1600" kern="0" dirty="0">
                    <a:solidFill>
                      <a:sysClr val="windowText" lastClr="000000"/>
                    </a:solidFill>
                    <a:latin typeface="Arial"/>
                    <a:ea typeface="ＭＳ Ｐゴシック" charset="-128"/>
                    <a:cs typeface="Arial"/>
                  </a:endParaRPr>
                </a:p>
              </p:txBody>
            </p:sp>
            <p:sp>
              <p:nvSpPr>
                <p:cNvPr id="38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1388" y="1632"/>
                  <a:ext cx="1655" cy="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3830">
                    <a:defRPr/>
                  </a:pPr>
                  <a:endParaRPr lang="en-US" sz="1600" kern="0" dirty="0">
                    <a:solidFill>
                      <a:sysClr val="windowText" lastClr="000000"/>
                    </a:solidFill>
                    <a:latin typeface="Arial"/>
                    <a:ea typeface="ＭＳ Ｐゴシック" charset="-128"/>
                    <a:cs typeface="Arial"/>
                  </a:endParaRPr>
                </a:p>
              </p:txBody>
            </p:sp>
          </p:grpSp>
          <p:sp>
            <p:nvSpPr>
              <p:cNvPr id="230436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1636" y="187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>
                  <a:latin typeface="Arial" pitchFamily="-65" charset="0"/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230437" name="Line 18"/>
              <p:cNvSpPr>
                <a:spLocks noChangeAspect="1" noChangeShapeType="1"/>
              </p:cNvSpPr>
              <p:nvPr/>
            </p:nvSpPr>
            <p:spPr bwMode="auto">
              <a:xfrm>
                <a:off x="1636" y="1879"/>
                <a:ext cx="2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>
                  <a:latin typeface="Arial" pitchFamily="-65" charset="0"/>
                  <a:ea typeface="Arial" pitchFamily="-65" charset="0"/>
                  <a:cs typeface="Arial" pitchFamily="-65" charset="0"/>
                </a:endParaRPr>
              </a:p>
            </p:txBody>
          </p:sp>
        </p:grpSp>
      </p:grpSp>
      <p:sp>
        <p:nvSpPr>
          <p:cNvPr id="2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lIns="91382" tIns="45691" rIns="91382" bIns="45691" anchor="ctr">
            <a:prstTxWarp prst="textNoShape">
              <a:avLst/>
            </a:prstTxWarp>
          </a:bodyPr>
          <a:lstStyle/>
          <a:p>
            <a:pPr algn="ctr" defTabSz="454025">
              <a:defRPr/>
            </a:pPr>
            <a:r>
              <a:rPr lang="en-US" sz="44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296875"/>
            <a:ext cx="7924800" cy="769937"/>
          </a:xfrm>
          <a:prstGeom prst="rect">
            <a:avLst/>
          </a:prstGeom>
          <a:noFill/>
        </p:spPr>
        <p:txBody>
          <a:bodyPr lIns="91382" tIns="45691" rIns="91382" bIns="45691">
            <a:prstTxWarp prst="textNoShape">
              <a:avLst/>
            </a:prstTxWarp>
            <a:spAutoFit/>
          </a:bodyPr>
          <a:lstStyle/>
          <a:p>
            <a:pPr defTabSz="454025">
              <a:defRPr/>
            </a:pPr>
            <a:endParaRPr lang="en-US" sz="440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434" name="Title Placeholder 23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2" tIns="45691" rIns="91382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84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anchor="ctr">
            <a:prstTxWarp prst="textNoShape">
              <a:avLst/>
            </a:prstTxWarp>
          </a:bodyPr>
          <a:lstStyle/>
          <a:p>
            <a:pPr algn="ctr" defTabSz="454025"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gradFill>
            <a:gsLst>
              <a:gs pos="64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30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anchor="ctr">
            <a:prstTxWarp prst="textNoShape">
              <a:avLst/>
            </a:prstTxWarp>
          </a:bodyPr>
          <a:lstStyle/>
          <a:p>
            <a:pPr algn="ctr" defTabSz="454025"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lIns="91382" tIns="45691" rIns="91382" bIns="45691" anchor="ctr">
            <a:prstTxWarp prst="textNoShape">
              <a:avLst/>
            </a:prstTxWarp>
          </a:bodyPr>
          <a:lstStyle/>
          <a:p>
            <a:pPr algn="ctr" defTabSz="454025">
              <a:defRPr/>
            </a:pPr>
            <a:r>
              <a:rPr lang="en-US" sz="44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685800" y="296875"/>
            <a:ext cx="7924800" cy="769937"/>
          </a:xfrm>
          <a:prstGeom prst="rect">
            <a:avLst/>
          </a:prstGeom>
          <a:noFill/>
        </p:spPr>
        <p:txBody>
          <a:bodyPr lIns="91382" tIns="45691" rIns="91382" bIns="45691">
            <a:prstTxWarp prst="textNoShape">
              <a:avLst/>
            </a:prstTxWarp>
            <a:spAutoFit/>
          </a:bodyPr>
          <a:lstStyle/>
          <a:p>
            <a:pPr defTabSz="454025">
              <a:defRPr/>
            </a:pPr>
            <a:endParaRPr lang="en-US" sz="440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3439" name="Group 5"/>
          <p:cNvGrpSpPr>
            <a:grpSpLocks/>
          </p:cNvGrpSpPr>
          <p:nvPr userDrawn="1"/>
        </p:nvGrpSpPr>
        <p:grpSpPr bwMode="auto">
          <a:xfrm>
            <a:off x="7110419" y="6443675"/>
            <a:ext cx="2262187" cy="338137"/>
            <a:chOff x="4292" y="192"/>
            <a:chExt cx="1228" cy="213"/>
          </a:xfrm>
        </p:grpSpPr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4368" y="192"/>
              <a:ext cx="11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2813"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SCRIPPS CLINIC</a:t>
              </a:r>
            </a:p>
          </p:txBody>
        </p:sp>
        <p:grpSp>
          <p:nvGrpSpPr>
            <p:cNvPr id="103441" name="Group 7"/>
            <p:cNvGrpSpPr>
              <a:grpSpLocks noChangeAspect="1"/>
            </p:cNvGrpSpPr>
            <p:nvPr/>
          </p:nvGrpSpPr>
          <p:grpSpPr bwMode="auto">
            <a:xfrm>
              <a:off x="4292" y="256"/>
              <a:ext cx="98" cy="98"/>
              <a:chOff x="1104" y="1344"/>
              <a:chExt cx="1344" cy="1344"/>
            </a:xfrm>
          </p:grpSpPr>
          <p:sp>
            <p:nvSpPr>
              <p:cNvPr id="4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104" y="1344"/>
                <a:ext cx="1347" cy="134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2813">
                  <a:defRPr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Rectangle 9"/>
              <p:cNvSpPr>
                <a:spLocks noChangeAspect="1" noChangeArrowheads="1"/>
              </p:cNvSpPr>
              <p:nvPr/>
            </p:nvSpPr>
            <p:spPr bwMode="auto">
              <a:xfrm>
                <a:off x="1329" y="1577"/>
                <a:ext cx="898" cy="878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2813">
                  <a:defRPr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577" y="1810"/>
                <a:ext cx="402" cy="411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2813">
                  <a:defRPr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103445" name="Group 11"/>
              <p:cNvGrpSpPr>
                <a:grpSpLocks noChangeAspect="1"/>
              </p:cNvGrpSpPr>
              <p:nvPr/>
            </p:nvGrpSpPr>
            <p:grpSpPr bwMode="auto">
              <a:xfrm>
                <a:off x="1164" y="1400"/>
                <a:ext cx="1248" cy="1248"/>
                <a:chOff x="1152" y="1392"/>
                <a:chExt cx="1248" cy="1248"/>
              </a:xfrm>
            </p:grpSpPr>
            <p:sp>
              <p:nvSpPr>
                <p:cNvPr id="230427" name="Line 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51" y="1391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nl-NL">
                    <a:latin typeface="Arial" pitchFamily="-65" charset="0"/>
                    <a:ea typeface="Arial" pitchFamily="-65" charset="0"/>
                    <a:cs typeface="Arial" pitchFamily="-65" charset="0"/>
                  </a:endParaRPr>
                </a:p>
              </p:txBody>
            </p:sp>
            <p:sp>
              <p:nvSpPr>
                <p:cNvPr id="230428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151" y="1391"/>
                  <a:ext cx="12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nl-NL">
                    <a:latin typeface="Arial" pitchFamily="-65" charset="0"/>
                    <a:ea typeface="Arial" pitchFamily="-65" charset="0"/>
                    <a:cs typeface="Arial" pitchFamily="-65" charset="0"/>
                  </a:endParaRPr>
                </a:p>
              </p:txBody>
            </p:sp>
          </p:grpSp>
          <p:grpSp>
            <p:nvGrpSpPr>
              <p:cNvPr id="103446" name="Group 14"/>
              <p:cNvGrpSpPr>
                <a:grpSpLocks noChangeAspect="1"/>
              </p:cNvGrpSpPr>
              <p:nvPr/>
            </p:nvGrpSpPr>
            <p:grpSpPr bwMode="auto">
              <a:xfrm>
                <a:off x="1392" y="1632"/>
                <a:ext cx="768" cy="768"/>
                <a:chOff x="1392" y="1632"/>
                <a:chExt cx="768" cy="768"/>
              </a:xfrm>
            </p:grpSpPr>
            <p:sp>
              <p:nvSpPr>
                <p:cNvPr id="49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88" y="1632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3830">
                    <a:defRPr/>
                  </a:pPr>
                  <a:endParaRPr lang="en-US" sz="1600" kern="0" dirty="0">
                    <a:solidFill>
                      <a:sysClr val="windowText" lastClr="000000"/>
                    </a:solidFill>
                    <a:latin typeface="Arial"/>
                    <a:ea typeface="ＭＳ Ｐゴシック" charset="-128"/>
                    <a:cs typeface="Arial"/>
                  </a:endParaRPr>
                </a:p>
              </p:txBody>
            </p:sp>
            <p:sp>
              <p:nvSpPr>
                <p:cNvPr id="50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1388" y="1632"/>
                  <a:ext cx="1655" cy="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3830">
                    <a:defRPr/>
                  </a:pPr>
                  <a:endParaRPr lang="en-US" sz="1600" kern="0" dirty="0">
                    <a:solidFill>
                      <a:sysClr val="windowText" lastClr="000000"/>
                    </a:solidFill>
                    <a:latin typeface="Arial"/>
                    <a:ea typeface="ＭＳ Ｐゴシック" charset="-128"/>
                    <a:cs typeface="Arial"/>
                  </a:endParaRPr>
                </a:p>
              </p:txBody>
            </p:sp>
          </p:grpSp>
          <p:sp>
            <p:nvSpPr>
              <p:cNvPr id="230423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1636" y="187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>
                  <a:latin typeface="Arial" pitchFamily="-65" charset="0"/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230424" name="Line 18"/>
              <p:cNvSpPr>
                <a:spLocks noChangeAspect="1" noChangeShapeType="1"/>
              </p:cNvSpPr>
              <p:nvPr/>
            </p:nvSpPr>
            <p:spPr bwMode="auto">
              <a:xfrm>
                <a:off x="1636" y="1879"/>
                <a:ext cx="2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>
                  <a:latin typeface="Arial" pitchFamily="-65" charset="0"/>
                  <a:ea typeface="Arial" pitchFamily="-65" charset="0"/>
                  <a:cs typeface="Arial" pitchFamily="-65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ransition/>
  <p:txStyles>
    <p:titleStyle>
      <a:lvl1pPr algn="ctr" defTabSz="4540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6914" algn="ctr" defTabSz="45691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3830" algn="ctr" defTabSz="45691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0742" algn="ctr" defTabSz="45691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7659" algn="ctr" defTabSz="45691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9725" indent="-339725" algn="l" defTabSz="454025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39775" indent="-282575" algn="l" defTabSz="454025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–"/>
        <a:defRPr sz="2800" kern="1200">
          <a:solidFill>
            <a:schemeClr val="tx1"/>
          </a:solidFill>
          <a:latin typeface="Arial"/>
          <a:ea typeface="Arial" pitchFamily="-108" charset="0"/>
          <a:cs typeface="Arial"/>
        </a:defRPr>
      </a:lvl2pPr>
      <a:lvl3pPr marL="1139825" indent="-225425" algn="l" defTabSz="454025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•"/>
        <a:defRPr sz="2400" kern="1200">
          <a:solidFill>
            <a:schemeClr val="tx1"/>
          </a:solidFill>
          <a:latin typeface="Arial"/>
          <a:ea typeface="Arial" pitchFamily="-108" charset="0"/>
          <a:cs typeface="Arial"/>
        </a:defRPr>
      </a:lvl3pPr>
      <a:lvl4pPr marL="1597025" indent="-225425" algn="l" defTabSz="454025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–"/>
        <a:defRPr sz="2000" kern="1200">
          <a:solidFill>
            <a:schemeClr val="tx1"/>
          </a:solidFill>
          <a:latin typeface="Arial"/>
          <a:ea typeface="Arial" pitchFamily="-108" charset="0"/>
          <a:cs typeface="Arial"/>
        </a:defRPr>
      </a:lvl4pPr>
      <a:lvl5pPr marL="2054225" indent="-225425" algn="l" defTabSz="454025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»"/>
        <a:defRPr sz="2000" kern="1200">
          <a:solidFill>
            <a:schemeClr val="tx1"/>
          </a:solidFill>
          <a:latin typeface="Arial"/>
          <a:ea typeface="Arial" pitchFamily="-108" charset="0"/>
          <a:cs typeface="Arial"/>
        </a:defRPr>
      </a:lvl5pPr>
      <a:lvl6pPr marL="2513032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47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1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6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9.xml"/><Relationship Id="rId1" Type="http://schemas.openxmlformats.org/officeDocument/2006/relationships/video" Target="file:///\\localhost\Users\matthewprice\Desktop\Gurbel%20Recording\PRICE%20-%20TCTMD%20platelet%20r269-0" TargetMode="Externa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77.xml"/><Relationship Id="rId1" Type="http://schemas.openxmlformats.org/officeDocument/2006/relationships/tags" Target="../tags/tag3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-dia1.sldx"/><Relationship Id="rId2" Type="http://schemas.openxmlformats.org/officeDocument/2006/relationships/slideLayout" Target="../slideLayouts/slideLayout184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PowerPoint-dia2.sldx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2057412"/>
            <a:ext cx="8458200" cy="4525963"/>
          </a:xfrm>
        </p:spPr>
        <p:txBody>
          <a:bodyPr/>
          <a:lstStyle/>
          <a:p>
            <a:pPr algn="ctr">
              <a:buFontTx/>
              <a:buNone/>
            </a:pPr>
            <a:endParaRPr lang="nl-NL" dirty="0">
              <a:solidFill>
                <a:srgbClr val="FFFF00"/>
              </a:solidFill>
              <a:ea typeface="ＭＳ Ｐゴシック" pitchFamily="-83" charset="-128"/>
              <a:cs typeface="ＭＳ Ｐゴシック" pitchFamily="-83" charset="-128"/>
            </a:endParaRPr>
          </a:p>
          <a:p>
            <a:pPr algn="ctr">
              <a:buFontTx/>
              <a:buNone/>
            </a:pPr>
            <a:endParaRPr lang="nl-NL" dirty="0">
              <a:solidFill>
                <a:srgbClr val="FFFF00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  <a:p>
            <a:pPr algn="ctr">
              <a:buFontTx/>
              <a:buNone/>
            </a:pPr>
            <a:endParaRPr lang="nl-NL" dirty="0">
              <a:solidFill>
                <a:schemeClr val="bg1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  <a:p>
            <a:pPr algn="ctr">
              <a:buFontTx/>
              <a:buNone/>
            </a:pPr>
            <a:r>
              <a:rPr lang="nl-NL" dirty="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Jur ten Berg</a:t>
            </a:r>
          </a:p>
          <a:p>
            <a:pPr algn="ctr">
              <a:buFontTx/>
              <a:buNone/>
            </a:pPr>
            <a:endParaRPr lang="nl-NL" dirty="0">
              <a:solidFill>
                <a:schemeClr val="bg1"/>
              </a:solidFill>
              <a:ea typeface="ＭＳ Ｐゴシック" pitchFamily="-83" charset="-128"/>
              <a:cs typeface="ＭＳ Ｐゴシック" pitchFamily="-83" charset="-128"/>
            </a:endParaRPr>
          </a:p>
          <a:p>
            <a:pPr algn="r">
              <a:buFontTx/>
              <a:buNone/>
            </a:pPr>
            <a:endParaRPr lang="nl-NL" sz="2400" dirty="0">
              <a:solidFill>
                <a:schemeClr val="bg1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  <a:p>
            <a:pPr algn="r">
              <a:buFontTx/>
              <a:buNone/>
            </a:pPr>
            <a:endParaRPr lang="nl-NL" sz="2400" dirty="0">
              <a:solidFill>
                <a:schemeClr val="bg1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  <a:p>
            <a:pPr algn="r">
              <a:buFontTx/>
              <a:buNone/>
            </a:pPr>
            <a:r>
              <a:rPr lang="nl-NL" sz="2400" dirty="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April 2010</a:t>
            </a:r>
          </a:p>
          <a:p>
            <a:endParaRPr lang="nl-NL" dirty="0"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03459" name="Rechthoek 3"/>
          <p:cNvSpPr>
            <a:spLocks noChangeArrowheads="1"/>
          </p:cNvSpPr>
          <p:nvPr/>
        </p:nvSpPr>
        <p:spPr bwMode="auto">
          <a:xfrm>
            <a:off x="381000" y="-685800"/>
            <a:ext cx="8153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3600" dirty="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endParaRPr lang="nl-NL" sz="3200" dirty="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endParaRPr lang="nl-NL" sz="3200" dirty="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r>
              <a:rPr lang="nl-NL" sz="4400" dirty="0">
                <a:solidFill>
                  <a:srgbClr val="FFFF00"/>
                </a:solidFill>
                <a:latin typeface="Calibri" pitchFamily="-83" charset="0"/>
              </a:rPr>
              <a:t>The Impact of Dutch </a:t>
            </a:r>
            <a:r>
              <a:rPr lang="nl-NL" sz="4400" dirty="0" err="1">
                <a:solidFill>
                  <a:srgbClr val="FFFF00"/>
                </a:solidFill>
                <a:latin typeface="Calibri" pitchFamily="-83" charset="0"/>
              </a:rPr>
              <a:t>Platelet</a:t>
            </a:r>
            <a:r>
              <a:rPr lang="nl-NL" sz="4400">
                <a:solidFill>
                  <a:srgbClr val="FFFF00"/>
                </a:solidFill>
                <a:latin typeface="Calibri" pitchFamily="-83" charset="0"/>
              </a:rPr>
              <a:t> Function Research on Clinical Practice. All sorted out?</a:t>
            </a:r>
          </a:p>
          <a:p>
            <a:pPr algn="ctr"/>
            <a:r>
              <a:rPr lang="nl-NL" sz="3200">
                <a:solidFill>
                  <a:srgbClr val="FFFF00"/>
                </a:solidFill>
                <a:latin typeface="Calibri" pitchFamily="-83" charset="0"/>
              </a:rPr>
              <a:t> </a:t>
            </a:r>
          </a:p>
          <a:p>
            <a:pPr algn="ctr"/>
            <a:endParaRPr lang="en-US" sz="3600">
              <a:solidFill>
                <a:srgbClr val="FFFF00"/>
              </a:solidFill>
            </a:endParaRPr>
          </a:p>
          <a:p>
            <a:pPr algn="ctr"/>
            <a:r>
              <a:rPr lang="en-US" sz="3600" i="1">
                <a:solidFill>
                  <a:schemeClr val="bg1"/>
                </a:solidFill>
                <a:latin typeface="Calibri" pitchFamily="-83" charset="0"/>
              </a:rPr>
              <a:t> </a:t>
            </a:r>
          </a:p>
          <a:p>
            <a:pPr algn="ctr"/>
            <a:endParaRPr lang="en-US" sz="360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endParaRPr lang="nl-NL" sz="2400">
              <a:solidFill>
                <a:schemeClr val="bg1"/>
              </a:solidFill>
            </a:endParaRPr>
          </a:p>
          <a:p>
            <a:pPr algn="ctr"/>
            <a:endParaRPr lang="en-US" sz="360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endParaRPr lang="en-US" sz="360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r>
              <a:rPr lang="en-US" sz="3600">
                <a:solidFill>
                  <a:srgbClr val="FFFF00"/>
                </a:solidFill>
                <a:latin typeface="Calibri" pitchFamily="-83" charset="0"/>
              </a:rPr>
              <a:t> </a:t>
            </a:r>
            <a:endParaRPr lang="nl-NL" sz="3600">
              <a:solidFill>
                <a:srgbClr val="FFFF00"/>
              </a:solidFill>
              <a:latin typeface="Calibri" pitchFamily="-83" charset="0"/>
            </a:endParaRPr>
          </a:p>
        </p:txBody>
      </p:sp>
      <p:sp>
        <p:nvSpPr>
          <p:cNvPr id="403460" name="Rectangle 11"/>
          <p:cNvSpPr>
            <a:spLocks noChangeArrowheads="1"/>
          </p:cNvSpPr>
          <p:nvPr/>
        </p:nvSpPr>
        <p:spPr bwMode="auto">
          <a:xfrm>
            <a:off x="-228600" y="4876800"/>
            <a:ext cx="10287000" cy="1944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3461" name="Afbeelding 1" descr="C:\Users\Bas\Desktop\logo st anton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899037"/>
            <a:ext cx="3733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179388" y="5843588"/>
            <a:ext cx="88884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000">
                <a:solidFill>
                  <a:srgbClr val="660033"/>
                </a:solidFill>
                <a:latin typeface="Calibri" pitchFamily="-83" charset="0"/>
              </a:rPr>
              <a:t>The St Antonius Center for Platelet Function Research</a:t>
            </a:r>
          </a:p>
          <a:p>
            <a:pPr algn="ctr">
              <a:spcBef>
                <a:spcPct val="50000"/>
              </a:spcBef>
            </a:pPr>
            <a:r>
              <a:rPr lang="nl-NL" sz="2000">
                <a:solidFill>
                  <a:srgbClr val="660033"/>
                </a:solidFill>
                <a:latin typeface="Calibri" pitchFamily="-83" charset="0"/>
              </a:rPr>
              <a:t>Nieuwegein, the Netherlands</a:t>
            </a:r>
          </a:p>
        </p:txBody>
      </p:sp>
      <p:cxnSp>
        <p:nvCxnSpPr>
          <p:cNvPr id="9" name="Rechte verbindingslijn 8"/>
          <p:cNvCxnSpPr>
            <a:cxnSpLocks noChangeShapeType="1"/>
          </p:cNvCxnSpPr>
          <p:nvPr/>
        </p:nvCxnSpPr>
        <p:spPr bwMode="auto">
          <a:xfrm>
            <a:off x="0" y="3046425"/>
            <a:ext cx="9144000" cy="1587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1438"/>
            <a:ext cx="8521700" cy="1143000"/>
          </a:xfrm>
        </p:spPr>
        <p:txBody>
          <a:bodyPr/>
          <a:lstStyle/>
          <a:p>
            <a:r>
              <a:rPr lang="nl-NL" sz="3600" smtClean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Interindividual Variability in Baseline </a:t>
            </a:r>
            <a:br>
              <a:rPr lang="nl-NL" sz="3600" smtClean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</a:br>
            <a:r>
              <a:rPr lang="nl-NL" sz="3600" smtClean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Platelet Reactivity</a:t>
            </a:r>
            <a:endParaRPr lang="en-US" sz="3600" smtClean="0">
              <a:solidFill>
                <a:srgbClr val="FFFF00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21891" name="Line 3"/>
          <p:cNvSpPr>
            <a:spLocks noChangeShapeType="1"/>
          </p:cNvSpPr>
          <p:nvPr/>
        </p:nvSpPr>
        <p:spPr bwMode="auto">
          <a:xfrm flipH="1">
            <a:off x="1943100" y="2476500"/>
            <a:ext cx="0" cy="314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892" name="Line 4"/>
          <p:cNvSpPr>
            <a:spLocks noChangeShapeType="1"/>
          </p:cNvSpPr>
          <p:nvPr/>
        </p:nvSpPr>
        <p:spPr bwMode="auto">
          <a:xfrm flipV="1">
            <a:off x="1943100" y="5537200"/>
            <a:ext cx="4914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893" name="Line 5"/>
          <p:cNvSpPr>
            <a:spLocks noChangeShapeType="1"/>
          </p:cNvSpPr>
          <p:nvPr/>
        </p:nvSpPr>
        <p:spPr bwMode="auto">
          <a:xfrm flipH="1">
            <a:off x="5207000" y="5524500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894" name="Line 6"/>
          <p:cNvSpPr>
            <a:spLocks noChangeShapeType="1"/>
          </p:cNvSpPr>
          <p:nvPr/>
        </p:nvSpPr>
        <p:spPr bwMode="auto">
          <a:xfrm flipH="1">
            <a:off x="4356100" y="5524500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895" name="Line 7"/>
          <p:cNvSpPr>
            <a:spLocks noChangeShapeType="1"/>
          </p:cNvSpPr>
          <p:nvPr/>
        </p:nvSpPr>
        <p:spPr bwMode="auto">
          <a:xfrm flipH="1">
            <a:off x="3594100" y="5524500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 flipH="1">
            <a:off x="2349500" y="5524500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 flipH="1">
            <a:off x="2895600" y="5524500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 flipH="1">
            <a:off x="6007100" y="5524500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>
            <a:off x="6794500" y="5524500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 rot="16200000" flipH="1">
            <a:off x="1854200" y="5041906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01" name="Line 13"/>
          <p:cNvSpPr>
            <a:spLocks noChangeShapeType="1"/>
          </p:cNvSpPr>
          <p:nvPr/>
        </p:nvSpPr>
        <p:spPr bwMode="auto">
          <a:xfrm rot="16200000" flipH="1">
            <a:off x="1854200" y="4635506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02" name="Line 14"/>
          <p:cNvSpPr>
            <a:spLocks noChangeShapeType="1"/>
          </p:cNvSpPr>
          <p:nvPr/>
        </p:nvSpPr>
        <p:spPr bwMode="auto">
          <a:xfrm rot="16200000" flipH="1">
            <a:off x="1854200" y="4216406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03" name="Line 15"/>
          <p:cNvSpPr>
            <a:spLocks noChangeShapeType="1"/>
          </p:cNvSpPr>
          <p:nvPr/>
        </p:nvSpPr>
        <p:spPr bwMode="auto">
          <a:xfrm rot="16200000" flipH="1">
            <a:off x="1854200" y="5448306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 rot="16200000" flipH="1">
            <a:off x="1854200" y="2946406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05" name="Line 17"/>
          <p:cNvSpPr>
            <a:spLocks noChangeShapeType="1"/>
          </p:cNvSpPr>
          <p:nvPr/>
        </p:nvSpPr>
        <p:spPr bwMode="auto">
          <a:xfrm rot="16200000" flipH="1">
            <a:off x="1854200" y="3352800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06" name="Line 18"/>
          <p:cNvSpPr>
            <a:spLocks noChangeShapeType="1"/>
          </p:cNvSpPr>
          <p:nvPr/>
        </p:nvSpPr>
        <p:spPr bwMode="auto">
          <a:xfrm rot="16200000" flipH="1">
            <a:off x="1854200" y="3771900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07" name="Line 19"/>
          <p:cNvSpPr>
            <a:spLocks noChangeShapeType="1"/>
          </p:cNvSpPr>
          <p:nvPr/>
        </p:nvSpPr>
        <p:spPr bwMode="auto">
          <a:xfrm rot="16200000" flipH="1">
            <a:off x="1854200" y="2501906"/>
            <a:ext cx="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08" name="Freeform 20"/>
          <p:cNvSpPr>
            <a:spLocks/>
          </p:cNvSpPr>
          <p:nvPr/>
        </p:nvSpPr>
        <p:spPr bwMode="auto">
          <a:xfrm>
            <a:off x="2209801" y="2579688"/>
            <a:ext cx="4554538" cy="2259012"/>
          </a:xfrm>
          <a:custGeom>
            <a:avLst/>
            <a:gdLst>
              <a:gd name="T0" fmla="*/ 0 w 2869"/>
              <a:gd name="T1" fmla="*/ 2147483647 h 1423"/>
              <a:gd name="T2" fmla="*/ 2147483647 w 2869"/>
              <a:gd name="T3" fmla="*/ 2147483647 h 1423"/>
              <a:gd name="T4" fmla="*/ 2147483647 w 2869"/>
              <a:gd name="T5" fmla="*/ 2147483647 h 1423"/>
              <a:gd name="T6" fmla="*/ 2147483647 w 2869"/>
              <a:gd name="T7" fmla="*/ 2147483647 h 1423"/>
              <a:gd name="T8" fmla="*/ 2147483647 w 2869"/>
              <a:gd name="T9" fmla="*/ 2147483647 h 1423"/>
              <a:gd name="T10" fmla="*/ 2147483647 w 2869"/>
              <a:gd name="T11" fmla="*/ 2147483647 h 1423"/>
              <a:gd name="T12" fmla="*/ 2147483647 w 2869"/>
              <a:gd name="T13" fmla="*/ 2147483647 h 1423"/>
              <a:gd name="T14" fmla="*/ 2147483647 w 2869"/>
              <a:gd name="T15" fmla="*/ 2147483647 h 1423"/>
              <a:gd name="T16" fmla="*/ 2147483647 w 2869"/>
              <a:gd name="T17" fmla="*/ 2147483647 h 1423"/>
              <a:gd name="T18" fmla="*/ 2147483647 w 2869"/>
              <a:gd name="T19" fmla="*/ 2147483647 h 1423"/>
              <a:gd name="T20" fmla="*/ 2147483647 w 2869"/>
              <a:gd name="T21" fmla="*/ 2147483647 h 1423"/>
              <a:gd name="T22" fmla="*/ 2147483647 w 2869"/>
              <a:gd name="T23" fmla="*/ 2147483647 h 1423"/>
              <a:gd name="T24" fmla="*/ 2147483647 w 2869"/>
              <a:gd name="T25" fmla="*/ 2147483647 h 1423"/>
              <a:gd name="T26" fmla="*/ 2147483647 w 2869"/>
              <a:gd name="T27" fmla="*/ 2147483647 h 1423"/>
              <a:gd name="T28" fmla="*/ 2147483647 w 2869"/>
              <a:gd name="T29" fmla="*/ 2147483647 h 1423"/>
              <a:gd name="T30" fmla="*/ 2147483647 w 2869"/>
              <a:gd name="T31" fmla="*/ 2147483647 h 1423"/>
              <a:gd name="T32" fmla="*/ 2147483647 w 2869"/>
              <a:gd name="T33" fmla="*/ 2147483647 h 1423"/>
              <a:gd name="T34" fmla="*/ 2147483647 w 2869"/>
              <a:gd name="T35" fmla="*/ 2147483647 h 1423"/>
              <a:gd name="T36" fmla="*/ 2147483647 w 2869"/>
              <a:gd name="T37" fmla="*/ 2147483647 h 1423"/>
              <a:gd name="T38" fmla="*/ 2147483647 w 2869"/>
              <a:gd name="T39" fmla="*/ 2147483647 h 1423"/>
              <a:gd name="T40" fmla="*/ 2147483647 w 2869"/>
              <a:gd name="T41" fmla="*/ 2147483647 h 1423"/>
              <a:gd name="T42" fmla="*/ 2147483647 w 2869"/>
              <a:gd name="T43" fmla="*/ 2147483647 h 1423"/>
              <a:gd name="T44" fmla="*/ 2147483647 w 2869"/>
              <a:gd name="T45" fmla="*/ 2147483647 h 1423"/>
              <a:gd name="T46" fmla="*/ 2147483647 w 2869"/>
              <a:gd name="T47" fmla="*/ 2147483647 h 1423"/>
              <a:gd name="T48" fmla="*/ 2147483647 w 2869"/>
              <a:gd name="T49" fmla="*/ 2147483647 h 1423"/>
              <a:gd name="T50" fmla="*/ 2147483647 w 2869"/>
              <a:gd name="T51" fmla="*/ 2147483647 h 1423"/>
              <a:gd name="T52" fmla="*/ 2147483647 w 2869"/>
              <a:gd name="T53" fmla="*/ 2147483647 h 1423"/>
              <a:gd name="T54" fmla="*/ 2147483647 w 2869"/>
              <a:gd name="T55" fmla="*/ 2147483647 h 1423"/>
              <a:gd name="T56" fmla="*/ 2147483647 w 2869"/>
              <a:gd name="T57" fmla="*/ 2147483647 h 1423"/>
              <a:gd name="T58" fmla="*/ 2147483647 w 2869"/>
              <a:gd name="T59" fmla="*/ 2147483647 h 1423"/>
              <a:gd name="T60" fmla="*/ 2147483647 w 2869"/>
              <a:gd name="T61" fmla="*/ 2147483647 h 1423"/>
              <a:gd name="T62" fmla="*/ 2147483647 w 2869"/>
              <a:gd name="T63" fmla="*/ 2147483647 h 1423"/>
              <a:gd name="T64" fmla="*/ 2147483647 w 2869"/>
              <a:gd name="T65" fmla="*/ 2147483647 h 1423"/>
              <a:gd name="T66" fmla="*/ 2147483647 w 2869"/>
              <a:gd name="T67" fmla="*/ 2147483647 h 1423"/>
              <a:gd name="T68" fmla="*/ 2147483647 w 2869"/>
              <a:gd name="T69" fmla="*/ 2147483647 h 14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69"/>
              <a:gd name="T106" fmla="*/ 0 h 1423"/>
              <a:gd name="T107" fmla="*/ 2869 w 2869"/>
              <a:gd name="T108" fmla="*/ 1423 h 142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69" h="1423">
                <a:moveTo>
                  <a:pt x="0" y="7"/>
                </a:moveTo>
                <a:cubicBezTo>
                  <a:pt x="92" y="15"/>
                  <a:pt x="104" y="0"/>
                  <a:pt x="88" y="79"/>
                </a:cubicBezTo>
                <a:cubicBezTo>
                  <a:pt x="110" y="232"/>
                  <a:pt x="74" y="109"/>
                  <a:pt x="376" y="143"/>
                </a:cubicBezTo>
                <a:cubicBezTo>
                  <a:pt x="383" y="144"/>
                  <a:pt x="401" y="210"/>
                  <a:pt x="408" y="215"/>
                </a:cubicBezTo>
                <a:cubicBezTo>
                  <a:pt x="464" y="255"/>
                  <a:pt x="651" y="261"/>
                  <a:pt x="696" y="263"/>
                </a:cubicBezTo>
                <a:cubicBezTo>
                  <a:pt x="696" y="263"/>
                  <a:pt x="708" y="315"/>
                  <a:pt x="712" y="319"/>
                </a:cubicBezTo>
                <a:cubicBezTo>
                  <a:pt x="738" y="345"/>
                  <a:pt x="859" y="345"/>
                  <a:pt x="904" y="351"/>
                </a:cubicBezTo>
                <a:cubicBezTo>
                  <a:pt x="1020" y="390"/>
                  <a:pt x="1146" y="345"/>
                  <a:pt x="1264" y="375"/>
                </a:cubicBezTo>
                <a:cubicBezTo>
                  <a:pt x="1250" y="417"/>
                  <a:pt x="1268" y="411"/>
                  <a:pt x="1304" y="423"/>
                </a:cubicBezTo>
                <a:cubicBezTo>
                  <a:pt x="1309" y="439"/>
                  <a:pt x="1311" y="457"/>
                  <a:pt x="1320" y="471"/>
                </a:cubicBezTo>
                <a:cubicBezTo>
                  <a:pt x="1325" y="479"/>
                  <a:pt x="1332" y="486"/>
                  <a:pt x="1336" y="495"/>
                </a:cubicBezTo>
                <a:cubicBezTo>
                  <a:pt x="1340" y="503"/>
                  <a:pt x="1337" y="514"/>
                  <a:pt x="1344" y="519"/>
                </a:cubicBezTo>
                <a:cubicBezTo>
                  <a:pt x="1358" y="529"/>
                  <a:pt x="1392" y="535"/>
                  <a:pt x="1392" y="535"/>
                </a:cubicBezTo>
                <a:cubicBezTo>
                  <a:pt x="1408" y="559"/>
                  <a:pt x="1421" y="618"/>
                  <a:pt x="1456" y="623"/>
                </a:cubicBezTo>
                <a:cubicBezTo>
                  <a:pt x="1506" y="630"/>
                  <a:pt x="1557" y="628"/>
                  <a:pt x="1608" y="631"/>
                </a:cubicBezTo>
                <a:cubicBezTo>
                  <a:pt x="1641" y="638"/>
                  <a:pt x="1672" y="647"/>
                  <a:pt x="1704" y="655"/>
                </a:cubicBezTo>
                <a:cubicBezTo>
                  <a:pt x="1709" y="671"/>
                  <a:pt x="1704" y="698"/>
                  <a:pt x="1720" y="703"/>
                </a:cubicBezTo>
                <a:cubicBezTo>
                  <a:pt x="1737" y="709"/>
                  <a:pt x="1751" y="722"/>
                  <a:pt x="1768" y="727"/>
                </a:cubicBezTo>
                <a:cubicBezTo>
                  <a:pt x="1792" y="734"/>
                  <a:pt x="1914" y="742"/>
                  <a:pt x="1920" y="743"/>
                </a:cubicBezTo>
                <a:cubicBezTo>
                  <a:pt x="1927" y="764"/>
                  <a:pt x="1924" y="789"/>
                  <a:pt x="1936" y="807"/>
                </a:cubicBezTo>
                <a:cubicBezTo>
                  <a:pt x="1941" y="814"/>
                  <a:pt x="1952" y="812"/>
                  <a:pt x="1960" y="815"/>
                </a:cubicBezTo>
                <a:cubicBezTo>
                  <a:pt x="1971" y="820"/>
                  <a:pt x="1981" y="826"/>
                  <a:pt x="1992" y="831"/>
                </a:cubicBezTo>
                <a:cubicBezTo>
                  <a:pt x="2014" y="942"/>
                  <a:pt x="2016" y="910"/>
                  <a:pt x="2152" y="919"/>
                </a:cubicBezTo>
                <a:cubicBezTo>
                  <a:pt x="2184" y="930"/>
                  <a:pt x="2215" y="936"/>
                  <a:pt x="2248" y="943"/>
                </a:cubicBezTo>
                <a:cubicBezTo>
                  <a:pt x="2275" y="1023"/>
                  <a:pt x="2272" y="998"/>
                  <a:pt x="2376" y="1007"/>
                </a:cubicBezTo>
                <a:cubicBezTo>
                  <a:pt x="2381" y="1015"/>
                  <a:pt x="2388" y="1022"/>
                  <a:pt x="2392" y="1031"/>
                </a:cubicBezTo>
                <a:cubicBezTo>
                  <a:pt x="2396" y="1039"/>
                  <a:pt x="2396" y="1048"/>
                  <a:pt x="2400" y="1055"/>
                </a:cubicBezTo>
                <a:cubicBezTo>
                  <a:pt x="2409" y="1072"/>
                  <a:pt x="2432" y="1103"/>
                  <a:pt x="2432" y="1103"/>
                </a:cubicBezTo>
                <a:cubicBezTo>
                  <a:pt x="2420" y="1139"/>
                  <a:pt x="2436" y="1179"/>
                  <a:pt x="2448" y="1215"/>
                </a:cubicBezTo>
                <a:cubicBezTo>
                  <a:pt x="2488" y="1189"/>
                  <a:pt x="2478" y="1209"/>
                  <a:pt x="2520" y="1223"/>
                </a:cubicBezTo>
                <a:cubicBezTo>
                  <a:pt x="2485" y="1327"/>
                  <a:pt x="2631" y="1315"/>
                  <a:pt x="2688" y="1319"/>
                </a:cubicBezTo>
                <a:cubicBezTo>
                  <a:pt x="2699" y="1322"/>
                  <a:pt x="2709" y="1327"/>
                  <a:pt x="2720" y="1327"/>
                </a:cubicBezTo>
                <a:cubicBezTo>
                  <a:pt x="2731" y="1327"/>
                  <a:pt x="2744" y="1312"/>
                  <a:pt x="2752" y="1319"/>
                </a:cubicBezTo>
                <a:cubicBezTo>
                  <a:pt x="2752" y="1319"/>
                  <a:pt x="2772" y="1379"/>
                  <a:pt x="2776" y="1391"/>
                </a:cubicBezTo>
                <a:cubicBezTo>
                  <a:pt x="2786" y="1421"/>
                  <a:pt x="2869" y="1364"/>
                  <a:pt x="2840" y="1423"/>
                </a:cubicBezTo>
              </a:path>
            </a:pathLst>
          </a:cu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09" name="Freeform 21"/>
          <p:cNvSpPr>
            <a:spLocks/>
          </p:cNvSpPr>
          <p:nvPr/>
        </p:nvSpPr>
        <p:spPr bwMode="auto">
          <a:xfrm>
            <a:off x="2197100" y="2598738"/>
            <a:ext cx="4572000" cy="995362"/>
          </a:xfrm>
          <a:custGeom>
            <a:avLst/>
            <a:gdLst>
              <a:gd name="T0" fmla="*/ 0 w 2880"/>
              <a:gd name="T1" fmla="*/ 2147483647 h 627"/>
              <a:gd name="T2" fmla="*/ 2147483647 w 2880"/>
              <a:gd name="T3" fmla="*/ 2147483647 h 627"/>
              <a:gd name="T4" fmla="*/ 2147483647 w 2880"/>
              <a:gd name="T5" fmla="*/ 2147483647 h 627"/>
              <a:gd name="T6" fmla="*/ 2147483647 w 2880"/>
              <a:gd name="T7" fmla="*/ 2147483647 h 627"/>
              <a:gd name="T8" fmla="*/ 2147483647 w 2880"/>
              <a:gd name="T9" fmla="*/ 2147483647 h 627"/>
              <a:gd name="T10" fmla="*/ 2147483647 w 2880"/>
              <a:gd name="T11" fmla="*/ 2147483647 h 627"/>
              <a:gd name="T12" fmla="*/ 2147483647 w 2880"/>
              <a:gd name="T13" fmla="*/ 2147483647 h 627"/>
              <a:gd name="T14" fmla="*/ 2147483647 w 2880"/>
              <a:gd name="T15" fmla="*/ 2147483647 h 627"/>
              <a:gd name="T16" fmla="*/ 2147483647 w 2880"/>
              <a:gd name="T17" fmla="*/ 2147483647 h 627"/>
              <a:gd name="T18" fmla="*/ 2147483647 w 2880"/>
              <a:gd name="T19" fmla="*/ 2147483647 h 627"/>
              <a:gd name="T20" fmla="*/ 2147483647 w 2880"/>
              <a:gd name="T21" fmla="*/ 2147483647 h 627"/>
              <a:gd name="T22" fmla="*/ 2147483647 w 2880"/>
              <a:gd name="T23" fmla="*/ 2147483647 h 627"/>
              <a:gd name="T24" fmla="*/ 2147483647 w 2880"/>
              <a:gd name="T25" fmla="*/ 2147483647 h 627"/>
              <a:gd name="T26" fmla="*/ 2147483647 w 2880"/>
              <a:gd name="T27" fmla="*/ 2147483647 h 627"/>
              <a:gd name="T28" fmla="*/ 2147483647 w 2880"/>
              <a:gd name="T29" fmla="*/ 2147483647 h 627"/>
              <a:gd name="T30" fmla="*/ 2147483647 w 2880"/>
              <a:gd name="T31" fmla="*/ 2147483647 h 627"/>
              <a:gd name="T32" fmla="*/ 2147483647 w 2880"/>
              <a:gd name="T33" fmla="*/ 2147483647 h 627"/>
              <a:gd name="T34" fmla="*/ 2147483647 w 2880"/>
              <a:gd name="T35" fmla="*/ 2147483647 h 627"/>
              <a:gd name="T36" fmla="*/ 2147483647 w 2880"/>
              <a:gd name="T37" fmla="*/ 2147483647 h 627"/>
              <a:gd name="T38" fmla="*/ 2147483647 w 2880"/>
              <a:gd name="T39" fmla="*/ 2147483647 h 627"/>
              <a:gd name="T40" fmla="*/ 2147483647 w 2880"/>
              <a:gd name="T41" fmla="*/ 2147483647 h 627"/>
              <a:gd name="T42" fmla="*/ 2147483647 w 2880"/>
              <a:gd name="T43" fmla="*/ 2147483647 h 6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80"/>
              <a:gd name="T67" fmla="*/ 0 h 627"/>
              <a:gd name="T68" fmla="*/ 2880 w 2880"/>
              <a:gd name="T69" fmla="*/ 627 h 6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80" h="627">
                <a:moveTo>
                  <a:pt x="0" y="3"/>
                </a:moveTo>
                <a:cubicBezTo>
                  <a:pt x="53" y="6"/>
                  <a:pt x="108" y="0"/>
                  <a:pt x="160" y="11"/>
                </a:cubicBezTo>
                <a:cubicBezTo>
                  <a:pt x="168" y="13"/>
                  <a:pt x="152" y="27"/>
                  <a:pt x="152" y="35"/>
                </a:cubicBezTo>
                <a:cubicBezTo>
                  <a:pt x="152" y="43"/>
                  <a:pt x="157" y="51"/>
                  <a:pt x="160" y="59"/>
                </a:cubicBezTo>
                <a:cubicBezTo>
                  <a:pt x="141" y="117"/>
                  <a:pt x="252" y="97"/>
                  <a:pt x="288" y="99"/>
                </a:cubicBezTo>
                <a:cubicBezTo>
                  <a:pt x="360" y="103"/>
                  <a:pt x="432" y="104"/>
                  <a:pt x="504" y="107"/>
                </a:cubicBezTo>
                <a:cubicBezTo>
                  <a:pt x="561" y="126"/>
                  <a:pt x="543" y="109"/>
                  <a:pt x="568" y="147"/>
                </a:cubicBezTo>
                <a:cubicBezTo>
                  <a:pt x="593" y="247"/>
                  <a:pt x="564" y="173"/>
                  <a:pt x="784" y="187"/>
                </a:cubicBezTo>
                <a:cubicBezTo>
                  <a:pt x="816" y="189"/>
                  <a:pt x="848" y="198"/>
                  <a:pt x="880" y="203"/>
                </a:cubicBezTo>
                <a:cubicBezTo>
                  <a:pt x="842" y="228"/>
                  <a:pt x="858" y="243"/>
                  <a:pt x="896" y="259"/>
                </a:cubicBezTo>
                <a:cubicBezTo>
                  <a:pt x="946" y="280"/>
                  <a:pt x="1005" y="272"/>
                  <a:pt x="1056" y="275"/>
                </a:cubicBezTo>
                <a:cubicBezTo>
                  <a:pt x="1069" y="278"/>
                  <a:pt x="1088" y="272"/>
                  <a:pt x="1096" y="283"/>
                </a:cubicBezTo>
                <a:cubicBezTo>
                  <a:pt x="1123" y="320"/>
                  <a:pt x="1035" y="293"/>
                  <a:pt x="1088" y="331"/>
                </a:cubicBezTo>
                <a:cubicBezTo>
                  <a:pt x="1102" y="341"/>
                  <a:pt x="1136" y="347"/>
                  <a:pt x="1136" y="347"/>
                </a:cubicBezTo>
                <a:cubicBezTo>
                  <a:pt x="1157" y="411"/>
                  <a:pt x="1125" y="336"/>
                  <a:pt x="1168" y="379"/>
                </a:cubicBezTo>
                <a:cubicBezTo>
                  <a:pt x="1182" y="393"/>
                  <a:pt x="1169" y="422"/>
                  <a:pt x="1184" y="435"/>
                </a:cubicBezTo>
                <a:cubicBezTo>
                  <a:pt x="1197" y="446"/>
                  <a:pt x="1232" y="451"/>
                  <a:pt x="1232" y="451"/>
                </a:cubicBezTo>
                <a:cubicBezTo>
                  <a:pt x="1251" y="509"/>
                  <a:pt x="1244" y="483"/>
                  <a:pt x="1256" y="531"/>
                </a:cubicBezTo>
                <a:cubicBezTo>
                  <a:pt x="1227" y="619"/>
                  <a:pt x="1242" y="548"/>
                  <a:pt x="1448" y="563"/>
                </a:cubicBezTo>
                <a:cubicBezTo>
                  <a:pt x="1590" y="573"/>
                  <a:pt x="1692" y="583"/>
                  <a:pt x="1856" y="587"/>
                </a:cubicBezTo>
                <a:cubicBezTo>
                  <a:pt x="1869" y="627"/>
                  <a:pt x="1887" y="619"/>
                  <a:pt x="1928" y="627"/>
                </a:cubicBezTo>
                <a:cubicBezTo>
                  <a:pt x="2250" y="623"/>
                  <a:pt x="2561" y="627"/>
                  <a:pt x="2880" y="627"/>
                </a:cubicBezTo>
              </a:path>
            </a:pathLst>
          </a:custGeom>
          <a:noFill/>
          <a:ln w="38100">
            <a:solidFill>
              <a:srgbClr val="FF66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10" name="Freeform 22"/>
          <p:cNvSpPr>
            <a:spLocks/>
          </p:cNvSpPr>
          <p:nvPr/>
        </p:nvSpPr>
        <p:spPr bwMode="auto">
          <a:xfrm>
            <a:off x="2273302" y="2590800"/>
            <a:ext cx="4470400" cy="584200"/>
          </a:xfrm>
          <a:custGeom>
            <a:avLst/>
            <a:gdLst>
              <a:gd name="T0" fmla="*/ 0 w 2816"/>
              <a:gd name="T1" fmla="*/ 2147483647 h 368"/>
              <a:gd name="T2" fmla="*/ 2147483647 w 2816"/>
              <a:gd name="T3" fmla="*/ 0 h 368"/>
              <a:gd name="T4" fmla="*/ 2147483647 w 2816"/>
              <a:gd name="T5" fmla="*/ 2147483647 h 368"/>
              <a:gd name="T6" fmla="*/ 2147483647 w 2816"/>
              <a:gd name="T7" fmla="*/ 2147483647 h 368"/>
              <a:gd name="T8" fmla="*/ 2147483647 w 2816"/>
              <a:gd name="T9" fmla="*/ 2147483647 h 368"/>
              <a:gd name="T10" fmla="*/ 2147483647 w 2816"/>
              <a:gd name="T11" fmla="*/ 2147483647 h 368"/>
              <a:gd name="T12" fmla="*/ 2147483647 w 2816"/>
              <a:gd name="T13" fmla="*/ 2147483647 h 368"/>
              <a:gd name="T14" fmla="*/ 2147483647 w 2816"/>
              <a:gd name="T15" fmla="*/ 2147483647 h 368"/>
              <a:gd name="T16" fmla="*/ 2147483647 w 2816"/>
              <a:gd name="T17" fmla="*/ 2147483647 h 368"/>
              <a:gd name="T18" fmla="*/ 2147483647 w 2816"/>
              <a:gd name="T19" fmla="*/ 2147483647 h 368"/>
              <a:gd name="T20" fmla="*/ 2147483647 w 2816"/>
              <a:gd name="T21" fmla="*/ 2147483647 h 368"/>
              <a:gd name="T22" fmla="*/ 2147483647 w 2816"/>
              <a:gd name="T23" fmla="*/ 2147483647 h 368"/>
              <a:gd name="T24" fmla="*/ 2147483647 w 2816"/>
              <a:gd name="T25" fmla="*/ 2147483647 h 368"/>
              <a:gd name="T26" fmla="*/ 2147483647 w 2816"/>
              <a:gd name="T27" fmla="*/ 2147483647 h 368"/>
              <a:gd name="T28" fmla="*/ 2147483647 w 2816"/>
              <a:gd name="T29" fmla="*/ 2147483647 h 3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16"/>
              <a:gd name="T46" fmla="*/ 0 h 368"/>
              <a:gd name="T47" fmla="*/ 2816 w 2816"/>
              <a:gd name="T48" fmla="*/ 368 h 3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16" h="368">
                <a:moveTo>
                  <a:pt x="0" y="16"/>
                </a:moveTo>
                <a:cubicBezTo>
                  <a:pt x="24" y="12"/>
                  <a:pt x="47" y="0"/>
                  <a:pt x="72" y="0"/>
                </a:cubicBezTo>
                <a:cubicBezTo>
                  <a:pt x="110" y="0"/>
                  <a:pt x="147" y="29"/>
                  <a:pt x="176" y="48"/>
                </a:cubicBezTo>
                <a:cubicBezTo>
                  <a:pt x="219" y="76"/>
                  <a:pt x="296" y="83"/>
                  <a:pt x="344" y="88"/>
                </a:cubicBezTo>
                <a:cubicBezTo>
                  <a:pt x="419" y="113"/>
                  <a:pt x="340" y="89"/>
                  <a:pt x="520" y="104"/>
                </a:cubicBezTo>
                <a:cubicBezTo>
                  <a:pt x="591" y="110"/>
                  <a:pt x="658" y="144"/>
                  <a:pt x="728" y="152"/>
                </a:cubicBezTo>
                <a:cubicBezTo>
                  <a:pt x="768" y="156"/>
                  <a:pt x="808" y="157"/>
                  <a:pt x="848" y="160"/>
                </a:cubicBezTo>
                <a:cubicBezTo>
                  <a:pt x="890" y="287"/>
                  <a:pt x="1114" y="197"/>
                  <a:pt x="1248" y="200"/>
                </a:cubicBezTo>
                <a:cubicBezTo>
                  <a:pt x="1307" y="240"/>
                  <a:pt x="1351" y="234"/>
                  <a:pt x="1424" y="240"/>
                </a:cubicBezTo>
                <a:cubicBezTo>
                  <a:pt x="1566" y="287"/>
                  <a:pt x="1455" y="256"/>
                  <a:pt x="1768" y="264"/>
                </a:cubicBezTo>
                <a:cubicBezTo>
                  <a:pt x="1818" y="270"/>
                  <a:pt x="1850" y="276"/>
                  <a:pt x="1896" y="288"/>
                </a:cubicBezTo>
                <a:cubicBezTo>
                  <a:pt x="2005" y="361"/>
                  <a:pt x="2136" y="317"/>
                  <a:pt x="2272" y="320"/>
                </a:cubicBezTo>
                <a:cubicBezTo>
                  <a:pt x="2338" y="364"/>
                  <a:pt x="2389" y="355"/>
                  <a:pt x="2472" y="360"/>
                </a:cubicBezTo>
                <a:cubicBezTo>
                  <a:pt x="2509" y="348"/>
                  <a:pt x="2563" y="364"/>
                  <a:pt x="2600" y="368"/>
                </a:cubicBezTo>
                <a:cubicBezTo>
                  <a:pt x="2685" y="340"/>
                  <a:pt x="2616" y="360"/>
                  <a:pt x="2816" y="36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3370264" y="5718175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2684464" y="5718175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21913" name="Text Box 25"/>
          <p:cNvSpPr txBox="1">
            <a:spLocks noChangeArrowheads="1"/>
          </p:cNvSpPr>
          <p:nvPr/>
        </p:nvSpPr>
        <p:spPr bwMode="auto">
          <a:xfrm>
            <a:off x="2168524" y="5718175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1914" name="Text Box 26"/>
          <p:cNvSpPr txBox="1">
            <a:spLocks noChangeArrowheads="1"/>
          </p:cNvSpPr>
          <p:nvPr/>
        </p:nvSpPr>
        <p:spPr bwMode="auto">
          <a:xfrm>
            <a:off x="4144965" y="5718175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21915" name="Text Box 27"/>
          <p:cNvSpPr txBox="1">
            <a:spLocks noChangeArrowheads="1"/>
          </p:cNvSpPr>
          <p:nvPr/>
        </p:nvSpPr>
        <p:spPr bwMode="auto">
          <a:xfrm>
            <a:off x="4983165" y="5718175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21916" name="Text Box 28"/>
          <p:cNvSpPr txBox="1">
            <a:spLocks noChangeArrowheads="1"/>
          </p:cNvSpPr>
          <p:nvPr/>
        </p:nvSpPr>
        <p:spPr bwMode="auto">
          <a:xfrm>
            <a:off x="5783265" y="5718175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421917" name="Text Box 29"/>
          <p:cNvSpPr txBox="1">
            <a:spLocks noChangeArrowheads="1"/>
          </p:cNvSpPr>
          <p:nvPr/>
        </p:nvSpPr>
        <p:spPr bwMode="auto">
          <a:xfrm>
            <a:off x="6557964" y="5718175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21918" name="Text Box 30"/>
          <p:cNvSpPr txBox="1">
            <a:spLocks noChangeArrowheads="1"/>
          </p:cNvSpPr>
          <p:nvPr/>
        </p:nvSpPr>
        <p:spPr bwMode="auto">
          <a:xfrm>
            <a:off x="3540126" y="6081714"/>
            <a:ext cx="1853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alibri" pitchFamily="-83" charset="0"/>
              </a:rPr>
              <a:t>Months post AMI</a:t>
            </a:r>
          </a:p>
        </p:txBody>
      </p:sp>
      <p:sp>
        <p:nvSpPr>
          <p:cNvPr id="421919" name="Text Box 31"/>
          <p:cNvSpPr txBox="1">
            <a:spLocks noChangeArrowheads="1"/>
          </p:cNvSpPr>
          <p:nvPr/>
        </p:nvSpPr>
        <p:spPr bwMode="auto">
          <a:xfrm>
            <a:off x="4289425" y="5649914"/>
            <a:ext cx="184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21920" name="Text Box 32"/>
          <p:cNvSpPr txBox="1">
            <a:spLocks noChangeArrowheads="1"/>
          </p:cNvSpPr>
          <p:nvPr/>
        </p:nvSpPr>
        <p:spPr bwMode="auto">
          <a:xfrm>
            <a:off x="1287465" y="5337175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21921" name="Text Box 33"/>
          <p:cNvSpPr txBox="1">
            <a:spLocks noChangeArrowheads="1"/>
          </p:cNvSpPr>
          <p:nvPr/>
        </p:nvSpPr>
        <p:spPr bwMode="auto">
          <a:xfrm>
            <a:off x="1287465" y="4549775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421922" name="Text Box 34"/>
          <p:cNvSpPr txBox="1">
            <a:spLocks noChangeArrowheads="1"/>
          </p:cNvSpPr>
          <p:nvPr/>
        </p:nvSpPr>
        <p:spPr bwMode="auto">
          <a:xfrm>
            <a:off x="1287465" y="3698875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421923" name="Text Box 35"/>
          <p:cNvSpPr txBox="1">
            <a:spLocks noChangeArrowheads="1"/>
          </p:cNvSpPr>
          <p:nvPr/>
        </p:nvSpPr>
        <p:spPr bwMode="auto">
          <a:xfrm>
            <a:off x="1287465" y="2886075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421924" name="Text Box 36"/>
          <p:cNvSpPr txBox="1">
            <a:spLocks noChangeArrowheads="1"/>
          </p:cNvSpPr>
          <p:nvPr/>
        </p:nvSpPr>
        <p:spPr bwMode="auto">
          <a:xfrm>
            <a:off x="239713" y="1425577"/>
            <a:ext cx="8597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Calibri" pitchFamily="-83" charset="0"/>
              </a:rPr>
              <a:t>Spontaneous platelet aggregation have higher risk </a:t>
            </a:r>
          </a:p>
          <a:p>
            <a:pPr algn="ctr"/>
            <a:r>
              <a:rPr lang="en-US" sz="2000" b="1">
                <a:solidFill>
                  <a:srgbClr val="FFFFFF"/>
                </a:solidFill>
                <a:latin typeface="Calibri" pitchFamily="-83" charset="0"/>
              </a:rPr>
              <a:t> 149 patients 3 months following an AMI</a:t>
            </a:r>
          </a:p>
        </p:txBody>
      </p:sp>
      <p:sp>
        <p:nvSpPr>
          <p:cNvPr id="421925" name="Text Box 37"/>
          <p:cNvSpPr txBox="1">
            <a:spLocks noChangeArrowheads="1"/>
          </p:cNvSpPr>
          <p:nvPr/>
        </p:nvSpPr>
        <p:spPr bwMode="auto">
          <a:xfrm>
            <a:off x="0" y="6519864"/>
            <a:ext cx="3031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FF00"/>
                </a:solidFill>
                <a:latin typeface="Calibri" pitchFamily="-83" charset="0"/>
              </a:rPr>
              <a:t>Trip MD. NEJM 1990;322:1549-54</a:t>
            </a:r>
          </a:p>
        </p:txBody>
      </p:sp>
      <p:sp>
        <p:nvSpPr>
          <p:cNvPr id="421926" name="Text Box 38"/>
          <p:cNvSpPr txBox="1">
            <a:spLocks noChangeArrowheads="1"/>
          </p:cNvSpPr>
          <p:nvPr/>
        </p:nvSpPr>
        <p:spPr bwMode="auto">
          <a:xfrm>
            <a:off x="168275" y="2259013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alibri" pitchFamily="-83" charset="0"/>
              </a:rPr>
              <a:t>Event Free Survival</a:t>
            </a:r>
          </a:p>
        </p:txBody>
      </p:sp>
      <p:sp>
        <p:nvSpPr>
          <p:cNvPr id="421927" name="Text Box 39"/>
          <p:cNvSpPr txBox="1">
            <a:spLocks noChangeArrowheads="1"/>
          </p:cNvSpPr>
          <p:nvPr/>
        </p:nvSpPr>
        <p:spPr bwMode="auto">
          <a:xfrm>
            <a:off x="6905631" y="4632325"/>
            <a:ext cx="1343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99FF"/>
                </a:solidFill>
                <a:latin typeface="Calibri" pitchFamily="-83" charset="0"/>
              </a:rPr>
              <a:t>Positive SPA</a:t>
            </a:r>
          </a:p>
        </p:txBody>
      </p:sp>
      <p:sp>
        <p:nvSpPr>
          <p:cNvPr id="421928" name="Text Box 40"/>
          <p:cNvSpPr txBox="1">
            <a:spLocks noChangeArrowheads="1"/>
          </p:cNvSpPr>
          <p:nvPr/>
        </p:nvSpPr>
        <p:spPr bwMode="auto">
          <a:xfrm>
            <a:off x="6905625" y="3438525"/>
            <a:ext cx="1841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66FF"/>
                </a:solidFill>
                <a:latin typeface="Calibri" pitchFamily="-83" charset="0"/>
              </a:rPr>
              <a:t>Intermediate SPA</a:t>
            </a:r>
          </a:p>
        </p:txBody>
      </p:sp>
      <p:sp>
        <p:nvSpPr>
          <p:cNvPr id="421929" name="Text Box 41"/>
          <p:cNvSpPr txBox="1">
            <a:spLocks noChangeArrowheads="1"/>
          </p:cNvSpPr>
          <p:nvPr/>
        </p:nvSpPr>
        <p:spPr bwMode="auto">
          <a:xfrm>
            <a:off x="6905625" y="2994025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Calibri" pitchFamily="-83" charset="0"/>
              </a:rPr>
              <a:t>Negative SPA</a:t>
            </a:r>
          </a:p>
        </p:txBody>
      </p:sp>
      <p:sp>
        <p:nvSpPr>
          <p:cNvPr id="421930" name="Text Box 42"/>
          <p:cNvSpPr txBox="1">
            <a:spLocks noChangeArrowheads="1"/>
          </p:cNvSpPr>
          <p:nvPr/>
        </p:nvSpPr>
        <p:spPr bwMode="auto">
          <a:xfrm>
            <a:off x="5991232" y="2689225"/>
            <a:ext cx="646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FF00"/>
                </a:solidFill>
              </a:rPr>
              <a:t>84%</a:t>
            </a:r>
          </a:p>
        </p:txBody>
      </p:sp>
      <p:sp>
        <p:nvSpPr>
          <p:cNvPr id="421931" name="Text Box 43"/>
          <p:cNvSpPr txBox="1">
            <a:spLocks noChangeArrowheads="1"/>
          </p:cNvSpPr>
          <p:nvPr/>
        </p:nvSpPr>
        <p:spPr bwMode="auto">
          <a:xfrm>
            <a:off x="6042031" y="3260725"/>
            <a:ext cx="646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66FF"/>
                </a:solidFill>
              </a:rPr>
              <a:t>76%</a:t>
            </a:r>
          </a:p>
        </p:txBody>
      </p:sp>
      <p:sp>
        <p:nvSpPr>
          <p:cNvPr id="421932" name="Text Box 44"/>
          <p:cNvSpPr txBox="1">
            <a:spLocks noChangeArrowheads="1"/>
          </p:cNvSpPr>
          <p:nvPr/>
        </p:nvSpPr>
        <p:spPr bwMode="auto">
          <a:xfrm>
            <a:off x="6194431" y="4086225"/>
            <a:ext cx="646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99FF"/>
                </a:solidFill>
              </a:rPr>
              <a:t>46%</a:t>
            </a:r>
          </a:p>
        </p:txBody>
      </p:sp>
      <p:cxnSp>
        <p:nvCxnSpPr>
          <p:cNvPr id="45" name="Rechte verbindingslijn 44"/>
          <p:cNvCxnSpPr>
            <a:cxnSpLocks noChangeShapeType="1"/>
          </p:cNvCxnSpPr>
          <p:nvPr/>
        </p:nvCxnSpPr>
        <p:spPr bwMode="auto">
          <a:xfrm>
            <a:off x="0" y="1293825"/>
            <a:ext cx="9144000" cy="1587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itel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r>
              <a:rPr lang="en-GB" sz="3600" smtClean="0">
                <a:solidFill>
                  <a:srgbClr val="FFFF00"/>
                </a:solidFill>
                <a:latin typeface="Calibri" pitchFamily="-83" charset="0"/>
                <a:ea typeface="Arial" pitchFamily="-83" charset="0"/>
                <a:cs typeface="Arial" pitchFamily="-83" charset="0"/>
              </a:rPr>
              <a:t>Why Should We Measure Platelet Function ?</a:t>
            </a:r>
          </a:p>
        </p:txBody>
      </p:sp>
      <p:sp>
        <p:nvSpPr>
          <p:cNvPr id="42393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2766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nl-NL" sz="360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Marked interindividual variability in baseline (intrinsic) platelet reactivity</a:t>
            </a:r>
          </a:p>
          <a:p>
            <a:pPr>
              <a:buClr>
                <a:srgbClr val="FFFF00"/>
              </a:buClr>
            </a:pPr>
            <a:r>
              <a:rPr lang="nl-NL" sz="3600" i="1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Marked interindividual response to antiplatelet drugs</a:t>
            </a:r>
          </a:p>
          <a:p>
            <a:pPr>
              <a:buClr>
                <a:srgbClr val="FFFF00"/>
              </a:buClr>
            </a:pPr>
            <a:r>
              <a:rPr lang="nl-NL" sz="360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One size fits all doesn’t work</a:t>
            </a:r>
          </a:p>
        </p:txBody>
      </p:sp>
      <p:cxnSp>
        <p:nvCxnSpPr>
          <p:cNvPr id="4" name="Rechte verbindingslijn 3"/>
          <p:cNvCxnSpPr>
            <a:cxnSpLocks noChangeShapeType="1"/>
          </p:cNvCxnSpPr>
          <p:nvPr/>
        </p:nvCxnSpPr>
        <p:spPr bwMode="auto">
          <a:xfrm>
            <a:off x="0" y="1447800"/>
            <a:ext cx="9144000" cy="15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050"/>
          <p:cNvSpPr txBox="1">
            <a:spLocks noChangeArrowheads="1"/>
          </p:cNvSpPr>
          <p:nvPr/>
        </p:nvSpPr>
        <p:spPr bwMode="auto">
          <a:xfrm>
            <a:off x="1449388" y="6022975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ym typeface="Symbol" pitchFamily="-83" charset="2"/>
              </a:rPr>
              <a:t>  </a:t>
            </a:r>
            <a:r>
              <a:rPr lang="en-US" sz="3200"/>
              <a:t> A %</a:t>
            </a:r>
            <a:endParaRPr lang="en-US" sz="3200">
              <a:sym typeface="Symbol" pitchFamily="-83" charset="2"/>
            </a:endParaRPr>
          </a:p>
        </p:txBody>
      </p:sp>
      <p:sp>
        <p:nvSpPr>
          <p:cNvPr id="425987" name="Rectangle 2051"/>
          <p:cNvSpPr>
            <a:spLocks noChangeArrowheads="1"/>
          </p:cNvSpPr>
          <p:nvPr/>
        </p:nvSpPr>
        <p:spPr bwMode="auto">
          <a:xfrm>
            <a:off x="1485900" y="1720850"/>
            <a:ext cx="6705600" cy="3657600"/>
          </a:xfrm>
          <a:prstGeom prst="rect">
            <a:avLst/>
          </a:prstGeom>
          <a:gradFill rotWithShape="0">
            <a:gsLst>
              <a:gs pos="0">
                <a:srgbClr val="000055"/>
              </a:gs>
              <a:gs pos="50000">
                <a:srgbClr val="0000FF"/>
              </a:gs>
              <a:gs pos="100000">
                <a:srgbClr val="000055"/>
              </a:gs>
            </a:gsLst>
            <a:lin ang="5400000" scaled="1"/>
          </a:gra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5988" name="Text Box 2052"/>
          <p:cNvSpPr txBox="1">
            <a:spLocks noChangeArrowheads="1"/>
          </p:cNvSpPr>
          <p:nvPr/>
        </p:nvSpPr>
        <p:spPr bwMode="auto">
          <a:xfrm rot="16219284">
            <a:off x="-1029494" y="3318034"/>
            <a:ext cx="3659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/>
              <a:t>% of Patients</a:t>
            </a:r>
          </a:p>
        </p:txBody>
      </p:sp>
      <p:sp>
        <p:nvSpPr>
          <p:cNvPr id="425989" name="Line 2053"/>
          <p:cNvSpPr>
            <a:spLocks noChangeShapeType="1"/>
          </p:cNvSpPr>
          <p:nvPr/>
        </p:nvSpPr>
        <p:spPr bwMode="auto">
          <a:xfrm flipV="1">
            <a:off x="1474788" y="3324225"/>
            <a:ext cx="27924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5990" name="Text Box 2054"/>
          <p:cNvSpPr txBox="1">
            <a:spLocks noChangeArrowheads="1"/>
          </p:cNvSpPr>
          <p:nvPr/>
        </p:nvSpPr>
        <p:spPr bwMode="auto">
          <a:xfrm>
            <a:off x="1687519" y="2674939"/>
            <a:ext cx="2405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chemeClr val="tx2"/>
                </a:solidFill>
              </a:rPr>
              <a:t>Resistance = 28% (300 mg)</a:t>
            </a:r>
          </a:p>
          <a:p>
            <a:pPr eaLnBrk="0" hangingPunct="0"/>
            <a:r>
              <a:rPr lang="en-US" sz="1400">
                <a:solidFill>
                  <a:schemeClr val="tx2"/>
                </a:solidFill>
              </a:rPr>
              <a:t>Resistance = 8% (600 mg) </a:t>
            </a:r>
          </a:p>
        </p:txBody>
      </p:sp>
      <p:sp>
        <p:nvSpPr>
          <p:cNvPr id="425991" name="Rectangle 2055"/>
          <p:cNvSpPr>
            <a:spLocks noChangeArrowheads="1"/>
          </p:cNvSpPr>
          <p:nvPr/>
        </p:nvSpPr>
        <p:spPr bwMode="auto">
          <a:xfrm>
            <a:off x="2043119" y="5160963"/>
            <a:ext cx="274637" cy="201612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5992" name="Rectangle 2056"/>
          <p:cNvSpPr>
            <a:spLocks noChangeArrowheads="1"/>
          </p:cNvSpPr>
          <p:nvPr/>
        </p:nvSpPr>
        <p:spPr bwMode="auto">
          <a:xfrm>
            <a:off x="2603500" y="5045075"/>
            <a:ext cx="274638" cy="317500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5993" name="Rectangle 2057"/>
          <p:cNvSpPr>
            <a:spLocks noChangeArrowheads="1"/>
          </p:cNvSpPr>
          <p:nvPr/>
        </p:nvSpPr>
        <p:spPr bwMode="auto">
          <a:xfrm>
            <a:off x="3163894" y="4945063"/>
            <a:ext cx="274637" cy="417512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5994" name="Rectangle 2058"/>
          <p:cNvSpPr>
            <a:spLocks noChangeArrowheads="1"/>
          </p:cNvSpPr>
          <p:nvPr/>
        </p:nvSpPr>
        <p:spPr bwMode="auto">
          <a:xfrm>
            <a:off x="3724275" y="3706813"/>
            <a:ext cx="274638" cy="1655762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5995" name="Rectangle 2059"/>
          <p:cNvSpPr>
            <a:spLocks noChangeArrowheads="1"/>
          </p:cNvSpPr>
          <p:nvPr/>
        </p:nvSpPr>
        <p:spPr bwMode="auto">
          <a:xfrm>
            <a:off x="4284669" y="2670175"/>
            <a:ext cx="274637" cy="2692400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5996" name="Rectangle 2060"/>
          <p:cNvSpPr>
            <a:spLocks noChangeArrowheads="1"/>
          </p:cNvSpPr>
          <p:nvPr/>
        </p:nvSpPr>
        <p:spPr bwMode="auto">
          <a:xfrm>
            <a:off x="4845051" y="2568575"/>
            <a:ext cx="274638" cy="2794000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5997" name="Rectangle 2061"/>
          <p:cNvSpPr>
            <a:spLocks noChangeArrowheads="1"/>
          </p:cNvSpPr>
          <p:nvPr/>
        </p:nvSpPr>
        <p:spPr bwMode="auto">
          <a:xfrm>
            <a:off x="5391150" y="4527562"/>
            <a:ext cx="274638" cy="83502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5998" name="Rectangle 2062"/>
          <p:cNvSpPr>
            <a:spLocks noChangeArrowheads="1"/>
          </p:cNvSpPr>
          <p:nvPr/>
        </p:nvSpPr>
        <p:spPr bwMode="auto">
          <a:xfrm>
            <a:off x="5951544" y="4641862"/>
            <a:ext cx="274637" cy="72072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5999" name="Rectangle 2063"/>
          <p:cNvSpPr>
            <a:spLocks noChangeArrowheads="1"/>
          </p:cNvSpPr>
          <p:nvPr/>
        </p:nvSpPr>
        <p:spPr bwMode="auto">
          <a:xfrm>
            <a:off x="6511925" y="4743462"/>
            <a:ext cx="274638" cy="61912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00" name="Rectangle 2064"/>
          <p:cNvSpPr>
            <a:spLocks noChangeArrowheads="1"/>
          </p:cNvSpPr>
          <p:nvPr/>
        </p:nvSpPr>
        <p:spPr bwMode="auto">
          <a:xfrm>
            <a:off x="7072319" y="5260975"/>
            <a:ext cx="274637" cy="101600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01" name="Rectangle 2065"/>
          <p:cNvSpPr>
            <a:spLocks noChangeArrowheads="1"/>
          </p:cNvSpPr>
          <p:nvPr/>
        </p:nvSpPr>
        <p:spPr bwMode="auto">
          <a:xfrm>
            <a:off x="3444879" y="5168900"/>
            <a:ext cx="274638" cy="185738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02" name="Rectangle 2066"/>
          <p:cNvSpPr>
            <a:spLocks noChangeArrowheads="1"/>
          </p:cNvSpPr>
          <p:nvPr/>
        </p:nvSpPr>
        <p:spPr bwMode="auto">
          <a:xfrm>
            <a:off x="4005269" y="4649788"/>
            <a:ext cx="274637" cy="704850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03" name="Rectangle 2067"/>
          <p:cNvSpPr>
            <a:spLocks noChangeArrowheads="1"/>
          </p:cNvSpPr>
          <p:nvPr/>
        </p:nvSpPr>
        <p:spPr bwMode="auto">
          <a:xfrm>
            <a:off x="4565655" y="3814775"/>
            <a:ext cx="274638" cy="1539875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04" name="Rectangle 2068"/>
          <p:cNvSpPr>
            <a:spLocks noChangeArrowheads="1"/>
          </p:cNvSpPr>
          <p:nvPr/>
        </p:nvSpPr>
        <p:spPr bwMode="auto">
          <a:xfrm>
            <a:off x="5126044" y="2058988"/>
            <a:ext cx="274637" cy="3295650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05" name="Rectangle 2069"/>
          <p:cNvSpPr>
            <a:spLocks noChangeArrowheads="1"/>
          </p:cNvSpPr>
          <p:nvPr/>
        </p:nvSpPr>
        <p:spPr bwMode="auto">
          <a:xfrm>
            <a:off x="5686431" y="2778125"/>
            <a:ext cx="274638" cy="2576513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06" name="Rectangle 2070"/>
          <p:cNvSpPr>
            <a:spLocks noChangeArrowheads="1"/>
          </p:cNvSpPr>
          <p:nvPr/>
        </p:nvSpPr>
        <p:spPr bwMode="auto">
          <a:xfrm>
            <a:off x="6246819" y="3814775"/>
            <a:ext cx="274637" cy="1539875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07" name="Rectangle 2071"/>
          <p:cNvSpPr>
            <a:spLocks noChangeArrowheads="1"/>
          </p:cNvSpPr>
          <p:nvPr/>
        </p:nvSpPr>
        <p:spPr bwMode="auto">
          <a:xfrm>
            <a:off x="6807200" y="4953000"/>
            <a:ext cx="274638" cy="401638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08" name="Line 2072"/>
          <p:cNvSpPr>
            <a:spLocks noChangeShapeType="1"/>
          </p:cNvSpPr>
          <p:nvPr/>
        </p:nvSpPr>
        <p:spPr bwMode="auto">
          <a:xfrm>
            <a:off x="1482725" y="5051425"/>
            <a:ext cx="254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09" name="Line 2073"/>
          <p:cNvSpPr>
            <a:spLocks noChangeShapeType="1"/>
          </p:cNvSpPr>
          <p:nvPr/>
        </p:nvSpPr>
        <p:spPr bwMode="auto">
          <a:xfrm>
            <a:off x="1482725" y="4740275"/>
            <a:ext cx="254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10" name="Line 2074"/>
          <p:cNvSpPr>
            <a:spLocks noChangeShapeType="1"/>
          </p:cNvSpPr>
          <p:nvPr/>
        </p:nvSpPr>
        <p:spPr bwMode="auto">
          <a:xfrm>
            <a:off x="1482725" y="4429125"/>
            <a:ext cx="254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11" name="Line 2075"/>
          <p:cNvSpPr>
            <a:spLocks noChangeShapeType="1"/>
          </p:cNvSpPr>
          <p:nvPr/>
        </p:nvSpPr>
        <p:spPr bwMode="auto">
          <a:xfrm>
            <a:off x="1482725" y="4117975"/>
            <a:ext cx="254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12" name="Line 2076"/>
          <p:cNvSpPr>
            <a:spLocks noChangeShapeType="1"/>
          </p:cNvSpPr>
          <p:nvPr/>
        </p:nvSpPr>
        <p:spPr bwMode="auto">
          <a:xfrm>
            <a:off x="1482725" y="3806825"/>
            <a:ext cx="254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13" name="Line 2077"/>
          <p:cNvSpPr>
            <a:spLocks noChangeShapeType="1"/>
          </p:cNvSpPr>
          <p:nvPr/>
        </p:nvSpPr>
        <p:spPr bwMode="auto">
          <a:xfrm>
            <a:off x="1482725" y="3497263"/>
            <a:ext cx="254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14" name="Line 2078"/>
          <p:cNvSpPr>
            <a:spLocks noChangeShapeType="1"/>
          </p:cNvSpPr>
          <p:nvPr/>
        </p:nvSpPr>
        <p:spPr bwMode="auto">
          <a:xfrm>
            <a:off x="1482725" y="3186125"/>
            <a:ext cx="254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15" name="Line 2079"/>
          <p:cNvSpPr>
            <a:spLocks noChangeShapeType="1"/>
          </p:cNvSpPr>
          <p:nvPr/>
        </p:nvSpPr>
        <p:spPr bwMode="auto">
          <a:xfrm>
            <a:off x="1482725" y="2874975"/>
            <a:ext cx="254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16" name="Line 2080"/>
          <p:cNvSpPr>
            <a:spLocks noChangeShapeType="1"/>
          </p:cNvSpPr>
          <p:nvPr/>
        </p:nvSpPr>
        <p:spPr bwMode="auto">
          <a:xfrm>
            <a:off x="1482725" y="2563825"/>
            <a:ext cx="254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17" name="Line 2081"/>
          <p:cNvSpPr>
            <a:spLocks noChangeShapeType="1"/>
          </p:cNvSpPr>
          <p:nvPr/>
        </p:nvSpPr>
        <p:spPr bwMode="auto">
          <a:xfrm>
            <a:off x="1482725" y="2252675"/>
            <a:ext cx="254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26018" name="Group 2082"/>
          <p:cNvGrpSpPr>
            <a:grpSpLocks/>
          </p:cNvGrpSpPr>
          <p:nvPr/>
        </p:nvGrpSpPr>
        <p:grpSpPr bwMode="auto">
          <a:xfrm>
            <a:off x="1150934" y="1833564"/>
            <a:ext cx="234947" cy="3636962"/>
            <a:chOff x="749" y="953"/>
            <a:chExt cx="148" cy="2291"/>
          </a:xfrm>
        </p:grpSpPr>
        <p:sp>
          <p:nvSpPr>
            <p:cNvPr id="426045" name="Rectangle 2083"/>
            <p:cNvSpPr>
              <a:spLocks noChangeArrowheads="1"/>
            </p:cNvSpPr>
            <p:nvPr/>
          </p:nvSpPr>
          <p:spPr bwMode="auto">
            <a:xfrm>
              <a:off x="812" y="3108"/>
              <a:ext cx="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0</a:t>
              </a:r>
              <a:endParaRPr lang="en-US" i="1" u="sng"/>
            </a:p>
          </p:txBody>
        </p:sp>
        <p:sp>
          <p:nvSpPr>
            <p:cNvPr id="426046" name="Rectangle 2084"/>
            <p:cNvSpPr>
              <a:spLocks noChangeArrowheads="1"/>
            </p:cNvSpPr>
            <p:nvPr/>
          </p:nvSpPr>
          <p:spPr bwMode="auto">
            <a:xfrm>
              <a:off x="812" y="2912"/>
              <a:ext cx="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3</a:t>
              </a:r>
              <a:endParaRPr lang="en-US" i="1" u="sng"/>
            </a:p>
          </p:txBody>
        </p:sp>
        <p:sp>
          <p:nvSpPr>
            <p:cNvPr id="426047" name="Rectangle 2085"/>
            <p:cNvSpPr>
              <a:spLocks noChangeArrowheads="1"/>
            </p:cNvSpPr>
            <p:nvPr/>
          </p:nvSpPr>
          <p:spPr bwMode="auto">
            <a:xfrm>
              <a:off x="812" y="2716"/>
              <a:ext cx="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6</a:t>
              </a:r>
              <a:endParaRPr lang="en-US" i="1" u="sng"/>
            </a:p>
          </p:txBody>
        </p:sp>
        <p:sp>
          <p:nvSpPr>
            <p:cNvPr id="426048" name="Rectangle 2086"/>
            <p:cNvSpPr>
              <a:spLocks noChangeArrowheads="1"/>
            </p:cNvSpPr>
            <p:nvPr/>
          </p:nvSpPr>
          <p:spPr bwMode="auto">
            <a:xfrm>
              <a:off x="812" y="2520"/>
              <a:ext cx="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9</a:t>
              </a:r>
              <a:endParaRPr lang="en-US" i="1" u="sng"/>
            </a:p>
          </p:txBody>
        </p:sp>
        <p:sp>
          <p:nvSpPr>
            <p:cNvPr id="426049" name="Rectangle 2087"/>
            <p:cNvSpPr>
              <a:spLocks noChangeArrowheads="1"/>
            </p:cNvSpPr>
            <p:nvPr/>
          </p:nvSpPr>
          <p:spPr bwMode="auto">
            <a:xfrm>
              <a:off x="749" y="2324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12</a:t>
              </a:r>
              <a:endParaRPr lang="en-US" i="1" u="sng"/>
            </a:p>
          </p:txBody>
        </p:sp>
        <p:sp>
          <p:nvSpPr>
            <p:cNvPr id="426050" name="Rectangle 2088"/>
            <p:cNvSpPr>
              <a:spLocks noChangeArrowheads="1"/>
            </p:cNvSpPr>
            <p:nvPr/>
          </p:nvSpPr>
          <p:spPr bwMode="auto">
            <a:xfrm>
              <a:off x="749" y="2128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15</a:t>
              </a:r>
              <a:endParaRPr lang="en-US" i="1" u="sng"/>
            </a:p>
          </p:txBody>
        </p:sp>
        <p:sp>
          <p:nvSpPr>
            <p:cNvPr id="426051" name="Rectangle 2089"/>
            <p:cNvSpPr>
              <a:spLocks noChangeArrowheads="1"/>
            </p:cNvSpPr>
            <p:nvPr/>
          </p:nvSpPr>
          <p:spPr bwMode="auto">
            <a:xfrm>
              <a:off x="749" y="1933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18</a:t>
              </a:r>
              <a:endParaRPr lang="en-US" i="1" u="sng"/>
            </a:p>
          </p:txBody>
        </p:sp>
        <p:sp>
          <p:nvSpPr>
            <p:cNvPr id="426052" name="Rectangle 2090"/>
            <p:cNvSpPr>
              <a:spLocks noChangeArrowheads="1"/>
            </p:cNvSpPr>
            <p:nvPr/>
          </p:nvSpPr>
          <p:spPr bwMode="auto">
            <a:xfrm>
              <a:off x="749" y="1737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21</a:t>
              </a:r>
              <a:endParaRPr lang="en-US" i="1" u="sng"/>
            </a:p>
          </p:txBody>
        </p:sp>
        <p:sp>
          <p:nvSpPr>
            <p:cNvPr id="426053" name="Rectangle 2091"/>
            <p:cNvSpPr>
              <a:spLocks noChangeArrowheads="1"/>
            </p:cNvSpPr>
            <p:nvPr/>
          </p:nvSpPr>
          <p:spPr bwMode="auto">
            <a:xfrm>
              <a:off x="749" y="1541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24</a:t>
              </a:r>
              <a:endParaRPr lang="en-US" i="1" u="sng"/>
            </a:p>
          </p:txBody>
        </p:sp>
        <p:sp>
          <p:nvSpPr>
            <p:cNvPr id="426054" name="Rectangle 2092"/>
            <p:cNvSpPr>
              <a:spLocks noChangeArrowheads="1"/>
            </p:cNvSpPr>
            <p:nvPr/>
          </p:nvSpPr>
          <p:spPr bwMode="auto">
            <a:xfrm>
              <a:off x="749" y="1345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27</a:t>
              </a:r>
              <a:endParaRPr lang="en-US" i="1" u="sng"/>
            </a:p>
          </p:txBody>
        </p:sp>
        <p:sp>
          <p:nvSpPr>
            <p:cNvPr id="426055" name="Rectangle 2093"/>
            <p:cNvSpPr>
              <a:spLocks noChangeArrowheads="1"/>
            </p:cNvSpPr>
            <p:nvPr/>
          </p:nvSpPr>
          <p:spPr bwMode="auto">
            <a:xfrm>
              <a:off x="749" y="1149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30</a:t>
              </a:r>
              <a:endParaRPr lang="en-US" i="1" u="sng"/>
            </a:p>
          </p:txBody>
        </p:sp>
        <p:sp>
          <p:nvSpPr>
            <p:cNvPr id="426056" name="Rectangle 2094"/>
            <p:cNvSpPr>
              <a:spLocks noChangeArrowheads="1"/>
            </p:cNvSpPr>
            <p:nvPr/>
          </p:nvSpPr>
          <p:spPr bwMode="auto">
            <a:xfrm>
              <a:off x="749" y="953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33</a:t>
              </a:r>
              <a:endParaRPr lang="en-US" i="1" u="sng"/>
            </a:p>
          </p:txBody>
        </p:sp>
      </p:grpSp>
      <p:grpSp>
        <p:nvGrpSpPr>
          <p:cNvPr id="426019" name="Group 2095"/>
          <p:cNvGrpSpPr>
            <a:grpSpLocks/>
          </p:cNvGrpSpPr>
          <p:nvPr/>
        </p:nvGrpSpPr>
        <p:grpSpPr bwMode="auto">
          <a:xfrm>
            <a:off x="1531941" y="5426076"/>
            <a:ext cx="6589717" cy="431800"/>
            <a:chOff x="989" y="3216"/>
            <a:chExt cx="4151" cy="272"/>
          </a:xfrm>
        </p:grpSpPr>
        <p:sp>
          <p:nvSpPr>
            <p:cNvPr id="426033" name="Rectangle 2096"/>
            <p:cNvSpPr>
              <a:spLocks noChangeArrowheads="1"/>
            </p:cNvSpPr>
            <p:nvPr/>
          </p:nvSpPr>
          <p:spPr bwMode="auto">
            <a:xfrm>
              <a:off x="989" y="3216"/>
              <a:ext cx="31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&lt; −30</a:t>
              </a:r>
              <a:endParaRPr lang="en-US" sz="1400" i="1" u="sng"/>
            </a:p>
          </p:txBody>
        </p:sp>
        <p:sp>
          <p:nvSpPr>
            <p:cNvPr id="426034" name="Rectangle 2097"/>
            <p:cNvSpPr>
              <a:spLocks noChangeArrowheads="1"/>
            </p:cNvSpPr>
            <p:nvPr/>
          </p:nvSpPr>
          <p:spPr bwMode="auto">
            <a:xfrm>
              <a:off x="1234" y="3352"/>
              <a:ext cx="50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(−30,−20]</a:t>
              </a:r>
              <a:endParaRPr lang="en-US" sz="1400" i="1" u="sng"/>
            </a:p>
          </p:txBody>
        </p:sp>
        <p:sp>
          <p:nvSpPr>
            <p:cNvPr id="426035" name="Rectangle 2098"/>
            <p:cNvSpPr>
              <a:spLocks noChangeArrowheads="1"/>
            </p:cNvSpPr>
            <p:nvPr/>
          </p:nvSpPr>
          <p:spPr bwMode="auto">
            <a:xfrm>
              <a:off x="1586" y="3216"/>
              <a:ext cx="50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(−20,−10]</a:t>
              </a:r>
              <a:endParaRPr lang="en-US" sz="1400" i="1" u="sng"/>
            </a:p>
          </p:txBody>
        </p:sp>
        <p:sp>
          <p:nvSpPr>
            <p:cNvPr id="426036" name="Rectangle 2099"/>
            <p:cNvSpPr>
              <a:spLocks noChangeArrowheads="1"/>
            </p:cNvSpPr>
            <p:nvPr/>
          </p:nvSpPr>
          <p:spPr bwMode="auto">
            <a:xfrm>
              <a:off x="2005" y="3352"/>
              <a:ext cx="37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(−10,0]</a:t>
              </a:r>
              <a:endParaRPr lang="en-US" sz="1400" i="1" u="sng"/>
            </a:p>
          </p:txBody>
        </p:sp>
        <p:sp>
          <p:nvSpPr>
            <p:cNvPr id="426037" name="Rectangle 2100"/>
            <p:cNvSpPr>
              <a:spLocks noChangeArrowheads="1"/>
            </p:cNvSpPr>
            <p:nvPr/>
          </p:nvSpPr>
          <p:spPr bwMode="auto">
            <a:xfrm>
              <a:off x="2390" y="3216"/>
              <a:ext cx="31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(0,10]</a:t>
              </a:r>
              <a:endParaRPr lang="en-US" sz="1400" i="1" u="sng"/>
            </a:p>
          </p:txBody>
        </p:sp>
        <p:sp>
          <p:nvSpPr>
            <p:cNvPr id="426038" name="Rectangle 2101"/>
            <p:cNvSpPr>
              <a:spLocks noChangeArrowheads="1"/>
            </p:cNvSpPr>
            <p:nvPr/>
          </p:nvSpPr>
          <p:spPr bwMode="auto">
            <a:xfrm>
              <a:off x="2709" y="3352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(10,20]</a:t>
              </a:r>
              <a:endParaRPr lang="en-US" sz="1400" i="1" u="sng"/>
            </a:p>
          </p:txBody>
        </p:sp>
        <p:sp>
          <p:nvSpPr>
            <p:cNvPr id="426039" name="Rectangle 2102"/>
            <p:cNvSpPr>
              <a:spLocks noChangeArrowheads="1"/>
            </p:cNvSpPr>
            <p:nvPr/>
          </p:nvSpPr>
          <p:spPr bwMode="auto">
            <a:xfrm>
              <a:off x="3061" y="3216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(20,30]</a:t>
              </a:r>
              <a:endParaRPr lang="en-US" sz="1400" i="1" u="sng"/>
            </a:p>
          </p:txBody>
        </p:sp>
        <p:sp>
          <p:nvSpPr>
            <p:cNvPr id="426040" name="Rectangle 2103"/>
            <p:cNvSpPr>
              <a:spLocks noChangeArrowheads="1"/>
            </p:cNvSpPr>
            <p:nvPr/>
          </p:nvSpPr>
          <p:spPr bwMode="auto">
            <a:xfrm>
              <a:off x="3414" y="3352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(30,40]</a:t>
              </a:r>
              <a:endParaRPr lang="en-US" sz="1400" i="1" u="sng"/>
            </a:p>
          </p:txBody>
        </p:sp>
        <p:sp>
          <p:nvSpPr>
            <p:cNvPr id="426041" name="Rectangle 2104"/>
            <p:cNvSpPr>
              <a:spLocks noChangeArrowheads="1"/>
            </p:cNvSpPr>
            <p:nvPr/>
          </p:nvSpPr>
          <p:spPr bwMode="auto">
            <a:xfrm>
              <a:off x="3766" y="3216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(40,50]</a:t>
              </a:r>
              <a:endParaRPr lang="en-US" sz="1400" i="1" u="sng"/>
            </a:p>
          </p:txBody>
        </p:sp>
        <p:sp>
          <p:nvSpPr>
            <p:cNvPr id="426042" name="Rectangle 2105"/>
            <p:cNvSpPr>
              <a:spLocks noChangeArrowheads="1"/>
            </p:cNvSpPr>
            <p:nvPr/>
          </p:nvSpPr>
          <p:spPr bwMode="auto">
            <a:xfrm>
              <a:off x="4118" y="3352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(50,60]</a:t>
              </a:r>
              <a:endParaRPr lang="en-US" sz="1400" i="1" u="sng"/>
            </a:p>
          </p:txBody>
        </p:sp>
        <p:sp>
          <p:nvSpPr>
            <p:cNvPr id="426043" name="Rectangle 2106"/>
            <p:cNvSpPr>
              <a:spLocks noChangeArrowheads="1"/>
            </p:cNvSpPr>
            <p:nvPr/>
          </p:nvSpPr>
          <p:spPr bwMode="auto">
            <a:xfrm>
              <a:off x="4470" y="3216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(60,70]</a:t>
              </a:r>
              <a:endParaRPr lang="en-US" sz="1400" i="1" u="sng"/>
            </a:p>
          </p:txBody>
        </p:sp>
        <p:sp>
          <p:nvSpPr>
            <p:cNvPr id="426044" name="Rectangle 2107"/>
            <p:cNvSpPr>
              <a:spLocks noChangeArrowheads="1"/>
            </p:cNvSpPr>
            <p:nvPr/>
          </p:nvSpPr>
          <p:spPr bwMode="auto">
            <a:xfrm>
              <a:off x="4894" y="3352"/>
              <a:ext cx="2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&gt; 70</a:t>
              </a:r>
              <a:endParaRPr lang="en-US" sz="1400" i="1" u="sng"/>
            </a:p>
          </p:txBody>
        </p:sp>
      </p:grpSp>
      <p:sp>
        <p:nvSpPr>
          <p:cNvPr id="426020" name="Rectangle 2108"/>
          <p:cNvSpPr>
            <a:spLocks noChangeArrowheads="1"/>
          </p:cNvSpPr>
          <p:nvPr/>
        </p:nvSpPr>
        <p:spPr bwMode="auto">
          <a:xfrm>
            <a:off x="5903913" y="2014542"/>
            <a:ext cx="317500" cy="128587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6021" name="Rectangle 2109"/>
          <p:cNvSpPr>
            <a:spLocks noChangeArrowheads="1"/>
          </p:cNvSpPr>
          <p:nvPr/>
        </p:nvSpPr>
        <p:spPr bwMode="auto">
          <a:xfrm>
            <a:off x="6375400" y="1978026"/>
            <a:ext cx="15523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300 mg clopidogrel</a:t>
            </a:r>
            <a:endParaRPr lang="en-US" sz="1400" i="1" u="sng"/>
          </a:p>
        </p:txBody>
      </p:sp>
      <p:sp>
        <p:nvSpPr>
          <p:cNvPr id="426022" name="Rectangle 2110"/>
          <p:cNvSpPr>
            <a:spLocks noChangeArrowheads="1"/>
          </p:cNvSpPr>
          <p:nvPr/>
        </p:nvSpPr>
        <p:spPr bwMode="auto">
          <a:xfrm>
            <a:off x="6375400" y="2265364"/>
            <a:ext cx="15523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600 mg clopidogrel</a:t>
            </a:r>
            <a:endParaRPr lang="en-US" sz="1400" i="1" u="sng"/>
          </a:p>
        </p:txBody>
      </p:sp>
      <p:sp>
        <p:nvSpPr>
          <p:cNvPr id="426023" name="Rectangle 2111"/>
          <p:cNvSpPr>
            <a:spLocks noChangeArrowheads="1"/>
          </p:cNvSpPr>
          <p:nvPr/>
        </p:nvSpPr>
        <p:spPr bwMode="auto">
          <a:xfrm>
            <a:off x="5903913" y="2316175"/>
            <a:ext cx="317500" cy="128587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352" name="Freeform 2112"/>
          <p:cNvSpPr>
            <a:spLocks/>
          </p:cNvSpPr>
          <p:nvPr/>
        </p:nvSpPr>
        <p:spPr bwMode="auto">
          <a:xfrm>
            <a:off x="1482728" y="3028954"/>
            <a:ext cx="6677025" cy="2327275"/>
          </a:xfrm>
          <a:custGeom>
            <a:avLst/>
            <a:gdLst>
              <a:gd name="T0" fmla="*/ 253 w 16822"/>
              <a:gd name="T1" fmla="*/ 5855 h 5861"/>
              <a:gd name="T2" fmla="*/ 590 w 16822"/>
              <a:gd name="T3" fmla="*/ 5842 h 5861"/>
              <a:gd name="T4" fmla="*/ 929 w 16822"/>
              <a:gd name="T5" fmla="*/ 5822 h 5861"/>
              <a:gd name="T6" fmla="*/ 1268 w 16822"/>
              <a:gd name="T7" fmla="*/ 5793 h 5861"/>
              <a:gd name="T8" fmla="*/ 1605 w 16822"/>
              <a:gd name="T9" fmla="*/ 5754 h 5861"/>
              <a:gd name="T10" fmla="*/ 1944 w 16822"/>
              <a:gd name="T11" fmla="*/ 5699 h 5861"/>
              <a:gd name="T12" fmla="*/ 2281 w 16822"/>
              <a:gd name="T13" fmla="*/ 5623 h 5861"/>
              <a:gd name="T14" fmla="*/ 2620 w 16822"/>
              <a:gd name="T15" fmla="*/ 5524 h 5861"/>
              <a:gd name="T16" fmla="*/ 2958 w 16822"/>
              <a:gd name="T17" fmla="*/ 5394 h 5861"/>
              <a:gd name="T18" fmla="*/ 3296 w 16822"/>
              <a:gd name="T19" fmla="*/ 5229 h 5861"/>
              <a:gd name="T20" fmla="*/ 3635 w 16822"/>
              <a:gd name="T21" fmla="*/ 5022 h 5861"/>
              <a:gd name="T22" fmla="*/ 3972 w 16822"/>
              <a:gd name="T23" fmla="*/ 4773 h 5861"/>
              <a:gd name="T24" fmla="*/ 4311 w 16822"/>
              <a:gd name="T25" fmla="*/ 4475 h 5861"/>
              <a:gd name="T26" fmla="*/ 4649 w 16822"/>
              <a:gd name="T27" fmla="*/ 4130 h 5861"/>
              <a:gd name="T28" fmla="*/ 4987 w 16822"/>
              <a:gd name="T29" fmla="*/ 3739 h 5861"/>
              <a:gd name="T30" fmla="*/ 5325 w 16822"/>
              <a:gd name="T31" fmla="*/ 3309 h 5861"/>
              <a:gd name="T32" fmla="*/ 5663 w 16822"/>
              <a:gd name="T33" fmla="*/ 2848 h 5861"/>
              <a:gd name="T34" fmla="*/ 6001 w 16822"/>
              <a:gd name="T35" fmla="*/ 2369 h 5861"/>
              <a:gd name="T36" fmla="*/ 6340 w 16822"/>
              <a:gd name="T37" fmla="*/ 1889 h 5861"/>
              <a:gd name="T38" fmla="*/ 6678 w 16822"/>
              <a:gd name="T39" fmla="*/ 1425 h 5861"/>
              <a:gd name="T40" fmla="*/ 7016 w 16822"/>
              <a:gd name="T41" fmla="*/ 997 h 5861"/>
              <a:gd name="T42" fmla="*/ 7354 w 16822"/>
              <a:gd name="T43" fmla="*/ 625 h 5861"/>
              <a:gd name="T44" fmla="*/ 7692 w 16822"/>
              <a:gd name="T45" fmla="*/ 329 h 5861"/>
              <a:gd name="T46" fmla="*/ 8031 w 16822"/>
              <a:gd name="T47" fmla="*/ 121 h 5861"/>
              <a:gd name="T48" fmla="*/ 8368 w 16822"/>
              <a:gd name="T49" fmla="*/ 14 h 5861"/>
              <a:gd name="T50" fmla="*/ 8707 w 16822"/>
              <a:gd name="T51" fmla="*/ 13 h 5861"/>
              <a:gd name="T52" fmla="*/ 9044 w 16822"/>
              <a:gd name="T53" fmla="*/ 120 h 5861"/>
              <a:gd name="T54" fmla="*/ 9383 w 16822"/>
              <a:gd name="T55" fmla="*/ 326 h 5861"/>
              <a:gd name="T56" fmla="*/ 9722 w 16822"/>
              <a:gd name="T57" fmla="*/ 622 h 5861"/>
              <a:gd name="T58" fmla="*/ 10059 w 16822"/>
              <a:gd name="T59" fmla="*/ 994 h 5861"/>
              <a:gd name="T60" fmla="*/ 10398 w 16822"/>
              <a:gd name="T61" fmla="*/ 1421 h 5861"/>
              <a:gd name="T62" fmla="*/ 10735 w 16822"/>
              <a:gd name="T63" fmla="*/ 1884 h 5861"/>
              <a:gd name="T64" fmla="*/ 11074 w 16822"/>
              <a:gd name="T65" fmla="*/ 2365 h 5861"/>
              <a:gd name="T66" fmla="*/ 11412 w 16822"/>
              <a:gd name="T67" fmla="*/ 2844 h 5861"/>
              <a:gd name="T68" fmla="*/ 11750 w 16822"/>
              <a:gd name="T69" fmla="*/ 3305 h 5861"/>
              <a:gd name="T70" fmla="*/ 12089 w 16822"/>
              <a:gd name="T71" fmla="*/ 3736 h 5861"/>
              <a:gd name="T72" fmla="*/ 12426 w 16822"/>
              <a:gd name="T73" fmla="*/ 4127 h 5861"/>
              <a:gd name="T74" fmla="*/ 12765 w 16822"/>
              <a:gd name="T75" fmla="*/ 4473 h 5861"/>
              <a:gd name="T76" fmla="*/ 13103 w 16822"/>
              <a:gd name="T77" fmla="*/ 4771 h 5861"/>
              <a:gd name="T78" fmla="*/ 13441 w 16822"/>
              <a:gd name="T79" fmla="*/ 5021 h 5861"/>
              <a:gd name="T80" fmla="*/ 13779 w 16822"/>
              <a:gd name="T81" fmla="*/ 5227 h 5861"/>
              <a:gd name="T82" fmla="*/ 14118 w 16822"/>
              <a:gd name="T83" fmla="*/ 5393 h 5861"/>
              <a:gd name="T84" fmla="*/ 14455 w 16822"/>
              <a:gd name="T85" fmla="*/ 5523 h 5861"/>
              <a:gd name="T86" fmla="*/ 14794 w 16822"/>
              <a:gd name="T87" fmla="*/ 5623 h 5861"/>
              <a:gd name="T88" fmla="*/ 15132 w 16822"/>
              <a:gd name="T89" fmla="*/ 5697 h 5861"/>
              <a:gd name="T90" fmla="*/ 15470 w 16822"/>
              <a:gd name="T91" fmla="*/ 5754 h 5861"/>
              <a:gd name="T92" fmla="*/ 15809 w 16822"/>
              <a:gd name="T93" fmla="*/ 5793 h 5861"/>
              <a:gd name="T94" fmla="*/ 16146 w 16822"/>
              <a:gd name="T95" fmla="*/ 5822 h 5861"/>
              <a:gd name="T96" fmla="*/ 16485 w 16822"/>
              <a:gd name="T97" fmla="*/ 5842 h 5861"/>
              <a:gd name="T98" fmla="*/ 16822 w 16822"/>
              <a:gd name="T99" fmla="*/ 5855 h 586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822"/>
              <a:gd name="T151" fmla="*/ 0 h 5861"/>
              <a:gd name="T152" fmla="*/ 16822 w 16822"/>
              <a:gd name="T153" fmla="*/ 5861 h 586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822" h="5861">
                <a:moveTo>
                  <a:pt x="0" y="5861"/>
                </a:moveTo>
                <a:lnTo>
                  <a:pt x="84" y="5859"/>
                </a:lnTo>
                <a:lnTo>
                  <a:pt x="168" y="5857"/>
                </a:lnTo>
                <a:lnTo>
                  <a:pt x="253" y="5855"/>
                </a:lnTo>
                <a:lnTo>
                  <a:pt x="337" y="5851"/>
                </a:lnTo>
                <a:lnTo>
                  <a:pt x="422" y="5848"/>
                </a:lnTo>
                <a:lnTo>
                  <a:pt x="506" y="5845"/>
                </a:lnTo>
                <a:lnTo>
                  <a:pt x="590" y="5842"/>
                </a:lnTo>
                <a:lnTo>
                  <a:pt x="676" y="5837"/>
                </a:lnTo>
                <a:lnTo>
                  <a:pt x="760" y="5833"/>
                </a:lnTo>
                <a:lnTo>
                  <a:pt x="845" y="5827"/>
                </a:lnTo>
                <a:lnTo>
                  <a:pt x="929" y="5822"/>
                </a:lnTo>
                <a:lnTo>
                  <a:pt x="1013" y="5815"/>
                </a:lnTo>
                <a:lnTo>
                  <a:pt x="1098" y="5809"/>
                </a:lnTo>
                <a:lnTo>
                  <a:pt x="1182" y="5802"/>
                </a:lnTo>
                <a:lnTo>
                  <a:pt x="1268" y="5793"/>
                </a:lnTo>
                <a:lnTo>
                  <a:pt x="1352" y="5784"/>
                </a:lnTo>
                <a:lnTo>
                  <a:pt x="1436" y="5776"/>
                </a:lnTo>
                <a:lnTo>
                  <a:pt x="1521" y="5765"/>
                </a:lnTo>
                <a:lnTo>
                  <a:pt x="1605" y="5754"/>
                </a:lnTo>
                <a:lnTo>
                  <a:pt x="1690" y="5741"/>
                </a:lnTo>
                <a:lnTo>
                  <a:pt x="1774" y="5728"/>
                </a:lnTo>
                <a:lnTo>
                  <a:pt x="1859" y="5714"/>
                </a:lnTo>
                <a:lnTo>
                  <a:pt x="1944" y="5699"/>
                </a:lnTo>
                <a:lnTo>
                  <a:pt x="2028" y="5681"/>
                </a:lnTo>
                <a:lnTo>
                  <a:pt x="2113" y="5663"/>
                </a:lnTo>
                <a:lnTo>
                  <a:pt x="2197" y="5644"/>
                </a:lnTo>
                <a:lnTo>
                  <a:pt x="2281" y="5623"/>
                </a:lnTo>
                <a:lnTo>
                  <a:pt x="2366" y="5601"/>
                </a:lnTo>
                <a:lnTo>
                  <a:pt x="2451" y="5577"/>
                </a:lnTo>
                <a:lnTo>
                  <a:pt x="2536" y="5551"/>
                </a:lnTo>
                <a:lnTo>
                  <a:pt x="2620" y="5524"/>
                </a:lnTo>
                <a:lnTo>
                  <a:pt x="2704" y="5494"/>
                </a:lnTo>
                <a:lnTo>
                  <a:pt x="2789" y="5462"/>
                </a:lnTo>
                <a:lnTo>
                  <a:pt x="2873" y="5429"/>
                </a:lnTo>
                <a:lnTo>
                  <a:pt x="2958" y="5394"/>
                </a:lnTo>
                <a:lnTo>
                  <a:pt x="3043" y="5356"/>
                </a:lnTo>
                <a:lnTo>
                  <a:pt x="3127" y="5316"/>
                </a:lnTo>
                <a:lnTo>
                  <a:pt x="3212" y="5273"/>
                </a:lnTo>
                <a:lnTo>
                  <a:pt x="3296" y="5229"/>
                </a:lnTo>
                <a:lnTo>
                  <a:pt x="3381" y="5181"/>
                </a:lnTo>
                <a:lnTo>
                  <a:pt x="3465" y="5131"/>
                </a:lnTo>
                <a:lnTo>
                  <a:pt x="3549" y="5078"/>
                </a:lnTo>
                <a:lnTo>
                  <a:pt x="3635" y="5022"/>
                </a:lnTo>
                <a:lnTo>
                  <a:pt x="3719" y="4965"/>
                </a:lnTo>
                <a:lnTo>
                  <a:pt x="3804" y="4904"/>
                </a:lnTo>
                <a:lnTo>
                  <a:pt x="3888" y="4840"/>
                </a:lnTo>
                <a:lnTo>
                  <a:pt x="3972" y="4773"/>
                </a:lnTo>
                <a:lnTo>
                  <a:pt x="4057" y="4702"/>
                </a:lnTo>
                <a:lnTo>
                  <a:pt x="4141" y="4630"/>
                </a:lnTo>
                <a:lnTo>
                  <a:pt x="4227" y="4554"/>
                </a:lnTo>
                <a:lnTo>
                  <a:pt x="4311" y="4475"/>
                </a:lnTo>
                <a:lnTo>
                  <a:pt x="4395" y="4393"/>
                </a:lnTo>
                <a:lnTo>
                  <a:pt x="4480" y="4309"/>
                </a:lnTo>
                <a:lnTo>
                  <a:pt x="4564" y="4221"/>
                </a:lnTo>
                <a:lnTo>
                  <a:pt x="4649" y="4130"/>
                </a:lnTo>
                <a:lnTo>
                  <a:pt x="4733" y="4036"/>
                </a:lnTo>
                <a:lnTo>
                  <a:pt x="4817" y="3940"/>
                </a:lnTo>
                <a:lnTo>
                  <a:pt x="4903" y="3841"/>
                </a:lnTo>
                <a:lnTo>
                  <a:pt x="4987" y="3739"/>
                </a:lnTo>
                <a:lnTo>
                  <a:pt x="5072" y="3635"/>
                </a:lnTo>
                <a:lnTo>
                  <a:pt x="5156" y="3528"/>
                </a:lnTo>
                <a:lnTo>
                  <a:pt x="5240" y="3419"/>
                </a:lnTo>
                <a:lnTo>
                  <a:pt x="5325" y="3309"/>
                </a:lnTo>
                <a:lnTo>
                  <a:pt x="5409" y="3196"/>
                </a:lnTo>
                <a:lnTo>
                  <a:pt x="5495" y="3082"/>
                </a:lnTo>
                <a:lnTo>
                  <a:pt x="5579" y="2965"/>
                </a:lnTo>
                <a:lnTo>
                  <a:pt x="5663" y="2848"/>
                </a:lnTo>
                <a:lnTo>
                  <a:pt x="5748" y="2730"/>
                </a:lnTo>
                <a:lnTo>
                  <a:pt x="5832" y="2610"/>
                </a:lnTo>
                <a:lnTo>
                  <a:pt x="5917" y="2490"/>
                </a:lnTo>
                <a:lnTo>
                  <a:pt x="6001" y="2369"/>
                </a:lnTo>
                <a:lnTo>
                  <a:pt x="6086" y="2248"/>
                </a:lnTo>
                <a:lnTo>
                  <a:pt x="6171" y="2128"/>
                </a:lnTo>
                <a:lnTo>
                  <a:pt x="6255" y="2009"/>
                </a:lnTo>
                <a:lnTo>
                  <a:pt x="6340" y="1889"/>
                </a:lnTo>
                <a:lnTo>
                  <a:pt x="6424" y="1770"/>
                </a:lnTo>
                <a:lnTo>
                  <a:pt x="6508" y="1653"/>
                </a:lnTo>
                <a:lnTo>
                  <a:pt x="6593" y="1538"/>
                </a:lnTo>
                <a:lnTo>
                  <a:pt x="6678" y="1425"/>
                </a:lnTo>
                <a:lnTo>
                  <a:pt x="6763" y="1314"/>
                </a:lnTo>
                <a:lnTo>
                  <a:pt x="6847" y="1205"/>
                </a:lnTo>
                <a:lnTo>
                  <a:pt x="6931" y="1099"/>
                </a:lnTo>
                <a:lnTo>
                  <a:pt x="7016" y="997"/>
                </a:lnTo>
                <a:lnTo>
                  <a:pt x="7100" y="898"/>
                </a:lnTo>
                <a:lnTo>
                  <a:pt x="7185" y="804"/>
                </a:lnTo>
                <a:lnTo>
                  <a:pt x="7270" y="712"/>
                </a:lnTo>
                <a:lnTo>
                  <a:pt x="7354" y="625"/>
                </a:lnTo>
                <a:lnTo>
                  <a:pt x="7439" y="544"/>
                </a:lnTo>
                <a:lnTo>
                  <a:pt x="7523" y="466"/>
                </a:lnTo>
                <a:lnTo>
                  <a:pt x="7608" y="395"/>
                </a:lnTo>
                <a:lnTo>
                  <a:pt x="7692" y="329"/>
                </a:lnTo>
                <a:lnTo>
                  <a:pt x="7776" y="267"/>
                </a:lnTo>
                <a:lnTo>
                  <a:pt x="7862" y="212"/>
                </a:lnTo>
                <a:lnTo>
                  <a:pt x="7946" y="164"/>
                </a:lnTo>
                <a:lnTo>
                  <a:pt x="8031" y="121"/>
                </a:lnTo>
                <a:lnTo>
                  <a:pt x="8115" y="84"/>
                </a:lnTo>
                <a:lnTo>
                  <a:pt x="8199" y="54"/>
                </a:lnTo>
                <a:lnTo>
                  <a:pt x="8284" y="31"/>
                </a:lnTo>
                <a:lnTo>
                  <a:pt x="8368" y="14"/>
                </a:lnTo>
                <a:lnTo>
                  <a:pt x="8454" y="3"/>
                </a:lnTo>
                <a:lnTo>
                  <a:pt x="8538" y="0"/>
                </a:lnTo>
                <a:lnTo>
                  <a:pt x="8622" y="3"/>
                </a:lnTo>
                <a:lnTo>
                  <a:pt x="8707" y="13"/>
                </a:lnTo>
                <a:lnTo>
                  <a:pt x="8791" y="29"/>
                </a:lnTo>
                <a:lnTo>
                  <a:pt x="8876" y="54"/>
                </a:lnTo>
                <a:lnTo>
                  <a:pt x="8960" y="83"/>
                </a:lnTo>
                <a:lnTo>
                  <a:pt x="9044" y="120"/>
                </a:lnTo>
                <a:lnTo>
                  <a:pt x="9130" y="161"/>
                </a:lnTo>
                <a:lnTo>
                  <a:pt x="9214" y="211"/>
                </a:lnTo>
                <a:lnTo>
                  <a:pt x="9299" y="266"/>
                </a:lnTo>
                <a:lnTo>
                  <a:pt x="9383" y="326"/>
                </a:lnTo>
                <a:lnTo>
                  <a:pt x="9467" y="392"/>
                </a:lnTo>
                <a:lnTo>
                  <a:pt x="9552" y="464"/>
                </a:lnTo>
                <a:lnTo>
                  <a:pt x="9636" y="541"/>
                </a:lnTo>
                <a:lnTo>
                  <a:pt x="9722" y="622"/>
                </a:lnTo>
                <a:lnTo>
                  <a:pt x="9806" y="709"/>
                </a:lnTo>
                <a:lnTo>
                  <a:pt x="9890" y="800"/>
                </a:lnTo>
                <a:lnTo>
                  <a:pt x="9975" y="895"/>
                </a:lnTo>
                <a:lnTo>
                  <a:pt x="10059" y="994"/>
                </a:lnTo>
                <a:lnTo>
                  <a:pt x="10144" y="1096"/>
                </a:lnTo>
                <a:lnTo>
                  <a:pt x="10228" y="1202"/>
                </a:lnTo>
                <a:lnTo>
                  <a:pt x="10314" y="1310"/>
                </a:lnTo>
                <a:lnTo>
                  <a:pt x="10398" y="1421"/>
                </a:lnTo>
                <a:lnTo>
                  <a:pt x="10482" y="1535"/>
                </a:lnTo>
                <a:lnTo>
                  <a:pt x="10567" y="1649"/>
                </a:lnTo>
                <a:lnTo>
                  <a:pt x="10651" y="1767"/>
                </a:lnTo>
                <a:lnTo>
                  <a:pt x="10735" y="1884"/>
                </a:lnTo>
                <a:lnTo>
                  <a:pt x="10820" y="2004"/>
                </a:lnTo>
                <a:lnTo>
                  <a:pt x="10905" y="2124"/>
                </a:lnTo>
                <a:lnTo>
                  <a:pt x="10990" y="2245"/>
                </a:lnTo>
                <a:lnTo>
                  <a:pt x="11074" y="2365"/>
                </a:lnTo>
                <a:lnTo>
                  <a:pt x="11158" y="2486"/>
                </a:lnTo>
                <a:lnTo>
                  <a:pt x="11243" y="2606"/>
                </a:lnTo>
                <a:lnTo>
                  <a:pt x="11327" y="2725"/>
                </a:lnTo>
                <a:lnTo>
                  <a:pt x="11412" y="2844"/>
                </a:lnTo>
                <a:lnTo>
                  <a:pt x="11497" y="2962"/>
                </a:lnTo>
                <a:lnTo>
                  <a:pt x="11582" y="3077"/>
                </a:lnTo>
                <a:lnTo>
                  <a:pt x="11666" y="3193"/>
                </a:lnTo>
                <a:lnTo>
                  <a:pt x="11750" y="3305"/>
                </a:lnTo>
                <a:lnTo>
                  <a:pt x="11835" y="3416"/>
                </a:lnTo>
                <a:lnTo>
                  <a:pt x="11919" y="3525"/>
                </a:lnTo>
                <a:lnTo>
                  <a:pt x="12003" y="3631"/>
                </a:lnTo>
                <a:lnTo>
                  <a:pt x="12089" y="3736"/>
                </a:lnTo>
                <a:lnTo>
                  <a:pt x="12173" y="3837"/>
                </a:lnTo>
                <a:lnTo>
                  <a:pt x="12258" y="3937"/>
                </a:lnTo>
                <a:lnTo>
                  <a:pt x="12342" y="4033"/>
                </a:lnTo>
                <a:lnTo>
                  <a:pt x="12426" y="4127"/>
                </a:lnTo>
                <a:lnTo>
                  <a:pt x="12511" y="4218"/>
                </a:lnTo>
                <a:lnTo>
                  <a:pt x="12595" y="4305"/>
                </a:lnTo>
                <a:lnTo>
                  <a:pt x="12681" y="4390"/>
                </a:lnTo>
                <a:lnTo>
                  <a:pt x="12765" y="4473"/>
                </a:lnTo>
                <a:lnTo>
                  <a:pt x="12850" y="4552"/>
                </a:lnTo>
                <a:lnTo>
                  <a:pt x="12934" y="4628"/>
                </a:lnTo>
                <a:lnTo>
                  <a:pt x="13018" y="4700"/>
                </a:lnTo>
                <a:lnTo>
                  <a:pt x="13103" y="4771"/>
                </a:lnTo>
                <a:lnTo>
                  <a:pt x="13187" y="4838"/>
                </a:lnTo>
                <a:lnTo>
                  <a:pt x="13271" y="4901"/>
                </a:lnTo>
                <a:lnTo>
                  <a:pt x="13357" y="4963"/>
                </a:lnTo>
                <a:lnTo>
                  <a:pt x="13441" y="5021"/>
                </a:lnTo>
                <a:lnTo>
                  <a:pt x="13526" y="5076"/>
                </a:lnTo>
                <a:lnTo>
                  <a:pt x="13610" y="5129"/>
                </a:lnTo>
                <a:lnTo>
                  <a:pt x="13694" y="5180"/>
                </a:lnTo>
                <a:lnTo>
                  <a:pt x="13779" y="5227"/>
                </a:lnTo>
                <a:lnTo>
                  <a:pt x="13863" y="5272"/>
                </a:lnTo>
                <a:lnTo>
                  <a:pt x="13949" y="5315"/>
                </a:lnTo>
                <a:lnTo>
                  <a:pt x="14033" y="5354"/>
                </a:lnTo>
                <a:lnTo>
                  <a:pt x="14118" y="5393"/>
                </a:lnTo>
                <a:lnTo>
                  <a:pt x="14202" y="5428"/>
                </a:lnTo>
                <a:lnTo>
                  <a:pt x="14286" y="5461"/>
                </a:lnTo>
                <a:lnTo>
                  <a:pt x="14371" y="5493"/>
                </a:lnTo>
                <a:lnTo>
                  <a:pt x="14455" y="5523"/>
                </a:lnTo>
                <a:lnTo>
                  <a:pt x="14541" y="5550"/>
                </a:lnTo>
                <a:lnTo>
                  <a:pt x="14625" y="5575"/>
                </a:lnTo>
                <a:lnTo>
                  <a:pt x="14709" y="5600"/>
                </a:lnTo>
                <a:lnTo>
                  <a:pt x="14794" y="5623"/>
                </a:lnTo>
                <a:lnTo>
                  <a:pt x="14878" y="5644"/>
                </a:lnTo>
                <a:lnTo>
                  <a:pt x="14962" y="5662"/>
                </a:lnTo>
                <a:lnTo>
                  <a:pt x="15047" y="5681"/>
                </a:lnTo>
                <a:lnTo>
                  <a:pt x="15132" y="5697"/>
                </a:lnTo>
                <a:lnTo>
                  <a:pt x="15217" y="5713"/>
                </a:lnTo>
                <a:lnTo>
                  <a:pt x="15301" y="5727"/>
                </a:lnTo>
                <a:lnTo>
                  <a:pt x="15386" y="5740"/>
                </a:lnTo>
                <a:lnTo>
                  <a:pt x="15470" y="5754"/>
                </a:lnTo>
                <a:lnTo>
                  <a:pt x="15554" y="5765"/>
                </a:lnTo>
                <a:lnTo>
                  <a:pt x="15639" y="5774"/>
                </a:lnTo>
                <a:lnTo>
                  <a:pt x="15724" y="5784"/>
                </a:lnTo>
                <a:lnTo>
                  <a:pt x="15809" y="5793"/>
                </a:lnTo>
                <a:lnTo>
                  <a:pt x="15893" y="5801"/>
                </a:lnTo>
                <a:lnTo>
                  <a:pt x="15977" y="5809"/>
                </a:lnTo>
                <a:lnTo>
                  <a:pt x="16062" y="5815"/>
                </a:lnTo>
                <a:lnTo>
                  <a:pt x="16146" y="5822"/>
                </a:lnTo>
                <a:lnTo>
                  <a:pt x="16230" y="5827"/>
                </a:lnTo>
                <a:lnTo>
                  <a:pt x="16316" y="5832"/>
                </a:lnTo>
                <a:lnTo>
                  <a:pt x="16400" y="5837"/>
                </a:lnTo>
                <a:lnTo>
                  <a:pt x="16485" y="5842"/>
                </a:lnTo>
                <a:lnTo>
                  <a:pt x="16569" y="5845"/>
                </a:lnTo>
                <a:lnTo>
                  <a:pt x="16654" y="5848"/>
                </a:lnTo>
                <a:lnTo>
                  <a:pt x="16738" y="5851"/>
                </a:lnTo>
                <a:lnTo>
                  <a:pt x="16822" y="5855"/>
                </a:lnTo>
              </a:path>
            </a:pathLst>
          </a:custGeom>
          <a:noFill/>
          <a:ln w="30163">
            <a:solidFill>
              <a:srgbClr val="FFFF00"/>
            </a:solidFill>
            <a:round/>
            <a:headEnd/>
            <a:tailEnd/>
          </a:ln>
          <a:effectLst>
            <a:outerShdw blurRad="63500" dist="12700" dir="54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396353" name="Line 2113"/>
          <p:cNvSpPr>
            <a:spLocks noChangeShapeType="1"/>
          </p:cNvSpPr>
          <p:nvPr/>
        </p:nvSpPr>
        <p:spPr bwMode="auto">
          <a:xfrm>
            <a:off x="5895977" y="2006604"/>
            <a:ext cx="333375" cy="144463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ffectLst>
            <a:outerShdw blurRad="63500" dist="12700" dir="54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396354" name="Line 2114"/>
          <p:cNvSpPr>
            <a:spLocks noChangeShapeType="1"/>
          </p:cNvSpPr>
          <p:nvPr/>
        </p:nvSpPr>
        <p:spPr bwMode="auto">
          <a:xfrm>
            <a:off x="5895977" y="2320937"/>
            <a:ext cx="333375" cy="144463"/>
          </a:xfrm>
          <a:prstGeom prst="line">
            <a:avLst/>
          </a:prstGeom>
          <a:noFill/>
          <a:ln w="30226">
            <a:solidFill>
              <a:schemeClr val="tx1"/>
            </a:solidFill>
            <a:round/>
            <a:headEnd/>
            <a:tailEnd/>
          </a:ln>
          <a:effectLst>
            <a:outerShdw blurRad="63500" dist="12700" dir="54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426027" name="Rectangle 2115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-76200"/>
            <a:ext cx="9448800" cy="711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400" smtClean="0">
                <a:ea typeface="Arial" pitchFamily="-83" charset="0"/>
                <a:cs typeface="Arial" pitchFamily="-83" charset="0"/>
              </a:rPr>
              <a:t/>
            </a:r>
            <a:br>
              <a:rPr lang="en-US" sz="4400" smtClean="0">
                <a:ea typeface="Arial" pitchFamily="-83" charset="0"/>
                <a:cs typeface="Arial" pitchFamily="-83" charset="0"/>
              </a:rPr>
            </a:br>
            <a:r>
              <a:rPr lang="en-US" sz="2800" b="0" smtClean="0">
                <a:ea typeface="Arial" pitchFamily="-83" charset="0"/>
                <a:cs typeface="Arial" pitchFamily="-83" charset="0"/>
              </a:rPr>
              <a:t>The Response to a Uniform Dose of Clopidogrel </a:t>
            </a:r>
            <a:br>
              <a:rPr lang="en-US" sz="2800" b="0" smtClean="0">
                <a:ea typeface="Arial" pitchFamily="-83" charset="0"/>
                <a:cs typeface="Arial" pitchFamily="-83" charset="0"/>
              </a:rPr>
            </a:br>
            <a:r>
              <a:rPr lang="en-US" sz="2800" b="0" smtClean="0">
                <a:ea typeface="Arial" pitchFamily="-83" charset="0"/>
                <a:cs typeface="Arial" pitchFamily="-83" charset="0"/>
              </a:rPr>
              <a:t>Is Not Uniform</a:t>
            </a:r>
            <a:endParaRPr lang="en-US" sz="2800" b="0" smtClean="0">
              <a:solidFill>
                <a:schemeClr val="tx1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26028" name="Text Box 2116"/>
          <p:cNvSpPr txBox="1">
            <a:spLocks noChangeArrowheads="1"/>
          </p:cNvSpPr>
          <p:nvPr/>
        </p:nvSpPr>
        <p:spPr bwMode="auto">
          <a:xfrm>
            <a:off x="0" y="6507175"/>
            <a:ext cx="464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Gurbel PA  et al. </a:t>
            </a:r>
            <a:r>
              <a:rPr lang="en-US" sz="1200" i="1"/>
              <a:t>J Am Coll Cardiol</a:t>
            </a:r>
            <a:r>
              <a:rPr lang="en-US" sz="1200"/>
              <a:t>. 2005;45:1392</a:t>
            </a:r>
          </a:p>
        </p:txBody>
      </p:sp>
      <p:sp>
        <p:nvSpPr>
          <p:cNvPr id="396357" name="Freeform 2117"/>
          <p:cNvSpPr>
            <a:spLocks/>
          </p:cNvSpPr>
          <p:nvPr/>
        </p:nvSpPr>
        <p:spPr bwMode="auto">
          <a:xfrm>
            <a:off x="2813056" y="2225675"/>
            <a:ext cx="4981575" cy="3130550"/>
          </a:xfrm>
          <a:custGeom>
            <a:avLst/>
            <a:gdLst>
              <a:gd name="T0" fmla="*/ 253 w 16822"/>
              <a:gd name="T1" fmla="*/ 5855 h 5861"/>
              <a:gd name="T2" fmla="*/ 590 w 16822"/>
              <a:gd name="T3" fmla="*/ 5842 h 5861"/>
              <a:gd name="T4" fmla="*/ 929 w 16822"/>
              <a:gd name="T5" fmla="*/ 5822 h 5861"/>
              <a:gd name="T6" fmla="*/ 1268 w 16822"/>
              <a:gd name="T7" fmla="*/ 5793 h 5861"/>
              <a:gd name="T8" fmla="*/ 1605 w 16822"/>
              <a:gd name="T9" fmla="*/ 5754 h 5861"/>
              <a:gd name="T10" fmla="*/ 1944 w 16822"/>
              <a:gd name="T11" fmla="*/ 5699 h 5861"/>
              <a:gd name="T12" fmla="*/ 2281 w 16822"/>
              <a:gd name="T13" fmla="*/ 5623 h 5861"/>
              <a:gd name="T14" fmla="*/ 2620 w 16822"/>
              <a:gd name="T15" fmla="*/ 5524 h 5861"/>
              <a:gd name="T16" fmla="*/ 2958 w 16822"/>
              <a:gd name="T17" fmla="*/ 5394 h 5861"/>
              <a:gd name="T18" fmla="*/ 3296 w 16822"/>
              <a:gd name="T19" fmla="*/ 5229 h 5861"/>
              <a:gd name="T20" fmla="*/ 3635 w 16822"/>
              <a:gd name="T21" fmla="*/ 5022 h 5861"/>
              <a:gd name="T22" fmla="*/ 3972 w 16822"/>
              <a:gd name="T23" fmla="*/ 4773 h 5861"/>
              <a:gd name="T24" fmla="*/ 4311 w 16822"/>
              <a:gd name="T25" fmla="*/ 4475 h 5861"/>
              <a:gd name="T26" fmla="*/ 4649 w 16822"/>
              <a:gd name="T27" fmla="*/ 4130 h 5861"/>
              <a:gd name="T28" fmla="*/ 4987 w 16822"/>
              <a:gd name="T29" fmla="*/ 3739 h 5861"/>
              <a:gd name="T30" fmla="*/ 5325 w 16822"/>
              <a:gd name="T31" fmla="*/ 3309 h 5861"/>
              <a:gd name="T32" fmla="*/ 5663 w 16822"/>
              <a:gd name="T33" fmla="*/ 2848 h 5861"/>
              <a:gd name="T34" fmla="*/ 6001 w 16822"/>
              <a:gd name="T35" fmla="*/ 2369 h 5861"/>
              <a:gd name="T36" fmla="*/ 6340 w 16822"/>
              <a:gd name="T37" fmla="*/ 1889 h 5861"/>
              <a:gd name="T38" fmla="*/ 6678 w 16822"/>
              <a:gd name="T39" fmla="*/ 1425 h 5861"/>
              <a:gd name="T40" fmla="*/ 7016 w 16822"/>
              <a:gd name="T41" fmla="*/ 997 h 5861"/>
              <a:gd name="T42" fmla="*/ 7354 w 16822"/>
              <a:gd name="T43" fmla="*/ 625 h 5861"/>
              <a:gd name="T44" fmla="*/ 7692 w 16822"/>
              <a:gd name="T45" fmla="*/ 329 h 5861"/>
              <a:gd name="T46" fmla="*/ 8031 w 16822"/>
              <a:gd name="T47" fmla="*/ 121 h 5861"/>
              <a:gd name="T48" fmla="*/ 8368 w 16822"/>
              <a:gd name="T49" fmla="*/ 14 h 5861"/>
              <a:gd name="T50" fmla="*/ 8707 w 16822"/>
              <a:gd name="T51" fmla="*/ 13 h 5861"/>
              <a:gd name="T52" fmla="*/ 9044 w 16822"/>
              <a:gd name="T53" fmla="*/ 120 h 5861"/>
              <a:gd name="T54" fmla="*/ 9383 w 16822"/>
              <a:gd name="T55" fmla="*/ 326 h 5861"/>
              <a:gd name="T56" fmla="*/ 9722 w 16822"/>
              <a:gd name="T57" fmla="*/ 622 h 5861"/>
              <a:gd name="T58" fmla="*/ 10059 w 16822"/>
              <a:gd name="T59" fmla="*/ 994 h 5861"/>
              <a:gd name="T60" fmla="*/ 10398 w 16822"/>
              <a:gd name="T61" fmla="*/ 1421 h 5861"/>
              <a:gd name="T62" fmla="*/ 10735 w 16822"/>
              <a:gd name="T63" fmla="*/ 1884 h 5861"/>
              <a:gd name="T64" fmla="*/ 11074 w 16822"/>
              <a:gd name="T65" fmla="*/ 2365 h 5861"/>
              <a:gd name="T66" fmla="*/ 11412 w 16822"/>
              <a:gd name="T67" fmla="*/ 2844 h 5861"/>
              <a:gd name="T68" fmla="*/ 11750 w 16822"/>
              <a:gd name="T69" fmla="*/ 3305 h 5861"/>
              <a:gd name="T70" fmla="*/ 12089 w 16822"/>
              <a:gd name="T71" fmla="*/ 3736 h 5861"/>
              <a:gd name="T72" fmla="*/ 12426 w 16822"/>
              <a:gd name="T73" fmla="*/ 4127 h 5861"/>
              <a:gd name="T74" fmla="*/ 12765 w 16822"/>
              <a:gd name="T75" fmla="*/ 4473 h 5861"/>
              <a:gd name="T76" fmla="*/ 13103 w 16822"/>
              <a:gd name="T77" fmla="*/ 4771 h 5861"/>
              <a:gd name="T78" fmla="*/ 13441 w 16822"/>
              <a:gd name="T79" fmla="*/ 5021 h 5861"/>
              <a:gd name="T80" fmla="*/ 13779 w 16822"/>
              <a:gd name="T81" fmla="*/ 5227 h 5861"/>
              <a:gd name="T82" fmla="*/ 14118 w 16822"/>
              <a:gd name="T83" fmla="*/ 5393 h 5861"/>
              <a:gd name="T84" fmla="*/ 14455 w 16822"/>
              <a:gd name="T85" fmla="*/ 5523 h 5861"/>
              <a:gd name="T86" fmla="*/ 14794 w 16822"/>
              <a:gd name="T87" fmla="*/ 5623 h 5861"/>
              <a:gd name="T88" fmla="*/ 15132 w 16822"/>
              <a:gd name="T89" fmla="*/ 5697 h 5861"/>
              <a:gd name="T90" fmla="*/ 15470 w 16822"/>
              <a:gd name="T91" fmla="*/ 5754 h 5861"/>
              <a:gd name="T92" fmla="*/ 15809 w 16822"/>
              <a:gd name="T93" fmla="*/ 5793 h 5861"/>
              <a:gd name="T94" fmla="*/ 16146 w 16822"/>
              <a:gd name="T95" fmla="*/ 5822 h 5861"/>
              <a:gd name="T96" fmla="*/ 16485 w 16822"/>
              <a:gd name="T97" fmla="*/ 5842 h 5861"/>
              <a:gd name="T98" fmla="*/ 16822 w 16822"/>
              <a:gd name="T99" fmla="*/ 5855 h 586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822"/>
              <a:gd name="T151" fmla="*/ 0 h 5861"/>
              <a:gd name="T152" fmla="*/ 16822 w 16822"/>
              <a:gd name="T153" fmla="*/ 5861 h 586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822" h="5861">
                <a:moveTo>
                  <a:pt x="0" y="5861"/>
                </a:moveTo>
                <a:lnTo>
                  <a:pt x="84" y="5859"/>
                </a:lnTo>
                <a:lnTo>
                  <a:pt x="168" y="5857"/>
                </a:lnTo>
                <a:lnTo>
                  <a:pt x="253" y="5855"/>
                </a:lnTo>
                <a:lnTo>
                  <a:pt x="337" y="5851"/>
                </a:lnTo>
                <a:lnTo>
                  <a:pt x="422" y="5848"/>
                </a:lnTo>
                <a:lnTo>
                  <a:pt x="506" y="5845"/>
                </a:lnTo>
                <a:lnTo>
                  <a:pt x="590" y="5842"/>
                </a:lnTo>
                <a:lnTo>
                  <a:pt x="676" y="5837"/>
                </a:lnTo>
                <a:lnTo>
                  <a:pt x="760" y="5833"/>
                </a:lnTo>
                <a:lnTo>
                  <a:pt x="845" y="5827"/>
                </a:lnTo>
                <a:lnTo>
                  <a:pt x="929" y="5822"/>
                </a:lnTo>
                <a:lnTo>
                  <a:pt x="1013" y="5815"/>
                </a:lnTo>
                <a:lnTo>
                  <a:pt x="1098" y="5809"/>
                </a:lnTo>
                <a:lnTo>
                  <a:pt x="1182" y="5802"/>
                </a:lnTo>
                <a:lnTo>
                  <a:pt x="1268" y="5793"/>
                </a:lnTo>
                <a:lnTo>
                  <a:pt x="1352" y="5784"/>
                </a:lnTo>
                <a:lnTo>
                  <a:pt x="1436" y="5776"/>
                </a:lnTo>
                <a:lnTo>
                  <a:pt x="1521" y="5765"/>
                </a:lnTo>
                <a:lnTo>
                  <a:pt x="1605" y="5754"/>
                </a:lnTo>
                <a:lnTo>
                  <a:pt x="1690" y="5741"/>
                </a:lnTo>
                <a:lnTo>
                  <a:pt x="1774" y="5728"/>
                </a:lnTo>
                <a:lnTo>
                  <a:pt x="1859" y="5714"/>
                </a:lnTo>
                <a:lnTo>
                  <a:pt x="1944" y="5699"/>
                </a:lnTo>
                <a:lnTo>
                  <a:pt x="2028" y="5681"/>
                </a:lnTo>
                <a:lnTo>
                  <a:pt x="2113" y="5663"/>
                </a:lnTo>
                <a:lnTo>
                  <a:pt x="2197" y="5644"/>
                </a:lnTo>
                <a:lnTo>
                  <a:pt x="2281" y="5623"/>
                </a:lnTo>
                <a:lnTo>
                  <a:pt x="2366" y="5601"/>
                </a:lnTo>
                <a:lnTo>
                  <a:pt x="2451" y="5577"/>
                </a:lnTo>
                <a:lnTo>
                  <a:pt x="2536" y="5551"/>
                </a:lnTo>
                <a:lnTo>
                  <a:pt x="2620" y="5524"/>
                </a:lnTo>
                <a:lnTo>
                  <a:pt x="2704" y="5494"/>
                </a:lnTo>
                <a:lnTo>
                  <a:pt x="2789" y="5462"/>
                </a:lnTo>
                <a:lnTo>
                  <a:pt x="2873" y="5429"/>
                </a:lnTo>
                <a:lnTo>
                  <a:pt x="2958" y="5394"/>
                </a:lnTo>
                <a:lnTo>
                  <a:pt x="3043" y="5356"/>
                </a:lnTo>
                <a:lnTo>
                  <a:pt x="3127" y="5316"/>
                </a:lnTo>
                <a:lnTo>
                  <a:pt x="3212" y="5273"/>
                </a:lnTo>
                <a:lnTo>
                  <a:pt x="3296" y="5229"/>
                </a:lnTo>
                <a:lnTo>
                  <a:pt x="3381" y="5181"/>
                </a:lnTo>
                <a:lnTo>
                  <a:pt x="3465" y="5131"/>
                </a:lnTo>
                <a:lnTo>
                  <a:pt x="3549" y="5078"/>
                </a:lnTo>
                <a:lnTo>
                  <a:pt x="3635" y="5022"/>
                </a:lnTo>
                <a:lnTo>
                  <a:pt x="3719" y="4965"/>
                </a:lnTo>
                <a:lnTo>
                  <a:pt x="3804" y="4904"/>
                </a:lnTo>
                <a:lnTo>
                  <a:pt x="3888" y="4840"/>
                </a:lnTo>
                <a:lnTo>
                  <a:pt x="3972" y="4773"/>
                </a:lnTo>
                <a:lnTo>
                  <a:pt x="4057" y="4702"/>
                </a:lnTo>
                <a:lnTo>
                  <a:pt x="4141" y="4630"/>
                </a:lnTo>
                <a:lnTo>
                  <a:pt x="4227" y="4554"/>
                </a:lnTo>
                <a:lnTo>
                  <a:pt x="4311" y="4475"/>
                </a:lnTo>
                <a:lnTo>
                  <a:pt x="4395" y="4393"/>
                </a:lnTo>
                <a:lnTo>
                  <a:pt x="4480" y="4309"/>
                </a:lnTo>
                <a:lnTo>
                  <a:pt x="4564" y="4221"/>
                </a:lnTo>
                <a:lnTo>
                  <a:pt x="4649" y="4130"/>
                </a:lnTo>
                <a:lnTo>
                  <a:pt x="4733" y="4036"/>
                </a:lnTo>
                <a:lnTo>
                  <a:pt x="4817" y="3940"/>
                </a:lnTo>
                <a:lnTo>
                  <a:pt x="4903" y="3841"/>
                </a:lnTo>
                <a:lnTo>
                  <a:pt x="4987" y="3739"/>
                </a:lnTo>
                <a:lnTo>
                  <a:pt x="5072" y="3635"/>
                </a:lnTo>
                <a:lnTo>
                  <a:pt x="5156" y="3528"/>
                </a:lnTo>
                <a:lnTo>
                  <a:pt x="5240" y="3419"/>
                </a:lnTo>
                <a:lnTo>
                  <a:pt x="5325" y="3309"/>
                </a:lnTo>
                <a:lnTo>
                  <a:pt x="5409" y="3196"/>
                </a:lnTo>
                <a:lnTo>
                  <a:pt x="5495" y="3082"/>
                </a:lnTo>
                <a:lnTo>
                  <a:pt x="5579" y="2965"/>
                </a:lnTo>
                <a:lnTo>
                  <a:pt x="5663" y="2848"/>
                </a:lnTo>
                <a:lnTo>
                  <a:pt x="5748" y="2730"/>
                </a:lnTo>
                <a:lnTo>
                  <a:pt x="5832" y="2610"/>
                </a:lnTo>
                <a:lnTo>
                  <a:pt x="5917" y="2490"/>
                </a:lnTo>
                <a:lnTo>
                  <a:pt x="6001" y="2369"/>
                </a:lnTo>
                <a:lnTo>
                  <a:pt x="6086" y="2248"/>
                </a:lnTo>
                <a:lnTo>
                  <a:pt x="6171" y="2128"/>
                </a:lnTo>
                <a:lnTo>
                  <a:pt x="6255" y="2009"/>
                </a:lnTo>
                <a:lnTo>
                  <a:pt x="6340" y="1889"/>
                </a:lnTo>
                <a:lnTo>
                  <a:pt x="6424" y="1770"/>
                </a:lnTo>
                <a:lnTo>
                  <a:pt x="6508" y="1653"/>
                </a:lnTo>
                <a:lnTo>
                  <a:pt x="6593" y="1538"/>
                </a:lnTo>
                <a:lnTo>
                  <a:pt x="6678" y="1425"/>
                </a:lnTo>
                <a:lnTo>
                  <a:pt x="6763" y="1314"/>
                </a:lnTo>
                <a:lnTo>
                  <a:pt x="6847" y="1205"/>
                </a:lnTo>
                <a:lnTo>
                  <a:pt x="6931" y="1099"/>
                </a:lnTo>
                <a:lnTo>
                  <a:pt x="7016" y="997"/>
                </a:lnTo>
                <a:lnTo>
                  <a:pt x="7100" y="898"/>
                </a:lnTo>
                <a:lnTo>
                  <a:pt x="7185" y="804"/>
                </a:lnTo>
                <a:lnTo>
                  <a:pt x="7270" y="712"/>
                </a:lnTo>
                <a:lnTo>
                  <a:pt x="7354" y="625"/>
                </a:lnTo>
                <a:lnTo>
                  <a:pt x="7439" y="544"/>
                </a:lnTo>
                <a:lnTo>
                  <a:pt x="7523" y="466"/>
                </a:lnTo>
                <a:lnTo>
                  <a:pt x="7608" y="395"/>
                </a:lnTo>
                <a:lnTo>
                  <a:pt x="7692" y="329"/>
                </a:lnTo>
                <a:lnTo>
                  <a:pt x="7776" y="267"/>
                </a:lnTo>
                <a:lnTo>
                  <a:pt x="7862" y="212"/>
                </a:lnTo>
                <a:lnTo>
                  <a:pt x="7946" y="164"/>
                </a:lnTo>
                <a:lnTo>
                  <a:pt x="8031" y="121"/>
                </a:lnTo>
                <a:lnTo>
                  <a:pt x="8115" y="84"/>
                </a:lnTo>
                <a:lnTo>
                  <a:pt x="8199" y="54"/>
                </a:lnTo>
                <a:lnTo>
                  <a:pt x="8284" y="31"/>
                </a:lnTo>
                <a:lnTo>
                  <a:pt x="8368" y="14"/>
                </a:lnTo>
                <a:lnTo>
                  <a:pt x="8454" y="3"/>
                </a:lnTo>
                <a:lnTo>
                  <a:pt x="8538" y="0"/>
                </a:lnTo>
                <a:lnTo>
                  <a:pt x="8622" y="3"/>
                </a:lnTo>
                <a:lnTo>
                  <a:pt x="8707" y="13"/>
                </a:lnTo>
                <a:lnTo>
                  <a:pt x="8791" y="29"/>
                </a:lnTo>
                <a:lnTo>
                  <a:pt x="8876" y="54"/>
                </a:lnTo>
                <a:lnTo>
                  <a:pt x="8960" y="83"/>
                </a:lnTo>
                <a:lnTo>
                  <a:pt x="9044" y="120"/>
                </a:lnTo>
                <a:lnTo>
                  <a:pt x="9130" y="161"/>
                </a:lnTo>
                <a:lnTo>
                  <a:pt x="9214" y="211"/>
                </a:lnTo>
                <a:lnTo>
                  <a:pt x="9299" y="266"/>
                </a:lnTo>
                <a:lnTo>
                  <a:pt x="9383" y="326"/>
                </a:lnTo>
                <a:lnTo>
                  <a:pt x="9467" y="392"/>
                </a:lnTo>
                <a:lnTo>
                  <a:pt x="9552" y="464"/>
                </a:lnTo>
                <a:lnTo>
                  <a:pt x="9636" y="541"/>
                </a:lnTo>
                <a:lnTo>
                  <a:pt x="9722" y="622"/>
                </a:lnTo>
                <a:lnTo>
                  <a:pt x="9806" y="709"/>
                </a:lnTo>
                <a:lnTo>
                  <a:pt x="9890" y="800"/>
                </a:lnTo>
                <a:lnTo>
                  <a:pt x="9975" y="895"/>
                </a:lnTo>
                <a:lnTo>
                  <a:pt x="10059" y="994"/>
                </a:lnTo>
                <a:lnTo>
                  <a:pt x="10144" y="1096"/>
                </a:lnTo>
                <a:lnTo>
                  <a:pt x="10228" y="1202"/>
                </a:lnTo>
                <a:lnTo>
                  <a:pt x="10314" y="1310"/>
                </a:lnTo>
                <a:lnTo>
                  <a:pt x="10398" y="1421"/>
                </a:lnTo>
                <a:lnTo>
                  <a:pt x="10482" y="1535"/>
                </a:lnTo>
                <a:lnTo>
                  <a:pt x="10567" y="1649"/>
                </a:lnTo>
                <a:lnTo>
                  <a:pt x="10651" y="1767"/>
                </a:lnTo>
                <a:lnTo>
                  <a:pt x="10735" y="1884"/>
                </a:lnTo>
                <a:lnTo>
                  <a:pt x="10820" y="2004"/>
                </a:lnTo>
                <a:lnTo>
                  <a:pt x="10905" y="2124"/>
                </a:lnTo>
                <a:lnTo>
                  <a:pt x="10990" y="2245"/>
                </a:lnTo>
                <a:lnTo>
                  <a:pt x="11074" y="2365"/>
                </a:lnTo>
                <a:lnTo>
                  <a:pt x="11158" y="2486"/>
                </a:lnTo>
                <a:lnTo>
                  <a:pt x="11243" y="2606"/>
                </a:lnTo>
                <a:lnTo>
                  <a:pt x="11327" y="2725"/>
                </a:lnTo>
                <a:lnTo>
                  <a:pt x="11412" y="2844"/>
                </a:lnTo>
                <a:lnTo>
                  <a:pt x="11497" y="2962"/>
                </a:lnTo>
                <a:lnTo>
                  <a:pt x="11582" y="3077"/>
                </a:lnTo>
                <a:lnTo>
                  <a:pt x="11666" y="3193"/>
                </a:lnTo>
                <a:lnTo>
                  <a:pt x="11750" y="3305"/>
                </a:lnTo>
                <a:lnTo>
                  <a:pt x="11835" y="3416"/>
                </a:lnTo>
                <a:lnTo>
                  <a:pt x="11919" y="3525"/>
                </a:lnTo>
                <a:lnTo>
                  <a:pt x="12003" y="3631"/>
                </a:lnTo>
                <a:lnTo>
                  <a:pt x="12089" y="3736"/>
                </a:lnTo>
                <a:lnTo>
                  <a:pt x="12173" y="3837"/>
                </a:lnTo>
                <a:lnTo>
                  <a:pt x="12258" y="3937"/>
                </a:lnTo>
                <a:lnTo>
                  <a:pt x="12342" y="4033"/>
                </a:lnTo>
                <a:lnTo>
                  <a:pt x="12426" y="4127"/>
                </a:lnTo>
                <a:lnTo>
                  <a:pt x="12511" y="4218"/>
                </a:lnTo>
                <a:lnTo>
                  <a:pt x="12595" y="4305"/>
                </a:lnTo>
                <a:lnTo>
                  <a:pt x="12681" y="4390"/>
                </a:lnTo>
                <a:lnTo>
                  <a:pt x="12765" y="4473"/>
                </a:lnTo>
                <a:lnTo>
                  <a:pt x="12850" y="4552"/>
                </a:lnTo>
                <a:lnTo>
                  <a:pt x="12934" y="4628"/>
                </a:lnTo>
                <a:lnTo>
                  <a:pt x="13018" y="4700"/>
                </a:lnTo>
                <a:lnTo>
                  <a:pt x="13103" y="4771"/>
                </a:lnTo>
                <a:lnTo>
                  <a:pt x="13187" y="4838"/>
                </a:lnTo>
                <a:lnTo>
                  <a:pt x="13271" y="4901"/>
                </a:lnTo>
                <a:lnTo>
                  <a:pt x="13357" y="4963"/>
                </a:lnTo>
                <a:lnTo>
                  <a:pt x="13441" y="5021"/>
                </a:lnTo>
                <a:lnTo>
                  <a:pt x="13526" y="5076"/>
                </a:lnTo>
                <a:lnTo>
                  <a:pt x="13610" y="5129"/>
                </a:lnTo>
                <a:lnTo>
                  <a:pt x="13694" y="5180"/>
                </a:lnTo>
                <a:lnTo>
                  <a:pt x="13779" y="5227"/>
                </a:lnTo>
                <a:lnTo>
                  <a:pt x="13863" y="5272"/>
                </a:lnTo>
                <a:lnTo>
                  <a:pt x="13949" y="5315"/>
                </a:lnTo>
                <a:lnTo>
                  <a:pt x="14033" y="5354"/>
                </a:lnTo>
                <a:lnTo>
                  <a:pt x="14118" y="5393"/>
                </a:lnTo>
                <a:lnTo>
                  <a:pt x="14202" y="5428"/>
                </a:lnTo>
                <a:lnTo>
                  <a:pt x="14286" y="5461"/>
                </a:lnTo>
                <a:lnTo>
                  <a:pt x="14371" y="5493"/>
                </a:lnTo>
                <a:lnTo>
                  <a:pt x="14455" y="5523"/>
                </a:lnTo>
                <a:lnTo>
                  <a:pt x="14541" y="5550"/>
                </a:lnTo>
                <a:lnTo>
                  <a:pt x="14625" y="5575"/>
                </a:lnTo>
                <a:lnTo>
                  <a:pt x="14709" y="5600"/>
                </a:lnTo>
                <a:lnTo>
                  <a:pt x="14794" y="5623"/>
                </a:lnTo>
                <a:lnTo>
                  <a:pt x="14878" y="5644"/>
                </a:lnTo>
                <a:lnTo>
                  <a:pt x="14962" y="5662"/>
                </a:lnTo>
                <a:lnTo>
                  <a:pt x="15047" y="5681"/>
                </a:lnTo>
                <a:lnTo>
                  <a:pt x="15132" y="5697"/>
                </a:lnTo>
                <a:lnTo>
                  <a:pt x="15217" y="5713"/>
                </a:lnTo>
                <a:lnTo>
                  <a:pt x="15301" y="5727"/>
                </a:lnTo>
                <a:lnTo>
                  <a:pt x="15386" y="5740"/>
                </a:lnTo>
                <a:lnTo>
                  <a:pt x="15470" y="5754"/>
                </a:lnTo>
                <a:lnTo>
                  <a:pt x="15554" y="5765"/>
                </a:lnTo>
                <a:lnTo>
                  <a:pt x="15639" y="5774"/>
                </a:lnTo>
                <a:lnTo>
                  <a:pt x="15724" y="5784"/>
                </a:lnTo>
                <a:lnTo>
                  <a:pt x="15809" y="5793"/>
                </a:lnTo>
                <a:lnTo>
                  <a:pt x="15893" y="5801"/>
                </a:lnTo>
                <a:lnTo>
                  <a:pt x="15977" y="5809"/>
                </a:lnTo>
                <a:lnTo>
                  <a:pt x="16062" y="5815"/>
                </a:lnTo>
                <a:lnTo>
                  <a:pt x="16146" y="5822"/>
                </a:lnTo>
                <a:lnTo>
                  <a:pt x="16230" y="5827"/>
                </a:lnTo>
                <a:lnTo>
                  <a:pt x="16316" y="5832"/>
                </a:lnTo>
                <a:lnTo>
                  <a:pt x="16400" y="5837"/>
                </a:lnTo>
                <a:lnTo>
                  <a:pt x="16485" y="5842"/>
                </a:lnTo>
                <a:lnTo>
                  <a:pt x="16569" y="5845"/>
                </a:lnTo>
                <a:lnTo>
                  <a:pt x="16654" y="5848"/>
                </a:lnTo>
                <a:lnTo>
                  <a:pt x="16738" y="5851"/>
                </a:lnTo>
                <a:lnTo>
                  <a:pt x="16822" y="5855"/>
                </a:lnTo>
              </a:path>
            </a:pathLst>
          </a:custGeom>
          <a:noFill/>
          <a:ln w="30163">
            <a:solidFill>
              <a:srgbClr val="F8F8F8"/>
            </a:solidFill>
            <a:round/>
            <a:headEnd/>
            <a:tailEnd/>
          </a:ln>
          <a:effectLst>
            <a:outerShdw blurRad="63500" dist="12700" dir="54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426030" name="Line 2118"/>
          <p:cNvSpPr>
            <a:spLocks noChangeShapeType="1"/>
          </p:cNvSpPr>
          <p:nvPr/>
        </p:nv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359" name="Text Box 71"/>
          <p:cNvSpPr txBox="1">
            <a:spLocks noChangeArrowheads="1"/>
          </p:cNvSpPr>
          <p:nvPr/>
        </p:nvSpPr>
        <p:spPr bwMode="auto">
          <a:xfrm>
            <a:off x="2767016" y="1147763"/>
            <a:ext cx="4180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Arial" pitchFamily="-65" charset="0"/>
                <a:ea typeface="Arial" pitchFamily="-65" charset="0"/>
                <a:cs typeface="Arial" pitchFamily="-65" charset="0"/>
              </a:rPr>
              <a:t>5 </a:t>
            </a:r>
            <a:r>
              <a:rPr lang="en-US">
                <a:latin typeface="Arial" pitchFamily="-65" charset="0"/>
                <a:ea typeface="Arial" pitchFamily="-65" charset="0"/>
                <a:cs typeface="Arial" pitchFamily="-65" charset="0"/>
                <a:sym typeface="Symbol" pitchFamily="-65" charset="2"/>
              </a:rPr>
              <a:t>M ADP-induced Aggregation at  24h</a:t>
            </a:r>
          </a:p>
        </p:txBody>
      </p:sp>
      <p:sp>
        <p:nvSpPr>
          <p:cNvPr id="426032" name="Rechthoek 71"/>
          <p:cNvSpPr>
            <a:spLocks noChangeArrowheads="1"/>
          </p:cNvSpPr>
          <p:nvPr/>
        </p:nvSpPr>
        <p:spPr bwMode="auto">
          <a:xfrm>
            <a:off x="7620006" y="6091249"/>
            <a:ext cx="1527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a typeface="ＭＳ Ｐゴシック" pitchFamily="-83" charset="-128"/>
                <a:cs typeface="ＭＳ Ｐゴシック" pitchFamily="-83" charset="-128"/>
              </a:rPr>
              <a:t> (n = 194)</a:t>
            </a: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Titel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r>
              <a:rPr lang="en-GB" sz="3600" smtClean="0">
                <a:solidFill>
                  <a:srgbClr val="FFFF00"/>
                </a:solidFill>
                <a:latin typeface="Calibri" pitchFamily="-83" charset="0"/>
                <a:ea typeface="Arial" pitchFamily="-83" charset="0"/>
                <a:cs typeface="Arial" pitchFamily="-83" charset="0"/>
              </a:rPr>
              <a:t>Why Should We Measure Platelet Function ?</a:t>
            </a:r>
          </a:p>
        </p:txBody>
      </p:sp>
      <p:sp>
        <p:nvSpPr>
          <p:cNvPr id="428035" name="Tijdelijke aanduiding voor inhoud 2"/>
          <p:cNvSpPr>
            <a:spLocks noGrp="1"/>
          </p:cNvSpPr>
          <p:nvPr>
            <p:ph idx="1"/>
          </p:nvPr>
        </p:nvSpPr>
        <p:spPr>
          <a:xfrm>
            <a:off x="381000" y="2133600"/>
            <a:ext cx="8686800" cy="32766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nl-NL" sz="3600" dirty="0" err="1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Marked</a:t>
            </a:r>
            <a:r>
              <a:rPr lang="nl-NL" sz="3600" dirty="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3600" dirty="0" err="1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interindividual</a:t>
            </a:r>
            <a:r>
              <a:rPr lang="nl-NL" sz="3600" dirty="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3600" dirty="0" err="1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variability</a:t>
            </a:r>
            <a:r>
              <a:rPr lang="nl-NL" sz="3600" dirty="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in baseline (</a:t>
            </a:r>
            <a:r>
              <a:rPr lang="nl-NL" sz="3600" dirty="0" err="1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intrinsic</a:t>
            </a:r>
            <a:r>
              <a:rPr lang="nl-NL" sz="3600" dirty="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) </a:t>
            </a:r>
            <a:r>
              <a:rPr lang="nl-NL" sz="3600" dirty="0" err="1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platelet</a:t>
            </a:r>
            <a:r>
              <a:rPr lang="nl-NL" sz="3600" dirty="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3600" dirty="0" err="1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reactivity</a:t>
            </a:r>
            <a:endParaRPr lang="nl-NL" sz="3600" dirty="0">
              <a:solidFill>
                <a:schemeClr val="bg1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  <a:p>
            <a:pPr>
              <a:buClr>
                <a:srgbClr val="FFFF00"/>
              </a:buClr>
            </a:pPr>
            <a:r>
              <a:rPr lang="nl-NL" sz="3600" dirty="0" err="1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Marked</a:t>
            </a:r>
            <a:r>
              <a:rPr lang="nl-NL" sz="3600" dirty="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3600" dirty="0" err="1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interindividual</a:t>
            </a:r>
            <a:r>
              <a:rPr lang="nl-NL" sz="3600" dirty="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response to </a:t>
            </a:r>
            <a:r>
              <a:rPr lang="nl-NL" sz="3600" dirty="0" err="1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antiplatelet</a:t>
            </a:r>
            <a:r>
              <a:rPr lang="nl-NL" sz="3600" dirty="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drugs</a:t>
            </a:r>
          </a:p>
          <a:p>
            <a:pPr>
              <a:buClr>
                <a:srgbClr val="FFFF00"/>
              </a:buClr>
            </a:pPr>
            <a:r>
              <a:rPr lang="nl-NL" sz="3600" i="1" dirty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“</a:t>
            </a:r>
            <a:r>
              <a:rPr lang="nl-NL" sz="3600" i="1" dirty="0" err="1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One</a:t>
            </a:r>
            <a:r>
              <a:rPr lang="nl-NL" sz="3600" i="1" dirty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3600" i="1" dirty="0" err="1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size</a:t>
            </a:r>
            <a:r>
              <a:rPr lang="nl-NL" sz="3600" i="1" dirty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fits all” DAPT (</a:t>
            </a:r>
            <a:r>
              <a:rPr lang="nl-NL" sz="3600" i="1" dirty="0" err="1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aspirin</a:t>
            </a:r>
            <a:r>
              <a:rPr lang="nl-NL" sz="3600" i="1" dirty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and </a:t>
            </a:r>
            <a:r>
              <a:rPr lang="nl-NL" sz="3600" i="1" dirty="0" err="1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clopidogrel</a:t>
            </a:r>
            <a:r>
              <a:rPr lang="nl-NL" sz="3600" i="1" dirty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) regime </a:t>
            </a:r>
            <a:r>
              <a:rPr lang="nl-NL" sz="3600" i="1" dirty="0" err="1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doesn’t</a:t>
            </a:r>
            <a:r>
              <a:rPr lang="nl-NL" sz="3600" i="1" dirty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3600" i="1" dirty="0" err="1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work</a:t>
            </a:r>
            <a:endParaRPr lang="nl-NL" sz="3600" i="1" dirty="0">
              <a:solidFill>
                <a:srgbClr val="FFFF00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cxnSp>
        <p:nvCxnSpPr>
          <p:cNvPr id="4" name="Rechte verbindingslijn 3"/>
          <p:cNvCxnSpPr>
            <a:cxnSpLocks noChangeShapeType="1"/>
          </p:cNvCxnSpPr>
          <p:nvPr/>
        </p:nvCxnSpPr>
        <p:spPr bwMode="auto">
          <a:xfrm>
            <a:off x="0" y="1447800"/>
            <a:ext cx="9144000" cy="15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accent6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Tekstvak 2"/>
          <p:cNvSpPr txBox="1">
            <a:spLocks noChangeArrowheads="1"/>
          </p:cNvSpPr>
          <p:nvPr/>
        </p:nvSpPr>
        <p:spPr bwMode="auto">
          <a:xfrm>
            <a:off x="457206" y="304801"/>
            <a:ext cx="8424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dirty="0">
                <a:solidFill>
                  <a:srgbClr val="FFFF00"/>
                </a:solidFill>
                <a:latin typeface="Calibri" pitchFamily="-83" charset="0"/>
              </a:rPr>
              <a:t>“</a:t>
            </a:r>
            <a:r>
              <a:rPr lang="nl-NL" sz="2800" dirty="0" err="1">
                <a:solidFill>
                  <a:srgbClr val="FFFF00"/>
                </a:solidFill>
                <a:latin typeface="Calibri" pitchFamily="-83" charset="0"/>
              </a:rPr>
              <a:t>One</a:t>
            </a:r>
            <a:r>
              <a:rPr lang="nl-NL" sz="2800" dirty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rgbClr val="FFFF00"/>
                </a:solidFill>
                <a:latin typeface="Calibri" pitchFamily="-83" charset="0"/>
              </a:rPr>
              <a:t>size</a:t>
            </a:r>
            <a:r>
              <a:rPr lang="nl-NL" sz="2800" dirty="0">
                <a:solidFill>
                  <a:srgbClr val="FFFF00"/>
                </a:solidFill>
                <a:latin typeface="Calibri" pitchFamily="-83" charset="0"/>
              </a:rPr>
              <a:t> fits all”: High </a:t>
            </a:r>
            <a:r>
              <a:rPr lang="nl-NL" sz="2800" dirty="0" err="1">
                <a:solidFill>
                  <a:srgbClr val="FFFF00"/>
                </a:solidFill>
                <a:latin typeface="Calibri" pitchFamily="-83" charset="0"/>
              </a:rPr>
              <a:t>Event</a:t>
            </a:r>
            <a:r>
              <a:rPr lang="nl-NL" sz="2800" dirty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rgbClr val="FFFF00"/>
                </a:solidFill>
                <a:latin typeface="Calibri" pitchFamily="-83" charset="0"/>
              </a:rPr>
              <a:t>Rate</a:t>
            </a:r>
            <a:r>
              <a:rPr lang="nl-NL" sz="2800" dirty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rgbClr val="FFFF00"/>
                </a:solidFill>
                <a:latin typeface="Calibri" pitchFamily="-83" charset="0"/>
              </a:rPr>
              <a:t>Despite</a:t>
            </a:r>
            <a:r>
              <a:rPr lang="nl-NL" sz="2800" dirty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rgbClr val="FFFF00"/>
                </a:solidFill>
                <a:latin typeface="Calibri" pitchFamily="-83" charset="0"/>
              </a:rPr>
              <a:t>Optimal</a:t>
            </a:r>
            <a:r>
              <a:rPr lang="nl-NL" sz="2800" dirty="0">
                <a:solidFill>
                  <a:srgbClr val="FFFF00"/>
                </a:solidFill>
                <a:latin typeface="Calibri" pitchFamily="-83" charset="0"/>
              </a:rPr>
              <a:t> DAPT</a:t>
            </a:r>
          </a:p>
        </p:txBody>
      </p:sp>
      <p:cxnSp>
        <p:nvCxnSpPr>
          <p:cNvPr id="5" name="Rechte verbindingslijn 4"/>
          <p:cNvCxnSpPr>
            <a:cxnSpLocks noChangeShapeType="1"/>
          </p:cNvCxnSpPr>
          <p:nvPr/>
        </p:nvCxnSpPr>
        <p:spPr bwMode="auto">
          <a:xfrm>
            <a:off x="0" y="1447800"/>
            <a:ext cx="9144000" cy="15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430084" name="Afbeelding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120900"/>
            <a:ext cx="46482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4953000" y="2174881"/>
            <a:ext cx="4103688" cy="3540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nl-NL" sz="3200"/>
              <a:t>Dutch Stent Thrombosis </a:t>
            </a:r>
          </a:p>
          <a:p>
            <a:pPr algn="ctr">
              <a:defRPr/>
            </a:pPr>
            <a:r>
              <a:rPr lang="nl-NL" sz="3200"/>
              <a:t>Registry (N=431)</a:t>
            </a:r>
          </a:p>
          <a:p>
            <a:pPr algn="ctr">
              <a:defRPr/>
            </a:pPr>
            <a:endParaRPr lang="nl-NL" sz="3200"/>
          </a:p>
          <a:p>
            <a:pPr algn="ctr">
              <a:defRPr/>
            </a:pPr>
            <a:r>
              <a:rPr lang="nl-NL" sz="3200"/>
              <a:t>70% of the patiënts on DAPT</a:t>
            </a:r>
          </a:p>
          <a:p>
            <a:pPr algn="ctr">
              <a:defRPr/>
            </a:pPr>
            <a:endParaRPr lang="nl-NL" sz="3200"/>
          </a:p>
          <a:p>
            <a:pPr algn="ctr">
              <a:defRPr/>
            </a:pPr>
            <a:endParaRPr lang="nl-NL" sz="3200"/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748065" y="6029980"/>
            <a:ext cx="75969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dirty="0" smtClean="0">
                <a:solidFill>
                  <a:srgbClr val="FFFF00"/>
                </a:solidFill>
                <a:latin typeface="Calibri" pitchFamily="-83" charset="0"/>
              </a:rPr>
              <a:t>High </a:t>
            </a:r>
            <a:r>
              <a:rPr lang="nl-NL" sz="2800" dirty="0" err="1" smtClean="0">
                <a:solidFill>
                  <a:srgbClr val="FFFF00"/>
                </a:solidFill>
                <a:latin typeface="Calibri" pitchFamily="-83" charset="0"/>
              </a:rPr>
              <a:t>platelet</a:t>
            </a:r>
            <a:r>
              <a:rPr lang="nl-NL" sz="28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2800" dirty="0" err="1" smtClean="0">
                <a:solidFill>
                  <a:srgbClr val="FFFF00"/>
                </a:solidFill>
                <a:latin typeface="Calibri" pitchFamily="-83" charset="0"/>
              </a:rPr>
              <a:t>reactivity</a:t>
            </a:r>
            <a:r>
              <a:rPr lang="nl-NL" sz="28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2800" dirty="0" err="1" smtClean="0">
                <a:solidFill>
                  <a:srgbClr val="FFFF00"/>
                </a:solidFill>
                <a:latin typeface="Calibri" pitchFamily="-83" charset="0"/>
              </a:rPr>
              <a:t>despite</a:t>
            </a:r>
            <a:r>
              <a:rPr lang="nl-NL" sz="28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2800" dirty="0" err="1" smtClean="0">
                <a:solidFill>
                  <a:srgbClr val="FFFF00"/>
                </a:solidFill>
                <a:latin typeface="Calibri" pitchFamily="-83" charset="0"/>
              </a:rPr>
              <a:t>antiplatelet</a:t>
            </a:r>
            <a:r>
              <a:rPr lang="nl-NL" sz="28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2800" dirty="0" err="1" smtClean="0">
                <a:solidFill>
                  <a:srgbClr val="FFFF00"/>
                </a:solidFill>
                <a:latin typeface="Calibri" pitchFamily="-83" charset="0"/>
              </a:rPr>
              <a:t>therapy</a:t>
            </a:r>
            <a:endParaRPr lang="nl-NL" sz="2800" dirty="0">
              <a:solidFill>
                <a:srgbClr val="FFFF00"/>
              </a:solidFill>
              <a:latin typeface="Calibri" pitchFamily="-8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 descr="Imag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5713" y="1600206"/>
            <a:ext cx="6632575" cy="4525963"/>
          </a:xfrm>
        </p:spPr>
      </p:pic>
      <p:sp>
        <p:nvSpPr>
          <p:cNvPr id="432131" name="Line 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2132" name="Titel 1"/>
          <p:cNvSpPr>
            <a:spLocks/>
          </p:cNvSpPr>
          <p:nvPr/>
        </p:nvSpPr>
        <p:spPr bwMode="auto">
          <a:xfrm>
            <a:off x="609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432133" name="Titel 1"/>
          <p:cNvSpPr>
            <a:spLocks/>
          </p:cNvSpPr>
          <p:nvPr/>
        </p:nvSpPr>
        <p:spPr bwMode="auto">
          <a:xfrm>
            <a:off x="152400" y="762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nl-NL" sz="3600">
                <a:solidFill>
                  <a:srgbClr val="FFFF00"/>
                </a:solidFill>
                <a:latin typeface="Calibri" pitchFamily="-83" charset="0"/>
              </a:rPr>
              <a:t>What causes high on-treatment platelet reactivity?</a:t>
            </a:r>
          </a:p>
        </p:txBody>
      </p:sp>
      <p:cxnSp>
        <p:nvCxnSpPr>
          <p:cNvPr id="7" name="Rechte verbindingslijn 6"/>
          <p:cNvCxnSpPr>
            <a:cxnSpLocks noChangeShapeType="1"/>
          </p:cNvCxnSpPr>
          <p:nvPr/>
        </p:nvCxnSpPr>
        <p:spPr bwMode="auto">
          <a:xfrm>
            <a:off x="3352800" y="1600200"/>
            <a:ext cx="762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3352800" y="1600200"/>
            <a:ext cx="2286000" cy="10668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4953000" y="5702300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953000" y="5880100"/>
            <a:ext cx="2438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4953000" y="6096000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4953000" y="5486400"/>
            <a:ext cx="2438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524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Clopidogrel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response variability is largely due to variation of the active metabolite</a:t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Candidate enzymes related to less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metabolization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4179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180" name="Line 5"/>
          <p:cNvSpPr>
            <a:spLocks noChangeShapeType="1"/>
          </p:cNvSpPr>
          <p:nvPr/>
        </p:nvSpPr>
        <p:spPr bwMode="auto">
          <a:xfrm>
            <a:off x="1552575" y="2479675"/>
            <a:ext cx="1735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181" name="Text Box 6"/>
          <p:cNvSpPr txBox="1">
            <a:spLocks noChangeArrowheads="1"/>
          </p:cNvSpPr>
          <p:nvPr/>
        </p:nvSpPr>
        <p:spPr bwMode="auto">
          <a:xfrm>
            <a:off x="3395663" y="2281239"/>
            <a:ext cx="1165604" cy="5847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Intestinal </a:t>
            </a:r>
            <a:br>
              <a:rPr lang="en-US" sz="1600"/>
            </a:br>
            <a:r>
              <a:rPr lang="en-US" sz="1600"/>
              <a:t>Absorption</a:t>
            </a:r>
          </a:p>
        </p:txBody>
      </p:sp>
      <p:sp>
        <p:nvSpPr>
          <p:cNvPr id="434182" name="Line 7"/>
          <p:cNvSpPr>
            <a:spLocks noChangeShapeType="1"/>
          </p:cNvSpPr>
          <p:nvPr/>
        </p:nvSpPr>
        <p:spPr bwMode="auto">
          <a:xfrm>
            <a:off x="4797425" y="2487613"/>
            <a:ext cx="1735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183" name="Text Box 29"/>
          <p:cNvSpPr txBox="1">
            <a:spLocks noChangeArrowheads="1"/>
          </p:cNvSpPr>
          <p:nvPr/>
        </p:nvSpPr>
        <p:spPr bwMode="auto">
          <a:xfrm>
            <a:off x="5132388" y="2151063"/>
            <a:ext cx="868898" cy="6309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/>
              <a:t>Esterases</a:t>
            </a:r>
            <a:br>
              <a:rPr lang="en-US" sz="1200"/>
            </a:br>
            <a:r>
              <a:rPr lang="en-US" sz="1200"/>
              <a:t>90%</a:t>
            </a:r>
          </a:p>
        </p:txBody>
      </p:sp>
      <p:sp>
        <p:nvSpPr>
          <p:cNvPr id="434184" name="Text Box 10"/>
          <p:cNvSpPr txBox="1">
            <a:spLocks noChangeArrowheads="1"/>
          </p:cNvSpPr>
          <p:nvPr/>
        </p:nvSpPr>
        <p:spPr bwMode="auto">
          <a:xfrm>
            <a:off x="1944688" y="5702300"/>
            <a:ext cx="4075112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Variable Active Metabolite Generation</a:t>
            </a:r>
          </a:p>
        </p:txBody>
      </p:sp>
      <p:sp>
        <p:nvSpPr>
          <p:cNvPr id="434185" name="Text Box 24"/>
          <p:cNvSpPr txBox="1">
            <a:spLocks noChangeArrowheads="1"/>
          </p:cNvSpPr>
          <p:nvPr/>
        </p:nvSpPr>
        <p:spPr bwMode="auto">
          <a:xfrm>
            <a:off x="1104902" y="4554550"/>
            <a:ext cx="1995488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Two Step Oxidation</a:t>
            </a:r>
          </a:p>
        </p:txBody>
      </p:sp>
      <p:sp>
        <p:nvSpPr>
          <p:cNvPr id="434186" name="Line 27"/>
          <p:cNvSpPr>
            <a:spLocks noChangeShapeType="1"/>
          </p:cNvSpPr>
          <p:nvPr/>
        </p:nvSpPr>
        <p:spPr bwMode="auto">
          <a:xfrm>
            <a:off x="4017963" y="2857500"/>
            <a:ext cx="0" cy="368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187" name="Text Box 15"/>
          <p:cNvSpPr txBox="1">
            <a:spLocks noChangeArrowheads="1"/>
          </p:cNvSpPr>
          <p:nvPr/>
        </p:nvSpPr>
        <p:spPr bwMode="auto">
          <a:xfrm>
            <a:off x="1697038" y="3913189"/>
            <a:ext cx="1416574" cy="5847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Hepatic P450</a:t>
            </a:r>
          </a:p>
          <a:p>
            <a:r>
              <a:rPr lang="en-US" sz="1600"/>
              <a:t>Cytochromes</a:t>
            </a:r>
          </a:p>
        </p:txBody>
      </p:sp>
      <p:sp>
        <p:nvSpPr>
          <p:cNvPr id="434188" name="AutoShape 16"/>
          <p:cNvSpPr>
            <a:spLocks/>
          </p:cNvSpPr>
          <p:nvPr/>
        </p:nvSpPr>
        <p:spPr bwMode="auto">
          <a:xfrm>
            <a:off x="3171831" y="3763963"/>
            <a:ext cx="130175" cy="1357312"/>
          </a:xfrm>
          <a:prstGeom prst="rightBrace">
            <a:avLst>
              <a:gd name="adj1" fmla="val 8689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189" name="Text Box 28"/>
          <p:cNvSpPr txBox="1">
            <a:spLocks noChangeArrowheads="1"/>
          </p:cNvSpPr>
          <p:nvPr/>
        </p:nvSpPr>
        <p:spPr bwMode="auto">
          <a:xfrm>
            <a:off x="4084638" y="2957525"/>
            <a:ext cx="492668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10%</a:t>
            </a:r>
          </a:p>
        </p:txBody>
      </p:sp>
      <p:sp>
        <p:nvSpPr>
          <p:cNvPr id="434190" name="Text Box 47"/>
          <p:cNvSpPr txBox="1">
            <a:spLocks noChangeArrowheads="1"/>
          </p:cNvSpPr>
          <p:nvPr/>
        </p:nvSpPr>
        <p:spPr bwMode="auto">
          <a:xfrm>
            <a:off x="3624267" y="4443414"/>
            <a:ext cx="971550" cy="4411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endParaRPr lang="nl-NL" sz="1600"/>
          </a:p>
        </p:txBody>
      </p:sp>
      <p:sp>
        <p:nvSpPr>
          <p:cNvPr id="434191" name="Oval 31"/>
          <p:cNvSpPr>
            <a:spLocks noChangeArrowheads="1"/>
          </p:cNvSpPr>
          <p:nvPr/>
        </p:nvSpPr>
        <p:spPr bwMode="auto">
          <a:xfrm>
            <a:off x="152400" y="3276600"/>
            <a:ext cx="2667000" cy="64293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192" name="Text Box 41"/>
          <p:cNvSpPr txBox="1">
            <a:spLocks noChangeArrowheads="1"/>
          </p:cNvSpPr>
          <p:nvPr/>
        </p:nvSpPr>
        <p:spPr bwMode="auto">
          <a:xfrm>
            <a:off x="246068" y="3270251"/>
            <a:ext cx="250960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00"/>
                </a:solidFill>
              </a:rPr>
              <a:t>P-glycoprotein</a:t>
            </a:r>
          </a:p>
          <a:p>
            <a:pPr algn="ctr"/>
            <a:r>
              <a:rPr lang="en-US" sz="1400">
                <a:solidFill>
                  <a:srgbClr val="FFFF00"/>
                </a:solidFill>
              </a:rPr>
              <a:t>(ABCB1 gene polymorphism)</a:t>
            </a:r>
          </a:p>
        </p:txBody>
      </p:sp>
      <p:sp>
        <p:nvSpPr>
          <p:cNvPr id="434193" name="Line 42"/>
          <p:cNvSpPr>
            <a:spLocks noChangeShapeType="1"/>
          </p:cNvSpPr>
          <p:nvPr/>
        </p:nvSpPr>
        <p:spPr bwMode="auto">
          <a:xfrm flipV="1">
            <a:off x="2457455" y="2911487"/>
            <a:ext cx="1225550" cy="53181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194" name="Text Box 43"/>
          <p:cNvSpPr txBox="1">
            <a:spLocks noChangeArrowheads="1"/>
          </p:cNvSpPr>
          <p:nvPr/>
        </p:nvSpPr>
        <p:spPr bwMode="auto">
          <a:xfrm>
            <a:off x="2970213" y="3240088"/>
            <a:ext cx="29878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12003" name="Rectangle 35"/>
          <p:cNvSpPr>
            <a:spLocks noChangeArrowheads="1"/>
          </p:cNvSpPr>
          <p:nvPr/>
        </p:nvSpPr>
        <p:spPr bwMode="auto">
          <a:xfrm>
            <a:off x="2198688" y="2751149"/>
            <a:ext cx="903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  <a:ea typeface="Arial" pitchFamily="-65" charset="0"/>
                <a:cs typeface="Arial" pitchFamily="-65" charset="0"/>
              </a:rPr>
              <a:t>Limited </a:t>
            </a:r>
            <a:b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  <a:ea typeface="Arial" pitchFamily="-65" charset="0"/>
                <a:cs typeface="Arial" pitchFamily="-65" charset="0"/>
              </a:rPr>
            </a:b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65" charset="0"/>
                <a:ea typeface="Arial" pitchFamily="-65" charset="0"/>
                <a:cs typeface="Arial" pitchFamily="-65" charset="0"/>
              </a:rPr>
              <a:t>absorption</a:t>
            </a:r>
          </a:p>
        </p:txBody>
      </p:sp>
      <p:sp>
        <p:nvSpPr>
          <p:cNvPr id="212004" name="Text Box 36"/>
          <p:cNvSpPr txBox="1">
            <a:spLocks noChangeArrowheads="1"/>
          </p:cNvSpPr>
          <p:nvPr/>
        </p:nvSpPr>
        <p:spPr bwMode="auto">
          <a:xfrm>
            <a:off x="1" y="6426211"/>
            <a:ext cx="61765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>
                <a:latin typeface="Arial" pitchFamily="-65" charset="0"/>
                <a:ea typeface="Arial" pitchFamily="-65" charset="0"/>
                <a:cs typeface="Arial" pitchFamily="-65" charset="0"/>
              </a:rPr>
              <a:t>Adapted from Kauzi M et al.  </a:t>
            </a:r>
            <a:r>
              <a:rPr lang="en-US" sz="1200" i="1">
                <a:latin typeface="Arial" pitchFamily="-65" charset="0"/>
                <a:ea typeface="Arial" pitchFamily="-65" charset="0"/>
                <a:cs typeface="Arial" pitchFamily="-65" charset="0"/>
              </a:rPr>
              <a:t>Drug Metab Dispos</a:t>
            </a:r>
            <a:r>
              <a:rPr lang="en-US" sz="1200">
                <a:latin typeface="Arial" pitchFamily="-65" charset="0"/>
                <a:ea typeface="Arial" pitchFamily="-65" charset="0"/>
                <a:cs typeface="Arial" pitchFamily="-65" charset="0"/>
              </a:rPr>
              <a:t>. 2009; Gurbel et al. </a:t>
            </a:r>
            <a:r>
              <a:rPr lang="en-US" sz="1200" i="1">
                <a:latin typeface="Arial" pitchFamily="-65" charset="0"/>
                <a:ea typeface="Arial" pitchFamily="-65" charset="0"/>
                <a:cs typeface="Arial" pitchFamily="-65" charset="0"/>
              </a:rPr>
              <a:t>J Inv Cardiol</a:t>
            </a:r>
            <a:r>
              <a:rPr lang="en-US" sz="1200">
                <a:latin typeface="Arial" pitchFamily="-65" charset="0"/>
                <a:ea typeface="Arial" pitchFamily="-65" charset="0"/>
                <a:cs typeface="Arial" pitchFamily="-65" charset="0"/>
              </a:rPr>
              <a:t>. 2009 </a:t>
            </a:r>
          </a:p>
        </p:txBody>
      </p:sp>
      <p:pic>
        <p:nvPicPr>
          <p:cNvPr id="43419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2170125"/>
            <a:ext cx="1003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98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240" y="2143137"/>
            <a:ext cx="8001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99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2488" y="3233741"/>
            <a:ext cx="107473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200" name="Picture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1225" y="4551363"/>
            <a:ext cx="9906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4201" name="Line 26"/>
          <p:cNvSpPr>
            <a:spLocks noChangeShapeType="1"/>
          </p:cNvSpPr>
          <p:nvPr/>
        </p:nvSpPr>
        <p:spPr bwMode="auto">
          <a:xfrm>
            <a:off x="4011613" y="4184662"/>
            <a:ext cx="0" cy="346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2012" name="Text Box 44"/>
          <p:cNvSpPr txBox="1">
            <a:spLocks noChangeArrowheads="1"/>
          </p:cNvSpPr>
          <p:nvPr/>
        </p:nvSpPr>
        <p:spPr bwMode="auto">
          <a:xfrm>
            <a:off x="4576769" y="3319464"/>
            <a:ext cx="2146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600" dirty="0">
                <a:solidFill>
                  <a:schemeClr val="tx2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2C19,     </a:t>
            </a:r>
            <a:r>
              <a:rPr lang="en-US" sz="1600" dirty="0">
                <a:latin typeface="Arial" pitchFamily="-65" charset="0"/>
                <a:ea typeface="Arial" pitchFamily="-65" charset="0"/>
                <a:cs typeface="Arial" pitchFamily="-65" charset="0"/>
              </a:rPr>
              <a:t>1A2,      2B6</a:t>
            </a:r>
          </a:p>
        </p:txBody>
      </p:sp>
      <p:sp>
        <p:nvSpPr>
          <p:cNvPr id="212013" name="Text Box 45"/>
          <p:cNvSpPr txBox="1">
            <a:spLocks noChangeArrowheads="1"/>
          </p:cNvSpPr>
          <p:nvPr/>
        </p:nvSpPr>
        <p:spPr bwMode="auto">
          <a:xfrm>
            <a:off x="4540256" y="4808550"/>
            <a:ext cx="36687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600">
                <a:solidFill>
                  <a:schemeClr val="tx2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2C19,     2C9,     </a:t>
            </a:r>
            <a:r>
              <a:rPr lang="en-US" sz="1600">
                <a:latin typeface="Arial" pitchFamily="-65" charset="0"/>
                <a:ea typeface="Arial" pitchFamily="-65" charset="0"/>
                <a:cs typeface="Arial" pitchFamily="-65" charset="0"/>
              </a:rPr>
              <a:t>3A4,     2B6</a:t>
            </a:r>
          </a:p>
        </p:txBody>
      </p:sp>
      <p:sp>
        <p:nvSpPr>
          <p:cNvPr id="434204" name="Line 25"/>
          <p:cNvSpPr>
            <a:spLocks noChangeShapeType="1"/>
          </p:cNvSpPr>
          <p:nvPr/>
        </p:nvSpPr>
        <p:spPr bwMode="auto">
          <a:xfrm>
            <a:off x="4008441" y="5372100"/>
            <a:ext cx="3175" cy="300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2021" name="Text Box 53"/>
          <p:cNvSpPr txBox="1">
            <a:spLocks noChangeArrowheads="1"/>
          </p:cNvSpPr>
          <p:nvPr/>
        </p:nvSpPr>
        <p:spPr bwMode="auto">
          <a:xfrm>
            <a:off x="4587882" y="4038605"/>
            <a:ext cx="427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Genetic polymorphisms and Drug-Drug Interactions</a:t>
            </a:r>
          </a:p>
        </p:txBody>
      </p:sp>
      <p:sp>
        <p:nvSpPr>
          <p:cNvPr id="434206" name="Line 54"/>
          <p:cNvSpPr>
            <a:spLocks noChangeShapeType="1"/>
          </p:cNvSpPr>
          <p:nvPr/>
        </p:nvSpPr>
        <p:spPr bwMode="auto">
          <a:xfrm flipH="1" flipV="1">
            <a:off x="4919669" y="3748088"/>
            <a:ext cx="174625" cy="333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207" name="Line 55"/>
          <p:cNvSpPr>
            <a:spLocks noChangeShapeType="1"/>
          </p:cNvSpPr>
          <p:nvPr/>
        </p:nvSpPr>
        <p:spPr bwMode="auto">
          <a:xfrm flipH="1">
            <a:off x="4891088" y="4313238"/>
            <a:ext cx="276225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208" name="Line 56"/>
          <p:cNvSpPr>
            <a:spLocks noChangeShapeType="1"/>
          </p:cNvSpPr>
          <p:nvPr/>
        </p:nvSpPr>
        <p:spPr bwMode="auto">
          <a:xfrm flipH="1" flipV="1">
            <a:off x="5935663" y="3702054"/>
            <a:ext cx="1627187" cy="379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209" name="Line 57"/>
          <p:cNvSpPr>
            <a:spLocks noChangeShapeType="1"/>
          </p:cNvSpPr>
          <p:nvPr/>
        </p:nvSpPr>
        <p:spPr bwMode="auto">
          <a:xfrm flipH="1">
            <a:off x="6519867" y="4343400"/>
            <a:ext cx="1200150" cy="566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210" name="Line 58"/>
          <p:cNvSpPr>
            <a:spLocks noChangeShapeType="1"/>
          </p:cNvSpPr>
          <p:nvPr/>
        </p:nvSpPr>
        <p:spPr bwMode="auto">
          <a:xfrm flipH="1" flipV="1">
            <a:off x="5037144" y="3748088"/>
            <a:ext cx="2103437" cy="333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4211" name="Line 59"/>
          <p:cNvSpPr>
            <a:spLocks noChangeShapeType="1"/>
          </p:cNvSpPr>
          <p:nvPr/>
        </p:nvSpPr>
        <p:spPr bwMode="auto">
          <a:xfrm flipH="1">
            <a:off x="5053017" y="4327537"/>
            <a:ext cx="2147887" cy="538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" name="Oval 31"/>
          <p:cNvSpPr>
            <a:spLocks noChangeArrowheads="1"/>
          </p:cNvSpPr>
          <p:nvPr/>
        </p:nvSpPr>
        <p:spPr bwMode="auto">
          <a:xfrm>
            <a:off x="4191006" y="3275021"/>
            <a:ext cx="1477963" cy="64293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4160838" y="4722825"/>
            <a:ext cx="1477962" cy="64293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8"/>
          <p:cNvPicPr>
            <a:picLocks noChangeAspect="1" noChangeArrowheads="1"/>
          </p:cNvPicPr>
          <p:nvPr/>
        </p:nvPicPr>
        <p:blipFill>
          <a:blip r:embed="rId3" cstate="print"/>
          <a:srcRect b="23071"/>
          <a:stretch>
            <a:fillRect/>
          </a:stretch>
        </p:blipFill>
        <p:spPr bwMode="auto">
          <a:xfrm>
            <a:off x="1508131" y="1524000"/>
            <a:ext cx="59594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27" name="Textfeld 8"/>
          <p:cNvSpPr txBox="1">
            <a:spLocks noChangeArrowheads="1"/>
          </p:cNvSpPr>
          <p:nvPr/>
        </p:nvSpPr>
        <p:spPr bwMode="auto">
          <a:xfrm>
            <a:off x="6561143" y="6411914"/>
            <a:ext cx="2584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Hulot et al., Blood 2006</a:t>
            </a:r>
          </a:p>
        </p:txBody>
      </p:sp>
      <p:sp>
        <p:nvSpPr>
          <p:cNvPr id="436228" name="Textfeld 9"/>
          <p:cNvSpPr txBox="1">
            <a:spLocks noChangeArrowheads="1"/>
          </p:cNvSpPr>
          <p:nvPr/>
        </p:nvSpPr>
        <p:spPr bwMode="auto">
          <a:xfrm>
            <a:off x="381000" y="5133976"/>
            <a:ext cx="845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CYP2C19*2 loss-of-function allele is associated with a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 marked </a:t>
            </a:r>
            <a:r>
              <a:rPr lang="en-US" b="1">
                <a:solidFill>
                  <a:srgbClr val="FFFF00"/>
                </a:solidFill>
              </a:rPr>
              <a:t>decrease in platelet responsiveness</a:t>
            </a:r>
            <a:r>
              <a:rPr lang="en-US" b="1">
                <a:solidFill>
                  <a:schemeClr val="bg1"/>
                </a:solidFill>
              </a:rPr>
              <a:t> to clopidogrel in 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healthy volunteers</a:t>
            </a:r>
            <a:r>
              <a:rPr lang="en-US" b="1">
                <a:solidFill>
                  <a:schemeClr val="bg1"/>
                </a:solidFill>
              </a:rPr>
              <a:t> and </a:t>
            </a:r>
            <a:r>
              <a:rPr lang="en-US" b="1">
                <a:solidFill>
                  <a:srgbClr val="FFFF00"/>
                </a:solidFill>
              </a:rPr>
              <a:t>coronary artery disease patients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b="1"/>
          </a:p>
        </p:txBody>
      </p:sp>
      <p:sp>
        <p:nvSpPr>
          <p:cNvPr id="436229" name="Textfeld 11"/>
          <p:cNvSpPr txBox="1">
            <a:spLocks noChangeArrowheads="1"/>
          </p:cNvSpPr>
          <p:nvPr/>
        </p:nvSpPr>
        <p:spPr bwMode="auto">
          <a:xfrm>
            <a:off x="3260731" y="1066800"/>
            <a:ext cx="23790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FF00"/>
                </a:solidFill>
              </a:rPr>
              <a:t>29 healthy volunteers</a:t>
            </a:r>
          </a:p>
        </p:txBody>
      </p:sp>
      <p:sp>
        <p:nvSpPr>
          <p:cNvPr id="436230" name="Line 6"/>
          <p:cNvSpPr>
            <a:spLocks noChangeShapeType="1"/>
          </p:cNvSpPr>
          <p:nvPr/>
        </p:nvSpPr>
        <p:spPr bwMode="auto">
          <a:xfrm>
            <a:off x="0" y="1087438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6231" name="Titel 1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nl-NL" sz="2800" b="1">
                <a:solidFill>
                  <a:srgbClr val="FFFF00"/>
                </a:solidFill>
              </a:rPr>
              <a:t>Background: CYP2C19*2 LOF and clopidogrel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/>
          <p:cNvPicPr>
            <a:picLocks noChangeAspect="1" noChangeArrowheads="1"/>
          </p:cNvPicPr>
          <p:nvPr/>
        </p:nvPicPr>
        <p:blipFill>
          <a:blip r:embed="rId3" cstate="print"/>
          <a:srcRect r="30002" b="16000"/>
          <a:stretch>
            <a:fillRect/>
          </a:stretch>
        </p:blipFill>
        <p:spPr bwMode="auto">
          <a:xfrm>
            <a:off x="1828800" y="1219200"/>
            <a:ext cx="55626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275" name="Text Box 5"/>
          <p:cNvSpPr txBox="1">
            <a:spLocks noChangeArrowheads="1"/>
          </p:cNvSpPr>
          <p:nvPr/>
        </p:nvSpPr>
        <p:spPr bwMode="auto">
          <a:xfrm>
            <a:off x="1828800" y="6324600"/>
            <a:ext cx="382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 Carriers ~30% of the population</a:t>
            </a:r>
          </a:p>
        </p:txBody>
      </p:sp>
      <p:sp>
        <p:nvSpPr>
          <p:cNvPr id="438276" name="Text Box 6"/>
          <p:cNvSpPr txBox="1">
            <a:spLocks noChangeArrowheads="1"/>
          </p:cNvSpPr>
          <p:nvPr/>
        </p:nvSpPr>
        <p:spPr bwMode="auto">
          <a:xfrm>
            <a:off x="3124206" y="1752600"/>
            <a:ext cx="335129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i="1">
                <a:solidFill>
                  <a:srgbClr val="FF0000"/>
                </a:solidFill>
              </a:rPr>
              <a:t>CYP2C19</a:t>
            </a:r>
            <a:r>
              <a:rPr lang="en-US" sz="1200" b="1">
                <a:solidFill>
                  <a:srgbClr val="FF0000"/>
                </a:solidFill>
              </a:rPr>
              <a:t> Reduced-Function Allele Carriers</a:t>
            </a:r>
          </a:p>
        </p:txBody>
      </p:sp>
      <p:sp>
        <p:nvSpPr>
          <p:cNvPr id="438277" name="Text Box 7"/>
          <p:cNvSpPr txBox="1">
            <a:spLocks noChangeArrowheads="1"/>
          </p:cNvSpPr>
          <p:nvPr/>
        </p:nvSpPr>
        <p:spPr bwMode="auto">
          <a:xfrm>
            <a:off x="3124206" y="4572012"/>
            <a:ext cx="6730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N=1,459</a:t>
            </a:r>
          </a:p>
        </p:txBody>
      </p:sp>
      <p:sp>
        <p:nvSpPr>
          <p:cNvPr id="438278" name="Rectangle 41"/>
          <p:cNvSpPr>
            <a:spLocks noChangeArrowheads="1"/>
          </p:cNvSpPr>
          <p:nvPr/>
        </p:nvSpPr>
        <p:spPr bwMode="auto">
          <a:xfrm>
            <a:off x="5791200" y="6491300"/>
            <a:ext cx="3412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Mega JL et al.</a:t>
            </a:r>
            <a:r>
              <a:rPr lang="en-US" sz="1200" i="1">
                <a:solidFill>
                  <a:schemeClr val="bg1"/>
                </a:solidFill>
              </a:rPr>
              <a:t> N Eng J Med. </a:t>
            </a:r>
            <a:r>
              <a:rPr lang="en-US" sz="1200">
                <a:solidFill>
                  <a:schemeClr val="bg1"/>
                </a:solidFill>
              </a:rPr>
              <a:t>2009; 360:354-62.</a:t>
            </a:r>
          </a:p>
        </p:txBody>
      </p:sp>
      <p:sp>
        <p:nvSpPr>
          <p:cNvPr id="438279" name="Titel 1"/>
          <p:cNvSpPr>
            <a:spLocks/>
          </p:cNvSpPr>
          <p:nvPr/>
        </p:nvSpPr>
        <p:spPr bwMode="auto">
          <a:xfrm>
            <a:off x="142881" y="76200"/>
            <a:ext cx="8786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nl-NL" sz="3000" b="1">
                <a:solidFill>
                  <a:srgbClr val="FFFF00"/>
                </a:solidFill>
              </a:rPr>
              <a:t>CYP2C19 and CVD, MI or Stroke: Clopidogrel</a:t>
            </a:r>
          </a:p>
        </p:txBody>
      </p:sp>
      <p:sp>
        <p:nvSpPr>
          <p:cNvPr id="438280" name="Line 6"/>
          <p:cNvSpPr>
            <a:spLocks noChangeShapeType="1"/>
          </p:cNvSpPr>
          <p:nvPr/>
        </p:nvSpPr>
        <p:spPr bwMode="auto">
          <a:xfrm>
            <a:off x="0" y="1087438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3" cstate="print"/>
          <a:srcRect r="31667" b="16055"/>
          <a:stretch>
            <a:fillRect/>
          </a:stretch>
        </p:blipFill>
        <p:spPr bwMode="auto">
          <a:xfrm>
            <a:off x="1857381" y="1274763"/>
            <a:ext cx="55721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1676400" y="6477011"/>
            <a:ext cx="2608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* Carriers ~30% of the population</a:t>
            </a:r>
          </a:p>
        </p:txBody>
      </p:sp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3048005" y="2452688"/>
            <a:ext cx="3614499" cy="29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 b="1" i="1">
                <a:solidFill>
                  <a:srgbClr val="FF0000"/>
                </a:solidFill>
              </a:rPr>
              <a:t>CYP2C19</a:t>
            </a:r>
            <a:r>
              <a:rPr lang="en-US" sz="1300" b="1">
                <a:solidFill>
                  <a:srgbClr val="FF0000"/>
                </a:solidFill>
              </a:rPr>
              <a:t> Reduced-Function Allele Carriers</a:t>
            </a: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6248406" y="1524012"/>
            <a:ext cx="6730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N=1,389</a:t>
            </a:r>
          </a:p>
        </p:txBody>
      </p:sp>
      <p:sp>
        <p:nvSpPr>
          <p:cNvPr id="440326" name="Rectangle 41"/>
          <p:cNvSpPr>
            <a:spLocks noChangeArrowheads="1"/>
          </p:cNvSpPr>
          <p:nvPr/>
        </p:nvSpPr>
        <p:spPr bwMode="auto">
          <a:xfrm>
            <a:off x="5791200" y="6491300"/>
            <a:ext cx="3412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Mega JL et al.</a:t>
            </a:r>
            <a:r>
              <a:rPr lang="en-US" sz="1200" i="1">
                <a:solidFill>
                  <a:schemeClr val="bg1"/>
                </a:solidFill>
              </a:rPr>
              <a:t> N Eng J Med. </a:t>
            </a:r>
            <a:r>
              <a:rPr lang="en-US" sz="1200">
                <a:solidFill>
                  <a:schemeClr val="bg1"/>
                </a:solidFill>
              </a:rPr>
              <a:t>2009; 360:354-62.</a:t>
            </a:r>
          </a:p>
        </p:txBody>
      </p:sp>
      <p:sp>
        <p:nvSpPr>
          <p:cNvPr id="440327" name="Line 6"/>
          <p:cNvSpPr>
            <a:spLocks noChangeShapeType="1"/>
          </p:cNvSpPr>
          <p:nvPr/>
        </p:nvSpPr>
        <p:spPr bwMode="auto">
          <a:xfrm>
            <a:off x="0" y="1087438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40328" name="Titel 1"/>
          <p:cNvSpPr>
            <a:spLocks/>
          </p:cNvSpPr>
          <p:nvPr/>
        </p:nvSpPr>
        <p:spPr bwMode="auto">
          <a:xfrm>
            <a:off x="357188" y="76200"/>
            <a:ext cx="842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nl-NL" sz="3000" b="1">
                <a:solidFill>
                  <a:srgbClr val="FFFF00"/>
                </a:solidFill>
              </a:rPr>
              <a:t>CYP2C19 and Stent Thrombosis: Clopidogrel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5" name="Rechthoek 3"/>
          <p:cNvSpPr>
            <a:spLocks noChangeArrowheads="1"/>
          </p:cNvSpPr>
          <p:nvPr/>
        </p:nvSpPr>
        <p:spPr bwMode="auto">
          <a:xfrm>
            <a:off x="0" y="-685800"/>
            <a:ext cx="8839200" cy="1086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3600" dirty="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endParaRPr lang="nl-NL" sz="3200" dirty="0" smtClean="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Calibri" pitchFamily="-83" charset="0"/>
              </a:rPr>
              <a:t>“Going Dutch”</a:t>
            </a:r>
            <a:endParaRPr lang="en-US" sz="4800" dirty="0" smtClean="0">
              <a:solidFill>
                <a:srgbClr val="FFFF00"/>
              </a:solidFill>
              <a:latin typeface="Calibri" pitchFamily="-83" charset="0"/>
            </a:endParaRPr>
          </a:p>
          <a:p>
            <a:pPr lvl="6">
              <a:buFont typeface="Arial"/>
              <a:buChar char="•"/>
            </a:pPr>
            <a:endParaRPr lang="en-US" sz="4800" dirty="0" smtClean="0">
              <a:solidFill>
                <a:srgbClr val="FFFF00"/>
              </a:solidFill>
              <a:latin typeface="Calibri" pitchFamily="-83" charset="0"/>
            </a:endParaRPr>
          </a:p>
          <a:p>
            <a:pPr lvl="6">
              <a:buFont typeface="Arial"/>
              <a:buChar char="•"/>
            </a:pPr>
            <a:r>
              <a:rPr lang="en-US" sz="48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Calibri" pitchFamily="-83" charset="0"/>
              </a:rPr>
              <a:t>Individualized</a:t>
            </a:r>
          </a:p>
          <a:p>
            <a:pPr lvl="6">
              <a:buFont typeface="Arial"/>
              <a:buChar char="•"/>
            </a:pPr>
            <a:r>
              <a:rPr lang="en-US" sz="6000" dirty="0" smtClean="0">
                <a:solidFill>
                  <a:srgbClr val="FFFF00"/>
                </a:solidFill>
                <a:latin typeface="Calibri" pitchFamily="-83" charset="0"/>
              </a:rPr>
              <a:t> Cheap</a:t>
            </a:r>
          </a:p>
          <a:p>
            <a:pPr algn="ctr"/>
            <a:endParaRPr lang="en-US" sz="4800" dirty="0" smtClean="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</a:p>
          <a:p>
            <a:pPr algn="ctr"/>
            <a:endParaRPr lang="en-US" sz="4800" dirty="0" smtClean="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r>
              <a:rPr lang="nl-NL" sz="32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  <a:endParaRPr lang="nl-NL" sz="3200" dirty="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600" i="1" dirty="0">
                <a:solidFill>
                  <a:schemeClr val="bg1"/>
                </a:solidFill>
                <a:latin typeface="Calibri" pitchFamily="-83" charset="0"/>
              </a:rPr>
              <a:t> </a:t>
            </a:r>
          </a:p>
          <a:p>
            <a:pPr algn="ctr"/>
            <a:endParaRPr lang="en-US" sz="3600" dirty="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endParaRPr lang="nl-NL" sz="24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endParaRPr lang="en-US" sz="3600" dirty="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Calibri" pitchFamily="-83" charset="0"/>
              </a:rPr>
              <a:t> </a:t>
            </a:r>
            <a:endParaRPr lang="nl-NL" sz="3600" dirty="0">
              <a:solidFill>
                <a:srgbClr val="FFFF00"/>
              </a:solidFill>
              <a:latin typeface="Calibri" pitchFamily="-83" charset="0"/>
            </a:endParaRPr>
          </a:p>
        </p:txBody>
      </p:sp>
      <p:sp>
        <p:nvSpPr>
          <p:cNvPr id="407556" name="Rectangle 11"/>
          <p:cNvSpPr>
            <a:spLocks noChangeArrowheads="1"/>
          </p:cNvSpPr>
          <p:nvPr/>
        </p:nvSpPr>
        <p:spPr bwMode="auto">
          <a:xfrm>
            <a:off x="-228600" y="4876800"/>
            <a:ext cx="10287000" cy="1944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7557" name="Afbeelding 1" descr="C:\Users\Bas\Desktop\logo st anton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899037"/>
            <a:ext cx="3733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58" name="Text Box 6"/>
          <p:cNvSpPr txBox="1">
            <a:spLocks noChangeArrowheads="1"/>
          </p:cNvSpPr>
          <p:nvPr/>
        </p:nvSpPr>
        <p:spPr bwMode="auto">
          <a:xfrm>
            <a:off x="179388" y="5843588"/>
            <a:ext cx="88884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000">
                <a:solidFill>
                  <a:srgbClr val="660033"/>
                </a:solidFill>
                <a:latin typeface="Calibri" pitchFamily="-83" charset="0"/>
              </a:rPr>
              <a:t>The St Antonius Center for Platelet Function Research</a:t>
            </a:r>
          </a:p>
          <a:p>
            <a:pPr algn="ctr">
              <a:spcBef>
                <a:spcPct val="50000"/>
              </a:spcBef>
            </a:pPr>
            <a:r>
              <a:rPr lang="nl-NL" sz="2000">
                <a:solidFill>
                  <a:srgbClr val="660033"/>
                </a:solidFill>
                <a:latin typeface="Calibri" pitchFamily="-83" charset="0"/>
              </a:rPr>
              <a:t>Nieuwegein, the Netherlands</a:t>
            </a:r>
          </a:p>
        </p:txBody>
      </p:sp>
      <p:cxnSp>
        <p:nvCxnSpPr>
          <p:cNvPr id="9" name="Rechte verbindingslijn 8"/>
          <p:cNvCxnSpPr>
            <a:cxnSpLocks noChangeShapeType="1"/>
          </p:cNvCxnSpPr>
          <p:nvPr/>
        </p:nvCxnSpPr>
        <p:spPr bwMode="auto">
          <a:xfrm>
            <a:off x="0" y="1370013"/>
            <a:ext cx="9144000" cy="1587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1"/>
          <p:cNvSpPr>
            <a:spLocks noChangeArrowheads="1"/>
          </p:cNvSpPr>
          <p:nvPr/>
        </p:nvSpPr>
        <p:spPr bwMode="auto">
          <a:xfrm>
            <a:off x="-228600" y="5084775"/>
            <a:ext cx="10287000" cy="1944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144463" y="309575"/>
            <a:ext cx="8820150" cy="434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>
                <a:solidFill>
                  <a:srgbClr val="FF9900"/>
                </a:solidFill>
                <a:latin typeface="Calibri" pitchFamily="-83" charset="0"/>
              </a:rPr>
              <a:t>Do </a:t>
            </a:r>
            <a:r>
              <a:rPr lang="en-GB" sz="3600">
                <a:solidFill>
                  <a:srgbClr val="FFFF00"/>
                </a:solidFill>
                <a:latin typeface="Calibri" pitchFamily="-83" charset="0"/>
              </a:rPr>
              <a:t>P</a:t>
            </a:r>
            <a:r>
              <a:rPr lang="en-GB" sz="3600">
                <a:solidFill>
                  <a:srgbClr val="FF9900"/>
                </a:solidFill>
                <a:latin typeface="Calibri" pitchFamily="-83" charset="0"/>
              </a:rPr>
              <a:t>latelet Function Assays Predict Clinical </a:t>
            </a:r>
            <a:r>
              <a:rPr lang="en-GB" sz="3600">
                <a:solidFill>
                  <a:srgbClr val="FFFF00"/>
                </a:solidFill>
                <a:latin typeface="Calibri" pitchFamily="-83" charset="0"/>
              </a:rPr>
              <a:t>O</a:t>
            </a:r>
            <a:r>
              <a:rPr lang="en-GB" sz="3600">
                <a:solidFill>
                  <a:srgbClr val="FF9900"/>
                </a:solidFill>
                <a:latin typeface="Calibri" pitchFamily="-83" charset="0"/>
              </a:rPr>
              <a:t>utcomes in clopidogrel pretreated patients undergoing elective </a:t>
            </a:r>
            <a:r>
              <a:rPr lang="en-GB" sz="3600">
                <a:solidFill>
                  <a:srgbClr val="FFFF00"/>
                </a:solidFill>
                <a:latin typeface="Calibri" pitchFamily="-83" charset="0"/>
              </a:rPr>
              <a:t>P</a:t>
            </a:r>
            <a:r>
              <a:rPr lang="en-GB" sz="3600">
                <a:solidFill>
                  <a:srgbClr val="FF9900"/>
                </a:solidFill>
                <a:latin typeface="Calibri" pitchFamily="-83" charset="0"/>
              </a:rPr>
              <a:t>CI </a:t>
            </a:r>
          </a:p>
          <a:p>
            <a:pPr algn="ctr"/>
            <a:endParaRPr lang="en-GB" sz="360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r>
              <a:rPr lang="en-GB" sz="2800">
                <a:solidFill>
                  <a:srgbClr val="FFFF00"/>
                </a:solidFill>
                <a:latin typeface="Calibri" pitchFamily="-83" charset="0"/>
              </a:rPr>
              <a:t>The POPular-study. </a:t>
            </a:r>
            <a:r>
              <a:rPr lang="en-GB" sz="2400" i="1">
                <a:solidFill>
                  <a:srgbClr val="FFFF00"/>
                </a:solidFill>
                <a:latin typeface="Calibri" pitchFamily="-83" charset="0"/>
              </a:rPr>
              <a:t>JAMA 2010;303:754-62</a:t>
            </a:r>
          </a:p>
          <a:p>
            <a:pPr algn="just"/>
            <a:endParaRPr lang="en-GB" sz="2400" i="1">
              <a:solidFill>
                <a:srgbClr val="FFFF00"/>
              </a:solidFill>
              <a:latin typeface="Calibri" pitchFamily="-83" charset="0"/>
            </a:endParaRPr>
          </a:p>
          <a:p>
            <a:pPr algn="just"/>
            <a:endParaRPr lang="nl-NL" sz="4000" b="1">
              <a:solidFill>
                <a:srgbClr val="FF9900"/>
              </a:solidFill>
            </a:endParaRPr>
          </a:p>
          <a:p>
            <a:pPr algn="ctr"/>
            <a:endParaRPr lang="en-US" sz="4000" b="1">
              <a:solidFill>
                <a:srgbClr val="FF9900"/>
              </a:solidFill>
            </a:endParaRPr>
          </a:p>
          <a:p>
            <a:pPr algn="ctr"/>
            <a:endParaRPr lang="nl-NL" sz="2400" i="1">
              <a:solidFill>
                <a:schemeClr val="bg1"/>
              </a:solidFill>
            </a:endParaRPr>
          </a:p>
        </p:txBody>
      </p:sp>
      <p:sp>
        <p:nvSpPr>
          <p:cNvPr id="442372" name="Text Box 5"/>
          <p:cNvSpPr txBox="1">
            <a:spLocks noChangeArrowheads="1"/>
          </p:cNvSpPr>
          <p:nvPr/>
        </p:nvSpPr>
        <p:spPr bwMode="auto">
          <a:xfrm>
            <a:off x="820744" y="3573463"/>
            <a:ext cx="75025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ea typeface="Times New Roman" pitchFamily="-83" charset="0"/>
                <a:cs typeface="Times New Roman" pitchFamily="-83" charset="0"/>
              </a:rPr>
              <a:t>Nicoline J Breet , </a:t>
            </a:r>
            <a:r>
              <a:rPr lang="en-GB">
                <a:solidFill>
                  <a:schemeClr val="bg1"/>
                </a:solidFill>
                <a:ea typeface="Times New Roman" pitchFamily="-83" charset="0"/>
                <a:cs typeface="Times New Roman" pitchFamily="-83" charset="0"/>
              </a:rPr>
              <a:t>Jochem W van Werkum, Heleen J Bouman, Johannes C Kelder, Henk T Ruven, Egbert T Bal, Vera H Deneer, Ankie M Harmsze, Benno JWM Rensing, Maarten J Suttorp, Jan AS van der Heyden, Christian M Hackeng,</a:t>
            </a:r>
            <a:r>
              <a:rPr lang="en-GB">
                <a:solidFill>
                  <a:srgbClr val="FFFF00"/>
                </a:solidFill>
                <a:ea typeface="Times New Roman" pitchFamily="-83" charset="0"/>
                <a:cs typeface="Times New Roman" pitchFamily="-83" charset="0"/>
              </a:rPr>
              <a:t> </a:t>
            </a:r>
            <a:r>
              <a:rPr lang="en-GB">
                <a:solidFill>
                  <a:schemeClr val="bg1"/>
                </a:solidFill>
                <a:ea typeface="Times New Roman" pitchFamily="-83" charset="0"/>
                <a:cs typeface="Times New Roman" pitchFamily="-83" charset="0"/>
              </a:rPr>
              <a:t>Jurriën M ten Berg </a:t>
            </a:r>
          </a:p>
        </p:txBody>
      </p:sp>
      <p:pic>
        <p:nvPicPr>
          <p:cNvPr id="442373" name="Afbeelding 1" descr="C:\Users\Bas\Desktop\logo st anton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107000"/>
            <a:ext cx="3733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4" name="Text Box 6"/>
          <p:cNvSpPr txBox="1">
            <a:spLocks noChangeArrowheads="1"/>
          </p:cNvSpPr>
          <p:nvPr/>
        </p:nvSpPr>
        <p:spPr bwMode="auto">
          <a:xfrm>
            <a:off x="179388" y="6075363"/>
            <a:ext cx="88884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600">
                <a:solidFill>
                  <a:srgbClr val="660033"/>
                </a:solidFill>
                <a:latin typeface="Calibri" pitchFamily="-83" charset="0"/>
              </a:rPr>
              <a:t>The St Antonius Center for Platelet Function Research</a:t>
            </a:r>
          </a:p>
          <a:p>
            <a:pPr algn="ctr">
              <a:spcBef>
                <a:spcPct val="50000"/>
              </a:spcBef>
            </a:pPr>
            <a:r>
              <a:rPr lang="nl-NL" sz="1600">
                <a:solidFill>
                  <a:srgbClr val="660033"/>
                </a:solidFill>
                <a:latin typeface="Calibri" pitchFamily="-83" charset="0"/>
              </a:rPr>
              <a:t>Nieuwegein, the Netherlands</a:t>
            </a:r>
          </a:p>
        </p:txBody>
      </p:sp>
      <p:sp>
        <p:nvSpPr>
          <p:cNvPr id="4423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57188"/>
            <a:ext cx="8229600" cy="1143000"/>
          </a:xfrm>
        </p:spPr>
        <p:txBody>
          <a:bodyPr/>
          <a:lstStyle/>
          <a:p>
            <a:r>
              <a:rPr lang="nl-NL">
                <a:ea typeface="ＭＳ Ｐゴシック" pitchFamily="-83" charset="-128"/>
                <a:cs typeface="ＭＳ Ｐゴシック" pitchFamily="-83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9" name="Picture 32" descr="pw"/>
          <p:cNvPicPr>
            <a:picLocks noChangeAspect="1" noChangeArrowheads="1"/>
          </p:cNvPicPr>
          <p:nvPr/>
        </p:nvPicPr>
        <p:blipFill>
          <a:blip r:embed="rId4" cstate="print"/>
          <a:srcRect b="7550"/>
          <a:stretch>
            <a:fillRect/>
          </a:stretch>
        </p:blipFill>
        <p:spPr bwMode="auto">
          <a:xfrm>
            <a:off x="5076825" y="4714875"/>
            <a:ext cx="2303463" cy="203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44420" name="Line 6"/>
          <p:cNvSpPr>
            <a:spLocks noChangeShapeType="1"/>
          </p:cNvSpPr>
          <p:nvPr/>
        </p:nvSpPr>
        <p:spPr bwMode="auto">
          <a:xfrm>
            <a:off x="0" y="1087438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44421" name="Picture 10" descr="Verify Now-043"/>
          <p:cNvPicPr>
            <a:picLocks noChangeAspect="1" noChangeArrowheads="1"/>
          </p:cNvPicPr>
          <p:nvPr/>
        </p:nvPicPr>
        <p:blipFill>
          <a:blip r:embed="rId5" cstate="print"/>
          <a:srcRect l="8136" r="10565"/>
          <a:stretch>
            <a:fillRect/>
          </a:stretch>
        </p:blipFill>
        <p:spPr bwMode="auto">
          <a:xfrm>
            <a:off x="5076825" y="2913063"/>
            <a:ext cx="2303463" cy="1733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44422" name="Rectangle 2"/>
          <p:cNvSpPr>
            <a:spLocks noChangeArrowheads="1"/>
          </p:cNvSpPr>
          <p:nvPr/>
        </p:nvSpPr>
        <p:spPr bwMode="auto">
          <a:xfrm>
            <a:off x="169863" y="115900"/>
            <a:ext cx="88058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4000">
                <a:solidFill>
                  <a:srgbClr val="FFFF00"/>
                </a:solidFill>
                <a:latin typeface="Calibri" pitchFamily="-83" charset="0"/>
              </a:rPr>
              <a:t>Platelet Function Tests</a:t>
            </a:r>
            <a:endParaRPr lang="nl-NL" sz="4000">
              <a:solidFill>
                <a:srgbClr val="FFFF00"/>
              </a:solidFill>
              <a:latin typeface="Calibri" pitchFamily="-83" charset="0"/>
            </a:endParaRPr>
          </a:p>
        </p:txBody>
      </p:sp>
      <p:sp>
        <p:nvSpPr>
          <p:cNvPr id="444423" name="Text Box 30"/>
          <p:cNvSpPr txBox="1">
            <a:spLocks noChangeArrowheads="1"/>
          </p:cNvSpPr>
          <p:nvPr/>
        </p:nvSpPr>
        <p:spPr bwMode="auto">
          <a:xfrm>
            <a:off x="152400" y="1219200"/>
            <a:ext cx="47244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</a:pPr>
            <a:r>
              <a:rPr lang="nl-NL" sz="2000" b="1">
                <a:solidFill>
                  <a:srgbClr val="FFFF00"/>
                </a:solidFill>
                <a:latin typeface="Calibri" pitchFamily="-83" charset="0"/>
              </a:rPr>
              <a:t>Light transmittance aggregometry (LTA)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Aggregation based, platelet rich plasma (PRP)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5 &amp; 20 </a:t>
            </a:r>
            <a:r>
              <a:rPr lang="el-GR" sz="1600">
                <a:solidFill>
                  <a:schemeClr val="bg1"/>
                </a:solidFill>
                <a:latin typeface="Calibri" pitchFamily="-83" charset="0"/>
              </a:rPr>
              <a:t>μ</a:t>
            </a: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mol/L ADP peak platelet aggregation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Laboratory, trained technicians, time consuming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endParaRPr lang="nl-NL" sz="1400">
              <a:solidFill>
                <a:schemeClr val="bg1"/>
              </a:solidFill>
              <a:latin typeface="Calibri" pitchFamily="-8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endParaRPr lang="nl-NL" sz="2200" b="1">
              <a:solidFill>
                <a:schemeClr val="bg1"/>
              </a:solidFill>
              <a:latin typeface="Calibri" pitchFamily="-8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endParaRPr lang="nl-NL" sz="2200" b="1">
              <a:solidFill>
                <a:schemeClr val="bg1"/>
              </a:solidFill>
              <a:latin typeface="Calibri" pitchFamily="-8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</a:pPr>
            <a:r>
              <a:rPr lang="nl-NL" sz="2000" b="1">
                <a:solidFill>
                  <a:srgbClr val="FFFF00"/>
                </a:solidFill>
                <a:latin typeface="Calibri" pitchFamily="-83" charset="0"/>
              </a:rPr>
              <a:t>VerifyNow® P2Y12 assay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Aggregation based, whole blood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Bedside test, fully automated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endParaRPr lang="en-US" sz="2200" b="1">
              <a:solidFill>
                <a:schemeClr val="bg1"/>
              </a:solidFill>
              <a:latin typeface="Calibri" pitchFamily="-8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endParaRPr lang="en-US" sz="2200" b="1">
              <a:solidFill>
                <a:schemeClr val="bg1"/>
              </a:solidFill>
              <a:latin typeface="Calibri" pitchFamily="-8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endParaRPr lang="en-US" sz="2200" b="1">
              <a:solidFill>
                <a:schemeClr val="bg1"/>
              </a:solidFill>
              <a:latin typeface="Calibri" pitchFamily="-8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</a:pPr>
            <a:r>
              <a:rPr lang="en-US" sz="2000" b="1">
                <a:solidFill>
                  <a:srgbClr val="FFFF00"/>
                </a:solidFill>
                <a:latin typeface="Calibri" pitchFamily="-83" charset="0"/>
              </a:rPr>
              <a:t>Plateletworks®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en-US" sz="1600">
                <a:solidFill>
                  <a:schemeClr val="bg1"/>
                </a:solidFill>
                <a:latin typeface="Calibri" pitchFamily="-83" charset="0"/>
              </a:rPr>
              <a:t> Single platelet count, whole blood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en-US" sz="1600">
                <a:solidFill>
                  <a:schemeClr val="bg1"/>
                </a:solidFill>
                <a:latin typeface="Calibri" pitchFamily="-83" charset="0"/>
              </a:rPr>
              <a:t> Stimulation with ADP</a:t>
            </a:r>
            <a:endParaRPr lang="nl-NL" sz="1600">
              <a:solidFill>
                <a:schemeClr val="bg1"/>
              </a:solidFill>
              <a:latin typeface="Calibri" pitchFamily="-83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Bedside</a:t>
            </a:r>
            <a:r>
              <a:rPr lang="en-US" sz="1600">
                <a:solidFill>
                  <a:schemeClr val="bg1"/>
                </a:solidFill>
                <a:latin typeface="Calibri" pitchFamily="-83" charset="0"/>
              </a:rPr>
              <a:t> test, semi-automated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en-US" sz="1600">
                <a:solidFill>
                  <a:schemeClr val="bg1"/>
                </a:solidFill>
                <a:latin typeface="Calibri" pitchFamily="-83" charset="0"/>
              </a:rPr>
              <a:t> Highly time dependent, performing &lt; 10 min </a:t>
            </a:r>
          </a:p>
        </p:txBody>
      </p:sp>
      <p:graphicFrame>
        <p:nvGraphicFramePr>
          <p:cNvPr id="444418" name="Object 36"/>
          <p:cNvGraphicFramePr>
            <a:graphicFrameLocks noChangeAspect="1"/>
          </p:cNvGraphicFramePr>
          <p:nvPr/>
        </p:nvGraphicFramePr>
        <p:xfrm>
          <a:off x="5076825" y="1196975"/>
          <a:ext cx="2303463" cy="1639888"/>
        </p:xfrm>
        <a:graphic>
          <a:graphicData uri="http://schemas.openxmlformats.org/presentationml/2006/ole">
            <p:oleObj spid="_x0000_s444418" name="Bitmapafbeelding" r:id="rId6" imgW="4610744" imgH="3428571" progId="PBrush">
              <p:embed/>
            </p:oleObj>
          </a:graphicData>
        </a:graphic>
      </p:graphicFrame>
      <p:pic>
        <p:nvPicPr>
          <p:cNvPr id="444424" name="Picture 35" descr="l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1219203"/>
            <a:ext cx="1512888" cy="1641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15"/>
          <p:cNvSpPr>
            <a:spLocks noChangeArrowheads="1"/>
          </p:cNvSpPr>
          <p:nvPr/>
        </p:nvSpPr>
        <p:spPr bwMode="auto">
          <a:xfrm>
            <a:off x="3886200" y="3581400"/>
            <a:ext cx="51816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467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46468" name="Rectangle 2"/>
          <p:cNvSpPr>
            <a:spLocks noChangeArrowheads="1"/>
          </p:cNvSpPr>
          <p:nvPr/>
        </p:nvSpPr>
        <p:spPr bwMode="auto">
          <a:xfrm>
            <a:off x="169863" y="-26988"/>
            <a:ext cx="88058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200">
                <a:solidFill>
                  <a:srgbClr val="FFFF00"/>
                </a:solidFill>
                <a:latin typeface="Calibri" pitchFamily="-83" charset="0"/>
              </a:rPr>
              <a:t>Tests more physiological shear-dependent </a:t>
            </a:r>
            <a:endParaRPr lang="nl-NL" sz="3200">
              <a:solidFill>
                <a:srgbClr val="FFFF00"/>
              </a:solidFill>
              <a:latin typeface="Calibri" pitchFamily="-83" charset="0"/>
            </a:endParaRPr>
          </a:p>
        </p:txBody>
      </p:sp>
      <p:sp>
        <p:nvSpPr>
          <p:cNvPr id="446469" name="Text Box 11"/>
          <p:cNvSpPr txBox="1">
            <a:spLocks noChangeArrowheads="1"/>
          </p:cNvSpPr>
          <p:nvPr/>
        </p:nvSpPr>
        <p:spPr bwMode="auto">
          <a:xfrm>
            <a:off x="152400" y="1219200"/>
            <a:ext cx="38100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</a:pPr>
            <a:r>
              <a:rPr lang="nl-NL" sz="2000" b="1">
                <a:solidFill>
                  <a:srgbClr val="FFFF00"/>
                </a:solidFill>
                <a:latin typeface="Calibri" pitchFamily="-83" charset="0"/>
              </a:rPr>
              <a:t>IMPACT-R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Adhesion and shear-stress based,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 whole blood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Both with and without ADP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Extensive sample handling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endParaRPr lang="nl-NL" sz="1400">
              <a:solidFill>
                <a:schemeClr val="bg1"/>
              </a:solidFill>
              <a:latin typeface="Calibri" pitchFamily="-8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endParaRPr lang="nl-NL" sz="2200" b="1">
              <a:solidFill>
                <a:schemeClr val="bg1"/>
              </a:solidFill>
              <a:latin typeface="Calibri" pitchFamily="-8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endParaRPr lang="nl-NL" sz="2000" b="1">
              <a:solidFill>
                <a:srgbClr val="FFFF00"/>
              </a:solidFill>
              <a:latin typeface="Calibri" pitchFamily="-8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endParaRPr lang="nl-NL" sz="2000" b="1">
              <a:solidFill>
                <a:srgbClr val="FFFF00"/>
              </a:solidFill>
              <a:latin typeface="Calibri" pitchFamily="-8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</a:pPr>
            <a:r>
              <a:rPr lang="nl-NL" sz="2000" b="1">
                <a:solidFill>
                  <a:srgbClr val="FFFF00"/>
                </a:solidFill>
                <a:latin typeface="Calibri" pitchFamily="-83" charset="0"/>
              </a:rPr>
              <a:t>PFA-100®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Shear-stress based, whole blood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nl-NL" sz="1600">
                <a:solidFill>
                  <a:schemeClr val="bg1"/>
                </a:solidFill>
                <a:latin typeface="Calibri" pitchFamily="-83" charset="0"/>
              </a:rPr>
              <a:t> Bedside test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en-US" sz="1600">
                <a:solidFill>
                  <a:schemeClr val="bg1"/>
                </a:solidFill>
                <a:latin typeface="Calibri" pitchFamily="-83" charset="0"/>
                <a:ea typeface="Times New Roman" pitchFamily="-83" charset="0"/>
                <a:cs typeface="Times New Roman" pitchFamily="-83" charset="0"/>
              </a:rPr>
              <a:t> Collagen/ADP cartrich </a:t>
            </a:r>
            <a:endParaRPr lang="nl-NL" sz="1600">
              <a:solidFill>
                <a:schemeClr val="bg1"/>
              </a:solidFill>
              <a:latin typeface="Calibri" pitchFamily="-83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endParaRPr lang="en-GB" sz="1600">
              <a:solidFill>
                <a:schemeClr val="bg1"/>
              </a:solidFill>
              <a:latin typeface="Calibri" pitchFamily="-83" charset="0"/>
              <a:ea typeface="Times New Roman" pitchFamily="-83" charset="0"/>
              <a:cs typeface="Times New Roman" pitchFamily="-83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en-GB" sz="1600">
                <a:solidFill>
                  <a:schemeClr val="bg1"/>
                </a:solidFill>
                <a:latin typeface="Calibri" pitchFamily="-83" charset="0"/>
                <a:ea typeface="Times New Roman" pitchFamily="-83" charset="0"/>
                <a:cs typeface="Times New Roman" pitchFamily="-83" charset="0"/>
              </a:rPr>
              <a:t> INNOVANCE® PFA P2Y*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Wingdings" pitchFamily="-83" charset="2"/>
              <a:buChar char="§"/>
            </a:pPr>
            <a:r>
              <a:rPr lang="en-GB" sz="1600">
                <a:solidFill>
                  <a:schemeClr val="bg1"/>
                </a:solidFill>
                <a:latin typeface="Calibri" pitchFamily="-83" charset="0"/>
                <a:ea typeface="Times New Roman" pitchFamily="-83" charset="0"/>
                <a:cs typeface="Times New Roman" pitchFamily="-83" charset="0"/>
              </a:rPr>
              <a:t>  ADP, PGE</a:t>
            </a:r>
            <a:r>
              <a:rPr lang="en-GB" sz="1600" baseline="-25000">
                <a:solidFill>
                  <a:schemeClr val="bg1"/>
                </a:solidFill>
                <a:latin typeface="Calibri" pitchFamily="-83" charset="0"/>
                <a:ea typeface="Times New Roman" pitchFamily="-83" charset="0"/>
                <a:cs typeface="Times New Roman" pitchFamily="-83" charset="0"/>
              </a:rPr>
              <a:t>1</a:t>
            </a:r>
            <a:r>
              <a:rPr lang="en-GB" sz="1600">
                <a:solidFill>
                  <a:schemeClr val="bg1"/>
                </a:solidFill>
                <a:latin typeface="Calibri" pitchFamily="-83" charset="0"/>
                <a:ea typeface="Times New Roman" pitchFamily="-83" charset="0"/>
                <a:cs typeface="Times New Roman" pitchFamily="-83" charset="0"/>
              </a:rPr>
              <a:t> and calciumchloride</a:t>
            </a:r>
            <a:endParaRPr lang="nl-NL" sz="1600" b="1">
              <a:solidFill>
                <a:srgbClr val="FFFF00"/>
              </a:solidFill>
              <a:latin typeface="Calibri" pitchFamily="-83" charset="0"/>
            </a:endParaRPr>
          </a:p>
        </p:txBody>
      </p:sp>
      <p:pic>
        <p:nvPicPr>
          <p:cNvPr id="446470" name="Picture 12" descr="impac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143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471" name="Picture 16" descr="PFAn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276600"/>
            <a:ext cx="2593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472" name="Rectangle 18"/>
          <p:cNvSpPr>
            <a:spLocks noChangeArrowheads="1"/>
          </p:cNvSpPr>
          <p:nvPr/>
        </p:nvSpPr>
        <p:spPr bwMode="auto">
          <a:xfrm>
            <a:off x="3886200" y="1143000"/>
            <a:ext cx="5181600" cy="228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473" name="Rectangle 19"/>
          <p:cNvSpPr>
            <a:spLocks noChangeArrowheads="1"/>
          </p:cNvSpPr>
          <p:nvPr/>
        </p:nvSpPr>
        <p:spPr bwMode="auto">
          <a:xfrm>
            <a:off x="3886200" y="3429000"/>
            <a:ext cx="5181600" cy="3276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474" name="Text Box 8"/>
          <p:cNvSpPr txBox="1">
            <a:spLocks noChangeArrowheads="1"/>
          </p:cNvSpPr>
          <p:nvPr/>
        </p:nvSpPr>
        <p:spPr bwMode="auto">
          <a:xfrm>
            <a:off x="0" y="6407162"/>
            <a:ext cx="5384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200">
                <a:solidFill>
                  <a:srgbClr val="E3ECF5"/>
                </a:solidFill>
                <a:latin typeface="Calibri" pitchFamily="-83" charset="0"/>
                <a:ea typeface="Times New Roman" pitchFamily="-83" charset="0"/>
                <a:cs typeface="Times New Roman" pitchFamily="-83" charset="0"/>
              </a:rPr>
              <a:t>* </a:t>
            </a:r>
            <a:r>
              <a:rPr lang="en-US" sz="1200" b="1" i="1">
                <a:solidFill>
                  <a:srgbClr val="E3ECF5"/>
                </a:solidFill>
              </a:rPr>
              <a:t>Product under development-not available for sale</a:t>
            </a:r>
            <a:endParaRPr lang="en-US" sz="1200" b="1" i="1">
              <a:solidFill>
                <a:srgbClr val="E3ECF5"/>
              </a:solidFill>
              <a:latin typeface="Calibri" pitchFamily="-8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Line 6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48533" name="Text Box 34"/>
          <p:cNvSpPr txBox="1">
            <a:spLocks noChangeArrowheads="1"/>
          </p:cNvSpPr>
          <p:nvPr/>
        </p:nvSpPr>
        <p:spPr bwMode="auto">
          <a:xfrm>
            <a:off x="76200" y="6154737"/>
            <a:ext cx="4800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alibri" pitchFamily="-83" charset="0"/>
                <a:ea typeface="Times New Roman" pitchFamily="-83" charset="0"/>
                <a:cs typeface="Times New Roman" pitchFamily="-83" charset="0"/>
              </a:rPr>
              <a:t>HPR = high-on treatment platelet reactivity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alibri" pitchFamily="-83" charset="0"/>
                <a:ea typeface="Times New Roman" pitchFamily="-83" charset="0"/>
                <a:cs typeface="Times New Roman" pitchFamily="-83" charset="0"/>
              </a:rPr>
              <a:t>NPR = non-HPR</a:t>
            </a:r>
            <a:endParaRPr lang="nl-NL" sz="1600" dirty="0">
              <a:solidFill>
                <a:schemeClr val="bg1"/>
              </a:solidFill>
              <a:latin typeface="Calibri" pitchFamily="-83" charset="0"/>
              <a:ea typeface="Times New Roman" pitchFamily="-83" charset="0"/>
              <a:cs typeface="Times New Roman" pitchFamily="-83" charset="0"/>
            </a:endParaRPr>
          </a:p>
        </p:txBody>
      </p:sp>
      <p:sp>
        <p:nvSpPr>
          <p:cNvPr id="448545" name="Text Box 16"/>
          <p:cNvSpPr txBox="1">
            <a:spLocks noChangeArrowheads="1"/>
          </p:cNvSpPr>
          <p:nvPr/>
        </p:nvSpPr>
        <p:spPr bwMode="auto">
          <a:xfrm>
            <a:off x="179388" y="922338"/>
            <a:ext cx="8888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>
                <a:solidFill>
                  <a:srgbClr val="FFFF00"/>
                </a:solidFill>
                <a:latin typeface="Calibri" pitchFamily="-83" charset="0"/>
              </a:rPr>
              <a:t>Composite of death, non-fatal myocardial infarction, definite stent thrombosis and stroke</a:t>
            </a:r>
          </a:p>
        </p:txBody>
      </p:sp>
      <p:sp>
        <p:nvSpPr>
          <p:cNvPr id="448570" name="Tekstvak 59"/>
          <p:cNvSpPr txBox="1">
            <a:spLocks noChangeArrowheads="1"/>
          </p:cNvSpPr>
          <p:nvPr/>
        </p:nvSpPr>
        <p:spPr bwMode="auto">
          <a:xfrm>
            <a:off x="4191006" y="6019800"/>
            <a:ext cx="4872823" cy="8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44500" indent="-444500" defTabSz="569913">
              <a:lnSpc>
                <a:spcPct val="80000"/>
              </a:lnSpc>
              <a:buClr>
                <a:srgbClr val="FFFF00"/>
              </a:buClr>
              <a:buSzPct val="140000"/>
              <a:tabLst>
                <a:tab pos="355600" algn="l"/>
              </a:tabLst>
            </a:pPr>
            <a:r>
              <a:rPr lang="en-US" sz="2000" dirty="0">
                <a:solidFill>
                  <a:schemeClr val="bg1"/>
                </a:solidFill>
                <a:latin typeface="Calibri" pitchFamily="-83" charset="0"/>
              </a:rPr>
              <a:t>Receiver Operator Characteristic (</a:t>
            </a:r>
            <a:r>
              <a:rPr lang="en-US" sz="2000" dirty="0">
                <a:solidFill>
                  <a:srgbClr val="FFFF00"/>
                </a:solidFill>
                <a:latin typeface="Calibri" pitchFamily="-83" charset="0"/>
              </a:rPr>
              <a:t>ROC</a:t>
            </a:r>
            <a:r>
              <a:rPr lang="en-US" sz="2000" dirty="0">
                <a:solidFill>
                  <a:schemeClr val="bg1"/>
                </a:solidFill>
                <a:latin typeface="Calibri" pitchFamily="-83" charset="0"/>
              </a:rPr>
              <a:t>) Curve</a:t>
            </a:r>
          </a:p>
          <a:p>
            <a:pPr lvl="1" defTabSz="569913">
              <a:lnSpc>
                <a:spcPct val="80000"/>
              </a:lnSpc>
              <a:buClr>
                <a:srgbClr val="FFFF00"/>
              </a:buClr>
              <a:buSzPct val="140000"/>
              <a:buFont typeface="Wingdings" pitchFamily="-83" charset="2"/>
              <a:buChar char="§"/>
              <a:tabLst>
                <a:tab pos="355600" algn="l"/>
              </a:tabLst>
            </a:pPr>
            <a:r>
              <a:rPr lang="en-US" sz="2000" dirty="0">
                <a:solidFill>
                  <a:schemeClr val="bg1"/>
                </a:solidFill>
                <a:latin typeface="Calibri" pitchFamily="-83" charset="0"/>
              </a:rPr>
              <a:t>Based on one-year primary endpoint</a:t>
            </a:r>
          </a:p>
          <a:p>
            <a:pPr lvl="1" defTabSz="569913">
              <a:lnSpc>
                <a:spcPct val="80000"/>
              </a:lnSpc>
              <a:buClr>
                <a:srgbClr val="FFFF00"/>
              </a:buClr>
              <a:buSzPct val="140000"/>
              <a:buFont typeface="Wingdings" pitchFamily="-83" charset="2"/>
              <a:buChar char="§"/>
              <a:tabLst>
                <a:tab pos="355600" algn="l"/>
              </a:tabLst>
            </a:pPr>
            <a:r>
              <a:rPr lang="en-US" sz="2000" dirty="0">
                <a:solidFill>
                  <a:schemeClr val="bg1"/>
                </a:solidFill>
                <a:latin typeface="Calibri" pitchFamily="-83" charset="0"/>
              </a:rPr>
              <a:t>To determine cut-off for every test</a:t>
            </a:r>
          </a:p>
        </p:txBody>
      </p:sp>
      <p:sp>
        <p:nvSpPr>
          <p:cNvPr id="448571" name="Rounded Rectangle 16"/>
          <p:cNvSpPr>
            <a:spLocks noChangeArrowheads="1"/>
          </p:cNvSpPr>
          <p:nvPr/>
        </p:nvSpPr>
        <p:spPr bwMode="auto">
          <a:xfrm>
            <a:off x="152400" y="12"/>
            <a:ext cx="8959850" cy="847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2813">
              <a:lnSpc>
                <a:spcPts val="1400"/>
              </a:lnSpc>
            </a:pPr>
            <a:r>
              <a:rPr lang="en-GB" sz="2400">
                <a:solidFill>
                  <a:schemeClr val="accent2"/>
                </a:solidFill>
                <a:latin typeface="Calibri" pitchFamily="-83" charset="0"/>
              </a:rPr>
              <a:t>Consecutive patients on clopidogrel undergoing elective stenting</a:t>
            </a:r>
          </a:p>
          <a:p>
            <a:pPr algn="ctr" defTabSz="912813">
              <a:lnSpc>
                <a:spcPts val="1400"/>
              </a:lnSpc>
            </a:pPr>
            <a:r>
              <a:rPr lang="en-GB" sz="2400">
                <a:solidFill>
                  <a:schemeClr val="accent2"/>
                </a:solidFill>
                <a:latin typeface="Calibri" pitchFamily="-83" charset="0"/>
              </a:rPr>
              <a:t> </a:t>
            </a:r>
          </a:p>
          <a:p>
            <a:pPr algn="ctr" defTabSz="912813">
              <a:lnSpc>
                <a:spcPts val="1400"/>
              </a:lnSpc>
            </a:pPr>
            <a:r>
              <a:rPr lang="en-GB" sz="2400">
                <a:solidFill>
                  <a:srgbClr val="CC3300"/>
                </a:solidFill>
                <a:latin typeface="Calibri" pitchFamily="-83" charset="0"/>
              </a:rPr>
              <a:t>n=1069</a:t>
            </a:r>
          </a:p>
        </p:txBody>
      </p:sp>
      <p:pic>
        <p:nvPicPr>
          <p:cNvPr id="60" name="Picture 62"/>
          <p:cNvPicPr>
            <a:picLocks noChangeAspect="1" noChangeArrowheads="1"/>
          </p:cNvPicPr>
          <p:nvPr/>
        </p:nvPicPr>
        <p:blipFill>
          <a:blip r:embed="rId3" cstate="print"/>
          <a:srcRect l="17891" t="29590" r="6094" b="39258"/>
          <a:stretch>
            <a:fillRect/>
          </a:stretch>
        </p:blipFill>
        <p:spPr bwMode="auto">
          <a:xfrm>
            <a:off x="1652957" y="1981200"/>
            <a:ext cx="5527431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1"/>
          <p:cNvPicPr>
            <a:picLocks noChangeAspect="1" noChangeArrowheads="1"/>
          </p:cNvPicPr>
          <p:nvPr/>
        </p:nvPicPr>
        <p:blipFill>
          <a:blip r:embed="rId4" cstate="print"/>
          <a:srcRect l="19141" t="28418" r="4375" b="40234"/>
          <a:stretch>
            <a:fillRect/>
          </a:stretch>
        </p:blipFill>
        <p:spPr bwMode="auto">
          <a:xfrm>
            <a:off x="1659236" y="3994150"/>
            <a:ext cx="54864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hthoek 1"/>
          <p:cNvSpPr>
            <a:spLocks noChangeArrowheads="1"/>
          </p:cNvSpPr>
          <p:nvPr/>
        </p:nvSpPr>
        <p:spPr bwMode="auto">
          <a:xfrm>
            <a:off x="1066800" y="1219200"/>
            <a:ext cx="6781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4000" i="1">
                <a:solidFill>
                  <a:srgbClr val="FFFF00"/>
                </a:solidFill>
                <a:latin typeface="Calibri" pitchFamily="-83" charset="0"/>
              </a:rPr>
              <a:t>Why would we use these tests</a:t>
            </a:r>
            <a:r>
              <a:rPr lang="nl-NL" sz="4000">
                <a:solidFill>
                  <a:srgbClr val="FFFF00"/>
                </a:solidFill>
                <a:latin typeface="Calibri" pitchFamily="-83" charset="0"/>
              </a:rPr>
              <a:t>?</a:t>
            </a:r>
          </a:p>
          <a:p>
            <a:pPr algn="ctr"/>
            <a:endParaRPr lang="nl-NL" sz="4000">
              <a:solidFill>
                <a:schemeClr val="bg1"/>
              </a:solidFill>
              <a:latin typeface="Calibri" pitchFamily="-83" charset="0"/>
            </a:endParaRPr>
          </a:p>
          <a:p>
            <a:pPr algn="ctr"/>
            <a:endParaRPr lang="nl-NL" sz="4000">
              <a:solidFill>
                <a:schemeClr val="bg1"/>
              </a:solidFill>
              <a:latin typeface="Calibri" pitchFamily="-83" charset="0"/>
            </a:endParaRPr>
          </a:p>
          <a:p>
            <a:pPr algn="ctr"/>
            <a:r>
              <a:rPr lang="nl-NL" sz="4000">
                <a:solidFill>
                  <a:schemeClr val="bg1"/>
                </a:solidFill>
                <a:latin typeface="Calibri" pitchFamily="-83" charset="0"/>
              </a:rPr>
              <a:t>Short-term effect?</a:t>
            </a:r>
          </a:p>
        </p:txBody>
      </p:sp>
      <p:cxnSp>
        <p:nvCxnSpPr>
          <p:cNvPr id="3" name="Rechte verbindingslijn 2"/>
          <p:cNvCxnSpPr>
            <a:cxnSpLocks noChangeShapeType="1"/>
          </p:cNvCxnSpPr>
          <p:nvPr/>
        </p:nvCxnSpPr>
        <p:spPr bwMode="auto">
          <a:xfrm>
            <a:off x="0" y="2362200"/>
            <a:ext cx="9144000" cy="15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2"/>
            </a:gs>
            <a:gs pos="5000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1104912"/>
            <a:ext cx="60213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1949456" y="1243024"/>
            <a:ext cx="5967413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b="1">
                <a:solidFill>
                  <a:schemeClr val="bg1"/>
                </a:solidFill>
              </a:rPr>
              <a:t>Non-emergent PCI : ACS and Stable angina (n= 1122)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1488" y="4122738"/>
            <a:ext cx="34417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3794" y="3476631"/>
            <a:ext cx="24225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8350" y="3476631"/>
            <a:ext cx="2924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6181" y="2762250"/>
            <a:ext cx="1992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2481" y="1979625"/>
            <a:ext cx="1619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593" name="Text Box 9"/>
          <p:cNvSpPr txBox="1">
            <a:spLocks noChangeArrowheads="1"/>
          </p:cNvSpPr>
          <p:nvPr/>
        </p:nvSpPr>
        <p:spPr bwMode="auto">
          <a:xfrm>
            <a:off x="39688" y="2035175"/>
            <a:ext cx="4564062" cy="52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b="1" i="1">
                <a:solidFill>
                  <a:schemeClr val="bg1"/>
                </a:solidFill>
              </a:rPr>
              <a:t>Loading dose (LD) -ASA 250mg -Clopidogrel 600mg</a:t>
            </a:r>
          </a:p>
        </p:txBody>
      </p:sp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4899031" y="2179649"/>
            <a:ext cx="1577975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b="1" i="1" u="sng">
                <a:solidFill>
                  <a:schemeClr val="bg1"/>
                </a:solidFill>
              </a:rPr>
              <a:t>VASP ≥ 50%</a:t>
            </a:r>
          </a:p>
        </p:txBody>
      </p:sp>
      <p:sp>
        <p:nvSpPr>
          <p:cNvPr id="451595" name="Text Box 11"/>
          <p:cNvSpPr txBox="1">
            <a:spLocks noChangeArrowheads="1"/>
          </p:cNvSpPr>
          <p:nvPr/>
        </p:nvSpPr>
        <p:spPr bwMode="auto">
          <a:xfrm>
            <a:off x="3603625" y="2825750"/>
            <a:ext cx="2152650" cy="52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b="1">
                <a:solidFill>
                  <a:schemeClr val="bg1"/>
                </a:solidFill>
              </a:rPr>
              <a:t>Randomization</a:t>
            </a:r>
            <a:endParaRPr lang="en-US" sz="2200">
              <a:solidFill>
                <a:schemeClr val="bg1"/>
              </a:solidFill>
            </a:endParaRPr>
          </a:p>
          <a:p>
            <a:pPr algn="ctr" defTabSz="822325">
              <a:lnSpc>
                <a:spcPct val="95000"/>
              </a:lnSpc>
            </a:pPr>
            <a:r>
              <a:rPr lang="en-US" b="1">
                <a:solidFill>
                  <a:schemeClr val="bg1"/>
                </a:solidFill>
              </a:rPr>
              <a:t>(n=429)</a:t>
            </a:r>
          </a:p>
        </p:txBody>
      </p:sp>
      <p:sp>
        <p:nvSpPr>
          <p:cNvPr id="451596" name="Text Box 12"/>
          <p:cNvSpPr txBox="1">
            <a:spLocks noChangeArrowheads="1"/>
          </p:cNvSpPr>
          <p:nvPr/>
        </p:nvSpPr>
        <p:spPr bwMode="auto">
          <a:xfrm>
            <a:off x="1227141" y="3619500"/>
            <a:ext cx="2224087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b="1">
                <a:solidFill>
                  <a:schemeClr val="bg1"/>
                </a:solidFill>
              </a:rPr>
              <a:t>CONTROL (n =215)</a:t>
            </a:r>
          </a:p>
        </p:txBody>
      </p:sp>
      <p:sp>
        <p:nvSpPr>
          <p:cNvPr id="451597" name="Text Box 13"/>
          <p:cNvSpPr txBox="1">
            <a:spLocks noChangeArrowheads="1"/>
          </p:cNvSpPr>
          <p:nvPr/>
        </p:nvSpPr>
        <p:spPr bwMode="auto">
          <a:xfrm>
            <a:off x="5908675" y="3619500"/>
            <a:ext cx="2852738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b="1">
                <a:solidFill>
                  <a:schemeClr val="bg1"/>
                </a:solidFill>
              </a:rPr>
              <a:t>VASP-guided LD (n =214)</a:t>
            </a:r>
          </a:p>
        </p:txBody>
      </p:sp>
      <p:sp>
        <p:nvSpPr>
          <p:cNvPr id="451598" name="Text Box 14"/>
          <p:cNvSpPr txBox="1">
            <a:spLocks noChangeArrowheads="1"/>
          </p:cNvSpPr>
          <p:nvPr/>
        </p:nvSpPr>
        <p:spPr bwMode="auto">
          <a:xfrm>
            <a:off x="5621344" y="4194186"/>
            <a:ext cx="3373437" cy="7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b="1">
                <a:solidFill>
                  <a:schemeClr val="bg1"/>
                </a:solidFill>
              </a:rPr>
              <a:t>Up-to 3 additional LD of 600 mg every 24 hours until VASP &lt; 50% before PCI</a:t>
            </a:r>
          </a:p>
        </p:txBody>
      </p:sp>
      <p:sp>
        <p:nvSpPr>
          <p:cNvPr id="451599" name="Text Box 15"/>
          <p:cNvSpPr txBox="1">
            <a:spLocks noChangeArrowheads="1"/>
          </p:cNvSpPr>
          <p:nvPr/>
        </p:nvSpPr>
        <p:spPr bwMode="auto">
          <a:xfrm>
            <a:off x="39694" y="4697413"/>
            <a:ext cx="4710112" cy="52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b="1" i="1">
                <a:solidFill>
                  <a:schemeClr val="bg1"/>
                </a:solidFill>
              </a:rPr>
              <a:t>Maintenance dose -ASA 160 mg</a:t>
            </a:r>
            <a:endParaRPr lang="en-US" sz="2200">
              <a:solidFill>
                <a:schemeClr val="bg1"/>
              </a:solidFill>
            </a:endParaRPr>
          </a:p>
          <a:p>
            <a:pPr defTabSz="822325">
              <a:lnSpc>
                <a:spcPct val="95000"/>
              </a:lnSpc>
            </a:pPr>
            <a:r>
              <a:rPr lang="en-US" b="1" i="1">
                <a:solidFill>
                  <a:schemeClr val="bg1"/>
                </a:solidFill>
              </a:rPr>
              <a:t>                                -Clopidogrel 75 mg</a:t>
            </a:r>
          </a:p>
        </p:txBody>
      </p:sp>
      <p:pic>
        <p:nvPicPr>
          <p:cNvPr id="45160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1" y="2997212"/>
            <a:ext cx="74453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60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4650" y="2971800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602" name="Text Box 18"/>
          <p:cNvSpPr txBox="1">
            <a:spLocks noChangeArrowheads="1"/>
          </p:cNvSpPr>
          <p:nvPr/>
        </p:nvSpPr>
        <p:spPr bwMode="auto">
          <a:xfrm>
            <a:off x="939800" y="5562612"/>
            <a:ext cx="6826250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1° endpoint:   Definite stent thrombosis (ARC definition)</a:t>
            </a:r>
            <a:r>
              <a:rPr lang="en-US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1603" name="Text Box 19"/>
          <p:cNvSpPr txBox="1">
            <a:spLocks noChangeArrowheads="1"/>
          </p:cNvSpPr>
          <p:nvPr/>
        </p:nvSpPr>
        <p:spPr bwMode="auto">
          <a:xfrm>
            <a:off x="939806" y="5922963"/>
            <a:ext cx="8164513" cy="58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2° endpoints: MACE including CV death, MI and U-TVR</a:t>
            </a:r>
            <a:endParaRPr lang="en-US" sz="2200">
              <a:solidFill>
                <a:schemeClr val="bg1"/>
              </a:solidFill>
            </a:endParaRPr>
          </a:p>
          <a:p>
            <a:pPr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                        TIMI major and minor bleeding at 30 days</a:t>
            </a:r>
          </a:p>
        </p:txBody>
      </p:sp>
      <p:sp>
        <p:nvSpPr>
          <p:cNvPr id="451604" name="Text Box 23"/>
          <p:cNvSpPr txBox="1">
            <a:spLocks noChangeArrowheads="1"/>
          </p:cNvSpPr>
          <p:nvPr/>
        </p:nvSpPr>
        <p:spPr bwMode="auto">
          <a:xfrm>
            <a:off x="179388" y="122239"/>
            <a:ext cx="89819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00"/>
                </a:solidFill>
              </a:rPr>
              <a:t>Tailored </a:t>
            </a:r>
            <a:r>
              <a:rPr lang="en-US" sz="2400" b="1" dirty="0" err="1">
                <a:solidFill>
                  <a:srgbClr val="FFFF00"/>
                </a:solidFill>
              </a:rPr>
              <a:t>Clopidogrel</a:t>
            </a:r>
            <a:r>
              <a:rPr lang="en-US" sz="2400" b="1" dirty="0">
                <a:solidFill>
                  <a:srgbClr val="FFFF00"/>
                </a:solidFill>
              </a:rPr>
              <a:t> Loading according to platelet </a:t>
            </a:r>
            <a:r>
              <a:rPr lang="en-US" sz="2400" b="1" dirty="0" smtClean="0">
                <a:solidFill>
                  <a:srgbClr val="FFFF00"/>
                </a:solidFill>
              </a:rPr>
              <a:t>reactivity</a:t>
            </a:r>
            <a:r>
              <a:rPr lang="en-US" b="1" dirty="0" smtClean="0">
                <a:solidFill>
                  <a:srgbClr val="FFFF00"/>
                </a:solidFill>
                <a:latin typeface="Times New Roman" pitchFamily="-83" charset="0"/>
              </a:rPr>
              <a:t>  </a:t>
            </a:r>
          </a:p>
          <a:p>
            <a:pPr eaLnBrk="0" hangingPunct="0"/>
            <a:r>
              <a:rPr lang="en-GB" dirty="0" smtClean="0">
                <a:solidFill>
                  <a:srgbClr val="FFFF00"/>
                </a:solidFill>
                <a:latin typeface="Times New Roman" pitchFamily="-83" charset="0"/>
              </a:rPr>
              <a:t>				</a:t>
            </a:r>
            <a:endParaRPr lang="en-US" dirty="0">
              <a:solidFill>
                <a:srgbClr val="FFFF00"/>
              </a:solidFill>
              <a:latin typeface="Times New Roman" pitchFamily="-83" charset="0"/>
            </a:endParaRPr>
          </a:p>
        </p:txBody>
      </p:sp>
      <p:sp>
        <p:nvSpPr>
          <p:cNvPr id="451605" name="Text Box 746"/>
          <p:cNvSpPr txBox="1">
            <a:spLocks noChangeArrowheads="1"/>
          </p:cNvSpPr>
          <p:nvPr/>
        </p:nvSpPr>
        <p:spPr bwMode="auto">
          <a:xfrm>
            <a:off x="5834522" y="549276"/>
            <a:ext cx="2699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Arial Narrow" pitchFamily="-83" charset="0"/>
                <a:ea typeface="ＭＳ Ｐゴシック" pitchFamily="-83" charset="-128"/>
                <a:cs typeface="ＭＳ Ｐゴシック" pitchFamily="-83" charset="-128"/>
              </a:rPr>
              <a:t>Bonello</a:t>
            </a:r>
            <a:r>
              <a:rPr lang="en-US" sz="2000" b="1" dirty="0">
                <a:solidFill>
                  <a:srgbClr val="FFFF00"/>
                </a:solidFill>
                <a:latin typeface="Arial Narrow" pitchFamily="-83" charset="0"/>
                <a:ea typeface="ＭＳ Ｐゴシック" pitchFamily="-83" charset="-128"/>
                <a:cs typeface="ＭＳ Ｐゴシック" pitchFamily="-83" charset="-128"/>
              </a:rPr>
              <a:t> et al. </a:t>
            </a:r>
            <a:r>
              <a:rPr lang="en-US" sz="2000" b="1" i="1" dirty="0" smtClean="0">
                <a:solidFill>
                  <a:srgbClr val="FFFF00"/>
                </a:solidFill>
                <a:latin typeface="Arial Narrow" pitchFamily="-83" charset="0"/>
                <a:ea typeface="ＭＳ Ｐゴシック" pitchFamily="-83" charset="-128"/>
                <a:cs typeface="ＭＳ Ｐゴシック" pitchFamily="-83" charset="-128"/>
              </a:rPr>
              <a:t>JACC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-83" charset="0"/>
                <a:ea typeface="ＭＳ Ｐゴシック" pitchFamily="-83" charset="-128"/>
                <a:cs typeface="ＭＳ Ｐゴシック" pitchFamily="-83" charset="-128"/>
              </a:rPr>
              <a:t> 2008 </a:t>
            </a:r>
            <a:endParaRPr lang="en-US" sz="2000" b="1" dirty="0">
              <a:solidFill>
                <a:srgbClr val="FFFF00"/>
              </a:solidFill>
              <a:latin typeface="Arial Narrow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cxnSp>
        <p:nvCxnSpPr>
          <p:cNvPr id="22" name="Rechte verbindingslijn 21"/>
          <p:cNvCxnSpPr>
            <a:cxnSpLocks noChangeShapeType="1"/>
          </p:cNvCxnSpPr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2"/>
            </a:gs>
            <a:gs pos="5000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3"/>
          <p:cNvSpPr txBox="1">
            <a:spLocks noChangeArrowheads="1"/>
          </p:cNvSpPr>
          <p:nvPr/>
        </p:nvSpPr>
        <p:spPr bwMode="auto">
          <a:xfrm>
            <a:off x="3660775" y="188914"/>
            <a:ext cx="1919288" cy="7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400" b="1">
                <a:solidFill>
                  <a:srgbClr val="FFFF00"/>
                </a:solidFill>
              </a:rPr>
              <a:t>Control </a:t>
            </a:r>
            <a:endParaRPr lang="en-US" sz="2400">
              <a:solidFill>
                <a:srgbClr val="FFFF00"/>
              </a:solidFill>
            </a:endParaRPr>
          </a:p>
          <a:p>
            <a:pPr algn="ctr" defTabSz="822325">
              <a:lnSpc>
                <a:spcPct val="95000"/>
              </a:lnSpc>
            </a:pPr>
            <a:r>
              <a:rPr lang="en-US" sz="2400" b="1">
                <a:solidFill>
                  <a:srgbClr val="FFFF00"/>
                </a:solidFill>
              </a:rPr>
              <a:t>(n= 214)</a:t>
            </a:r>
          </a:p>
        </p:txBody>
      </p:sp>
      <p:sp>
        <p:nvSpPr>
          <p:cNvPr id="453635" name="Text Box 4"/>
          <p:cNvSpPr txBox="1">
            <a:spLocks noChangeArrowheads="1"/>
          </p:cNvSpPr>
          <p:nvPr/>
        </p:nvSpPr>
        <p:spPr bwMode="auto">
          <a:xfrm>
            <a:off x="5265738" y="188914"/>
            <a:ext cx="2114550" cy="7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400" b="1">
                <a:solidFill>
                  <a:srgbClr val="FFFF00"/>
                </a:solidFill>
              </a:rPr>
              <a:t>VASP-guided </a:t>
            </a:r>
            <a:endParaRPr lang="en-US" sz="2400">
              <a:solidFill>
                <a:srgbClr val="FFFF00"/>
              </a:solidFill>
            </a:endParaRPr>
          </a:p>
          <a:p>
            <a:pPr algn="ctr" defTabSz="822325">
              <a:lnSpc>
                <a:spcPct val="95000"/>
              </a:lnSpc>
            </a:pPr>
            <a:r>
              <a:rPr lang="en-US" sz="2400" b="1">
                <a:solidFill>
                  <a:srgbClr val="FFFF00"/>
                </a:solidFill>
              </a:rPr>
              <a:t>(n= 215)</a:t>
            </a:r>
          </a:p>
        </p:txBody>
      </p:sp>
      <p:sp>
        <p:nvSpPr>
          <p:cNvPr id="453636" name="Text Box 5"/>
          <p:cNvSpPr txBox="1">
            <a:spLocks noChangeArrowheads="1"/>
          </p:cNvSpPr>
          <p:nvPr/>
        </p:nvSpPr>
        <p:spPr bwMode="auto">
          <a:xfrm>
            <a:off x="7040563" y="476262"/>
            <a:ext cx="127635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400" b="1">
                <a:solidFill>
                  <a:srgbClr val="FFFF00"/>
                </a:solidFill>
              </a:rPr>
              <a:t>p </a:t>
            </a:r>
          </a:p>
        </p:txBody>
      </p:sp>
      <p:sp>
        <p:nvSpPr>
          <p:cNvPr id="453637" name="Text Box 6"/>
          <p:cNvSpPr txBox="1">
            <a:spLocks noChangeArrowheads="1"/>
          </p:cNvSpPr>
          <p:nvPr/>
        </p:nvSpPr>
        <p:spPr bwMode="auto">
          <a:xfrm>
            <a:off x="1050925" y="1352562"/>
            <a:ext cx="2871788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Cardiovascular death</a:t>
            </a:r>
          </a:p>
        </p:txBody>
      </p:sp>
      <p:sp>
        <p:nvSpPr>
          <p:cNvPr id="453638" name="Text Box 7"/>
          <p:cNvSpPr txBox="1">
            <a:spLocks noChangeArrowheads="1"/>
          </p:cNvSpPr>
          <p:nvPr/>
        </p:nvSpPr>
        <p:spPr bwMode="auto">
          <a:xfrm>
            <a:off x="4003675" y="1352562"/>
            <a:ext cx="1500188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4 (1.8)</a:t>
            </a:r>
          </a:p>
        </p:txBody>
      </p:sp>
      <p:sp>
        <p:nvSpPr>
          <p:cNvPr id="453639" name="Text Box 8"/>
          <p:cNvSpPr txBox="1">
            <a:spLocks noChangeArrowheads="1"/>
          </p:cNvSpPr>
          <p:nvPr/>
        </p:nvSpPr>
        <p:spPr bwMode="auto">
          <a:xfrm>
            <a:off x="5583244" y="1352562"/>
            <a:ext cx="165417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53640" name="Text Box 9"/>
          <p:cNvSpPr txBox="1">
            <a:spLocks noChangeArrowheads="1"/>
          </p:cNvSpPr>
          <p:nvPr/>
        </p:nvSpPr>
        <p:spPr bwMode="auto">
          <a:xfrm>
            <a:off x="7318375" y="1352562"/>
            <a:ext cx="998538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0.06</a:t>
            </a:r>
          </a:p>
        </p:txBody>
      </p:sp>
      <p:sp>
        <p:nvSpPr>
          <p:cNvPr id="453641" name="Text Box 10"/>
          <p:cNvSpPr txBox="1">
            <a:spLocks noChangeArrowheads="1"/>
          </p:cNvSpPr>
          <p:nvPr/>
        </p:nvSpPr>
        <p:spPr bwMode="auto">
          <a:xfrm>
            <a:off x="1050925" y="1909767"/>
            <a:ext cx="2871788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Myocardial infarction </a:t>
            </a:r>
          </a:p>
        </p:txBody>
      </p:sp>
      <p:sp>
        <p:nvSpPr>
          <p:cNvPr id="453642" name="Text Box 11"/>
          <p:cNvSpPr txBox="1">
            <a:spLocks noChangeArrowheads="1"/>
          </p:cNvSpPr>
          <p:nvPr/>
        </p:nvSpPr>
        <p:spPr bwMode="auto">
          <a:xfrm>
            <a:off x="4003675" y="1909767"/>
            <a:ext cx="1500188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10 (4.8)</a:t>
            </a:r>
          </a:p>
        </p:txBody>
      </p:sp>
      <p:sp>
        <p:nvSpPr>
          <p:cNvPr id="453643" name="Text Box 12"/>
          <p:cNvSpPr txBox="1">
            <a:spLocks noChangeArrowheads="1"/>
          </p:cNvSpPr>
          <p:nvPr/>
        </p:nvSpPr>
        <p:spPr bwMode="auto">
          <a:xfrm>
            <a:off x="5583244" y="1909767"/>
            <a:ext cx="165417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1 (0.5)</a:t>
            </a:r>
          </a:p>
        </p:txBody>
      </p:sp>
      <p:sp>
        <p:nvSpPr>
          <p:cNvPr id="453644" name="Text Box 13"/>
          <p:cNvSpPr txBox="1">
            <a:spLocks noChangeArrowheads="1"/>
          </p:cNvSpPr>
          <p:nvPr/>
        </p:nvSpPr>
        <p:spPr bwMode="auto">
          <a:xfrm>
            <a:off x="7318375" y="1909767"/>
            <a:ext cx="998538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0.01</a:t>
            </a:r>
          </a:p>
        </p:txBody>
      </p:sp>
      <p:sp>
        <p:nvSpPr>
          <p:cNvPr id="453645" name="Text Box 14"/>
          <p:cNvSpPr txBox="1">
            <a:spLocks noChangeArrowheads="1"/>
          </p:cNvSpPr>
          <p:nvPr/>
        </p:nvSpPr>
        <p:spPr bwMode="auto">
          <a:xfrm>
            <a:off x="1050925" y="2466987"/>
            <a:ext cx="3016250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Urgent revascularization</a:t>
            </a:r>
          </a:p>
        </p:txBody>
      </p:sp>
      <p:sp>
        <p:nvSpPr>
          <p:cNvPr id="453646" name="Text Box 15"/>
          <p:cNvSpPr txBox="1">
            <a:spLocks noChangeArrowheads="1"/>
          </p:cNvSpPr>
          <p:nvPr/>
        </p:nvSpPr>
        <p:spPr bwMode="auto">
          <a:xfrm>
            <a:off x="4003675" y="2466987"/>
            <a:ext cx="1500188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5 (2.3)</a:t>
            </a:r>
          </a:p>
        </p:txBody>
      </p:sp>
      <p:sp>
        <p:nvSpPr>
          <p:cNvPr id="453647" name="Text Box 16"/>
          <p:cNvSpPr txBox="1">
            <a:spLocks noChangeArrowheads="1"/>
          </p:cNvSpPr>
          <p:nvPr/>
        </p:nvSpPr>
        <p:spPr bwMode="auto">
          <a:xfrm>
            <a:off x="5583244" y="2466987"/>
            <a:ext cx="165417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53648" name="Text Box 17"/>
          <p:cNvSpPr txBox="1">
            <a:spLocks noChangeArrowheads="1"/>
          </p:cNvSpPr>
          <p:nvPr/>
        </p:nvSpPr>
        <p:spPr bwMode="auto">
          <a:xfrm>
            <a:off x="7318375" y="2466987"/>
            <a:ext cx="998538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0.06</a:t>
            </a:r>
          </a:p>
        </p:txBody>
      </p:sp>
      <p:sp>
        <p:nvSpPr>
          <p:cNvPr id="453649" name="Text Box 18"/>
          <p:cNvSpPr txBox="1">
            <a:spLocks noChangeArrowheads="1"/>
          </p:cNvSpPr>
          <p:nvPr/>
        </p:nvSpPr>
        <p:spPr bwMode="auto">
          <a:xfrm>
            <a:off x="1050925" y="3063887"/>
            <a:ext cx="2871788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All MACE</a:t>
            </a:r>
          </a:p>
        </p:txBody>
      </p:sp>
      <p:sp>
        <p:nvSpPr>
          <p:cNvPr id="453650" name="Text Box 19"/>
          <p:cNvSpPr txBox="1">
            <a:spLocks noChangeArrowheads="1"/>
          </p:cNvSpPr>
          <p:nvPr/>
        </p:nvSpPr>
        <p:spPr bwMode="auto">
          <a:xfrm>
            <a:off x="4003675" y="3063887"/>
            <a:ext cx="1500188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19 (8.9)</a:t>
            </a:r>
          </a:p>
        </p:txBody>
      </p:sp>
      <p:sp>
        <p:nvSpPr>
          <p:cNvPr id="453651" name="Text Box 20"/>
          <p:cNvSpPr txBox="1">
            <a:spLocks noChangeArrowheads="1"/>
          </p:cNvSpPr>
          <p:nvPr/>
        </p:nvSpPr>
        <p:spPr bwMode="auto">
          <a:xfrm>
            <a:off x="5583244" y="3063887"/>
            <a:ext cx="165417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1 (0.5)</a:t>
            </a:r>
          </a:p>
        </p:txBody>
      </p:sp>
      <p:sp>
        <p:nvSpPr>
          <p:cNvPr id="453652" name="Text Box 21"/>
          <p:cNvSpPr txBox="1">
            <a:spLocks noChangeArrowheads="1"/>
          </p:cNvSpPr>
          <p:nvPr/>
        </p:nvSpPr>
        <p:spPr bwMode="auto">
          <a:xfrm>
            <a:off x="7318375" y="3063887"/>
            <a:ext cx="998538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2000" b="1">
                <a:solidFill>
                  <a:schemeClr val="bg1"/>
                </a:solidFill>
              </a:rPr>
              <a:t>&lt; 0.001</a:t>
            </a:r>
          </a:p>
        </p:txBody>
      </p:sp>
      <p:pic>
        <p:nvPicPr>
          <p:cNvPr id="45365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562350"/>
            <a:ext cx="3889375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3654" name="Text Box 23"/>
          <p:cNvSpPr txBox="1">
            <a:spLocks noChangeArrowheads="1"/>
          </p:cNvSpPr>
          <p:nvPr/>
        </p:nvSpPr>
        <p:spPr bwMode="auto">
          <a:xfrm>
            <a:off x="2160588" y="4772036"/>
            <a:ext cx="538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  <a:latin typeface="Times New Roman" pitchFamily="-83" charset="0"/>
              </a:rPr>
              <a:t>ST</a:t>
            </a:r>
            <a:endParaRPr lang="en-US" sz="2400">
              <a:solidFill>
                <a:schemeClr val="bg1"/>
              </a:solidFill>
              <a:latin typeface="Times New Roman" pitchFamily="-83" charset="0"/>
            </a:endParaRPr>
          </a:p>
        </p:txBody>
      </p:sp>
      <p:sp>
        <p:nvSpPr>
          <p:cNvPr id="453655" name="Text Box 24"/>
          <p:cNvSpPr txBox="1">
            <a:spLocks noChangeArrowheads="1"/>
          </p:cNvSpPr>
          <p:nvPr/>
        </p:nvSpPr>
        <p:spPr bwMode="auto">
          <a:xfrm>
            <a:off x="7018343" y="3763967"/>
            <a:ext cx="659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  <a:latin typeface="Times New Roman" pitchFamily="-83" charset="0"/>
              </a:rPr>
              <a:t>1 pt</a:t>
            </a:r>
            <a:endParaRPr lang="en-US" sz="2400">
              <a:solidFill>
                <a:schemeClr val="bg1"/>
              </a:solidFill>
              <a:latin typeface="Times New Roman" pitchFamily="-83" charset="0"/>
            </a:endParaRPr>
          </a:p>
        </p:txBody>
      </p:sp>
      <p:sp>
        <p:nvSpPr>
          <p:cNvPr id="453656" name="Text Box 25"/>
          <p:cNvSpPr txBox="1">
            <a:spLocks noChangeArrowheads="1"/>
          </p:cNvSpPr>
          <p:nvPr/>
        </p:nvSpPr>
        <p:spPr bwMode="auto">
          <a:xfrm>
            <a:off x="7043743" y="4627574"/>
            <a:ext cx="7746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  <a:latin typeface="Times New Roman" pitchFamily="-83" charset="0"/>
              </a:rPr>
              <a:t>8 pts</a:t>
            </a:r>
            <a:endParaRPr lang="en-US" sz="2400">
              <a:solidFill>
                <a:schemeClr val="bg1"/>
              </a:solidFill>
              <a:latin typeface="Times New Roman" pitchFamily="-83" charset="0"/>
            </a:endParaRPr>
          </a:p>
        </p:txBody>
      </p:sp>
      <p:cxnSp>
        <p:nvCxnSpPr>
          <p:cNvPr id="26" name="Rechte verbindingslijn 25"/>
          <p:cNvCxnSpPr/>
          <p:nvPr/>
        </p:nvCxnSpPr>
        <p:spPr>
          <a:xfrm flipV="1">
            <a:off x="0" y="990600"/>
            <a:ext cx="9144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hthoek 1"/>
          <p:cNvSpPr>
            <a:spLocks noChangeArrowheads="1"/>
          </p:cNvSpPr>
          <p:nvPr/>
        </p:nvSpPr>
        <p:spPr bwMode="auto">
          <a:xfrm>
            <a:off x="1066800" y="1219200"/>
            <a:ext cx="6781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4000" i="1">
                <a:solidFill>
                  <a:srgbClr val="FFFF00"/>
                </a:solidFill>
                <a:latin typeface="Calibri" pitchFamily="-83" charset="0"/>
              </a:rPr>
              <a:t>Why would we use these tests</a:t>
            </a:r>
            <a:r>
              <a:rPr lang="nl-NL" sz="4000">
                <a:solidFill>
                  <a:srgbClr val="FFFF00"/>
                </a:solidFill>
                <a:latin typeface="Calibri" pitchFamily="-83" charset="0"/>
              </a:rPr>
              <a:t>?</a:t>
            </a:r>
          </a:p>
          <a:p>
            <a:pPr algn="ctr"/>
            <a:endParaRPr lang="nl-NL" sz="4000">
              <a:solidFill>
                <a:schemeClr val="bg1"/>
              </a:solidFill>
              <a:latin typeface="Calibri" pitchFamily="-83" charset="0"/>
            </a:endParaRPr>
          </a:p>
          <a:p>
            <a:pPr algn="ctr"/>
            <a:endParaRPr lang="nl-NL" sz="4000">
              <a:solidFill>
                <a:schemeClr val="bg1"/>
              </a:solidFill>
              <a:latin typeface="Calibri" pitchFamily="-83" charset="0"/>
            </a:endParaRPr>
          </a:p>
          <a:p>
            <a:pPr algn="ctr"/>
            <a:r>
              <a:rPr lang="nl-NL" sz="4000">
                <a:solidFill>
                  <a:schemeClr val="bg1"/>
                </a:solidFill>
                <a:latin typeface="Calibri" pitchFamily="-83" charset="0"/>
              </a:rPr>
              <a:t>Long-term effect?</a:t>
            </a:r>
          </a:p>
        </p:txBody>
      </p:sp>
      <p:cxnSp>
        <p:nvCxnSpPr>
          <p:cNvPr id="3" name="Rechte verbindingslijn 2"/>
          <p:cNvCxnSpPr>
            <a:cxnSpLocks noChangeShapeType="1"/>
          </p:cNvCxnSpPr>
          <p:nvPr/>
        </p:nvCxnSpPr>
        <p:spPr bwMode="auto">
          <a:xfrm>
            <a:off x="0" y="2362200"/>
            <a:ext cx="9144000" cy="15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2388"/>
          </a:xfrm>
          <a:solidFill>
            <a:srgbClr val="000090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Arial" pitchFamily="-83" charset="0"/>
              </a:rPr>
              <a:t>Risk for recurrent events concentrated in patients with highest on-treatment reactivity</a:t>
            </a:r>
          </a:p>
        </p:txBody>
      </p:sp>
      <p:pic>
        <p:nvPicPr>
          <p:cNvPr id="456707" name="Content Placeholder 7" descr="Figur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209" r="-3209"/>
          <a:stretch>
            <a:fillRect/>
          </a:stretch>
        </p:blipFill>
        <p:spPr>
          <a:xfrm>
            <a:off x="1030292" y="1824043"/>
            <a:ext cx="5926137" cy="3259137"/>
          </a:xfrm>
        </p:spPr>
      </p:pic>
      <p:sp>
        <p:nvSpPr>
          <p:cNvPr id="9" name="Rectangle 8"/>
          <p:cNvSpPr/>
          <p:nvPr/>
        </p:nvSpPr>
        <p:spPr>
          <a:xfrm>
            <a:off x="152400" y="5027613"/>
            <a:ext cx="8915400" cy="147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00"/>
              </a:buClr>
              <a:buFont typeface="Wingdings" pitchFamily="-83" charset="2"/>
              <a:buChar char="§"/>
              <a:defRPr/>
            </a:pPr>
            <a:r>
              <a:rPr lang="en-US" sz="1600">
                <a:latin typeface="Calibri" pitchFamily="-83" charset="0"/>
              </a:rPr>
              <a:t> </a:t>
            </a:r>
            <a:r>
              <a:rPr lang="en-US">
                <a:latin typeface="Calibri" pitchFamily="-83" charset="0"/>
              </a:rPr>
              <a:t>75 % of the patients tested have a residual platelet reactivity below cut-of value (&lt;50%</a:t>
            </a:r>
          </a:p>
          <a:p>
            <a:pPr>
              <a:buClr>
                <a:srgbClr val="FFFF00"/>
              </a:buClr>
              <a:defRPr/>
            </a:pPr>
            <a:r>
              <a:rPr lang="en-US">
                <a:latin typeface="Calibri" pitchFamily="-83" charset="0"/>
              </a:rPr>
              <a:t>   aggregation LTA, &lt;240 PRU VerifyNow)</a:t>
            </a:r>
          </a:p>
          <a:p>
            <a:pPr>
              <a:buClr>
                <a:srgbClr val="FFFF00"/>
              </a:buClr>
              <a:buFont typeface="Wingdings" pitchFamily="-83" charset="2"/>
              <a:buChar char="§"/>
              <a:defRPr/>
            </a:pPr>
            <a:r>
              <a:rPr lang="en-US">
                <a:latin typeface="Calibri" pitchFamily="-83" charset="0"/>
              </a:rPr>
              <a:t> Those patients are at very low risk of thrombotic events (tests have high [&gt;94% NPV]). Thus</a:t>
            </a:r>
          </a:p>
          <a:p>
            <a:pPr>
              <a:buClr>
                <a:srgbClr val="FFFF00"/>
              </a:buClr>
              <a:defRPr/>
            </a:pPr>
            <a:r>
              <a:rPr lang="en-US">
                <a:latin typeface="Calibri" pitchFamily="-83" charset="0"/>
              </a:rPr>
              <a:t>   clopidogrel (generic low cost and low risk for bleeds) works fine in this low-risk group</a:t>
            </a:r>
          </a:p>
          <a:p>
            <a:pPr>
              <a:buClr>
                <a:srgbClr val="FFFF00"/>
              </a:buClr>
              <a:buFont typeface="Wingdings" pitchFamily="-83" charset="2"/>
              <a:buChar char="§"/>
              <a:defRPr/>
            </a:pPr>
            <a:r>
              <a:rPr lang="en-US">
                <a:latin typeface="Calibri" pitchFamily="-83" charset="0"/>
              </a:rPr>
              <a:t> Switch to stronger antiplatelet drugs in high residual reactivity improves outcome?</a:t>
            </a:r>
          </a:p>
          <a:p>
            <a:pPr>
              <a:buClr>
                <a:srgbClr val="FFFF00"/>
              </a:buClr>
              <a:defRPr/>
            </a:pPr>
            <a:endParaRPr lang="en-US">
              <a:latin typeface="Calibri" pitchFamily="-83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1219" y="1808163"/>
            <a:ext cx="1525587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latin typeface="Arial" pitchFamily="-65" charset="0"/>
                <a:ea typeface="Arial" pitchFamily="-65" charset="0"/>
                <a:cs typeface="Arial" pitchFamily="-65" charset="0"/>
              </a:rPr>
              <a:t>Marcucci et al </a:t>
            </a:r>
          </a:p>
          <a:p>
            <a:pPr>
              <a:defRPr/>
            </a:pPr>
            <a:r>
              <a:rPr lang="en-US" sz="1600">
                <a:latin typeface="Arial" pitchFamily="-65" charset="0"/>
                <a:ea typeface="Arial" pitchFamily="-65" charset="0"/>
                <a:cs typeface="Arial" pitchFamily="-65" charset="0"/>
              </a:rPr>
              <a:t>N=683</a:t>
            </a:r>
          </a:p>
          <a:p>
            <a:pPr>
              <a:defRPr/>
            </a:pPr>
            <a:r>
              <a:rPr lang="en-US" sz="1600">
                <a:latin typeface="Arial" pitchFamily="-65" charset="0"/>
                <a:ea typeface="Arial" pitchFamily="-65" charset="0"/>
                <a:cs typeface="Arial" pitchFamily="-65" charset="0"/>
              </a:rPr>
              <a:t>12 month FU</a:t>
            </a:r>
          </a:p>
        </p:txBody>
      </p:sp>
      <p:sp>
        <p:nvSpPr>
          <p:cNvPr id="456710" name="Tekstvak 6"/>
          <p:cNvSpPr txBox="1">
            <a:spLocks noChangeArrowheads="1"/>
          </p:cNvSpPr>
          <p:nvPr/>
        </p:nvSpPr>
        <p:spPr bwMode="auto">
          <a:xfrm>
            <a:off x="2057400" y="2449524"/>
            <a:ext cx="3199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75% normal platelet reactivity</a:t>
            </a:r>
          </a:p>
          <a:p>
            <a:r>
              <a:rPr lang="nl-NL"/>
              <a:t>Do excellent on clopidogrel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38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TextBox 3"/>
          <p:cNvSpPr txBox="1">
            <a:spLocks noChangeArrowheads="1"/>
          </p:cNvSpPr>
          <p:nvPr/>
        </p:nvSpPr>
        <p:spPr bwMode="auto">
          <a:xfrm>
            <a:off x="677863" y="1495425"/>
            <a:ext cx="794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57731" name="Line 45"/>
          <p:cNvSpPr>
            <a:spLocks noChangeShapeType="1"/>
          </p:cNvSpPr>
          <p:nvPr/>
        </p:nvSpPr>
        <p:spPr bwMode="auto">
          <a:xfrm>
            <a:off x="381000" y="8001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nl-NL"/>
          </a:p>
        </p:txBody>
      </p: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rot="5400000">
            <a:off x="6973894" y="3611567"/>
            <a:ext cx="1055687" cy="1587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rot="5400000">
            <a:off x="4124325" y="1946278"/>
            <a:ext cx="882650" cy="6350"/>
          </a:xfrm>
          <a:prstGeom prst="straightConnector1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57734" name="AutoShape 11"/>
          <p:cNvCxnSpPr>
            <a:cxnSpLocks noChangeShapeType="1"/>
          </p:cNvCxnSpPr>
          <p:nvPr/>
        </p:nvCxnSpPr>
        <p:spPr bwMode="auto">
          <a:xfrm rot="5400000">
            <a:off x="1607344" y="3259931"/>
            <a:ext cx="609600" cy="11509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6172206" y="4216400"/>
            <a:ext cx="2879725" cy="762000"/>
          </a:xfrm>
          <a:prstGeom prst="rect">
            <a:avLst/>
          </a:prstGeom>
          <a:gradFill flip="none" rotWithShape="1">
            <a:gsLst>
              <a:gs pos="100000">
                <a:schemeClr val="bg1">
                  <a:gamma/>
                  <a:shade val="46275"/>
                  <a:invGamma/>
                </a:schemeClr>
              </a:gs>
              <a:gs pos="9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5" tIns="45718" rIns="91435" bIns="45718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ea typeface="Times New Roman" pitchFamily="-83" charset="0"/>
                <a:cs typeface="Times New Roman" pitchFamily="-83" charset="0"/>
              </a:rPr>
              <a:t>Standard-Dose Clopidogrel</a:t>
            </a:r>
            <a:r>
              <a:rPr lang="en-US" sz="1600" baseline="30000">
                <a:solidFill>
                  <a:srgbClr val="000000"/>
                </a:solidFill>
              </a:rPr>
              <a:t>†</a:t>
            </a:r>
            <a:endParaRPr lang="en-US" sz="1600" b="1">
              <a:solidFill>
                <a:srgbClr val="000000"/>
              </a:solidFill>
              <a:ea typeface="Times New Roman" pitchFamily="-83" charset="0"/>
              <a:cs typeface="Times New Roman" pitchFamily="-83" charset="0"/>
            </a:endParaRPr>
          </a:p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ea typeface="Times New Roman" pitchFamily="-83" charset="0"/>
                <a:cs typeface="Times New Roman" pitchFamily="-83" charset="0"/>
              </a:rPr>
              <a:t>clopidogrel 75-mg/day</a:t>
            </a:r>
          </a:p>
          <a:p>
            <a:pPr algn="ctr">
              <a:defRPr/>
            </a:pPr>
            <a:endParaRPr lang="en-US" sz="1400" b="1">
              <a:solidFill>
                <a:srgbClr val="000000"/>
              </a:solidFill>
              <a:ea typeface="Times New Roman" pitchFamily="-83" charset="0"/>
              <a:cs typeface="Times New Roman" pitchFamily="-83" charset="0"/>
            </a:endParaRPr>
          </a:p>
        </p:txBody>
      </p:sp>
      <p:sp>
        <p:nvSpPr>
          <p:cNvPr id="457736" name="Rectangle 38"/>
          <p:cNvSpPr>
            <a:spLocks noChangeArrowheads="1"/>
          </p:cNvSpPr>
          <p:nvPr/>
        </p:nvSpPr>
        <p:spPr bwMode="auto">
          <a:xfrm>
            <a:off x="3101975" y="4216400"/>
            <a:ext cx="2971800" cy="762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88000">
                <a:srgbClr val="FFFF99"/>
              </a:gs>
              <a:gs pos="100000">
                <a:srgbClr val="767647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5" tIns="45718" rIns="91435" bIns="45718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ea typeface="Times New Roman" pitchFamily="-83" charset="0"/>
                <a:cs typeface="Times New Roman" pitchFamily="-83" charset="0"/>
              </a:rPr>
              <a:t>Standard-Dose Clopidogrel</a:t>
            </a:r>
            <a:r>
              <a:rPr lang="en-US" sz="1600" baseline="30000">
                <a:solidFill>
                  <a:srgbClr val="000000"/>
                </a:solidFill>
              </a:rPr>
              <a:t>†</a:t>
            </a:r>
            <a:endParaRPr lang="en-US" sz="1600" b="1">
              <a:solidFill>
                <a:srgbClr val="000000"/>
              </a:solidFill>
              <a:ea typeface="Times New Roman" pitchFamily="-83" charset="0"/>
              <a:cs typeface="Times New Roman" pitchFamily="-83" charset="0"/>
            </a:endParaRPr>
          </a:p>
          <a:p>
            <a:pPr algn="ctr"/>
            <a:r>
              <a:rPr lang="en-US" sz="1400" b="1">
                <a:solidFill>
                  <a:srgbClr val="000000"/>
                </a:solidFill>
                <a:ea typeface="Times New Roman" pitchFamily="-83" charset="0"/>
                <a:cs typeface="Times New Roman" pitchFamily="-83" charset="0"/>
              </a:rPr>
              <a:t>clopidogrel 75-mg/day</a:t>
            </a:r>
          </a:p>
        </p:txBody>
      </p:sp>
      <p:sp>
        <p:nvSpPr>
          <p:cNvPr id="457737" name="Rectangle 37"/>
          <p:cNvSpPr>
            <a:spLocks noChangeArrowheads="1"/>
          </p:cNvSpPr>
          <p:nvPr/>
        </p:nvSpPr>
        <p:spPr bwMode="auto">
          <a:xfrm>
            <a:off x="282575" y="4216400"/>
            <a:ext cx="27432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91000">
                <a:srgbClr val="FFFF00"/>
              </a:gs>
              <a:gs pos="100000">
                <a:srgbClr val="767600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lIns="91435" tIns="45718" rIns="91435" bIns="45718" anchor="ctr">
            <a:prstTxWarp prst="textNoShape">
              <a:avLst/>
            </a:prstTxWarp>
          </a:bodyPr>
          <a:lstStyle/>
          <a:p>
            <a:pPr algn="ctr"/>
            <a:r>
              <a:rPr lang="en-US" sz="1600" b="1" i="1">
                <a:solidFill>
                  <a:srgbClr val="000000"/>
                </a:solidFill>
                <a:ea typeface="Times New Roman" pitchFamily="-83" charset="0"/>
                <a:cs typeface="Times New Roman" pitchFamily="-83" charset="0"/>
              </a:rPr>
              <a:t>High-Dose Clopidogrel</a:t>
            </a:r>
            <a:r>
              <a:rPr lang="en-US" sz="1600" baseline="30000">
                <a:solidFill>
                  <a:srgbClr val="000000"/>
                </a:solidFill>
              </a:rPr>
              <a:t>†</a:t>
            </a:r>
            <a:endParaRPr lang="en-US" sz="1600" b="1" i="1">
              <a:solidFill>
                <a:srgbClr val="000000"/>
              </a:solidFill>
              <a:ea typeface="Times New Roman" pitchFamily="-83" charset="0"/>
              <a:cs typeface="Times New Roman" pitchFamily="-83" charset="0"/>
            </a:endParaRPr>
          </a:p>
          <a:p>
            <a:pPr algn="ctr"/>
            <a:r>
              <a:rPr lang="en-US" sz="1400" b="1">
                <a:solidFill>
                  <a:srgbClr val="000000"/>
                </a:solidFill>
                <a:ea typeface="Times New Roman" pitchFamily="-83" charset="0"/>
                <a:cs typeface="Times New Roman" pitchFamily="-83" charset="0"/>
              </a:rPr>
              <a:t>clopidogrel 600-mg, then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ea typeface="Times New Roman" pitchFamily="-83" charset="0"/>
                <a:cs typeface="Times New Roman" pitchFamily="-83" charset="0"/>
              </a:rPr>
              <a:t>clopidogrel 150-mg/day</a:t>
            </a:r>
          </a:p>
        </p:txBody>
      </p:sp>
      <p:sp>
        <p:nvSpPr>
          <p:cNvPr id="457738" name="AutoShape 4"/>
          <p:cNvSpPr>
            <a:spLocks noChangeArrowheads="1"/>
          </p:cNvSpPr>
          <p:nvPr/>
        </p:nvSpPr>
        <p:spPr bwMode="auto">
          <a:xfrm>
            <a:off x="3614744" y="2463800"/>
            <a:ext cx="1893887" cy="914400"/>
          </a:xfrm>
          <a:prstGeom prst="flowChartDecision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a typeface="Times New Roman" pitchFamily="-83" charset="0"/>
                <a:cs typeface="Times New Roman" pitchFamily="-83" charset="0"/>
              </a:rPr>
              <a:t>PRU ≥ 230</a:t>
            </a:r>
            <a:endParaRPr lang="en-US" b="1">
              <a:solidFill>
                <a:srgbClr val="FFFFFF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57739" name="Rectangle 5"/>
          <p:cNvSpPr>
            <a:spLocks noChangeArrowheads="1"/>
          </p:cNvSpPr>
          <p:nvPr/>
        </p:nvSpPr>
        <p:spPr bwMode="auto">
          <a:xfrm>
            <a:off x="1011238" y="3225800"/>
            <a:ext cx="2998787" cy="304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ea typeface="Times New Roman" pitchFamily="-83" charset="0"/>
                <a:cs typeface="Times New Roman" pitchFamily="-83" charset="0"/>
              </a:rPr>
              <a:t>High On-treatment Reactivity</a:t>
            </a:r>
          </a:p>
        </p:txBody>
      </p:sp>
      <p:cxnSp>
        <p:nvCxnSpPr>
          <p:cNvPr id="457740" name="AutoShape 13"/>
          <p:cNvCxnSpPr>
            <a:cxnSpLocks noChangeShapeType="1"/>
          </p:cNvCxnSpPr>
          <p:nvPr/>
        </p:nvCxnSpPr>
        <p:spPr bwMode="auto">
          <a:xfrm rot="16200000" flipH="1">
            <a:off x="2917032" y="3723493"/>
            <a:ext cx="457200" cy="29606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457741" name="AutoShape 14"/>
          <p:cNvCxnSpPr>
            <a:cxnSpLocks noChangeShapeType="1"/>
          </p:cNvCxnSpPr>
          <p:nvPr/>
        </p:nvCxnSpPr>
        <p:spPr bwMode="auto">
          <a:xfrm rot="16200000" flipH="1">
            <a:off x="4383882" y="5190337"/>
            <a:ext cx="457200" cy="269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457742" name="AutoShape 15"/>
          <p:cNvCxnSpPr>
            <a:cxnSpLocks noChangeShapeType="1"/>
          </p:cNvCxnSpPr>
          <p:nvPr/>
        </p:nvCxnSpPr>
        <p:spPr bwMode="auto">
          <a:xfrm rot="5400000">
            <a:off x="5833275" y="3771112"/>
            <a:ext cx="454025" cy="286861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457743" name="AutoShape 17"/>
          <p:cNvCxnSpPr>
            <a:cxnSpLocks noChangeShapeType="1"/>
            <a:stCxn id="457738" idx="1"/>
            <a:endCxn id="457739" idx="0"/>
          </p:cNvCxnSpPr>
          <p:nvPr/>
        </p:nvCxnSpPr>
        <p:spPr bwMode="auto">
          <a:xfrm rot="10800000" flipV="1">
            <a:off x="2509838" y="2921000"/>
            <a:ext cx="1104900" cy="304800"/>
          </a:xfrm>
          <a:prstGeom prst="bentConnector2">
            <a:avLst/>
          </a:prstGeom>
          <a:noFill/>
          <a:ln w="25400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457744" name="AutoShape 18"/>
          <p:cNvCxnSpPr>
            <a:cxnSpLocks noChangeShapeType="1"/>
            <a:stCxn id="457738" idx="3"/>
            <a:endCxn id="457749" idx="1"/>
          </p:cNvCxnSpPr>
          <p:nvPr/>
        </p:nvCxnSpPr>
        <p:spPr bwMode="auto">
          <a:xfrm>
            <a:off x="5508625" y="2921012"/>
            <a:ext cx="609600" cy="11113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457745" name="Text Box 21"/>
          <p:cNvSpPr txBox="1">
            <a:spLocks noChangeArrowheads="1"/>
          </p:cNvSpPr>
          <p:nvPr/>
        </p:nvSpPr>
        <p:spPr bwMode="auto">
          <a:xfrm>
            <a:off x="3025781" y="2540001"/>
            <a:ext cx="582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  <a:ea typeface="ＭＳ Ｐゴシック" pitchFamily="-83" charset="-128"/>
                <a:cs typeface="ＭＳ Ｐゴシック" pitchFamily="-83" charset="-128"/>
              </a:rPr>
              <a:t>Yes</a:t>
            </a:r>
          </a:p>
        </p:txBody>
      </p:sp>
      <p:sp>
        <p:nvSpPr>
          <p:cNvPr id="457746" name="Text Box 22"/>
          <p:cNvSpPr txBox="1">
            <a:spLocks noChangeArrowheads="1"/>
          </p:cNvSpPr>
          <p:nvPr/>
        </p:nvSpPr>
        <p:spPr bwMode="auto">
          <a:xfrm>
            <a:off x="5562600" y="2540001"/>
            <a:ext cx="49243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  <a:ea typeface="ＭＳ Ｐゴシック" pitchFamily="-83" charset="-128"/>
                <a:cs typeface="ＭＳ Ｐゴシック" pitchFamily="-83" charset="-128"/>
              </a:rPr>
              <a:t>No</a:t>
            </a:r>
          </a:p>
        </p:txBody>
      </p:sp>
      <p:sp>
        <p:nvSpPr>
          <p:cNvPr id="457747" name="Text Box 24"/>
          <p:cNvSpPr txBox="1">
            <a:spLocks noChangeArrowheads="1"/>
          </p:cNvSpPr>
          <p:nvPr/>
        </p:nvSpPr>
        <p:spPr bwMode="auto">
          <a:xfrm>
            <a:off x="1476380" y="3878264"/>
            <a:ext cx="1011805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ea typeface="ＭＳ Ｐゴシック" pitchFamily="-83" charset="-128"/>
                <a:cs typeface="ＭＳ Ｐゴシック" pitchFamily="-83" charset="-128"/>
              </a:rPr>
              <a:t>N = 1109</a:t>
            </a:r>
          </a:p>
        </p:txBody>
      </p:sp>
      <p:sp>
        <p:nvSpPr>
          <p:cNvPr id="457748" name="Text Box 26"/>
          <p:cNvSpPr txBox="1">
            <a:spLocks noChangeArrowheads="1"/>
          </p:cNvSpPr>
          <p:nvPr/>
        </p:nvSpPr>
        <p:spPr bwMode="auto">
          <a:xfrm>
            <a:off x="7642231" y="3835400"/>
            <a:ext cx="1120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ea typeface="ＭＳ Ｐゴシック" pitchFamily="-83" charset="-128"/>
                <a:cs typeface="ＭＳ Ｐゴシック" pitchFamily="-83" charset="-128"/>
              </a:rPr>
              <a:t>N = 586</a:t>
            </a:r>
          </a:p>
        </p:txBody>
      </p:sp>
      <p:sp>
        <p:nvSpPr>
          <p:cNvPr id="457749" name="Rectangle 27"/>
          <p:cNvSpPr>
            <a:spLocks noChangeArrowheads="1"/>
          </p:cNvSpPr>
          <p:nvPr/>
        </p:nvSpPr>
        <p:spPr bwMode="auto">
          <a:xfrm>
            <a:off x="6118225" y="2779713"/>
            <a:ext cx="2744788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ea typeface="Times New Roman" pitchFamily="-83" charset="0"/>
                <a:cs typeface="Times New Roman" pitchFamily="-83" charset="0"/>
              </a:rPr>
              <a:t>Normal On-treatment Reactivity</a:t>
            </a:r>
          </a:p>
        </p:txBody>
      </p:sp>
      <p:sp>
        <p:nvSpPr>
          <p:cNvPr id="457750" name="Rectangle 33"/>
          <p:cNvSpPr>
            <a:spLocks noChangeArrowheads="1"/>
          </p:cNvSpPr>
          <p:nvPr/>
        </p:nvSpPr>
        <p:spPr bwMode="auto">
          <a:xfrm>
            <a:off x="6489701" y="3340100"/>
            <a:ext cx="2085975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Times New Roman" pitchFamily="-83" charset="0"/>
                <a:cs typeface="Times New Roman" pitchFamily="-83" charset="0"/>
              </a:rPr>
              <a:t>Random Selection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38400" y="3454400"/>
            <a:ext cx="609600" cy="4000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pitchFamily="26" charset="-52"/>
                <a:ea typeface="Charcoal CY" pitchFamily="26" charset="-52"/>
                <a:cs typeface="Charcoal CY" pitchFamily="26" charset="-52"/>
              </a:rPr>
              <a:t>R</a:t>
            </a:r>
          </a:p>
        </p:txBody>
      </p:sp>
      <p:cxnSp>
        <p:nvCxnSpPr>
          <p:cNvPr id="457752" name="AutoShape 12"/>
          <p:cNvCxnSpPr>
            <a:cxnSpLocks noChangeShapeType="1"/>
          </p:cNvCxnSpPr>
          <p:nvPr/>
        </p:nvCxnSpPr>
        <p:spPr bwMode="auto">
          <a:xfrm rot="16200000" flipH="1">
            <a:off x="3075787" y="2942432"/>
            <a:ext cx="606425" cy="178276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457753" name="Text Box 35"/>
          <p:cNvSpPr txBox="1">
            <a:spLocks noChangeArrowheads="1"/>
          </p:cNvSpPr>
          <p:nvPr/>
        </p:nvSpPr>
        <p:spPr bwMode="auto">
          <a:xfrm>
            <a:off x="4435475" y="3860800"/>
            <a:ext cx="1011805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ea typeface="ＭＳ Ｐゴシック" pitchFamily="-83" charset="-128"/>
                <a:cs typeface="ＭＳ Ｐゴシック" pitchFamily="-83" charset="-128"/>
              </a:rPr>
              <a:t>N = 1105</a:t>
            </a:r>
          </a:p>
        </p:txBody>
      </p:sp>
      <p:sp>
        <p:nvSpPr>
          <p:cNvPr id="457754" name="Rectangle 10"/>
          <p:cNvSpPr>
            <a:spLocks noChangeArrowheads="1"/>
          </p:cNvSpPr>
          <p:nvPr/>
        </p:nvSpPr>
        <p:spPr bwMode="auto">
          <a:xfrm>
            <a:off x="230188" y="5432437"/>
            <a:ext cx="8750300" cy="860425"/>
          </a:xfrm>
          <a:prstGeom prst="rect">
            <a:avLst/>
          </a:prstGeom>
          <a:gradFill rotWithShape="1">
            <a:gsLst>
              <a:gs pos="0">
                <a:srgbClr val="000047"/>
              </a:gs>
              <a:gs pos="100000">
                <a:srgbClr val="00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 anchorCtr="1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FF00"/>
                </a:solidFill>
                <a:ea typeface="Times New Roman" pitchFamily="-83" charset="0"/>
                <a:cs typeface="Times New Roman" pitchFamily="-83" charset="0"/>
              </a:rPr>
              <a:t>Primary Efficacy Endpoint:</a:t>
            </a:r>
            <a:r>
              <a:rPr lang="en-US" b="1">
                <a:solidFill>
                  <a:srgbClr val="FFFFFF"/>
                </a:solidFill>
                <a:ea typeface="Times New Roman" pitchFamily="-83" charset="0"/>
                <a:cs typeface="Times New Roman" pitchFamily="-83" charset="0"/>
              </a:rPr>
              <a:t> CV Death, Non-Fatal MI, Stent Thrombosis at 6 mo</a:t>
            </a:r>
          </a:p>
          <a:p>
            <a:pPr algn="ctr"/>
            <a:r>
              <a:rPr lang="en-US" b="1">
                <a:solidFill>
                  <a:srgbClr val="FFFF00"/>
                </a:solidFill>
                <a:ea typeface="Times New Roman" pitchFamily="-83" charset="0"/>
                <a:cs typeface="Times New Roman" pitchFamily="-83" charset="0"/>
              </a:rPr>
              <a:t>Pharmacodynamics: </a:t>
            </a:r>
            <a:r>
              <a:rPr lang="en-US" b="1">
                <a:solidFill>
                  <a:srgbClr val="FFFFFF"/>
                </a:solidFill>
                <a:ea typeface="Times New Roman" pitchFamily="-83" charset="0"/>
                <a:cs typeface="Times New Roman" pitchFamily="-83" charset="0"/>
              </a:rPr>
              <a:t>Repeat VerifyNow P2Y12 at 1 and 6 months</a:t>
            </a:r>
          </a:p>
        </p:txBody>
      </p:sp>
      <p:sp>
        <p:nvSpPr>
          <p:cNvPr id="457755" name="TextBox 72"/>
          <p:cNvSpPr txBox="1">
            <a:spLocks noChangeArrowheads="1"/>
          </p:cNvSpPr>
          <p:nvPr/>
        </p:nvSpPr>
        <p:spPr bwMode="auto">
          <a:xfrm>
            <a:off x="11118" y="6543687"/>
            <a:ext cx="14992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aseline="30000">
                <a:solidFill>
                  <a:srgbClr val="FFFFFF"/>
                </a:solidFill>
              </a:rPr>
              <a:t>†</a:t>
            </a:r>
            <a:r>
              <a:rPr lang="en-US" sz="1200">
                <a:solidFill>
                  <a:srgbClr val="FFFFFF"/>
                </a:solidFill>
              </a:rPr>
              <a:t>placebo-controlled</a:t>
            </a:r>
          </a:p>
        </p:txBody>
      </p:sp>
      <p:sp>
        <p:nvSpPr>
          <p:cNvPr id="457756" name="TextBox 20"/>
          <p:cNvSpPr txBox="1">
            <a:spLocks noChangeArrowheads="1"/>
          </p:cNvSpPr>
          <p:nvPr/>
        </p:nvSpPr>
        <p:spPr bwMode="auto">
          <a:xfrm>
            <a:off x="1760537" y="6551625"/>
            <a:ext cx="326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All patients received aspirin (81-162mg daily)</a:t>
            </a:r>
          </a:p>
        </p:txBody>
      </p:sp>
      <p:sp>
        <p:nvSpPr>
          <p:cNvPr id="457757" name="Rectangle 954"/>
          <p:cNvSpPr>
            <a:spLocks noChangeArrowheads="1"/>
          </p:cNvSpPr>
          <p:nvPr/>
        </p:nvSpPr>
        <p:spPr bwMode="auto">
          <a:xfrm>
            <a:off x="11113" y="6318262"/>
            <a:ext cx="7135812" cy="2762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*Peri-PCI clopidogrel per protocol-mandated criteria to ensure steady-state at 12-24 hrs</a:t>
            </a:r>
          </a:p>
        </p:txBody>
      </p:sp>
      <p:sp>
        <p:nvSpPr>
          <p:cNvPr id="457758" name="TextBox 18"/>
          <p:cNvSpPr txBox="1">
            <a:spLocks noChangeArrowheads="1"/>
          </p:cNvSpPr>
          <p:nvPr/>
        </p:nvSpPr>
        <p:spPr bwMode="auto">
          <a:xfrm>
            <a:off x="6854830" y="-23813"/>
            <a:ext cx="2326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Price MJ et al , JAMA 2011</a:t>
            </a:r>
          </a:p>
        </p:txBody>
      </p:sp>
      <p:sp>
        <p:nvSpPr>
          <p:cNvPr id="457759" name="Rectangle 2"/>
          <p:cNvSpPr>
            <a:spLocks noChangeArrowheads="1"/>
          </p:cNvSpPr>
          <p:nvPr/>
        </p:nvSpPr>
        <p:spPr bwMode="auto">
          <a:xfrm>
            <a:off x="1824044" y="1071563"/>
            <a:ext cx="5487987" cy="423862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35" tIns="45718" rIns="91435" bIns="457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>
                <a:solidFill>
                  <a:srgbClr val="FFFF99"/>
                </a:solidFill>
                <a:ea typeface="Times New Roman" pitchFamily="-83" charset="0"/>
                <a:cs typeface="Times New Roman" pitchFamily="-83" charset="0"/>
              </a:rPr>
              <a:t>Elective or Urgent PCI with DES*</a:t>
            </a:r>
          </a:p>
        </p:txBody>
      </p:sp>
      <p:sp>
        <p:nvSpPr>
          <p:cNvPr id="457760" name="Rectangle 75"/>
          <p:cNvSpPr>
            <a:spLocks noChangeArrowheads="1"/>
          </p:cNvSpPr>
          <p:nvPr/>
        </p:nvSpPr>
        <p:spPr bwMode="auto">
          <a:xfrm>
            <a:off x="7924807" y="1744664"/>
            <a:ext cx="9091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ea typeface="Batang" pitchFamily="18" charset="-127"/>
                <a:cs typeface="Batang" pitchFamily="18" charset="-127"/>
              </a:rPr>
              <a:t>N=5429</a:t>
            </a:r>
            <a:r>
              <a:rPr lang="en-US" sz="1600" b="1">
                <a:solidFill>
                  <a:srgbClr val="FFFFFF"/>
                </a:solidFill>
                <a:ea typeface="Times New Roman" pitchFamily="-83" charset="0"/>
                <a:cs typeface="Times New Roman" pitchFamily="-83" charset="0"/>
              </a:rPr>
              <a:t> 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457761" name="Rectangle 3"/>
          <p:cNvSpPr>
            <a:spLocks noChangeArrowheads="1"/>
          </p:cNvSpPr>
          <p:nvPr/>
        </p:nvSpPr>
        <p:spPr bwMode="auto">
          <a:xfrm>
            <a:off x="1254125" y="1793875"/>
            <a:ext cx="664845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35" tIns="45718" rIns="91435" bIns="45718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>
                <a:solidFill>
                  <a:srgbClr val="FFFF99"/>
                </a:solidFill>
                <a:ea typeface="Times New Roman" pitchFamily="-83" charset="0"/>
                <a:cs typeface="Times New Roman" pitchFamily="-83" charset="0"/>
              </a:rPr>
              <a:t>VerifyNow P2Y12 Test 12-24 hours post-PCI</a:t>
            </a:r>
          </a:p>
        </p:txBody>
      </p:sp>
      <p:sp>
        <p:nvSpPr>
          <p:cNvPr id="457762" name="TextBox 5"/>
          <p:cNvSpPr txBox="1">
            <a:spLocks noChangeArrowheads="1"/>
          </p:cNvSpPr>
          <p:nvPr/>
        </p:nvSpPr>
        <p:spPr bwMode="auto">
          <a:xfrm>
            <a:off x="301631" y="246067"/>
            <a:ext cx="880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GRAVITAS </a:t>
            </a:r>
            <a:r>
              <a:rPr lang="en-US" sz="2800">
                <a:solidFill>
                  <a:srgbClr val="FFFFFF"/>
                </a:solidFill>
              </a:rPr>
              <a:t>Study Design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127492" y="6588136"/>
            <a:ext cx="64189" cy="138499"/>
          </a:xfrm>
          <a:noFill/>
        </p:spPr>
        <p:txBody>
          <a:bodyPr/>
          <a:lstStyle/>
          <a:p>
            <a:fld id="{9E1F0009-2B94-324C-8EF8-17E158FF5B0A}" type="slidenum">
              <a:rPr lang="nl-NL"/>
              <a:pPr/>
              <a:t>3</a:t>
            </a:fld>
            <a:endParaRPr lang="nl-NL"/>
          </a:p>
        </p:txBody>
      </p: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2" cstate="print"/>
          <a:srcRect r="209"/>
          <a:stretch>
            <a:fillRect/>
          </a:stretch>
        </p:blipFill>
        <p:spPr bwMode="auto">
          <a:xfrm>
            <a:off x="152403" y="3276600"/>
            <a:ext cx="883626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ijdelijke aanduiding voor voettekst 9"/>
          <p:cNvSpPr>
            <a:spLocks noGrp="1"/>
          </p:cNvSpPr>
          <p:nvPr>
            <p:ph type="ftr" sz="quarter" idx="10"/>
          </p:nvPr>
        </p:nvSpPr>
        <p:spPr>
          <a:xfrm>
            <a:off x="483578" y="6588136"/>
            <a:ext cx="1661306" cy="138499"/>
          </a:xfrm>
          <a:noFill/>
        </p:spPr>
        <p:txBody>
          <a:bodyPr/>
          <a:lstStyle/>
          <a:p>
            <a:r>
              <a:rPr lang="nl-NL"/>
              <a:t>Thomas Bergmeijer - 9 mrt 2013</a:t>
            </a:r>
          </a:p>
        </p:txBody>
      </p:sp>
      <p:sp>
        <p:nvSpPr>
          <p:cNvPr id="41991" name="Tijdelijke aanduiding voor dianummer 10"/>
          <p:cNvSpPr txBox="1">
            <a:spLocks noGrp="1"/>
          </p:cNvSpPr>
          <p:nvPr/>
        </p:nvSpPr>
        <p:spPr bwMode="auto">
          <a:xfrm>
            <a:off x="165592" y="6588136"/>
            <a:ext cx="6418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fld id="{97A1F4BD-C8F9-D340-9C34-2301063BCE77}" type="slidenum">
              <a:rPr lang="nl-NL" sz="900" b="0">
                <a:solidFill>
                  <a:schemeClr val="hlink"/>
                </a:solidFill>
              </a:rPr>
              <a:pPr algn="ctr"/>
              <a:t>3</a:t>
            </a:fld>
            <a:endParaRPr lang="nl-NL" sz="900" b="0">
              <a:solidFill>
                <a:schemeClr val="hlink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81000" y="1358205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00"/>
                </a:solidFill>
              </a:rPr>
              <a:t>1) </a:t>
            </a:r>
            <a:r>
              <a:rPr lang="en-US" sz="2800" b="1" dirty="0" smtClean="0">
                <a:solidFill>
                  <a:srgbClr val="000000"/>
                </a:solidFill>
              </a:rPr>
              <a:t>Dual </a:t>
            </a:r>
            <a:r>
              <a:rPr lang="en-US" sz="2800" b="1" dirty="0" err="1" smtClean="0">
                <a:solidFill>
                  <a:srgbClr val="000000"/>
                </a:solidFill>
              </a:rPr>
              <a:t>antiplatelet</a:t>
            </a:r>
            <a:r>
              <a:rPr lang="en-US" sz="2800" b="1" dirty="0" smtClean="0">
                <a:solidFill>
                  <a:srgbClr val="000000"/>
                </a:solidFill>
              </a:rPr>
              <a:t> therapy in all patients with 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    ACS and PCI.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2) No measurement of effect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68288" y="162580"/>
            <a:ext cx="9485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000000"/>
                </a:solidFill>
              </a:rPr>
              <a:t>ESC </a:t>
            </a:r>
            <a:r>
              <a:rPr lang="nl-NL" sz="2800" b="1" dirty="0" err="1" smtClean="0">
                <a:solidFill>
                  <a:srgbClr val="000000"/>
                </a:solidFill>
              </a:rPr>
              <a:t>guidelines</a:t>
            </a:r>
            <a:r>
              <a:rPr lang="nl-NL" sz="2800" b="1" dirty="0" smtClean="0">
                <a:solidFill>
                  <a:srgbClr val="000000"/>
                </a:solidFill>
              </a:rPr>
              <a:t> </a:t>
            </a:r>
            <a:r>
              <a:rPr lang="nl-NL" sz="2800" b="1" dirty="0" err="1" smtClean="0">
                <a:solidFill>
                  <a:srgbClr val="000000"/>
                </a:solidFill>
              </a:rPr>
              <a:t>on</a:t>
            </a:r>
            <a:r>
              <a:rPr lang="nl-NL" sz="2800" b="1" dirty="0" smtClean="0">
                <a:solidFill>
                  <a:srgbClr val="000000"/>
                </a:solidFill>
              </a:rPr>
              <a:t> </a:t>
            </a:r>
            <a:r>
              <a:rPr lang="nl-NL" sz="2800" b="1" dirty="0" err="1" smtClean="0">
                <a:solidFill>
                  <a:srgbClr val="000000"/>
                </a:solidFill>
              </a:rPr>
              <a:t>antiplatelet</a:t>
            </a:r>
            <a:r>
              <a:rPr lang="nl-NL" sz="2800" b="1" dirty="0" smtClean="0">
                <a:solidFill>
                  <a:srgbClr val="000000"/>
                </a:solidFill>
              </a:rPr>
              <a:t> </a:t>
            </a:r>
            <a:r>
              <a:rPr lang="nl-NL" sz="2800" b="1" dirty="0" err="1" smtClean="0">
                <a:solidFill>
                  <a:srgbClr val="000000"/>
                </a:solidFill>
              </a:rPr>
              <a:t>therapy</a:t>
            </a:r>
            <a:r>
              <a:rPr lang="nl-NL" sz="2800" b="1" dirty="0" smtClean="0">
                <a:solidFill>
                  <a:srgbClr val="000000"/>
                </a:solidFill>
              </a:rPr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38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Line 45"/>
          <p:cNvSpPr>
            <a:spLocks noChangeShapeType="1"/>
          </p:cNvSpPr>
          <p:nvPr/>
        </p:nvSpPr>
        <p:spPr bwMode="auto">
          <a:xfrm>
            <a:off x="339725" y="803275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9779" name="TextBox 5"/>
          <p:cNvSpPr txBox="1">
            <a:spLocks noChangeArrowheads="1"/>
          </p:cNvSpPr>
          <p:nvPr/>
        </p:nvSpPr>
        <p:spPr bwMode="auto">
          <a:xfrm>
            <a:off x="314331" y="220663"/>
            <a:ext cx="880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Primary Endpoint: </a:t>
            </a:r>
            <a:r>
              <a:rPr lang="en-US" sz="2800">
                <a:solidFill>
                  <a:srgbClr val="FFFFFF"/>
                </a:solidFill>
              </a:rPr>
              <a:t>CV Death, MI, Stent Thrombosis</a:t>
            </a:r>
          </a:p>
        </p:txBody>
      </p:sp>
      <p:sp>
        <p:nvSpPr>
          <p:cNvPr id="459780" name="TextBox 4"/>
          <p:cNvSpPr txBox="1">
            <a:spLocks noChangeArrowheads="1"/>
          </p:cNvSpPr>
          <p:nvPr/>
        </p:nvSpPr>
        <p:spPr bwMode="auto">
          <a:xfrm>
            <a:off x="-19050" y="6232537"/>
            <a:ext cx="6877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Observed event rates are listed; P value by log rank test.</a:t>
            </a:r>
          </a:p>
        </p:txBody>
      </p:sp>
      <p:pic>
        <p:nvPicPr>
          <p:cNvPr id="459781" name="Picture 6" descr="1 - Primary Analysis KM curve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3" y="1260477"/>
            <a:ext cx="75596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82" name="TextBox 5"/>
          <p:cNvSpPr txBox="1">
            <a:spLocks noChangeArrowheads="1"/>
          </p:cNvSpPr>
          <p:nvPr/>
        </p:nvSpPr>
        <p:spPr bwMode="auto">
          <a:xfrm>
            <a:off x="6" y="6581787"/>
            <a:ext cx="3358161" cy="276999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Price MJ et al, JAMA. 2011;305(11):1097-1105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38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849438" y="1403350"/>
            <a:ext cx="5008562" cy="4654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6" name="Straight Connector 95"/>
          <p:cNvCxnSpPr>
            <a:cxnSpLocks noChangeShapeType="1"/>
          </p:cNvCxnSpPr>
          <p:nvPr/>
        </p:nvCxnSpPr>
        <p:spPr bwMode="auto">
          <a:xfrm>
            <a:off x="1849438" y="3878271"/>
            <a:ext cx="5008562" cy="33337"/>
          </a:xfrm>
          <a:prstGeom prst="line">
            <a:avLst/>
          </a:prstGeom>
          <a:noFill/>
          <a:ln w="25400">
            <a:solidFill>
              <a:srgbClr val="B3B3B3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61828" name="Line 45"/>
          <p:cNvSpPr>
            <a:spLocks noChangeShapeType="1"/>
          </p:cNvSpPr>
          <p:nvPr/>
        </p:nvSpPr>
        <p:spPr bwMode="auto">
          <a:xfrm>
            <a:off x="152400" y="8636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61829" name="TextBox 4"/>
          <p:cNvSpPr txBox="1">
            <a:spLocks noChangeArrowheads="1"/>
          </p:cNvSpPr>
          <p:nvPr/>
        </p:nvSpPr>
        <p:spPr bwMode="auto">
          <a:xfrm>
            <a:off x="153988" y="284175"/>
            <a:ext cx="8990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Pharmacodynamics: </a:t>
            </a:r>
            <a:r>
              <a:rPr lang="en-US" sz="2800">
                <a:solidFill>
                  <a:srgbClr val="FFFFFF"/>
                </a:solidFill>
              </a:rPr>
              <a:t>Effect of SD vs HD Clopidogrel</a:t>
            </a:r>
            <a:endParaRPr lang="en-US" sz="280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1661319" y="3109119"/>
            <a:ext cx="1554162" cy="0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08219" y="3125788"/>
            <a:ext cx="466725" cy="558800"/>
          </a:xfrm>
          <a:prstGeom prst="rect">
            <a:avLst/>
          </a:prstGeom>
          <a:solidFill>
            <a:srgbClr val="C1F1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 flipH="1">
            <a:off x="2200275" y="3417900"/>
            <a:ext cx="484188" cy="1587"/>
          </a:xfrm>
          <a:prstGeom prst="line">
            <a:avLst/>
          </a:prstGeom>
          <a:ln w="317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614493" y="3675063"/>
            <a:ext cx="3021013" cy="1588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895606" y="3271843"/>
            <a:ext cx="466725" cy="782637"/>
          </a:xfrm>
          <a:prstGeom prst="rect">
            <a:avLst/>
          </a:prstGeom>
          <a:solidFill>
            <a:srgbClr val="C1F1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2316962" y="3798094"/>
            <a:ext cx="2962275" cy="1588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60769" y="3363920"/>
            <a:ext cx="466725" cy="782637"/>
          </a:xfrm>
          <a:prstGeom prst="rect">
            <a:avLst/>
          </a:prstGeom>
          <a:solidFill>
            <a:srgbClr val="C1F1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82904" y="3684595"/>
            <a:ext cx="484188" cy="1587"/>
          </a:xfrm>
          <a:prstGeom prst="line">
            <a:avLst/>
          </a:prstGeom>
          <a:ln w="317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48069" y="3735396"/>
            <a:ext cx="485775" cy="1587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4110837" y="3091657"/>
            <a:ext cx="1573213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662494" y="3109913"/>
            <a:ext cx="466725" cy="5588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>
            <a:off x="4654550" y="3440115"/>
            <a:ext cx="484188" cy="1587"/>
          </a:xfrm>
          <a:prstGeom prst="line">
            <a:avLst/>
          </a:prstGeom>
          <a:ln w="317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950494" y="4069556"/>
            <a:ext cx="3327400" cy="1588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381625" y="3600458"/>
            <a:ext cx="465138" cy="86836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359400" y="4030668"/>
            <a:ext cx="493713" cy="1587"/>
          </a:xfrm>
          <a:prstGeom prst="line">
            <a:avLst/>
          </a:prstGeom>
          <a:ln w="317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625187" y="4029869"/>
            <a:ext cx="3375025" cy="1588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092825" y="3663958"/>
            <a:ext cx="465138" cy="88582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083300" y="4081469"/>
            <a:ext cx="493713" cy="1587"/>
          </a:xfrm>
          <a:prstGeom prst="line">
            <a:avLst/>
          </a:prstGeom>
          <a:ln w="317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rot="16200000" flipH="1">
            <a:off x="-430212" y="3759200"/>
            <a:ext cx="4572000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7" name="Straight Connector 56"/>
          <p:cNvCxnSpPr/>
          <p:nvPr/>
        </p:nvCxnSpPr>
        <p:spPr>
          <a:xfrm flipV="1">
            <a:off x="1849438" y="6038850"/>
            <a:ext cx="5008562" cy="127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55763" y="16351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655763" y="24733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655763" y="32861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81163" y="41116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668463" y="49371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55763" y="57753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744663" y="2054225"/>
            <a:ext cx="920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731967" y="2879725"/>
            <a:ext cx="920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770067" y="3717925"/>
            <a:ext cx="920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744663" y="4543425"/>
            <a:ext cx="920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744663" y="5343525"/>
            <a:ext cx="920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293944" y="2316175"/>
            <a:ext cx="293687" cy="1587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293944" y="3878265"/>
            <a:ext cx="293687" cy="1587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970219" y="5172075"/>
            <a:ext cx="293687" cy="1588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656019" y="5286375"/>
            <a:ext cx="293687" cy="1588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649663" y="2316175"/>
            <a:ext cx="292100" cy="1587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976563" y="2176475"/>
            <a:ext cx="292100" cy="1587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751388" y="2316175"/>
            <a:ext cx="292100" cy="158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75288" y="2392375"/>
            <a:ext cx="292100" cy="158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161088" y="2328875"/>
            <a:ext cx="292100" cy="158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143625" y="5729300"/>
            <a:ext cx="292100" cy="158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461000" y="5730875"/>
            <a:ext cx="292100" cy="1588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751388" y="3884621"/>
            <a:ext cx="292100" cy="158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1873" name="TextBox 84"/>
          <p:cNvSpPr txBox="1">
            <a:spLocks noChangeArrowheads="1"/>
          </p:cNvSpPr>
          <p:nvPr/>
        </p:nvSpPr>
        <p:spPr bwMode="auto">
          <a:xfrm>
            <a:off x="1143000" y="1433514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500</a:t>
            </a:r>
          </a:p>
        </p:txBody>
      </p:sp>
      <p:sp>
        <p:nvSpPr>
          <p:cNvPr id="461874" name="TextBox 85"/>
          <p:cNvSpPr txBox="1">
            <a:spLocks noChangeArrowheads="1"/>
          </p:cNvSpPr>
          <p:nvPr/>
        </p:nvSpPr>
        <p:spPr bwMode="auto">
          <a:xfrm>
            <a:off x="1117604" y="2271714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400</a:t>
            </a:r>
          </a:p>
        </p:txBody>
      </p:sp>
      <p:sp>
        <p:nvSpPr>
          <p:cNvPr id="461875" name="TextBox 86"/>
          <p:cNvSpPr txBox="1">
            <a:spLocks noChangeArrowheads="1"/>
          </p:cNvSpPr>
          <p:nvPr/>
        </p:nvSpPr>
        <p:spPr bwMode="auto">
          <a:xfrm>
            <a:off x="1155704" y="3071814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300</a:t>
            </a:r>
          </a:p>
        </p:txBody>
      </p:sp>
      <p:sp>
        <p:nvSpPr>
          <p:cNvPr id="461876" name="TextBox 87"/>
          <p:cNvSpPr txBox="1">
            <a:spLocks noChangeArrowheads="1"/>
          </p:cNvSpPr>
          <p:nvPr/>
        </p:nvSpPr>
        <p:spPr bwMode="auto">
          <a:xfrm>
            <a:off x="1143000" y="3910014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200</a:t>
            </a:r>
          </a:p>
        </p:txBody>
      </p:sp>
      <p:sp>
        <p:nvSpPr>
          <p:cNvPr id="461877" name="TextBox 88"/>
          <p:cNvSpPr txBox="1">
            <a:spLocks noChangeArrowheads="1"/>
          </p:cNvSpPr>
          <p:nvPr/>
        </p:nvSpPr>
        <p:spPr bwMode="auto">
          <a:xfrm>
            <a:off x="1155704" y="4722814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461878" name="TextBox 89"/>
          <p:cNvSpPr txBox="1">
            <a:spLocks noChangeArrowheads="1"/>
          </p:cNvSpPr>
          <p:nvPr/>
        </p:nvSpPr>
        <p:spPr bwMode="auto">
          <a:xfrm>
            <a:off x="1327150" y="5548314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61879" name="TextBox 90"/>
          <p:cNvSpPr txBox="1">
            <a:spLocks noChangeArrowheads="1"/>
          </p:cNvSpPr>
          <p:nvPr/>
        </p:nvSpPr>
        <p:spPr bwMode="auto">
          <a:xfrm>
            <a:off x="87314" y="3001964"/>
            <a:ext cx="10558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PRU </a:t>
            </a:r>
          </a:p>
          <a:p>
            <a:pPr algn="ctr"/>
            <a:r>
              <a:rPr lang="en-US" sz="2800">
                <a:solidFill>
                  <a:srgbClr val="FFFFFF"/>
                </a:solidFill>
              </a:rPr>
              <a:t>value</a:t>
            </a:r>
          </a:p>
        </p:txBody>
      </p:sp>
      <p:sp>
        <p:nvSpPr>
          <p:cNvPr id="461880" name="TextBox 128"/>
          <p:cNvSpPr txBox="1">
            <a:spLocks noChangeArrowheads="1"/>
          </p:cNvSpPr>
          <p:nvPr/>
        </p:nvSpPr>
        <p:spPr bwMode="auto">
          <a:xfrm>
            <a:off x="1858963" y="6156326"/>
            <a:ext cx="1005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Post-PCI</a:t>
            </a:r>
          </a:p>
        </p:txBody>
      </p:sp>
      <p:sp>
        <p:nvSpPr>
          <p:cNvPr id="461881" name="TextBox 129"/>
          <p:cNvSpPr txBox="1">
            <a:spLocks noChangeArrowheads="1"/>
          </p:cNvSpPr>
          <p:nvPr/>
        </p:nvSpPr>
        <p:spPr bwMode="auto">
          <a:xfrm>
            <a:off x="4816475" y="952512"/>
            <a:ext cx="1638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FF66"/>
                </a:solidFill>
              </a:rPr>
              <a:t>High-Dose</a:t>
            </a:r>
          </a:p>
        </p:txBody>
      </p:sp>
      <p:cxnSp>
        <p:nvCxnSpPr>
          <p:cNvPr id="132" name="Straight Connector 131"/>
          <p:cNvCxnSpPr>
            <a:cxnSpLocks noChangeShapeType="1"/>
          </p:cNvCxnSpPr>
          <p:nvPr/>
        </p:nvCxnSpPr>
        <p:spPr bwMode="auto">
          <a:xfrm rot="5400000" flipH="1" flipV="1">
            <a:off x="2331250" y="6106331"/>
            <a:ext cx="136525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4" name="Straight Connector 133"/>
          <p:cNvCxnSpPr>
            <a:cxnSpLocks noChangeShapeType="1"/>
          </p:cNvCxnSpPr>
          <p:nvPr/>
        </p:nvCxnSpPr>
        <p:spPr bwMode="auto">
          <a:xfrm rot="5400000" flipH="1" flipV="1">
            <a:off x="5469737" y="6112669"/>
            <a:ext cx="1365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5" name="Straight Connector 134"/>
          <p:cNvCxnSpPr>
            <a:cxnSpLocks noChangeShapeType="1"/>
          </p:cNvCxnSpPr>
          <p:nvPr/>
        </p:nvCxnSpPr>
        <p:spPr bwMode="auto">
          <a:xfrm rot="5400000" flipH="1" flipV="1">
            <a:off x="3731425" y="6125381"/>
            <a:ext cx="136525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7" name="Straight Connector 136"/>
          <p:cNvCxnSpPr>
            <a:cxnSpLocks noChangeShapeType="1"/>
          </p:cNvCxnSpPr>
          <p:nvPr/>
        </p:nvCxnSpPr>
        <p:spPr bwMode="auto">
          <a:xfrm rot="5400000" flipH="1" flipV="1">
            <a:off x="3029750" y="6123794"/>
            <a:ext cx="136525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8" name="Straight Connector 137"/>
          <p:cNvCxnSpPr>
            <a:cxnSpLocks noChangeShapeType="1"/>
          </p:cNvCxnSpPr>
          <p:nvPr/>
        </p:nvCxnSpPr>
        <p:spPr bwMode="auto">
          <a:xfrm rot="5400000" flipH="1" flipV="1">
            <a:off x="6193637" y="6125369"/>
            <a:ext cx="1365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9" name="Straight Connector 138"/>
          <p:cNvCxnSpPr>
            <a:cxnSpLocks noChangeShapeType="1"/>
          </p:cNvCxnSpPr>
          <p:nvPr/>
        </p:nvCxnSpPr>
        <p:spPr bwMode="auto">
          <a:xfrm rot="5400000" flipH="1" flipV="1">
            <a:off x="4783937" y="6125369"/>
            <a:ext cx="1365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61888" name="TextBox 139"/>
          <p:cNvSpPr txBox="1">
            <a:spLocks noChangeArrowheads="1"/>
          </p:cNvSpPr>
          <p:nvPr/>
        </p:nvSpPr>
        <p:spPr bwMode="auto">
          <a:xfrm>
            <a:off x="2844800" y="6156326"/>
            <a:ext cx="584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30 d</a:t>
            </a:r>
          </a:p>
        </p:txBody>
      </p:sp>
      <p:sp>
        <p:nvSpPr>
          <p:cNvPr id="461889" name="TextBox 140"/>
          <p:cNvSpPr txBox="1">
            <a:spLocks noChangeArrowheads="1"/>
          </p:cNvSpPr>
          <p:nvPr/>
        </p:nvSpPr>
        <p:spPr bwMode="auto">
          <a:xfrm>
            <a:off x="3476625" y="6143626"/>
            <a:ext cx="640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6 mo</a:t>
            </a:r>
          </a:p>
        </p:txBody>
      </p:sp>
      <p:sp>
        <p:nvSpPr>
          <p:cNvPr id="461890" name="TextBox 141"/>
          <p:cNvSpPr txBox="1">
            <a:spLocks noChangeArrowheads="1"/>
          </p:cNvSpPr>
          <p:nvPr/>
        </p:nvSpPr>
        <p:spPr bwMode="auto">
          <a:xfrm>
            <a:off x="4322765" y="6143626"/>
            <a:ext cx="1005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Post-PCI</a:t>
            </a:r>
          </a:p>
        </p:txBody>
      </p:sp>
      <p:sp>
        <p:nvSpPr>
          <p:cNvPr id="461891" name="TextBox 142"/>
          <p:cNvSpPr txBox="1">
            <a:spLocks noChangeArrowheads="1"/>
          </p:cNvSpPr>
          <p:nvPr/>
        </p:nvSpPr>
        <p:spPr bwMode="auto">
          <a:xfrm>
            <a:off x="5308601" y="6143626"/>
            <a:ext cx="584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30 d</a:t>
            </a:r>
          </a:p>
        </p:txBody>
      </p:sp>
      <p:sp>
        <p:nvSpPr>
          <p:cNvPr id="461892" name="TextBox 143"/>
          <p:cNvSpPr txBox="1">
            <a:spLocks noChangeArrowheads="1"/>
          </p:cNvSpPr>
          <p:nvPr/>
        </p:nvSpPr>
        <p:spPr bwMode="auto">
          <a:xfrm>
            <a:off x="5940425" y="6130926"/>
            <a:ext cx="640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6 mo</a:t>
            </a:r>
          </a:p>
        </p:txBody>
      </p:sp>
      <p:sp>
        <p:nvSpPr>
          <p:cNvPr id="461893" name="TextBox 144"/>
          <p:cNvSpPr txBox="1">
            <a:spLocks noChangeArrowheads="1"/>
          </p:cNvSpPr>
          <p:nvPr/>
        </p:nvSpPr>
        <p:spPr bwMode="auto">
          <a:xfrm>
            <a:off x="2057400" y="942987"/>
            <a:ext cx="2254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C1F1FF"/>
                </a:solidFill>
              </a:rPr>
              <a:t>Standard-Dose</a:t>
            </a:r>
          </a:p>
        </p:txBody>
      </p:sp>
      <p:sp>
        <p:nvSpPr>
          <p:cNvPr id="461894" name="TextBox 145"/>
          <p:cNvSpPr txBox="1">
            <a:spLocks noChangeArrowheads="1"/>
          </p:cNvSpPr>
          <p:nvPr/>
        </p:nvSpPr>
        <p:spPr bwMode="auto">
          <a:xfrm>
            <a:off x="2682876" y="5751525"/>
            <a:ext cx="818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N=1013</a:t>
            </a:r>
          </a:p>
        </p:txBody>
      </p:sp>
      <p:sp>
        <p:nvSpPr>
          <p:cNvPr id="461895" name="TextBox 146"/>
          <p:cNvSpPr txBox="1">
            <a:spLocks noChangeArrowheads="1"/>
          </p:cNvSpPr>
          <p:nvPr/>
        </p:nvSpPr>
        <p:spPr bwMode="auto">
          <a:xfrm>
            <a:off x="3455989" y="5751525"/>
            <a:ext cx="718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N=940</a:t>
            </a:r>
          </a:p>
        </p:txBody>
      </p:sp>
      <p:sp>
        <p:nvSpPr>
          <p:cNvPr id="461896" name="TextBox 147"/>
          <p:cNvSpPr txBox="1">
            <a:spLocks noChangeArrowheads="1"/>
          </p:cNvSpPr>
          <p:nvPr/>
        </p:nvSpPr>
        <p:spPr bwMode="auto">
          <a:xfrm>
            <a:off x="1939933" y="5751525"/>
            <a:ext cx="805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N=1105</a:t>
            </a:r>
          </a:p>
        </p:txBody>
      </p:sp>
      <p:sp>
        <p:nvSpPr>
          <p:cNvPr id="461897" name="TextBox 148"/>
          <p:cNvSpPr txBox="1">
            <a:spLocks noChangeArrowheads="1"/>
          </p:cNvSpPr>
          <p:nvPr/>
        </p:nvSpPr>
        <p:spPr bwMode="auto">
          <a:xfrm>
            <a:off x="5156200" y="5761050"/>
            <a:ext cx="818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N=1012</a:t>
            </a:r>
          </a:p>
        </p:txBody>
      </p:sp>
      <p:sp>
        <p:nvSpPr>
          <p:cNvPr id="461898" name="TextBox 149"/>
          <p:cNvSpPr txBox="1">
            <a:spLocks noChangeArrowheads="1"/>
          </p:cNvSpPr>
          <p:nvPr/>
        </p:nvSpPr>
        <p:spPr bwMode="auto">
          <a:xfrm>
            <a:off x="5930900" y="5761050"/>
            <a:ext cx="718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N=944</a:t>
            </a:r>
          </a:p>
        </p:txBody>
      </p:sp>
      <p:sp>
        <p:nvSpPr>
          <p:cNvPr id="461899" name="TextBox 150"/>
          <p:cNvSpPr txBox="1">
            <a:spLocks noChangeArrowheads="1"/>
          </p:cNvSpPr>
          <p:nvPr/>
        </p:nvSpPr>
        <p:spPr bwMode="auto">
          <a:xfrm>
            <a:off x="4414844" y="5761050"/>
            <a:ext cx="805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N=1109</a:t>
            </a:r>
          </a:p>
        </p:txBody>
      </p:sp>
      <p:sp>
        <p:nvSpPr>
          <p:cNvPr id="82" name="Left Bracket 81"/>
          <p:cNvSpPr>
            <a:spLocks/>
          </p:cNvSpPr>
          <p:nvPr/>
        </p:nvSpPr>
        <p:spPr bwMode="auto">
          <a:xfrm rot="5400000">
            <a:off x="3634587" y="654844"/>
            <a:ext cx="66675" cy="2459038"/>
          </a:xfrm>
          <a:prstGeom prst="leftBracket">
            <a:avLst>
              <a:gd name="adj" fmla="val 8367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Left Bracket 91"/>
          <p:cNvSpPr>
            <a:spLocks/>
          </p:cNvSpPr>
          <p:nvPr/>
        </p:nvSpPr>
        <p:spPr bwMode="auto">
          <a:xfrm rot="5400000">
            <a:off x="4330706" y="849314"/>
            <a:ext cx="66675" cy="2476500"/>
          </a:xfrm>
          <a:prstGeom prst="leftBracket">
            <a:avLst>
              <a:gd name="adj" fmla="val 8254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" name="Left Bracket 92"/>
          <p:cNvSpPr>
            <a:spLocks/>
          </p:cNvSpPr>
          <p:nvPr/>
        </p:nvSpPr>
        <p:spPr bwMode="auto">
          <a:xfrm rot="5400000">
            <a:off x="5029206" y="973144"/>
            <a:ext cx="66675" cy="2498725"/>
          </a:xfrm>
          <a:prstGeom prst="leftBracket">
            <a:avLst>
              <a:gd name="adj" fmla="val 8328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1903" name="Rectangle 93"/>
          <p:cNvSpPr>
            <a:spLocks noChangeArrowheads="1"/>
          </p:cNvSpPr>
          <p:nvPr/>
        </p:nvSpPr>
        <p:spPr bwMode="auto">
          <a:xfrm>
            <a:off x="3195638" y="1439875"/>
            <a:ext cx="950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P = 0.98</a:t>
            </a:r>
          </a:p>
        </p:txBody>
      </p:sp>
      <p:sp>
        <p:nvSpPr>
          <p:cNvPr id="461904" name="Rectangle 94"/>
          <p:cNvSpPr>
            <a:spLocks noChangeArrowheads="1"/>
          </p:cNvSpPr>
          <p:nvPr/>
        </p:nvSpPr>
        <p:spPr bwMode="auto">
          <a:xfrm>
            <a:off x="5092705" y="1577975"/>
            <a:ext cx="10651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P &lt; 0.001</a:t>
            </a:r>
          </a:p>
        </p:txBody>
      </p:sp>
      <p:cxnSp>
        <p:nvCxnSpPr>
          <p:cNvPr id="97" name="Straight Connector 96"/>
          <p:cNvCxnSpPr>
            <a:cxnSpLocks noChangeShapeType="1"/>
            <a:stCxn id="82" idx="1"/>
            <a:endCxn id="461903" idx="2"/>
          </p:cNvCxnSpPr>
          <p:nvPr/>
        </p:nvCxnSpPr>
        <p:spPr bwMode="auto">
          <a:xfrm rot="5400000" flipH="1" flipV="1">
            <a:off x="3633794" y="1812927"/>
            <a:ext cx="73025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2" name="Straight Connector 111"/>
          <p:cNvCxnSpPr>
            <a:cxnSpLocks noChangeShapeType="1"/>
          </p:cNvCxnSpPr>
          <p:nvPr/>
        </p:nvCxnSpPr>
        <p:spPr bwMode="auto">
          <a:xfrm rot="5400000">
            <a:off x="5312569" y="1985169"/>
            <a:ext cx="1381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3" name="Straight Connector 112"/>
          <p:cNvCxnSpPr>
            <a:cxnSpLocks noChangeShapeType="1"/>
          </p:cNvCxnSpPr>
          <p:nvPr/>
        </p:nvCxnSpPr>
        <p:spPr bwMode="auto">
          <a:xfrm rot="5400000">
            <a:off x="5695156" y="2048669"/>
            <a:ext cx="2619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61908" name="TextBox 98"/>
          <p:cNvSpPr txBox="1">
            <a:spLocks noChangeArrowheads="1"/>
          </p:cNvSpPr>
          <p:nvPr/>
        </p:nvSpPr>
        <p:spPr bwMode="auto">
          <a:xfrm>
            <a:off x="7080250" y="5413375"/>
            <a:ext cx="1492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ITT population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908800" y="2608263"/>
            <a:ext cx="2185988" cy="1200150"/>
          </a:xfrm>
          <a:prstGeom prst="rect">
            <a:avLst/>
          </a:prstGeom>
          <a:noFill/>
          <a:ln w="9525">
            <a:solidFill>
              <a:srgbClr val="FBFFA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Persistently high reactivity @ 30 days: 62%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40%,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&lt;0.001</a:t>
            </a:r>
          </a:p>
        </p:txBody>
      </p:sp>
      <p:sp>
        <p:nvSpPr>
          <p:cNvPr id="461910" name="TextBox 85"/>
          <p:cNvSpPr txBox="1">
            <a:spLocks noChangeArrowheads="1"/>
          </p:cNvSpPr>
          <p:nvPr/>
        </p:nvSpPr>
        <p:spPr bwMode="auto">
          <a:xfrm>
            <a:off x="-12694" y="6510339"/>
            <a:ext cx="2066391" cy="338554"/>
          </a:xfrm>
          <a:prstGeom prst="rect">
            <a:avLst/>
          </a:prstGeom>
          <a:solidFill>
            <a:srgbClr val="0000A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Price MJ,  AHA 2010</a:t>
            </a:r>
          </a:p>
        </p:txBody>
      </p:sp>
      <p:pic>
        <p:nvPicPr>
          <p:cNvPr id="87" name="MacO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7131" y="6461137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7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38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2328869" y="1103316"/>
            <a:ext cx="4491037" cy="4656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cxnSp>
        <p:nvCxnSpPr>
          <p:cNvPr id="96" name="Straight Connector 95"/>
          <p:cNvCxnSpPr>
            <a:cxnSpLocks noChangeShapeType="1"/>
          </p:cNvCxnSpPr>
          <p:nvPr/>
        </p:nvCxnSpPr>
        <p:spPr bwMode="auto">
          <a:xfrm>
            <a:off x="2306643" y="3598863"/>
            <a:ext cx="4552950" cy="34925"/>
          </a:xfrm>
          <a:prstGeom prst="line">
            <a:avLst/>
          </a:prstGeom>
          <a:noFill/>
          <a:ln w="25400">
            <a:solidFill>
              <a:srgbClr val="B3B3B3"/>
            </a:solidFill>
            <a:prstDash val="sysDash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63876" name="Line 45"/>
          <p:cNvSpPr>
            <a:spLocks noChangeShapeType="1"/>
          </p:cNvSpPr>
          <p:nvPr/>
        </p:nvSpPr>
        <p:spPr bwMode="auto">
          <a:xfrm>
            <a:off x="152400" y="8636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63877" name="TextBox 4"/>
          <p:cNvSpPr txBox="1">
            <a:spLocks noChangeArrowheads="1"/>
          </p:cNvSpPr>
          <p:nvPr/>
        </p:nvSpPr>
        <p:spPr bwMode="auto">
          <a:xfrm>
            <a:off x="153988" y="0"/>
            <a:ext cx="89900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rgbClr val="FFFF00"/>
                </a:solidFill>
              </a:rPr>
              <a:t>CV Events and Post-PCI PRU </a:t>
            </a:r>
            <a:r>
              <a:rPr lang="en-US" sz="2600">
                <a:solidFill>
                  <a:srgbClr val="FFFFFF"/>
                </a:solidFill>
              </a:rPr>
              <a:t>In Patients With High and Not High Reactivity Treated With Clopidogrel 75-mg Daily</a:t>
            </a:r>
            <a:endParaRPr lang="en-US" sz="260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2575719" y="2829719"/>
            <a:ext cx="1554162" cy="0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22619" y="2846388"/>
            <a:ext cx="466725" cy="558800"/>
          </a:xfrm>
          <a:prstGeom prst="rect">
            <a:avLst/>
          </a:prstGeom>
          <a:solidFill>
            <a:srgbClr val="A6DA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 flipH="1">
            <a:off x="3114675" y="3138500"/>
            <a:ext cx="484188" cy="1587"/>
          </a:xfrm>
          <a:prstGeom prst="line">
            <a:avLst/>
          </a:prstGeom>
          <a:ln w="317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rot="16200000" flipH="1">
            <a:off x="26988" y="3479800"/>
            <a:ext cx="4572000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7" name="Straight Connector 56"/>
          <p:cNvCxnSpPr/>
          <p:nvPr/>
        </p:nvCxnSpPr>
        <p:spPr>
          <a:xfrm>
            <a:off x="2306643" y="5772150"/>
            <a:ext cx="455295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112963" y="13557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112963" y="21939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112963" y="30067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138363" y="38322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25663" y="46577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12963" y="5495925"/>
            <a:ext cx="18415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201863" y="1774825"/>
            <a:ext cx="920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189167" y="2600325"/>
            <a:ext cx="920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227267" y="3438525"/>
            <a:ext cx="920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201863" y="4264025"/>
            <a:ext cx="920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201863" y="5064125"/>
            <a:ext cx="92075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208344" y="2036766"/>
            <a:ext cx="293687" cy="1587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08344" y="3598864"/>
            <a:ext cx="293687" cy="1587"/>
          </a:xfrm>
          <a:prstGeom prst="line">
            <a:avLst/>
          </a:prstGeom>
          <a:ln>
            <a:solidFill>
              <a:srgbClr val="C1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558506" y="4537869"/>
            <a:ext cx="1862138" cy="0"/>
          </a:xfrm>
          <a:prstGeom prst="line">
            <a:avLst/>
          </a:prstGeom>
          <a:ln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54631" y="3911612"/>
            <a:ext cx="466725" cy="703263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>
            <a:off x="5246694" y="4268800"/>
            <a:ext cx="484187" cy="1587"/>
          </a:xfrm>
          <a:prstGeom prst="line">
            <a:avLst/>
          </a:prstGeom>
          <a:ln w="317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343525" y="3616325"/>
            <a:ext cx="292100" cy="1588"/>
          </a:xfrm>
          <a:prstGeom prst="line">
            <a:avLst/>
          </a:prstGeom>
          <a:ln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343525" y="5468950"/>
            <a:ext cx="292100" cy="1587"/>
          </a:xfrm>
          <a:prstGeom prst="line">
            <a:avLst/>
          </a:prstGeom>
          <a:ln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3901" name="TextBox 84"/>
          <p:cNvSpPr txBox="1">
            <a:spLocks noChangeArrowheads="1"/>
          </p:cNvSpPr>
          <p:nvPr/>
        </p:nvSpPr>
        <p:spPr bwMode="auto">
          <a:xfrm>
            <a:off x="1600200" y="1154114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500</a:t>
            </a:r>
          </a:p>
        </p:txBody>
      </p:sp>
      <p:sp>
        <p:nvSpPr>
          <p:cNvPr id="463902" name="TextBox 85"/>
          <p:cNvSpPr txBox="1">
            <a:spLocks noChangeArrowheads="1"/>
          </p:cNvSpPr>
          <p:nvPr/>
        </p:nvSpPr>
        <p:spPr bwMode="auto">
          <a:xfrm>
            <a:off x="1574804" y="1992314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400</a:t>
            </a:r>
          </a:p>
        </p:txBody>
      </p:sp>
      <p:sp>
        <p:nvSpPr>
          <p:cNvPr id="463903" name="TextBox 86"/>
          <p:cNvSpPr txBox="1">
            <a:spLocks noChangeArrowheads="1"/>
          </p:cNvSpPr>
          <p:nvPr/>
        </p:nvSpPr>
        <p:spPr bwMode="auto">
          <a:xfrm>
            <a:off x="1612904" y="2792414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300</a:t>
            </a:r>
          </a:p>
        </p:txBody>
      </p:sp>
      <p:sp>
        <p:nvSpPr>
          <p:cNvPr id="463904" name="TextBox 87"/>
          <p:cNvSpPr txBox="1">
            <a:spLocks noChangeArrowheads="1"/>
          </p:cNvSpPr>
          <p:nvPr/>
        </p:nvSpPr>
        <p:spPr bwMode="auto">
          <a:xfrm>
            <a:off x="1600200" y="3630614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200</a:t>
            </a:r>
          </a:p>
        </p:txBody>
      </p:sp>
      <p:sp>
        <p:nvSpPr>
          <p:cNvPr id="463905" name="TextBox 88"/>
          <p:cNvSpPr txBox="1">
            <a:spLocks noChangeArrowheads="1"/>
          </p:cNvSpPr>
          <p:nvPr/>
        </p:nvSpPr>
        <p:spPr bwMode="auto">
          <a:xfrm>
            <a:off x="1612904" y="4443414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463906" name="TextBox 89"/>
          <p:cNvSpPr txBox="1">
            <a:spLocks noChangeArrowheads="1"/>
          </p:cNvSpPr>
          <p:nvPr/>
        </p:nvSpPr>
        <p:spPr bwMode="auto">
          <a:xfrm>
            <a:off x="1784350" y="5268914"/>
            <a:ext cx="313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63907" name="TextBox 90"/>
          <p:cNvSpPr txBox="1">
            <a:spLocks noChangeArrowheads="1"/>
          </p:cNvSpPr>
          <p:nvPr/>
        </p:nvSpPr>
        <p:spPr bwMode="auto">
          <a:xfrm>
            <a:off x="-109538" y="2651125"/>
            <a:ext cx="20304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PRU 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12 - 24 hrs post-PCI</a:t>
            </a:r>
          </a:p>
        </p:txBody>
      </p:sp>
      <p:sp>
        <p:nvSpPr>
          <p:cNvPr id="463908" name="TextBox 128"/>
          <p:cNvSpPr txBox="1">
            <a:spLocks noChangeArrowheads="1"/>
          </p:cNvSpPr>
          <p:nvPr/>
        </p:nvSpPr>
        <p:spPr bwMode="auto">
          <a:xfrm>
            <a:off x="2501903" y="5840424"/>
            <a:ext cx="1723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1F1FF"/>
                </a:solidFill>
              </a:rPr>
              <a:t>High Residual</a:t>
            </a:r>
          </a:p>
          <a:p>
            <a:pPr algn="ctr"/>
            <a:r>
              <a:rPr lang="en-US" b="1">
                <a:solidFill>
                  <a:srgbClr val="C1F1FF"/>
                </a:solidFill>
              </a:rPr>
              <a:t>Reactivity</a:t>
            </a:r>
          </a:p>
        </p:txBody>
      </p:sp>
      <p:cxnSp>
        <p:nvCxnSpPr>
          <p:cNvPr id="132" name="Straight Connector 131"/>
          <p:cNvCxnSpPr>
            <a:cxnSpLocks noChangeShapeType="1"/>
          </p:cNvCxnSpPr>
          <p:nvPr/>
        </p:nvCxnSpPr>
        <p:spPr bwMode="auto">
          <a:xfrm rot="5400000" flipH="1" flipV="1">
            <a:off x="3245645" y="5826931"/>
            <a:ext cx="136525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5" name="Straight Connector 134"/>
          <p:cNvCxnSpPr>
            <a:cxnSpLocks noChangeShapeType="1"/>
          </p:cNvCxnSpPr>
          <p:nvPr/>
        </p:nvCxnSpPr>
        <p:spPr bwMode="auto">
          <a:xfrm rot="5400000" flipH="1" flipV="1">
            <a:off x="5412587" y="5845969"/>
            <a:ext cx="1365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63911" name="TextBox 141"/>
          <p:cNvSpPr txBox="1">
            <a:spLocks noChangeArrowheads="1"/>
          </p:cNvSpPr>
          <p:nvPr/>
        </p:nvSpPr>
        <p:spPr bwMode="auto">
          <a:xfrm>
            <a:off x="4405316" y="5838825"/>
            <a:ext cx="2333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CC66"/>
                </a:solidFill>
              </a:rPr>
              <a:t>Not High</a:t>
            </a:r>
          </a:p>
          <a:p>
            <a:pPr algn="ctr"/>
            <a:r>
              <a:rPr lang="en-US" b="1">
                <a:solidFill>
                  <a:srgbClr val="FFCC66"/>
                </a:solidFill>
              </a:rPr>
              <a:t>Residual Reactivity</a:t>
            </a:r>
          </a:p>
        </p:txBody>
      </p:sp>
      <p:sp>
        <p:nvSpPr>
          <p:cNvPr id="463912" name="TextBox 147"/>
          <p:cNvSpPr txBox="1">
            <a:spLocks noChangeArrowheads="1"/>
          </p:cNvSpPr>
          <p:nvPr/>
        </p:nvSpPr>
        <p:spPr bwMode="auto">
          <a:xfrm>
            <a:off x="2908307" y="5472125"/>
            <a:ext cx="805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N=1105</a:t>
            </a:r>
          </a:p>
        </p:txBody>
      </p:sp>
      <p:sp>
        <p:nvSpPr>
          <p:cNvPr id="463913" name="TextBox 150"/>
          <p:cNvSpPr txBox="1">
            <a:spLocks noChangeArrowheads="1"/>
          </p:cNvSpPr>
          <p:nvPr/>
        </p:nvSpPr>
        <p:spPr bwMode="auto">
          <a:xfrm>
            <a:off x="5094294" y="5481650"/>
            <a:ext cx="768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N= 586</a:t>
            </a:r>
          </a:p>
        </p:txBody>
      </p:sp>
      <p:sp>
        <p:nvSpPr>
          <p:cNvPr id="463914" name="TextBox 98"/>
          <p:cNvSpPr txBox="1">
            <a:spLocks noChangeArrowheads="1"/>
          </p:cNvSpPr>
          <p:nvPr/>
        </p:nvSpPr>
        <p:spPr bwMode="auto">
          <a:xfrm>
            <a:off x="127000" y="6469064"/>
            <a:ext cx="1492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ITT population</a:t>
            </a:r>
          </a:p>
        </p:txBody>
      </p:sp>
      <p:sp>
        <p:nvSpPr>
          <p:cNvPr id="123" name="Oval 122"/>
          <p:cNvSpPr>
            <a:spLocks noChangeArrowheads="1"/>
          </p:cNvSpPr>
          <p:nvPr/>
        </p:nvSpPr>
        <p:spPr bwMode="auto">
          <a:xfrm>
            <a:off x="5445125" y="4013207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5446719" y="3921125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5402263" y="3732220"/>
            <a:ext cx="84137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5507044" y="3713164"/>
            <a:ext cx="84137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27" name="Oval 126"/>
          <p:cNvSpPr>
            <a:spLocks noChangeArrowheads="1"/>
          </p:cNvSpPr>
          <p:nvPr/>
        </p:nvSpPr>
        <p:spPr bwMode="auto">
          <a:xfrm>
            <a:off x="5294319" y="3706814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28" name="Oval 127"/>
          <p:cNvSpPr>
            <a:spLocks noChangeArrowheads="1"/>
          </p:cNvSpPr>
          <p:nvPr/>
        </p:nvSpPr>
        <p:spPr bwMode="auto">
          <a:xfrm>
            <a:off x="5618164" y="3695700"/>
            <a:ext cx="84137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31" name="Oval 130"/>
          <p:cNvSpPr>
            <a:spLocks noChangeArrowheads="1"/>
          </p:cNvSpPr>
          <p:nvPr/>
        </p:nvSpPr>
        <p:spPr bwMode="auto">
          <a:xfrm>
            <a:off x="5397500" y="3617915"/>
            <a:ext cx="84138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33" name="Oval 132"/>
          <p:cNvSpPr>
            <a:spLocks noChangeArrowheads="1"/>
          </p:cNvSpPr>
          <p:nvPr/>
        </p:nvSpPr>
        <p:spPr bwMode="auto">
          <a:xfrm>
            <a:off x="5500694" y="3586163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3168656" y="3502029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52" name="Oval 151"/>
          <p:cNvSpPr>
            <a:spLocks noChangeArrowheads="1"/>
          </p:cNvSpPr>
          <p:nvPr/>
        </p:nvSpPr>
        <p:spPr bwMode="auto">
          <a:xfrm>
            <a:off x="3455992" y="3492500"/>
            <a:ext cx="84137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53" name="Oval 152"/>
          <p:cNvSpPr>
            <a:spLocks noChangeArrowheads="1"/>
          </p:cNvSpPr>
          <p:nvPr/>
        </p:nvSpPr>
        <p:spPr bwMode="auto">
          <a:xfrm>
            <a:off x="3267075" y="3548068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54" name="Oval 153"/>
          <p:cNvSpPr>
            <a:spLocks noChangeArrowheads="1"/>
          </p:cNvSpPr>
          <p:nvPr/>
        </p:nvSpPr>
        <p:spPr bwMode="auto">
          <a:xfrm>
            <a:off x="3367088" y="3532194"/>
            <a:ext cx="84137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55" name="Oval 154"/>
          <p:cNvSpPr>
            <a:spLocks noChangeArrowheads="1"/>
          </p:cNvSpPr>
          <p:nvPr/>
        </p:nvSpPr>
        <p:spPr bwMode="auto">
          <a:xfrm>
            <a:off x="3268663" y="3463925"/>
            <a:ext cx="84137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56" name="Oval 155"/>
          <p:cNvSpPr>
            <a:spLocks noChangeArrowheads="1"/>
          </p:cNvSpPr>
          <p:nvPr/>
        </p:nvSpPr>
        <p:spPr bwMode="auto">
          <a:xfrm>
            <a:off x="3363919" y="339090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57" name="Oval 156"/>
          <p:cNvSpPr>
            <a:spLocks noChangeArrowheads="1"/>
          </p:cNvSpPr>
          <p:nvPr/>
        </p:nvSpPr>
        <p:spPr bwMode="auto">
          <a:xfrm>
            <a:off x="3438531" y="3305187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3168656" y="3313125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59" name="Oval 158"/>
          <p:cNvSpPr>
            <a:spLocks noChangeArrowheads="1"/>
          </p:cNvSpPr>
          <p:nvPr/>
        </p:nvSpPr>
        <p:spPr bwMode="auto">
          <a:xfrm>
            <a:off x="3341694" y="3246450"/>
            <a:ext cx="85725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60" name="Oval 159"/>
          <p:cNvSpPr>
            <a:spLocks noChangeArrowheads="1"/>
          </p:cNvSpPr>
          <p:nvPr/>
        </p:nvSpPr>
        <p:spPr bwMode="auto">
          <a:xfrm>
            <a:off x="3257550" y="3213112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61" name="Oval 160"/>
          <p:cNvSpPr>
            <a:spLocks noChangeArrowheads="1"/>
          </p:cNvSpPr>
          <p:nvPr/>
        </p:nvSpPr>
        <p:spPr bwMode="auto">
          <a:xfrm>
            <a:off x="3300413" y="3078175"/>
            <a:ext cx="84137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3495675" y="3070237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63" name="Oval 162"/>
          <p:cNvSpPr>
            <a:spLocks noChangeArrowheads="1"/>
          </p:cNvSpPr>
          <p:nvPr/>
        </p:nvSpPr>
        <p:spPr bwMode="auto">
          <a:xfrm>
            <a:off x="3260725" y="3298825"/>
            <a:ext cx="84138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64" name="Oval 163"/>
          <p:cNvSpPr>
            <a:spLocks noChangeArrowheads="1"/>
          </p:cNvSpPr>
          <p:nvPr/>
        </p:nvSpPr>
        <p:spPr bwMode="auto">
          <a:xfrm>
            <a:off x="3429000" y="3013075"/>
            <a:ext cx="84138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65" name="Oval 164"/>
          <p:cNvSpPr>
            <a:spLocks noChangeArrowheads="1"/>
          </p:cNvSpPr>
          <p:nvPr/>
        </p:nvSpPr>
        <p:spPr bwMode="auto">
          <a:xfrm>
            <a:off x="3170244" y="302895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66" name="Oval 165"/>
          <p:cNvSpPr>
            <a:spLocks noChangeArrowheads="1"/>
          </p:cNvSpPr>
          <p:nvPr/>
        </p:nvSpPr>
        <p:spPr bwMode="auto">
          <a:xfrm>
            <a:off x="3248031" y="2963875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auto">
          <a:xfrm>
            <a:off x="3143250" y="3113100"/>
            <a:ext cx="84138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68" name="Oval 167"/>
          <p:cNvSpPr>
            <a:spLocks noChangeArrowheads="1"/>
          </p:cNvSpPr>
          <p:nvPr/>
        </p:nvSpPr>
        <p:spPr bwMode="auto">
          <a:xfrm>
            <a:off x="3363919" y="316230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69" name="Oval 168"/>
          <p:cNvSpPr>
            <a:spLocks noChangeArrowheads="1"/>
          </p:cNvSpPr>
          <p:nvPr/>
        </p:nvSpPr>
        <p:spPr bwMode="auto">
          <a:xfrm>
            <a:off x="3163888" y="2914650"/>
            <a:ext cx="84137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70" name="Oval 169"/>
          <p:cNvSpPr>
            <a:spLocks noChangeArrowheads="1"/>
          </p:cNvSpPr>
          <p:nvPr/>
        </p:nvSpPr>
        <p:spPr bwMode="auto">
          <a:xfrm>
            <a:off x="3384550" y="2879725"/>
            <a:ext cx="84138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71" name="Oval 170"/>
          <p:cNvSpPr>
            <a:spLocks noChangeArrowheads="1"/>
          </p:cNvSpPr>
          <p:nvPr/>
        </p:nvSpPr>
        <p:spPr bwMode="auto">
          <a:xfrm>
            <a:off x="3346456" y="2963875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3330575" y="2782900"/>
            <a:ext cx="84138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>
            <a:off x="3470281" y="2908300"/>
            <a:ext cx="85725" cy="841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>
            <a:off x="3243269" y="2846400"/>
            <a:ext cx="85725" cy="84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3308350" y="2197112"/>
            <a:ext cx="84138" cy="857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Times New Roman" pitchFamily="-83" charset="0"/>
            </a:endParaRPr>
          </a:p>
        </p:txBody>
      </p:sp>
      <p:sp>
        <p:nvSpPr>
          <p:cNvPr id="463948" name="TextBox 79"/>
          <p:cNvSpPr txBox="1">
            <a:spLocks noChangeArrowheads="1"/>
          </p:cNvSpPr>
          <p:nvPr/>
        </p:nvSpPr>
        <p:spPr bwMode="auto">
          <a:xfrm>
            <a:off x="6859588" y="1778000"/>
            <a:ext cx="2284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Red dots: patients with CV death, MI, or ST</a:t>
            </a:r>
          </a:p>
        </p:txBody>
      </p:sp>
      <p:sp>
        <p:nvSpPr>
          <p:cNvPr id="463949" name="TextBox 91"/>
          <p:cNvSpPr txBox="1">
            <a:spLocks noChangeArrowheads="1"/>
          </p:cNvSpPr>
          <p:nvPr/>
        </p:nvSpPr>
        <p:spPr bwMode="auto">
          <a:xfrm>
            <a:off x="6845300" y="3479804"/>
            <a:ext cx="8090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230 PRU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chemeClr val="tx2"/>
            </a:gs>
            <a:gs pos="100000">
              <a:srgbClr val="0000FF"/>
            </a:gs>
          </a:gsLst>
          <a:lin ang="38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417888" y="1571637"/>
            <a:ext cx="1816100" cy="1679575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1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65923" name="Picture 23" descr="1 - Data 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656" y="1406525"/>
            <a:ext cx="5910263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5924" name="TextBox 5"/>
          <p:cNvSpPr txBox="1">
            <a:spLocks noChangeArrowheads="1"/>
          </p:cNvSpPr>
          <p:nvPr/>
        </p:nvSpPr>
        <p:spPr bwMode="auto">
          <a:xfrm>
            <a:off x="2032000" y="119063"/>
            <a:ext cx="7072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FF66"/>
                </a:solidFill>
              </a:rPr>
              <a:t>GRAVITAS: </a:t>
            </a:r>
            <a:r>
              <a:rPr lang="en-US" sz="2400">
                <a:solidFill>
                  <a:srgbClr val="FFFFFF"/>
                </a:solidFill>
              </a:rPr>
              <a:t>Hazard of Primary Endpoint According To </a:t>
            </a:r>
            <a:r>
              <a:rPr lang="en-US" sz="2400" i="1">
                <a:solidFill>
                  <a:srgbClr val="FFFFFF"/>
                </a:solidFill>
              </a:rPr>
              <a:t>Achieved </a:t>
            </a:r>
            <a:r>
              <a:rPr lang="en-US" sz="2400">
                <a:solidFill>
                  <a:srgbClr val="FFFFFF"/>
                </a:solidFill>
              </a:rPr>
              <a:t>OTR (Baseline or 30 days)</a:t>
            </a:r>
          </a:p>
        </p:txBody>
      </p:sp>
      <p:sp>
        <p:nvSpPr>
          <p:cNvPr id="465925" name="Line 45"/>
          <p:cNvSpPr>
            <a:spLocks noChangeShapeType="1"/>
          </p:cNvSpPr>
          <p:nvPr/>
        </p:nvSpPr>
        <p:spPr bwMode="auto">
          <a:xfrm>
            <a:off x="381000" y="10668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65926" name="Picture 6" descr="gift -white letter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6" y="190512"/>
            <a:ext cx="21177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5927" name="TextBox 6"/>
          <p:cNvSpPr txBox="1">
            <a:spLocks noChangeArrowheads="1"/>
          </p:cNvSpPr>
          <p:nvPr/>
        </p:nvSpPr>
        <p:spPr bwMode="auto">
          <a:xfrm>
            <a:off x="1001717" y="1066812"/>
            <a:ext cx="74310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7338" indent="-287338">
              <a:spcBef>
                <a:spcPct val="30000"/>
              </a:spcBef>
              <a:spcAft>
                <a:spcPts val="600"/>
              </a:spcAft>
              <a:buClr>
                <a:srgbClr val="FFFFFF"/>
              </a:buClr>
              <a:buFont typeface="Arial" pitchFamily="-83" charset="0"/>
              <a:buChar char="•"/>
            </a:pPr>
            <a:endParaRPr lang="en-US" sz="2800">
              <a:solidFill>
                <a:srgbClr val="FFFFFF"/>
              </a:solidFill>
            </a:endParaRPr>
          </a:p>
          <a:p>
            <a:pPr marL="287338" indent="-287338">
              <a:spcBef>
                <a:spcPct val="30000"/>
              </a:spcBef>
              <a:spcAft>
                <a:spcPts val="600"/>
              </a:spcAft>
              <a:buClr>
                <a:srgbClr val="FFFFFF"/>
              </a:buClr>
              <a:buFont typeface="Arial" pitchFamily="-83" charset="0"/>
              <a:buChar char="•"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465928" name="TextBox 9"/>
          <p:cNvSpPr txBox="1">
            <a:spLocks noChangeArrowheads="1"/>
          </p:cNvSpPr>
          <p:nvPr/>
        </p:nvSpPr>
        <p:spPr bwMode="auto">
          <a:xfrm>
            <a:off x="1720850" y="1571625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5929" name="TextBox 17"/>
          <p:cNvSpPr txBox="1">
            <a:spLocks noChangeArrowheads="1"/>
          </p:cNvSpPr>
          <p:nvPr/>
        </p:nvSpPr>
        <p:spPr bwMode="auto">
          <a:xfrm>
            <a:off x="2662244" y="1101725"/>
            <a:ext cx="3361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CV Death, MI or ST at </a:t>
            </a:r>
            <a:r>
              <a:rPr lang="en-US">
                <a:solidFill>
                  <a:srgbClr val="FFFF00"/>
                </a:solidFill>
              </a:rPr>
              <a:t>60 Days</a:t>
            </a:r>
          </a:p>
        </p:txBody>
      </p:sp>
      <p:sp>
        <p:nvSpPr>
          <p:cNvPr id="465930" name="TextBox 19"/>
          <p:cNvSpPr txBox="1">
            <a:spLocks noChangeArrowheads="1"/>
          </p:cNvSpPr>
          <p:nvPr/>
        </p:nvSpPr>
        <p:spPr bwMode="auto">
          <a:xfrm>
            <a:off x="76200" y="6396049"/>
            <a:ext cx="3879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Cox regression using OTR as a time-varying covariate</a:t>
            </a:r>
          </a:p>
          <a:p>
            <a:r>
              <a:rPr lang="en-US" sz="1200">
                <a:solidFill>
                  <a:srgbClr val="FFFFFF"/>
                </a:solidFill>
              </a:rPr>
              <a:t>Price MJ et al, </a:t>
            </a:r>
            <a:r>
              <a:rPr lang="en-US" sz="1200" i="1">
                <a:solidFill>
                  <a:srgbClr val="FFFFFF"/>
                </a:solidFill>
              </a:rPr>
              <a:t>in submission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65931" name="TextBox 26"/>
          <p:cNvSpPr txBox="1">
            <a:spLocks noChangeArrowheads="1"/>
          </p:cNvSpPr>
          <p:nvPr/>
        </p:nvSpPr>
        <p:spPr bwMode="auto">
          <a:xfrm>
            <a:off x="2647954" y="3865564"/>
            <a:ext cx="3464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CV Death, MI or ST at </a:t>
            </a:r>
            <a:r>
              <a:rPr lang="en-US">
                <a:solidFill>
                  <a:srgbClr val="FFFF00"/>
                </a:solidFill>
              </a:rPr>
              <a:t>6 Months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35350" y="4305312"/>
            <a:ext cx="1816100" cy="1679575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1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65933" name="Picture 28" descr="1 - Data 2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3831" y="4159262"/>
            <a:ext cx="5980113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5934" name="TextBox 16"/>
          <p:cNvSpPr txBox="1">
            <a:spLocks noChangeArrowheads="1"/>
          </p:cNvSpPr>
          <p:nvPr/>
        </p:nvSpPr>
        <p:spPr bwMode="auto">
          <a:xfrm>
            <a:off x="7505707" y="1169989"/>
            <a:ext cx="9091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N=2796</a:t>
            </a:r>
          </a:p>
        </p:txBody>
      </p:sp>
      <p:sp>
        <p:nvSpPr>
          <p:cNvPr id="465935" name="TextBox 18"/>
          <p:cNvSpPr txBox="1">
            <a:spLocks noChangeArrowheads="1"/>
          </p:cNvSpPr>
          <p:nvPr/>
        </p:nvSpPr>
        <p:spPr bwMode="auto">
          <a:xfrm>
            <a:off x="1301750" y="4333875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6200" y="3814771"/>
            <a:ext cx="9028113" cy="158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 flip="none" rotWithShape="1">
          <a:gsLst>
            <a:gs pos="0">
              <a:schemeClr val="tx1"/>
            </a:gs>
            <a:gs pos="48000">
              <a:schemeClr val="accent6">
                <a:lumMod val="75000"/>
              </a:schemeClr>
            </a:gs>
            <a:gs pos="99000">
              <a:schemeClr val="tx1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Box 15"/>
          <p:cNvSpPr txBox="1">
            <a:spLocks noChangeArrowheads="1"/>
          </p:cNvSpPr>
          <p:nvPr/>
        </p:nvSpPr>
        <p:spPr bwMode="auto">
          <a:xfrm>
            <a:off x="-1498600" y="2532063"/>
            <a:ext cx="184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600">
              <a:solidFill>
                <a:srgbClr val="000000"/>
              </a:solidFill>
              <a:latin typeface="Times New Roman" pitchFamily="-83" charset="0"/>
            </a:endParaRPr>
          </a:p>
        </p:txBody>
      </p:sp>
      <p:grpSp>
        <p:nvGrpSpPr>
          <p:cNvPr id="467971" name="Groupe 6"/>
          <p:cNvGrpSpPr>
            <a:grpSpLocks/>
          </p:cNvGrpSpPr>
          <p:nvPr/>
        </p:nvGrpSpPr>
        <p:grpSpPr bwMode="auto">
          <a:xfrm>
            <a:off x="285756" y="1268416"/>
            <a:ext cx="4627563" cy="5159375"/>
            <a:chOff x="4355975" y="1620890"/>
            <a:chExt cx="4627175" cy="5158977"/>
          </a:xfrm>
        </p:grpSpPr>
        <p:cxnSp>
          <p:nvCxnSpPr>
            <p:cNvPr id="49" name="Straight Arrow Connector 17"/>
            <p:cNvCxnSpPr>
              <a:cxnSpLocks noChangeShapeType="1"/>
            </p:cNvCxnSpPr>
            <p:nvPr/>
          </p:nvCxnSpPr>
          <p:spPr bwMode="auto">
            <a:xfrm flipH="1">
              <a:off x="6633847" y="1773278"/>
              <a:ext cx="30159" cy="669873"/>
            </a:xfrm>
            <a:prstGeom prst="straightConnector1">
              <a:avLst/>
            </a:prstGeom>
            <a:ln>
              <a:solidFill>
                <a:schemeClr val="bg1"/>
              </a:solidFill>
              <a:headEnd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17"/>
            <p:cNvCxnSpPr>
              <a:cxnSpLocks noChangeShapeType="1"/>
            </p:cNvCxnSpPr>
            <p:nvPr/>
          </p:nvCxnSpPr>
          <p:spPr bwMode="auto">
            <a:xfrm>
              <a:off x="7992633" y="3103501"/>
              <a:ext cx="0" cy="3565250"/>
            </a:xfrm>
            <a:prstGeom prst="straightConnector1">
              <a:avLst/>
            </a:prstGeom>
            <a:ln>
              <a:solidFill>
                <a:schemeClr val="bg1"/>
              </a:solidFill>
              <a:headEnd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17"/>
            <p:cNvCxnSpPr>
              <a:cxnSpLocks noChangeShapeType="1"/>
            </p:cNvCxnSpPr>
            <p:nvPr/>
          </p:nvCxnSpPr>
          <p:spPr bwMode="auto">
            <a:xfrm>
              <a:off x="5400462" y="3103501"/>
              <a:ext cx="0" cy="3565250"/>
            </a:xfrm>
            <a:prstGeom prst="straightConnector1">
              <a:avLst/>
            </a:prstGeom>
            <a:ln>
              <a:headEnd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3"/>
            <p:cNvSpPr>
              <a:spLocks noChangeArrowheads="1"/>
            </p:cNvSpPr>
            <p:nvPr/>
          </p:nvSpPr>
          <p:spPr bwMode="auto">
            <a:xfrm>
              <a:off x="7013227" y="2968573"/>
              <a:ext cx="1957224" cy="175722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5" tIns="45718" rIns="91435" bIns="45718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Standard of care</a:t>
              </a:r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4355975" y="2944763"/>
              <a:ext cx="2088975" cy="700033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1435" tIns="45718" rIns="91435" bIns="45718" anchor="ctr"/>
            <a:lstStyle/>
            <a:p>
              <a:pPr algn="ctr" eaLnBrk="0" hangingPunct="0">
                <a:defRPr/>
              </a:pPr>
              <a:r>
                <a:rPr lang="en-US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VerifyNow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32" name="TextBox 24"/>
            <p:cNvSpPr txBox="1">
              <a:spLocks noChangeArrowheads="1"/>
            </p:cNvSpPr>
            <p:nvPr/>
          </p:nvSpPr>
          <p:spPr bwMode="auto">
            <a:xfrm>
              <a:off x="4355975" y="3771786"/>
              <a:ext cx="2088975" cy="1323337"/>
            </a:xfrm>
            <a:prstGeom prst="rect">
              <a:avLst/>
            </a:prstGeom>
            <a:solidFill>
              <a:schemeClr val="accent6"/>
            </a:solidFill>
            <a:ln w="317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Drug</a:t>
              </a:r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ASA</a:t>
              </a: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en-US" sz="1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clopidogrel</a:t>
              </a: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en-US" sz="1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prasugrel</a:t>
              </a: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</a:t>
              </a:r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2b3a </a:t>
              </a: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and </a:t>
              </a:r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Dose adjust </a:t>
              </a:r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adjustments </a:t>
              </a:r>
              <a:r>
                <a:rPr lang="en-US" sz="14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H="1">
              <a:off x="5795717" y="2332035"/>
              <a:ext cx="823843" cy="520660"/>
            </a:xfrm>
            <a:prstGeom prst="line">
              <a:avLst/>
            </a:prstGeom>
            <a:ln w="57150">
              <a:headEnd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6619560" y="2332035"/>
              <a:ext cx="827019" cy="520660"/>
            </a:xfrm>
            <a:prstGeom prst="line">
              <a:avLst/>
            </a:prstGeom>
            <a:ln w="57150">
              <a:solidFill>
                <a:schemeClr val="bg1"/>
              </a:solidFill>
              <a:headEnd/>
              <a:tailEnd type="triangle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5435384" y="1620890"/>
              <a:ext cx="2454069" cy="431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5" tIns="45718" rIns="91435" bIns="45718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Coronary angiogram</a:t>
              </a:r>
            </a:p>
          </p:txBody>
        </p:sp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4375023" y="4857552"/>
              <a:ext cx="2069926" cy="312714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1435" tIns="45718" rIns="91435" bIns="45718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Stent-PCI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387805" y="2162185"/>
              <a:ext cx="492326" cy="36930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Rd</a:t>
              </a:r>
            </a:p>
          </p:txBody>
        </p:sp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7025926" y="5249635"/>
              <a:ext cx="1957224" cy="9873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5" tIns="45718" rIns="91435" bIns="45718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Standard of care</a:t>
              </a:r>
            </a:p>
          </p:txBody>
        </p:sp>
        <p:sp>
          <p:nvSpPr>
            <p:cNvPr id="43" name="TextBox 24"/>
            <p:cNvSpPr txBox="1">
              <a:spLocks noChangeArrowheads="1"/>
            </p:cNvSpPr>
            <p:nvPr/>
          </p:nvSpPr>
          <p:spPr bwMode="auto">
            <a:xfrm>
              <a:off x="4384548" y="5286144"/>
              <a:ext cx="2060402" cy="954014"/>
            </a:xfrm>
            <a:prstGeom prst="rect">
              <a:avLst/>
            </a:prstGeom>
            <a:solidFill>
              <a:schemeClr val="accent6"/>
            </a:solidFill>
            <a:ln w="317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Drug</a:t>
              </a:r>
              <a:r>
                <a:rPr lang="en-US" sz="1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and</a:t>
              </a:r>
              <a:r>
                <a:rPr lang="en-US" sz="1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Dose</a:t>
              </a:r>
              <a:r>
                <a:rPr lang="en-US" sz="1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adjustments if high platelet reactivity at Day 14</a:t>
              </a:r>
            </a:p>
          </p:txBody>
        </p:sp>
        <p:sp>
          <p:nvSpPr>
            <p:cNvPr id="45" name="Rectangle 3"/>
            <p:cNvSpPr>
              <a:spLocks noChangeArrowheads="1"/>
            </p:cNvSpPr>
            <p:nvPr/>
          </p:nvSpPr>
          <p:spPr bwMode="auto">
            <a:xfrm>
              <a:off x="4355975" y="6348100"/>
              <a:ext cx="4614476" cy="4317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5" tIns="45718" rIns="91435" bIns="45718" anchor="ctr"/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12-month</a:t>
              </a: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FU</a:t>
              </a:r>
            </a:p>
          </p:txBody>
        </p:sp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7013227" y="4844853"/>
              <a:ext cx="1957224" cy="312714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5" tIns="45718" rIns="91435" bIns="45718"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Stent-PCI</a:t>
              </a:r>
            </a:p>
          </p:txBody>
        </p:sp>
      </p:grpSp>
      <p:sp>
        <p:nvSpPr>
          <p:cNvPr id="51" name="TextBox 5"/>
          <p:cNvSpPr txBox="1">
            <a:spLocks noChangeArrowheads="1"/>
          </p:cNvSpPr>
          <p:nvPr/>
        </p:nvSpPr>
        <p:spPr bwMode="auto">
          <a:xfrm>
            <a:off x="2214563" y="285762"/>
            <a:ext cx="4786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 trial design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84753" y="2362201"/>
            <a:ext cx="4032250" cy="92333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>
                <a:solidFill>
                  <a:schemeClr val="bg1"/>
                </a:solidFill>
              </a:rPr>
              <a:t>Primary endpoint at 12 months:</a:t>
            </a:r>
          </a:p>
          <a:p>
            <a:pPr>
              <a:buFont typeface="Arial" pitchFamily="-83" charset="0"/>
              <a:buChar char="•"/>
            </a:pPr>
            <a:r>
              <a:rPr lang="en-US">
                <a:solidFill>
                  <a:schemeClr val="bg1"/>
                </a:solidFill>
              </a:rPr>
              <a:t>Death, MI, stroke, stent thrombosis, urgent revascularization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6739" y="6524637"/>
            <a:ext cx="4750720" cy="276999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ARCTIC study protocol - Collet JP, et al. Am Heart J 2011;161:5-12</a:t>
            </a:r>
            <a:endParaRPr lang="fr-FR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tx1"/>
            </a:gs>
            <a:gs pos="52000">
              <a:schemeClr val="accent6">
                <a:lumMod val="75000"/>
              </a:schemeClr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2402" y="2059359"/>
          <a:ext cx="8712968" cy="39604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71800"/>
                <a:gridCol w="1828800"/>
                <a:gridCol w="1524000"/>
                <a:gridCol w="1596280"/>
                <a:gridCol w="792088"/>
              </a:tblGrid>
              <a:tr h="6504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Conventional</a:t>
                      </a:r>
                      <a:endParaRPr lang="fr-FR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Calibri"/>
                        </a:rPr>
                        <a:t>Monitoring</a:t>
                      </a:r>
                      <a:endParaRPr lang="fr-FR" sz="1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HR [95%CI] 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041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Death </a:t>
                      </a:r>
                      <a:r>
                        <a:rPr lang="en-GB" sz="1600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MI  - %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28.8</a:t>
                      </a:r>
                      <a:endParaRPr lang="fr-FR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31.7</a:t>
                      </a:r>
                      <a:endParaRPr lang="fr-FR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1.11 [0.96; 1.29]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531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Any death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 %</a:t>
                      </a:r>
                      <a:endParaRPr lang="fr-FR" sz="16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1.6</a:t>
                      </a:r>
                      <a:endParaRPr lang="fr-FR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fr-FR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1.41 [0.79; 2.50]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0.24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31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Myocardial infarction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 %</a:t>
                      </a:r>
                      <a:endParaRPr lang="fr-FR" sz="16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28.4</a:t>
                      </a:r>
                      <a:endParaRPr lang="fr-FR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30.3</a:t>
                      </a:r>
                      <a:endParaRPr lang="fr-FR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1.08 [0.93; 1.25]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0.32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531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Stent thrombosis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 %</a:t>
                      </a:r>
                      <a:endParaRPr lang="fr-FR" sz="16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  <a:endParaRPr lang="fr-FR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fr-FR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1.34 [0.56; 3.18]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0.51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81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Stroke </a:t>
                      </a:r>
                      <a:r>
                        <a:rPr lang="en-GB" sz="1600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TIA- %</a:t>
                      </a:r>
                      <a:endParaRPr lang="fr-FR" sz="16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0.6</a:t>
                      </a:r>
                      <a:endParaRPr lang="fr-FR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  <a:endParaRPr lang="fr-FR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1.15 [0.42; 3.18]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0.78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531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Urgent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revascularization - %</a:t>
                      </a:r>
                      <a:endParaRPr lang="fr-FR" sz="16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  <a:endParaRPr lang="fr-FR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fr-FR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1.06 [0.73; 1.55]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0.76</a:t>
                      </a:r>
                    </a:p>
                  </a:txBody>
                  <a:tcPr marL="61111" marR="6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71830" y="619780"/>
            <a:ext cx="3576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Ischemic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Endpoints</a:t>
            </a:r>
            <a:endParaRPr lang="fr-FR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chemeClr val="tx2"/>
            </a:gs>
            <a:gs pos="5000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kstvak 2"/>
          <p:cNvSpPr txBox="1">
            <a:spLocks noChangeArrowheads="1"/>
          </p:cNvSpPr>
          <p:nvPr/>
        </p:nvSpPr>
        <p:spPr bwMode="auto">
          <a:xfrm>
            <a:off x="990600" y="152403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dirty="0" err="1" smtClean="0">
                <a:solidFill>
                  <a:srgbClr val="FFFF00"/>
                </a:solidFill>
              </a:rPr>
              <a:t>Measure</a:t>
            </a:r>
            <a:r>
              <a:rPr lang="nl-NL" sz="3600" dirty="0" smtClean="0">
                <a:solidFill>
                  <a:srgbClr val="FFFF00"/>
                </a:solidFill>
              </a:rPr>
              <a:t> </a:t>
            </a:r>
            <a:r>
              <a:rPr lang="nl-NL" sz="3600" dirty="0" err="1" smtClean="0">
                <a:solidFill>
                  <a:srgbClr val="FFFF00"/>
                </a:solidFill>
              </a:rPr>
              <a:t>Platelet</a:t>
            </a:r>
            <a:r>
              <a:rPr lang="nl-NL" sz="3600" dirty="0" smtClean="0">
                <a:solidFill>
                  <a:srgbClr val="FFFF00"/>
                </a:solidFill>
              </a:rPr>
              <a:t> </a:t>
            </a:r>
            <a:r>
              <a:rPr lang="nl-NL" sz="3600" dirty="0" err="1" smtClean="0">
                <a:solidFill>
                  <a:srgbClr val="FFFF00"/>
                </a:solidFill>
              </a:rPr>
              <a:t>Function</a:t>
            </a:r>
            <a:r>
              <a:rPr lang="nl-NL" sz="3600" dirty="0" smtClean="0">
                <a:solidFill>
                  <a:srgbClr val="FFFF00"/>
                </a:solidFill>
              </a:rPr>
              <a:t>? 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471043" name="Tekstvak 3"/>
          <p:cNvSpPr txBox="1">
            <a:spLocks noChangeArrowheads="1"/>
          </p:cNvSpPr>
          <p:nvPr/>
        </p:nvSpPr>
        <p:spPr bwMode="auto">
          <a:xfrm>
            <a:off x="228600" y="1694795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Select</a:t>
            </a:r>
            <a:r>
              <a:rPr lang="nl-NL" sz="2800" dirty="0" smtClean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latin typeface="Calibri" pitchFamily="-83" charset="0"/>
              </a:rPr>
              <a:t>only</a:t>
            </a:r>
            <a:r>
              <a:rPr lang="nl-NL" sz="2800" dirty="0" smtClean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latin typeface="Calibri" pitchFamily="-83" charset="0"/>
              </a:rPr>
              <a:t>high-risk</a:t>
            </a:r>
            <a:r>
              <a:rPr lang="nl-NL" sz="2800" dirty="0" smtClean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latin typeface="Calibri" pitchFamily="-83" charset="0"/>
              </a:rPr>
              <a:t>patients</a:t>
            </a:r>
            <a:r>
              <a:rPr lang="nl-NL" sz="2800" dirty="0" smtClean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rgbClr val="FFFF00"/>
                </a:solidFill>
                <a:latin typeface="Calibri" pitchFamily="-83" charset="0"/>
              </a:rPr>
              <a:t>for</a:t>
            </a:r>
            <a:r>
              <a:rPr lang="nl-NL" sz="2800" dirty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rgbClr val="FFFF00"/>
                </a:solidFill>
                <a:latin typeface="Calibri" pitchFamily="-83" charset="0"/>
              </a:rPr>
              <a:t>new</a:t>
            </a:r>
            <a:r>
              <a:rPr lang="nl-NL" sz="2800" dirty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rgbClr val="FFFF00"/>
                </a:solidFill>
                <a:latin typeface="Calibri" pitchFamily="-83" charset="0"/>
              </a:rPr>
              <a:t>agents</a:t>
            </a:r>
            <a:r>
              <a:rPr lang="nl-NL" sz="2800" dirty="0">
                <a:solidFill>
                  <a:srgbClr val="FFFF00"/>
                </a:solidFill>
                <a:latin typeface="Calibri" pitchFamily="-83" charset="0"/>
              </a:rPr>
              <a:t> (</a:t>
            </a:r>
            <a:r>
              <a:rPr lang="nl-NL" sz="2800" dirty="0" err="1">
                <a:solidFill>
                  <a:srgbClr val="FFFF00"/>
                </a:solidFill>
                <a:latin typeface="Calibri" pitchFamily="-83" charset="0"/>
              </a:rPr>
              <a:t>prasugrel</a:t>
            </a:r>
            <a:r>
              <a:rPr lang="nl-NL" sz="2800" dirty="0">
                <a:solidFill>
                  <a:srgbClr val="FFFF00"/>
                </a:solidFill>
                <a:latin typeface="Calibri" pitchFamily="-83" charset="0"/>
              </a:rPr>
              <a:t>/</a:t>
            </a:r>
            <a:r>
              <a:rPr lang="nl-NL" sz="2800" dirty="0" err="1">
                <a:solidFill>
                  <a:srgbClr val="FFFF00"/>
                </a:solidFill>
                <a:latin typeface="Calibri" pitchFamily="-83" charset="0"/>
              </a:rPr>
              <a:t>ticagrelor</a:t>
            </a:r>
            <a:r>
              <a:rPr lang="nl-NL" sz="2800" dirty="0" smtClean="0">
                <a:solidFill>
                  <a:srgbClr val="FFFF00"/>
                </a:solidFill>
                <a:latin typeface="Calibri" pitchFamily="-83" charset="0"/>
              </a:rPr>
              <a:t>)</a:t>
            </a:r>
            <a:endParaRPr lang="nl-NL" sz="2800" dirty="0" smtClean="0">
              <a:solidFill>
                <a:schemeClr val="bg1"/>
              </a:solidFill>
              <a:latin typeface="Calibri" pitchFamily="-83" charset="0"/>
            </a:endParaRPr>
          </a:p>
          <a:p>
            <a:endParaRPr lang="nl-NL" sz="2800" dirty="0">
              <a:solidFill>
                <a:schemeClr val="bg1"/>
              </a:solidFill>
              <a:latin typeface="Calibri" pitchFamily="-83" charset="0"/>
            </a:endParaRPr>
          </a:p>
          <a:p>
            <a:pPr>
              <a:buFont typeface="Arial" pitchFamily="-83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Reduce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cost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: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Using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clopidogrel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in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those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75% of </a:t>
            </a:r>
          </a:p>
          <a:p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patients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who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are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responders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will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reduce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cost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as </a:t>
            </a:r>
          </a:p>
          <a:p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compared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to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using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new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agents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in all </a:t>
            </a:r>
            <a:r>
              <a:rPr lang="nl-NL" sz="2800" dirty="0" err="1" smtClean="0">
                <a:solidFill>
                  <a:schemeClr val="bg1"/>
                </a:solidFill>
                <a:latin typeface="Calibri" pitchFamily="-83" charset="0"/>
              </a:rPr>
              <a:t>patients</a:t>
            </a:r>
            <a:r>
              <a:rPr lang="nl-NL" sz="2800" dirty="0" smtClean="0">
                <a:solidFill>
                  <a:schemeClr val="bg1"/>
                </a:solidFill>
                <a:latin typeface="Calibri" pitchFamily="-83" charset="0"/>
              </a:rPr>
              <a:t> (50 E </a:t>
            </a:r>
            <a:r>
              <a:rPr lang="nl-NL" sz="2800" dirty="0" err="1" smtClean="0">
                <a:solidFill>
                  <a:schemeClr val="bg1"/>
                </a:solidFill>
                <a:latin typeface="Calibri" pitchFamily="-83" charset="0"/>
              </a:rPr>
              <a:t>vs</a:t>
            </a:r>
            <a:r>
              <a:rPr lang="nl-NL" sz="2800" dirty="0" smtClean="0">
                <a:solidFill>
                  <a:schemeClr val="bg1"/>
                </a:solidFill>
                <a:latin typeface="Calibri" pitchFamily="-83" charset="0"/>
              </a:rPr>
              <a:t> 950 E)</a:t>
            </a:r>
          </a:p>
          <a:p>
            <a:pPr>
              <a:buFont typeface="Arial" pitchFamily="-83" charset="0"/>
              <a:buChar char="•"/>
            </a:pPr>
            <a:endParaRPr lang="nl-NL" sz="2800" dirty="0">
              <a:solidFill>
                <a:schemeClr val="bg1"/>
              </a:solidFill>
              <a:latin typeface="Calibri" pitchFamily="-83" charset="0"/>
            </a:endParaRPr>
          </a:p>
          <a:p>
            <a:pPr>
              <a:buFont typeface="Arial" pitchFamily="-83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Reduce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the risk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for</a:t>
            </a:r>
            <a:r>
              <a:rPr lang="nl-NL" sz="2800" dirty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 pitchFamily="-83" charset="0"/>
              </a:rPr>
              <a:t>bleeds</a:t>
            </a:r>
            <a:endParaRPr lang="nl-NL" sz="2800" dirty="0" smtClean="0">
              <a:solidFill>
                <a:schemeClr val="bg1"/>
              </a:solidFill>
              <a:latin typeface="Calibri" pitchFamily="-83" charset="0"/>
            </a:endParaRPr>
          </a:p>
          <a:p>
            <a:r>
              <a:rPr lang="nl-NL" sz="2800" dirty="0" smtClean="0">
                <a:solidFill>
                  <a:schemeClr val="bg1"/>
                </a:solidFill>
                <a:latin typeface="Calibri" pitchFamily="-83" charset="0"/>
              </a:rPr>
              <a:t> </a:t>
            </a:r>
            <a:r>
              <a:rPr lang="nl-NL" dirty="0" smtClean="0">
                <a:solidFill>
                  <a:schemeClr val="bg1"/>
                </a:solidFill>
                <a:latin typeface="Calibri" pitchFamily="-83" charset="0"/>
              </a:rPr>
              <a:t> </a:t>
            </a:r>
            <a:endParaRPr lang="nl-NL" dirty="0">
              <a:solidFill>
                <a:schemeClr val="bg1"/>
              </a:solidFill>
              <a:latin typeface="Calibri" pitchFamily="-83" charset="0"/>
            </a:endParaRPr>
          </a:p>
        </p:txBody>
      </p:sp>
      <p:cxnSp>
        <p:nvCxnSpPr>
          <p:cNvPr id="5" name="Rechte verbindingslijn 4"/>
          <p:cNvCxnSpPr>
            <a:cxnSpLocks noChangeShapeType="1"/>
          </p:cNvCxnSpPr>
          <p:nvPr/>
        </p:nvCxnSpPr>
        <p:spPr bwMode="auto">
          <a:xfrm>
            <a:off x="0" y="989016"/>
            <a:ext cx="9144000" cy="1587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/>
          <p:cNvSpPr/>
          <p:nvPr/>
        </p:nvSpPr>
        <p:spPr>
          <a:xfrm>
            <a:off x="1773244" y="1620838"/>
            <a:ext cx="6357937" cy="406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20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219200"/>
          </a:xfrm>
          <a:solidFill>
            <a:srgbClr val="00009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High Platelet Reactivity on Clopidogrel:</a:t>
            </a:r>
            <a:br>
              <a:rPr lang="en-US" sz="2800" smtClean="0">
                <a:solidFill>
                  <a:schemeClr val="bg1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</a:br>
            <a:r>
              <a:rPr lang="en-US" sz="2800" smtClean="0">
                <a:solidFill>
                  <a:schemeClr val="bg1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Switch to Prasugrel</a:t>
            </a:r>
            <a:br>
              <a:rPr lang="en-US" sz="2800" smtClean="0">
                <a:solidFill>
                  <a:schemeClr val="bg1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</a:br>
            <a:endParaRPr lang="en-US" sz="2800" smtClean="0">
              <a:solidFill>
                <a:schemeClr val="bg1"/>
              </a:solidFill>
              <a:latin typeface="Arial" pitchFamily="-83" charset="0"/>
              <a:ea typeface="Arial" pitchFamily="-83" charset="0"/>
              <a:cs typeface="Arial" pitchFamily="-83" charset="0"/>
              <a:sym typeface="Arial" pitchFamily="-83" charset="0"/>
            </a:endParaRPr>
          </a:p>
        </p:txBody>
      </p:sp>
      <p:sp>
        <p:nvSpPr>
          <p:cNvPr id="472068" name="Line 5"/>
          <p:cNvSpPr>
            <a:spLocks noChangeShapeType="1"/>
          </p:cNvSpPr>
          <p:nvPr/>
        </p:nvSpPr>
        <p:spPr bwMode="auto">
          <a:xfrm>
            <a:off x="1771650" y="1685931"/>
            <a:ext cx="1588" cy="4056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69" name="Line 6"/>
          <p:cNvSpPr>
            <a:spLocks noChangeShapeType="1"/>
          </p:cNvSpPr>
          <p:nvPr/>
        </p:nvSpPr>
        <p:spPr bwMode="auto">
          <a:xfrm>
            <a:off x="1719269" y="5742000"/>
            <a:ext cx="52387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70" name="Line 7"/>
          <p:cNvSpPr>
            <a:spLocks noChangeShapeType="1"/>
          </p:cNvSpPr>
          <p:nvPr/>
        </p:nvSpPr>
        <p:spPr bwMode="auto">
          <a:xfrm>
            <a:off x="1719269" y="5068900"/>
            <a:ext cx="52387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71" name="Line 8"/>
          <p:cNvSpPr>
            <a:spLocks noChangeShapeType="1"/>
          </p:cNvSpPr>
          <p:nvPr/>
        </p:nvSpPr>
        <p:spPr bwMode="auto">
          <a:xfrm>
            <a:off x="1719269" y="4389450"/>
            <a:ext cx="52387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72" name="Line 9"/>
          <p:cNvSpPr>
            <a:spLocks noChangeShapeType="1"/>
          </p:cNvSpPr>
          <p:nvPr/>
        </p:nvSpPr>
        <p:spPr bwMode="auto">
          <a:xfrm>
            <a:off x="1719269" y="3719516"/>
            <a:ext cx="52387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73" name="Line 10"/>
          <p:cNvSpPr>
            <a:spLocks noChangeShapeType="1"/>
          </p:cNvSpPr>
          <p:nvPr/>
        </p:nvSpPr>
        <p:spPr bwMode="auto">
          <a:xfrm>
            <a:off x="1719269" y="3038487"/>
            <a:ext cx="52387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74" name="Line 11"/>
          <p:cNvSpPr>
            <a:spLocks noChangeShapeType="1"/>
          </p:cNvSpPr>
          <p:nvPr/>
        </p:nvSpPr>
        <p:spPr bwMode="auto">
          <a:xfrm>
            <a:off x="1719269" y="2365387"/>
            <a:ext cx="52387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75" name="Line 12"/>
          <p:cNvSpPr>
            <a:spLocks noChangeShapeType="1"/>
          </p:cNvSpPr>
          <p:nvPr/>
        </p:nvSpPr>
        <p:spPr bwMode="auto">
          <a:xfrm>
            <a:off x="1719269" y="1685937"/>
            <a:ext cx="52387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76" name="Line 13"/>
          <p:cNvSpPr>
            <a:spLocks noChangeShapeType="1"/>
          </p:cNvSpPr>
          <p:nvPr/>
        </p:nvSpPr>
        <p:spPr bwMode="auto">
          <a:xfrm rot="10800000" flipH="1">
            <a:off x="3103569" y="2333625"/>
            <a:ext cx="3984625" cy="14303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77" name="Line 14"/>
          <p:cNvSpPr>
            <a:spLocks noChangeShapeType="1"/>
          </p:cNvSpPr>
          <p:nvPr/>
        </p:nvSpPr>
        <p:spPr bwMode="auto">
          <a:xfrm rot="10800000" flipH="1">
            <a:off x="3103569" y="2093925"/>
            <a:ext cx="3984625" cy="9286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78" name="Line 15"/>
          <p:cNvSpPr>
            <a:spLocks noChangeShapeType="1"/>
          </p:cNvSpPr>
          <p:nvPr/>
        </p:nvSpPr>
        <p:spPr bwMode="auto">
          <a:xfrm rot="10800000" flipH="1">
            <a:off x="3103569" y="2279650"/>
            <a:ext cx="3984625" cy="13985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79" name="Line 16"/>
          <p:cNvSpPr>
            <a:spLocks noChangeShapeType="1"/>
          </p:cNvSpPr>
          <p:nvPr/>
        </p:nvSpPr>
        <p:spPr bwMode="auto">
          <a:xfrm rot="10800000" flipH="1">
            <a:off x="3103569" y="1965337"/>
            <a:ext cx="3984625" cy="6572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80" name="Line 17"/>
          <p:cNvSpPr>
            <a:spLocks noChangeShapeType="1"/>
          </p:cNvSpPr>
          <p:nvPr/>
        </p:nvSpPr>
        <p:spPr bwMode="auto">
          <a:xfrm rot="10800000" flipH="1">
            <a:off x="3103569" y="2541600"/>
            <a:ext cx="3984625" cy="8413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81" name="Line 18"/>
          <p:cNvSpPr>
            <a:spLocks noChangeShapeType="1"/>
          </p:cNvSpPr>
          <p:nvPr/>
        </p:nvSpPr>
        <p:spPr bwMode="auto">
          <a:xfrm rot="10800000" flipH="1">
            <a:off x="3103569" y="2132025"/>
            <a:ext cx="3984625" cy="12350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82" name="Line 19"/>
          <p:cNvSpPr>
            <a:spLocks noChangeShapeType="1"/>
          </p:cNvSpPr>
          <p:nvPr/>
        </p:nvSpPr>
        <p:spPr bwMode="auto">
          <a:xfrm rot="10800000" flipH="1">
            <a:off x="3103569" y="2887666"/>
            <a:ext cx="3984625" cy="10874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83" name="Line 20"/>
          <p:cNvSpPr>
            <a:spLocks noChangeShapeType="1"/>
          </p:cNvSpPr>
          <p:nvPr/>
        </p:nvSpPr>
        <p:spPr bwMode="auto">
          <a:xfrm rot="10800000" flipH="1">
            <a:off x="3103569" y="2319338"/>
            <a:ext cx="3984625" cy="15684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84" name="Line 21"/>
          <p:cNvSpPr>
            <a:spLocks noChangeShapeType="1"/>
          </p:cNvSpPr>
          <p:nvPr/>
        </p:nvSpPr>
        <p:spPr bwMode="auto">
          <a:xfrm rot="10800000" flipH="1">
            <a:off x="3103569" y="3311537"/>
            <a:ext cx="3984625" cy="1190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85" name="Line 22"/>
          <p:cNvSpPr>
            <a:spLocks noChangeShapeType="1"/>
          </p:cNvSpPr>
          <p:nvPr/>
        </p:nvSpPr>
        <p:spPr bwMode="auto">
          <a:xfrm rot="10800000" flipH="1">
            <a:off x="3103569" y="2230438"/>
            <a:ext cx="3984625" cy="15097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86" name="Line 23"/>
          <p:cNvSpPr>
            <a:spLocks noChangeShapeType="1"/>
          </p:cNvSpPr>
          <p:nvPr/>
        </p:nvSpPr>
        <p:spPr bwMode="auto">
          <a:xfrm rot="10800000" flipH="1">
            <a:off x="3103569" y="2516200"/>
            <a:ext cx="3984625" cy="10112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87" name="Line 24"/>
          <p:cNvSpPr>
            <a:spLocks noChangeShapeType="1"/>
          </p:cNvSpPr>
          <p:nvPr/>
        </p:nvSpPr>
        <p:spPr bwMode="auto">
          <a:xfrm rot="10800000" flipH="1">
            <a:off x="3103569" y="2365387"/>
            <a:ext cx="3984625" cy="11842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88" name="Line 25"/>
          <p:cNvSpPr>
            <a:spLocks noChangeShapeType="1"/>
          </p:cNvSpPr>
          <p:nvPr/>
        </p:nvSpPr>
        <p:spPr bwMode="auto">
          <a:xfrm rot="10800000" flipH="1">
            <a:off x="3103569" y="2773363"/>
            <a:ext cx="3984625" cy="14493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89" name="Line 26"/>
          <p:cNvSpPr>
            <a:spLocks noChangeShapeType="1"/>
          </p:cNvSpPr>
          <p:nvPr/>
        </p:nvSpPr>
        <p:spPr bwMode="auto">
          <a:xfrm rot="10800000" flipH="1">
            <a:off x="3103569" y="2166938"/>
            <a:ext cx="3984625" cy="15430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90" name="Line 27"/>
          <p:cNvSpPr>
            <a:spLocks noChangeShapeType="1"/>
          </p:cNvSpPr>
          <p:nvPr/>
        </p:nvSpPr>
        <p:spPr bwMode="auto">
          <a:xfrm rot="10800000" flipH="1">
            <a:off x="3103569" y="2759075"/>
            <a:ext cx="3984625" cy="5921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91" name="Line 28"/>
          <p:cNvSpPr>
            <a:spLocks noChangeShapeType="1"/>
          </p:cNvSpPr>
          <p:nvPr/>
        </p:nvSpPr>
        <p:spPr bwMode="auto">
          <a:xfrm rot="10800000" flipH="1">
            <a:off x="3103569" y="2343162"/>
            <a:ext cx="3984625" cy="16621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92" name="Line 29"/>
          <p:cNvSpPr>
            <a:spLocks noChangeShapeType="1"/>
          </p:cNvSpPr>
          <p:nvPr/>
        </p:nvSpPr>
        <p:spPr bwMode="auto">
          <a:xfrm rot="10800000" flipH="1">
            <a:off x="3103569" y="2236800"/>
            <a:ext cx="3984625" cy="7461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93" name="Line 30"/>
          <p:cNvSpPr>
            <a:spLocks noChangeShapeType="1"/>
          </p:cNvSpPr>
          <p:nvPr/>
        </p:nvSpPr>
        <p:spPr bwMode="auto">
          <a:xfrm rot="10800000" flipH="1">
            <a:off x="3103569" y="2733687"/>
            <a:ext cx="3984625" cy="8413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94" name="Line 31"/>
          <p:cNvSpPr>
            <a:spLocks noChangeShapeType="1"/>
          </p:cNvSpPr>
          <p:nvPr/>
        </p:nvSpPr>
        <p:spPr bwMode="auto">
          <a:xfrm rot="10800000" flipH="1">
            <a:off x="3103569" y="2392363"/>
            <a:ext cx="3984625" cy="12049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95" name="Line 32"/>
          <p:cNvSpPr>
            <a:spLocks noChangeShapeType="1"/>
          </p:cNvSpPr>
          <p:nvPr/>
        </p:nvSpPr>
        <p:spPr bwMode="auto">
          <a:xfrm rot="10800000" flipH="1">
            <a:off x="3103569" y="2341575"/>
            <a:ext cx="3984625" cy="7191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96" name="Line 33"/>
          <p:cNvSpPr>
            <a:spLocks noChangeShapeType="1"/>
          </p:cNvSpPr>
          <p:nvPr/>
        </p:nvSpPr>
        <p:spPr bwMode="auto">
          <a:xfrm rot="10800000" flipH="1">
            <a:off x="3103569" y="3013075"/>
            <a:ext cx="3984625" cy="5524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97" name="Line 34"/>
          <p:cNvSpPr>
            <a:spLocks noChangeShapeType="1"/>
          </p:cNvSpPr>
          <p:nvPr/>
        </p:nvSpPr>
        <p:spPr bwMode="auto">
          <a:xfrm rot="10800000" flipH="1">
            <a:off x="3103569" y="2652713"/>
            <a:ext cx="3984625" cy="9763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98" name="Line 35"/>
          <p:cNvSpPr>
            <a:spLocks noChangeShapeType="1"/>
          </p:cNvSpPr>
          <p:nvPr/>
        </p:nvSpPr>
        <p:spPr bwMode="auto">
          <a:xfrm rot="10800000" flipH="1">
            <a:off x="3103569" y="2535238"/>
            <a:ext cx="3984625" cy="10223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099" name="Line 36"/>
          <p:cNvSpPr>
            <a:spLocks noChangeShapeType="1"/>
          </p:cNvSpPr>
          <p:nvPr/>
        </p:nvSpPr>
        <p:spPr bwMode="auto">
          <a:xfrm rot="10800000" flipH="1">
            <a:off x="3103569" y="2293938"/>
            <a:ext cx="3984625" cy="7286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00" name="Line 37"/>
          <p:cNvSpPr>
            <a:spLocks noChangeShapeType="1"/>
          </p:cNvSpPr>
          <p:nvPr/>
        </p:nvSpPr>
        <p:spPr bwMode="auto">
          <a:xfrm rot="10800000" flipH="1">
            <a:off x="3103569" y="2589213"/>
            <a:ext cx="3984625" cy="2476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01" name="Line 38"/>
          <p:cNvSpPr>
            <a:spLocks noChangeShapeType="1"/>
          </p:cNvSpPr>
          <p:nvPr/>
        </p:nvSpPr>
        <p:spPr bwMode="auto">
          <a:xfrm rot="10800000" flipH="1">
            <a:off x="3103569" y="2447925"/>
            <a:ext cx="3984625" cy="6937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02" name="Line 39"/>
          <p:cNvSpPr>
            <a:spLocks noChangeShapeType="1"/>
          </p:cNvSpPr>
          <p:nvPr/>
        </p:nvSpPr>
        <p:spPr bwMode="auto">
          <a:xfrm rot="10800000" flipH="1">
            <a:off x="3103569" y="2214563"/>
            <a:ext cx="3984625" cy="4302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03" name="Line 40"/>
          <p:cNvSpPr>
            <a:spLocks noChangeShapeType="1"/>
          </p:cNvSpPr>
          <p:nvPr/>
        </p:nvSpPr>
        <p:spPr bwMode="auto">
          <a:xfrm rot="10800000" flipH="1">
            <a:off x="3103569" y="2373325"/>
            <a:ext cx="3984625" cy="9048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04" name="Line 41"/>
          <p:cNvSpPr>
            <a:spLocks noChangeShapeType="1"/>
          </p:cNvSpPr>
          <p:nvPr/>
        </p:nvSpPr>
        <p:spPr bwMode="auto">
          <a:xfrm rot="10800000" flipH="1">
            <a:off x="3103569" y="3075000"/>
            <a:ext cx="3984625" cy="24034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05" name="Line 42"/>
          <p:cNvSpPr>
            <a:spLocks noChangeShapeType="1"/>
          </p:cNvSpPr>
          <p:nvPr/>
        </p:nvSpPr>
        <p:spPr bwMode="auto">
          <a:xfrm rot="10800000" flipH="1">
            <a:off x="3103569" y="2398721"/>
            <a:ext cx="3984625" cy="225583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06" name="Line 43"/>
          <p:cNvSpPr>
            <a:spLocks noChangeShapeType="1"/>
          </p:cNvSpPr>
          <p:nvPr/>
        </p:nvSpPr>
        <p:spPr bwMode="auto">
          <a:xfrm rot="10800000" flipH="1">
            <a:off x="3103569" y="2571750"/>
            <a:ext cx="3984625" cy="2078038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07" name="Line 44"/>
          <p:cNvSpPr>
            <a:spLocks noChangeShapeType="1"/>
          </p:cNvSpPr>
          <p:nvPr/>
        </p:nvSpPr>
        <p:spPr bwMode="auto">
          <a:xfrm rot="10800000" flipH="1">
            <a:off x="3103569" y="2909888"/>
            <a:ext cx="3984625" cy="24003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08" name="Line 45"/>
          <p:cNvSpPr>
            <a:spLocks noChangeShapeType="1"/>
          </p:cNvSpPr>
          <p:nvPr/>
        </p:nvSpPr>
        <p:spPr bwMode="auto">
          <a:xfrm rot="10800000" flipH="1">
            <a:off x="3103569" y="2644775"/>
            <a:ext cx="3984625" cy="2033588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09" name="Line 46"/>
          <p:cNvSpPr>
            <a:spLocks noChangeShapeType="1"/>
          </p:cNvSpPr>
          <p:nvPr/>
        </p:nvSpPr>
        <p:spPr bwMode="auto">
          <a:xfrm rot="10800000" flipH="1">
            <a:off x="3103569" y="2279650"/>
            <a:ext cx="3984625" cy="23749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10" name="Line 47"/>
          <p:cNvSpPr>
            <a:spLocks noChangeShapeType="1"/>
          </p:cNvSpPr>
          <p:nvPr/>
        </p:nvSpPr>
        <p:spPr bwMode="auto">
          <a:xfrm rot="10800000" flipH="1">
            <a:off x="3103569" y="2470151"/>
            <a:ext cx="3984625" cy="2417763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11" name="Line 48"/>
          <p:cNvSpPr>
            <a:spLocks noChangeShapeType="1"/>
          </p:cNvSpPr>
          <p:nvPr/>
        </p:nvSpPr>
        <p:spPr bwMode="auto">
          <a:xfrm rot="10800000" flipH="1">
            <a:off x="3103569" y="2832100"/>
            <a:ext cx="3984625" cy="560388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12" name="Line 49"/>
          <p:cNvSpPr>
            <a:spLocks noChangeShapeType="1"/>
          </p:cNvSpPr>
          <p:nvPr/>
        </p:nvSpPr>
        <p:spPr bwMode="auto">
          <a:xfrm rot="10800000" flipH="1">
            <a:off x="3103569" y="2392375"/>
            <a:ext cx="3984625" cy="19970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13" name="Line 50"/>
          <p:cNvSpPr>
            <a:spLocks noChangeShapeType="1"/>
          </p:cNvSpPr>
          <p:nvPr/>
        </p:nvSpPr>
        <p:spPr bwMode="auto">
          <a:xfrm rot="10800000" flipH="1">
            <a:off x="3103569" y="2622550"/>
            <a:ext cx="3984625" cy="2008188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14" name="Line 51"/>
          <p:cNvSpPr>
            <a:spLocks noChangeShapeType="1"/>
          </p:cNvSpPr>
          <p:nvPr/>
        </p:nvSpPr>
        <p:spPr bwMode="auto">
          <a:xfrm rot="10800000" flipH="1">
            <a:off x="3103569" y="2566993"/>
            <a:ext cx="3984625" cy="2327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15" name="Line 52"/>
          <p:cNvSpPr>
            <a:spLocks noChangeShapeType="1"/>
          </p:cNvSpPr>
          <p:nvPr/>
        </p:nvSpPr>
        <p:spPr bwMode="auto">
          <a:xfrm rot="10800000" flipH="1">
            <a:off x="3103569" y="2541588"/>
            <a:ext cx="3984625" cy="1903412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16" name="Line 53"/>
          <p:cNvSpPr>
            <a:spLocks noChangeShapeType="1"/>
          </p:cNvSpPr>
          <p:nvPr/>
        </p:nvSpPr>
        <p:spPr bwMode="auto">
          <a:xfrm rot="10800000" flipH="1">
            <a:off x="3103563" y="2846389"/>
            <a:ext cx="3979862" cy="20843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17" name="Line 54"/>
          <p:cNvSpPr>
            <a:spLocks noChangeShapeType="1"/>
          </p:cNvSpPr>
          <p:nvPr/>
        </p:nvSpPr>
        <p:spPr bwMode="auto">
          <a:xfrm rot="10800000" flipH="1">
            <a:off x="3103569" y="1997087"/>
            <a:ext cx="3984625" cy="2201863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18" name="Line 55"/>
          <p:cNvSpPr>
            <a:spLocks noChangeShapeType="1"/>
          </p:cNvSpPr>
          <p:nvPr/>
        </p:nvSpPr>
        <p:spPr bwMode="auto">
          <a:xfrm rot="10800000" flipH="1">
            <a:off x="3103569" y="2662238"/>
            <a:ext cx="3984625" cy="25273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19" name="Line 56"/>
          <p:cNvSpPr>
            <a:spLocks noChangeShapeType="1"/>
          </p:cNvSpPr>
          <p:nvPr/>
        </p:nvSpPr>
        <p:spPr bwMode="auto">
          <a:xfrm rot="10800000" flipH="1">
            <a:off x="3103569" y="2733683"/>
            <a:ext cx="3984625" cy="1865313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20" name="Line 57"/>
          <p:cNvSpPr>
            <a:spLocks noChangeShapeType="1"/>
          </p:cNvSpPr>
          <p:nvPr/>
        </p:nvSpPr>
        <p:spPr bwMode="auto">
          <a:xfrm rot="10800000" flipH="1">
            <a:off x="3103569" y="2422537"/>
            <a:ext cx="3984625" cy="13176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21" name="Line 58"/>
          <p:cNvSpPr>
            <a:spLocks noChangeShapeType="1"/>
          </p:cNvSpPr>
          <p:nvPr/>
        </p:nvSpPr>
        <p:spPr bwMode="auto">
          <a:xfrm rot="10800000" flipH="1">
            <a:off x="3103569" y="2495550"/>
            <a:ext cx="3984625" cy="22701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22" name="Line 59"/>
          <p:cNvSpPr>
            <a:spLocks noChangeShapeType="1"/>
          </p:cNvSpPr>
          <p:nvPr/>
        </p:nvSpPr>
        <p:spPr bwMode="auto">
          <a:xfrm rot="10800000" flipH="1">
            <a:off x="3103569" y="2670175"/>
            <a:ext cx="3984625" cy="157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23" name="Line 60"/>
          <p:cNvSpPr>
            <a:spLocks noChangeShapeType="1"/>
          </p:cNvSpPr>
          <p:nvPr/>
        </p:nvSpPr>
        <p:spPr bwMode="auto">
          <a:xfrm rot="10800000" flipH="1">
            <a:off x="3103569" y="2190762"/>
            <a:ext cx="3984625" cy="2335213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24" name="Line 61"/>
          <p:cNvSpPr>
            <a:spLocks noChangeShapeType="1"/>
          </p:cNvSpPr>
          <p:nvPr/>
        </p:nvSpPr>
        <p:spPr bwMode="auto">
          <a:xfrm rot="10800000" flipH="1">
            <a:off x="3103569" y="2079637"/>
            <a:ext cx="3984625" cy="23336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25" name="Line 62"/>
          <p:cNvSpPr>
            <a:spLocks noChangeShapeType="1"/>
          </p:cNvSpPr>
          <p:nvPr/>
        </p:nvSpPr>
        <p:spPr bwMode="auto">
          <a:xfrm rot="10800000" flipH="1">
            <a:off x="3103569" y="2516200"/>
            <a:ext cx="3984625" cy="172243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26" name="Line 63"/>
          <p:cNvSpPr>
            <a:spLocks noChangeShapeType="1"/>
          </p:cNvSpPr>
          <p:nvPr/>
        </p:nvSpPr>
        <p:spPr bwMode="auto">
          <a:xfrm rot="10800000" flipH="1">
            <a:off x="3103569" y="2598746"/>
            <a:ext cx="3984625" cy="25685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27" name="Line 64"/>
          <p:cNvSpPr>
            <a:spLocks noChangeShapeType="1"/>
          </p:cNvSpPr>
          <p:nvPr/>
        </p:nvSpPr>
        <p:spPr bwMode="auto">
          <a:xfrm rot="10800000" flipH="1">
            <a:off x="3103569" y="2132013"/>
            <a:ext cx="3984625" cy="16891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28" name="Line 65"/>
          <p:cNvSpPr>
            <a:spLocks noChangeShapeType="1"/>
          </p:cNvSpPr>
          <p:nvPr/>
        </p:nvSpPr>
        <p:spPr bwMode="auto">
          <a:xfrm rot="10800000" flipH="1">
            <a:off x="3103569" y="3255963"/>
            <a:ext cx="3984625" cy="9032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29" name="Line 66"/>
          <p:cNvSpPr>
            <a:spLocks noChangeShapeType="1"/>
          </p:cNvSpPr>
          <p:nvPr/>
        </p:nvSpPr>
        <p:spPr bwMode="auto">
          <a:xfrm rot="10800000" flipH="1">
            <a:off x="3103569" y="2230450"/>
            <a:ext cx="3983037" cy="205263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30" name="Line 67"/>
          <p:cNvSpPr>
            <a:spLocks noChangeShapeType="1"/>
          </p:cNvSpPr>
          <p:nvPr/>
        </p:nvSpPr>
        <p:spPr bwMode="auto">
          <a:xfrm rot="10800000" flipH="1">
            <a:off x="3103569" y="2093913"/>
            <a:ext cx="3984625" cy="23114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31" name="Line 68"/>
          <p:cNvSpPr>
            <a:spLocks noChangeShapeType="1"/>
          </p:cNvSpPr>
          <p:nvPr/>
        </p:nvSpPr>
        <p:spPr bwMode="auto">
          <a:xfrm rot="10800000" flipH="1">
            <a:off x="3103569" y="2327275"/>
            <a:ext cx="3984625" cy="22288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32" name="Line 69"/>
          <p:cNvSpPr>
            <a:spLocks noChangeShapeType="1"/>
          </p:cNvSpPr>
          <p:nvPr/>
        </p:nvSpPr>
        <p:spPr bwMode="auto">
          <a:xfrm rot="10800000" flipH="1">
            <a:off x="3103569" y="2751141"/>
            <a:ext cx="3984625" cy="23336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33" name="Line 70"/>
          <p:cNvSpPr>
            <a:spLocks noChangeShapeType="1"/>
          </p:cNvSpPr>
          <p:nvPr/>
        </p:nvSpPr>
        <p:spPr bwMode="auto">
          <a:xfrm rot="10800000" flipH="1">
            <a:off x="3103569" y="2582863"/>
            <a:ext cx="3984625" cy="19113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34" name="Line 71"/>
          <p:cNvSpPr>
            <a:spLocks noChangeShapeType="1"/>
          </p:cNvSpPr>
          <p:nvPr/>
        </p:nvSpPr>
        <p:spPr bwMode="auto">
          <a:xfrm rot="10800000" flipH="1">
            <a:off x="3103569" y="2190750"/>
            <a:ext cx="3984625" cy="2743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35" name="Line 72"/>
          <p:cNvSpPr>
            <a:spLocks noChangeShapeType="1"/>
          </p:cNvSpPr>
          <p:nvPr/>
        </p:nvSpPr>
        <p:spPr bwMode="auto">
          <a:xfrm rot="10800000" flipH="1">
            <a:off x="3103569" y="2749551"/>
            <a:ext cx="3984625" cy="15843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36" name="Line 73"/>
          <p:cNvSpPr>
            <a:spLocks noChangeShapeType="1"/>
          </p:cNvSpPr>
          <p:nvPr/>
        </p:nvSpPr>
        <p:spPr bwMode="auto">
          <a:xfrm rot="10800000" flipH="1">
            <a:off x="3103569" y="2803525"/>
            <a:ext cx="3984625" cy="20066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37" name="Line 74"/>
          <p:cNvSpPr>
            <a:spLocks noChangeShapeType="1"/>
          </p:cNvSpPr>
          <p:nvPr/>
        </p:nvSpPr>
        <p:spPr bwMode="auto">
          <a:xfrm rot="10800000" flipH="1">
            <a:off x="3103569" y="2268540"/>
            <a:ext cx="3984625" cy="27781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138" name="Oval 75"/>
          <p:cNvSpPr>
            <a:spLocks/>
          </p:cNvSpPr>
          <p:nvPr/>
        </p:nvSpPr>
        <p:spPr bwMode="auto">
          <a:xfrm>
            <a:off x="3078164" y="3740150"/>
            <a:ext cx="58737" cy="5873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39" name="Oval 76"/>
          <p:cNvSpPr>
            <a:spLocks/>
          </p:cNvSpPr>
          <p:nvPr/>
        </p:nvSpPr>
        <p:spPr bwMode="auto">
          <a:xfrm>
            <a:off x="7062790" y="2311412"/>
            <a:ext cx="61912" cy="5397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40" name="Oval 77"/>
          <p:cNvSpPr>
            <a:spLocks/>
          </p:cNvSpPr>
          <p:nvPr/>
        </p:nvSpPr>
        <p:spPr bwMode="auto">
          <a:xfrm>
            <a:off x="3078164" y="3000375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41" name="Oval 78"/>
          <p:cNvSpPr>
            <a:spLocks/>
          </p:cNvSpPr>
          <p:nvPr/>
        </p:nvSpPr>
        <p:spPr bwMode="auto">
          <a:xfrm>
            <a:off x="7062790" y="2071688"/>
            <a:ext cx="61912" cy="55562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42" name="AutoShape 79"/>
          <p:cNvSpPr>
            <a:spLocks/>
          </p:cNvSpPr>
          <p:nvPr/>
        </p:nvSpPr>
        <p:spPr bwMode="auto">
          <a:xfrm>
            <a:off x="3078169" y="3654426"/>
            <a:ext cx="52387" cy="4921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chemeClr val="accent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43" name="AutoShape 80"/>
          <p:cNvSpPr>
            <a:spLocks/>
          </p:cNvSpPr>
          <p:nvPr/>
        </p:nvSpPr>
        <p:spPr bwMode="auto">
          <a:xfrm>
            <a:off x="7062794" y="2255838"/>
            <a:ext cx="52387" cy="4921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chemeClr val="accent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44" name="Oval 81"/>
          <p:cNvSpPr>
            <a:spLocks/>
          </p:cNvSpPr>
          <p:nvPr/>
        </p:nvSpPr>
        <p:spPr bwMode="auto">
          <a:xfrm>
            <a:off x="3078164" y="2598738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45" name="Oval 82"/>
          <p:cNvSpPr>
            <a:spLocks/>
          </p:cNvSpPr>
          <p:nvPr/>
        </p:nvSpPr>
        <p:spPr bwMode="auto">
          <a:xfrm>
            <a:off x="7062790" y="1943100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46" name="Oval 83"/>
          <p:cNvSpPr>
            <a:spLocks/>
          </p:cNvSpPr>
          <p:nvPr/>
        </p:nvSpPr>
        <p:spPr bwMode="auto">
          <a:xfrm>
            <a:off x="3078164" y="3357563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47" name="Oval 84"/>
          <p:cNvSpPr>
            <a:spLocks/>
          </p:cNvSpPr>
          <p:nvPr/>
        </p:nvSpPr>
        <p:spPr bwMode="auto">
          <a:xfrm>
            <a:off x="7062790" y="2516200"/>
            <a:ext cx="61912" cy="603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48" name="Oval 85"/>
          <p:cNvSpPr>
            <a:spLocks/>
          </p:cNvSpPr>
          <p:nvPr/>
        </p:nvSpPr>
        <p:spPr bwMode="auto">
          <a:xfrm>
            <a:off x="3078164" y="3343287"/>
            <a:ext cx="58737" cy="5397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49" name="Oval 86"/>
          <p:cNvSpPr>
            <a:spLocks/>
          </p:cNvSpPr>
          <p:nvPr/>
        </p:nvSpPr>
        <p:spPr bwMode="auto">
          <a:xfrm>
            <a:off x="7062790" y="2109788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50" name="Oval 87"/>
          <p:cNvSpPr>
            <a:spLocks/>
          </p:cNvSpPr>
          <p:nvPr/>
        </p:nvSpPr>
        <p:spPr bwMode="auto">
          <a:xfrm>
            <a:off x="3078164" y="3951288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51" name="Oval 88"/>
          <p:cNvSpPr>
            <a:spLocks/>
          </p:cNvSpPr>
          <p:nvPr/>
        </p:nvSpPr>
        <p:spPr bwMode="auto">
          <a:xfrm>
            <a:off x="7062790" y="2862263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52" name="Oval 89"/>
          <p:cNvSpPr>
            <a:spLocks/>
          </p:cNvSpPr>
          <p:nvPr/>
        </p:nvSpPr>
        <p:spPr bwMode="auto">
          <a:xfrm>
            <a:off x="3078164" y="3862388"/>
            <a:ext cx="58737" cy="55562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53" name="Oval 90"/>
          <p:cNvSpPr>
            <a:spLocks/>
          </p:cNvSpPr>
          <p:nvPr/>
        </p:nvSpPr>
        <p:spPr bwMode="auto">
          <a:xfrm>
            <a:off x="7062790" y="2293950"/>
            <a:ext cx="61912" cy="587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54" name="Oval 91"/>
          <p:cNvSpPr>
            <a:spLocks/>
          </p:cNvSpPr>
          <p:nvPr/>
        </p:nvSpPr>
        <p:spPr bwMode="auto">
          <a:xfrm>
            <a:off x="3078164" y="3406775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55" name="Oval 92"/>
          <p:cNvSpPr>
            <a:spLocks/>
          </p:cNvSpPr>
          <p:nvPr/>
        </p:nvSpPr>
        <p:spPr bwMode="auto">
          <a:xfrm>
            <a:off x="7062790" y="3286125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56" name="Oval 93"/>
          <p:cNvSpPr>
            <a:spLocks/>
          </p:cNvSpPr>
          <p:nvPr/>
        </p:nvSpPr>
        <p:spPr bwMode="auto">
          <a:xfrm>
            <a:off x="3078164" y="3719514"/>
            <a:ext cx="58737" cy="5397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57" name="Oval 94"/>
          <p:cNvSpPr>
            <a:spLocks/>
          </p:cNvSpPr>
          <p:nvPr/>
        </p:nvSpPr>
        <p:spPr bwMode="auto">
          <a:xfrm>
            <a:off x="7062790" y="2208213"/>
            <a:ext cx="61912" cy="55562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58" name="Oval 95"/>
          <p:cNvSpPr>
            <a:spLocks/>
          </p:cNvSpPr>
          <p:nvPr/>
        </p:nvSpPr>
        <p:spPr bwMode="auto">
          <a:xfrm>
            <a:off x="3078164" y="3503617"/>
            <a:ext cx="58737" cy="5397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59" name="Oval 96"/>
          <p:cNvSpPr>
            <a:spLocks/>
          </p:cNvSpPr>
          <p:nvPr/>
        </p:nvSpPr>
        <p:spPr bwMode="auto">
          <a:xfrm>
            <a:off x="7062790" y="2495562"/>
            <a:ext cx="61912" cy="5397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60" name="Oval 97"/>
          <p:cNvSpPr>
            <a:spLocks/>
          </p:cNvSpPr>
          <p:nvPr/>
        </p:nvSpPr>
        <p:spPr bwMode="auto">
          <a:xfrm>
            <a:off x="3078164" y="3527432"/>
            <a:ext cx="58737" cy="5556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61" name="Oval 98"/>
          <p:cNvSpPr>
            <a:spLocks/>
          </p:cNvSpPr>
          <p:nvPr/>
        </p:nvSpPr>
        <p:spPr bwMode="auto">
          <a:xfrm>
            <a:off x="7062790" y="2343162"/>
            <a:ext cx="61912" cy="5556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62" name="Oval 99"/>
          <p:cNvSpPr>
            <a:spLocks/>
          </p:cNvSpPr>
          <p:nvPr/>
        </p:nvSpPr>
        <p:spPr bwMode="auto">
          <a:xfrm>
            <a:off x="3078164" y="4198938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63" name="Oval 100"/>
          <p:cNvSpPr>
            <a:spLocks/>
          </p:cNvSpPr>
          <p:nvPr/>
        </p:nvSpPr>
        <p:spPr bwMode="auto">
          <a:xfrm>
            <a:off x="7062790" y="2751138"/>
            <a:ext cx="61912" cy="55562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64" name="Oval 101"/>
          <p:cNvSpPr>
            <a:spLocks/>
          </p:cNvSpPr>
          <p:nvPr/>
        </p:nvSpPr>
        <p:spPr bwMode="auto">
          <a:xfrm>
            <a:off x="3078164" y="3686175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65" name="Oval 102"/>
          <p:cNvSpPr>
            <a:spLocks/>
          </p:cNvSpPr>
          <p:nvPr/>
        </p:nvSpPr>
        <p:spPr bwMode="auto">
          <a:xfrm>
            <a:off x="7062790" y="2143137"/>
            <a:ext cx="61912" cy="5556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66" name="Oval 103"/>
          <p:cNvSpPr>
            <a:spLocks/>
          </p:cNvSpPr>
          <p:nvPr/>
        </p:nvSpPr>
        <p:spPr bwMode="auto">
          <a:xfrm>
            <a:off x="3078164" y="3324237"/>
            <a:ext cx="58737" cy="603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67" name="Oval 104"/>
          <p:cNvSpPr>
            <a:spLocks/>
          </p:cNvSpPr>
          <p:nvPr/>
        </p:nvSpPr>
        <p:spPr bwMode="auto">
          <a:xfrm>
            <a:off x="7062790" y="2733675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68" name="Oval 105"/>
          <p:cNvSpPr>
            <a:spLocks/>
          </p:cNvSpPr>
          <p:nvPr/>
        </p:nvSpPr>
        <p:spPr bwMode="auto">
          <a:xfrm>
            <a:off x="3078164" y="3981450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69" name="Oval 106"/>
          <p:cNvSpPr>
            <a:spLocks/>
          </p:cNvSpPr>
          <p:nvPr/>
        </p:nvSpPr>
        <p:spPr bwMode="auto">
          <a:xfrm>
            <a:off x="7062790" y="2319338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70" name="Oval 107"/>
          <p:cNvSpPr>
            <a:spLocks/>
          </p:cNvSpPr>
          <p:nvPr/>
        </p:nvSpPr>
        <p:spPr bwMode="auto">
          <a:xfrm>
            <a:off x="3078164" y="2959112"/>
            <a:ext cx="58737" cy="5397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71" name="Oval 108"/>
          <p:cNvSpPr>
            <a:spLocks/>
          </p:cNvSpPr>
          <p:nvPr/>
        </p:nvSpPr>
        <p:spPr bwMode="auto">
          <a:xfrm>
            <a:off x="7062790" y="2214563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72" name="Oval 109"/>
          <p:cNvSpPr>
            <a:spLocks/>
          </p:cNvSpPr>
          <p:nvPr/>
        </p:nvSpPr>
        <p:spPr bwMode="auto">
          <a:xfrm>
            <a:off x="3078164" y="3549650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73" name="Oval 110"/>
          <p:cNvSpPr>
            <a:spLocks/>
          </p:cNvSpPr>
          <p:nvPr/>
        </p:nvSpPr>
        <p:spPr bwMode="auto">
          <a:xfrm>
            <a:off x="7062790" y="2711462"/>
            <a:ext cx="61912" cy="5556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74" name="Oval 111"/>
          <p:cNvSpPr>
            <a:spLocks/>
          </p:cNvSpPr>
          <p:nvPr/>
        </p:nvSpPr>
        <p:spPr bwMode="auto">
          <a:xfrm>
            <a:off x="3078164" y="3575050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75" name="Oval 112"/>
          <p:cNvSpPr>
            <a:spLocks/>
          </p:cNvSpPr>
          <p:nvPr/>
        </p:nvSpPr>
        <p:spPr bwMode="auto">
          <a:xfrm>
            <a:off x="7062790" y="2365375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76" name="Oval 113"/>
          <p:cNvSpPr>
            <a:spLocks/>
          </p:cNvSpPr>
          <p:nvPr/>
        </p:nvSpPr>
        <p:spPr bwMode="auto">
          <a:xfrm>
            <a:off x="3078164" y="3038487"/>
            <a:ext cx="58737" cy="5556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77" name="Oval 114"/>
          <p:cNvSpPr>
            <a:spLocks/>
          </p:cNvSpPr>
          <p:nvPr/>
        </p:nvSpPr>
        <p:spPr bwMode="auto">
          <a:xfrm>
            <a:off x="7062790" y="2319338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78" name="Oval 115"/>
          <p:cNvSpPr>
            <a:spLocks/>
          </p:cNvSpPr>
          <p:nvPr/>
        </p:nvSpPr>
        <p:spPr bwMode="auto">
          <a:xfrm>
            <a:off x="3078164" y="3541713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79" name="Oval 116"/>
          <p:cNvSpPr>
            <a:spLocks/>
          </p:cNvSpPr>
          <p:nvPr/>
        </p:nvSpPr>
        <p:spPr bwMode="auto">
          <a:xfrm>
            <a:off x="7062790" y="2990862"/>
            <a:ext cx="61912" cy="5556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80" name="Oval 117"/>
          <p:cNvSpPr>
            <a:spLocks/>
          </p:cNvSpPr>
          <p:nvPr/>
        </p:nvSpPr>
        <p:spPr bwMode="auto">
          <a:xfrm>
            <a:off x="3078164" y="3605213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81" name="Oval 118"/>
          <p:cNvSpPr>
            <a:spLocks/>
          </p:cNvSpPr>
          <p:nvPr/>
        </p:nvSpPr>
        <p:spPr bwMode="auto">
          <a:xfrm>
            <a:off x="7062790" y="2632087"/>
            <a:ext cx="61912" cy="5397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82" name="Oval 119"/>
          <p:cNvSpPr>
            <a:spLocks/>
          </p:cNvSpPr>
          <p:nvPr/>
        </p:nvSpPr>
        <p:spPr bwMode="auto">
          <a:xfrm>
            <a:off x="3078164" y="3535369"/>
            <a:ext cx="58737" cy="5397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83" name="Oval 120"/>
          <p:cNvSpPr>
            <a:spLocks/>
          </p:cNvSpPr>
          <p:nvPr/>
        </p:nvSpPr>
        <p:spPr bwMode="auto">
          <a:xfrm>
            <a:off x="7062790" y="2508262"/>
            <a:ext cx="61912" cy="6032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84" name="Oval 121"/>
          <p:cNvSpPr>
            <a:spLocks/>
          </p:cNvSpPr>
          <p:nvPr/>
        </p:nvSpPr>
        <p:spPr bwMode="auto">
          <a:xfrm>
            <a:off x="3078164" y="3000375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85" name="Oval 122"/>
          <p:cNvSpPr>
            <a:spLocks/>
          </p:cNvSpPr>
          <p:nvPr/>
        </p:nvSpPr>
        <p:spPr bwMode="auto">
          <a:xfrm>
            <a:off x="7062790" y="2268550"/>
            <a:ext cx="61912" cy="587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86" name="Oval 123"/>
          <p:cNvSpPr>
            <a:spLocks/>
          </p:cNvSpPr>
          <p:nvPr/>
        </p:nvSpPr>
        <p:spPr bwMode="auto">
          <a:xfrm>
            <a:off x="3078164" y="2813050"/>
            <a:ext cx="58737" cy="5873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87" name="Oval 124"/>
          <p:cNvSpPr>
            <a:spLocks/>
          </p:cNvSpPr>
          <p:nvPr/>
        </p:nvSpPr>
        <p:spPr bwMode="auto">
          <a:xfrm>
            <a:off x="7062790" y="2566988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88" name="Oval 125"/>
          <p:cNvSpPr>
            <a:spLocks/>
          </p:cNvSpPr>
          <p:nvPr/>
        </p:nvSpPr>
        <p:spPr bwMode="auto">
          <a:xfrm>
            <a:off x="3078164" y="3116275"/>
            <a:ext cx="58737" cy="5397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89" name="Oval 126"/>
          <p:cNvSpPr>
            <a:spLocks/>
          </p:cNvSpPr>
          <p:nvPr/>
        </p:nvSpPr>
        <p:spPr bwMode="auto">
          <a:xfrm>
            <a:off x="7062790" y="2422537"/>
            <a:ext cx="61912" cy="5556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90" name="Oval 127"/>
          <p:cNvSpPr>
            <a:spLocks/>
          </p:cNvSpPr>
          <p:nvPr/>
        </p:nvSpPr>
        <p:spPr bwMode="auto">
          <a:xfrm>
            <a:off x="3078164" y="2622550"/>
            <a:ext cx="58737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91" name="Oval 128"/>
          <p:cNvSpPr>
            <a:spLocks/>
          </p:cNvSpPr>
          <p:nvPr/>
        </p:nvSpPr>
        <p:spPr bwMode="auto">
          <a:xfrm>
            <a:off x="7062790" y="2190750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92" name="Oval 129"/>
          <p:cNvSpPr>
            <a:spLocks/>
          </p:cNvSpPr>
          <p:nvPr/>
        </p:nvSpPr>
        <p:spPr bwMode="auto">
          <a:xfrm>
            <a:off x="3078164" y="3255963"/>
            <a:ext cx="58737" cy="55562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93" name="Oval 130"/>
          <p:cNvSpPr>
            <a:spLocks/>
          </p:cNvSpPr>
          <p:nvPr/>
        </p:nvSpPr>
        <p:spPr bwMode="auto">
          <a:xfrm>
            <a:off x="7062790" y="2351088"/>
            <a:ext cx="61912" cy="571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94" name="AutoShape 131"/>
          <p:cNvSpPr>
            <a:spLocks/>
          </p:cNvSpPr>
          <p:nvPr/>
        </p:nvSpPr>
        <p:spPr bwMode="auto">
          <a:xfrm>
            <a:off x="3078169" y="5453075"/>
            <a:ext cx="52387" cy="523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95" name="AutoShape 132"/>
          <p:cNvSpPr>
            <a:spLocks/>
          </p:cNvSpPr>
          <p:nvPr/>
        </p:nvSpPr>
        <p:spPr bwMode="auto">
          <a:xfrm>
            <a:off x="7062794" y="3049588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96" name="AutoShape 133"/>
          <p:cNvSpPr>
            <a:spLocks/>
          </p:cNvSpPr>
          <p:nvPr/>
        </p:nvSpPr>
        <p:spPr bwMode="auto">
          <a:xfrm>
            <a:off x="3078169" y="4629150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97" name="AutoShape 134"/>
          <p:cNvSpPr>
            <a:spLocks/>
          </p:cNvSpPr>
          <p:nvPr/>
        </p:nvSpPr>
        <p:spPr bwMode="auto">
          <a:xfrm>
            <a:off x="7062794" y="2373325"/>
            <a:ext cx="52387" cy="523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98" name="AutoShape 135"/>
          <p:cNvSpPr>
            <a:spLocks/>
          </p:cNvSpPr>
          <p:nvPr/>
        </p:nvSpPr>
        <p:spPr bwMode="auto">
          <a:xfrm>
            <a:off x="3078169" y="4629150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199" name="AutoShape 136"/>
          <p:cNvSpPr>
            <a:spLocks/>
          </p:cNvSpPr>
          <p:nvPr/>
        </p:nvSpPr>
        <p:spPr bwMode="auto">
          <a:xfrm>
            <a:off x="7062794" y="2555875"/>
            <a:ext cx="52387" cy="4603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00" name="AutoShape 137"/>
          <p:cNvSpPr>
            <a:spLocks/>
          </p:cNvSpPr>
          <p:nvPr/>
        </p:nvSpPr>
        <p:spPr bwMode="auto">
          <a:xfrm>
            <a:off x="3078169" y="5286387"/>
            <a:ext cx="52387" cy="4921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01" name="AutoShape 138"/>
          <p:cNvSpPr>
            <a:spLocks/>
          </p:cNvSpPr>
          <p:nvPr/>
        </p:nvSpPr>
        <p:spPr bwMode="auto">
          <a:xfrm>
            <a:off x="7062794" y="2887663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02" name="AutoShape 139"/>
          <p:cNvSpPr>
            <a:spLocks/>
          </p:cNvSpPr>
          <p:nvPr/>
        </p:nvSpPr>
        <p:spPr bwMode="auto">
          <a:xfrm>
            <a:off x="3078169" y="4654550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03" name="AutoShape 140"/>
          <p:cNvSpPr>
            <a:spLocks/>
          </p:cNvSpPr>
          <p:nvPr/>
        </p:nvSpPr>
        <p:spPr bwMode="auto">
          <a:xfrm>
            <a:off x="7062794" y="2622550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04" name="AutoShape 141"/>
          <p:cNvSpPr>
            <a:spLocks/>
          </p:cNvSpPr>
          <p:nvPr/>
        </p:nvSpPr>
        <p:spPr bwMode="auto">
          <a:xfrm>
            <a:off x="3078169" y="4629150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05" name="AutoShape 142"/>
          <p:cNvSpPr>
            <a:spLocks/>
          </p:cNvSpPr>
          <p:nvPr/>
        </p:nvSpPr>
        <p:spPr bwMode="auto">
          <a:xfrm>
            <a:off x="7062794" y="2255838"/>
            <a:ext cx="52387" cy="4921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06" name="AutoShape 143"/>
          <p:cNvSpPr>
            <a:spLocks/>
          </p:cNvSpPr>
          <p:nvPr/>
        </p:nvSpPr>
        <p:spPr bwMode="auto">
          <a:xfrm>
            <a:off x="3078169" y="4862525"/>
            <a:ext cx="52387" cy="476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07" name="AutoShape 144"/>
          <p:cNvSpPr>
            <a:spLocks/>
          </p:cNvSpPr>
          <p:nvPr/>
        </p:nvSpPr>
        <p:spPr bwMode="auto">
          <a:xfrm>
            <a:off x="7062794" y="2447925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08" name="AutoShape 145"/>
          <p:cNvSpPr>
            <a:spLocks/>
          </p:cNvSpPr>
          <p:nvPr/>
        </p:nvSpPr>
        <p:spPr bwMode="auto">
          <a:xfrm>
            <a:off x="3078169" y="3367100"/>
            <a:ext cx="52387" cy="476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09" name="AutoShape 146"/>
          <p:cNvSpPr>
            <a:spLocks/>
          </p:cNvSpPr>
          <p:nvPr/>
        </p:nvSpPr>
        <p:spPr bwMode="auto">
          <a:xfrm>
            <a:off x="7062794" y="2803525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10" name="AutoShape 147"/>
          <p:cNvSpPr>
            <a:spLocks/>
          </p:cNvSpPr>
          <p:nvPr/>
        </p:nvSpPr>
        <p:spPr bwMode="auto">
          <a:xfrm>
            <a:off x="3078169" y="4365625"/>
            <a:ext cx="52387" cy="5238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11" name="AutoShape 148"/>
          <p:cNvSpPr>
            <a:spLocks/>
          </p:cNvSpPr>
          <p:nvPr/>
        </p:nvSpPr>
        <p:spPr bwMode="auto">
          <a:xfrm>
            <a:off x="7062794" y="2365375"/>
            <a:ext cx="52387" cy="5238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12" name="AutoShape 149"/>
          <p:cNvSpPr>
            <a:spLocks/>
          </p:cNvSpPr>
          <p:nvPr/>
        </p:nvSpPr>
        <p:spPr bwMode="auto">
          <a:xfrm>
            <a:off x="3078169" y="4602175"/>
            <a:ext cx="52387" cy="523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13" name="AutoShape 150"/>
          <p:cNvSpPr>
            <a:spLocks/>
          </p:cNvSpPr>
          <p:nvPr/>
        </p:nvSpPr>
        <p:spPr bwMode="auto">
          <a:xfrm>
            <a:off x="7062794" y="2598738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14" name="AutoShape 151"/>
          <p:cNvSpPr>
            <a:spLocks/>
          </p:cNvSpPr>
          <p:nvPr/>
        </p:nvSpPr>
        <p:spPr bwMode="auto">
          <a:xfrm>
            <a:off x="3078169" y="4870462"/>
            <a:ext cx="52387" cy="4921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15" name="AutoShape 152"/>
          <p:cNvSpPr>
            <a:spLocks/>
          </p:cNvSpPr>
          <p:nvPr/>
        </p:nvSpPr>
        <p:spPr bwMode="auto">
          <a:xfrm>
            <a:off x="7062794" y="2541588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16" name="AutoShape 153"/>
          <p:cNvSpPr>
            <a:spLocks/>
          </p:cNvSpPr>
          <p:nvPr/>
        </p:nvSpPr>
        <p:spPr bwMode="auto">
          <a:xfrm>
            <a:off x="3078169" y="4419600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17" name="AutoShape 154"/>
          <p:cNvSpPr>
            <a:spLocks/>
          </p:cNvSpPr>
          <p:nvPr/>
        </p:nvSpPr>
        <p:spPr bwMode="auto">
          <a:xfrm>
            <a:off x="7062794" y="2516200"/>
            <a:ext cx="52387" cy="523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18" name="AutoShape 155"/>
          <p:cNvSpPr>
            <a:spLocks/>
          </p:cNvSpPr>
          <p:nvPr/>
        </p:nvSpPr>
        <p:spPr bwMode="auto">
          <a:xfrm>
            <a:off x="3078169" y="4910138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19" name="AutoShape 156"/>
          <p:cNvSpPr>
            <a:spLocks/>
          </p:cNvSpPr>
          <p:nvPr/>
        </p:nvSpPr>
        <p:spPr bwMode="auto">
          <a:xfrm>
            <a:off x="7062794" y="2824175"/>
            <a:ext cx="52387" cy="460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20" name="AutoShape 157"/>
          <p:cNvSpPr>
            <a:spLocks/>
          </p:cNvSpPr>
          <p:nvPr/>
        </p:nvSpPr>
        <p:spPr bwMode="auto">
          <a:xfrm>
            <a:off x="3078169" y="4173538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21" name="AutoShape 158"/>
          <p:cNvSpPr>
            <a:spLocks/>
          </p:cNvSpPr>
          <p:nvPr/>
        </p:nvSpPr>
        <p:spPr bwMode="auto">
          <a:xfrm>
            <a:off x="7062794" y="1973263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22" name="AutoShape 159"/>
          <p:cNvSpPr>
            <a:spLocks/>
          </p:cNvSpPr>
          <p:nvPr/>
        </p:nvSpPr>
        <p:spPr bwMode="auto">
          <a:xfrm>
            <a:off x="3078169" y="5167313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23" name="AutoShape 160"/>
          <p:cNvSpPr>
            <a:spLocks/>
          </p:cNvSpPr>
          <p:nvPr/>
        </p:nvSpPr>
        <p:spPr bwMode="auto">
          <a:xfrm>
            <a:off x="7062794" y="2636850"/>
            <a:ext cx="52387" cy="523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24" name="AutoShape 161"/>
          <p:cNvSpPr>
            <a:spLocks/>
          </p:cNvSpPr>
          <p:nvPr/>
        </p:nvSpPr>
        <p:spPr bwMode="auto">
          <a:xfrm>
            <a:off x="3078169" y="4575187"/>
            <a:ext cx="52387" cy="4921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25" name="AutoShape 162"/>
          <p:cNvSpPr>
            <a:spLocks/>
          </p:cNvSpPr>
          <p:nvPr/>
        </p:nvSpPr>
        <p:spPr bwMode="auto">
          <a:xfrm>
            <a:off x="7062794" y="2711462"/>
            <a:ext cx="52387" cy="476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26" name="AutoShape 163"/>
          <p:cNvSpPr>
            <a:spLocks/>
          </p:cNvSpPr>
          <p:nvPr/>
        </p:nvSpPr>
        <p:spPr bwMode="auto">
          <a:xfrm>
            <a:off x="3078169" y="3719513"/>
            <a:ext cx="52387" cy="444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27" name="AutoShape 164"/>
          <p:cNvSpPr>
            <a:spLocks/>
          </p:cNvSpPr>
          <p:nvPr/>
        </p:nvSpPr>
        <p:spPr bwMode="auto">
          <a:xfrm>
            <a:off x="7062794" y="2398713"/>
            <a:ext cx="52387" cy="4921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28" name="AutoShape 165"/>
          <p:cNvSpPr>
            <a:spLocks/>
          </p:cNvSpPr>
          <p:nvPr/>
        </p:nvSpPr>
        <p:spPr bwMode="auto">
          <a:xfrm>
            <a:off x="3078169" y="4741863"/>
            <a:ext cx="52387" cy="4921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29" name="AutoShape 166"/>
          <p:cNvSpPr>
            <a:spLocks/>
          </p:cNvSpPr>
          <p:nvPr/>
        </p:nvSpPr>
        <p:spPr bwMode="auto">
          <a:xfrm>
            <a:off x="7062794" y="2470150"/>
            <a:ext cx="52387" cy="4603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30" name="AutoShape 167"/>
          <p:cNvSpPr>
            <a:spLocks/>
          </p:cNvSpPr>
          <p:nvPr/>
        </p:nvSpPr>
        <p:spPr bwMode="auto">
          <a:xfrm>
            <a:off x="3078169" y="4222750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31" name="AutoShape 168"/>
          <p:cNvSpPr>
            <a:spLocks/>
          </p:cNvSpPr>
          <p:nvPr/>
        </p:nvSpPr>
        <p:spPr bwMode="auto">
          <a:xfrm>
            <a:off x="7062794" y="2644775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32" name="AutoShape 169"/>
          <p:cNvSpPr>
            <a:spLocks/>
          </p:cNvSpPr>
          <p:nvPr/>
        </p:nvSpPr>
        <p:spPr bwMode="auto">
          <a:xfrm>
            <a:off x="3078169" y="4502150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33" name="AutoShape 170"/>
          <p:cNvSpPr>
            <a:spLocks/>
          </p:cNvSpPr>
          <p:nvPr/>
        </p:nvSpPr>
        <p:spPr bwMode="auto">
          <a:xfrm>
            <a:off x="7062794" y="2166950"/>
            <a:ext cx="52387" cy="476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34" name="AutoShape 171"/>
          <p:cNvSpPr>
            <a:spLocks/>
          </p:cNvSpPr>
          <p:nvPr/>
        </p:nvSpPr>
        <p:spPr bwMode="auto">
          <a:xfrm>
            <a:off x="3078169" y="4389438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35" name="AutoShape 172"/>
          <p:cNvSpPr>
            <a:spLocks/>
          </p:cNvSpPr>
          <p:nvPr/>
        </p:nvSpPr>
        <p:spPr bwMode="auto">
          <a:xfrm>
            <a:off x="7062794" y="2054225"/>
            <a:ext cx="52387" cy="5238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36" name="AutoShape 173"/>
          <p:cNvSpPr>
            <a:spLocks/>
          </p:cNvSpPr>
          <p:nvPr/>
        </p:nvSpPr>
        <p:spPr bwMode="auto">
          <a:xfrm>
            <a:off x="3078169" y="4214813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37" name="AutoShape 174"/>
          <p:cNvSpPr>
            <a:spLocks/>
          </p:cNvSpPr>
          <p:nvPr/>
        </p:nvSpPr>
        <p:spPr bwMode="auto">
          <a:xfrm>
            <a:off x="7062794" y="2495550"/>
            <a:ext cx="52387" cy="4603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38" name="AutoShape 175"/>
          <p:cNvSpPr>
            <a:spLocks/>
          </p:cNvSpPr>
          <p:nvPr/>
        </p:nvSpPr>
        <p:spPr bwMode="auto">
          <a:xfrm>
            <a:off x="3078169" y="5141913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39" name="AutoShape 176"/>
          <p:cNvSpPr>
            <a:spLocks/>
          </p:cNvSpPr>
          <p:nvPr/>
        </p:nvSpPr>
        <p:spPr bwMode="auto">
          <a:xfrm>
            <a:off x="7062794" y="2571762"/>
            <a:ext cx="52387" cy="476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40" name="AutoShape 177"/>
          <p:cNvSpPr>
            <a:spLocks/>
          </p:cNvSpPr>
          <p:nvPr/>
        </p:nvSpPr>
        <p:spPr bwMode="auto">
          <a:xfrm>
            <a:off x="3078169" y="3798895"/>
            <a:ext cx="52387" cy="476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41" name="AutoShape 178"/>
          <p:cNvSpPr>
            <a:spLocks/>
          </p:cNvSpPr>
          <p:nvPr/>
        </p:nvSpPr>
        <p:spPr bwMode="auto">
          <a:xfrm>
            <a:off x="7062794" y="2109788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42" name="AutoShape 179"/>
          <p:cNvSpPr>
            <a:spLocks/>
          </p:cNvSpPr>
          <p:nvPr/>
        </p:nvSpPr>
        <p:spPr bwMode="auto">
          <a:xfrm>
            <a:off x="3078169" y="4137025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43" name="AutoShape 180"/>
          <p:cNvSpPr>
            <a:spLocks/>
          </p:cNvSpPr>
          <p:nvPr/>
        </p:nvSpPr>
        <p:spPr bwMode="auto">
          <a:xfrm>
            <a:off x="7062794" y="3230575"/>
            <a:ext cx="52387" cy="476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44" name="AutoShape 181"/>
          <p:cNvSpPr>
            <a:spLocks/>
          </p:cNvSpPr>
          <p:nvPr/>
        </p:nvSpPr>
        <p:spPr bwMode="auto">
          <a:xfrm>
            <a:off x="3078169" y="4264025"/>
            <a:ext cx="52387" cy="444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45" name="AutoShape 182"/>
          <p:cNvSpPr>
            <a:spLocks/>
          </p:cNvSpPr>
          <p:nvPr/>
        </p:nvSpPr>
        <p:spPr bwMode="auto">
          <a:xfrm>
            <a:off x="7062794" y="2208213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46" name="AutoShape 183"/>
          <p:cNvSpPr>
            <a:spLocks/>
          </p:cNvSpPr>
          <p:nvPr/>
        </p:nvSpPr>
        <p:spPr bwMode="auto">
          <a:xfrm>
            <a:off x="3078169" y="4383088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47" name="AutoShape 184"/>
          <p:cNvSpPr>
            <a:spLocks/>
          </p:cNvSpPr>
          <p:nvPr/>
        </p:nvSpPr>
        <p:spPr bwMode="auto">
          <a:xfrm>
            <a:off x="7062794" y="2071688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48" name="AutoShape 185"/>
          <p:cNvSpPr>
            <a:spLocks/>
          </p:cNvSpPr>
          <p:nvPr/>
        </p:nvSpPr>
        <p:spPr bwMode="auto">
          <a:xfrm>
            <a:off x="3078169" y="4535488"/>
            <a:ext cx="52387" cy="444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49" name="AutoShape 186"/>
          <p:cNvSpPr>
            <a:spLocks/>
          </p:cNvSpPr>
          <p:nvPr/>
        </p:nvSpPr>
        <p:spPr bwMode="auto">
          <a:xfrm>
            <a:off x="7062794" y="2303475"/>
            <a:ext cx="52387" cy="476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50" name="AutoShape 187"/>
          <p:cNvSpPr>
            <a:spLocks/>
          </p:cNvSpPr>
          <p:nvPr/>
        </p:nvSpPr>
        <p:spPr bwMode="auto">
          <a:xfrm>
            <a:off x="3078169" y="5062538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51" name="AutoShape 188"/>
          <p:cNvSpPr>
            <a:spLocks/>
          </p:cNvSpPr>
          <p:nvPr/>
        </p:nvSpPr>
        <p:spPr bwMode="auto">
          <a:xfrm>
            <a:off x="7062794" y="2725750"/>
            <a:ext cx="52387" cy="523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52" name="AutoShape 189"/>
          <p:cNvSpPr>
            <a:spLocks/>
          </p:cNvSpPr>
          <p:nvPr/>
        </p:nvSpPr>
        <p:spPr bwMode="auto">
          <a:xfrm>
            <a:off x="3078169" y="4470412"/>
            <a:ext cx="52387" cy="4921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53" name="AutoShape 190"/>
          <p:cNvSpPr>
            <a:spLocks/>
          </p:cNvSpPr>
          <p:nvPr/>
        </p:nvSpPr>
        <p:spPr bwMode="auto">
          <a:xfrm>
            <a:off x="7062794" y="2559050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54" name="AutoShape 191"/>
          <p:cNvSpPr>
            <a:spLocks/>
          </p:cNvSpPr>
          <p:nvPr/>
        </p:nvSpPr>
        <p:spPr bwMode="auto">
          <a:xfrm>
            <a:off x="3078169" y="4910138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55" name="AutoShape 192"/>
          <p:cNvSpPr>
            <a:spLocks/>
          </p:cNvSpPr>
          <p:nvPr/>
        </p:nvSpPr>
        <p:spPr bwMode="auto">
          <a:xfrm>
            <a:off x="7062794" y="2166950"/>
            <a:ext cx="52387" cy="476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56" name="AutoShape 193"/>
          <p:cNvSpPr>
            <a:spLocks/>
          </p:cNvSpPr>
          <p:nvPr/>
        </p:nvSpPr>
        <p:spPr bwMode="auto">
          <a:xfrm>
            <a:off x="3078169" y="4308475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57" name="AutoShape 194"/>
          <p:cNvSpPr>
            <a:spLocks/>
          </p:cNvSpPr>
          <p:nvPr/>
        </p:nvSpPr>
        <p:spPr bwMode="auto">
          <a:xfrm>
            <a:off x="7062794" y="2725750"/>
            <a:ext cx="52387" cy="523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58" name="AutoShape 195"/>
          <p:cNvSpPr>
            <a:spLocks/>
          </p:cNvSpPr>
          <p:nvPr/>
        </p:nvSpPr>
        <p:spPr bwMode="auto">
          <a:xfrm>
            <a:off x="3078169" y="4791075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59" name="AutoShape 196"/>
          <p:cNvSpPr>
            <a:spLocks/>
          </p:cNvSpPr>
          <p:nvPr/>
        </p:nvSpPr>
        <p:spPr bwMode="auto">
          <a:xfrm>
            <a:off x="7062794" y="2781300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60" name="AutoShape 197"/>
          <p:cNvSpPr>
            <a:spLocks/>
          </p:cNvSpPr>
          <p:nvPr/>
        </p:nvSpPr>
        <p:spPr bwMode="auto">
          <a:xfrm>
            <a:off x="3078169" y="5024438"/>
            <a:ext cx="52387" cy="444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61" name="AutoShape 198"/>
          <p:cNvSpPr>
            <a:spLocks/>
          </p:cNvSpPr>
          <p:nvPr/>
        </p:nvSpPr>
        <p:spPr bwMode="auto">
          <a:xfrm>
            <a:off x="7062794" y="2244725"/>
            <a:ext cx="52387" cy="50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62" name="Rectangle 199"/>
          <p:cNvSpPr>
            <a:spLocks/>
          </p:cNvSpPr>
          <p:nvPr/>
        </p:nvSpPr>
        <p:spPr bwMode="auto">
          <a:xfrm>
            <a:off x="1175387" y="5630875"/>
            <a:ext cx="4676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-20.0</a:t>
            </a:r>
          </a:p>
        </p:txBody>
      </p:sp>
      <p:sp>
        <p:nvSpPr>
          <p:cNvPr id="472263" name="Rectangle 200"/>
          <p:cNvSpPr>
            <a:spLocks/>
          </p:cNvSpPr>
          <p:nvPr/>
        </p:nvSpPr>
        <p:spPr bwMode="auto">
          <a:xfrm>
            <a:off x="1357830" y="4956187"/>
            <a:ext cx="2852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0.0</a:t>
            </a:r>
          </a:p>
        </p:txBody>
      </p:sp>
      <p:sp>
        <p:nvSpPr>
          <p:cNvPr id="472264" name="Rectangle 201"/>
          <p:cNvSpPr>
            <a:spLocks/>
          </p:cNvSpPr>
          <p:nvPr/>
        </p:nvSpPr>
        <p:spPr bwMode="auto">
          <a:xfrm>
            <a:off x="1243715" y="4281499"/>
            <a:ext cx="399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20.0</a:t>
            </a:r>
          </a:p>
        </p:txBody>
      </p:sp>
      <p:sp>
        <p:nvSpPr>
          <p:cNvPr id="472265" name="Rectangle 202"/>
          <p:cNvSpPr>
            <a:spLocks/>
          </p:cNvSpPr>
          <p:nvPr/>
        </p:nvSpPr>
        <p:spPr bwMode="auto">
          <a:xfrm>
            <a:off x="1243715" y="3606802"/>
            <a:ext cx="399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40.0</a:t>
            </a:r>
          </a:p>
        </p:txBody>
      </p:sp>
      <p:sp>
        <p:nvSpPr>
          <p:cNvPr id="472266" name="Rectangle 203"/>
          <p:cNvSpPr>
            <a:spLocks/>
          </p:cNvSpPr>
          <p:nvPr/>
        </p:nvSpPr>
        <p:spPr bwMode="auto">
          <a:xfrm>
            <a:off x="1243715" y="2932124"/>
            <a:ext cx="399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60.0</a:t>
            </a:r>
          </a:p>
        </p:txBody>
      </p:sp>
      <p:sp>
        <p:nvSpPr>
          <p:cNvPr id="472267" name="Rectangle 204"/>
          <p:cNvSpPr>
            <a:spLocks/>
          </p:cNvSpPr>
          <p:nvPr/>
        </p:nvSpPr>
        <p:spPr bwMode="auto">
          <a:xfrm>
            <a:off x="1243715" y="2257437"/>
            <a:ext cx="3993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80.0</a:t>
            </a:r>
          </a:p>
        </p:txBody>
      </p:sp>
      <p:sp>
        <p:nvSpPr>
          <p:cNvPr id="472268" name="Rectangle 205"/>
          <p:cNvSpPr>
            <a:spLocks/>
          </p:cNvSpPr>
          <p:nvPr/>
        </p:nvSpPr>
        <p:spPr bwMode="auto">
          <a:xfrm>
            <a:off x="1129614" y="1584337"/>
            <a:ext cx="513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100.0</a:t>
            </a:r>
          </a:p>
        </p:txBody>
      </p:sp>
      <p:sp>
        <p:nvSpPr>
          <p:cNvPr id="472269" name="Rectangle 206"/>
          <p:cNvSpPr>
            <a:spLocks/>
          </p:cNvSpPr>
          <p:nvPr/>
        </p:nvSpPr>
        <p:spPr bwMode="auto">
          <a:xfrm rot="16200000">
            <a:off x="-786864" y="3490834"/>
            <a:ext cx="32850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Inhibition of platelet aggregation (%)</a:t>
            </a:r>
          </a:p>
        </p:txBody>
      </p:sp>
      <p:sp>
        <p:nvSpPr>
          <p:cNvPr id="472270" name="Rectangle 207"/>
          <p:cNvSpPr>
            <a:spLocks/>
          </p:cNvSpPr>
          <p:nvPr/>
        </p:nvSpPr>
        <p:spPr bwMode="auto">
          <a:xfrm>
            <a:off x="6022979" y="5803912"/>
            <a:ext cx="20644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Response to prasugrel</a:t>
            </a:r>
          </a:p>
        </p:txBody>
      </p:sp>
      <p:sp>
        <p:nvSpPr>
          <p:cNvPr id="472271" name="Rectangle 208"/>
          <p:cNvSpPr>
            <a:spLocks/>
          </p:cNvSpPr>
          <p:nvPr/>
        </p:nvSpPr>
        <p:spPr bwMode="auto">
          <a:xfrm>
            <a:off x="1998663" y="5803912"/>
            <a:ext cx="22014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Response to clopidogrel</a:t>
            </a:r>
          </a:p>
        </p:txBody>
      </p:sp>
      <p:sp>
        <p:nvSpPr>
          <p:cNvPr id="472272" name="AutoShape 209"/>
          <p:cNvSpPr>
            <a:spLocks/>
          </p:cNvSpPr>
          <p:nvPr/>
        </p:nvSpPr>
        <p:spPr bwMode="auto">
          <a:xfrm>
            <a:off x="5330825" y="5486400"/>
            <a:ext cx="52388" cy="5238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73" name="Oval 210"/>
          <p:cNvSpPr>
            <a:spLocks/>
          </p:cNvSpPr>
          <p:nvPr/>
        </p:nvSpPr>
        <p:spPr bwMode="auto">
          <a:xfrm>
            <a:off x="5330825" y="5203825"/>
            <a:ext cx="61913" cy="5715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74" name="Rectangle 211"/>
          <p:cNvSpPr>
            <a:spLocks/>
          </p:cNvSpPr>
          <p:nvPr/>
        </p:nvSpPr>
        <p:spPr bwMode="auto">
          <a:xfrm>
            <a:off x="5513388" y="5121287"/>
            <a:ext cx="2018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Clopidogrel responder</a:t>
            </a:r>
          </a:p>
        </p:txBody>
      </p:sp>
      <p:sp>
        <p:nvSpPr>
          <p:cNvPr id="472275" name="Rectangle 212"/>
          <p:cNvSpPr>
            <a:spLocks/>
          </p:cNvSpPr>
          <p:nvPr/>
        </p:nvSpPr>
        <p:spPr bwMode="auto">
          <a:xfrm>
            <a:off x="5513395" y="5400687"/>
            <a:ext cx="24295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Clopidogrel non-responder</a:t>
            </a:r>
          </a:p>
        </p:txBody>
      </p:sp>
      <p:sp>
        <p:nvSpPr>
          <p:cNvPr id="472276" name="AutoShape 213"/>
          <p:cNvSpPr>
            <a:spLocks/>
          </p:cNvSpPr>
          <p:nvPr/>
        </p:nvSpPr>
        <p:spPr bwMode="auto">
          <a:xfrm>
            <a:off x="2630488" y="2541588"/>
            <a:ext cx="347662" cy="300831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77" name="Rectangle 214"/>
          <p:cNvSpPr>
            <a:spLocks/>
          </p:cNvSpPr>
          <p:nvPr/>
        </p:nvSpPr>
        <p:spPr bwMode="auto">
          <a:xfrm rot="16200000">
            <a:off x="1346747" y="3921053"/>
            <a:ext cx="1938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Interpatient variability</a:t>
            </a:r>
          </a:p>
        </p:txBody>
      </p:sp>
      <p:sp>
        <p:nvSpPr>
          <p:cNvPr id="472278" name="AutoShape 215"/>
          <p:cNvSpPr>
            <a:spLocks/>
          </p:cNvSpPr>
          <p:nvPr/>
        </p:nvSpPr>
        <p:spPr bwMode="auto">
          <a:xfrm rot="10800000">
            <a:off x="7343781" y="1903425"/>
            <a:ext cx="346075" cy="13430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rot="10800000" lIns="0" tIns="0" rIns="0" bIns="0">
            <a:prstTxWarp prst="textNoShape">
              <a:avLst/>
            </a:prstTxWarp>
          </a:bodyPr>
          <a:lstStyle/>
          <a:p>
            <a:pPr defTabSz="642938"/>
            <a:endParaRPr lang="en-US" sz="2200">
              <a:solidFill>
                <a:srgbClr val="000000"/>
              </a:solidFill>
              <a:ea typeface="ヒラギノ角ゴ ProN W3" pitchFamily="-83" charset="-128"/>
              <a:cs typeface="ヒラギノ角ゴ ProN W3" pitchFamily="-83" charset="-128"/>
              <a:sym typeface="Arial" pitchFamily="-83" charset="0"/>
            </a:endParaRPr>
          </a:p>
        </p:txBody>
      </p:sp>
      <p:sp>
        <p:nvSpPr>
          <p:cNvPr id="472279" name="Rectangle 216"/>
          <p:cNvSpPr>
            <a:spLocks/>
          </p:cNvSpPr>
          <p:nvPr/>
        </p:nvSpPr>
        <p:spPr bwMode="auto">
          <a:xfrm rot="5400000">
            <a:off x="7061747" y="2611369"/>
            <a:ext cx="1938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Interpatient variability</a:t>
            </a:r>
          </a:p>
        </p:txBody>
      </p:sp>
      <p:sp>
        <p:nvSpPr>
          <p:cNvPr id="472280" name="Line 217"/>
          <p:cNvSpPr>
            <a:spLocks noChangeShapeType="1"/>
          </p:cNvSpPr>
          <p:nvPr/>
        </p:nvSpPr>
        <p:spPr bwMode="auto">
          <a:xfrm>
            <a:off x="1766891" y="5742000"/>
            <a:ext cx="66357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281" name="Rectangle 2"/>
          <p:cNvSpPr>
            <a:spLocks/>
          </p:cNvSpPr>
          <p:nvPr/>
        </p:nvSpPr>
        <p:spPr bwMode="auto">
          <a:xfrm>
            <a:off x="76201" y="6172200"/>
            <a:ext cx="287488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1200">
                <a:solidFill>
                  <a:srgbClr val="000000"/>
                </a:solidFill>
                <a:ea typeface="ヒラギノ角ゴ ProN W3" pitchFamily="-83" charset="-128"/>
                <a:cs typeface="ヒラギノ角ゴ ProN W3" pitchFamily="-83" charset="-128"/>
                <a:sym typeface="Arial" pitchFamily="-83" charset="0"/>
              </a:rPr>
              <a:t>Responder = ≥ 25% IPA at 4 and 24 hours</a:t>
            </a:r>
          </a:p>
        </p:txBody>
      </p:sp>
      <p:sp>
        <p:nvSpPr>
          <p:cNvPr id="472282" name="Text Box 221"/>
          <p:cNvSpPr txBox="1">
            <a:spLocks noChangeArrowheads="1"/>
          </p:cNvSpPr>
          <p:nvPr/>
        </p:nvSpPr>
        <p:spPr bwMode="invGray">
          <a:xfrm>
            <a:off x="6006530" y="6567488"/>
            <a:ext cx="3289870" cy="24750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182880" bIns="91440" anchor="b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it-IT" sz="1100">
                <a:solidFill>
                  <a:srgbClr val="000000"/>
                </a:solidFill>
              </a:rPr>
              <a:t>Brandt JT, et al. </a:t>
            </a:r>
            <a:r>
              <a:rPr lang="it-IT" sz="1100" i="1">
                <a:solidFill>
                  <a:srgbClr val="000000"/>
                </a:solidFill>
              </a:rPr>
              <a:t>Am Heart J</a:t>
            </a:r>
            <a:r>
              <a:rPr lang="it-IT" sz="1100">
                <a:solidFill>
                  <a:srgbClr val="000000"/>
                </a:solidFill>
              </a:rPr>
              <a:t>. 2007;153:66.e9-e16.</a:t>
            </a:r>
          </a:p>
        </p:txBody>
      </p:sp>
      <p:sp>
        <p:nvSpPr>
          <p:cNvPr id="472283" name="Rectangle 218"/>
          <p:cNvSpPr>
            <a:spLocks noChangeArrowheads="1"/>
          </p:cNvSpPr>
          <p:nvPr/>
        </p:nvSpPr>
        <p:spPr bwMode="auto">
          <a:xfrm>
            <a:off x="458788" y="1230325"/>
            <a:ext cx="8226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Clopidogrel vs. Prasugrel at 24 hrs (healthy volunteers)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Male,  62 years old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By the way: cardiothoracic surgeon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Risk Factors: hypertension and hypercholesterolemia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Stable angina for 1 year, now increase to CCS 4 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r>
              <a:rPr lang="en-US" sz="3200" kern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R/ASA 100mg/dag, load </a:t>
            </a:r>
            <a:r>
              <a:rPr lang="en-US" sz="3200" kern="0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clopidogrel</a:t>
            </a:r>
            <a:r>
              <a:rPr lang="en-US" sz="3200" kern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600 mg day before coronary angiography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SzPct val="80000"/>
              <a:buFont typeface="Wingdings" charset="2"/>
              <a:buChar char="§"/>
              <a:defRPr/>
            </a:pPr>
            <a:r>
              <a:rPr lang="en-US" sz="3200" i="1" kern="0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Use platelet function test in this patient? 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-65" charset="2"/>
              <a:buBlip>
                <a:blip r:embed="rId2"/>
              </a:buBlip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4115" name="Tekstvak 3"/>
          <p:cNvSpPr txBox="1">
            <a:spLocks noChangeArrowheads="1"/>
          </p:cNvSpPr>
          <p:nvPr/>
        </p:nvSpPr>
        <p:spPr bwMode="auto">
          <a:xfrm>
            <a:off x="1447800" y="76204"/>
            <a:ext cx="594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4000" dirty="0" err="1">
                <a:solidFill>
                  <a:srgbClr val="FFFF00"/>
                </a:solidFill>
                <a:latin typeface="Calibri" pitchFamily="-83" charset="0"/>
              </a:rPr>
              <a:t>Daily</a:t>
            </a:r>
            <a:r>
              <a:rPr lang="nl-NL" sz="4000" dirty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4000" dirty="0" err="1">
                <a:solidFill>
                  <a:srgbClr val="FFFF00"/>
                </a:solidFill>
                <a:latin typeface="Calibri" pitchFamily="-83" charset="0"/>
              </a:rPr>
              <a:t>Practice</a:t>
            </a:r>
            <a:endParaRPr lang="nl-NL" sz="4000" dirty="0">
              <a:solidFill>
                <a:srgbClr val="FFFF00"/>
              </a:solidFill>
              <a:latin typeface="Calibri" pitchFamily="-83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Tekstvak 1"/>
          <p:cNvSpPr txBox="1">
            <a:spLocks noChangeArrowheads="1"/>
          </p:cNvSpPr>
          <p:nvPr/>
        </p:nvSpPr>
        <p:spPr bwMode="auto">
          <a:xfrm>
            <a:off x="381000" y="323850"/>
            <a:ext cx="8991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nl-NL" sz="3200">
              <a:solidFill>
                <a:srgbClr val="FFFF00"/>
              </a:solidFill>
              <a:latin typeface="Calibri" pitchFamily="-83" charset="0"/>
            </a:endParaRPr>
          </a:p>
          <a:p>
            <a:pPr algn="ctr"/>
            <a:r>
              <a:rPr lang="nl-NL" sz="3200">
                <a:solidFill>
                  <a:srgbClr val="FFFF00"/>
                </a:solidFill>
                <a:latin typeface="Calibri" pitchFamily="-83" charset="0"/>
              </a:rPr>
              <a:t>CAG next day </a:t>
            </a:r>
          </a:p>
          <a:p>
            <a:endParaRPr lang="nl-NL" sz="3600">
              <a:solidFill>
                <a:schemeClr val="bg1"/>
              </a:solidFill>
              <a:latin typeface="Calibri" pitchFamily="-83" charset="0"/>
            </a:endParaRPr>
          </a:p>
          <a:p>
            <a:r>
              <a:rPr lang="nl-NL" sz="3200">
                <a:solidFill>
                  <a:schemeClr val="bg1"/>
                </a:solidFill>
                <a:latin typeface="Calibri" pitchFamily="-83" charset="0"/>
              </a:rPr>
              <a:t>Two-vessel disease with short lesion in dominant RCA and bifurcation lesion in mid-LAD-D</a:t>
            </a:r>
          </a:p>
          <a:p>
            <a:endParaRPr lang="nl-NL" sz="3200">
              <a:solidFill>
                <a:schemeClr val="bg1"/>
              </a:solidFill>
              <a:latin typeface="Calibri" pitchFamily="-83" charset="0"/>
            </a:endParaRPr>
          </a:p>
          <a:p>
            <a:r>
              <a:rPr lang="nl-NL" sz="3200">
                <a:solidFill>
                  <a:schemeClr val="bg1"/>
                </a:solidFill>
                <a:latin typeface="Calibri" pitchFamily="-83" charset="0"/>
              </a:rPr>
              <a:t> </a:t>
            </a:r>
          </a:p>
        </p:txBody>
      </p:sp>
      <p:sp>
        <p:nvSpPr>
          <p:cNvPr id="475139" name="Text Box 6"/>
          <p:cNvSpPr txBox="1">
            <a:spLocks noChangeArrowheads="1"/>
          </p:cNvSpPr>
          <p:nvPr/>
        </p:nvSpPr>
        <p:spPr bwMode="auto">
          <a:xfrm>
            <a:off x="304800" y="4724412"/>
            <a:ext cx="845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  <a:latin typeface="Calibri" pitchFamily="-83" charset="0"/>
              </a:rPr>
              <a:t>VerifyNow  PRU post: 245; %IPA: 11</a:t>
            </a:r>
          </a:p>
          <a:p>
            <a:pPr algn="ctr"/>
            <a:r>
              <a:rPr lang="en-GB" sz="3200">
                <a:solidFill>
                  <a:schemeClr val="bg1"/>
                </a:solidFill>
                <a:latin typeface="Calibri" pitchFamily="-83" charset="0"/>
              </a:rPr>
              <a:t>POPular risk score: 3,5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938219" y="6019812"/>
          <a:ext cx="7443538" cy="605661"/>
        </p:xfrm>
        <a:graphic>
          <a:graphicData uri="http://schemas.openxmlformats.org/drawingml/2006/table">
            <a:tbl>
              <a:tblPr/>
              <a:tblGrid>
                <a:gridCol w="1031240"/>
                <a:gridCol w="752108"/>
                <a:gridCol w="942073"/>
                <a:gridCol w="1767841"/>
                <a:gridCol w="1322002"/>
                <a:gridCol w="1007979"/>
                <a:gridCol w="620295"/>
              </a:tblGrid>
              <a:tr h="605661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Breet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et 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VerifyNow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P2Y12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yr death, MI, ST,  CVA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PRU </a:t>
                      </a: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236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ROC curve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5158" name="Tekstvak 5"/>
          <p:cNvSpPr txBox="1">
            <a:spLocks noChangeArrowheads="1"/>
          </p:cNvSpPr>
          <p:nvPr/>
        </p:nvSpPr>
        <p:spPr bwMode="auto">
          <a:xfrm>
            <a:off x="388938" y="3292482"/>
            <a:ext cx="86026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2800">
                <a:solidFill>
                  <a:schemeClr val="bg1"/>
                </a:solidFill>
              </a:rPr>
              <a:t>Surgeon: 	        “no CABG”</a:t>
            </a:r>
          </a:p>
          <a:p>
            <a:r>
              <a:rPr lang="nl-NL" sz="2800">
                <a:solidFill>
                  <a:schemeClr val="bg1"/>
                </a:solidFill>
              </a:rPr>
              <a:t>		        “measure platelet function”</a:t>
            </a:r>
            <a:r>
              <a:rPr lang="nl-NL" sz="3200">
                <a:solidFill>
                  <a:srgbClr val="FFFF00"/>
                </a:solidFill>
              </a:rPr>
              <a:t>	</a:t>
            </a:r>
          </a:p>
          <a:p>
            <a:r>
              <a:rPr lang="nl-NL" sz="3200">
                <a:solidFill>
                  <a:srgbClr val="FFFF00"/>
                </a:solidFill>
              </a:rPr>
              <a:t>			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598625"/>
            <a:ext cx="9144000" cy="158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5160" name="Tekstvak 6"/>
          <p:cNvSpPr txBox="1">
            <a:spLocks noChangeArrowheads="1"/>
          </p:cNvSpPr>
          <p:nvPr/>
        </p:nvSpPr>
        <p:spPr bwMode="auto">
          <a:xfrm>
            <a:off x="381000" y="25400"/>
            <a:ext cx="816822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FFFF00"/>
                </a:solidFill>
                <a:latin typeface="Calibri" pitchFamily="-83" charset="0"/>
              </a:rPr>
              <a:t>What Happened to the Cardiothoracic Surgeon? </a:t>
            </a:r>
            <a:r>
              <a:rPr lang="en-GB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itle 1"/>
          <p:cNvSpPr>
            <a:spLocks noGrp="1"/>
          </p:cNvSpPr>
          <p:nvPr>
            <p:ph type="title"/>
          </p:nvPr>
        </p:nvSpPr>
        <p:spPr>
          <a:xfrm>
            <a:off x="-71437" y="-228600"/>
            <a:ext cx="9144001" cy="1143000"/>
          </a:xfrm>
        </p:spPr>
        <p:txBody>
          <a:bodyPr/>
          <a:lstStyle/>
          <a:p>
            <a:r>
              <a:rPr lang="nl-NL" sz="3600" dirty="0" err="1">
                <a:solidFill>
                  <a:srgbClr val="FFFF00"/>
                </a:solidFill>
                <a:ea typeface="ＭＳ Ｐゴシック" pitchFamily="-83" charset="-128"/>
                <a:cs typeface="ＭＳ Ｐゴシック" pitchFamily="-83" charset="-128"/>
              </a:rPr>
              <a:t>Measuring</a:t>
            </a:r>
            <a:r>
              <a:rPr lang="nl-NL" sz="3600" dirty="0" smtClean="0">
                <a:solidFill>
                  <a:srgbClr val="FFFF00"/>
                </a:solidFill>
                <a:ea typeface="ＭＳ Ｐゴシック" pitchFamily="-83" charset="-128"/>
                <a:cs typeface="ＭＳ Ｐゴシック" pitchFamily="-83" charset="-128"/>
              </a:rPr>
              <a:t> </a:t>
            </a:r>
            <a:endParaRPr lang="en-US" sz="3600" dirty="0">
              <a:solidFill>
                <a:srgbClr val="FFFF00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09603" name="Content Placeholder 2"/>
          <p:cNvSpPr>
            <a:spLocks noGrp="1"/>
          </p:cNvSpPr>
          <p:nvPr>
            <p:ph idx="1"/>
          </p:nvPr>
        </p:nvSpPr>
        <p:spPr>
          <a:xfrm>
            <a:off x="214319" y="914400"/>
            <a:ext cx="8643937" cy="4525963"/>
          </a:xfrm>
        </p:spPr>
        <p:txBody>
          <a:bodyPr/>
          <a:lstStyle/>
          <a:p>
            <a:pPr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Anti-hypertensive</a:t>
            </a:r>
            <a:r>
              <a:rPr lang="nl-NL" sz="2800" dirty="0">
                <a:solidFill>
                  <a:schemeClr val="bg1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 drug</a:t>
            </a:r>
            <a:endParaRPr lang="nl-NL" dirty="0">
              <a:solidFill>
                <a:schemeClr val="bg1"/>
              </a:solidFill>
              <a:latin typeface="Calibri"/>
              <a:ea typeface="ＭＳ Ｐゴシック" pitchFamily="-83" charset="-128"/>
              <a:cs typeface="ＭＳ Ｐゴシック" pitchFamily="-83" charset="-128"/>
            </a:endParaRPr>
          </a:p>
          <a:p>
            <a:pPr>
              <a:buFontTx/>
              <a:buNone/>
            </a:pPr>
            <a:r>
              <a:rPr lang="nl-NL" dirty="0">
                <a:solidFill>
                  <a:srgbClr val="FF0000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High </a:t>
            </a:r>
            <a:r>
              <a:rPr lang="nl-NL" dirty="0" err="1">
                <a:solidFill>
                  <a:srgbClr val="FF0000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Bloodpressure</a:t>
            </a:r>
            <a:r>
              <a:rPr lang="nl-NL" dirty="0">
                <a:latin typeface="Calibri"/>
                <a:ea typeface="ＭＳ Ｐゴシック" pitchFamily="-83" charset="-128"/>
                <a:cs typeface="ＭＳ Ｐゴシック" pitchFamily="-83" charset="-128"/>
              </a:rPr>
              <a:t> 		</a:t>
            </a:r>
            <a:endParaRPr lang="nl-NL" dirty="0" smtClean="0">
              <a:latin typeface="Calibri"/>
              <a:ea typeface="ＭＳ Ｐゴシック" pitchFamily="-83" charset="-128"/>
              <a:cs typeface="ＭＳ Ｐゴシック" pitchFamily="-83" charset="-128"/>
            </a:endParaRPr>
          </a:p>
          <a:p>
            <a:pPr>
              <a:buFontTx/>
              <a:buNone/>
            </a:pPr>
            <a:endParaRPr lang="nl-NL" sz="2800" dirty="0">
              <a:solidFill>
                <a:schemeClr val="bg1"/>
              </a:solidFill>
              <a:latin typeface="Calibri"/>
              <a:ea typeface="ＭＳ Ｐゴシック" pitchFamily="-83" charset="-128"/>
              <a:cs typeface="ＭＳ Ｐゴシック" pitchFamily="-83" charset="-128"/>
            </a:endParaRPr>
          </a:p>
          <a:p>
            <a:pPr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Cholesterol </a:t>
            </a:r>
            <a:r>
              <a:rPr lang="nl-NL" sz="2800" dirty="0" err="1">
                <a:solidFill>
                  <a:schemeClr val="bg1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lowering</a:t>
            </a:r>
            <a:r>
              <a:rPr lang="nl-NL" sz="2800" dirty="0">
                <a:solidFill>
                  <a:schemeClr val="bg1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 drugs</a:t>
            </a:r>
          </a:p>
          <a:p>
            <a:pPr>
              <a:buFontTx/>
              <a:buNone/>
            </a:pPr>
            <a:r>
              <a:rPr lang="nl-NL" dirty="0">
                <a:solidFill>
                  <a:srgbClr val="FF0000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High Cholesterol</a:t>
            </a:r>
          </a:p>
          <a:p>
            <a:pPr>
              <a:buFontTx/>
              <a:buNone/>
            </a:pPr>
            <a:endParaRPr lang="nl-NL" dirty="0">
              <a:latin typeface="Calibri"/>
              <a:ea typeface="ＭＳ Ｐゴシック" pitchFamily="-83" charset="-128"/>
              <a:cs typeface="ＭＳ Ｐゴシック" pitchFamily="-83" charset="-128"/>
            </a:endParaRPr>
          </a:p>
          <a:p>
            <a:pPr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Antiplatelet</a:t>
            </a:r>
            <a:r>
              <a:rPr lang="nl-NL" sz="2800" dirty="0">
                <a:solidFill>
                  <a:schemeClr val="bg1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therapy</a:t>
            </a:r>
            <a:r>
              <a:rPr lang="nl-NL" sz="2800" dirty="0">
                <a:solidFill>
                  <a:schemeClr val="bg1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 		</a:t>
            </a:r>
          </a:p>
          <a:p>
            <a:pPr>
              <a:buFontTx/>
              <a:buNone/>
            </a:pPr>
            <a:r>
              <a:rPr lang="nl-NL" sz="2800" dirty="0">
                <a:solidFill>
                  <a:srgbClr val="FF0000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???????</a:t>
            </a:r>
            <a:r>
              <a:rPr lang="nl-NL" sz="2800" dirty="0">
                <a:solidFill>
                  <a:srgbClr val="72BFC5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2800" dirty="0">
                <a:solidFill>
                  <a:schemeClr val="bg1"/>
                </a:solidFill>
                <a:latin typeface="Calibri"/>
                <a:ea typeface="ＭＳ Ｐゴシック" pitchFamily="-83" charset="-128"/>
                <a:cs typeface="ＭＳ Ｐゴシック" pitchFamily="-83" charset="-128"/>
              </a:rPr>
              <a:t> </a:t>
            </a:r>
            <a:endParaRPr lang="en-US" sz="2800" dirty="0">
              <a:solidFill>
                <a:schemeClr val="bg1"/>
              </a:solidFill>
              <a:latin typeface="Calibri"/>
              <a:ea typeface="ＭＳ Ｐゴシック" pitchFamily="-83" charset="-128"/>
              <a:cs typeface="ＭＳ Ｐゴシック" pitchFamily="-83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00500" y="1600200"/>
            <a:ext cx="1785938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05" name="TextBox 6"/>
          <p:cNvSpPr txBox="1">
            <a:spLocks noChangeArrowheads="1"/>
          </p:cNvSpPr>
          <p:nvPr/>
        </p:nvSpPr>
        <p:spPr bwMode="auto">
          <a:xfrm>
            <a:off x="4214815" y="1219200"/>
            <a:ext cx="1506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FFFF00"/>
                </a:solidFill>
              </a:rPr>
              <a:t>Start </a:t>
            </a:r>
            <a:r>
              <a:rPr lang="nl-NL" dirty="0" err="1">
                <a:solidFill>
                  <a:srgbClr val="FFFF00"/>
                </a:solidFill>
              </a:rPr>
              <a:t>therapy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00500" y="3427412"/>
            <a:ext cx="1785938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07" name="TextBox 11"/>
          <p:cNvSpPr txBox="1">
            <a:spLocks noChangeArrowheads="1"/>
          </p:cNvSpPr>
          <p:nvPr/>
        </p:nvSpPr>
        <p:spPr bwMode="auto">
          <a:xfrm>
            <a:off x="4298950" y="3048000"/>
            <a:ext cx="1506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FFFF00"/>
                </a:solidFill>
              </a:rPr>
              <a:t>Start </a:t>
            </a:r>
            <a:r>
              <a:rPr lang="nl-NL" dirty="0" err="1">
                <a:solidFill>
                  <a:srgbClr val="FFFF00"/>
                </a:solidFill>
              </a:rPr>
              <a:t>therapy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81469" y="5029200"/>
            <a:ext cx="1785937" cy="31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09" name="TextBox 14"/>
          <p:cNvSpPr txBox="1">
            <a:spLocks noChangeArrowheads="1"/>
          </p:cNvSpPr>
          <p:nvPr/>
        </p:nvSpPr>
        <p:spPr bwMode="auto">
          <a:xfrm>
            <a:off x="4214815" y="4648200"/>
            <a:ext cx="1506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FFFF00"/>
                </a:solidFill>
              </a:rPr>
              <a:t>Start </a:t>
            </a:r>
            <a:r>
              <a:rPr lang="nl-NL" dirty="0" err="1">
                <a:solidFill>
                  <a:srgbClr val="FFFF00"/>
                </a:solidFill>
              </a:rPr>
              <a:t>therapy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045200" y="990600"/>
            <a:ext cx="280828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l-NL" sz="2400" b="1" dirty="0" err="1">
                <a:solidFill>
                  <a:srgbClr val="FFFF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Measurement</a:t>
            </a:r>
            <a:r>
              <a:rPr lang="nl-NL" sz="2400" b="1" dirty="0">
                <a:solidFill>
                  <a:srgbClr val="FFFF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of</a:t>
            </a:r>
          </a:p>
          <a:p>
            <a:pPr>
              <a:defRPr/>
            </a:pPr>
            <a:r>
              <a:rPr lang="nl-NL" sz="2400" b="1" dirty="0" err="1">
                <a:solidFill>
                  <a:srgbClr val="FFFF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Bloodpressure</a:t>
            </a:r>
            <a:endParaRPr lang="en-US" sz="2400" b="1" dirty="0">
              <a:solidFill>
                <a:srgbClr val="FFFF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48381" y="2895600"/>
            <a:ext cx="2809875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rgbClr val="FFFF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LDL level</a:t>
            </a:r>
          </a:p>
          <a:p>
            <a:pPr>
              <a:defRPr/>
            </a:pPr>
            <a:endParaRPr lang="en-US" sz="2400" b="1" dirty="0">
              <a:solidFill>
                <a:srgbClr val="FFFF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107119" y="4495800"/>
            <a:ext cx="2808287" cy="701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l-NL" sz="4000" b="1" dirty="0">
                <a:solidFill>
                  <a:srgbClr val="FFFF0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????????</a:t>
            </a:r>
            <a:endParaRPr lang="en-US" sz="4000" b="1" dirty="0">
              <a:solidFill>
                <a:srgbClr val="FFFF0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762000" y="5791200"/>
            <a:ext cx="7616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800" i="1" dirty="0" err="1">
                <a:solidFill>
                  <a:srgbClr val="FFFF00"/>
                </a:solidFill>
              </a:rPr>
              <a:t>Antiplatelet</a:t>
            </a:r>
            <a:r>
              <a:rPr lang="nl-NL" sz="2800" i="1" dirty="0">
                <a:solidFill>
                  <a:srgbClr val="FFFF00"/>
                </a:solidFill>
              </a:rPr>
              <a:t> </a:t>
            </a:r>
            <a:r>
              <a:rPr lang="nl-NL" sz="2800" i="1" dirty="0" err="1">
                <a:solidFill>
                  <a:srgbClr val="FFFF00"/>
                </a:solidFill>
              </a:rPr>
              <a:t>th</a:t>
            </a:r>
            <a:r>
              <a:rPr lang="nl-NL" sz="2800" i="1" dirty="0">
                <a:solidFill>
                  <a:srgbClr val="FFFF00"/>
                </a:solidFill>
              </a:rPr>
              <a:t>:</a:t>
            </a:r>
            <a:r>
              <a:rPr lang="nl-NL" sz="2800" i="1" dirty="0" smtClean="0">
                <a:solidFill>
                  <a:srgbClr val="FFFF00"/>
                </a:solidFill>
              </a:rPr>
              <a:t> response uniform </a:t>
            </a:r>
            <a:r>
              <a:rPr lang="nl-NL" sz="2800" i="1" dirty="0">
                <a:solidFill>
                  <a:srgbClr val="FFFF00"/>
                </a:solidFill>
              </a:rPr>
              <a:t>in all </a:t>
            </a:r>
            <a:r>
              <a:rPr lang="nl-NL" sz="2800" i="1" dirty="0" err="1" smtClean="0">
                <a:solidFill>
                  <a:srgbClr val="FFFF00"/>
                </a:solidFill>
              </a:rPr>
              <a:t>patients</a:t>
            </a:r>
            <a:r>
              <a:rPr lang="nl-NL" sz="2800" i="1" dirty="0" smtClean="0">
                <a:solidFill>
                  <a:srgbClr val="FFFF00"/>
                </a:solidFill>
              </a:rPr>
              <a:t> </a:t>
            </a:r>
          </a:p>
        </p:txBody>
      </p:sp>
      <p:cxnSp>
        <p:nvCxnSpPr>
          <p:cNvPr id="18" name="Rechte verbindingslijn 17"/>
          <p:cNvCxnSpPr>
            <a:cxnSpLocks noChangeShapeType="1"/>
          </p:cNvCxnSpPr>
          <p:nvPr/>
        </p:nvCxn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090" name="Object 2"/>
          <p:cNvGraphicFramePr>
            <a:graphicFrameLocks noChangeAspect="1"/>
          </p:cNvGraphicFramePr>
          <p:nvPr>
            <p:ph idx="1"/>
          </p:nvPr>
        </p:nvGraphicFramePr>
        <p:xfrm>
          <a:off x="1093787" y="955675"/>
          <a:ext cx="6983413" cy="5673725"/>
        </p:xfrm>
        <a:graphic>
          <a:graphicData uri="http://schemas.openxmlformats.org/presentationml/2006/ole">
            <p:oleObj spid="_x0000_s473090" name="Dia" r:id="rId3" imgW="23070288" imgH="17302151" progId="PowerPoint.Slide.8">
              <p:embed/>
            </p:oleObj>
          </a:graphicData>
        </a:graphic>
      </p:graphicFrame>
      <p:sp>
        <p:nvSpPr>
          <p:cNvPr id="3" name="Tekstvak 3"/>
          <p:cNvSpPr txBox="1">
            <a:spLocks noChangeArrowheads="1"/>
          </p:cNvSpPr>
          <p:nvPr/>
        </p:nvSpPr>
        <p:spPr bwMode="auto">
          <a:xfrm>
            <a:off x="1447800" y="76204"/>
            <a:ext cx="594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4000" dirty="0" err="1">
                <a:solidFill>
                  <a:srgbClr val="FFFF00"/>
                </a:solidFill>
                <a:latin typeface="Calibri" pitchFamily="-83" charset="0"/>
              </a:rPr>
              <a:t>Daily</a:t>
            </a:r>
            <a:r>
              <a:rPr lang="nl-NL" sz="4000" dirty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4000" dirty="0" err="1">
                <a:solidFill>
                  <a:srgbClr val="FFFF00"/>
                </a:solidFill>
                <a:latin typeface="Calibri" pitchFamily="-83" charset="0"/>
              </a:rPr>
              <a:t>Practice</a:t>
            </a:r>
            <a:endParaRPr lang="nl-NL" sz="4000" dirty="0">
              <a:solidFill>
                <a:srgbClr val="FFFF00"/>
              </a:solidFill>
              <a:latin typeface="Calibri" pitchFamily="-8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458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00"/>
              </a:buClr>
              <a:buFont typeface="Wingdings" pitchFamily="-83" charset="2"/>
              <a:buChar char="§"/>
            </a:pPr>
            <a:r>
              <a:rPr lang="en-GB"/>
              <a:t>  </a:t>
            </a:r>
            <a:r>
              <a:rPr lang="en-GB" sz="2800">
                <a:solidFill>
                  <a:schemeClr val="bg1"/>
                </a:solidFill>
                <a:latin typeface="Calibri" pitchFamily="-83" charset="0"/>
              </a:rPr>
              <a:t>A IIb/IIIa inhibitor was added before PCI to reduce the</a:t>
            </a:r>
          </a:p>
          <a:p>
            <a:pPr>
              <a:buClr>
                <a:srgbClr val="FFFF00"/>
              </a:buClr>
            </a:pPr>
            <a:r>
              <a:rPr lang="en-GB" sz="2800">
                <a:solidFill>
                  <a:schemeClr val="bg1"/>
                </a:solidFill>
                <a:latin typeface="Calibri" pitchFamily="-83" charset="0"/>
              </a:rPr>
              <a:t>   risk of peri-procedural MI</a:t>
            </a:r>
          </a:p>
          <a:p>
            <a:pPr>
              <a:buClr>
                <a:srgbClr val="FFFF00"/>
              </a:buClr>
              <a:buFont typeface="Wingdings" pitchFamily="-83" charset="2"/>
              <a:buChar char="§"/>
            </a:pPr>
            <a:r>
              <a:rPr lang="en-GB" sz="2800">
                <a:solidFill>
                  <a:schemeClr val="bg1"/>
                </a:solidFill>
                <a:latin typeface="Calibri" pitchFamily="-83" charset="0"/>
              </a:rPr>
              <a:t> 3 DES were implanted, total stent length 46 mm</a:t>
            </a:r>
          </a:p>
          <a:p>
            <a:pPr>
              <a:buClr>
                <a:srgbClr val="FFFF00"/>
              </a:buClr>
            </a:pPr>
            <a:endParaRPr lang="en-GB">
              <a:solidFill>
                <a:schemeClr val="bg1"/>
              </a:solidFill>
              <a:latin typeface="Calibri" pitchFamily="-83" charset="0"/>
            </a:endParaRPr>
          </a:p>
        </p:txBody>
      </p:sp>
      <p:pic>
        <p:nvPicPr>
          <p:cNvPr id="476163" name="Picture 5" descr="CAVALLINI_LUIGI_S77_F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4" name="Picture 7" descr="CAVALLINI_LUIGI_S19_F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2946400"/>
            <a:ext cx="2006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65" name="Text Box 8"/>
          <p:cNvSpPr txBox="1">
            <a:spLocks noChangeArrowheads="1"/>
          </p:cNvSpPr>
          <p:nvPr/>
        </p:nvSpPr>
        <p:spPr bwMode="auto">
          <a:xfrm>
            <a:off x="533400" y="5445125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00"/>
              </a:buClr>
              <a:buFont typeface="Wingdings" pitchFamily="-83" charset="2"/>
              <a:buChar char="§"/>
            </a:pPr>
            <a:r>
              <a:rPr lang="en-GB"/>
              <a:t> </a:t>
            </a:r>
            <a:r>
              <a:rPr lang="en-GB" sz="2400">
                <a:solidFill>
                  <a:schemeClr val="bg1"/>
                </a:solidFill>
                <a:latin typeface="Calibri" pitchFamily="-83" charset="0"/>
              </a:rPr>
              <a:t>CK-MB peak post-PCI 11 (ULN: 5)</a:t>
            </a:r>
          </a:p>
          <a:p>
            <a:pPr>
              <a:buClr>
                <a:srgbClr val="FFFF00"/>
              </a:buClr>
              <a:buFont typeface="Wingdings" pitchFamily="-83" charset="2"/>
              <a:buChar char="§"/>
            </a:pPr>
            <a:r>
              <a:rPr lang="en-GB" sz="2400">
                <a:solidFill>
                  <a:schemeClr val="bg1"/>
                </a:solidFill>
                <a:latin typeface="Calibri" pitchFamily="-83" charset="0"/>
              </a:rPr>
              <a:t> Aspirin 100 mg and Prasugrel 10 mg/d </a:t>
            </a:r>
          </a:p>
          <a:p>
            <a:pPr>
              <a:buClr>
                <a:srgbClr val="FFFF00"/>
              </a:buClr>
              <a:buFont typeface="Wingdings" pitchFamily="-83" charset="2"/>
              <a:buChar char="§"/>
            </a:pPr>
            <a:r>
              <a:rPr lang="en-GB" sz="2400">
                <a:solidFill>
                  <a:schemeClr val="bg1"/>
                </a:solidFill>
                <a:latin typeface="Calibri" pitchFamily="-83" charset="0"/>
              </a:rPr>
              <a:t> Follow-up at 1 year: uneventful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6167" name="Tekstvak 8"/>
          <p:cNvSpPr txBox="1">
            <a:spLocks noChangeArrowheads="1"/>
          </p:cNvSpPr>
          <p:nvPr/>
        </p:nvSpPr>
        <p:spPr bwMode="auto">
          <a:xfrm>
            <a:off x="1752605" y="228600"/>
            <a:ext cx="56545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3200" dirty="0" err="1">
                <a:solidFill>
                  <a:srgbClr val="FFFF00"/>
                </a:solidFill>
                <a:latin typeface="Calibri" pitchFamily="-83" charset="0"/>
              </a:rPr>
              <a:t>What</a:t>
            </a:r>
            <a:r>
              <a:rPr lang="nl-NL" sz="3200" dirty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3200" dirty="0" err="1">
                <a:solidFill>
                  <a:srgbClr val="FFFF00"/>
                </a:solidFill>
                <a:latin typeface="Calibri" pitchFamily="-83" charset="0"/>
              </a:rPr>
              <a:t>Happened</a:t>
            </a:r>
            <a:r>
              <a:rPr lang="nl-NL" sz="3200" dirty="0">
                <a:solidFill>
                  <a:srgbClr val="FFFF00"/>
                </a:solidFill>
                <a:latin typeface="Calibri" pitchFamily="-83" charset="0"/>
              </a:rPr>
              <a:t> to the</a:t>
            </a:r>
            <a:r>
              <a:rPr lang="nl-NL" sz="32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3200" dirty="0" err="1" smtClean="0">
                <a:solidFill>
                  <a:srgbClr val="FFFF00"/>
                </a:solidFill>
                <a:latin typeface="Calibri" pitchFamily="-83" charset="0"/>
              </a:rPr>
              <a:t>Surgeon</a:t>
            </a:r>
            <a:r>
              <a:rPr lang="nl-NL" sz="3200" dirty="0" smtClean="0">
                <a:solidFill>
                  <a:srgbClr val="FFFF00"/>
                </a:solidFill>
                <a:latin typeface="Calibri" pitchFamily="-83" charset="0"/>
              </a:rPr>
              <a:t>? </a:t>
            </a:r>
            <a:r>
              <a:rPr lang="nl-NL" sz="3200" dirty="0" smtClean="0"/>
              <a:t> 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7186" name="Rechte verbindingslijn 28"/>
          <p:cNvCxnSpPr>
            <a:cxnSpLocks noChangeShapeType="1"/>
          </p:cNvCxnSpPr>
          <p:nvPr/>
        </p:nvCxnSpPr>
        <p:spPr bwMode="auto">
          <a:xfrm>
            <a:off x="7235831" y="1557340"/>
            <a:ext cx="576263" cy="7191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187" name="Rechte verbindingslijn 24"/>
          <p:cNvCxnSpPr>
            <a:cxnSpLocks noChangeShapeType="1"/>
          </p:cNvCxnSpPr>
          <p:nvPr/>
        </p:nvCxnSpPr>
        <p:spPr bwMode="auto">
          <a:xfrm rot="10800000" flipV="1">
            <a:off x="3598864" y="1557340"/>
            <a:ext cx="1836737" cy="7191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sp>
        <p:nvSpPr>
          <p:cNvPr id="477188" name="Rechthoek 43"/>
          <p:cNvSpPr>
            <a:spLocks noChangeArrowheads="1"/>
          </p:cNvSpPr>
          <p:nvPr/>
        </p:nvSpPr>
        <p:spPr bwMode="auto">
          <a:xfrm>
            <a:off x="0" y="2997201"/>
            <a:ext cx="9144000" cy="984885"/>
          </a:xfrm>
          <a:prstGeom prst="rect">
            <a:avLst/>
          </a:prstGeom>
          <a:solidFill>
            <a:schemeClr val="accent1">
              <a:alpha val="59999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nl-NL" sz="2200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</p:txBody>
      </p:sp>
      <p:sp>
        <p:nvSpPr>
          <p:cNvPr id="477189" name="Rechthoek 57"/>
          <p:cNvSpPr>
            <a:spLocks noChangeArrowheads="1"/>
          </p:cNvSpPr>
          <p:nvPr/>
        </p:nvSpPr>
        <p:spPr bwMode="auto">
          <a:xfrm>
            <a:off x="0" y="5445137"/>
            <a:ext cx="9144000" cy="1200329"/>
          </a:xfrm>
          <a:prstGeom prst="rect">
            <a:avLst/>
          </a:prstGeom>
          <a:solidFill>
            <a:schemeClr val="accent1">
              <a:alpha val="59999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</p:txBody>
      </p:sp>
      <p:sp>
        <p:nvSpPr>
          <p:cNvPr id="477190" name="Rectangle 47"/>
          <p:cNvSpPr>
            <a:spLocks noChangeArrowheads="1"/>
          </p:cNvSpPr>
          <p:nvPr/>
        </p:nvSpPr>
        <p:spPr bwMode="auto">
          <a:xfrm>
            <a:off x="107950" y="1557338"/>
            <a:ext cx="2592388" cy="5111750"/>
          </a:xfrm>
          <a:prstGeom prst="rect">
            <a:avLst/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7191" name="Line 44"/>
          <p:cNvSpPr>
            <a:spLocks noChangeShapeType="1"/>
          </p:cNvSpPr>
          <p:nvPr/>
        </p:nvSpPr>
        <p:spPr bwMode="auto">
          <a:xfrm>
            <a:off x="3598869" y="2781300"/>
            <a:ext cx="82867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77192" name="Line 45"/>
          <p:cNvSpPr>
            <a:spLocks noChangeShapeType="1"/>
          </p:cNvSpPr>
          <p:nvPr/>
        </p:nvSpPr>
        <p:spPr bwMode="auto">
          <a:xfrm flipH="1">
            <a:off x="5543556" y="2781300"/>
            <a:ext cx="828675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77193" name="Line 47"/>
          <p:cNvSpPr>
            <a:spLocks noChangeShapeType="1"/>
          </p:cNvSpPr>
          <p:nvPr/>
        </p:nvSpPr>
        <p:spPr bwMode="auto">
          <a:xfrm flipH="1">
            <a:off x="7415213" y="2803537"/>
            <a:ext cx="469900" cy="8413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77194" name="Line 43"/>
          <p:cNvSpPr>
            <a:spLocks noChangeShapeType="1"/>
          </p:cNvSpPr>
          <p:nvPr/>
        </p:nvSpPr>
        <p:spPr bwMode="auto">
          <a:xfrm>
            <a:off x="3563938" y="2781300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77195" name="Line 48"/>
          <p:cNvSpPr>
            <a:spLocks noChangeShapeType="1"/>
          </p:cNvSpPr>
          <p:nvPr/>
        </p:nvSpPr>
        <p:spPr bwMode="auto">
          <a:xfrm flipH="1">
            <a:off x="8316913" y="3933825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77196" name="Line 47"/>
          <p:cNvSpPr>
            <a:spLocks noChangeShapeType="1"/>
          </p:cNvSpPr>
          <p:nvPr/>
        </p:nvSpPr>
        <p:spPr bwMode="auto">
          <a:xfrm flipH="1">
            <a:off x="7451725" y="3716350"/>
            <a:ext cx="0" cy="2376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77197" name="Line 48"/>
          <p:cNvSpPr>
            <a:spLocks noChangeShapeType="1"/>
          </p:cNvSpPr>
          <p:nvPr/>
        </p:nvSpPr>
        <p:spPr bwMode="auto">
          <a:xfrm>
            <a:off x="7885114" y="2781300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77198" name="Line 44"/>
          <p:cNvSpPr>
            <a:spLocks noChangeShapeType="1"/>
          </p:cNvSpPr>
          <p:nvPr/>
        </p:nvSpPr>
        <p:spPr bwMode="auto">
          <a:xfrm flipH="1">
            <a:off x="4427538" y="3933825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7719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877050" cy="908050"/>
          </a:xfrm>
          <a:solidFill>
            <a:srgbClr val="0000B4"/>
          </a:solidFill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FF00"/>
                </a:solidFill>
              </a:rPr>
              <a:t>POPular Risk Score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705034" y="1230784"/>
            <a:ext cx="3135895" cy="369332"/>
          </a:xfrm>
          <a:prstGeom prst="rect">
            <a:avLst/>
          </a:prstGeom>
          <a:solidFill>
            <a:srgbClr val="0000B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a typeface="Arial" pitchFamily="-83" charset="0"/>
                <a:cs typeface="Arial" pitchFamily="-83" charset="0"/>
              </a:rPr>
              <a:t>    </a:t>
            </a:r>
            <a:r>
              <a:rPr lang="en-US" dirty="0" smtClean="0">
                <a:solidFill>
                  <a:srgbClr val="FFFFFF"/>
                </a:solidFill>
                <a:ea typeface="Arial" pitchFamily="-83" charset="0"/>
                <a:cs typeface="Arial" pitchFamily="-83" charset="0"/>
              </a:rPr>
              <a:t> Non-urgent </a:t>
            </a:r>
            <a:r>
              <a:rPr lang="en-US" dirty="0">
                <a:solidFill>
                  <a:srgbClr val="FFFFFF"/>
                </a:solidFill>
                <a:ea typeface="Arial" pitchFamily="-83" charset="0"/>
                <a:cs typeface="Arial" pitchFamily="-83" charset="0"/>
              </a:rPr>
              <a:t>PCI – 1500pt</a:t>
            </a:r>
          </a:p>
        </p:txBody>
      </p:sp>
      <p:sp>
        <p:nvSpPr>
          <p:cNvPr id="477203" name="Text Box 29"/>
          <p:cNvSpPr txBox="1">
            <a:spLocks noChangeArrowheads="1"/>
          </p:cNvSpPr>
          <p:nvPr/>
        </p:nvSpPr>
        <p:spPr bwMode="auto">
          <a:xfrm>
            <a:off x="107950" y="1557338"/>
            <a:ext cx="25923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Platelet aggregation</a:t>
            </a:r>
          </a:p>
          <a:p>
            <a:r>
              <a:rPr lang="en-US"/>
              <a:t>(VerifyNow):</a:t>
            </a:r>
          </a:p>
          <a:p>
            <a:r>
              <a:rPr lang="en-US"/>
              <a:t>&lt; 236 PRU    </a:t>
            </a:r>
            <a:r>
              <a:rPr lang="en-US">
                <a:sym typeface="Wingdings" pitchFamily="-83" charset="2"/>
              </a:rPr>
              <a:t></a:t>
            </a:r>
            <a:r>
              <a:rPr lang="en-US"/>
              <a:t> 0 pnt</a:t>
            </a:r>
          </a:p>
          <a:p>
            <a:r>
              <a:rPr lang="en-US"/>
              <a:t>≥ 236 PRU    </a:t>
            </a:r>
            <a:r>
              <a:rPr lang="en-US">
                <a:sym typeface="Wingdings" pitchFamily="-83" charset="2"/>
              </a:rPr>
              <a:t></a:t>
            </a:r>
            <a:r>
              <a:rPr lang="en-US"/>
              <a:t> 2 pnt</a:t>
            </a:r>
          </a:p>
          <a:p>
            <a:r>
              <a:rPr lang="en-US"/>
              <a:t>(ACS &lt;14days</a:t>
            </a:r>
            <a:r>
              <a:rPr lang="en-US">
                <a:sym typeface="Wingdings" pitchFamily="-83" charset="2"/>
              </a:rPr>
              <a:t>1 pnt)</a:t>
            </a:r>
            <a:endParaRPr lang="en-US"/>
          </a:p>
        </p:txBody>
      </p:sp>
      <p:sp>
        <p:nvSpPr>
          <p:cNvPr id="477204" name="Text Box 30"/>
          <p:cNvSpPr txBox="1">
            <a:spLocks noChangeArrowheads="1"/>
          </p:cNvSpPr>
          <p:nvPr/>
        </p:nvSpPr>
        <p:spPr bwMode="auto">
          <a:xfrm>
            <a:off x="3167069" y="2276475"/>
            <a:ext cx="1584325" cy="5270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Low</a:t>
            </a:r>
          </a:p>
          <a:p>
            <a:pPr algn="ctr"/>
            <a:r>
              <a:rPr lang="en-US" sz="1400"/>
              <a:t>864pt (58%)</a:t>
            </a:r>
          </a:p>
        </p:txBody>
      </p:sp>
      <p:sp>
        <p:nvSpPr>
          <p:cNvPr id="477205" name="Text Box 32"/>
          <p:cNvSpPr txBox="1">
            <a:spLocks noChangeArrowheads="1"/>
          </p:cNvSpPr>
          <p:nvPr/>
        </p:nvSpPr>
        <p:spPr bwMode="auto">
          <a:xfrm>
            <a:off x="7019925" y="2276475"/>
            <a:ext cx="1584325" cy="527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ACS</a:t>
            </a:r>
          </a:p>
          <a:p>
            <a:pPr algn="ctr"/>
            <a:r>
              <a:rPr lang="en-US" sz="1400"/>
              <a:t>287pt (19%)</a:t>
            </a:r>
          </a:p>
        </p:txBody>
      </p:sp>
      <p:sp>
        <p:nvSpPr>
          <p:cNvPr id="477206" name="Text Box 35"/>
          <p:cNvSpPr txBox="1">
            <a:spLocks noChangeArrowheads="1"/>
          </p:cNvSpPr>
          <p:nvPr/>
        </p:nvSpPr>
        <p:spPr bwMode="auto">
          <a:xfrm>
            <a:off x="106369" y="5445137"/>
            <a:ext cx="25923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Risk of thrombotic </a:t>
            </a:r>
          </a:p>
          <a:p>
            <a:r>
              <a:rPr lang="en-US" b="1"/>
              <a:t>event (high ≥ 2 pnt)</a:t>
            </a:r>
          </a:p>
          <a:p>
            <a:r>
              <a:rPr lang="en-US"/>
              <a:t>Low  </a:t>
            </a:r>
            <a:r>
              <a:rPr lang="en-US">
                <a:sym typeface="Wingdings" pitchFamily="-83" charset="2"/>
              </a:rPr>
              <a:t></a:t>
            </a:r>
            <a:r>
              <a:rPr lang="en-US"/>
              <a:t> clopidogrel</a:t>
            </a:r>
          </a:p>
          <a:p>
            <a:r>
              <a:rPr lang="en-US"/>
              <a:t>High </a:t>
            </a:r>
            <a:r>
              <a:rPr lang="en-US">
                <a:sym typeface="Wingdings" pitchFamily="-83" charset="2"/>
              </a:rPr>
              <a:t></a:t>
            </a:r>
            <a:r>
              <a:rPr lang="en-US"/>
              <a:t> prasugrel</a:t>
            </a:r>
          </a:p>
        </p:txBody>
      </p:sp>
      <p:sp>
        <p:nvSpPr>
          <p:cNvPr id="477207" name="Text Box 40"/>
          <p:cNvSpPr txBox="1">
            <a:spLocks noChangeArrowheads="1"/>
          </p:cNvSpPr>
          <p:nvPr/>
        </p:nvSpPr>
        <p:spPr bwMode="auto">
          <a:xfrm>
            <a:off x="7091368" y="6092825"/>
            <a:ext cx="769937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Low</a:t>
            </a:r>
          </a:p>
        </p:txBody>
      </p:sp>
      <p:sp>
        <p:nvSpPr>
          <p:cNvPr id="477208" name="Text Box 41"/>
          <p:cNvSpPr txBox="1">
            <a:spLocks noChangeArrowheads="1"/>
          </p:cNvSpPr>
          <p:nvPr/>
        </p:nvSpPr>
        <p:spPr bwMode="auto">
          <a:xfrm>
            <a:off x="7993069" y="6092825"/>
            <a:ext cx="659405" cy="369332"/>
          </a:xfrm>
          <a:prstGeom prst="rect">
            <a:avLst/>
          </a:pr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High</a:t>
            </a:r>
          </a:p>
        </p:txBody>
      </p:sp>
      <p:sp>
        <p:nvSpPr>
          <p:cNvPr id="477209" name="Line 43"/>
          <p:cNvSpPr>
            <a:spLocks noChangeShapeType="1"/>
          </p:cNvSpPr>
          <p:nvPr/>
        </p:nvSpPr>
        <p:spPr bwMode="auto">
          <a:xfrm flipH="1">
            <a:off x="3563938" y="3860812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77210" name="Line 45"/>
          <p:cNvSpPr>
            <a:spLocks noChangeShapeType="1"/>
          </p:cNvSpPr>
          <p:nvPr/>
        </p:nvSpPr>
        <p:spPr bwMode="auto">
          <a:xfrm>
            <a:off x="5580063" y="378936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77211" name="Line 46"/>
          <p:cNvSpPr>
            <a:spLocks noChangeShapeType="1"/>
          </p:cNvSpPr>
          <p:nvPr/>
        </p:nvSpPr>
        <p:spPr bwMode="auto">
          <a:xfrm flipH="1">
            <a:off x="6372225" y="2781312"/>
            <a:ext cx="0" cy="331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77212" name="Text Box 29"/>
          <p:cNvSpPr txBox="1">
            <a:spLocks noChangeArrowheads="1"/>
          </p:cNvSpPr>
          <p:nvPr/>
        </p:nvSpPr>
        <p:spPr bwMode="auto">
          <a:xfrm>
            <a:off x="179389" y="3068646"/>
            <a:ext cx="25193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CYP2C19 genetics</a:t>
            </a:r>
          </a:p>
          <a:p>
            <a:r>
              <a:rPr lang="en-US"/>
              <a:t>*1/*1 	      </a:t>
            </a:r>
            <a:r>
              <a:rPr lang="en-US">
                <a:sym typeface="Wingdings" pitchFamily="-83" charset="2"/>
              </a:rPr>
              <a:t> 0 pnt</a:t>
            </a:r>
          </a:p>
          <a:p>
            <a:r>
              <a:rPr lang="en-US">
                <a:sym typeface="Wingdings" pitchFamily="-83" charset="2"/>
              </a:rPr>
              <a:t>*1/*2 	       1 pnt</a:t>
            </a:r>
          </a:p>
          <a:p>
            <a:r>
              <a:rPr lang="en-US">
                <a:sym typeface="Wingdings" pitchFamily="-83" charset="2"/>
              </a:rPr>
              <a:t>*2/*2 	       2 pnt</a:t>
            </a:r>
            <a:endParaRPr lang="en-US"/>
          </a:p>
        </p:txBody>
      </p:sp>
      <p:sp>
        <p:nvSpPr>
          <p:cNvPr id="477213" name="Tekstvak 32"/>
          <p:cNvSpPr txBox="1">
            <a:spLocks noChangeArrowheads="1"/>
          </p:cNvSpPr>
          <p:nvPr/>
        </p:nvSpPr>
        <p:spPr bwMode="auto">
          <a:xfrm>
            <a:off x="5292731" y="3500438"/>
            <a:ext cx="2357438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No additional value</a:t>
            </a:r>
          </a:p>
        </p:txBody>
      </p:sp>
      <p:sp>
        <p:nvSpPr>
          <p:cNvPr id="477214" name="Tekstvak 34"/>
          <p:cNvSpPr txBox="1">
            <a:spLocks noChangeArrowheads="1"/>
          </p:cNvSpPr>
          <p:nvPr/>
        </p:nvSpPr>
        <p:spPr bwMode="auto">
          <a:xfrm>
            <a:off x="7788279" y="3494088"/>
            <a:ext cx="9604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Genetics </a:t>
            </a:r>
          </a:p>
          <a:p>
            <a:pPr algn="ctr"/>
            <a:r>
              <a:rPr lang="en-US" sz="1000"/>
              <a:t>+ risk factors</a:t>
            </a:r>
          </a:p>
        </p:txBody>
      </p:sp>
      <p:sp>
        <p:nvSpPr>
          <p:cNvPr id="477215" name="Tekstvak 42"/>
          <p:cNvSpPr txBox="1">
            <a:spLocks noChangeArrowheads="1"/>
          </p:cNvSpPr>
          <p:nvPr/>
        </p:nvSpPr>
        <p:spPr bwMode="auto">
          <a:xfrm>
            <a:off x="2916239" y="3500438"/>
            <a:ext cx="1008062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No additional </a:t>
            </a:r>
          </a:p>
          <a:p>
            <a:pPr algn="ctr"/>
            <a:r>
              <a:rPr lang="en-US" sz="1000"/>
              <a:t>value</a:t>
            </a:r>
          </a:p>
        </p:txBody>
      </p:sp>
      <p:sp>
        <p:nvSpPr>
          <p:cNvPr id="477216" name="Tekstvak 53"/>
          <p:cNvSpPr txBox="1">
            <a:spLocks noChangeArrowheads="1"/>
          </p:cNvSpPr>
          <p:nvPr/>
        </p:nvSpPr>
        <p:spPr bwMode="auto">
          <a:xfrm>
            <a:off x="3276603" y="5589588"/>
            <a:ext cx="503238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95%</a:t>
            </a:r>
          </a:p>
        </p:txBody>
      </p:sp>
      <p:sp>
        <p:nvSpPr>
          <p:cNvPr id="477217" name="Tekstvak 54"/>
          <p:cNvSpPr txBox="1">
            <a:spLocks noChangeArrowheads="1"/>
          </p:cNvSpPr>
          <p:nvPr/>
        </p:nvSpPr>
        <p:spPr bwMode="auto">
          <a:xfrm>
            <a:off x="4211644" y="5589588"/>
            <a:ext cx="503237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5%</a:t>
            </a:r>
          </a:p>
        </p:txBody>
      </p:sp>
      <p:sp>
        <p:nvSpPr>
          <p:cNvPr id="477218" name="Tekstvak 55"/>
          <p:cNvSpPr txBox="1">
            <a:spLocks noChangeArrowheads="1"/>
          </p:cNvSpPr>
          <p:nvPr/>
        </p:nvSpPr>
        <p:spPr bwMode="auto">
          <a:xfrm>
            <a:off x="5292731" y="5589588"/>
            <a:ext cx="574675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0%</a:t>
            </a:r>
          </a:p>
        </p:txBody>
      </p:sp>
      <p:sp>
        <p:nvSpPr>
          <p:cNvPr id="477219" name="Tekstvak 56"/>
          <p:cNvSpPr txBox="1">
            <a:spLocks noChangeArrowheads="1"/>
          </p:cNvSpPr>
          <p:nvPr/>
        </p:nvSpPr>
        <p:spPr bwMode="auto">
          <a:xfrm>
            <a:off x="6072189" y="5589588"/>
            <a:ext cx="623887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100%</a:t>
            </a:r>
          </a:p>
        </p:txBody>
      </p:sp>
      <p:sp>
        <p:nvSpPr>
          <p:cNvPr id="477220" name="Tekstvak 57"/>
          <p:cNvSpPr txBox="1">
            <a:spLocks noChangeArrowheads="1"/>
          </p:cNvSpPr>
          <p:nvPr/>
        </p:nvSpPr>
        <p:spPr bwMode="auto">
          <a:xfrm>
            <a:off x="7162806" y="5589588"/>
            <a:ext cx="576263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68%</a:t>
            </a:r>
          </a:p>
        </p:txBody>
      </p:sp>
      <p:sp>
        <p:nvSpPr>
          <p:cNvPr id="477221" name="Tekstvak 58"/>
          <p:cNvSpPr txBox="1">
            <a:spLocks noChangeArrowheads="1"/>
          </p:cNvSpPr>
          <p:nvPr/>
        </p:nvSpPr>
        <p:spPr bwMode="auto">
          <a:xfrm>
            <a:off x="8027994" y="5589588"/>
            <a:ext cx="503237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32%</a:t>
            </a:r>
          </a:p>
        </p:txBody>
      </p:sp>
      <p:sp>
        <p:nvSpPr>
          <p:cNvPr id="477222" name="Text Box 40"/>
          <p:cNvSpPr txBox="1">
            <a:spLocks noChangeArrowheads="1"/>
          </p:cNvSpPr>
          <p:nvPr/>
        </p:nvSpPr>
        <p:spPr bwMode="auto">
          <a:xfrm>
            <a:off x="5148268" y="6092825"/>
            <a:ext cx="769937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Low</a:t>
            </a:r>
          </a:p>
        </p:txBody>
      </p:sp>
      <p:sp>
        <p:nvSpPr>
          <p:cNvPr id="477223" name="Text Box 41"/>
          <p:cNvSpPr txBox="1">
            <a:spLocks noChangeArrowheads="1"/>
          </p:cNvSpPr>
          <p:nvPr/>
        </p:nvSpPr>
        <p:spPr bwMode="auto">
          <a:xfrm>
            <a:off x="6011863" y="6092825"/>
            <a:ext cx="792162" cy="376238"/>
          </a:xfrm>
          <a:prstGeom prst="rect">
            <a:avLst/>
          </a:pr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High</a:t>
            </a:r>
          </a:p>
        </p:txBody>
      </p:sp>
      <p:sp>
        <p:nvSpPr>
          <p:cNvPr id="477224" name="Text Box 40"/>
          <p:cNvSpPr txBox="1">
            <a:spLocks noChangeArrowheads="1"/>
          </p:cNvSpPr>
          <p:nvPr/>
        </p:nvSpPr>
        <p:spPr bwMode="auto">
          <a:xfrm>
            <a:off x="3203575" y="6092825"/>
            <a:ext cx="769938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Low</a:t>
            </a:r>
          </a:p>
        </p:txBody>
      </p:sp>
      <p:sp>
        <p:nvSpPr>
          <p:cNvPr id="477225" name="Text Box 41"/>
          <p:cNvSpPr txBox="1">
            <a:spLocks noChangeArrowheads="1"/>
          </p:cNvSpPr>
          <p:nvPr/>
        </p:nvSpPr>
        <p:spPr bwMode="auto">
          <a:xfrm>
            <a:off x="4067181" y="6092825"/>
            <a:ext cx="792163" cy="376238"/>
          </a:xfrm>
          <a:prstGeom prst="rect">
            <a:avLst/>
          </a:pr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High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07504" y="1196752"/>
            <a:ext cx="2592288" cy="376238"/>
          </a:xfrm>
          <a:prstGeom prst="rect">
            <a:avLst/>
          </a:prstGeom>
          <a:solidFill>
            <a:srgbClr val="0000B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     </a:t>
            </a:r>
            <a:r>
              <a:rPr lang="en-US" dirty="0" err="1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POPular</a:t>
            </a:r>
            <a:r>
              <a:rPr lang="en-US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 Risk Score</a:t>
            </a:r>
          </a:p>
        </p:txBody>
      </p:sp>
      <p:sp>
        <p:nvSpPr>
          <p:cNvPr id="477229" name="Text Box 48"/>
          <p:cNvSpPr txBox="1">
            <a:spLocks noChangeArrowheads="1"/>
          </p:cNvSpPr>
          <p:nvPr/>
        </p:nvSpPr>
        <p:spPr bwMode="auto">
          <a:xfrm>
            <a:off x="107956" y="4221175"/>
            <a:ext cx="26781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/>
              <a:t>Clinical Risk Factors</a:t>
            </a:r>
          </a:p>
          <a:p>
            <a:r>
              <a:rPr lang="nl-NL"/>
              <a:t>DM     	       </a:t>
            </a:r>
            <a:r>
              <a:rPr lang="nl-NL">
                <a:sym typeface="Wingdings" pitchFamily="-83" charset="2"/>
              </a:rPr>
              <a:t> 0,5 pnt</a:t>
            </a:r>
          </a:p>
          <a:p>
            <a:r>
              <a:rPr lang="nl-NL">
                <a:sym typeface="Wingdings" pitchFamily="-83" charset="2"/>
              </a:rPr>
              <a:t>Stent &gt;30mm 0,5 pnt</a:t>
            </a:r>
          </a:p>
          <a:p>
            <a:r>
              <a:rPr lang="nl-NL">
                <a:sym typeface="Wingdings" pitchFamily="-83" charset="2"/>
              </a:rPr>
              <a:t>LVEF &lt;30%   0,5 pnt</a:t>
            </a:r>
            <a:endParaRPr lang="nl-NL"/>
          </a:p>
        </p:txBody>
      </p:sp>
      <p:cxnSp>
        <p:nvCxnSpPr>
          <p:cNvPr id="477230" name="Rechte verbindingslijn 54"/>
          <p:cNvCxnSpPr>
            <a:cxnSpLocks noChangeShapeType="1"/>
          </p:cNvCxnSpPr>
          <p:nvPr/>
        </p:nvCxnSpPr>
        <p:spPr bwMode="auto">
          <a:xfrm rot="5400000" flipH="1" flipV="1">
            <a:off x="6012662" y="1916907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477231" name="Tekstvak 31"/>
          <p:cNvSpPr txBox="1">
            <a:spLocks noChangeArrowheads="1"/>
          </p:cNvSpPr>
          <p:nvPr/>
        </p:nvSpPr>
        <p:spPr bwMode="auto">
          <a:xfrm>
            <a:off x="3995738" y="3500438"/>
            <a:ext cx="1008062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/>
              <a:t>Genetics </a:t>
            </a:r>
          </a:p>
          <a:p>
            <a:pPr algn="ctr"/>
            <a:r>
              <a:rPr lang="en-US" sz="1000"/>
              <a:t>+ risk factors</a:t>
            </a:r>
          </a:p>
        </p:txBody>
      </p:sp>
      <p:sp>
        <p:nvSpPr>
          <p:cNvPr id="477232" name="Text Box 31"/>
          <p:cNvSpPr txBox="1">
            <a:spLocks noChangeArrowheads="1"/>
          </p:cNvSpPr>
          <p:nvPr/>
        </p:nvSpPr>
        <p:spPr bwMode="auto">
          <a:xfrm>
            <a:off x="5111754" y="2276475"/>
            <a:ext cx="1584325" cy="527050"/>
          </a:xfrm>
          <a:prstGeom prst="rect">
            <a:avLst/>
          </a:pr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High</a:t>
            </a:r>
          </a:p>
          <a:p>
            <a:pPr algn="ctr"/>
            <a:r>
              <a:rPr lang="en-US" sz="1400"/>
              <a:t>349pt (23%)</a:t>
            </a:r>
          </a:p>
        </p:txBody>
      </p:sp>
      <p:sp>
        <p:nvSpPr>
          <p:cNvPr id="477233" name="Line 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77234" name="Afbeelding 1" descr="C:\Users\Bas\Desktop\logo st anton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15900"/>
            <a:ext cx="22669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kstvak 2"/>
          <p:cNvSpPr txBox="1">
            <a:spLocks noChangeArrowheads="1"/>
          </p:cNvSpPr>
          <p:nvPr/>
        </p:nvSpPr>
        <p:spPr bwMode="auto">
          <a:xfrm>
            <a:off x="1530350" y="228601"/>
            <a:ext cx="6582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nl-NL" sz="4000" dirty="0" err="1" smtClean="0">
                <a:solidFill>
                  <a:srgbClr val="FFFF00"/>
                </a:solidFill>
                <a:latin typeface="Calibri" pitchFamily="-83" charset="0"/>
              </a:rPr>
              <a:t>Tailored</a:t>
            </a:r>
            <a:r>
              <a:rPr lang="nl-NL" sz="40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4000" dirty="0" err="1" smtClean="0">
                <a:solidFill>
                  <a:srgbClr val="FFFF00"/>
                </a:solidFill>
                <a:latin typeface="Calibri" pitchFamily="-83" charset="0"/>
              </a:rPr>
              <a:t>Antiplatelet</a:t>
            </a:r>
            <a:r>
              <a:rPr lang="nl-NL" sz="40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4000" dirty="0" err="1" smtClean="0">
                <a:solidFill>
                  <a:srgbClr val="FFFF00"/>
                </a:solidFill>
                <a:latin typeface="Calibri" pitchFamily="-83" charset="0"/>
              </a:rPr>
              <a:t>Therapy</a:t>
            </a:r>
            <a:r>
              <a:rPr lang="nl-NL" sz="4000" dirty="0" smtClean="0">
                <a:solidFill>
                  <a:srgbClr val="FFFF00"/>
                </a:solidFill>
                <a:latin typeface="Calibri" pitchFamily="-83" charset="0"/>
              </a:rPr>
              <a:t> 2  </a:t>
            </a:r>
            <a:endParaRPr lang="nl-NL" sz="4000" dirty="0">
              <a:solidFill>
                <a:srgbClr val="FFFF00"/>
              </a:solidFill>
              <a:latin typeface="Calibri" pitchFamily="-83" charset="0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9236" name="Rectangle 8"/>
          <p:cNvSpPr txBox="1">
            <a:spLocks noChangeArrowheads="1"/>
          </p:cNvSpPr>
          <p:nvPr/>
        </p:nvSpPr>
        <p:spPr bwMode="auto">
          <a:xfrm>
            <a:off x="219075" y="2405068"/>
            <a:ext cx="85915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3200">
                <a:solidFill>
                  <a:schemeClr val="bg1"/>
                </a:solidFill>
              </a:rPr>
              <a:t>The value of PCI related antithrombotic treatment is determined by the </a:t>
            </a:r>
            <a:r>
              <a:rPr lang="de-DE" sz="3200" i="1">
                <a:solidFill>
                  <a:srgbClr val="FF0000"/>
                </a:solidFill>
              </a:rPr>
              <a:t>balance</a:t>
            </a:r>
            <a:r>
              <a:rPr lang="de-DE" sz="3200">
                <a:solidFill>
                  <a:schemeClr val="bg1"/>
                </a:solidFill>
              </a:rPr>
              <a:t> between prevention of ischemic complications and induction of bleeding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Tekstvak 2"/>
          <p:cNvSpPr txBox="1">
            <a:spLocks noChangeArrowheads="1"/>
          </p:cNvSpPr>
          <p:nvPr/>
        </p:nvSpPr>
        <p:spPr bwMode="auto">
          <a:xfrm>
            <a:off x="1530350" y="228601"/>
            <a:ext cx="63877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nl-NL" sz="4000" dirty="0" err="1">
                <a:solidFill>
                  <a:srgbClr val="FFFF00"/>
                </a:solidFill>
                <a:latin typeface="Calibri" pitchFamily="-83" charset="0"/>
              </a:rPr>
              <a:t>Measure</a:t>
            </a:r>
            <a:r>
              <a:rPr lang="nl-NL" sz="40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4000" dirty="0" err="1">
                <a:solidFill>
                  <a:srgbClr val="FFFF00"/>
                </a:solidFill>
                <a:latin typeface="Calibri" pitchFamily="-83" charset="0"/>
              </a:rPr>
              <a:t>P</a:t>
            </a:r>
            <a:r>
              <a:rPr lang="nl-NL" sz="4000" dirty="0" err="1" smtClean="0">
                <a:solidFill>
                  <a:srgbClr val="FFFF00"/>
                </a:solidFill>
                <a:latin typeface="Calibri" pitchFamily="-83" charset="0"/>
              </a:rPr>
              <a:t>latelet</a:t>
            </a:r>
            <a:r>
              <a:rPr lang="nl-NL" sz="4000" dirty="0" smtClean="0">
                <a:solidFill>
                  <a:srgbClr val="FFFF00"/>
                </a:solidFill>
                <a:latin typeface="Calibri" pitchFamily="-83" charset="0"/>
              </a:rPr>
              <a:t> </a:t>
            </a:r>
            <a:r>
              <a:rPr lang="nl-NL" sz="4000" dirty="0" err="1">
                <a:solidFill>
                  <a:srgbClr val="FFFF00"/>
                </a:solidFill>
                <a:latin typeface="Calibri" pitchFamily="-83" charset="0"/>
              </a:rPr>
              <a:t>F</a:t>
            </a:r>
            <a:r>
              <a:rPr lang="nl-NL" sz="4000" dirty="0" err="1" smtClean="0">
                <a:solidFill>
                  <a:srgbClr val="FFFF00"/>
                </a:solidFill>
                <a:latin typeface="Calibri" pitchFamily="-83" charset="0"/>
              </a:rPr>
              <a:t>unction</a:t>
            </a:r>
            <a:r>
              <a:rPr lang="nl-NL" sz="4000" dirty="0" smtClean="0">
                <a:solidFill>
                  <a:srgbClr val="FFFF00"/>
                </a:solidFill>
                <a:latin typeface="Calibri" pitchFamily="-83" charset="0"/>
              </a:rPr>
              <a:t> ? 2 </a:t>
            </a:r>
            <a:endParaRPr lang="nl-NL" sz="4000" dirty="0">
              <a:solidFill>
                <a:srgbClr val="FFFF00"/>
              </a:solidFill>
              <a:latin typeface="Calibri" pitchFamily="-83" charset="0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0260" name="Rectangle 12"/>
          <p:cNvSpPr>
            <a:spLocks noChangeArrowheads="1"/>
          </p:cNvSpPr>
          <p:nvPr/>
        </p:nvSpPr>
        <p:spPr bwMode="auto">
          <a:xfrm>
            <a:off x="73026" y="1143005"/>
            <a:ext cx="9432925" cy="173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" pitchFamily="-83" charset="2"/>
              <a:buChar char="Ø"/>
            </a:pPr>
            <a:r>
              <a:rPr lang="de-DE" b="1" dirty="0"/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Both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ischemic</a:t>
            </a:r>
            <a:r>
              <a:rPr lang="de-DE" sz="2400" b="1" dirty="0">
                <a:solidFill>
                  <a:schemeClr val="bg1"/>
                </a:solidFill>
              </a:rPr>
              <a:t> &amp; </a:t>
            </a:r>
            <a:r>
              <a:rPr lang="de-DE" sz="2400" b="1" dirty="0" err="1">
                <a:solidFill>
                  <a:schemeClr val="bg1"/>
                </a:solidFill>
              </a:rPr>
              <a:t>bleeding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complications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have</a:t>
            </a:r>
            <a:r>
              <a:rPr lang="de-DE" sz="2400" dirty="0">
                <a:solidFill>
                  <a:schemeClr val="bg1"/>
                </a:solidFill>
              </a:rPr>
              <a:t> a </a:t>
            </a:r>
            <a:r>
              <a:rPr lang="de-DE" sz="2400" dirty="0" err="1">
                <a:solidFill>
                  <a:schemeClr val="bg1"/>
                </a:solidFill>
              </a:rPr>
              <a:t>strong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de-DE" sz="2400" dirty="0">
                <a:solidFill>
                  <a:schemeClr val="bg1"/>
                </a:solidFill>
              </a:rPr>
              <a:t>   </a:t>
            </a:r>
            <a:r>
              <a:rPr lang="de-DE" sz="2400" dirty="0" err="1">
                <a:solidFill>
                  <a:schemeClr val="bg1"/>
                </a:solidFill>
              </a:rPr>
              <a:t>association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mortality</a:t>
            </a:r>
            <a:r>
              <a:rPr lang="de-DE" sz="2400" dirty="0" smtClean="0">
                <a:solidFill>
                  <a:schemeClr val="bg1"/>
                </a:solidFill>
              </a:rPr>
              <a:t> in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first</a:t>
            </a:r>
            <a:r>
              <a:rPr lang="de-DE" sz="2400" dirty="0">
                <a:solidFill>
                  <a:schemeClr val="bg1"/>
                </a:solidFill>
              </a:rPr>
              <a:t> 12 </a:t>
            </a:r>
            <a:r>
              <a:rPr lang="de-DE" sz="2400" dirty="0" err="1">
                <a:solidFill>
                  <a:schemeClr val="bg1"/>
                </a:solidFill>
              </a:rPr>
              <a:t>months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after</a:t>
            </a:r>
            <a:r>
              <a:rPr lang="de-DE" sz="2400" dirty="0">
                <a:solidFill>
                  <a:schemeClr val="bg1"/>
                </a:solidFill>
              </a:rPr>
              <a:t> PCI 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-83" charset="2"/>
              <a:buChar char="Ø"/>
            </a:pPr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9144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818" y="5976938"/>
            <a:ext cx="27509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/>
              <a:t>Ndrepepa et al., JACC 2008</a:t>
            </a:r>
          </a:p>
        </p:txBody>
      </p:sp>
      <p:sp>
        <p:nvSpPr>
          <p:cNvPr id="11" name="Textfeld 29"/>
          <p:cNvSpPr txBox="1">
            <a:spLocks noChangeArrowheads="1"/>
          </p:cNvSpPr>
          <p:nvPr/>
        </p:nvSpPr>
        <p:spPr bwMode="auto">
          <a:xfrm>
            <a:off x="692156" y="3160725"/>
            <a:ext cx="2593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 b="1">
                <a:solidFill>
                  <a:schemeClr val="bg2"/>
                </a:solidFill>
              </a:rPr>
              <a:t>n=5384</a:t>
            </a:r>
            <a:endParaRPr lang="de-DE" sz="1600" b="1" i="1">
              <a:solidFill>
                <a:schemeClr val="bg2"/>
              </a:solidFill>
            </a:endParaRPr>
          </a:p>
        </p:txBody>
      </p:sp>
      <p:sp>
        <p:nvSpPr>
          <p:cNvPr id="12" name="Textfeld 8"/>
          <p:cNvSpPr txBox="1">
            <a:spLocks noChangeArrowheads="1"/>
          </p:cNvSpPr>
          <p:nvPr/>
        </p:nvSpPr>
        <p:spPr bwMode="auto">
          <a:xfrm>
            <a:off x="857251" y="2590800"/>
            <a:ext cx="2506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>
                <a:solidFill>
                  <a:srgbClr val="FFFF00"/>
                </a:solidFill>
              </a:rPr>
              <a:t>Myocardial Infarction</a:t>
            </a:r>
          </a:p>
        </p:txBody>
      </p:sp>
      <p:sp>
        <p:nvSpPr>
          <p:cNvPr id="13" name="Textfeld 9"/>
          <p:cNvSpPr txBox="1">
            <a:spLocks noChangeArrowheads="1"/>
          </p:cNvSpPr>
          <p:nvPr/>
        </p:nvSpPr>
        <p:spPr bwMode="auto">
          <a:xfrm>
            <a:off x="6524625" y="2571750"/>
            <a:ext cx="1159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>
                <a:solidFill>
                  <a:srgbClr val="FFFF00"/>
                </a:solidFill>
              </a:rPr>
              <a:t>Bleeding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Line 1071"/>
          <p:cNvSpPr>
            <a:spLocks noChangeShapeType="1"/>
          </p:cNvSpPr>
          <p:nvPr/>
        </p:nvSpPr>
        <p:spPr bwMode="auto">
          <a:xfrm>
            <a:off x="0" y="760425"/>
            <a:ext cx="91440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362200" y="966788"/>
            <a:ext cx="4343400" cy="5634038"/>
            <a:chOff x="2821" y="659"/>
            <a:chExt cx="2736" cy="3549"/>
          </a:xfrm>
        </p:grpSpPr>
        <p:pic>
          <p:nvPicPr>
            <p:cNvPr id="483334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1" y="1052"/>
              <a:ext cx="2736" cy="27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79219" name="Rectangle 19"/>
            <p:cNvSpPr>
              <a:spLocks noChangeArrowheads="1"/>
            </p:cNvSpPr>
            <p:nvPr/>
          </p:nvSpPr>
          <p:spPr bwMode="auto">
            <a:xfrm>
              <a:off x="2989" y="4034"/>
              <a:ext cx="2342" cy="17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Arial" pitchFamily="-105" charset="0"/>
                  <a:ea typeface="Arial" pitchFamily="-105" charset="0"/>
                  <a:cs typeface="Arial" pitchFamily="-105" charset="0"/>
                </a:rPr>
                <a:t>Campo G, et al. </a:t>
              </a:r>
              <a:r>
                <a:rPr lang="en-US" sz="1200" i="1" dirty="0">
                  <a:latin typeface="Arial" pitchFamily="-105" charset="0"/>
                  <a:ea typeface="Arial" pitchFamily="-105" charset="0"/>
                  <a:cs typeface="Arial" pitchFamily="-105" charset="0"/>
                </a:rPr>
                <a:t>J Am </a:t>
              </a:r>
              <a:r>
                <a:rPr lang="en-US" sz="1200" i="1" dirty="0" err="1">
                  <a:latin typeface="Arial" pitchFamily="-105" charset="0"/>
                  <a:ea typeface="Arial" pitchFamily="-105" charset="0"/>
                  <a:cs typeface="Arial" pitchFamily="-105" charset="0"/>
                </a:rPr>
                <a:t>Coll</a:t>
              </a:r>
              <a:r>
                <a:rPr lang="en-US" sz="1200" i="1" dirty="0">
                  <a:latin typeface="Arial" pitchFamily="-105" charset="0"/>
                  <a:ea typeface="Arial" pitchFamily="-105" charset="0"/>
                  <a:cs typeface="Arial" pitchFamily="-105" charset="0"/>
                </a:rPr>
                <a:t> </a:t>
              </a:r>
              <a:r>
                <a:rPr lang="en-US" sz="1200" i="1" dirty="0" err="1">
                  <a:latin typeface="Arial" pitchFamily="-105" charset="0"/>
                  <a:ea typeface="Arial" pitchFamily="-105" charset="0"/>
                  <a:cs typeface="Arial" pitchFamily="-105" charset="0"/>
                </a:rPr>
                <a:t>Cardiol</a:t>
              </a:r>
              <a:r>
                <a:rPr lang="en-US" sz="1200" dirty="0">
                  <a:latin typeface="Arial" pitchFamily="-105" charset="0"/>
                  <a:ea typeface="Arial" pitchFamily="-105" charset="0"/>
                  <a:cs typeface="Arial" pitchFamily="-105" charset="0"/>
                </a:rPr>
                <a:t> 2011;57:2474–83</a:t>
              </a:r>
            </a:p>
          </p:txBody>
        </p:sp>
        <p:sp>
          <p:nvSpPr>
            <p:cNvPr id="483336" name="Text Box 20"/>
            <p:cNvSpPr txBox="1">
              <a:spLocks noChangeArrowheads="1"/>
            </p:cNvSpPr>
            <p:nvPr/>
          </p:nvSpPr>
          <p:spPr bwMode="auto">
            <a:xfrm>
              <a:off x="3433" y="659"/>
              <a:ext cx="1207" cy="233"/>
            </a:xfrm>
            <a:prstGeom prst="rect">
              <a:avLst/>
            </a:prstGeom>
            <a:solidFill>
              <a:srgbClr val="CCFFFF"/>
            </a:solidFill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VerifyNow Assay</a:t>
              </a:r>
            </a:p>
          </p:txBody>
        </p:sp>
      </p:grpSp>
      <p:sp>
        <p:nvSpPr>
          <p:cNvPr id="741398" name="Text Box 22"/>
          <p:cNvSpPr txBox="1">
            <a:spLocks noChangeArrowheads="1"/>
          </p:cNvSpPr>
          <p:nvPr/>
        </p:nvSpPr>
        <p:spPr bwMode="auto">
          <a:xfrm>
            <a:off x="0" y="152411"/>
            <a:ext cx="9144000" cy="430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Bleeding risk increases </a:t>
            </a:r>
            <a:r>
              <a:rPr lang="en-US" sz="2400" u="sng" dirty="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below</a:t>
            </a:r>
            <a:r>
              <a:rPr lang="en-US" sz="2400" dirty="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 a platelet reactivity threshold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0" y="1141425"/>
            <a:ext cx="9144000" cy="158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818" y="5976938"/>
            <a:ext cx="27509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/>
              <a:t>Ndrepepa et al., JACC 2008</a:t>
            </a:r>
          </a:p>
        </p:txBody>
      </p:sp>
      <p:sp>
        <p:nvSpPr>
          <p:cNvPr id="487428" name="Text Box 6"/>
          <p:cNvSpPr txBox="1">
            <a:spLocks noChangeArrowheads="1"/>
          </p:cNvSpPr>
          <p:nvPr/>
        </p:nvSpPr>
        <p:spPr bwMode="auto">
          <a:xfrm>
            <a:off x="0" y="16192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35000"/>
              </a:spcBef>
              <a:spcAft>
                <a:spcPct val="45000"/>
              </a:spcAft>
            </a:pPr>
            <a:r>
              <a:rPr lang="de-DE" sz="2800" b="1" i="1">
                <a:solidFill>
                  <a:srgbClr val="FFFF00"/>
                </a:solidFill>
              </a:rPr>
              <a:t> </a:t>
            </a:r>
            <a:r>
              <a:rPr lang="de-DE" sz="2800">
                <a:solidFill>
                  <a:srgbClr val="FFFF00"/>
                </a:solidFill>
              </a:rPr>
              <a:t>Defining a Therapeutic Window of ADP Blockade Sibbing et al. </a:t>
            </a:r>
          </a:p>
        </p:txBody>
      </p:sp>
      <p:sp>
        <p:nvSpPr>
          <p:cNvPr id="15" name="Rechteck 6"/>
          <p:cNvSpPr>
            <a:spLocks noChangeArrowheads="1"/>
          </p:cNvSpPr>
          <p:nvPr/>
        </p:nvSpPr>
        <p:spPr bwMode="auto">
          <a:xfrm>
            <a:off x="9525" y="5119700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b="1" u="sng">
                <a:solidFill>
                  <a:srgbClr val="FFFF00"/>
                </a:solidFill>
              </a:rPr>
              <a:t>Incidence of adverse events per aggregation quintile</a:t>
            </a:r>
          </a:p>
          <a:p>
            <a:pPr algn="ctr">
              <a:lnSpc>
                <a:spcPct val="150000"/>
              </a:lnSpc>
            </a:pPr>
            <a:r>
              <a:rPr lang="da-DK">
                <a:solidFill>
                  <a:schemeClr val="bg1"/>
                </a:solidFill>
              </a:rPr>
              <a:t>Combined for major bleeding (n=34) and definite stent thrombosis (n=16)                       in relation to platelet aggregation values (in AU*min)</a:t>
            </a:r>
          </a:p>
          <a:p>
            <a:pPr algn="ctr">
              <a:lnSpc>
                <a:spcPct val="150000"/>
              </a:lnSpc>
            </a:pPr>
            <a:r>
              <a:rPr lang="da-DK" b="1">
                <a:solidFill>
                  <a:srgbClr val="FF0000"/>
                </a:solidFill>
              </a:rPr>
              <a:t>Red points: </a:t>
            </a:r>
            <a:r>
              <a:rPr lang="da-DK">
                <a:solidFill>
                  <a:srgbClr val="FFFFFF"/>
                </a:solidFill>
              </a:rPr>
              <a:t>Incidence per quintile </a:t>
            </a:r>
            <a:r>
              <a:rPr lang="da-DK" b="1">
                <a:solidFill>
                  <a:schemeClr val="bg2"/>
                </a:solidFill>
              </a:rPr>
              <a:t>Black curve: </a:t>
            </a:r>
            <a:r>
              <a:rPr lang="da-DK">
                <a:solidFill>
                  <a:srgbClr val="FFFFFF"/>
                </a:solidFill>
              </a:rPr>
              <a:t>Polynomial fit (R=0.62) of points.</a:t>
            </a:r>
            <a:endParaRPr lang="de-DE">
              <a:solidFill>
                <a:srgbClr val="FFFFFF"/>
              </a:solidFill>
            </a:endParaRPr>
          </a:p>
        </p:txBody>
      </p:sp>
      <p:pic>
        <p:nvPicPr>
          <p:cNvPr id="487430" name="Picture 4" descr="G:\Forschung\Paper\MP_Bleeding\JTH_BleedingR2\Figures\Fig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0" y="1219212"/>
            <a:ext cx="54102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33"/>
          <p:cNvSpPr txBox="1">
            <a:spLocks noChangeArrowheads="1"/>
          </p:cNvSpPr>
          <p:nvPr/>
        </p:nvSpPr>
        <p:spPr bwMode="auto">
          <a:xfrm>
            <a:off x="5942013" y="1125539"/>
            <a:ext cx="1468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 i="1">
                <a:solidFill>
                  <a:srgbClr val="FF0000"/>
                </a:solidFill>
              </a:rPr>
              <a:t>↑Risk of ST</a:t>
            </a:r>
            <a:endParaRPr lang="de-DE" b="1" i="1" baseline="30000">
              <a:solidFill>
                <a:srgbClr val="FF0000"/>
              </a:solidFill>
            </a:endParaRPr>
          </a:p>
        </p:txBody>
      </p:sp>
      <p:sp>
        <p:nvSpPr>
          <p:cNvPr id="18" name="Textfeld 33"/>
          <p:cNvSpPr txBox="1">
            <a:spLocks noChangeArrowheads="1"/>
          </p:cNvSpPr>
          <p:nvPr/>
        </p:nvSpPr>
        <p:spPr bwMode="auto">
          <a:xfrm>
            <a:off x="2408243" y="1135064"/>
            <a:ext cx="1957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b="1" i="1">
                <a:solidFill>
                  <a:srgbClr val="FF0000"/>
                </a:solidFill>
              </a:rPr>
              <a:t>↑Bleeding Risk!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563" y="1616442"/>
            <a:ext cx="8255000" cy="2929007"/>
          </a:xfrm>
        </p:spPr>
        <p:txBody>
          <a:bodyPr/>
          <a:lstStyle/>
          <a:p>
            <a:pPr algn="ctr" eaLnBrk="1" hangingPunct="1"/>
            <a:r>
              <a:rPr lang="en-GB" b="0" dirty="0" smtClean="0">
                <a:solidFill>
                  <a:srgbClr val="000000"/>
                </a:solidFill>
              </a:rPr>
              <a:t/>
            </a:r>
            <a:br>
              <a:rPr lang="en-GB" b="0" dirty="0" smtClean="0">
                <a:solidFill>
                  <a:srgbClr val="000000"/>
                </a:solidFill>
              </a:rPr>
            </a:br>
            <a:r>
              <a:rPr lang="en-GB" b="0" dirty="0" smtClean="0">
                <a:solidFill>
                  <a:srgbClr val="000000"/>
                </a:solidFill>
              </a:rPr>
              <a:t>Use Genetics in Personalized Medicine?</a:t>
            </a:r>
            <a:br>
              <a:rPr lang="en-GB" b="0" dirty="0" smtClean="0">
                <a:solidFill>
                  <a:srgbClr val="000000"/>
                </a:solidFill>
              </a:rPr>
            </a:br>
            <a:r>
              <a:rPr lang="en-GB" b="0" dirty="0" smtClean="0">
                <a:solidFill>
                  <a:srgbClr val="000000"/>
                </a:solidFill>
              </a:rPr>
              <a:t/>
            </a:r>
            <a:br>
              <a:rPr lang="en-GB" b="0" dirty="0" smtClean="0">
                <a:solidFill>
                  <a:srgbClr val="000000"/>
                </a:solidFill>
              </a:rPr>
            </a:br>
            <a:r>
              <a:rPr lang="en-GB" b="0" dirty="0" err="1" smtClean="0">
                <a:solidFill>
                  <a:srgbClr val="000000"/>
                </a:solidFill>
              </a:rPr>
              <a:t>POPular</a:t>
            </a:r>
            <a:r>
              <a:rPr lang="en-GB" b="0" dirty="0" smtClean="0">
                <a:solidFill>
                  <a:srgbClr val="000000"/>
                </a:solidFill>
              </a:rPr>
              <a:t> </a:t>
            </a:r>
            <a:r>
              <a:rPr lang="en-GB" b="0" dirty="0">
                <a:solidFill>
                  <a:srgbClr val="000000"/>
                </a:solidFill>
              </a:rPr>
              <a:t>Genetics-study</a:t>
            </a:r>
            <a:br>
              <a:rPr lang="en-GB" b="0" dirty="0">
                <a:solidFill>
                  <a:srgbClr val="000000"/>
                </a:solidFill>
              </a:rPr>
            </a:br>
            <a:endParaRPr lang="nl-NL" sz="2000" b="0" i="1" dirty="0">
              <a:solidFill>
                <a:srgbClr val="000000"/>
              </a:solidFill>
            </a:endParaRPr>
          </a:p>
        </p:txBody>
      </p:sp>
      <p:sp>
        <p:nvSpPr>
          <p:cNvPr id="488451" name="Text Box 6"/>
          <p:cNvSpPr txBox="1">
            <a:spLocks noChangeArrowheads="1"/>
          </p:cNvSpPr>
          <p:nvPr/>
        </p:nvSpPr>
        <p:spPr bwMode="auto">
          <a:xfrm>
            <a:off x="39694" y="5494350"/>
            <a:ext cx="51514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>
                <a:solidFill>
                  <a:srgbClr val="660033"/>
                </a:solidFill>
                <a:latin typeface="Calibri" pitchFamily="-83" charset="0"/>
              </a:rPr>
              <a:t>St. Antonius Center for Platelet Function Research</a:t>
            </a:r>
          </a:p>
        </p:txBody>
      </p:sp>
      <p:pic>
        <p:nvPicPr>
          <p:cNvPr id="488452" name="Picture 9"/>
          <p:cNvPicPr>
            <a:picLocks noChangeAspect="1" noChangeArrowheads="1"/>
          </p:cNvPicPr>
          <p:nvPr/>
        </p:nvPicPr>
        <p:blipFill>
          <a:blip r:embed="rId2" cstate="print"/>
          <a:srcRect l="69058" t="13426" r="12506" b="80235"/>
          <a:stretch>
            <a:fillRect/>
          </a:stretch>
        </p:blipFill>
        <p:spPr bwMode="auto">
          <a:xfrm>
            <a:off x="2641600" y="6140450"/>
            <a:ext cx="23828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609600" y="457200"/>
            <a:ext cx="811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rgbClr val="000000"/>
                </a:solidFill>
              </a:rPr>
              <a:t>STEMI </a:t>
            </a:r>
            <a:r>
              <a:rPr lang="nl-NL" sz="3600" dirty="0" err="1" smtClean="0">
                <a:solidFill>
                  <a:srgbClr val="000000"/>
                </a:solidFill>
              </a:rPr>
              <a:t>patient</a:t>
            </a:r>
            <a:r>
              <a:rPr lang="nl-NL" sz="3600" dirty="0" smtClean="0">
                <a:solidFill>
                  <a:srgbClr val="000000"/>
                </a:solidFill>
              </a:rPr>
              <a:t> </a:t>
            </a:r>
            <a:r>
              <a:rPr lang="nl-NL" sz="3600" dirty="0" err="1" smtClean="0">
                <a:solidFill>
                  <a:srgbClr val="000000"/>
                </a:solidFill>
              </a:rPr>
              <a:t>undergoing</a:t>
            </a:r>
            <a:r>
              <a:rPr lang="nl-NL" sz="3600" dirty="0" smtClean="0">
                <a:solidFill>
                  <a:srgbClr val="000000"/>
                </a:solidFill>
              </a:rPr>
              <a:t> </a:t>
            </a:r>
            <a:r>
              <a:rPr lang="nl-NL" sz="3600" dirty="0" err="1" smtClean="0">
                <a:solidFill>
                  <a:srgbClr val="000000"/>
                </a:solidFill>
              </a:rPr>
              <a:t>primary</a:t>
            </a:r>
            <a:r>
              <a:rPr lang="nl-NL" sz="3600" dirty="0" smtClean="0">
                <a:solidFill>
                  <a:srgbClr val="000000"/>
                </a:solidFill>
              </a:rPr>
              <a:t> PCI</a:t>
            </a:r>
            <a:endParaRPr lang="nl-NL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6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POPular Genetics</a:t>
            </a:r>
            <a:r>
              <a:rPr lang="nl-NL" b="0"/>
              <a:t> | </a:t>
            </a:r>
            <a:fld id="{CA594000-626F-5942-B58C-D4A8C64E4519}" type="datetime4">
              <a:rPr lang="nl-NL" b="0"/>
              <a:pPr/>
              <a:t>3 april 2013</a:t>
            </a:fld>
            <a:endParaRPr lang="nl-NL" b="0"/>
          </a:p>
        </p:txBody>
      </p:sp>
      <p:sp>
        <p:nvSpPr>
          <p:cNvPr id="48947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165100" y="6588137"/>
            <a:ext cx="128378" cy="138499"/>
          </a:xfrm>
          <a:noFill/>
        </p:spPr>
        <p:txBody>
          <a:bodyPr/>
          <a:lstStyle/>
          <a:p>
            <a:fld id="{84203870-FCD7-5E4B-A8FE-00396F99D753}" type="slidenum">
              <a:rPr lang="nl-NL"/>
              <a:pPr/>
              <a:t>48</a:t>
            </a:fld>
            <a:endParaRPr lang="nl-NL"/>
          </a:p>
        </p:txBody>
      </p:sp>
      <p:sp>
        <p:nvSpPr>
          <p:cNvPr id="4894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2" y="152412"/>
            <a:ext cx="8255000" cy="442913"/>
          </a:xfrm>
        </p:spPr>
        <p:txBody>
          <a:bodyPr/>
          <a:lstStyle/>
          <a:p>
            <a:pPr eaLnBrk="1" hangingPunct="1"/>
            <a:r>
              <a:rPr lang="nl-NL" smtClean="0">
                <a:solidFill>
                  <a:srgbClr val="FFFFFF"/>
                </a:solidFill>
              </a:rPr>
              <a:t>Design N=2700</a:t>
            </a:r>
          </a:p>
        </p:txBody>
      </p:sp>
      <p:grpSp>
        <p:nvGrpSpPr>
          <p:cNvPr id="489479" name="Group 9"/>
          <p:cNvGrpSpPr>
            <a:grpSpLocks/>
          </p:cNvGrpSpPr>
          <p:nvPr/>
        </p:nvGrpSpPr>
        <p:grpSpPr bwMode="auto">
          <a:xfrm>
            <a:off x="2198687" y="1066800"/>
            <a:ext cx="4887913" cy="4941888"/>
            <a:chOff x="1423" y="709"/>
            <a:chExt cx="3135" cy="3064"/>
          </a:xfrm>
        </p:grpSpPr>
        <p:graphicFrame>
          <p:nvGraphicFramePr>
            <p:cNvPr id="489474" name="Object 9"/>
            <p:cNvGraphicFramePr>
              <a:graphicFrameLocks noChangeAspect="1"/>
            </p:cNvGraphicFramePr>
            <p:nvPr/>
          </p:nvGraphicFramePr>
          <p:xfrm>
            <a:off x="1424" y="709"/>
            <a:ext cx="3134" cy="2721"/>
          </p:xfrm>
          <a:graphic>
            <a:graphicData uri="http://schemas.openxmlformats.org/presentationml/2006/ole">
              <p:oleObj spid="_x0000_s489474" name="Microsoft Office PowerPoint 2007-sjabloon" r:id="rId3" imgW="2388070" imgH="3761363" progId="PowerPoint.Slide.12">
                <p:embed/>
              </p:oleObj>
            </a:graphicData>
          </a:graphic>
        </p:graphicFrame>
        <p:graphicFrame>
          <p:nvGraphicFramePr>
            <p:cNvPr id="489475" name="Object 8"/>
            <p:cNvGraphicFramePr>
              <a:graphicFrameLocks noChangeAspect="1"/>
            </p:cNvGraphicFramePr>
            <p:nvPr/>
          </p:nvGraphicFramePr>
          <p:xfrm>
            <a:off x="1423" y="3381"/>
            <a:ext cx="3134" cy="392"/>
          </p:xfrm>
          <a:graphic>
            <a:graphicData uri="http://schemas.openxmlformats.org/presentationml/2006/ole">
              <p:oleObj spid="_x0000_s489475" name="Microsoft Office PowerPoint 2007-sjabloon" r:id="rId4" imgW="2388070" imgH="3761363" progId="PowerPoint.Slide.12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55000" cy="442912"/>
          </a:xfrm>
        </p:spPr>
        <p:txBody>
          <a:bodyPr/>
          <a:lstStyle/>
          <a:p>
            <a:r>
              <a:rPr lang="nl-NL" dirty="0" err="1" smtClean="0">
                <a:solidFill>
                  <a:srgbClr val="000000"/>
                </a:solidFill>
              </a:rPr>
              <a:t>POPular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genetics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POPular Genetics</a:t>
            </a:r>
            <a:r>
              <a:rPr lang="nl-NL" b="0" smtClean="0"/>
              <a:t> | </a:t>
            </a:r>
            <a:fld id="{29F59280-0839-EE45-9581-E5E9C4EC118F}" type="datetime4">
              <a:rPr lang="nl-NL" b="0" smtClean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A74EA-40D9-B749-8AA4-9FCB1A5D8DC3}" type="slidenum">
              <a:rPr lang="nl-NL" smtClean="0"/>
              <a:pPr>
                <a:defRPr/>
              </a:pPr>
              <a:t>49</a:t>
            </a:fld>
            <a:endParaRPr lang="nl-NL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52400"/>
            <a:ext cx="8763000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Aft>
                <a:spcPct val="30000"/>
              </a:spcAft>
              <a:buClr>
                <a:srgbClr val="FFFF00"/>
              </a:buClr>
              <a:defRPr/>
            </a:pPr>
            <a:endParaRPr lang="nl-NL" sz="2000" b="1" kern="0" dirty="0" smtClean="0">
              <a:solidFill>
                <a:srgbClr val="000000"/>
              </a:solidFill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>
              <a:lnSpc>
                <a:spcPct val="110000"/>
              </a:lnSpc>
              <a:spcAft>
                <a:spcPct val="30000"/>
              </a:spcAft>
              <a:buClr>
                <a:srgbClr val="FFFF00"/>
              </a:buClr>
              <a:defRPr/>
            </a:pPr>
            <a:endParaRPr lang="nl-NL" sz="2000" b="1" kern="0" dirty="0" smtClean="0">
              <a:solidFill>
                <a:srgbClr val="000000"/>
              </a:solidFill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>
              <a:lnSpc>
                <a:spcPct val="110000"/>
              </a:lnSpc>
              <a:spcAft>
                <a:spcPct val="30000"/>
              </a:spcAft>
              <a:buFont typeface="Arial"/>
              <a:buChar char="•"/>
              <a:defRPr/>
            </a:pPr>
            <a:r>
              <a:rPr lang="nl-NL" sz="2400" b="1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2400" b="1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Efficacy</a:t>
            </a:r>
            <a:r>
              <a:rPr lang="nl-NL" sz="2400" b="1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2400" b="1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Endpoint</a:t>
            </a:r>
            <a:r>
              <a:rPr lang="nl-NL" sz="2400" b="1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(</a:t>
            </a:r>
            <a:r>
              <a:rPr lang="nl-NL" sz="2400" b="1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non-inferiority</a:t>
            </a:r>
            <a:r>
              <a:rPr lang="nl-NL" sz="2400" b="1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)</a:t>
            </a:r>
          </a:p>
          <a:p>
            <a:pPr>
              <a:lnSpc>
                <a:spcPct val="110000"/>
              </a:lnSpc>
              <a:spcAft>
                <a:spcPct val="30000"/>
              </a:spcAft>
              <a:defRPr/>
            </a:pP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	- </a:t>
            </a:r>
            <a:r>
              <a:rPr lang="nl-NL" sz="2400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Combined</a:t>
            </a: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 </a:t>
            </a:r>
            <a:r>
              <a:rPr lang="nl-NL" sz="2400" kern="0" dirty="0" err="1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death</a:t>
            </a:r>
            <a:r>
              <a:rPr lang="nl-NL" sz="2400" kern="0" dirty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, MI, </a:t>
            </a: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ST, </a:t>
            </a:r>
            <a:r>
              <a:rPr lang="nl-NL" sz="2400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stroke</a:t>
            </a: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 and </a:t>
            </a:r>
            <a:r>
              <a:rPr lang="nl-NL" sz="2400" kern="0" dirty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PLATO non</a:t>
            </a: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-</a:t>
            </a:r>
          </a:p>
          <a:p>
            <a:pPr>
              <a:lnSpc>
                <a:spcPct val="110000"/>
              </a:lnSpc>
              <a:spcAft>
                <a:spcPct val="30000"/>
              </a:spcAft>
              <a:defRPr/>
            </a:pP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             CABG </a:t>
            </a:r>
            <a:r>
              <a:rPr lang="nl-NL" sz="2400" kern="0" dirty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major </a:t>
            </a:r>
            <a:r>
              <a:rPr lang="nl-NL" sz="2400" kern="0" dirty="0" err="1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bleeding</a:t>
            </a:r>
            <a:endParaRPr lang="nl-NL" sz="2400" kern="0" dirty="0">
              <a:solidFill>
                <a:srgbClr val="000000"/>
              </a:solidFill>
              <a:latin typeface="+mn-lt"/>
              <a:ea typeface="ＭＳ Ｐゴシック" pitchFamily="-83" charset="-128"/>
            </a:endParaRPr>
          </a:p>
          <a:p>
            <a:pPr marL="265113" lvl="1" indent="-263525">
              <a:lnSpc>
                <a:spcPts val="2100"/>
              </a:lnSpc>
              <a:buFont typeface="Arial"/>
              <a:buChar char="•"/>
              <a:defRPr/>
            </a:pPr>
            <a:endParaRPr lang="nl-NL" sz="2400" kern="0" dirty="0" smtClean="0">
              <a:solidFill>
                <a:srgbClr val="000000"/>
              </a:solidFill>
              <a:latin typeface="+mn-lt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Aft>
                <a:spcPct val="30000"/>
              </a:spcAft>
              <a:buFont typeface="Arial"/>
              <a:buChar char="•"/>
              <a:defRPr/>
            </a:pPr>
            <a:r>
              <a:rPr lang="nl-NL" sz="2400" b="1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2400" b="1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Safety</a:t>
            </a:r>
            <a:r>
              <a:rPr lang="nl-NL" sz="2400" b="1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2400" b="1" kern="0" dirty="0" err="1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endpoint</a:t>
            </a:r>
            <a:r>
              <a:rPr lang="nl-NL" sz="2400" b="1" kern="0" dirty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(</a:t>
            </a:r>
            <a:r>
              <a:rPr lang="nl-NL" sz="2400" b="1" kern="0" dirty="0" err="1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superiority</a:t>
            </a:r>
            <a:r>
              <a:rPr lang="nl-NL" sz="2400" b="1" kern="0" dirty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)</a:t>
            </a:r>
            <a:endParaRPr lang="nl-NL" sz="2400" b="1" kern="0" dirty="0" smtClean="0">
              <a:solidFill>
                <a:srgbClr val="000000"/>
              </a:solidFill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pPr marL="1179513" lvl="3" indent="-263525">
              <a:lnSpc>
                <a:spcPts val="2100"/>
              </a:lnSpc>
              <a:defRPr/>
            </a:pP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- PLATO </a:t>
            </a:r>
            <a:r>
              <a:rPr lang="nl-NL" sz="2400" kern="0" dirty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major en minor </a:t>
            </a:r>
            <a:r>
              <a:rPr lang="nl-NL" sz="2400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</a:rPr>
              <a:t>bleed</a:t>
            </a:r>
            <a:endParaRPr lang="nl-NL" sz="2400" kern="0" dirty="0" smtClean="0">
              <a:solidFill>
                <a:srgbClr val="000000"/>
              </a:solidFill>
              <a:latin typeface="+mn-lt"/>
              <a:ea typeface="ＭＳ Ｐゴシック" pitchFamily="-83" charset="-128"/>
            </a:endParaRPr>
          </a:p>
          <a:p>
            <a:pPr marL="265113" lvl="1" indent="-263525">
              <a:lnSpc>
                <a:spcPts val="2100"/>
              </a:lnSpc>
              <a:buFont typeface="Arial"/>
              <a:buChar char="•"/>
              <a:defRPr/>
            </a:pPr>
            <a:endParaRPr lang="nl-NL" sz="2400" kern="0" dirty="0" smtClean="0">
              <a:solidFill>
                <a:srgbClr val="000000"/>
              </a:solidFill>
              <a:latin typeface="+mn-lt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Aft>
                <a:spcPct val="30000"/>
              </a:spcAft>
              <a:buFont typeface="Arial"/>
              <a:buChar char="•"/>
              <a:defRPr/>
            </a:pPr>
            <a:r>
              <a:rPr lang="nl-NL" sz="2400" b="1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2400" b="1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Cost</a:t>
            </a:r>
            <a:r>
              <a:rPr lang="nl-NL" sz="2400" b="1" kern="0" dirty="0" err="1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-</a:t>
            </a:r>
            <a:r>
              <a:rPr lang="nl-NL" sz="2400" b="1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effectiveness</a:t>
            </a:r>
            <a:r>
              <a:rPr lang="nl-NL" sz="2400" b="1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:</a:t>
            </a:r>
          </a:p>
          <a:p>
            <a:pPr>
              <a:lnSpc>
                <a:spcPct val="110000"/>
              </a:lnSpc>
              <a:spcAft>
                <a:spcPct val="30000"/>
              </a:spcAft>
              <a:defRPr/>
            </a:pP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	- </a:t>
            </a:r>
            <a:r>
              <a:rPr lang="nl-NL" sz="2400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Lower</a:t>
            </a: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2400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cost</a:t>
            </a: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in </a:t>
            </a:r>
            <a:r>
              <a:rPr lang="nl-NL" sz="2400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genetic</a:t>
            </a: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  <a:r>
              <a:rPr lang="nl-NL" sz="2400" kern="0" dirty="0" err="1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testing</a:t>
            </a:r>
            <a:r>
              <a:rPr lang="nl-NL" sz="2400" kern="0" dirty="0" smtClean="0">
                <a:solidFill>
                  <a:srgbClr val="000000"/>
                </a:solidFill>
                <a:latin typeface="+mn-lt"/>
                <a:ea typeface="ＭＳ Ｐゴシック" pitchFamily="-83" charset="-128"/>
                <a:cs typeface="ＭＳ Ｐゴシック" pitchFamily="-83" charset="-128"/>
              </a:rPr>
              <a:t> </a:t>
            </a:r>
          </a:p>
          <a:p>
            <a:pPr>
              <a:lnSpc>
                <a:spcPct val="110000"/>
              </a:lnSpc>
              <a:spcAft>
                <a:spcPct val="30000"/>
              </a:spcAft>
              <a:defRPr/>
            </a:pPr>
            <a:endParaRPr lang="nl-NL" sz="2000" b="1" kern="0" dirty="0">
              <a:solidFill>
                <a:srgbClr val="000000"/>
              </a:solidFill>
              <a:latin typeface="+mn-lt"/>
              <a:ea typeface="ＭＳ Ｐゴシック" pitchFamily="-83" charset="-128"/>
              <a:cs typeface="ＭＳ Ｐゴシック" pitchFamily="-83" charset="-128"/>
            </a:endParaRPr>
          </a:p>
        </p:txBody>
      </p:sp>
      <p:pic>
        <p:nvPicPr>
          <p:cNvPr id="8" name="Afbeelding 7" descr="Spartan-RX-cardiac-genetic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683000"/>
            <a:ext cx="3810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2050"/>
          <p:cNvSpPr txBox="1">
            <a:spLocks noChangeArrowheads="1"/>
          </p:cNvSpPr>
          <p:nvPr/>
        </p:nvSpPr>
        <p:spPr bwMode="auto">
          <a:xfrm>
            <a:off x="1449388" y="6022975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ym typeface="Symbol" pitchFamily="-83" charset="2"/>
              </a:rPr>
              <a:t>  </a:t>
            </a:r>
            <a:r>
              <a:rPr lang="en-US" sz="3200"/>
              <a:t> A %</a:t>
            </a:r>
            <a:endParaRPr lang="en-US" sz="3200">
              <a:sym typeface="Symbol" pitchFamily="-83" charset="2"/>
            </a:endParaRPr>
          </a:p>
        </p:txBody>
      </p:sp>
      <p:sp>
        <p:nvSpPr>
          <p:cNvPr id="411651" name="Rectangle 2051"/>
          <p:cNvSpPr>
            <a:spLocks noChangeArrowheads="1"/>
          </p:cNvSpPr>
          <p:nvPr/>
        </p:nvSpPr>
        <p:spPr bwMode="auto">
          <a:xfrm>
            <a:off x="1485900" y="1720850"/>
            <a:ext cx="6705600" cy="3657600"/>
          </a:xfrm>
          <a:prstGeom prst="rect">
            <a:avLst/>
          </a:prstGeom>
          <a:gradFill rotWithShape="0">
            <a:gsLst>
              <a:gs pos="0">
                <a:srgbClr val="000055"/>
              </a:gs>
              <a:gs pos="50000">
                <a:srgbClr val="0000FF"/>
              </a:gs>
              <a:gs pos="100000">
                <a:srgbClr val="000055"/>
              </a:gs>
            </a:gsLst>
            <a:lin ang="5400000" scaled="1"/>
          </a:gra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52" name="Text Box 2052"/>
          <p:cNvSpPr txBox="1">
            <a:spLocks noChangeArrowheads="1"/>
          </p:cNvSpPr>
          <p:nvPr/>
        </p:nvSpPr>
        <p:spPr bwMode="auto">
          <a:xfrm rot="16219284">
            <a:off x="-1029494" y="3318034"/>
            <a:ext cx="3659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/>
              <a:t>% of Patients</a:t>
            </a:r>
          </a:p>
        </p:txBody>
      </p:sp>
      <p:sp>
        <p:nvSpPr>
          <p:cNvPr id="411653" name="Line 2053"/>
          <p:cNvSpPr>
            <a:spLocks noChangeShapeType="1"/>
          </p:cNvSpPr>
          <p:nvPr/>
        </p:nvSpPr>
        <p:spPr bwMode="auto">
          <a:xfrm flipV="1">
            <a:off x="1474788" y="3324225"/>
            <a:ext cx="27924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54" name="Text Box 2054"/>
          <p:cNvSpPr txBox="1">
            <a:spLocks noChangeArrowheads="1"/>
          </p:cNvSpPr>
          <p:nvPr/>
        </p:nvSpPr>
        <p:spPr bwMode="auto">
          <a:xfrm>
            <a:off x="1687519" y="2674939"/>
            <a:ext cx="2405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chemeClr val="tx2"/>
                </a:solidFill>
              </a:rPr>
              <a:t>Resistance = 28% (300 mg)</a:t>
            </a:r>
          </a:p>
          <a:p>
            <a:pPr eaLnBrk="0" hangingPunct="0"/>
            <a:r>
              <a:rPr lang="en-US" sz="1400">
                <a:solidFill>
                  <a:schemeClr val="tx2"/>
                </a:solidFill>
              </a:rPr>
              <a:t>Resistance = 8% (600 mg) </a:t>
            </a:r>
          </a:p>
        </p:txBody>
      </p:sp>
      <p:sp>
        <p:nvSpPr>
          <p:cNvPr id="411655" name="Rectangle 2055"/>
          <p:cNvSpPr>
            <a:spLocks noChangeArrowheads="1"/>
          </p:cNvSpPr>
          <p:nvPr/>
        </p:nvSpPr>
        <p:spPr bwMode="auto">
          <a:xfrm>
            <a:off x="2043119" y="5160963"/>
            <a:ext cx="274637" cy="201612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56" name="Rectangle 2056"/>
          <p:cNvSpPr>
            <a:spLocks noChangeArrowheads="1"/>
          </p:cNvSpPr>
          <p:nvPr/>
        </p:nvSpPr>
        <p:spPr bwMode="auto">
          <a:xfrm>
            <a:off x="2603500" y="5045075"/>
            <a:ext cx="274638" cy="317500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57" name="Rectangle 2057"/>
          <p:cNvSpPr>
            <a:spLocks noChangeArrowheads="1"/>
          </p:cNvSpPr>
          <p:nvPr/>
        </p:nvSpPr>
        <p:spPr bwMode="auto">
          <a:xfrm>
            <a:off x="3163894" y="4945063"/>
            <a:ext cx="274637" cy="417512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58" name="Rectangle 2058"/>
          <p:cNvSpPr>
            <a:spLocks noChangeArrowheads="1"/>
          </p:cNvSpPr>
          <p:nvPr/>
        </p:nvSpPr>
        <p:spPr bwMode="auto">
          <a:xfrm>
            <a:off x="3724275" y="3706813"/>
            <a:ext cx="274638" cy="1655762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59" name="Rectangle 2059"/>
          <p:cNvSpPr>
            <a:spLocks noChangeArrowheads="1"/>
          </p:cNvSpPr>
          <p:nvPr/>
        </p:nvSpPr>
        <p:spPr bwMode="auto">
          <a:xfrm>
            <a:off x="4284669" y="2670175"/>
            <a:ext cx="274637" cy="2692400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60" name="Rectangle 2060"/>
          <p:cNvSpPr>
            <a:spLocks noChangeArrowheads="1"/>
          </p:cNvSpPr>
          <p:nvPr/>
        </p:nvSpPr>
        <p:spPr bwMode="auto">
          <a:xfrm>
            <a:off x="4845051" y="2568575"/>
            <a:ext cx="274638" cy="2794000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61" name="Rectangle 2061"/>
          <p:cNvSpPr>
            <a:spLocks noChangeArrowheads="1"/>
          </p:cNvSpPr>
          <p:nvPr/>
        </p:nvSpPr>
        <p:spPr bwMode="auto">
          <a:xfrm>
            <a:off x="5391150" y="4527562"/>
            <a:ext cx="274638" cy="83502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62" name="Rectangle 2062"/>
          <p:cNvSpPr>
            <a:spLocks noChangeArrowheads="1"/>
          </p:cNvSpPr>
          <p:nvPr/>
        </p:nvSpPr>
        <p:spPr bwMode="auto">
          <a:xfrm>
            <a:off x="5951544" y="4641862"/>
            <a:ext cx="274637" cy="72072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63" name="Rectangle 2063"/>
          <p:cNvSpPr>
            <a:spLocks noChangeArrowheads="1"/>
          </p:cNvSpPr>
          <p:nvPr/>
        </p:nvSpPr>
        <p:spPr bwMode="auto">
          <a:xfrm>
            <a:off x="6511925" y="4743462"/>
            <a:ext cx="274638" cy="61912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64" name="Rectangle 2064"/>
          <p:cNvSpPr>
            <a:spLocks noChangeArrowheads="1"/>
          </p:cNvSpPr>
          <p:nvPr/>
        </p:nvSpPr>
        <p:spPr bwMode="auto">
          <a:xfrm>
            <a:off x="7072319" y="5260975"/>
            <a:ext cx="274637" cy="101600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65" name="Rectangle 2065"/>
          <p:cNvSpPr>
            <a:spLocks noChangeArrowheads="1"/>
          </p:cNvSpPr>
          <p:nvPr/>
        </p:nvSpPr>
        <p:spPr bwMode="auto">
          <a:xfrm>
            <a:off x="3444879" y="5168900"/>
            <a:ext cx="274638" cy="185738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66" name="Rectangle 2066"/>
          <p:cNvSpPr>
            <a:spLocks noChangeArrowheads="1"/>
          </p:cNvSpPr>
          <p:nvPr/>
        </p:nvSpPr>
        <p:spPr bwMode="auto">
          <a:xfrm>
            <a:off x="4005269" y="4649788"/>
            <a:ext cx="274637" cy="704850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67" name="Rectangle 2067"/>
          <p:cNvSpPr>
            <a:spLocks noChangeArrowheads="1"/>
          </p:cNvSpPr>
          <p:nvPr/>
        </p:nvSpPr>
        <p:spPr bwMode="auto">
          <a:xfrm>
            <a:off x="4565655" y="3814775"/>
            <a:ext cx="274638" cy="1539875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68" name="Rectangle 2068"/>
          <p:cNvSpPr>
            <a:spLocks noChangeArrowheads="1"/>
          </p:cNvSpPr>
          <p:nvPr/>
        </p:nvSpPr>
        <p:spPr bwMode="auto">
          <a:xfrm>
            <a:off x="5126044" y="2058988"/>
            <a:ext cx="274637" cy="3295650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69" name="Rectangle 2069"/>
          <p:cNvSpPr>
            <a:spLocks noChangeArrowheads="1"/>
          </p:cNvSpPr>
          <p:nvPr/>
        </p:nvSpPr>
        <p:spPr bwMode="auto">
          <a:xfrm>
            <a:off x="5686431" y="2778125"/>
            <a:ext cx="274638" cy="2576513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70" name="Rectangle 2070"/>
          <p:cNvSpPr>
            <a:spLocks noChangeArrowheads="1"/>
          </p:cNvSpPr>
          <p:nvPr/>
        </p:nvSpPr>
        <p:spPr bwMode="auto">
          <a:xfrm>
            <a:off x="6246819" y="3814775"/>
            <a:ext cx="274637" cy="1539875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71" name="Rectangle 2071"/>
          <p:cNvSpPr>
            <a:spLocks noChangeArrowheads="1"/>
          </p:cNvSpPr>
          <p:nvPr/>
        </p:nvSpPr>
        <p:spPr bwMode="auto">
          <a:xfrm>
            <a:off x="6807200" y="4953000"/>
            <a:ext cx="274638" cy="401638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72" name="Line 2072"/>
          <p:cNvSpPr>
            <a:spLocks noChangeShapeType="1"/>
          </p:cNvSpPr>
          <p:nvPr/>
        </p:nvSpPr>
        <p:spPr bwMode="auto">
          <a:xfrm>
            <a:off x="1482725" y="5051425"/>
            <a:ext cx="254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73" name="Line 2073"/>
          <p:cNvSpPr>
            <a:spLocks noChangeShapeType="1"/>
          </p:cNvSpPr>
          <p:nvPr/>
        </p:nvSpPr>
        <p:spPr bwMode="auto">
          <a:xfrm>
            <a:off x="1482725" y="4740275"/>
            <a:ext cx="254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74" name="Line 2074"/>
          <p:cNvSpPr>
            <a:spLocks noChangeShapeType="1"/>
          </p:cNvSpPr>
          <p:nvPr/>
        </p:nvSpPr>
        <p:spPr bwMode="auto">
          <a:xfrm>
            <a:off x="1482725" y="4429125"/>
            <a:ext cx="254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75" name="Line 2075"/>
          <p:cNvSpPr>
            <a:spLocks noChangeShapeType="1"/>
          </p:cNvSpPr>
          <p:nvPr/>
        </p:nvSpPr>
        <p:spPr bwMode="auto">
          <a:xfrm>
            <a:off x="1482725" y="4117975"/>
            <a:ext cx="254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76" name="Line 2076"/>
          <p:cNvSpPr>
            <a:spLocks noChangeShapeType="1"/>
          </p:cNvSpPr>
          <p:nvPr/>
        </p:nvSpPr>
        <p:spPr bwMode="auto">
          <a:xfrm>
            <a:off x="1482725" y="3806825"/>
            <a:ext cx="25400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77" name="Line 2077"/>
          <p:cNvSpPr>
            <a:spLocks noChangeShapeType="1"/>
          </p:cNvSpPr>
          <p:nvPr/>
        </p:nvSpPr>
        <p:spPr bwMode="auto">
          <a:xfrm>
            <a:off x="1482725" y="3497263"/>
            <a:ext cx="254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78" name="Line 2078"/>
          <p:cNvSpPr>
            <a:spLocks noChangeShapeType="1"/>
          </p:cNvSpPr>
          <p:nvPr/>
        </p:nvSpPr>
        <p:spPr bwMode="auto">
          <a:xfrm>
            <a:off x="1482725" y="3186125"/>
            <a:ext cx="254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79" name="Line 2079"/>
          <p:cNvSpPr>
            <a:spLocks noChangeShapeType="1"/>
          </p:cNvSpPr>
          <p:nvPr/>
        </p:nvSpPr>
        <p:spPr bwMode="auto">
          <a:xfrm>
            <a:off x="1482725" y="2874975"/>
            <a:ext cx="254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80" name="Line 2080"/>
          <p:cNvSpPr>
            <a:spLocks noChangeShapeType="1"/>
          </p:cNvSpPr>
          <p:nvPr/>
        </p:nvSpPr>
        <p:spPr bwMode="auto">
          <a:xfrm>
            <a:off x="1482725" y="2563825"/>
            <a:ext cx="254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81" name="Line 2081"/>
          <p:cNvSpPr>
            <a:spLocks noChangeShapeType="1"/>
          </p:cNvSpPr>
          <p:nvPr/>
        </p:nvSpPr>
        <p:spPr bwMode="auto">
          <a:xfrm>
            <a:off x="1482725" y="2252675"/>
            <a:ext cx="25400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11682" name="Group 2082"/>
          <p:cNvGrpSpPr>
            <a:grpSpLocks/>
          </p:cNvGrpSpPr>
          <p:nvPr/>
        </p:nvGrpSpPr>
        <p:grpSpPr bwMode="auto">
          <a:xfrm>
            <a:off x="1150934" y="1833564"/>
            <a:ext cx="234947" cy="3636962"/>
            <a:chOff x="749" y="953"/>
            <a:chExt cx="148" cy="2291"/>
          </a:xfrm>
        </p:grpSpPr>
        <p:sp>
          <p:nvSpPr>
            <p:cNvPr id="411711" name="Rectangle 2083"/>
            <p:cNvSpPr>
              <a:spLocks noChangeArrowheads="1"/>
            </p:cNvSpPr>
            <p:nvPr/>
          </p:nvSpPr>
          <p:spPr bwMode="auto">
            <a:xfrm>
              <a:off x="812" y="3108"/>
              <a:ext cx="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0</a:t>
              </a:r>
              <a:endParaRPr lang="en-US" i="1" u="sng"/>
            </a:p>
          </p:txBody>
        </p:sp>
        <p:sp>
          <p:nvSpPr>
            <p:cNvPr id="411712" name="Rectangle 2084"/>
            <p:cNvSpPr>
              <a:spLocks noChangeArrowheads="1"/>
            </p:cNvSpPr>
            <p:nvPr/>
          </p:nvSpPr>
          <p:spPr bwMode="auto">
            <a:xfrm>
              <a:off x="812" y="2912"/>
              <a:ext cx="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3</a:t>
              </a:r>
              <a:endParaRPr lang="en-US" i="1" u="sng"/>
            </a:p>
          </p:txBody>
        </p:sp>
        <p:sp>
          <p:nvSpPr>
            <p:cNvPr id="411713" name="Rectangle 2085"/>
            <p:cNvSpPr>
              <a:spLocks noChangeArrowheads="1"/>
            </p:cNvSpPr>
            <p:nvPr/>
          </p:nvSpPr>
          <p:spPr bwMode="auto">
            <a:xfrm>
              <a:off x="812" y="2716"/>
              <a:ext cx="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6</a:t>
              </a:r>
              <a:endParaRPr lang="en-US" i="1" u="sng"/>
            </a:p>
          </p:txBody>
        </p:sp>
        <p:sp>
          <p:nvSpPr>
            <p:cNvPr id="411714" name="Rectangle 2086"/>
            <p:cNvSpPr>
              <a:spLocks noChangeArrowheads="1"/>
            </p:cNvSpPr>
            <p:nvPr/>
          </p:nvSpPr>
          <p:spPr bwMode="auto">
            <a:xfrm>
              <a:off x="812" y="2520"/>
              <a:ext cx="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9</a:t>
              </a:r>
              <a:endParaRPr lang="en-US" i="1" u="sng"/>
            </a:p>
          </p:txBody>
        </p:sp>
        <p:sp>
          <p:nvSpPr>
            <p:cNvPr id="411715" name="Rectangle 2087"/>
            <p:cNvSpPr>
              <a:spLocks noChangeArrowheads="1"/>
            </p:cNvSpPr>
            <p:nvPr/>
          </p:nvSpPr>
          <p:spPr bwMode="auto">
            <a:xfrm>
              <a:off x="749" y="2324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12</a:t>
              </a:r>
              <a:endParaRPr lang="en-US" i="1" u="sng"/>
            </a:p>
          </p:txBody>
        </p:sp>
        <p:sp>
          <p:nvSpPr>
            <p:cNvPr id="411716" name="Rectangle 2088"/>
            <p:cNvSpPr>
              <a:spLocks noChangeArrowheads="1"/>
            </p:cNvSpPr>
            <p:nvPr/>
          </p:nvSpPr>
          <p:spPr bwMode="auto">
            <a:xfrm>
              <a:off x="749" y="2128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15</a:t>
              </a:r>
              <a:endParaRPr lang="en-US" i="1" u="sng"/>
            </a:p>
          </p:txBody>
        </p:sp>
        <p:sp>
          <p:nvSpPr>
            <p:cNvPr id="411717" name="Rectangle 2089"/>
            <p:cNvSpPr>
              <a:spLocks noChangeArrowheads="1"/>
            </p:cNvSpPr>
            <p:nvPr/>
          </p:nvSpPr>
          <p:spPr bwMode="auto">
            <a:xfrm>
              <a:off x="749" y="1933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18</a:t>
              </a:r>
              <a:endParaRPr lang="en-US" i="1" u="sng"/>
            </a:p>
          </p:txBody>
        </p:sp>
        <p:sp>
          <p:nvSpPr>
            <p:cNvPr id="411718" name="Rectangle 2090"/>
            <p:cNvSpPr>
              <a:spLocks noChangeArrowheads="1"/>
            </p:cNvSpPr>
            <p:nvPr/>
          </p:nvSpPr>
          <p:spPr bwMode="auto">
            <a:xfrm>
              <a:off x="749" y="1737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21</a:t>
              </a:r>
              <a:endParaRPr lang="en-US" i="1" u="sng"/>
            </a:p>
          </p:txBody>
        </p:sp>
        <p:sp>
          <p:nvSpPr>
            <p:cNvPr id="411719" name="Rectangle 2091"/>
            <p:cNvSpPr>
              <a:spLocks noChangeArrowheads="1"/>
            </p:cNvSpPr>
            <p:nvPr/>
          </p:nvSpPr>
          <p:spPr bwMode="auto">
            <a:xfrm>
              <a:off x="749" y="1541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24</a:t>
              </a:r>
              <a:endParaRPr lang="en-US" i="1" u="sng"/>
            </a:p>
          </p:txBody>
        </p:sp>
        <p:sp>
          <p:nvSpPr>
            <p:cNvPr id="411720" name="Rectangle 2092"/>
            <p:cNvSpPr>
              <a:spLocks noChangeArrowheads="1"/>
            </p:cNvSpPr>
            <p:nvPr/>
          </p:nvSpPr>
          <p:spPr bwMode="auto">
            <a:xfrm>
              <a:off x="749" y="1345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27</a:t>
              </a:r>
              <a:endParaRPr lang="en-US" i="1" u="sng"/>
            </a:p>
          </p:txBody>
        </p:sp>
        <p:sp>
          <p:nvSpPr>
            <p:cNvPr id="411721" name="Rectangle 2093"/>
            <p:cNvSpPr>
              <a:spLocks noChangeArrowheads="1"/>
            </p:cNvSpPr>
            <p:nvPr/>
          </p:nvSpPr>
          <p:spPr bwMode="auto">
            <a:xfrm>
              <a:off x="749" y="1149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30</a:t>
              </a:r>
              <a:endParaRPr lang="en-US" i="1" u="sng"/>
            </a:p>
          </p:txBody>
        </p:sp>
        <p:sp>
          <p:nvSpPr>
            <p:cNvPr id="411722" name="Rectangle 2094"/>
            <p:cNvSpPr>
              <a:spLocks noChangeArrowheads="1"/>
            </p:cNvSpPr>
            <p:nvPr/>
          </p:nvSpPr>
          <p:spPr bwMode="auto">
            <a:xfrm>
              <a:off x="749" y="953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400"/>
                <a:t>33</a:t>
              </a:r>
              <a:endParaRPr lang="en-US" i="1" u="sng"/>
            </a:p>
          </p:txBody>
        </p:sp>
      </p:grpSp>
      <p:grpSp>
        <p:nvGrpSpPr>
          <p:cNvPr id="411683" name="Group 2095"/>
          <p:cNvGrpSpPr>
            <a:grpSpLocks/>
          </p:cNvGrpSpPr>
          <p:nvPr/>
        </p:nvGrpSpPr>
        <p:grpSpPr bwMode="auto">
          <a:xfrm>
            <a:off x="1531941" y="5426076"/>
            <a:ext cx="6589717" cy="431800"/>
            <a:chOff x="989" y="3216"/>
            <a:chExt cx="4151" cy="272"/>
          </a:xfrm>
        </p:grpSpPr>
        <p:sp>
          <p:nvSpPr>
            <p:cNvPr id="411699" name="Rectangle 2096"/>
            <p:cNvSpPr>
              <a:spLocks noChangeArrowheads="1"/>
            </p:cNvSpPr>
            <p:nvPr/>
          </p:nvSpPr>
          <p:spPr bwMode="auto">
            <a:xfrm>
              <a:off x="989" y="3216"/>
              <a:ext cx="31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&lt; −30</a:t>
              </a:r>
              <a:endParaRPr lang="en-US" sz="1400" i="1" u="sng"/>
            </a:p>
          </p:txBody>
        </p:sp>
        <p:sp>
          <p:nvSpPr>
            <p:cNvPr id="411700" name="Rectangle 2097"/>
            <p:cNvSpPr>
              <a:spLocks noChangeArrowheads="1"/>
            </p:cNvSpPr>
            <p:nvPr/>
          </p:nvSpPr>
          <p:spPr bwMode="auto">
            <a:xfrm>
              <a:off x="1234" y="3352"/>
              <a:ext cx="50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(−30,−20]</a:t>
              </a:r>
              <a:endParaRPr lang="en-US" sz="1400" i="1" u="sng"/>
            </a:p>
          </p:txBody>
        </p:sp>
        <p:sp>
          <p:nvSpPr>
            <p:cNvPr id="411701" name="Rectangle 2098"/>
            <p:cNvSpPr>
              <a:spLocks noChangeArrowheads="1"/>
            </p:cNvSpPr>
            <p:nvPr/>
          </p:nvSpPr>
          <p:spPr bwMode="auto">
            <a:xfrm>
              <a:off x="1586" y="3216"/>
              <a:ext cx="50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(−20,−10]</a:t>
              </a:r>
              <a:endParaRPr lang="en-US" sz="1400" i="1" u="sng"/>
            </a:p>
          </p:txBody>
        </p:sp>
        <p:sp>
          <p:nvSpPr>
            <p:cNvPr id="411702" name="Rectangle 2099"/>
            <p:cNvSpPr>
              <a:spLocks noChangeArrowheads="1"/>
            </p:cNvSpPr>
            <p:nvPr/>
          </p:nvSpPr>
          <p:spPr bwMode="auto">
            <a:xfrm>
              <a:off x="2005" y="3352"/>
              <a:ext cx="37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(−10,0]</a:t>
              </a:r>
              <a:endParaRPr lang="en-US" sz="1400" i="1" u="sng"/>
            </a:p>
          </p:txBody>
        </p:sp>
        <p:sp>
          <p:nvSpPr>
            <p:cNvPr id="411703" name="Rectangle 2100"/>
            <p:cNvSpPr>
              <a:spLocks noChangeArrowheads="1"/>
            </p:cNvSpPr>
            <p:nvPr/>
          </p:nvSpPr>
          <p:spPr bwMode="auto">
            <a:xfrm>
              <a:off x="2390" y="3216"/>
              <a:ext cx="31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(0,10]</a:t>
              </a:r>
              <a:endParaRPr lang="en-US" sz="1400" i="1" u="sng"/>
            </a:p>
          </p:txBody>
        </p:sp>
        <p:sp>
          <p:nvSpPr>
            <p:cNvPr id="411704" name="Rectangle 2101"/>
            <p:cNvSpPr>
              <a:spLocks noChangeArrowheads="1"/>
            </p:cNvSpPr>
            <p:nvPr/>
          </p:nvSpPr>
          <p:spPr bwMode="auto">
            <a:xfrm>
              <a:off x="2709" y="3352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(10,20]</a:t>
              </a:r>
              <a:endParaRPr lang="en-US" sz="1400" i="1" u="sng"/>
            </a:p>
          </p:txBody>
        </p:sp>
        <p:sp>
          <p:nvSpPr>
            <p:cNvPr id="411705" name="Rectangle 2102"/>
            <p:cNvSpPr>
              <a:spLocks noChangeArrowheads="1"/>
            </p:cNvSpPr>
            <p:nvPr/>
          </p:nvSpPr>
          <p:spPr bwMode="auto">
            <a:xfrm>
              <a:off x="3061" y="3216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(20,30]</a:t>
              </a:r>
              <a:endParaRPr lang="en-US" sz="1400" i="1" u="sng"/>
            </a:p>
          </p:txBody>
        </p:sp>
        <p:sp>
          <p:nvSpPr>
            <p:cNvPr id="411706" name="Rectangle 2103"/>
            <p:cNvSpPr>
              <a:spLocks noChangeArrowheads="1"/>
            </p:cNvSpPr>
            <p:nvPr/>
          </p:nvSpPr>
          <p:spPr bwMode="auto">
            <a:xfrm>
              <a:off x="3414" y="3352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(30,40]</a:t>
              </a:r>
              <a:endParaRPr lang="en-US" sz="1400" i="1" u="sng"/>
            </a:p>
          </p:txBody>
        </p:sp>
        <p:sp>
          <p:nvSpPr>
            <p:cNvPr id="411707" name="Rectangle 2104"/>
            <p:cNvSpPr>
              <a:spLocks noChangeArrowheads="1"/>
            </p:cNvSpPr>
            <p:nvPr/>
          </p:nvSpPr>
          <p:spPr bwMode="auto">
            <a:xfrm>
              <a:off x="3766" y="3216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(40,50]</a:t>
              </a:r>
              <a:endParaRPr lang="en-US" sz="1400" i="1" u="sng"/>
            </a:p>
          </p:txBody>
        </p:sp>
        <p:sp>
          <p:nvSpPr>
            <p:cNvPr id="411708" name="Rectangle 2105"/>
            <p:cNvSpPr>
              <a:spLocks noChangeArrowheads="1"/>
            </p:cNvSpPr>
            <p:nvPr/>
          </p:nvSpPr>
          <p:spPr bwMode="auto">
            <a:xfrm>
              <a:off x="4118" y="3352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(50,60]</a:t>
              </a:r>
              <a:endParaRPr lang="en-US" sz="1400" i="1" u="sng"/>
            </a:p>
          </p:txBody>
        </p:sp>
        <p:sp>
          <p:nvSpPr>
            <p:cNvPr id="411709" name="Rectangle 2106"/>
            <p:cNvSpPr>
              <a:spLocks noChangeArrowheads="1"/>
            </p:cNvSpPr>
            <p:nvPr/>
          </p:nvSpPr>
          <p:spPr bwMode="auto">
            <a:xfrm>
              <a:off x="4470" y="3216"/>
              <a:ext cx="37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(60,70]</a:t>
              </a:r>
              <a:endParaRPr lang="en-US" sz="1400" i="1" u="sng"/>
            </a:p>
          </p:txBody>
        </p:sp>
        <p:sp>
          <p:nvSpPr>
            <p:cNvPr id="411710" name="Rectangle 2107"/>
            <p:cNvSpPr>
              <a:spLocks noChangeArrowheads="1"/>
            </p:cNvSpPr>
            <p:nvPr/>
          </p:nvSpPr>
          <p:spPr bwMode="auto">
            <a:xfrm>
              <a:off x="4894" y="3352"/>
              <a:ext cx="2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&gt; 70</a:t>
              </a:r>
              <a:endParaRPr lang="en-US" sz="1400" i="1" u="sng"/>
            </a:p>
          </p:txBody>
        </p:sp>
      </p:grpSp>
      <p:sp>
        <p:nvSpPr>
          <p:cNvPr id="411684" name="Rectangle 2108"/>
          <p:cNvSpPr>
            <a:spLocks noChangeArrowheads="1"/>
          </p:cNvSpPr>
          <p:nvPr/>
        </p:nvSpPr>
        <p:spPr bwMode="auto">
          <a:xfrm>
            <a:off x="5903913" y="2014542"/>
            <a:ext cx="317500" cy="128587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1685" name="Rectangle 2109"/>
          <p:cNvSpPr>
            <a:spLocks noChangeArrowheads="1"/>
          </p:cNvSpPr>
          <p:nvPr/>
        </p:nvSpPr>
        <p:spPr bwMode="auto">
          <a:xfrm>
            <a:off x="6375400" y="1978026"/>
            <a:ext cx="15523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300 mg clopidogrel</a:t>
            </a:r>
            <a:endParaRPr lang="en-US" sz="1400" i="1" u="sng"/>
          </a:p>
        </p:txBody>
      </p:sp>
      <p:sp>
        <p:nvSpPr>
          <p:cNvPr id="411686" name="Rectangle 2110"/>
          <p:cNvSpPr>
            <a:spLocks noChangeArrowheads="1"/>
          </p:cNvSpPr>
          <p:nvPr/>
        </p:nvSpPr>
        <p:spPr bwMode="auto">
          <a:xfrm>
            <a:off x="6375400" y="2265364"/>
            <a:ext cx="15523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600 mg clopidogrel</a:t>
            </a:r>
            <a:endParaRPr lang="en-US" sz="1400" i="1" u="sng"/>
          </a:p>
        </p:txBody>
      </p:sp>
      <p:sp>
        <p:nvSpPr>
          <p:cNvPr id="411687" name="Rectangle 2111"/>
          <p:cNvSpPr>
            <a:spLocks noChangeArrowheads="1"/>
          </p:cNvSpPr>
          <p:nvPr/>
        </p:nvSpPr>
        <p:spPr bwMode="auto">
          <a:xfrm>
            <a:off x="5903913" y="2316175"/>
            <a:ext cx="317500" cy="128587"/>
          </a:xfrm>
          <a:prstGeom prst="rect">
            <a:avLst/>
          </a:prstGeom>
          <a:solidFill>
            <a:srgbClr val="FF9933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352" name="Freeform 2112"/>
          <p:cNvSpPr>
            <a:spLocks/>
          </p:cNvSpPr>
          <p:nvPr/>
        </p:nvSpPr>
        <p:spPr bwMode="auto">
          <a:xfrm>
            <a:off x="1482728" y="3028954"/>
            <a:ext cx="6677025" cy="2327275"/>
          </a:xfrm>
          <a:custGeom>
            <a:avLst/>
            <a:gdLst>
              <a:gd name="T0" fmla="*/ 253 w 16822"/>
              <a:gd name="T1" fmla="*/ 5855 h 5861"/>
              <a:gd name="T2" fmla="*/ 590 w 16822"/>
              <a:gd name="T3" fmla="*/ 5842 h 5861"/>
              <a:gd name="T4" fmla="*/ 929 w 16822"/>
              <a:gd name="T5" fmla="*/ 5822 h 5861"/>
              <a:gd name="T6" fmla="*/ 1268 w 16822"/>
              <a:gd name="T7" fmla="*/ 5793 h 5861"/>
              <a:gd name="T8" fmla="*/ 1605 w 16822"/>
              <a:gd name="T9" fmla="*/ 5754 h 5861"/>
              <a:gd name="T10" fmla="*/ 1944 w 16822"/>
              <a:gd name="T11" fmla="*/ 5699 h 5861"/>
              <a:gd name="T12" fmla="*/ 2281 w 16822"/>
              <a:gd name="T13" fmla="*/ 5623 h 5861"/>
              <a:gd name="T14" fmla="*/ 2620 w 16822"/>
              <a:gd name="T15" fmla="*/ 5524 h 5861"/>
              <a:gd name="T16" fmla="*/ 2958 w 16822"/>
              <a:gd name="T17" fmla="*/ 5394 h 5861"/>
              <a:gd name="T18" fmla="*/ 3296 w 16822"/>
              <a:gd name="T19" fmla="*/ 5229 h 5861"/>
              <a:gd name="T20" fmla="*/ 3635 w 16822"/>
              <a:gd name="T21" fmla="*/ 5022 h 5861"/>
              <a:gd name="T22" fmla="*/ 3972 w 16822"/>
              <a:gd name="T23" fmla="*/ 4773 h 5861"/>
              <a:gd name="T24" fmla="*/ 4311 w 16822"/>
              <a:gd name="T25" fmla="*/ 4475 h 5861"/>
              <a:gd name="T26" fmla="*/ 4649 w 16822"/>
              <a:gd name="T27" fmla="*/ 4130 h 5861"/>
              <a:gd name="T28" fmla="*/ 4987 w 16822"/>
              <a:gd name="T29" fmla="*/ 3739 h 5861"/>
              <a:gd name="T30" fmla="*/ 5325 w 16822"/>
              <a:gd name="T31" fmla="*/ 3309 h 5861"/>
              <a:gd name="T32" fmla="*/ 5663 w 16822"/>
              <a:gd name="T33" fmla="*/ 2848 h 5861"/>
              <a:gd name="T34" fmla="*/ 6001 w 16822"/>
              <a:gd name="T35" fmla="*/ 2369 h 5861"/>
              <a:gd name="T36" fmla="*/ 6340 w 16822"/>
              <a:gd name="T37" fmla="*/ 1889 h 5861"/>
              <a:gd name="T38" fmla="*/ 6678 w 16822"/>
              <a:gd name="T39" fmla="*/ 1425 h 5861"/>
              <a:gd name="T40" fmla="*/ 7016 w 16822"/>
              <a:gd name="T41" fmla="*/ 997 h 5861"/>
              <a:gd name="T42" fmla="*/ 7354 w 16822"/>
              <a:gd name="T43" fmla="*/ 625 h 5861"/>
              <a:gd name="T44" fmla="*/ 7692 w 16822"/>
              <a:gd name="T45" fmla="*/ 329 h 5861"/>
              <a:gd name="T46" fmla="*/ 8031 w 16822"/>
              <a:gd name="T47" fmla="*/ 121 h 5861"/>
              <a:gd name="T48" fmla="*/ 8368 w 16822"/>
              <a:gd name="T49" fmla="*/ 14 h 5861"/>
              <a:gd name="T50" fmla="*/ 8707 w 16822"/>
              <a:gd name="T51" fmla="*/ 13 h 5861"/>
              <a:gd name="T52" fmla="*/ 9044 w 16822"/>
              <a:gd name="T53" fmla="*/ 120 h 5861"/>
              <a:gd name="T54" fmla="*/ 9383 w 16822"/>
              <a:gd name="T55" fmla="*/ 326 h 5861"/>
              <a:gd name="T56" fmla="*/ 9722 w 16822"/>
              <a:gd name="T57" fmla="*/ 622 h 5861"/>
              <a:gd name="T58" fmla="*/ 10059 w 16822"/>
              <a:gd name="T59" fmla="*/ 994 h 5861"/>
              <a:gd name="T60" fmla="*/ 10398 w 16822"/>
              <a:gd name="T61" fmla="*/ 1421 h 5861"/>
              <a:gd name="T62" fmla="*/ 10735 w 16822"/>
              <a:gd name="T63" fmla="*/ 1884 h 5861"/>
              <a:gd name="T64" fmla="*/ 11074 w 16822"/>
              <a:gd name="T65" fmla="*/ 2365 h 5861"/>
              <a:gd name="T66" fmla="*/ 11412 w 16822"/>
              <a:gd name="T67" fmla="*/ 2844 h 5861"/>
              <a:gd name="T68" fmla="*/ 11750 w 16822"/>
              <a:gd name="T69" fmla="*/ 3305 h 5861"/>
              <a:gd name="T70" fmla="*/ 12089 w 16822"/>
              <a:gd name="T71" fmla="*/ 3736 h 5861"/>
              <a:gd name="T72" fmla="*/ 12426 w 16822"/>
              <a:gd name="T73" fmla="*/ 4127 h 5861"/>
              <a:gd name="T74" fmla="*/ 12765 w 16822"/>
              <a:gd name="T75" fmla="*/ 4473 h 5861"/>
              <a:gd name="T76" fmla="*/ 13103 w 16822"/>
              <a:gd name="T77" fmla="*/ 4771 h 5861"/>
              <a:gd name="T78" fmla="*/ 13441 w 16822"/>
              <a:gd name="T79" fmla="*/ 5021 h 5861"/>
              <a:gd name="T80" fmla="*/ 13779 w 16822"/>
              <a:gd name="T81" fmla="*/ 5227 h 5861"/>
              <a:gd name="T82" fmla="*/ 14118 w 16822"/>
              <a:gd name="T83" fmla="*/ 5393 h 5861"/>
              <a:gd name="T84" fmla="*/ 14455 w 16822"/>
              <a:gd name="T85" fmla="*/ 5523 h 5861"/>
              <a:gd name="T86" fmla="*/ 14794 w 16822"/>
              <a:gd name="T87" fmla="*/ 5623 h 5861"/>
              <a:gd name="T88" fmla="*/ 15132 w 16822"/>
              <a:gd name="T89" fmla="*/ 5697 h 5861"/>
              <a:gd name="T90" fmla="*/ 15470 w 16822"/>
              <a:gd name="T91" fmla="*/ 5754 h 5861"/>
              <a:gd name="T92" fmla="*/ 15809 w 16822"/>
              <a:gd name="T93" fmla="*/ 5793 h 5861"/>
              <a:gd name="T94" fmla="*/ 16146 w 16822"/>
              <a:gd name="T95" fmla="*/ 5822 h 5861"/>
              <a:gd name="T96" fmla="*/ 16485 w 16822"/>
              <a:gd name="T97" fmla="*/ 5842 h 5861"/>
              <a:gd name="T98" fmla="*/ 16822 w 16822"/>
              <a:gd name="T99" fmla="*/ 5855 h 586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822"/>
              <a:gd name="T151" fmla="*/ 0 h 5861"/>
              <a:gd name="T152" fmla="*/ 16822 w 16822"/>
              <a:gd name="T153" fmla="*/ 5861 h 586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822" h="5861">
                <a:moveTo>
                  <a:pt x="0" y="5861"/>
                </a:moveTo>
                <a:lnTo>
                  <a:pt x="84" y="5859"/>
                </a:lnTo>
                <a:lnTo>
                  <a:pt x="168" y="5857"/>
                </a:lnTo>
                <a:lnTo>
                  <a:pt x="253" y="5855"/>
                </a:lnTo>
                <a:lnTo>
                  <a:pt x="337" y="5851"/>
                </a:lnTo>
                <a:lnTo>
                  <a:pt x="422" y="5848"/>
                </a:lnTo>
                <a:lnTo>
                  <a:pt x="506" y="5845"/>
                </a:lnTo>
                <a:lnTo>
                  <a:pt x="590" y="5842"/>
                </a:lnTo>
                <a:lnTo>
                  <a:pt x="676" y="5837"/>
                </a:lnTo>
                <a:lnTo>
                  <a:pt x="760" y="5833"/>
                </a:lnTo>
                <a:lnTo>
                  <a:pt x="845" y="5827"/>
                </a:lnTo>
                <a:lnTo>
                  <a:pt x="929" y="5822"/>
                </a:lnTo>
                <a:lnTo>
                  <a:pt x="1013" y="5815"/>
                </a:lnTo>
                <a:lnTo>
                  <a:pt x="1098" y="5809"/>
                </a:lnTo>
                <a:lnTo>
                  <a:pt x="1182" y="5802"/>
                </a:lnTo>
                <a:lnTo>
                  <a:pt x="1268" y="5793"/>
                </a:lnTo>
                <a:lnTo>
                  <a:pt x="1352" y="5784"/>
                </a:lnTo>
                <a:lnTo>
                  <a:pt x="1436" y="5776"/>
                </a:lnTo>
                <a:lnTo>
                  <a:pt x="1521" y="5765"/>
                </a:lnTo>
                <a:lnTo>
                  <a:pt x="1605" y="5754"/>
                </a:lnTo>
                <a:lnTo>
                  <a:pt x="1690" y="5741"/>
                </a:lnTo>
                <a:lnTo>
                  <a:pt x="1774" y="5728"/>
                </a:lnTo>
                <a:lnTo>
                  <a:pt x="1859" y="5714"/>
                </a:lnTo>
                <a:lnTo>
                  <a:pt x="1944" y="5699"/>
                </a:lnTo>
                <a:lnTo>
                  <a:pt x="2028" y="5681"/>
                </a:lnTo>
                <a:lnTo>
                  <a:pt x="2113" y="5663"/>
                </a:lnTo>
                <a:lnTo>
                  <a:pt x="2197" y="5644"/>
                </a:lnTo>
                <a:lnTo>
                  <a:pt x="2281" y="5623"/>
                </a:lnTo>
                <a:lnTo>
                  <a:pt x="2366" y="5601"/>
                </a:lnTo>
                <a:lnTo>
                  <a:pt x="2451" y="5577"/>
                </a:lnTo>
                <a:lnTo>
                  <a:pt x="2536" y="5551"/>
                </a:lnTo>
                <a:lnTo>
                  <a:pt x="2620" y="5524"/>
                </a:lnTo>
                <a:lnTo>
                  <a:pt x="2704" y="5494"/>
                </a:lnTo>
                <a:lnTo>
                  <a:pt x="2789" y="5462"/>
                </a:lnTo>
                <a:lnTo>
                  <a:pt x="2873" y="5429"/>
                </a:lnTo>
                <a:lnTo>
                  <a:pt x="2958" y="5394"/>
                </a:lnTo>
                <a:lnTo>
                  <a:pt x="3043" y="5356"/>
                </a:lnTo>
                <a:lnTo>
                  <a:pt x="3127" y="5316"/>
                </a:lnTo>
                <a:lnTo>
                  <a:pt x="3212" y="5273"/>
                </a:lnTo>
                <a:lnTo>
                  <a:pt x="3296" y="5229"/>
                </a:lnTo>
                <a:lnTo>
                  <a:pt x="3381" y="5181"/>
                </a:lnTo>
                <a:lnTo>
                  <a:pt x="3465" y="5131"/>
                </a:lnTo>
                <a:lnTo>
                  <a:pt x="3549" y="5078"/>
                </a:lnTo>
                <a:lnTo>
                  <a:pt x="3635" y="5022"/>
                </a:lnTo>
                <a:lnTo>
                  <a:pt x="3719" y="4965"/>
                </a:lnTo>
                <a:lnTo>
                  <a:pt x="3804" y="4904"/>
                </a:lnTo>
                <a:lnTo>
                  <a:pt x="3888" y="4840"/>
                </a:lnTo>
                <a:lnTo>
                  <a:pt x="3972" y="4773"/>
                </a:lnTo>
                <a:lnTo>
                  <a:pt x="4057" y="4702"/>
                </a:lnTo>
                <a:lnTo>
                  <a:pt x="4141" y="4630"/>
                </a:lnTo>
                <a:lnTo>
                  <a:pt x="4227" y="4554"/>
                </a:lnTo>
                <a:lnTo>
                  <a:pt x="4311" y="4475"/>
                </a:lnTo>
                <a:lnTo>
                  <a:pt x="4395" y="4393"/>
                </a:lnTo>
                <a:lnTo>
                  <a:pt x="4480" y="4309"/>
                </a:lnTo>
                <a:lnTo>
                  <a:pt x="4564" y="4221"/>
                </a:lnTo>
                <a:lnTo>
                  <a:pt x="4649" y="4130"/>
                </a:lnTo>
                <a:lnTo>
                  <a:pt x="4733" y="4036"/>
                </a:lnTo>
                <a:lnTo>
                  <a:pt x="4817" y="3940"/>
                </a:lnTo>
                <a:lnTo>
                  <a:pt x="4903" y="3841"/>
                </a:lnTo>
                <a:lnTo>
                  <a:pt x="4987" y="3739"/>
                </a:lnTo>
                <a:lnTo>
                  <a:pt x="5072" y="3635"/>
                </a:lnTo>
                <a:lnTo>
                  <a:pt x="5156" y="3528"/>
                </a:lnTo>
                <a:lnTo>
                  <a:pt x="5240" y="3419"/>
                </a:lnTo>
                <a:lnTo>
                  <a:pt x="5325" y="3309"/>
                </a:lnTo>
                <a:lnTo>
                  <a:pt x="5409" y="3196"/>
                </a:lnTo>
                <a:lnTo>
                  <a:pt x="5495" y="3082"/>
                </a:lnTo>
                <a:lnTo>
                  <a:pt x="5579" y="2965"/>
                </a:lnTo>
                <a:lnTo>
                  <a:pt x="5663" y="2848"/>
                </a:lnTo>
                <a:lnTo>
                  <a:pt x="5748" y="2730"/>
                </a:lnTo>
                <a:lnTo>
                  <a:pt x="5832" y="2610"/>
                </a:lnTo>
                <a:lnTo>
                  <a:pt x="5917" y="2490"/>
                </a:lnTo>
                <a:lnTo>
                  <a:pt x="6001" y="2369"/>
                </a:lnTo>
                <a:lnTo>
                  <a:pt x="6086" y="2248"/>
                </a:lnTo>
                <a:lnTo>
                  <a:pt x="6171" y="2128"/>
                </a:lnTo>
                <a:lnTo>
                  <a:pt x="6255" y="2009"/>
                </a:lnTo>
                <a:lnTo>
                  <a:pt x="6340" y="1889"/>
                </a:lnTo>
                <a:lnTo>
                  <a:pt x="6424" y="1770"/>
                </a:lnTo>
                <a:lnTo>
                  <a:pt x="6508" y="1653"/>
                </a:lnTo>
                <a:lnTo>
                  <a:pt x="6593" y="1538"/>
                </a:lnTo>
                <a:lnTo>
                  <a:pt x="6678" y="1425"/>
                </a:lnTo>
                <a:lnTo>
                  <a:pt x="6763" y="1314"/>
                </a:lnTo>
                <a:lnTo>
                  <a:pt x="6847" y="1205"/>
                </a:lnTo>
                <a:lnTo>
                  <a:pt x="6931" y="1099"/>
                </a:lnTo>
                <a:lnTo>
                  <a:pt x="7016" y="997"/>
                </a:lnTo>
                <a:lnTo>
                  <a:pt x="7100" y="898"/>
                </a:lnTo>
                <a:lnTo>
                  <a:pt x="7185" y="804"/>
                </a:lnTo>
                <a:lnTo>
                  <a:pt x="7270" y="712"/>
                </a:lnTo>
                <a:lnTo>
                  <a:pt x="7354" y="625"/>
                </a:lnTo>
                <a:lnTo>
                  <a:pt x="7439" y="544"/>
                </a:lnTo>
                <a:lnTo>
                  <a:pt x="7523" y="466"/>
                </a:lnTo>
                <a:lnTo>
                  <a:pt x="7608" y="395"/>
                </a:lnTo>
                <a:lnTo>
                  <a:pt x="7692" y="329"/>
                </a:lnTo>
                <a:lnTo>
                  <a:pt x="7776" y="267"/>
                </a:lnTo>
                <a:lnTo>
                  <a:pt x="7862" y="212"/>
                </a:lnTo>
                <a:lnTo>
                  <a:pt x="7946" y="164"/>
                </a:lnTo>
                <a:lnTo>
                  <a:pt x="8031" y="121"/>
                </a:lnTo>
                <a:lnTo>
                  <a:pt x="8115" y="84"/>
                </a:lnTo>
                <a:lnTo>
                  <a:pt x="8199" y="54"/>
                </a:lnTo>
                <a:lnTo>
                  <a:pt x="8284" y="31"/>
                </a:lnTo>
                <a:lnTo>
                  <a:pt x="8368" y="14"/>
                </a:lnTo>
                <a:lnTo>
                  <a:pt x="8454" y="3"/>
                </a:lnTo>
                <a:lnTo>
                  <a:pt x="8538" y="0"/>
                </a:lnTo>
                <a:lnTo>
                  <a:pt x="8622" y="3"/>
                </a:lnTo>
                <a:lnTo>
                  <a:pt x="8707" y="13"/>
                </a:lnTo>
                <a:lnTo>
                  <a:pt x="8791" y="29"/>
                </a:lnTo>
                <a:lnTo>
                  <a:pt x="8876" y="54"/>
                </a:lnTo>
                <a:lnTo>
                  <a:pt x="8960" y="83"/>
                </a:lnTo>
                <a:lnTo>
                  <a:pt x="9044" y="120"/>
                </a:lnTo>
                <a:lnTo>
                  <a:pt x="9130" y="161"/>
                </a:lnTo>
                <a:lnTo>
                  <a:pt x="9214" y="211"/>
                </a:lnTo>
                <a:lnTo>
                  <a:pt x="9299" y="266"/>
                </a:lnTo>
                <a:lnTo>
                  <a:pt x="9383" y="326"/>
                </a:lnTo>
                <a:lnTo>
                  <a:pt x="9467" y="392"/>
                </a:lnTo>
                <a:lnTo>
                  <a:pt x="9552" y="464"/>
                </a:lnTo>
                <a:lnTo>
                  <a:pt x="9636" y="541"/>
                </a:lnTo>
                <a:lnTo>
                  <a:pt x="9722" y="622"/>
                </a:lnTo>
                <a:lnTo>
                  <a:pt x="9806" y="709"/>
                </a:lnTo>
                <a:lnTo>
                  <a:pt x="9890" y="800"/>
                </a:lnTo>
                <a:lnTo>
                  <a:pt x="9975" y="895"/>
                </a:lnTo>
                <a:lnTo>
                  <a:pt x="10059" y="994"/>
                </a:lnTo>
                <a:lnTo>
                  <a:pt x="10144" y="1096"/>
                </a:lnTo>
                <a:lnTo>
                  <a:pt x="10228" y="1202"/>
                </a:lnTo>
                <a:lnTo>
                  <a:pt x="10314" y="1310"/>
                </a:lnTo>
                <a:lnTo>
                  <a:pt x="10398" y="1421"/>
                </a:lnTo>
                <a:lnTo>
                  <a:pt x="10482" y="1535"/>
                </a:lnTo>
                <a:lnTo>
                  <a:pt x="10567" y="1649"/>
                </a:lnTo>
                <a:lnTo>
                  <a:pt x="10651" y="1767"/>
                </a:lnTo>
                <a:lnTo>
                  <a:pt x="10735" y="1884"/>
                </a:lnTo>
                <a:lnTo>
                  <a:pt x="10820" y="2004"/>
                </a:lnTo>
                <a:lnTo>
                  <a:pt x="10905" y="2124"/>
                </a:lnTo>
                <a:lnTo>
                  <a:pt x="10990" y="2245"/>
                </a:lnTo>
                <a:lnTo>
                  <a:pt x="11074" y="2365"/>
                </a:lnTo>
                <a:lnTo>
                  <a:pt x="11158" y="2486"/>
                </a:lnTo>
                <a:lnTo>
                  <a:pt x="11243" y="2606"/>
                </a:lnTo>
                <a:lnTo>
                  <a:pt x="11327" y="2725"/>
                </a:lnTo>
                <a:lnTo>
                  <a:pt x="11412" y="2844"/>
                </a:lnTo>
                <a:lnTo>
                  <a:pt x="11497" y="2962"/>
                </a:lnTo>
                <a:lnTo>
                  <a:pt x="11582" y="3077"/>
                </a:lnTo>
                <a:lnTo>
                  <a:pt x="11666" y="3193"/>
                </a:lnTo>
                <a:lnTo>
                  <a:pt x="11750" y="3305"/>
                </a:lnTo>
                <a:lnTo>
                  <a:pt x="11835" y="3416"/>
                </a:lnTo>
                <a:lnTo>
                  <a:pt x="11919" y="3525"/>
                </a:lnTo>
                <a:lnTo>
                  <a:pt x="12003" y="3631"/>
                </a:lnTo>
                <a:lnTo>
                  <a:pt x="12089" y="3736"/>
                </a:lnTo>
                <a:lnTo>
                  <a:pt x="12173" y="3837"/>
                </a:lnTo>
                <a:lnTo>
                  <a:pt x="12258" y="3937"/>
                </a:lnTo>
                <a:lnTo>
                  <a:pt x="12342" y="4033"/>
                </a:lnTo>
                <a:lnTo>
                  <a:pt x="12426" y="4127"/>
                </a:lnTo>
                <a:lnTo>
                  <a:pt x="12511" y="4218"/>
                </a:lnTo>
                <a:lnTo>
                  <a:pt x="12595" y="4305"/>
                </a:lnTo>
                <a:lnTo>
                  <a:pt x="12681" y="4390"/>
                </a:lnTo>
                <a:lnTo>
                  <a:pt x="12765" y="4473"/>
                </a:lnTo>
                <a:lnTo>
                  <a:pt x="12850" y="4552"/>
                </a:lnTo>
                <a:lnTo>
                  <a:pt x="12934" y="4628"/>
                </a:lnTo>
                <a:lnTo>
                  <a:pt x="13018" y="4700"/>
                </a:lnTo>
                <a:lnTo>
                  <a:pt x="13103" y="4771"/>
                </a:lnTo>
                <a:lnTo>
                  <a:pt x="13187" y="4838"/>
                </a:lnTo>
                <a:lnTo>
                  <a:pt x="13271" y="4901"/>
                </a:lnTo>
                <a:lnTo>
                  <a:pt x="13357" y="4963"/>
                </a:lnTo>
                <a:lnTo>
                  <a:pt x="13441" y="5021"/>
                </a:lnTo>
                <a:lnTo>
                  <a:pt x="13526" y="5076"/>
                </a:lnTo>
                <a:lnTo>
                  <a:pt x="13610" y="5129"/>
                </a:lnTo>
                <a:lnTo>
                  <a:pt x="13694" y="5180"/>
                </a:lnTo>
                <a:lnTo>
                  <a:pt x="13779" y="5227"/>
                </a:lnTo>
                <a:lnTo>
                  <a:pt x="13863" y="5272"/>
                </a:lnTo>
                <a:lnTo>
                  <a:pt x="13949" y="5315"/>
                </a:lnTo>
                <a:lnTo>
                  <a:pt x="14033" y="5354"/>
                </a:lnTo>
                <a:lnTo>
                  <a:pt x="14118" y="5393"/>
                </a:lnTo>
                <a:lnTo>
                  <a:pt x="14202" y="5428"/>
                </a:lnTo>
                <a:lnTo>
                  <a:pt x="14286" y="5461"/>
                </a:lnTo>
                <a:lnTo>
                  <a:pt x="14371" y="5493"/>
                </a:lnTo>
                <a:lnTo>
                  <a:pt x="14455" y="5523"/>
                </a:lnTo>
                <a:lnTo>
                  <a:pt x="14541" y="5550"/>
                </a:lnTo>
                <a:lnTo>
                  <a:pt x="14625" y="5575"/>
                </a:lnTo>
                <a:lnTo>
                  <a:pt x="14709" y="5600"/>
                </a:lnTo>
                <a:lnTo>
                  <a:pt x="14794" y="5623"/>
                </a:lnTo>
                <a:lnTo>
                  <a:pt x="14878" y="5644"/>
                </a:lnTo>
                <a:lnTo>
                  <a:pt x="14962" y="5662"/>
                </a:lnTo>
                <a:lnTo>
                  <a:pt x="15047" y="5681"/>
                </a:lnTo>
                <a:lnTo>
                  <a:pt x="15132" y="5697"/>
                </a:lnTo>
                <a:lnTo>
                  <a:pt x="15217" y="5713"/>
                </a:lnTo>
                <a:lnTo>
                  <a:pt x="15301" y="5727"/>
                </a:lnTo>
                <a:lnTo>
                  <a:pt x="15386" y="5740"/>
                </a:lnTo>
                <a:lnTo>
                  <a:pt x="15470" y="5754"/>
                </a:lnTo>
                <a:lnTo>
                  <a:pt x="15554" y="5765"/>
                </a:lnTo>
                <a:lnTo>
                  <a:pt x="15639" y="5774"/>
                </a:lnTo>
                <a:lnTo>
                  <a:pt x="15724" y="5784"/>
                </a:lnTo>
                <a:lnTo>
                  <a:pt x="15809" y="5793"/>
                </a:lnTo>
                <a:lnTo>
                  <a:pt x="15893" y="5801"/>
                </a:lnTo>
                <a:lnTo>
                  <a:pt x="15977" y="5809"/>
                </a:lnTo>
                <a:lnTo>
                  <a:pt x="16062" y="5815"/>
                </a:lnTo>
                <a:lnTo>
                  <a:pt x="16146" y="5822"/>
                </a:lnTo>
                <a:lnTo>
                  <a:pt x="16230" y="5827"/>
                </a:lnTo>
                <a:lnTo>
                  <a:pt x="16316" y="5832"/>
                </a:lnTo>
                <a:lnTo>
                  <a:pt x="16400" y="5837"/>
                </a:lnTo>
                <a:lnTo>
                  <a:pt x="16485" y="5842"/>
                </a:lnTo>
                <a:lnTo>
                  <a:pt x="16569" y="5845"/>
                </a:lnTo>
                <a:lnTo>
                  <a:pt x="16654" y="5848"/>
                </a:lnTo>
                <a:lnTo>
                  <a:pt x="16738" y="5851"/>
                </a:lnTo>
                <a:lnTo>
                  <a:pt x="16822" y="5855"/>
                </a:lnTo>
              </a:path>
            </a:pathLst>
          </a:custGeom>
          <a:noFill/>
          <a:ln w="30163">
            <a:solidFill>
              <a:srgbClr val="FFFF00"/>
            </a:solidFill>
            <a:round/>
            <a:headEnd/>
            <a:tailEnd/>
          </a:ln>
          <a:effectLst>
            <a:outerShdw blurRad="63500" dist="12700" dir="54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396353" name="Line 2113"/>
          <p:cNvSpPr>
            <a:spLocks noChangeShapeType="1"/>
          </p:cNvSpPr>
          <p:nvPr/>
        </p:nvSpPr>
        <p:spPr bwMode="auto">
          <a:xfrm>
            <a:off x="5895977" y="2006604"/>
            <a:ext cx="333375" cy="144463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  <a:effectLst>
            <a:outerShdw blurRad="63500" dist="12700" dir="54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396354" name="Line 2114"/>
          <p:cNvSpPr>
            <a:spLocks noChangeShapeType="1"/>
          </p:cNvSpPr>
          <p:nvPr/>
        </p:nvSpPr>
        <p:spPr bwMode="auto">
          <a:xfrm>
            <a:off x="5895977" y="2320937"/>
            <a:ext cx="333375" cy="144463"/>
          </a:xfrm>
          <a:prstGeom prst="line">
            <a:avLst/>
          </a:prstGeom>
          <a:noFill/>
          <a:ln w="30226">
            <a:solidFill>
              <a:schemeClr val="tx1"/>
            </a:solidFill>
            <a:round/>
            <a:headEnd/>
            <a:tailEnd/>
          </a:ln>
          <a:effectLst>
            <a:outerShdw blurRad="63500" dist="12700" dir="54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411691" name="Rectangle 2115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-76200"/>
            <a:ext cx="9448800" cy="711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ea typeface="ＭＳ Ｐゴシック" pitchFamily="-83" charset="-128"/>
                <a:cs typeface="ＭＳ Ｐゴシック" pitchFamily="-83" charset="-128"/>
              </a:rPr>
              <a:t/>
            </a:r>
            <a:br>
              <a:rPr lang="en-US" sz="2400" dirty="0" smtClean="0">
                <a:ea typeface="ＭＳ Ｐゴシック" pitchFamily="-83" charset="-128"/>
                <a:cs typeface="ＭＳ Ｐゴシック" pitchFamily="-83" charset="-128"/>
              </a:rPr>
            </a:br>
            <a:r>
              <a:rPr lang="en-US" sz="3200" dirty="0" smtClean="0"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Response to </a:t>
            </a:r>
            <a:r>
              <a:rPr lang="en-US" sz="3200" dirty="0" err="1" smtClean="0"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antiplatelet</a:t>
            </a:r>
            <a:r>
              <a:rPr lang="en-US" sz="3200" dirty="0" smtClean="0"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drugs is not uniform!  </a:t>
            </a:r>
            <a:endParaRPr lang="en-US" sz="3200" dirty="0" smtClean="0">
              <a:solidFill>
                <a:schemeClr val="tx1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11692" name="Text Box 2116"/>
          <p:cNvSpPr txBox="1">
            <a:spLocks noChangeArrowheads="1"/>
          </p:cNvSpPr>
          <p:nvPr/>
        </p:nvSpPr>
        <p:spPr bwMode="auto">
          <a:xfrm>
            <a:off x="0" y="6507175"/>
            <a:ext cx="464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Gurbel PA  et al. </a:t>
            </a:r>
            <a:r>
              <a:rPr lang="en-US" sz="1200" i="1"/>
              <a:t>J Am Coll Cardiol</a:t>
            </a:r>
            <a:r>
              <a:rPr lang="en-US" sz="1200"/>
              <a:t>. 2005;45:1392</a:t>
            </a:r>
          </a:p>
        </p:txBody>
      </p:sp>
      <p:sp>
        <p:nvSpPr>
          <p:cNvPr id="396357" name="Freeform 2117"/>
          <p:cNvSpPr>
            <a:spLocks/>
          </p:cNvSpPr>
          <p:nvPr/>
        </p:nvSpPr>
        <p:spPr bwMode="auto">
          <a:xfrm>
            <a:off x="2813056" y="2225675"/>
            <a:ext cx="4981575" cy="3130550"/>
          </a:xfrm>
          <a:custGeom>
            <a:avLst/>
            <a:gdLst>
              <a:gd name="T0" fmla="*/ 253 w 16822"/>
              <a:gd name="T1" fmla="*/ 5855 h 5861"/>
              <a:gd name="T2" fmla="*/ 590 w 16822"/>
              <a:gd name="T3" fmla="*/ 5842 h 5861"/>
              <a:gd name="T4" fmla="*/ 929 w 16822"/>
              <a:gd name="T5" fmla="*/ 5822 h 5861"/>
              <a:gd name="T6" fmla="*/ 1268 w 16822"/>
              <a:gd name="T7" fmla="*/ 5793 h 5861"/>
              <a:gd name="T8" fmla="*/ 1605 w 16822"/>
              <a:gd name="T9" fmla="*/ 5754 h 5861"/>
              <a:gd name="T10" fmla="*/ 1944 w 16822"/>
              <a:gd name="T11" fmla="*/ 5699 h 5861"/>
              <a:gd name="T12" fmla="*/ 2281 w 16822"/>
              <a:gd name="T13" fmla="*/ 5623 h 5861"/>
              <a:gd name="T14" fmla="*/ 2620 w 16822"/>
              <a:gd name="T15" fmla="*/ 5524 h 5861"/>
              <a:gd name="T16" fmla="*/ 2958 w 16822"/>
              <a:gd name="T17" fmla="*/ 5394 h 5861"/>
              <a:gd name="T18" fmla="*/ 3296 w 16822"/>
              <a:gd name="T19" fmla="*/ 5229 h 5861"/>
              <a:gd name="T20" fmla="*/ 3635 w 16822"/>
              <a:gd name="T21" fmla="*/ 5022 h 5861"/>
              <a:gd name="T22" fmla="*/ 3972 w 16822"/>
              <a:gd name="T23" fmla="*/ 4773 h 5861"/>
              <a:gd name="T24" fmla="*/ 4311 w 16822"/>
              <a:gd name="T25" fmla="*/ 4475 h 5861"/>
              <a:gd name="T26" fmla="*/ 4649 w 16822"/>
              <a:gd name="T27" fmla="*/ 4130 h 5861"/>
              <a:gd name="T28" fmla="*/ 4987 w 16822"/>
              <a:gd name="T29" fmla="*/ 3739 h 5861"/>
              <a:gd name="T30" fmla="*/ 5325 w 16822"/>
              <a:gd name="T31" fmla="*/ 3309 h 5861"/>
              <a:gd name="T32" fmla="*/ 5663 w 16822"/>
              <a:gd name="T33" fmla="*/ 2848 h 5861"/>
              <a:gd name="T34" fmla="*/ 6001 w 16822"/>
              <a:gd name="T35" fmla="*/ 2369 h 5861"/>
              <a:gd name="T36" fmla="*/ 6340 w 16822"/>
              <a:gd name="T37" fmla="*/ 1889 h 5861"/>
              <a:gd name="T38" fmla="*/ 6678 w 16822"/>
              <a:gd name="T39" fmla="*/ 1425 h 5861"/>
              <a:gd name="T40" fmla="*/ 7016 w 16822"/>
              <a:gd name="T41" fmla="*/ 997 h 5861"/>
              <a:gd name="T42" fmla="*/ 7354 w 16822"/>
              <a:gd name="T43" fmla="*/ 625 h 5861"/>
              <a:gd name="T44" fmla="*/ 7692 w 16822"/>
              <a:gd name="T45" fmla="*/ 329 h 5861"/>
              <a:gd name="T46" fmla="*/ 8031 w 16822"/>
              <a:gd name="T47" fmla="*/ 121 h 5861"/>
              <a:gd name="T48" fmla="*/ 8368 w 16822"/>
              <a:gd name="T49" fmla="*/ 14 h 5861"/>
              <a:gd name="T50" fmla="*/ 8707 w 16822"/>
              <a:gd name="T51" fmla="*/ 13 h 5861"/>
              <a:gd name="T52" fmla="*/ 9044 w 16822"/>
              <a:gd name="T53" fmla="*/ 120 h 5861"/>
              <a:gd name="T54" fmla="*/ 9383 w 16822"/>
              <a:gd name="T55" fmla="*/ 326 h 5861"/>
              <a:gd name="T56" fmla="*/ 9722 w 16822"/>
              <a:gd name="T57" fmla="*/ 622 h 5861"/>
              <a:gd name="T58" fmla="*/ 10059 w 16822"/>
              <a:gd name="T59" fmla="*/ 994 h 5861"/>
              <a:gd name="T60" fmla="*/ 10398 w 16822"/>
              <a:gd name="T61" fmla="*/ 1421 h 5861"/>
              <a:gd name="T62" fmla="*/ 10735 w 16822"/>
              <a:gd name="T63" fmla="*/ 1884 h 5861"/>
              <a:gd name="T64" fmla="*/ 11074 w 16822"/>
              <a:gd name="T65" fmla="*/ 2365 h 5861"/>
              <a:gd name="T66" fmla="*/ 11412 w 16822"/>
              <a:gd name="T67" fmla="*/ 2844 h 5861"/>
              <a:gd name="T68" fmla="*/ 11750 w 16822"/>
              <a:gd name="T69" fmla="*/ 3305 h 5861"/>
              <a:gd name="T70" fmla="*/ 12089 w 16822"/>
              <a:gd name="T71" fmla="*/ 3736 h 5861"/>
              <a:gd name="T72" fmla="*/ 12426 w 16822"/>
              <a:gd name="T73" fmla="*/ 4127 h 5861"/>
              <a:gd name="T74" fmla="*/ 12765 w 16822"/>
              <a:gd name="T75" fmla="*/ 4473 h 5861"/>
              <a:gd name="T76" fmla="*/ 13103 w 16822"/>
              <a:gd name="T77" fmla="*/ 4771 h 5861"/>
              <a:gd name="T78" fmla="*/ 13441 w 16822"/>
              <a:gd name="T79" fmla="*/ 5021 h 5861"/>
              <a:gd name="T80" fmla="*/ 13779 w 16822"/>
              <a:gd name="T81" fmla="*/ 5227 h 5861"/>
              <a:gd name="T82" fmla="*/ 14118 w 16822"/>
              <a:gd name="T83" fmla="*/ 5393 h 5861"/>
              <a:gd name="T84" fmla="*/ 14455 w 16822"/>
              <a:gd name="T85" fmla="*/ 5523 h 5861"/>
              <a:gd name="T86" fmla="*/ 14794 w 16822"/>
              <a:gd name="T87" fmla="*/ 5623 h 5861"/>
              <a:gd name="T88" fmla="*/ 15132 w 16822"/>
              <a:gd name="T89" fmla="*/ 5697 h 5861"/>
              <a:gd name="T90" fmla="*/ 15470 w 16822"/>
              <a:gd name="T91" fmla="*/ 5754 h 5861"/>
              <a:gd name="T92" fmla="*/ 15809 w 16822"/>
              <a:gd name="T93" fmla="*/ 5793 h 5861"/>
              <a:gd name="T94" fmla="*/ 16146 w 16822"/>
              <a:gd name="T95" fmla="*/ 5822 h 5861"/>
              <a:gd name="T96" fmla="*/ 16485 w 16822"/>
              <a:gd name="T97" fmla="*/ 5842 h 5861"/>
              <a:gd name="T98" fmla="*/ 16822 w 16822"/>
              <a:gd name="T99" fmla="*/ 5855 h 586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822"/>
              <a:gd name="T151" fmla="*/ 0 h 5861"/>
              <a:gd name="T152" fmla="*/ 16822 w 16822"/>
              <a:gd name="T153" fmla="*/ 5861 h 586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822" h="5861">
                <a:moveTo>
                  <a:pt x="0" y="5861"/>
                </a:moveTo>
                <a:lnTo>
                  <a:pt x="84" y="5859"/>
                </a:lnTo>
                <a:lnTo>
                  <a:pt x="168" y="5857"/>
                </a:lnTo>
                <a:lnTo>
                  <a:pt x="253" y="5855"/>
                </a:lnTo>
                <a:lnTo>
                  <a:pt x="337" y="5851"/>
                </a:lnTo>
                <a:lnTo>
                  <a:pt x="422" y="5848"/>
                </a:lnTo>
                <a:lnTo>
                  <a:pt x="506" y="5845"/>
                </a:lnTo>
                <a:lnTo>
                  <a:pt x="590" y="5842"/>
                </a:lnTo>
                <a:lnTo>
                  <a:pt x="676" y="5837"/>
                </a:lnTo>
                <a:lnTo>
                  <a:pt x="760" y="5833"/>
                </a:lnTo>
                <a:lnTo>
                  <a:pt x="845" y="5827"/>
                </a:lnTo>
                <a:lnTo>
                  <a:pt x="929" y="5822"/>
                </a:lnTo>
                <a:lnTo>
                  <a:pt x="1013" y="5815"/>
                </a:lnTo>
                <a:lnTo>
                  <a:pt x="1098" y="5809"/>
                </a:lnTo>
                <a:lnTo>
                  <a:pt x="1182" y="5802"/>
                </a:lnTo>
                <a:lnTo>
                  <a:pt x="1268" y="5793"/>
                </a:lnTo>
                <a:lnTo>
                  <a:pt x="1352" y="5784"/>
                </a:lnTo>
                <a:lnTo>
                  <a:pt x="1436" y="5776"/>
                </a:lnTo>
                <a:lnTo>
                  <a:pt x="1521" y="5765"/>
                </a:lnTo>
                <a:lnTo>
                  <a:pt x="1605" y="5754"/>
                </a:lnTo>
                <a:lnTo>
                  <a:pt x="1690" y="5741"/>
                </a:lnTo>
                <a:lnTo>
                  <a:pt x="1774" y="5728"/>
                </a:lnTo>
                <a:lnTo>
                  <a:pt x="1859" y="5714"/>
                </a:lnTo>
                <a:lnTo>
                  <a:pt x="1944" y="5699"/>
                </a:lnTo>
                <a:lnTo>
                  <a:pt x="2028" y="5681"/>
                </a:lnTo>
                <a:lnTo>
                  <a:pt x="2113" y="5663"/>
                </a:lnTo>
                <a:lnTo>
                  <a:pt x="2197" y="5644"/>
                </a:lnTo>
                <a:lnTo>
                  <a:pt x="2281" y="5623"/>
                </a:lnTo>
                <a:lnTo>
                  <a:pt x="2366" y="5601"/>
                </a:lnTo>
                <a:lnTo>
                  <a:pt x="2451" y="5577"/>
                </a:lnTo>
                <a:lnTo>
                  <a:pt x="2536" y="5551"/>
                </a:lnTo>
                <a:lnTo>
                  <a:pt x="2620" y="5524"/>
                </a:lnTo>
                <a:lnTo>
                  <a:pt x="2704" y="5494"/>
                </a:lnTo>
                <a:lnTo>
                  <a:pt x="2789" y="5462"/>
                </a:lnTo>
                <a:lnTo>
                  <a:pt x="2873" y="5429"/>
                </a:lnTo>
                <a:lnTo>
                  <a:pt x="2958" y="5394"/>
                </a:lnTo>
                <a:lnTo>
                  <a:pt x="3043" y="5356"/>
                </a:lnTo>
                <a:lnTo>
                  <a:pt x="3127" y="5316"/>
                </a:lnTo>
                <a:lnTo>
                  <a:pt x="3212" y="5273"/>
                </a:lnTo>
                <a:lnTo>
                  <a:pt x="3296" y="5229"/>
                </a:lnTo>
                <a:lnTo>
                  <a:pt x="3381" y="5181"/>
                </a:lnTo>
                <a:lnTo>
                  <a:pt x="3465" y="5131"/>
                </a:lnTo>
                <a:lnTo>
                  <a:pt x="3549" y="5078"/>
                </a:lnTo>
                <a:lnTo>
                  <a:pt x="3635" y="5022"/>
                </a:lnTo>
                <a:lnTo>
                  <a:pt x="3719" y="4965"/>
                </a:lnTo>
                <a:lnTo>
                  <a:pt x="3804" y="4904"/>
                </a:lnTo>
                <a:lnTo>
                  <a:pt x="3888" y="4840"/>
                </a:lnTo>
                <a:lnTo>
                  <a:pt x="3972" y="4773"/>
                </a:lnTo>
                <a:lnTo>
                  <a:pt x="4057" y="4702"/>
                </a:lnTo>
                <a:lnTo>
                  <a:pt x="4141" y="4630"/>
                </a:lnTo>
                <a:lnTo>
                  <a:pt x="4227" y="4554"/>
                </a:lnTo>
                <a:lnTo>
                  <a:pt x="4311" y="4475"/>
                </a:lnTo>
                <a:lnTo>
                  <a:pt x="4395" y="4393"/>
                </a:lnTo>
                <a:lnTo>
                  <a:pt x="4480" y="4309"/>
                </a:lnTo>
                <a:lnTo>
                  <a:pt x="4564" y="4221"/>
                </a:lnTo>
                <a:lnTo>
                  <a:pt x="4649" y="4130"/>
                </a:lnTo>
                <a:lnTo>
                  <a:pt x="4733" y="4036"/>
                </a:lnTo>
                <a:lnTo>
                  <a:pt x="4817" y="3940"/>
                </a:lnTo>
                <a:lnTo>
                  <a:pt x="4903" y="3841"/>
                </a:lnTo>
                <a:lnTo>
                  <a:pt x="4987" y="3739"/>
                </a:lnTo>
                <a:lnTo>
                  <a:pt x="5072" y="3635"/>
                </a:lnTo>
                <a:lnTo>
                  <a:pt x="5156" y="3528"/>
                </a:lnTo>
                <a:lnTo>
                  <a:pt x="5240" y="3419"/>
                </a:lnTo>
                <a:lnTo>
                  <a:pt x="5325" y="3309"/>
                </a:lnTo>
                <a:lnTo>
                  <a:pt x="5409" y="3196"/>
                </a:lnTo>
                <a:lnTo>
                  <a:pt x="5495" y="3082"/>
                </a:lnTo>
                <a:lnTo>
                  <a:pt x="5579" y="2965"/>
                </a:lnTo>
                <a:lnTo>
                  <a:pt x="5663" y="2848"/>
                </a:lnTo>
                <a:lnTo>
                  <a:pt x="5748" y="2730"/>
                </a:lnTo>
                <a:lnTo>
                  <a:pt x="5832" y="2610"/>
                </a:lnTo>
                <a:lnTo>
                  <a:pt x="5917" y="2490"/>
                </a:lnTo>
                <a:lnTo>
                  <a:pt x="6001" y="2369"/>
                </a:lnTo>
                <a:lnTo>
                  <a:pt x="6086" y="2248"/>
                </a:lnTo>
                <a:lnTo>
                  <a:pt x="6171" y="2128"/>
                </a:lnTo>
                <a:lnTo>
                  <a:pt x="6255" y="2009"/>
                </a:lnTo>
                <a:lnTo>
                  <a:pt x="6340" y="1889"/>
                </a:lnTo>
                <a:lnTo>
                  <a:pt x="6424" y="1770"/>
                </a:lnTo>
                <a:lnTo>
                  <a:pt x="6508" y="1653"/>
                </a:lnTo>
                <a:lnTo>
                  <a:pt x="6593" y="1538"/>
                </a:lnTo>
                <a:lnTo>
                  <a:pt x="6678" y="1425"/>
                </a:lnTo>
                <a:lnTo>
                  <a:pt x="6763" y="1314"/>
                </a:lnTo>
                <a:lnTo>
                  <a:pt x="6847" y="1205"/>
                </a:lnTo>
                <a:lnTo>
                  <a:pt x="6931" y="1099"/>
                </a:lnTo>
                <a:lnTo>
                  <a:pt x="7016" y="997"/>
                </a:lnTo>
                <a:lnTo>
                  <a:pt x="7100" y="898"/>
                </a:lnTo>
                <a:lnTo>
                  <a:pt x="7185" y="804"/>
                </a:lnTo>
                <a:lnTo>
                  <a:pt x="7270" y="712"/>
                </a:lnTo>
                <a:lnTo>
                  <a:pt x="7354" y="625"/>
                </a:lnTo>
                <a:lnTo>
                  <a:pt x="7439" y="544"/>
                </a:lnTo>
                <a:lnTo>
                  <a:pt x="7523" y="466"/>
                </a:lnTo>
                <a:lnTo>
                  <a:pt x="7608" y="395"/>
                </a:lnTo>
                <a:lnTo>
                  <a:pt x="7692" y="329"/>
                </a:lnTo>
                <a:lnTo>
                  <a:pt x="7776" y="267"/>
                </a:lnTo>
                <a:lnTo>
                  <a:pt x="7862" y="212"/>
                </a:lnTo>
                <a:lnTo>
                  <a:pt x="7946" y="164"/>
                </a:lnTo>
                <a:lnTo>
                  <a:pt x="8031" y="121"/>
                </a:lnTo>
                <a:lnTo>
                  <a:pt x="8115" y="84"/>
                </a:lnTo>
                <a:lnTo>
                  <a:pt x="8199" y="54"/>
                </a:lnTo>
                <a:lnTo>
                  <a:pt x="8284" y="31"/>
                </a:lnTo>
                <a:lnTo>
                  <a:pt x="8368" y="14"/>
                </a:lnTo>
                <a:lnTo>
                  <a:pt x="8454" y="3"/>
                </a:lnTo>
                <a:lnTo>
                  <a:pt x="8538" y="0"/>
                </a:lnTo>
                <a:lnTo>
                  <a:pt x="8622" y="3"/>
                </a:lnTo>
                <a:lnTo>
                  <a:pt x="8707" y="13"/>
                </a:lnTo>
                <a:lnTo>
                  <a:pt x="8791" y="29"/>
                </a:lnTo>
                <a:lnTo>
                  <a:pt x="8876" y="54"/>
                </a:lnTo>
                <a:lnTo>
                  <a:pt x="8960" y="83"/>
                </a:lnTo>
                <a:lnTo>
                  <a:pt x="9044" y="120"/>
                </a:lnTo>
                <a:lnTo>
                  <a:pt x="9130" y="161"/>
                </a:lnTo>
                <a:lnTo>
                  <a:pt x="9214" y="211"/>
                </a:lnTo>
                <a:lnTo>
                  <a:pt x="9299" y="266"/>
                </a:lnTo>
                <a:lnTo>
                  <a:pt x="9383" y="326"/>
                </a:lnTo>
                <a:lnTo>
                  <a:pt x="9467" y="392"/>
                </a:lnTo>
                <a:lnTo>
                  <a:pt x="9552" y="464"/>
                </a:lnTo>
                <a:lnTo>
                  <a:pt x="9636" y="541"/>
                </a:lnTo>
                <a:lnTo>
                  <a:pt x="9722" y="622"/>
                </a:lnTo>
                <a:lnTo>
                  <a:pt x="9806" y="709"/>
                </a:lnTo>
                <a:lnTo>
                  <a:pt x="9890" y="800"/>
                </a:lnTo>
                <a:lnTo>
                  <a:pt x="9975" y="895"/>
                </a:lnTo>
                <a:lnTo>
                  <a:pt x="10059" y="994"/>
                </a:lnTo>
                <a:lnTo>
                  <a:pt x="10144" y="1096"/>
                </a:lnTo>
                <a:lnTo>
                  <a:pt x="10228" y="1202"/>
                </a:lnTo>
                <a:lnTo>
                  <a:pt x="10314" y="1310"/>
                </a:lnTo>
                <a:lnTo>
                  <a:pt x="10398" y="1421"/>
                </a:lnTo>
                <a:lnTo>
                  <a:pt x="10482" y="1535"/>
                </a:lnTo>
                <a:lnTo>
                  <a:pt x="10567" y="1649"/>
                </a:lnTo>
                <a:lnTo>
                  <a:pt x="10651" y="1767"/>
                </a:lnTo>
                <a:lnTo>
                  <a:pt x="10735" y="1884"/>
                </a:lnTo>
                <a:lnTo>
                  <a:pt x="10820" y="2004"/>
                </a:lnTo>
                <a:lnTo>
                  <a:pt x="10905" y="2124"/>
                </a:lnTo>
                <a:lnTo>
                  <a:pt x="10990" y="2245"/>
                </a:lnTo>
                <a:lnTo>
                  <a:pt x="11074" y="2365"/>
                </a:lnTo>
                <a:lnTo>
                  <a:pt x="11158" y="2486"/>
                </a:lnTo>
                <a:lnTo>
                  <a:pt x="11243" y="2606"/>
                </a:lnTo>
                <a:lnTo>
                  <a:pt x="11327" y="2725"/>
                </a:lnTo>
                <a:lnTo>
                  <a:pt x="11412" y="2844"/>
                </a:lnTo>
                <a:lnTo>
                  <a:pt x="11497" y="2962"/>
                </a:lnTo>
                <a:lnTo>
                  <a:pt x="11582" y="3077"/>
                </a:lnTo>
                <a:lnTo>
                  <a:pt x="11666" y="3193"/>
                </a:lnTo>
                <a:lnTo>
                  <a:pt x="11750" y="3305"/>
                </a:lnTo>
                <a:lnTo>
                  <a:pt x="11835" y="3416"/>
                </a:lnTo>
                <a:lnTo>
                  <a:pt x="11919" y="3525"/>
                </a:lnTo>
                <a:lnTo>
                  <a:pt x="12003" y="3631"/>
                </a:lnTo>
                <a:lnTo>
                  <a:pt x="12089" y="3736"/>
                </a:lnTo>
                <a:lnTo>
                  <a:pt x="12173" y="3837"/>
                </a:lnTo>
                <a:lnTo>
                  <a:pt x="12258" y="3937"/>
                </a:lnTo>
                <a:lnTo>
                  <a:pt x="12342" y="4033"/>
                </a:lnTo>
                <a:lnTo>
                  <a:pt x="12426" y="4127"/>
                </a:lnTo>
                <a:lnTo>
                  <a:pt x="12511" y="4218"/>
                </a:lnTo>
                <a:lnTo>
                  <a:pt x="12595" y="4305"/>
                </a:lnTo>
                <a:lnTo>
                  <a:pt x="12681" y="4390"/>
                </a:lnTo>
                <a:lnTo>
                  <a:pt x="12765" y="4473"/>
                </a:lnTo>
                <a:lnTo>
                  <a:pt x="12850" y="4552"/>
                </a:lnTo>
                <a:lnTo>
                  <a:pt x="12934" y="4628"/>
                </a:lnTo>
                <a:lnTo>
                  <a:pt x="13018" y="4700"/>
                </a:lnTo>
                <a:lnTo>
                  <a:pt x="13103" y="4771"/>
                </a:lnTo>
                <a:lnTo>
                  <a:pt x="13187" y="4838"/>
                </a:lnTo>
                <a:lnTo>
                  <a:pt x="13271" y="4901"/>
                </a:lnTo>
                <a:lnTo>
                  <a:pt x="13357" y="4963"/>
                </a:lnTo>
                <a:lnTo>
                  <a:pt x="13441" y="5021"/>
                </a:lnTo>
                <a:lnTo>
                  <a:pt x="13526" y="5076"/>
                </a:lnTo>
                <a:lnTo>
                  <a:pt x="13610" y="5129"/>
                </a:lnTo>
                <a:lnTo>
                  <a:pt x="13694" y="5180"/>
                </a:lnTo>
                <a:lnTo>
                  <a:pt x="13779" y="5227"/>
                </a:lnTo>
                <a:lnTo>
                  <a:pt x="13863" y="5272"/>
                </a:lnTo>
                <a:lnTo>
                  <a:pt x="13949" y="5315"/>
                </a:lnTo>
                <a:lnTo>
                  <a:pt x="14033" y="5354"/>
                </a:lnTo>
                <a:lnTo>
                  <a:pt x="14118" y="5393"/>
                </a:lnTo>
                <a:lnTo>
                  <a:pt x="14202" y="5428"/>
                </a:lnTo>
                <a:lnTo>
                  <a:pt x="14286" y="5461"/>
                </a:lnTo>
                <a:lnTo>
                  <a:pt x="14371" y="5493"/>
                </a:lnTo>
                <a:lnTo>
                  <a:pt x="14455" y="5523"/>
                </a:lnTo>
                <a:lnTo>
                  <a:pt x="14541" y="5550"/>
                </a:lnTo>
                <a:lnTo>
                  <a:pt x="14625" y="5575"/>
                </a:lnTo>
                <a:lnTo>
                  <a:pt x="14709" y="5600"/>
                </a:lnTo>
                <a:lnTo>
                  <a:pt x="14794" y="5623"/>
                </a:lnTo>
                <a:lnTo>
                  <a:pt x="14878" y="5644"/>
                </a:lnTo>
                <a:lnTo>
                  <a:pt x="14962" y="5662"/>
                </a:lnTo>
                <a:lnTo>
                  <a:pt x="15047" y="5681"/>
                </a:lnTo>
                <a:lnTo>
                  <a:pt x="15132" y="5697"/>
                </a:lnTo>
                <a:lnTo>
                  <a:pt x="15217" y="5713"/>
                </a:lnTo>
                <a:lnTo>
                  <a:pt x="15301" y="5727"/>
                </a:lnTo>
                <a:lnTo>
                  <a:pt x="15386" y="5740"/>
                </a:lnTo>
                <a:lnTo>
                  <a:pt x="15470" y="5754"/>
                </a:lnTo>
                <a:lnTo>
                  <a:pt x="15554" y="5765"/>
                </a:lnTo>
                <a:lnTo>
                  <a:pt x="15639" y="5774"/>
                </a:lnTo>
                <a:lnTo>
                  <a:pt x="15724" y="5784"/>
                </a:lnTo>
                <a:lnTo>
                  <a:pt x="15809" y="5793"/>
                </a:lnTo>
                <a:lnTo>
                  <a:pt x="15893" y="5801"/>
                </a:lnTo>
                <a:lnTo>
                  <a:pt x="15977" y="5809"/>
                </a:lnTo>
                <a:lnTo>
                  <a:pt x="16062" y="5815"/>
                </a:lnTo>
                <a:lnTo>
                  <a:pt x="16146" y="5822"/>
                </a:lnTo>
                <a:lnTo>
                  <a:pt x="16230" y="5827"/>
                </a:lnTo>
                <a:lnTo>
                  <a:pt x="16316" y="5832"/>
                </a:lnTo>
                <a:lnTo>
                  <a:pt x="16400" y="5837"/>
                </a:lnTo>
                <a:lnTo>
                  <a:pt x="16485" y="5842"/>
                </a:lnTo>
                <a:lnTo>
                  <a:pt x="16569" y="5845"/>
                </a:lnTo>
                <a:lnTo>
                  <a:pt x="16654" y="5848"/>
                </a:lnTo>
                <a:lnTo>
                  <a:pt x="16738" y="5851"/>
                </a:lnTo>
                <a:lnTo>
                  <a:pt x="16822" y="5855"/>
                </a:lnTo>
              </a:path>
            </a:pathLst>
          </a:custGeom>
          <a:noFill/>
          <a:ln w="30163">
            <a:solidFill>
              <a:srgbClr val="F8F8F8"/>
            </a:solidFill>
            <a:round/>
            <a:headEnd/>
            <a:tailEnd/>
          </a:ln>
          <a:effectLst>
            <a:outerShdw blurRad="63500" dist="12700" dir="54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411694" name="Line 2118"/>
          <p:cNvSpPr>
            <a:spLocks noChangeShapeType="1"/>
          </p:cNvSpPr>
          <p:nvPr/>
        </p:nvSpPr>
        <p:spPr bwMode="auto">
          <a:xfrm>
            <a:off x="0" y="1019175"/>
            <a:ext cx="9144000" cy="15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6359" name="Text Box 71"/>
          <p:cNvSpPr txBox="1">
            <a:spLocks noChangeArrowheads="1"/>
          </p:cNvSpPr>
          <p:nvPr/>
        </p:nvSpPr>
        <p:spPr bwMode="auto">
          <a:xfrm>
            <a:off x="2767016" y="1147763"/>
            <a:ext cx="4180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Arial" pitchFamily="-65" charset="0"/>
                <a:ea typeface="Arial" pitchFamily="-65" charset="0"/>
                <a:cs typeface="Arial" pitchFamily="-65" charset="0"/>
              </a:rPr>
              <a:t>5 </a:t>
            </a:r>
            <a:r>
              <a:rPr lang="en-US">
                <a:latin typeface="Arial" pitchFamily="-65" charset="0"/>
                <a:ea typeface="Arial" pitchFamily="-65" charset="0"/>
                <a:cs typeface="Arial" pitchFamily="-65" charset="0"/>
                <a:sym typeface="Symbol" pitchFamily="-65" charset="2"/>
              </a:rPr>
              <a:t>M ADP-induced Aggregation at  24h</a:t>
            </a:r>
          </a:p>
        </p:txBody>
      </p:sp>
      <p:sp>
        <p:nvSpPr>
          <p:cNvPr id="411696" name="Rechthoek 71"/>
          <p:cNvSpPr>
            <a:spLocks noChangeArrowheads="1"/>
          </p:cNvSpPr>
          <p:nvPr/>
        </p:nvSpPr>
        <p:spPr bwMode="auto">
          <a:xfrm>
            <a:off x="7620006" y="6091249"/>
            <a:ext cx="1527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ea typeface="ＭＳ Ｐゴシック" pitchFamily="-83" charset="-128"/>
                <a:cs typeface="ＭＳ Ｐゴシック" pitchFamily="-83" charset="-128"/>
              </a:rPr>
              <a:t> (n = 194)</a:t>
            </a:r>
            <a:endParaRPr lang="nl-NL"/>
          </a:p>
        </p:txBody>
      </p:sp>
      <p:sp>
        <p:nvSpPr>
          <p:cNvPr id="73" name="Tekstvak 72"/>
          <p:cNvSpPr txBox="1">
            <a:spLocks noChangeArrowheads="1"/>
          </p:cNvSpPr>
          <p:nvPr/>
        </p:nvSpPr>
        <p:spPr bwMode="auto">
          <a:xfrm>
            <a:off x="304800" y="4724412"/>
            <a:ext cx="179237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 dirty="0" err="1">
                <a:solidFill>
                  <a:srgbClr val="000000"/>
                </a:solidFill>
              </a:rPr>
              <a:t>Thrombosis</a:t>
            </a:r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74" name="Tekstvak 73"/>
          <p:cNvSpPr txBox="1">
            <a:spLocks noChangeArrowheads="1"/>
          </p:cNvSpPr>
          <p:nvPr/>
        </p:nvSpPr>
        <p:spPr bwMode="auto">
          <a:xfrm>
            <a:off x="7275513" y="4724412"/>
            <a:ext cx="138256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Bleeding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55000" cy="530915"/>
          </a:xfrm>
        </p:spPr>
        <p:txBody>
          <a:bodyPr/>
          <a:lstStyle/>
          <a:p>
            <a:pPr algn="ctr"/>
            <a:r>
              <a:rPr lang="nl-NL" sz="3600" dirty="0" err="1" smtClean="0">
                <a:solidFill>
                  <a:srgbClr val="000000"/>
                </a:solidFill>
              </a:rPr>
              <a:t>Conclusions</a:t>
            </a:r>
            <a:endParaRPr lang="nl-NL" sz="3600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357313"/>
            <a:ext cx="8255000" cy="4433887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Response to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antiplatelet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 therapy is not uniform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Measure platelet function 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Stronger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antiplatelet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 agents only in high risk patients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Reduction of bleedings and cost</a:t>
            </a:r>
          </a:p>
          <a:p>
            <a:endParaRPr lang="en-US" sz="3200" dirty="0" smtClean="0">
              <a:solidFill>
                <a:srgbClr val="000000"/>
              </a:solidFill>
              <a:latin typeface="Calibri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				</a:t>
            </a:r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Thus “going Dutch”  </a:t>
            </a:r>
            <a:endParaRPr lang="en-US" sz="4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POPular Genetics</a:t>
            </a:r>
            <a:r>
              <a:rPr lang="nl-NL" b="0" smtClean="0"/>
              <a:t> | </a:t>
            </a:r>
            <a:fld id="{29F59280-0839-EE45-9581-E5E9C4EC118F}" type="datetime4">
              <a:rPr lang="nl-NL" b="0" smtClean="0"/>
              <a:pPr>
                <a:defRPr/>
              </a:pPr>
              <a:t>3 april 2013</a:t>
            </a:fld>
            <a:endParaRPr lang="nl-NL" b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A74EA-40D9-B749-8AA4-9FCB1A5D8DC3}" type="slidenum">
              <a:rPr lang="nl-NL" smtClean="0"/>
              <a:pPr>
                <a:defRPr/>
              </a:pPr>
              <a:t>50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135188" y="1214438"/>
            <a:ext cx="4895850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 dirty="0" err="1"/>
              <a:t>Aspirin</a:t>
            </a:r>
            <a:endParaRPr lang="en-US" sz="2400" b="1" dirty="0"/>
          </a:p>
        </p:txBody>
      </p:sp>
      <p:sp>
        <p:nvSpPr>
          <p:cNvPr id="7" name="Bent-Up Arrow 6"/>
          <p:cNvSpPr/>
          <p:nvPr/>
        </p:nvSpPr>
        <p:spPr bwMode="auto">
          <a:xfrm flipV="1">
            <a:off x="7042155" y="1346768"/>
            <a:ext cx="503238" cy="504825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Bent-Up Arrow 7"/>
          <p:cNvSpPr/>
          <p:nvPr/>
        </p:nvSpPr>
        <p:spPr bwMode="auto">
          <a:xfrm flipH="1" flipV="1">
            <a:off x="1593850" y="1346768"/>
            <a:ext cx="504825" cy="504825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966793" y="1851581"/>
            <a:ext cx="2791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chemeClr val="bg1"/>
                </a:solidFill>
              </a:rPr>
              <a:t>ASA low dose (≤160mg)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5503868" y="1851581"/>
            <a:ext cx="2901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chemeClr val="bg1"/>
                </a:solidFill>
              </a:rPr>
              <a:t>ASA high dose (&gt;160mg)</a:t>
            </a:r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611188" y="2364343"/>
            <a:ext cx="7777162" cy="433388"/>
            <a:chOff x="1136729" y="1788314"/>
            <a:chExt cx="6552728" cy="43284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36729" y="1788314"/>
              <a:ext cx="6552728" cy="0"/>
            </a:xfrm>
            <a:prstGeom prst="line">
              <a:avLst/>
            </a:prstGeom>
            <a:ln w="5715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951196" y="2004859"/>
              <a:ext cx="431256" cy="1337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457110" y="2003273"/>
              <a:ext cx="431256" cy="1337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4232242" y="2003273"/>
              <a:ext cx="431256" cy="1338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5890822" y="2003273"/>
              <a:ext cx="431256" cy="1338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2577675" y="2003273"/>
              <a:ext cx="431256" cy="1337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281113" y="4065600"/>
            <a:ext cx="6335712" cy="433387"/>
            <a:chOff x="251520" y="2564110"/>
            <a:chExt cx="6552728" cy="43284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51520" y="2564110"/>
              <a:ext cx="6552728" cy="0"/>
            </a:xfrm>
            <a:prstGeom prst="line">
              <a:avLst/>
            </a:prstGeom>
            <a:ln w="57150">
              <a:solidFill>
                <a:srgbClr val="CCEC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66266" y="2780502"/>
              <a:ext cx="431257" cy="1641"/>
            </a:xfrm>
            <a:prstGeom prst="straightConnector1">
              <a:avLst/>
            </a:prstGeom>
            <a:ln w="57150">
              <a:solidFill>
                <a:srgbClr val="CCEC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6556603" y="2778917"/>
              <a:ext cx="431257" cy="1642"/>
            </a:xfrm>
            <a:prstGeom prst="straightConnector1">
              <a:avLst/>
            </a:prstGeom>
            <a:ln w="57150">
              <a:solidFill>
                <a:srgbClr val="CCEC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4354848" y="2778917"/>
              <a:ext cx="431257" cy="1641"/>
            </a:xfrm>
            <a:prstGeom prst="straightConnector1">
              <a:avLst/>
            </a:prstGeom>
            <a:ln w="57150">
              <a:solidFill>
                <a:srgbClr val="CCEC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2195780" y="2778917"/>
              <a:ext cx="431257" cy="1642"/>
            </a:xfrm>
            <a:prstGeom prst="straightConnector1">
              <a:avLst/>
            </a:prstGeom>
            <a:ln w="57150">
              <a:solidFill>
                <a:srgbClr val="CCEC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60" name="TextBox 32"/>
          <p:cNvSpPr txBox="1">
            <a:spLocks noChangeArrowheads="1"/>
          </p:cNvSpPr>
          <p:nvPr/>
        </p:nvSpPr>
        <p:spPr bwMode="auto">
          <a:xfrm>
            <a:off x="1020765" y="4498975"/>
            <a:ext cx="65906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UFH</a:t>
            </a:r>
            <a:endParaRPr lang="en-US"/>
          </a:p>
        </p:txBody>
      </p:sp>
      <p:sp>
        <p:nvSpPr>
          <p:cNvPr id="6161" name="TextBox 33"/>
          <p:cNvSpPr txBox="1">
            <a:spLocks noChangeArrowheads="1"/>
          </p:cNvSpPr>
          <p:nvPr/>
        </p:nvSpPr>
        <p:spPr bwMode="auto">
          <a:xfrm>
            <a:off x="2971801" y="4498975"/>
            <a:ext cx="8899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LMWH</a:t>
            </a:r>
            <a:endParaRPr lang="en-US"/>
          </a:p>
        </p:txBody>
      </p:sp>
      <p:sp>
        <p:nvSpPr>
          <p:cNvPr id="6162" name="TextBox 34"/>
          <p:cNvSpPr txBox="1">
            <a:spLocks noChangeArrowheads="1"/>
          </p:cNvSpPr>
          <p:nvPr/>
        </p:nvSpPr>
        <p:spPr bwMode="auto">
          <a:xfrm>
            <a:off x="4865694" y="4498975"/>
            <a:ext cx="124956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Bivalirudin</a:t>
            </a:r>
            <a:endParaRPr lang="en-US"/>
          </a:p>
        </p:txBody>
      </p:sp>
      <p:sp>
        <p:nvSpPr>
          <p:cNvPr id="6163" name="TextBox 35"/>
          <p:cNvSpPr txBox="1">
            <a:spLocks noChangeArrowheads="1"/>
          </p:cNvSpPr>
          <p:nvPr/>
        </p:nvSpPr>
        <p:spPr bwMode="auto">
          <a:xfrm>
            <a:off x="6865937" y="4498975"/>
            <a:ext cx="15962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Fondaparinux</a:t>
            </a:r>
            <a:endParaRPr 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423988" y="5192713"/>
            <a:ext cx="6049962" cy="431800"/>
            <a:chOff x="251520" y="2564110"/>
            <a:chExt cx="6552728" cy="43284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51520" y="2564110"/>
              <a:ext cx="6552728" cy="0"/>
            </a:xfrm>
            <a:prstGeom prst="line">
              <a:avLst/>
            </a:prstGeom>
            <a:ln w="57150">
              <a:solidFill>
                <a:srgbClr val="00FF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65189" y="2779671"/>
              <a:ext cx="432842" cy="1720"/>
            </a:xfrm>
            <a:prstGeom prst="straightConnector1">
              <a:avLst/>
            </a:prstGeom>
            <a:ln w="57150">
              <a:solidFill>
                <a:srgbClr val="00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6556018" y="2779671"/>
              <a:ext cx="432842" cy="1719"/>
            </a:xfrm>
            <a:prstGeom prst="straightConnector1">
              <a:avLst/>
            </a:prstGeom>
            <a:ln w="57150">
              <a:solidFill>
                <a:srgbClr val="00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4355154" y="2779671"/>
              <a:ext cx="432842" cy="1719"/>
            </a:xfrm>
            <a:prstGeom prst="straightConnector1">
              <a:avLst/>
            </a:prstGeom>
            <a:ln w="57150">
              <a:solidFill>
                <a:srgbClr val="00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2193837" y="2779671"/>
              <a:ext cx="432842" cy="1720"/>
            </a:xfrm>
            <a:prstGeom prst="straightConnector1">
              <a:avLst/>
            </a:prstGeom>
            <a:ln w="57150">
              <a:solidFill>
                <a:srgbClr val="00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65" name="TextBox 42"/>
          <p:cNvSpPr txBox="1">
            <a:spLocks noChangeArrowheads="1"/>
          </p:cNvSpPr>
          <p:nvPr/>
        </p:nvSpPr>
        <p:spPr bwMode="auto">
          <a:xfrm>
            <a:off x="1092201" y="5624515"/>
            <a:ext cx="7365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None</a:t>
            </a:r>
            <a:endParaRPr lang="en-US"/>
          </a:p>
        </p:txBody>
      </p:sp>
      <p:sp>
        <p:nvSpPr>
          <p:cNvPr id="6166" name="TextBox 44"/>
          <p:cNvSpPr txBox="1">
            <a:spLocks noChangeArrowheads="1"/>
          </p:cNvSpPr>
          <p:nvPr/>
        </p:nvSpPr>
        <p:spPr bwMode="auto">
          <a:xfrm>
            <a:off x="2906714" y="5624515"/>
            <a:ext cx="107418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Tirofiban</a:t>
            </a:r>
            <a:endParaRPr lang="en-US"/>
          </a:p>
        </p:txBody>
      </p:sp>
      <p:sp>
        <p:nvSpPr>
          <p:cNvPr id="6167" name="TextBox 45"/>
          <p:cNvSpPr txBox="1">
            <a:spLocks noChangeArrowheads="1"/>
          </p:cNvSpPr>
          <p:nvPr/>
        </p:nvSpPr>
        <p:spPr bwMode="auto">
          <a:xfrm>
            <a:off x="4824415" y="5624515"/>
            <a:ext cx="126227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Abciximab</a:t>
            </a:r>
            <a:endParaRPr lang="en-US"/>
          </a:p>
        </p:txBody>
      </p:sp>
      <p:sp>
        <p:nvSpPr>
          <p:cNvPr id="6168" name="TextBox 46"/>
          <p:cNvSpPr txBox="1">
            <a:spLocks noChangeArrowheads="1"/>
          </p:cNvSpPr>
          <p:nvPr/>
        </p:nvSpPr>
        <p:spPr bwMode="auto">
          <a:xfrm>
            <a:off x="6824664" y="5624515"/>
            <a:ext cx="132676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Eptifibatide</a:t>
            </a:r>
            <a:endParaRPr lang="en-US"/>
          </a:p>
        </p:txBody>
      </p:sp>
      <p:sp>
        <p:nvSpPr>
          <p:cNvPr id="48" name="Right Brace 47"/>
          <p:cNvSpPr/>
          <p:nvPr/>
        </p:nvSpPr>
        <p:spPr bwMode="auto">
          <a:xfrm rot="16200000" flipH="1">
            <a:off x="5337175" y="3186119"/>
            <a:ext cx="249238" cy="5853112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000"/>
          </a:p>
        </p:txBody>
      </p:sp>
      <p:sp>
        <p:nvSpPr>
          <p:cNvPr id="6170" name="TextBox 50"/>
          <p:cNvSpPr txBox="1">
            <a:spLocks noChangeArrowheads="1"/>
          </p:cNvSpPr>
          <p:nvPr/>
        </p:nvSpPr>
        <p:spPr bwMode="auto">
          <a:xfrm>
            <a:off x="4016381" y="6372225"/>
            <a:ext cx="299387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rgbClr val="FF3399"/>
                </a:solidFill>
              </a:rPr>
              <a:t>Upstream or Downstream</a:t>
            </a:r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413716" name="TextBox 48"/>
          <p:cNvSpPr txBox="1">
            <a:spLocks noChangeArrowheads="1"/>
          </p:cNvSpPr>
          <p:nvPr/>
        </p:nvSpPr>
        <p:spPr bwMode="auto">
          <a:xfrm>
            <a:off x="1228725" y="-26988"/>
            <a:ext cx="69237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4000" dirty="0" err="1" smtClean="0">
                <a:solidFill>
                  <a:srgbClr val="FFFF00"/>
                </a:solidFill>
              </a:rPr>
              <a:t>Treatment</a:t>
            </a:r>
            <a:r>
              <a:rPr lang="nl-NL" sz="4000" dirty="0" smtClean="0">
                <a:solidFill>
                  <a:srgbClr val="FFFF00"/>
                </a:solidFill>
              </a:rPr>
              <a:t> ACS: </a:t>
            </a:r>
            <a:r>
              <a:rPr lang="nl-NL" sz="4000" dirty="0" err="1" smtClean="0">
                <a:solidFill>
                  <a:srgbClr val="FFFF00"/>
                </a:solidFill>
              </a:rPr>
              <a:t>one</a:t>
            </a:r>
            <a:r>
              <a:rPr lang="nl-NL" sz="4000" dirty="0" smtClean="0">
                <a:solidFill>
                  <a:srgbClr val="FFFF00"/>
                </a:solidFill>
              </a:rPr>
              <a:t> </a:t>
            </a:r>
            <a:r>
              <a:rPr lang="nl-NL" sz="4000" dirty="0" err="1" smtClean="0">
                <a:solidFill>
                  <a:srgbClr val="FFFF00"/>
                </a:solidFill>
              </a:rPr>
              <a:t>option</a:t>
            </a:r>
            <a:r>
              <a:rPr lang="nl-NL" sz="4000" dirty="0" smtClean="0">
                <a:solidFill>
                  <a:srgbClr val="FFFF00"/>
                </a:solidFill>
              </a:rPr>
              <a:t>??</a:t>
            </a:r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1871663" y="3335893"/>
            <a:ext cx="360362" cy="1588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105276" y="3335905"/>
            <a:ext cx="360362" cy="1587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157" idx="2"/>
          </p:cNvCxnSpPr>
          <p:nvPr/>
        </p:nvCxnSpPr>
        <p:spPr>
          <a:xfrm rot="5400000">
            <a:off x="5689628" y="2881295"/>
            <a:ext cx="330761" cy="838798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207127" y="3119993"/>
            <a:ext cx="885825" cy="325438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22"/>
          <p:cNvSpPr txBox="1">
            <a:spLocks noChangeArrowheads="1"/>
          </p:cNvSpPr>
          <p:nvPr/>
        </p:nvSpPr>
        <p:spPr bwMode="auto">
          <a:xfrm>
            <a:off x="1430338" y="3516868"/>
            <a:ext cx="119839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FF3399"/>
                </a:solidFill>
              </a:rPr>
              <a:t>75mg/day</a:t>
            </a:r>
            <a:endParaRPr lang="en-US">
              <a:solidFill>
                <a:srgbClr val="FF3399"/>
              </a:solidFill>
            </a:endParaRPr>
          </a:p>
        </p:txBody>
      </p:sp>
      <p:sp>
        <p:nvSpPr>
          <p:cNvPr id="55" name="TextBox 22"/>
          <p:cNvSpPr txBox="1">
            <a:spLocks noChangeArrowheads="1"/>
          </p:cNvSpPr>
          <p:nvPr/>
        </p:nvSpPr>
        <p:spPr bwMode="auto">
          <a:xfrm>
            <a:off x="3302000" y="3516868"/>
            <a:ext cx="132676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FF3399"/>
                </a:solidFill>
              </a:rPr>
              <a:t>150mg/day</a:t>
            </a:r>
            <a:endParaRPr lang="en-US">
              <a:solidFill>
                <a:srgbClr val="FF3399"/>
              </a:solidFill>
            </a:endParaRPr>
          </a:p>
        </p:txBody>
      </p:sp>
      <p:cxnSp>
        <p:nvCxnSpPr>
          <p:cNvPr id="57" name="Straight Arrow Connector 56"/>
          <p:cNvCxnSpPr>
            <a:stCxn id="6155" idx="2"/>
          </p:cNvCxnSpPr>
          <p:nvPr/>
        </p:nvCxnSpPr>
        <p:spPr>
          <a:xfrm rot="16200000" flipH="1">
            <a:off x="2491653" y="2731921"/>
            <a:ext cx="381555" cy="1188339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156" idx="2"/>
          </p:cNvCxnSpPr>
          <p:nvPr/>
        </p:nvCxnSpPr>
        <p:spPr>
          <a:xfrm rot="5400000">
            <a:off x="3269535" y="2493106"/>
            <a:ext cx="381557" cy="1665972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20"/>
          <p:cNvSpPr txBox="1">
            <a:spLocks noChangeArrowheads="1"/>
          </p:cNvSpPr>
          <p:nvPr/>
        </p:nvSpPr>
        <p:spPr bwMode="auto">
          <a:xfrm>
            <a:off x="250825" y="2765982"/>
            <a:ext cx="7365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FF3399"/>
                </a:solidFill>
              </a:rPr>
              <a:t>None</a:t>
            </a:r>
            <a:endParaRPr lang="en-US">
              <a:solidFill>
                <a:srgbClr val="FF3399"/>
              </a:solidFill>
            </a:endParaRPr>
          </a:p>
        </p:txBody>
      </p:sp>
      <p:sp>
        <p:nvSpPr>
          <p:cNvPr id="6155" name="TextBox 21"/>
          <p:cNvSpPr txBox="1">
            <a:spLocks noChangeArrowheads="1"/>
          </p:cNvSpPr>
          <p:nvPr/>
        </p:nvSpPr>
        <p:spPr bwMode="auto">
          <a:xfrm>
            <a:off x="1187451" y="2765982"/>
            <a:ext cx="180162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FF3399"/>
                </a:solidFill>
              </a:rPr>
              <a:t>Clopidogrel 300</a:t>
            </a:r>
            <a:endParaRPr lang="en-US">
              <a:solidFill>
                <a:srgbClr val="FF3399"/>
              </a:solidFill>
            </a:endParaRPr>
          </a:p>
        </p:txBody>
      </p:sp>
      <p:sp>
        <p:nvSpPr>
          <p:cNvPr id="6156" name="TextBox 22"/>
          <p:cNvSpPr txBox="1">
            <a:spLocks noChangeArrowheads="1"/>
          </p:cNvSpPr>
          <p:nvPr/>
        </p:nvSpPr>
        <p:spPr bwMode="auto">
          <a:xfrm>
            <a:off x="3392489" y="2765982"/>
            <a:ext cx="180162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dirty="0" err="1">
                <a:solidFill>
                  <a:srgbClr val="FF3399"/>
                </a:solidFill>
              </a:rPr>
              <a:t>Clopidogrel</a:t>
            </a:r>
            <a:r>
              <a:rPr lang="nl-NL" dirty="0">
                <a:solidFill>
                  <a:srgbClr val="FF3399"/>
                </a:solidFill>
              </a:rPr>
              <a:t> 600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6158" name="TextBox 24"/>
          <p:cNvSpPr txBox="1">
            <a:spLocks noChangeArrowheads="1"/>
          </p:cNvSpPr>
          <p:nvPr/>
        </p:nvSpPr>
        <p:spPr bwMode="auto">
          <a:xfrm>
            <a:off x="7242182" y="2772332"/>
            <a:ext cx="1651601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FF3399"/>
                </a:solidFill>
              </a:rPr>
              <a:t>Ticagrelor 180</a:t>
            </a:r>
            <a:endParaRPr lang="en-US">
              <a:solidFill>
                <a:srgbClr val="FF3399"/>
              </a:solidFill>
            </a:endParaRPr>
          </a:p>
        </p:txBody>
      </p:sp>
      <p:sp>
        <p:nvSpPr>
          <p:cNvPr id="6157" name="TextBox 23"/>
          <p:cNvSpPr txBox="1">
            <a:spLocks noChangeArrowheads="1"/>
          </p:cNvSpPr>
          <p:nvPr/>
        </p:nvSpPr>
        <p:spPr bwMode="auto">
          <a:xfrm>
            <a:off x="5527673" y="2765982"/>
            <a:ext cx="149346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FF3399"/>
                </a:solidFill>
              </a:rPr>
              <a:t>Prasugrel 60</a:t>
            </a:r>
            <a:endParaRPr lang="en-US">
              <a:solidFill>
                <a:srgbClr val="FF3399"/>
              </a:solidFill>
            </a:endParaRPr>
          </a:p>
        </p:txBody>
      </p:sp>
      <p:sp>
        <p:nvSpPr>
          <p:cNvPr id="60" name="TextBox 22"/>
          <p:cNvSpPr txBox="1">
            <a:spLocks noChangeArrowheads="1"/>
          </p:cNvSpPr>
          <p:nvPr/>
        </p:nvSpPr>
        <p:spPr bwMode="auto">
          <a:xfrm>
            <a:off x="4859338" y="3516868"/>
            <a:ext cx="119839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FF3399"/>
                </a:solidFill>
              </a:rPr>
              <a:t>10mg/day</a:t>
            </a:r>
            <a:endParaRPr lang="en-US">
              <a:solidFill>
                <a:srgbClr val="FF3399"/>
              </a:solidFill>
            </a:endParaRPr>
          </a:p>
        </p:txBody>
      </p:sp>
      <p:sp>
        <p:nvSpPr>
          <p:cNvPr id="61" name="TextBox 22"/>
          <p:cNvSpPr txBox="1">
            <a:spLocks noChangeArrowheads="1"/>
          </p:cNvSpPr>
          <p:nvPr/>
        </p:nvSpPr>
        <p:spPr bwMode="auto">
          <a:xfrm>
            <a:off x="6372225" y="3516868"/>
            <a:ext cx="107001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FF3399"/>
                </a:solidFill>
              </a:rPr>
              <a:t>5mg/day</a:t>
            </a:r>
            <a:endParaRPr lang="en-US">
              <a:solidFill>
                <a:srgbClr val="FF3399"/>
              </a:solidFill>
            </a:endParaRPr>
          </a:p>
        </p:txBody>
      </p:sp>
      <p:cxnSp>
        <p:nvCxnSpPr>
          <p:cNvPr id="52" name="Rechte verbindingslijn 51"/>
          <p:cNvCxnSpPr>
            <a:cxnSpLocks noChangeShapeType="1"/>
          </p:cNvCxnSpPr>
          <p:nvPr/>
        </p:nvCxnSpPr>
        <p:spPr bwMode="auto">
          <a:xfrm>
            <a:off x="0" y="836612"/>
            <a:ext cx="9144000" cy="158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9" y="836613"/>
            <a:ext cx="8124825" cy="560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42" name="Rectangle 341"/>
          <p:cNvSpPr/>
          <p:nvPr/>
        </p:nvSpPr>
        <p:spPr>
          <a:xfrm>
            <a:off x="179394" y="692158"/>
            <a:ext cx="8785225" cy="583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15748" name="TextBox 342"/>
          <p:cNvSpPr txBox="1">
            <a:spLocks noChangeArrowheads="1"/>
          </p:cNvSpPr>
          <p:nvPr/>
        </p:nvSpPr>
        <p:spPr bwMode="auto">
          <a:xfrm>
            <a:off x="3979869" y="3843342"/>
            <a:ext cx="225314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Thrombin (FII)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15749" name="TextBox 343"/>
          <p:cNvSpPr txBox="1">
            <a:spLocks noChangeArrowheads="1"/>
          </p:cNvSpPr>
          <p:nvPr/>
        </p:nvSpPr>
        <p:spPr bwMode="auto">
          <a:xfrm>
            <a:off x="4602166" y="4954599"/>
            <a:ext cx="82892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ADP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15750" name="TextBox 344"/>
          <p:cNvSpPr txBox="1">
            <a:spLocks noChangeArrowheads="1"/>
          </p:cNvSpPr>
          <p:nvPr/>
        </p:nvSpPr>
        <p:spPr bwMode="auto">
          <a:xfrm>
            <a:off x="1731964" y="4930787"/>
            <a:ext cx="268715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Thromboxane A2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15751" name="TextBox 345"/>
          <p:cNvSpPr txBox="1">
            <a:spLocks noChangeArrowheads="1"/>
          </p:cNvSpPr>
          <p:nvPr/>
        </p:nvSpPr>
        <p:spPr bwMode="auto">
          <a:xfrm>
            <a:off x="3706813" y="2038362"/>
            <a:ext cx="5822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FX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15752" name="TextBox 346"/>
          <p:cNvSpPr txBox="1">
            <a:spLocks noChangeArrowheads="1"/>
          </p:cNvSpPr>
          <p:nvPr/>
        </p:nvSpPr>
        <p:spPr bwMode="auto">
          <a:xfrm>
            <a:off x="6196017" y="3946528"/>
            <a:ext cx="5822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FX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179394" y="620714"/>
            <a:ext cx="8785225" cy="583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15754" name="TextBox 350"/>
          <p:cNvSpPr txBox="1">
            <a:spLocks noChangeArrowheads="1"/>
          </p:cNvSpPr>
          <p:nvPr/>
        </p:nvSpPr>
        <p:spPr bwMode="auto">
          <a:xfrm>
            <a:off x="3003557" y="892187"/>
            <a:ext cx="225314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Thrombin (FII)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15755" name="TextBox 351"/>
          <p:cNvSpPr txBox="1">
            <a:spLocks noChangeArrowheads="1"/>
          </p:cNvSpPr>
          <p:nvPr/>
        </p:nvSpPr>
        <p:spPr bwMode="auto">
          <a:xfrm>
            <a:off x="5549902" y="879487"/>
            <a:ext cx="82892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ADP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15756" name="TextBox 352"/>
          <p:cNvSpPr txBox="1">
            <a:spLocks noChangeArrowheads="1"/>
          </p:cNvSpPr>
          <p:nvPr/>
        </p:nvSpPr>
        <p:spPr bwMode="auto">
          <a:xfrm>
            <a:off x="179388" y="906474"/>
            <a:ext cx="268715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Thromboxane A2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15757" name="TextBox 353"/>
          <p:cNvSpPr txBox="1">
            <a:spLocks noChangeArrowheads="1"/>
          </p:cNvSpPr>
          <p:nvPr/>
        </p:nvSpPr>
        <p:spPr bwMode="auto">
          <a:xfrm>
            <a:off x="7397755" y="835037"/>
            <a:ext cx="5822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FF0000"/>
                </a:solidFill>
              </a:rPr>
              <a:t>FX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15758" name="TextBox 354"/>
          <p:cNvSpPr txBox="1">
            <a:spLocks noChangeArrowheads="1"/>
          </p:cNvSpPr>
          <p:nvPr/>
        </p:nvSpPr>
        <p:spPr bwMode="auto">
          <a:xfrm>
            <a:off x="379413" y="1409711"/>
            <a:ext cx="146774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Aspirin</a:t>
            </a:r>
          </a:p>
          <a:p>
            <a:r>
              <a:rPr lang="nl-NL"/>
              <a:t>Aloxiprin</a:t>
            </a:r>
          </a:p>
          <a:p>
            <a:r>
              <a:rPr lang="nl-NL"/>
              <a:t>NCX-4016</a:t>
            </a:r>
          </a:p>
          <a:p>
            <a:r>
              <a:rPr lang="nl-NL"/>
              <a:t>Ridogrel</a:t>
            </a:r>
          </a:p>
          <a:p>
            <a:r>
              <a:rPr lang="nl-NL"/>
              <a:t>S18886</a:t>
            </a:r>
          </a:p>
          <a:p>
            <a:r>
              <a:rPr lang="nl-NL"/>
              <a:t>Picotonide</a:t>
            </a:r>
          </a:p>
          <a:p>
            <a:r>
              <a:rPr lang="nl-NL"/>
              <a:t>Ramatroban</a:t>
            </a:r>
            <a:endParaRPr lang="en-US"/>
          </a:p>
        </p:txBody>
      </p:sp>
      <p:sp>
        <p:nvSpPr>
          <p:cNvPr id="415759" name="TextBox 355"/>
          <p:cNvSpPr txBox="1">
            <a:spLocks noChangeArrowheads="1"/>
          </p:cNvSpPr>
          <p:nvPr/>
        </p:nvSpPr>
        <p:spPr bwMode="auto">
          <a:xfrm>
            <a:off x="5435607" y="1368436"/>
            <a:ext cx="136517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Ticlopidine</a:t>
            </a:r>
          </a:p>
          <a:p>
            <a:r>
              <a:rPr lang="nl-NL"/>
              <a:t>Clopidogrel</a:t>
            </a:r>
          </a:p>
          <a:p>
            <a:r>
              <a:rPr lang="nl-NL"/>
              <a:t>Prasugrel</a:t>
            </a:r>
          </a:p>
          <a:p>
            <a:r>
              <a:rPr lang="nl-NL"/>
              <a:t>Ticagrelor</a:t>
            </a:r>
          </a:p>
          <a:p>
            <a:r>
              <a:rPr lang="nl-NL"/>
              <a:t>Cangrelor</a:t>
            </a:r>
          </a:p>
          <a:p>
            <a:r>
              <a:rPr lang="nl-NL"/>
              <a:t>Elinogrel</a:t>
            </a:r>
          </a:p>
          <a:p>
            <a:r>
              <a:rPr lang="nl-NL"/>
              <a:t>MRS2179</a:t>
            </a:r>
          </a:p>
          <a:p>
            <a:r>
              <a:rPr lang="nl-NL"/>
              <a:t>MRS2279</a:t>
            </a:r>
          </a:p>
          <a:p>
            <a:r>
              <a:rPr lang="nl-NL"/>
              <a:t>MRS2500</a:t>
            </a:r>
          </a:p>
          <a:p>
            <a:r>
              <a:rPr lang="nl-NL"/>
              <a:t>A2P5P</a:t>
            </a:r>
          </a:p>
          <a:p>
            <a:r>
              <a:rPr lang="nl-NL"/>
              <a:t>A3P5P</a:t>
            </a:r>
          </a:p>
        </p:txBody>
      </p:sp>
      <p:sp>
        <p:nvSpPr>
          <p:cNvPr id="415760" name="TextBox 356"/>
          <p:cNvSpPr txBox="1">
            <a:spLocks noChangeArrowheads="1"/>
          </p:cNvSpPr>
          <p:nvPr/>
        </p:nvSpPr>
        <p:spPr bwMode="auto">
          <a:xfrm>
            <a:off x="7108826" y="1339850"/>
            <a:ext cx="189142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Acenocoumarol</a:t>
            </a:r>
          </a:p>
          <a:p>
            <a:r>
              <a:rPr lang="nl-NL"/>
              <a:t>Phenprocoumon</a:t>
            </a:r>
          </a:p>
          <a:p>
            <a:r>
              <a:rPr lang="nl-NL"/>
              <a:t>Warfarin</a:t>
            </a:r>
          </a:p>
          <a:p>
            <a:r>
              <a:rPr lang="nl-NL"/>
              <a:t>LMWH</a:t>
            </a:r>
          </a:p>
          <a:p>
            <a:r>
              <a:rPr lang="en-US"/>
              <a:t>Fondaparinux</a:t>
            </a:r>
          </a:p>
          <a:p>
            <a:r>
              <a:rPr lang="nl-NL"/>
              <a:t>Idraparinux</a:t>
            </a:r>
          </a:p>
          <a:p>
            <a:r>
              <a:rPr lang="nl-NL"/>
              <a:t>Rivaroxaban</a:t>
            </a:r>
          </a:p>
          <a:p>
            <a:r>
              <a:rPr lang="nl-NL"/>
              <a:t>Apixaban</a:t>
            </a:r>
          </a:p>
          <a:p>
            <a:r>
              <a:rPr lang="nl-NL"/>
              <a:t>Betrixaban</a:t>
            </a:r>
          </a:p>
          <a:p>
            <a:r>
              <a:rPr lang="nl-NL"/>
              <a:t>Edoxaban</a:t>
            </a:r>
          </a:p>
          <a:p>
            <a:r>
              <a:rPr lang="en-US"/>
              <a:t>LY517717</a:t>
            </a:r>
          </a:p>
          <a:p>
            <a:r>
              <a:rPr lang="en-US"/>
              <a:t>YM150</a:t>
            </a:r>
            <a:endParaRPr lang="nl-NL"/>
          </a:p>
        </p:txBody>
      </p:sp>
      <p:sp>
        <p:nvSpPr>
          <p:cNvPr id="415761" name="TextBox 357"/>
          <p:cNvSpPr txBox="1">
            <a:spLocks noChangeArrowheads="1"/>
          </p:cNvSpPr>
          <p:nvPr/>
        </p:nvSpPr>
        <p:spPr bwMode="auto">
          <a:xfrm>
            <a:off x="3248025" y="1381137"/>
            <a:ext cx="189142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/>
              <a:t>Acenocoumarol</a:t>
            </a:r>
          </a:p>
          <a:p>
            <a:r>
              <a:rPr lang="nl-NL"/>
              <a:t>Phenprocoumon</a:t>
            </a:r>
          </a:p>
          <a:p>
            <a:r>
              <a:rPr lang="nl-NL"/>
              <a:t>Warfarin</a:t>
            </a:r>
          </a:p>
          <a:p>
            <a:r>
              <a:rPr lang="nl-NL"/>
              <a:t>LMWH</a:t>
            </a:r>
          </a:p>
          <a:p>
            <a:r>
              <a:rPr lang="nl-NL"/>
              <a:t>Dabigatran</a:t>
            </a:r>
          </a:p>
          <a:p>
            <a:r>
              <a:rPr lang="nl-NL"/>
              <a:t>Argatroban</a:t>
            </a:r>
          </a:p>
          <a:p>
            <a:r>
              <a:rPr lang="nl-NL"/>
              <a:t>Bivalirudin</a:t>
            </a:r>
          </a:p>
          <a:p>
            <a:r>
              <a:rPr lang="nl-NL"/>
              <a:t>SCH 530348</a:t>
            </a:r>
          </a:p>
          <a:p>
            <a:r>
              <a:rPr lang="nl-NL"/>
              <a:t>E-5555</a:t>
            </a:r>
          </a:p>
          <a:p>
            <a:endParaRPr lang="nl-NL"/>
          </a:p>
        </p:txBody>
      </p:sp>
      <p:sp>
        <p:nvSpPr>
          <p:cNvPr id="415762" name="TextBox 358"/>
          <p:cNvSpPr txBox="1">
            <a:spLocks noChangeArrowheads="1"/>
          </p:cNvSpPr>
          <p:nvPr/>
        </p:nvSpPr>
        <p:spPr bwMode="auto">
          <a:xfrm>
            <a:off x="220663" y="4651375"/>
            <a:ext cx="864076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2400">
                <a:solidFill>
                  <a:srgbClr val="002060"/>
                </a:solidFill>
              </a:rPr>
              <a:t>Rough Estimation:</a:t>
            </a:r>
          </a:p>
          <a:p>
            <a:r>
              <a:rPr lang="nl-NL" sz="2400">
                <a:solidFill>
                  <a:srgbClr val="002060"/>
                </a:solidFill>
              </a:rPr>
              <a:t>By the year 2015, &gt;50 antithrombotic drugs are commercially available!!!</a:t>
            </a:r>
          </a:p>
          <a:p>
            <a:endParaRPr lang="nl-NL" sz="2400">
              <a:solidFill>
                <a:srgbClr val="002060"/>
              </a:solidFill>
            </a:endParaRPr>
          </a:p>
        </p:txBody>
      </p:sp>
      <p:sp>
        <p:nvSpPr>
          <p:cNvPr id="415763" name="TextBox 48"/>
          <p:cNvSpPr txBox="1">
            <a:spLocks noChangeArrowheads="1"/>
          </p:cNvSpPr>
          <p:nvPr/>
        </p:nvSpPr>
        <p:spPr bwMode="auto">
          <a:xfrm>
            <a:off x="1228726" y="-26988"/>
            <a:ext cx="40348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4000">
                <a:solidFill>
                  <a:srgbClr val="FFFF00"/>
                </a:solidFill>
              </a:rPr>
              <a:t>The Year 2015…</a:t>
            </a:r>
            <a:endParaRPr 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4"/>
          <p:cNvSpPr>
            <a:spLocks noChangeArrowheads="1"/>
          </p:cNvSpPr>
          <p:nvPr/>
        </p:nvSpPr>
        <p:spPr bwMode="auto">
          <a:xfrm>
            <a:off x="282582" y="835036"/>
            <a:ext cx="859911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  </a:t>
            </a:r>
            <a:r>
              <a:rPr lang="en-US" sz="32400" dirty="0"/>
              <a:t> </a:t>
            </a:r>
            <a:r>
              <a:rPr lang="en-US" dirty="0"/>
              <a:t>                                                                                                           &lt;&gt; </a:t>
            </a:r>
          </a:p>
        </p:txBody>
      </p:sp>
      <p:pic>
        <p:nvPicPr>
          <p:cNvPr id="417795" name="Picture 5" descr="Slide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80137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Rechte verbindingslijn 3"/>
          <p:cNvCxnSpPr>
            <a:cxnSpLocks noChangeShapeType="1"/>
          </p:cNvCxnSpPr>
          <p:nvPr/>
        </p:nvCxn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Tekstvak 4"/>
          <p:cNvSpPr txBox="1"/>
          <p:nvPr/>
        </p:nvSpPr>
        <p:spPr>
          <a:xfrm>
            <a:off x="2810183" y="228600"/>
            <a:ext cx="38950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FFFF00"/>
                </a:solidFill>
              </a:rPr>
              <a:t>Wrong </a:t>
            </a:r>
            <a:r>
              <a:rPr lang="nl-NL" sz="3200" dirty="0" err="1" smtClean="0">
                <a:solidFill>
                  <a:srgbClr val="FFFF00"/>
                </a:solidFill>
              </a:rPr>
              <a:t>road</a:t>
            </a:r>
            <a:r>
              <a:rPr lang="nl-NL" sz="3200" dirty="0" smtClean="0">
                <a:solidFill>
                  <a:srgbClr val="FFFF00"/>
                </a:solidFill>
              </a:rPr>
              <a:t>! Return! </a:t>
            </a:r>
            <a:endParaRPr lang="nl-NL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itel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r>
              <a:rPr lang="en-GB" sz="3600" smtClean="0">
                <a:solidFill>
                  <a:srgbClr val="FFFF00"/>
                </a:solidFill>
                <a:latin typeface="Calibri" pitchFamily="-83" charset="0"/>
                <a:ea typeface="Arial" pitchFamily="-83" charset="0"/>
                <a:cs typeface="Arial" pitchFamily="-83" charset="0"/>
              </a:rPr>
              <a:t>Personalized Medicine</a:t>
            </a:r>
            <a:br>
              <a:rPr lang="en-GB" sz="3600" smtClean="0">
                <a:solidFill>
                  <a:srgbClr val="FFFF00"/>
                </a:solidFill>
                <a:latin typeface="Calibri" pitchFamily="-83" charset="0"/>
                <a:ea typeface="Arial" pitchFamily="-83" charset="0"/>
                <a:cs typeface="Arial" pitchFamily="-83" charset="0"/>
              </a:rPr>
            </a:br>
            <a:r>
              <a:rPr lang="en-GB" sz="3600" smtClean="0">
                <a:solidFill>
                  <a:srgbClr val="FFFF00"/>
                </a:solidFill>
                <a:latin typeface="Calibri" pitchFamily="-83" charset="0"/>
                <a:ea typeface="Arial" pitchFamily="-83" charset="0"/>
                <a:cs typeface="Arial" pitchFamily="-83" charset="0"/>
              </a:rPr>
              <a:t> Measure Platelet Function </a:t>
            </a:r>
            <a:r>
              <a:rPr lang="en-GB" sz="3200" smtClean="0">
                <a:solidFill>
                  <a:srgbClr val="FFFF00"/>
                </a:solidFill>
                <a:latin typeface="Calibri" pitchFamily="-83" charset="0"/>
                <a:ea typeface="Arial" pitchFamily="-83" charset="0"/>
                <a:cs typeface="Arial" pitchFamily="-83" charset="0"/>
              </a:rPr>
              <a:t>?</a:t>
            </a:r>
          </a:p>
        </p:txBody>
      </p:sp>
      <p:sp>
        <p:nvSpPr>
          <p:cNvPr id="41984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533400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-83" charset="2"/>
              <a:buChar char="§"/>
            </a:pPr>
            <a:r>
              <a:rPr lang="nl-NL" sz="3600" i="1" smtClean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Marked interindividual </a:t>
            </a:r>
            <a:r>
              <a:rPr lang="nl-NL" sz="3600" i="1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variability in baseline (intrinsic) platelet </a:t>
            </a:r>
            <a:r>
              <a:rPr lang="nl-NL" sz="3600" i="1" smtClean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reactivity.</a:t>
            </a:r>
          </a:p>
          <a:p>
            <a:pPr>
              <a:buClr>
                <a:srgbClr val="FFFF00"/>
              </a:buClr>
              <a:buFontTx/>
              <a:buNone/>
            </a:pPr>
            <a:r>
              <a:rPr lang="nl-NL" sz="3600" i="1" smtClean="0">
                <a:solidFill>
                  <a:srgbClr val="FFFF00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   High platelet reactivity marker worse outcome</a:t>
            </a:r>
          </a:p>
          <a:p>
            <a:pPr>
              <a:buClr>
                <a:srgbClr val="FFFF00"/>
              </a:buClr>
              <a:buFont typeface="Wingdings" pitchFamily="-83" charset="2"/>
              <a:buChar char="§"/>
            </a:pPr>
            <a:r>
              <a:rPr lang="nl-NL" sz="360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Marked interindividual response to antiplatelet drugs</a:t>
            </a:r>
            <a:endParaRPr lang="nl-NL" sz="3600" smtClean="0">
              <a:solidFill>
                <a:schemeClr val="bg1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§"/>
            </a:pPr>
            <a:r>
              <a:rPr lang="nl-NL" sz="3600" smtClean="0">
                <a:solidFill>
                  <a:schemeClr val="bg1"/>
                </a:solidFill>
                <a:latin typeface="Calibri" pitchFamily="-83" charset="0"/>
                <a:ea typeface="ＭＳ Ｐゴシック" pitchFamily="-83" charset="-128"/>
                <a:cs typeface="ＭＳ Ｐゴシック" pitchFamily="-83" charset="-128"/>
              </a:rPr>
              <a:t>“One size fits all” doesn’t work</a:t>
            </a:r>
            <a:endParaRPr lang="nl-NL" sz="2400" smtClean="0">
              <a:solidFill>
                <a:schemeClr val="bg1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  <a:p>
            <a:pPr>
              <a:buClr>
                <a:srgbClr val="FFFF00"/>
              </a:buClr>
              <a:buFontTx/>
              <a:buNone/>
            </a:pPr>
            <a:endParaRPr lang="nl-NL" sz="3600">
              <a:solidFill>
                <a:srgbClr val="FFFF00"/>
              </a:solidFill>
              <a:latin typeface="Calibri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cxnSp>
        <p:nvCxnSpPr>
          <p:cNvPr id="4" name="Rechte verbindingslijn 3"/>
          <p:cNvCxnSpPr>
            <a:cxnSpLocks noChangeShapeType="1"/>
          </p:cNvCxnSpPr>
          <p:nvPr/>
        </p:nvCxnSpPr>
        <p:spPr bwMode="auto">
          <a:xfrm>
            <a:off x="0" y="1447800"/>
            <a:ext cx="9144000" cy="158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,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,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,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,4|2,2|3,1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Standaardontwerp">
  <a:themeElements>
    <a:clrScheme name="5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medtronic design templat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E80000"/>
      </a:accent1>
      <a:accent2>
        <a:srgbClr val="FFFF00"/>
      </a:accent2>
      <a:accent3>
        <a:srgbClr val="AAAAAA"/>
      </a:accent3>
      <a:accent4>
        <a:srgbClr val="DADADA"/>
      </a:accent4>
      <a:accent5>
        <a:srgbClr val="F2AAAA"/>
      </a:accent5>
      <a:accent6>
        <a:srgbClr val="E7E700"/>
      </a:accent6>
      <a:hlink>
        <a:srgbClr val="1FB714"/>
      </a:hlink>
      <a:folHlink>
        <a:srgbClr val="618FFD"/>
      </a:folHlink>
    </a:clrScheme>
    <a:fontScheme name="medtronic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medtronic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3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14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5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00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16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00FF"/>
        </a:hlink>
        <a:folHlink>
          <a:srgbClr val="FF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azures">
  <a:themeElements>
    <a:clrScheme name="azures 15">
      <a:dk1>
        <a:srgbClr val="000000"/>
      </a:dk1>
      <a:lt1>
        <a:srgbClr val="FFFFFF"/>
      </a:lt1>
      <a:dk2>
        <a:srgbClr val="114FFB"/>
      </a:dk2>
      <a:lt2>
        <a:srgbClr val="FFFF00"/>
      </a:lt2>
      <a:accent1>
        <a:srgbClr val="99CCFF"/>
      </a:accent1>
      <a:accent2>
        <a:srgbClr val="FF0000"/>
      </a:accent2>
      <a:accent3>
        <a:srgbClr val="AAB2FD"/>
      </a:accent3>
      <a:accent4>
        <a:srgbClr val="DADADA"/>
      </a:accent4>
      <a:accent5>
        <a:srgbClr val="CAE2FF"/>
      </a:accent5>
      <a:accent6>
        <a:srgbClr val="E70000"/>
      </a:accent6>
      <a:hlink>
        <a:srgbClr val="00FF00"/>
      </a:hlink>
      <a:folHlink>
        <a:srgbClr val="FF00FF"/>
      </a:folHlink>
    </a:clrScheme>
    <a:fontScheme name="azu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azure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 8">
        <a:dk1>
          <a:srgbClr val="000000"/>
        </a:dk1>
        <a:lt1>
          <a:srgbClr val="FFFFFF"/>
        </a:lt1>
        <a:dk2>
          <a:srgbClr val="114FFB"/>
        </a:dk2>
        <a:lt2>
          <a:srgbClr val="8CF4EA"/>
        </a:lt2>
        <a:accent1>
          <a:srgbClr val="00B7A5"/>
        </a:accent1>
        <a:accent2>
          <a:srgbClr val="D49FFF"/>
        </a:accent2>
        <a:accent3>
          <a:srgbClr val="AAB2FD"/>
        </a:accent3>
        <a:accent4>
          <a:srgbClr val="DADADA"/>
        </a:accent4>
        <a:accent5>
          <a:srgbClr val="AAD8CF"/>
        </a:accent5>
        <a:accent6>
          <a:srgbClr val="C090E7"/>
        </a:accent6>
        <a:hlink>
          <a:srgbClr val="CCECFF"/>
        </a:hlink>
        <a:folHlink>
          <a:srgbClr val="618F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s 9">
        <a:dk1>
          <a:srgbClr val="000000"/>
        </a:dk1>
        <a:lt1>
          <a:srgbClr val="FFFFFF"/>
        </a:lt1>
        <a:dk2>
          <a:srgbClr val="114FFB"/>
        </a:dk2>
        <a:lt2>
          <a:srgbClr val="8CF4EA"/>
        </a:lt2>
        <a:accent1>
          <a:srgbClr val="00B7A5"/>
        </a:accent1>
        <a:accent2>
          <a:srgbClr val="D49FFF"/>
        </a:accent2>
        <a:accent3>
          <a:srgbClr val="AAB2FD"/>
        </a:accent3>
        <a:accent4>
          <a:srgbClr val="DADADA"/>
        </a:accent4>
        <a:accent5>
          <a:srgbClr val="AAD8CF"/>
        </a:accent5>
        <a:accent6>
          <a:srgbClr val="C090E7"/>
        </a:accent6>
        <a:hlink>
          <a:srgbClr val="99CCFF"/>
        </a:hlink>
        <a:folHlink>
          <a:srgbClr val="618F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s 10">
        <a:dk1>
          <a:srgbClr val="000000"/>
        </a:dk1>
        <a:lt1>
          <a:srgbClr val="FFFFFF"/>
        </a:lt1>
        <a:dk2>
          <a:srgbClr val="114FFB"/>
        </a:dk2>
        <a:lt2>
          <a:srgbClr val="8CF4EA"/>
        </a:lt2>
        <a:accent1>
          <a:srgbClr val="00B7A5"/>
        </a:accent1>
        <a:accent2>
          <a:srgbClr val="D49FFF"/>
        </a:accent2>
        <a:accent3>
          <a:srgbClr val="AAB2FD"/>
        </a:accent3>
        <a:accent4>
          <a:srgbClr val="DADADA"/>
        </a:accent4>
        <a:accent5>
          <a:srgbClr val="AAD8CF"/>
        </a:accent5>
        <a:accent6>
          <a:srgbClr val="C090E7"/>
        </a:accent6>
        <a:hlink>
          <a:srgbClr val="CCE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s 11">
        <a:dk1>
          <a:srgbClr val="000000"/>
        </a:dk1>
        <a:lt1>
          <a:srgbClr val="FFFFFF"/>
        </a:lt1>
        <a:dk2>
          <a:srgbClr val="114FFB"/>
        </a:dk2>
        <a:lt2>
          <a:srgbClr val="FFFF00"/>
        </a:lt2>
        <a:accent1>
          <a:srgbClr val="00B7A5"/>
        </a:accent1>
        <a:accent2>
          <a:srgbClr val="D49FFF"/>
        </a:accent2>
        <a:accent3>
          <a:srgbClr val="AAB2FD"/>
        </a:accent3>
        <a:accent4>
          <a:srgbClr val="DADADA"/>
        </a:accent4>
        <a:accent5>
          <a:srgbClr val="AAD8CF"/>
        </a:accent5>
        <a:accent6>
          <a:srgbClr val="C090E7"/>
        </a:accent6>
        <a:hlink>
          <a:srgbClr val="CCE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s 12">
        <a:dk1>
          <a:srgbClr val="000000"/>
        </a:dk1>
        <a:lt1>
          <a:srgbClr val="FFFFFF"/>
        </a:lt1>
        <a:dk2>
          <a:srgbClr val="114FFB"/>
        </a:dk2>
        <a:lt2>
          <a:srgbClr val="FFFF00"/>
        </a:lt2>
        <a:accent1>
          <a:srgbClr val="99CCFF"/>
        </a:accent1>
        <a:accent2>
          <a:srgbClr val="D49FFF"/>
        </a:accent2>
        <a:accent3>
          <a:srgbClr val="AAB2FD"/>
        </a:accent3>
        <a:accent4>
          <a:srgbClr val="DADADA"/>
        </a:accent4>
        <a:accent5>
          <a:srgbClr val="CAE2FF"/>
        </a:accent5>
        <a:accent6>
          <a:srgbClr val="C090E7"/>
        </a:accent6>
        <a:hlink>
          <a:srgbClr val="CCE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s 13">
        <a:dk1>
          <a:srgbClr val="000000"/>
        </a:dk1>
        <a:lt1>
          <a:srgbClr val="FFFFFF"/>
        </a:lt1>
        <a:dk2>
          <a:srgbClr val="114FFB"/>
        </a:dk2>
        <a:lt2>
          <a:srgbClr val="FFFF00"/>
        </a:lt2>
        <a:accent1>
          <a:srgbClr val="99CCFF"/>
        </a:accent1>
        <a:accent2>
          <a:srgbClr val="FF0000"/>
        </a:accent2>
        <a:accent3>
          <a:srgbClr val="AAB2FD"/>
        </a:accent3>
        <a:accent4>
          <a:srgbClr val="DADADA"/>
        </a:accent4>
        <a:accent5>
          <a:srgbClr val="CAE2FF"/>
        </a:accent5>
        <a:accent6>
          <a:srgbClr val="E70000"/>
        </a:accent6>
        <a:hlink>
          <a:srgbClr val="CCE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s 14">
        <a:dk1>
          <a:srgbClr val="000000"/>
        </a:dk1>
        <a:lt1>
          <a:srgbClr val="FFFFFF"/>
        </a:lt1>
        <a:dk2>
          <a:srgbClr val="114FFB"/>
        </a:dk2>
        <a:lt2>
          <a:srgbClr val="FFFF00"/>
        </a:lt2>
        <a:accent1>
          <a:srgbClr val="99CCFF"/>
        </a:accent1>
        <a:accent2>
          <a:srgbClr val="FF0000"/>
        </a:accent2>
        <a:accent3>
          <a:srgbClr val="AAB2FD"/>
        </a:accent3>
        <a:accent4>
          <a:srgbClr val="DADADA"/>
        </a:accent4>
        <a:accent5>
          <a:srgbClr val="CAE2FF"/>
        </a:accent5>
        <a:accent6>
          <a:srgbClr val="E70000"/>
        </a:accent6>
        <a:hlink>
          <a:srgbClr val="00FF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s 15">
        <a:dk1>
          <a:srgbClr val="000000"/>
        </a:dk1>
        <a:lt1>
          <a:srgbClr val="FFFFFF"/>
        </a:lt1>
        <a:dk2>
          <a:srgbClr val="114FFB"/>
        </a:dk2>
        <a:lt2>
          <a:srgbClr val="FFFF00"/>
        </a:lt2>
        <a:accent1>
          <a:srgbClr val="99CCFF"/>
        </a:accent1>
        <a:accent2>
          <a:srgbClr val="FF0000"/>
        </a:accent2>
        <a:accent3>
          <a:srgbClr val="AAB2FD"/>
        </a:accent3>
        <a:accent4>
          <a:srgbClr val="DADADA"/>
        </a:accent4>
        <a:accent5>
          <a:srgbClr val="CAE2FF"/>
        </a:accent5>
        <a:accent6>
          <a:srgbClr val="E70000"/>
        </a:accent6>
        <a:hlink>
          <a:srgbClr val="00FF00"/>
        </a:hlink>
        <a:folHlink>
          <a:srgbClr val="FF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s 16">
        <a:dk1>
          <a:srgbClr val="000000"/>
        </a:dk1>
        <a:lt1>
          <a:srgbClr val="FFFFFF"/>
        </a:lt1>
        <a:dk2>
          <a:srgbClr val="114FFB"/>
        </a:dk2>
        <a:lt2>
          <a:srgbClr val="FFFF00"/>
        </a:lt2>
        <a:accent1>
          <a:srgbClr val="99CCFF"/>
        </a:accent1>
        <a:accent2>
          <a:srgbClr val="FF0000"/>
        </a:accent2>
        <a:accent3>
          <a:srgbClr val="AAB2FD"/>
        </a:accent3>
        <a:accent4>
          <a:srgbClr val="DADADA"/>
        </a:accent4>
        <a:accent5>
          <a:srgbClr val="CAE2FF"/>
        </a:accent5>
        <a:accent6>
          <a:srgbClr val="E70000"/>
        </a:accent6>
        <a:hlink>
          <a:srgbClr val="00FF00"/>
        </a:hlink>
        <a:folHlink>
          <a:srgbClr val="00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medtronic design templat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E80000"/>
      </a:accent1>
      <a:accent2>
        <a:srgbClr val="FFFF00"/>
      </a:accent2>
      <a:accent3>
        <a:srgbClr val="AAAAAA"/>
      </a:accent3>
      <a:accent4>
        <a:srgbClr val="DADADA"/>
      </a:accent4>
      <a:accent5>
        <a:srgbClr val="F2AAAA"/>
      </a:accent5>
      <a:accent6>
        <a:srgbClr val="E7E700"/>
      </a:accent6>
      <a:hlink>
        <a:srgbClr val="1FB714"/>
      </a:hlink>
      <a:folHlink>
        <a:srgbClr val="618FFD"/>
      </a:folHlink>
    </a:clrScheme>
    <a:fontScheme name="medtronic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triangle" w="med" len="med"/>
        </a:ln>
        <a:effectLst>
          <a:prstShdw prst="shdw17" dist="17961" dir="2700000">
            <a:schemeClr val="accent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triangle" w="med" len="med"/>
        </a:ln>
        <a:effectLst>
          <a:prstShdw prst="shdw17" dist="17961" dir="2700000">
            <a:schemeClr val="accent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dtronic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3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14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5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00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16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00FF"/>
        </a:hlink>
        <a:folHlink>
          <a:srgbClr val="FF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Sjabloon Ziekenhuis presentatie_endorsed (screen)">
  <a:themeElements>
    <a:clrScheme name="Sjabloon Ziekenhuis presentatie_endorsed (screen) 1">
      <a:dk1>
        <a:srgbClr val="656667"/>
      </a:dk1>
      <a:lt1>
        <a:srgbClr val="FFFFFF"/>
      </a:lt1>
      <a:dk2>
        <a:srgbClr val="840054"/>
      </a:dk2>
      <a:lt2>
        <a:srgbClr val="B4AAAA"/>
      </a:lt2>
      <a:accent1>
        <a:srgbClr val="AA735A"/>
      </a:accent1>
      <a:accent2>
        <a:srgbClr val="644B4B"/>
      </a:accent2>
      <a:accent3>
        <a:srgbClr val="FFFFFF"/>
      </a:accent3>
      <a:accent4>
        <a:srgbClr val="555657"/>
      </a:accent4>
      <a:accent5>
        <a:srgbClr val="D2BCB5"/>
      </a:accent5>
      <a:accent6>
        <a:srgbClr val="5A4343"/>
      </a:accent6>
      <a:hlink>
        <a:srgbClr val="F26522"/>
      </a:hlink>
      <a:folHlink>
        <a:srgbClr val="F79E71"/>
      </a:folHlink>
    </a:clrScheme>
    <a:fontScheme name="Sjabloon Ziekenhuis presentatie_endorsed (screen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jabloon Ziekenhuis presentatie_endorsed (screen) 1">
        <a:dk1>
          <a:srgbClr val="656667"/>
        </a:dk1>
        <a:lt1>
          <a:srgbClr val="FFFFFF"/>
        </a:lt1>
        <a:dk2>
          <a:srgbClr val="840054"/>
        </a:dk2>
        <a:lt2>
          <a:srgbClr val="B4AAAA"/>
        </a:lt2>
        <a:accent1>
          <a:srgbClr val="AA735A"/>
        </a:accent1>
        <a:accent2>
          <a:srgbClr val="644B4B"/>
        </a:accent2>
        <a:accent3>
          <a:srgbClr val="FFFFFF"/>
        </a:accent3>
        <a:accent4>
          <a:srgbClr val="555657"/>
        </a:accent4>
        <a:accent5>
          <a:srgbClr val="D2BCB5"/>
        </a:accent5>
        <a:accent6>
          <a:srgbClr val="5A4343"/>
        </a:accent6>
        <a:hlink>
          <a:srgbClr val="F26522"/>
        </a:hlink>
        <a:folHlink>
          <a:srgbClr val="F79E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Sjabloon Ziekenhuis presentatie_endorsed (screen)">
  <a:themeElements>
    <a:clrScheme name="Sjabloon Ziekenhuis presentatie_endorsed (screen) 1">
      <a:dk1>
        <a:srgbClr val="656667"/>
      </a:dk1>
      <a:lt1>
        <a:srgbClr val="FFFFFF"/>
      </a:lt1>
      <a:dk2>
        <a:srgbClr val="840054"/>
      </a:dk2>
      <a:lt2>
        <a:srgbClr val="B4AAAA"/>
      </a:lt2>
      <a:accent1>
        <a:srgbClr val="AA735A"/>
      </a:accent1>
      <a:accent2>
        <a:srgbClr val="644B4B"/>
      </a:accent2>
      <a:accent3>
        <a:srgbClr val="FFFFFF"/>
      </a:accent3>
      <a:accent4>
        <a:srgbClr val="555657"/>
      </a:accent4>
      <a:accent5>
        <a:srgbClr val="D2BCB5"/>
      </a:accent5>
      <a:accent6>
        <a:srgbClr val="5A4343"/>
      </a:accent6>
      <a:hlink>
        <a:srgbClr val="F26522"/>
      </a:hlink>
      <a:folHlink>
        <a:srgbClr val="F79E71"/>
      </a:folHlink>
    </a:clrScheme>
    <a:fontScheme name="Sjabloon Ziekenhuis presentatie_endorsed (screen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jabloon Ziekenhuis presentatie_endorsed (screen) 1">
        <a:dk1>
          <a:srgbClr val="656667"/>
        </a:dk1>
        <a:lt1>
          <a:srgbClr val="FFFFFF"/>
        </a:lt1>
        <a:dk2>
          <a:srgbClr val="840054"/>
        </a:dk2>
        <a:lt2>
          <a:srgbClr val="B4AAAA"/>
        </a:lt2>
        <a:accent1>
          <a:srgbClr val="AA735A"/>
        </a:accent1>
        <a:accent2>
          <a:srgbClr val="644B4B"/>
        </a:accent2>
        <a:accent3>
          <a:srgbClr val="FFFFFF"/>
        </a:accent3>
        <a:accent4>
          <a:srgbClr val="555657"/>
        </a:accent4>
        <a:accent5>
          <a:srgbClr val="D2BCB5"/>
        </a:accent5>
        <a:accent6>
          <a:srgbClr val="5A4343"/>
        </a:accent6>
        <a:hlink>
          <a:srgbClr val="F26522"/>
        </a:hlink>
        <a:folHlink>
          <a:srgbClr val="F79E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Sjabloon Ziekenhuis presentatie_endorsed (screen)">
  <a:themeElements>
    <a:clrScheme name="Sjabloon Ziekenhuis presentatie_endorsed (screen) 1">
      <a:dk1>
        <a:srgbClr val="656667"/>
      </a:dk1>
      <a:lt1>
        <a:srgbClr val="FFFFFF"/>
      </a:lt1>
      <a:dk2>
        <a:srgbClr val="840054"/>
      </a:dk2>
      <a:lt2>
        <a:srgbClr val="B4AAAA"/>
      </a:lt2>
      <a:accent1>
        <a:srgbClr val="AA735A"/>
      </a:accent1>
      <a:accent2>
        <a:srgbClr val="644B4B"/>
      </a:accent2>
      <a:accent3>
        <a:srgbClr val="FFFFFF"/>
      </a:accent3>
      <a:accent4>
        <a:srgbClr val="555657"/>
      </a:accent4>
      <a:accent5>
        <a:srgbClr val="D2BCB5"/>
      </a:accent5>
      <a:accent6>
        <a:srgbClr val="5A4343"/>
      </a:accent6>
      <a:hlink>
        <a:srgbClr val="F26522"/>
      </a:hlink>
      <a:folHlink>
        <a:srgbClr val="F79E71"/>
      </a:folHlink>
    </a:clrScheme>
    <a:fontScheme name="Sjabloon Ziekenhuis presentatie_endorsed (screen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jabloon Ziekenhuis presentatie_endorsed (screen) 1">
        <a:dk1>
          <a:srgbClr val="656667"/>
        </a:dk1>
        <a:lt1>
          <a:srgbClr val="FFFFFF"/>
        </a:lt1>
        <a:dk2>
          <a:srgbClr val="840054"/>
        </a:dk2>
        <a:lt2>
          <a:srgbClr val="B4AAAA"/>
        </a:lt2>
        <a:accent1>
          <a:srgbClr val="AA735A"/>
        </a:accent1>
        <a:accent2>
          <a:srgbClr val="644B4B"/>
        </a:accent2>
        <a:accent3>
          <a:srgbClr val="FFFFFF"/>
        </a:accent3>
        <a:accent4>
          <a:srgbClr val="555657"/>
        </a:accent4>
        <a:accent5>
          <a:srgbClr val="D2BCB5"/>
        </a:accent5>
        <a:accent6>
          <a:srgbClr val="5A4343"/>
        </a:accent6>
        <a:hlink>
          <a:srgbClr val="F26522"/>
        </a:hlink>
        <a:folHlink>
          <a:srgbClr val="F79E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_Sjabloon Ziekenhuis presentatie_endorsed (screen)">
  <a:themeElements>
    <a:clrScheme name="Sjabloon Ziekenhuis presentatie_endorsed (screen) 1">
      <a:dk1>
        <a:srgbClr val="656667"/>
      </a:dk1>
      <a:lt1>
        <a:srgbClr val="FFFFFF"/>
      </a:lt1>
      <a:dk2>
        <a:srgbClr val="840054"/>
      </a:dk2>
      <a:lt2>
        <a:srgbClr val="B4AAAA"/>
      </a:lt2>
      <a:accent1>
        <a:srgbClr val="AA735A"/>
      </a:accent1>
      <a:accent2>
        <a:srgbClr val="644B4B"/>
      </a:accent2>
      <a:accent3>
        <a:srgbClr val="FFFFFF"/>
      </a:accent3>
      <a:accent4>
        <a:srgbClr val="555657"/>
      </a:accent4>
      <a:accent5>
        <a:srgbClr val="D2BCB5"/>
      </a:accent5>
      <a:accent6>
        <a:srgbClr val="5A4343"/>
      </a:accent6>
      <a:hlink>
        <a:srgbClr val="F26522"/>
      </a:hlink>
      <a:folHlink>
        <a:srgbClr val="F79E71"/>
      </a:folHlink>
    </a:clrScheme>
    <a:fontScheme name="Sjabloon Ziekenhuis presentatie_endorsed (screen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jabloon Ziekenhuis presentatie_endorsed (screen) 1">
        <a:dk1>
          <a:srgbClr val="656667"/>
        </a:dk1>
        <a:lt1>
          <a:srgbClr val="FFFFFF"/>
        </a:lt1>
        <a:dk2>
          <a:srgbClr val="840054"/>
        </a:dk2>
        <a:lt2>
          <a:srgbClr val="B4AAAA"/>
        </a:lt2>
        <a:accent1>
          <a:srgbClr val="AA735A"/>
        </a:accent1>
        <a:accent2>
          <a:srgbClr val="644B4B"/>
        </a:accent2>
        <a:accent3>
          <a:srgbClr val="FFFFFF"/>
        </a:accent3>
        <a:accent4>
          <a:srgbClr val="555657"/>
        </a:accent4>
        <a:accent5>
          <a:srgbClr val="D2BCB5"/>
        </a:accent5>
        <a:accent6>
          <a:srgbClr val="5A4343"/>
        </a:accent6>
        <a:hlink>
          <a:srgbClr val="F26522"/>
        </a:hlink>
        <a:folHlink>
          <a:srgbClr val="F79E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_Sjabloon Ziekenhuis presentatie_endorsed (screen)">
  <a:themeElements>
    <a:clrScheme name="Sjabloon Ziekenhuis presentatie_endorsed (screen) 1">
      <a:dk1>
        <a:srgbClr val="656667"/>
      </a:dk1>
      <a:lt1>
        <a:srgbClr val="FFFFFF"/>
      </a:lt1>
      <a:dk2>
        <a:srgbClr val="840054"/>
      </a:dk2>
      <a:lt2>
        <a:srgbClr val="B4AAAA"/>
      </a:lt2>
      <a:accent1>
        <a:srgbClr val="AA735A"/>
      </a:accent1>
      <a:accent2>
        <a:srgbClr val="644B4B"/>
      </a:accent2>
      <a:accent3>
        <a:srgbClr val="FFFFFF"/>
      </a:accent3>
      <a:accent4>
        <a:srgbClr val="555657"/>
      </a:accent4>
      <a:accent5>
        <a:srgbClr val="D2BCB5"/>
      </a:accent5>
      <a:accent6>
        <a:srgbClr val="5A4343"/>
      </a:accent6>
      <a:hlink>
        <a:srgbClr val="F26522"/>
      </a:hlink>
      <a:folHlink>
        <a:srgbClr val="F79E71"/>
      </a:folHlink>
    </a:clrScheme>
    <a:fontScheme name="Sjabloon Ziekenhuis presentatie_endorsed (screen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jabloon Ziekenhuis presentatie_endorsed (screen) 1">
        <a:dk1>
          <a:srgbClr val="656667"/>
        </a:dk1>
        <a:lt1>
          <a:srgbClr val="FFFFFF"/>
        </a:lt1>
        <a:dk2>
          <a:srgbClr val="840054"/>
        </a:dk2>
        <a:lt2>
          <a:srgbClr val="B4AAAA"/>
        </a:lt2>
        <a:accent1>
          <a:srgbClr val="AA735A"/>
        </a:accent1>
        <a:accent2>
          <a:srgbClr val="644B4B"/>
        </a:accent2>
        <a:accent3>
          <a:srgbClr val="FFFFFF"/>
        </a:accent3>
        <a:accent4>
          <a:srgbClr val="555657"/>
        </a:accent4>
        <a:accent5>
          <a:srgbClr val="D2BCB5"/>
        </a:accent5>
        <a:accent6>
          <a:srgbClr val="5A4343"/>
        </a:accent6>
        <a:hlink>
          <a:srgbClr val="F26522"/>
        </a:hlink>
        <a:folHlink>
          <a:srgbClr val="F79E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_Sjabloon Ziekenhuis presentatie_endorsed (screen)">
  <a:themeElements>
    <a:clrScheme name="Sjabloon Ziekenhuis presentatie_endorsed (screen) 1">
      <a:dk1>
        <a:srgbClr val="656667"/>
      </a:dk1>
      <a:lt1>
        <a:srgbClr val="FFFFFF"/>
      </a:lt1>
      <a:dk2>
        <a:srgbClr val="840054"/>
      </a:dk2>
      <a:lt2>
        <a:srgbClr val="B4AAAA"/>
      </a:lt2>
      <a:accent1>
        <a:srgbClr val="AA735A"/>
      </a:accent1>
      <a:accent2>
        <a:srgbClr val="644B4B"/>
      </a:accent2>
      <a:accent3>
        <a:srgbClr val="FFFFFF"/>
      </a:accent3>
      <a:accent4>
        <a:srgbClr val="555657"/>
      </a:accent4>
      <a:accent5>
        <a:srgbClr val="D2BCB5"/>
      </a:accent5>
      <a:accent6>
        <a:srgbClr val="5A4343"/>
      </a:accent6>
      <a:hlink>
        <a:srgbClr val="F26522"/>
      </a:hlink>
      <a:folHlink>
        <a:srgbClr val="F79E71"/>
      </a:folHlink>
    </a:clrScheme>
    <a:fontScheme name="Sjabloon Ziekenhuis presentatie_endorsed (screen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jabloon Ziekenhuis presentatie_endorsed (screen) 1">
        <a:dk1>
          <a:srgbClr val="656667"/>
        </a:dk1>
        <a:lt1>
          <a:srgbClr val="FFFFFF"/>
        </a:lt1>
        <a:dk2>
          <a:srgbClr val="840054"/>
        </a:dk2>
        <a:lt2>
          <a:srgbClr val="B4AAAA"/>
        </a:lt2>
        <a:accent1>
          <a:srgbClr val="AA735A"/>
        </a:accent1>
        <a:accent2>
          <a:srgbClr val="644B4B"/>
        </a:accent2>
        <a:accent3>
          <a:srgbClr val="FFFFFF"/>
        </a:accent3>
        <a:accent4>
          <a:srgbClr val="555657"/>
        </a:accent4>
        <a:accent5>
          <a:srgbClr val="D2BCB5"/>
        </a:accent5>
        <a:accent6>
          <a:srgbClr val="5A4343"/>
        </a:accent6>
        <a:hlink>
          <a:srgbClr val="F26522"/>
        </a:hlink>
        <a:folHlink>
          <a:srgbClr val="F79E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dtronic design templat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E80000"/>
      </a:accent1>
      <a:accent2>
        <a:srgbClr val="FFFF00"/>
      </a:accent2>
      <a:accent3>
        <a:srgbClr val="AAAAAA"/>
      </a:accent3>
      <a:accent4>
        <a:srgbClr val="DADADA"/>
      </a:accent4>
      <a:accent5>
        <a:srgbClr val="F2AAAA"/>
      </a:accent5>
      <a:accent6>
        <a:srgbClr val="E7E700"/>
      </a:accent6>
      <a:hlink>
        <a:srgbClr val="1FB714"/>
      </a:hlink>
      <a:folHlink>
        <a:srgbClr val="618FFD"/>
      </a:folHlink>
    </a:clrScheme>
    <a:fontScheme name="medtronic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medtronic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3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14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5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00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16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00FF"/>
        </a:hlink>
        <a:folHlink>
          <a:srgbClr val="FF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tronic design templat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E80000"/>
      </a:accent1>
      <a:accent2>
        <a:srgbClr val="FFFF00"/>
      </a:accent2>
      <a:accent3>
        <a:srgbClr val="AAAAAA"/>
      </a:accent3>
      <a:accent4>
        <a:srgbClr val="DADADA"/>
      </a:accent4>
      <a:accent5>
        <a:srgbClr val="F2AAAA"/>
      </a:accent5>
      <a:accent6>
        <a:srgbClr val="E7E700"/>
      </a:accent6>
      <a:hlink>
        <a:srgbClr val="1FB714"/>
      </a:hlink>
      <a:folHlink>
        <a:srgbClr val="618FFD"/>
      </a:folHlink>
    </a:clrScheme>
    <a:fontScheme name="medtronic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triangle" w="med" len="med"/>
        </a:ln>
        <a:effectLst>
          <a:prstShdw prst="shdw17" dist="17961" dir="2700000">
            <a:schemeClr val="accent1">
              <a:gamma/>
              <a:shade val="60000"/>
              <a:invGamma/>
              <a:alpha val="74998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triangle" w="med" len="med"/>
        </a:ln>
        <a:effectLst>
          <a:prstShdw prst="shdw17" dist="17961" dir="2700000">
            <a:schemeClr val="accent1">
              <a:gamma/>
              <a:shade val="60000"/>
              <a:invGamma/>
              <a:alpha val="74998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medtronic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3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14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tronic design template 15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00FF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tronic design template 16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0000FF"/>
        </a:hlink>
        <a:folHlink>
          <a:srgbClr val="FF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cripps Blue-White N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1_Scripps Blue-White N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39120</TotalTime>
  <Words>2728</Words>
  <Application>Microsoft Office PowerPoint</Application>
  <PresentationFormat>Diavoorstelling (4:3)</PresentationFormat>
  <Paragraphs>738</Paragraphs>
  <Slides>50</Slides>
  <Notes>32</Notes>
  <HiddenSlides>12</HiddenSlides>
  <MMClips>1</MMClips>
  <ScaleCrop>false</ScaleCrop>
  <HeadingPairs>
    <vt:vector size="6" baseType="variant">
      <vt:variant>
        <vt:lpstr>Thema</vt:lpstr>
      </vt:variant>
      <vt:variant>
        <vt:i4>27</vt:i4>
      </vt:variant>
      <vt:variant>
        <vt:lpstr>Ingesloten OLE-bronprogramma's</vt:lpstr>
      </vt:variant>
      <vt:variant>
        <vt:i4>4</vt:i4>
      </vt:variant>
      <vt:variant>
        <vt:lpstr>Diatitels</vt:lpstr>
      </vt:variant>
      <vt:variant>
        <vt:i4>50</vt:i4>
      </vt:variant>
    </vt:vector>
  </HeadingPairs>
  <TitlesOfParts>
    <vt:vector size="81" baseType="lpstr">
      <vt:lpstr>Standaardontwerp</vt:lpstr>
      <vt:lpstr>1_Standaardontwerp</vt:lpstr>
      <vt:lpstr>2_medtronic design template</vt:lpstr>
      <vt:lpstr>medtronic design template</vt:lpstr>
      <vt:lpstr>3_Standaardontwerp</vt:lpstr>
      <vt:lpstr>Default Design</vt:lpstr>
      <vt:lpstr>7_Standaardontwerp</vt:lpstr>
      <vt:lpstr>2_Scripps Blue-White No Bottom Bar</vt:lpstr>
      <vt:lpstr>11_Scripps Blue-White No Bottom Bar</vt:lpstr>
      <vt:lpstr>5_Standaardontwerp</vt:lpstr>
      <vt:lpstr>1_Default Design</vt:lpstr>
      <vt:lpstr>2_Default Design</vt:lpstr>
      <vt:lpstr>10_Standaardontwerp</vt:lpstr>
      <vt:lpstr>4_Default Design</vt:lpstr>
      <vt:lpstr>4_medtronic design template</vt:lpstr>
      <vt:lpstr>1_Standarddesign</vt:lpstr>
      <vt:lpstr>3_Default Design</vt:lpstr>
      <vt:lpstr>1_azures</vt:lpstr>
      <vt:lpstr>7_Default Design</vt:lpstr>
      <vt:lpstr>13_Standaardontwerp</vt:lpstr>
      <vt:lpstr>1_medtronic design template</vt:lpstr>
      <vt:lpstr>Sjabloon Ziekenhuis presentatie_endorsed (screen)</vt:lpstr>
      <vt:lpstr>1_Sjabloon Ziekenhuis presentatie_endorsed (screen)</vt:lpstr>
      <vt:lpstr>2_Sjabloon Ziekenhuis presentatie_endorsed (screen)</vt:lpstr>
      <vt:lpstr>3_Sjabloon Ziekenhuis presentatie_endorsed (screen)</vt:lpstr>
      <vt:lpstr>4_Sjabloon Ziekenhuis presentatie_endorsed (screen)</vt:lpstr>
      <vt:lpstr>5_Sjabloon Ziekenhuis presentatie_endorsed (screen)</vt:lpstr>
      <vt:lpstr>Presentation</vt:lpstr>
      <vt:lpstr>Bitmapafbeelding</vt:lpstr>
      <vt:lpstr>Dia</vt:lpstr>
      <vt:lpstr>Microsoft Office PowerPoint 2007-sjabloon</vt:lpstr>
      <vt:lpstr>Dia 1</vt:lpstr>
      <vt:lpstr>Dia 2</vt:lpstr>
      <vt:lpstr>Dia 3</vt:lpstr>
      <vt:lpstr>Measuring </vt:lpstr>
      <vt:lpstr> Response to antiplatelet drugs is not uniform!  </vt:lpstr>
      <vt:lpstr>Dia 6</vt:lpstr>
      <vt:lpstr>Dia 7</vt:lpstr>
      <vt:lpstr>Dia 8</vt:lpstr>
      <vt:lpstr>Personalized Medicine  Measure Platelet Function ?</vt:lpstr>
      <vt:lpstr>Interindividual Variability in Baseline  Platelet Reactivity</vt:lpstr>
      <vt:lpstr>Why Should We Measure Platelet Function ?</vt:lpstr>
      <vt:lpstr> The Response to a Uniform Dose of Clopidogrel  Is Not Uniform</vt:lpstr>
      <vt:lpstr>Why Should We Measure Platelet Function ?</vt:lpstr>
      <vt:lpstr>Dia 14</vt:lpstr>
      <vt:lpstr>Dia 15</vt:lpstr>
      <vt:lpstr>   Clopidogrel response variability is largely due to variation of the active metabolite  Candidate enzymes related to less metabolization</vt:lpstr>
      <vt:lpstr>Dia 17</vt:lpstr>
      <vt:lpstr>Dia 18</vt:lpstr>
      <vt:lpstr>Dia 19</vt:lpstr>
      <vt:lpstr> </vt:lpstr>
      <vt:lpstr>Dia 21</vt:lpstr>
      <vt:lpstr>Dia 22</vt:lpstr>
      <vt:lpstr>Dia 23</vt:lpstr>
      <vt:lpstr>Dia 24</vt:lpstr>
      <vt:lpstr>Dia 25</vt:lpstr>
      <vt:lpstr>Dia 26</vt:lpstr>
      <vt:lpstr>Dia 27</vt:lpstr>
      <vt:lpstr>Risk for recurrent events concentrated in patients with highest on-treatment reactivity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High Platelet Reactivity on Clopidogrel: Switch to Prasugrel </vt:lpstr>
      <vt:lpstr>Dia 38</vt:lpstr>
      <vt:lpstr>Dia 39</vt:lpstr>
      <vt:lpstr>Dia 40</vt:lpstr>
      <vt:lpstr>Dia 41</vt:lpstr>
      <vt:lpstr>POPular Risk Score</vt:lpstr>
      <vt:lpstr>Dia 43</vt:lpstr>
      <vt:lpstr>Dia 44</vt:lpstr>
      <vt:lpstr>Dia 45</vt:lpstr>
      <vt:lpstr>Dia 46</vt:lpstr>
      <vt:lpstr> Use Genetics in Personalized Medicine?  POPular Genetics-study </vt:lpstr>
      <vt:lpstr>Design N=2700</vt:lpstr>
      <vt:lpstr>POPular genetics</vt:lpstr>
      <vt:lpstr>Conclusions</vt:lpstr>
    </vt:vector>
  </TitlesOfParts>
  <Company>Geneeskunde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Van Werkum</dc:creator>
  <cp:lastModifiedBy>Judith</cp:lastModifiedBy>
  <cp:revision>838</cp:revision>
  <dcterms:created xsi:type="dcterms:W3CDTF">2013-03-13T17:08:23Z</dcterms:created>
  <dcterms:modified xsi:type="dcterms:W3CDTF">2013-04-03T13:31:44Z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MMaines</vt:lpwstr>
  </property>
</Properties>
</file>