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62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90651483548489"/>
          <c:y val="4.9700987095447867E-2"/>
          <c:w val="0.79009213847705306"/>
          <c:h val="0.733437692092906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Ezetimibe</c:v>
                </c:pt>
              </c:strCache>
            </c:strRef>
          </c:tx>
          <c:spPr>
            <a:solidFill>
              <a:srgbClr val="00B0F0"/>
            </a:solidFill>
            <a:ln w="9525" cap="flat" cmpd="sng" algn="ctr">
              <a:solidFill>
                <a:schemeClr val="accent3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C8051B9A-660A-4E1A-A87F-69DF8EC303E6}" type="VALUE">
                      <a:rPr lang="en-US" smtClean="0"/>
                      <a:pPr/>
                      <a:t>[WAARDE]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2.1735512190071065E-2"/>
                  <c:y val="6.495233283250734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LDL-C 2,1 </a:t>
                    </a:r>
                    <a:r>
                      <a:rPr lang="en-US" dirty="0" err="1" smtClean="0"/>
                      <a:t>mmol</a:t>
                    </a:r>
                    <a:r>
                      <a:rPr lang="en-US" dirty="0" smtClean="0"/>
                      <a:t>/L</a:t>
                    </a:r>
                  </a:p>
                  <a:p>
                    <a:fld id="{E45B2C0C-A3EA-49D0-BEE7-FC912111AE10}" type="VALUE">
                      <a:rPr lang="en-US" b="1" smtClean="0"/>
                      <a:pPr/>
                      <a:t>[WAARDE]</a:t>
                    </a:fld>
                    <a:r>
                      <a:rPr lang="en-US" b="1" dirty="0" smtClean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1.630163414255329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LDL-C</a:t>
                    </a:r>
                    <a:r>
                      <a:rPr lang="en-US" baseline="0" dirty="0" smtClean="0"/>
                      <a:t> 2,2 </a:t>
                    </a:r>
                    <a:r>
                      <a:rPr lang="en-US" baseline="0" dirty="0" err="1" smtClean="0"/>
                      <a:t>mmol</a:t>
                    </a:r>
                    <a:r>
                      <a:rPr lang="en-US" baseline="0" dirty="0" smtClean="0"/>
                      <a:t>/L</a:t>
                    </a:r>
                    <a:endParaRPr lang="en-US" dirty="0" smtClean="0"/>
                  </a:p>
                  <a:p>
                    <a:fld id="{F456AC5F-C404-4368-95BF-45DF3BA67D22}" type="VALUE">
                      <a:rPr lang="en-US" b="1" smtClean="0"/>
                      <a:pPr/>
                      <a:t>[WAARDE]</a:t>
                    </a:fld>
                    <a:r>
                      <a:rPr lang="en-US" b="1" dirty="0" smtClean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Week 12</c:v>
                </c:pt>
                <c:pt idx="1">
                  <c:v>Week 24</c:v>
                </c:pt>
                <c:pt idx="2">
                  <c:v>Week 52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-21.8</c:v>
                </c:pt>
                <c:pt idx="1">
                  <c:v>-20.7</c:v>
                </c:pt>
                <c:pt idx="2">
                  <c:v>-18.3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Alirocumab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36CF8CB8-B1DA-4290-8024-2F6207C1D562}" type="VALUE">
                      <a:rPr lang="en-US" smtClean="0"/>
                      <a:pPr/>
                      <a:t>[WAARDE]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3.6225853650119102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LDL-C 1,3 </a:t>
                    </a:r>
                    <a:r>
                      <a:rPr lang="en-US" dirty="0" err="1" smtClean="0"/>
                      <a:t>mmol</a:t>
                    </a:r>
                    <a:r>
                      <a:rPr lang="en-US" dirty="0" smtClean="0"/>
                      <a:t>/L</a:t>
                    </a:r>
                  </a:p>
                  <a:p>
                    <a:fld id="{A108FFFA-9168-4B52-9EBC-FB9451077E7A}" type="VALUE">
                      <a:rPr lang="en-US" b="1" smtClean="0"/>
                      <a:pPr/>
                      <a:t>[WAARDE]</a:t>
                    </a:fld>
                    <a:r>
                      <a:rPr lang="en-US" b="1" dirty="0" smtClean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LDL-C 1,4 </a:t>
                    </a:r>
                    <a:r>
                      <a:rPr lang="en-US" dirty="0" err="1" smtClean="0"/>
                      <a:t>mmol</a:t>
                    </a:r>
                    <a:r>
                      <a:rPr lang="en-US" dirty="0" smtClean="0"/>
                      <a:t>/L</a:t>
                    </a:r>
                  </a:p>
                  <a:p>
                    <a:fld id="{5EFB4B88-8E6D-45EF-996D-9E42379C6F24}" type="VALUE">
                      <a:rPr lang="en-US" b="1" smtClean="0"/>
                      <a:pPr/>
                      <a:t>[WAARDE]</a:t>
                    </a:fld>
                    <a:r>
                      <a:rPr lang="en-US" b="1" dirty="0" smtClean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Week 12</c:v>
                </c:pt>
                <c:pt idx="1">
                  <c:v>Week 24</c:v>
                </c:pt>
                <c:pt idx="2">
                  <c:v>Week 52</c:v>
                </c:pt>
              </c:strCache>
            </c:strRef>
          </c:cat>
          <c:val>
            <c:numRef>
              <c:f>Blad1!$C$2:$C$4</c:f>
              <c:numCache>
                <c:formatCode>General</c:formatCode>
                <c:ptCount val="3"/>
                <c:pt idx="0">
                  <c:v>-51.2</c:v>
                </c:pt>
                <c:pt idx="1">
                  <c:v>-50.6</c:v>
                </c:pt>
                <c:pt idx="2">
                  <c:v>-49.5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43832192"/>
        <c:axId val="343834152"/>
      </c:barChart>
      <c:catAx>
        <c:axId val="343832192"/>
        <c:scaling>
          <c:orientation val="minMax"/>
        </c:scaling>
        <c:delete val="1"/>
        <c:axPos val="b"/>
        <c:numFmt formatCode="0.00%" sourceLinked="0"/>
        <c:majorTickMark val="none"/>
        <c:minorTickMark val="none"/>
        <c:tickLblPos val="nextTo"/>
        <c:crossAx val="343834152"/>
        <c:crosses val="autoZero"/>
        <c:auto val="1"/>
        <c:lblAlgn val="ctr"/>
        <c:lblOffset val="100"/>
        <c:noMultiLvlLbl val="0"/>
      </c:catAx>
      <c:valAx>
        <c:axId val="34383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4383219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25-2-2015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9263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25-2-2015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2650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94E9E-DA0A-46A2-896D-DC3B7B63B61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5081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25-2-2015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25-2-2015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25-2-2015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316" y="267312"/>
            <a:ext cx="7166009" cy="1143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LDL-C reduction in ODYSSEY COMBO II with </a:t>
            </a:r>
            <a:r>
              <a:rPr lang="en-US" sz="2000" dirty="0" err="1" smtClean="0"/>
              <a:t>alirocumab</a:t>
            </a:r>
            <a:r>
              <a:rPr lang="en-US" sz="2000" dirty="0" smtClean="0"/>
              <a:t> vs </a:t>
            </a:r>
            <a:r>
              <a:rPr lang="en-US" sz="2000" dirty="0" err="1" smtClean="0"/>
              <a:t>ezetimibe</a:t>
            </a:r>
            <a:r>
              <a:rPr lang="en-US" sz="2000" dirty="0" smtClean="0"/>
              <a:t> in high cardiovascular risk patients with inadequately controlled LDL-C</a:t>
            </a:r>
            <a:endParaRPr lang="nl-NL" sz="2000" dirty="0"/>
          </a:p>
        </p:txBody>
      </p:sp>
      <p:sp>
        <p:nvSpPr>
          <p:cNvPr id="7" name="Tekstvak 6"/>
          <p:cNvSpPr txBox="1"/>
          <p:nvPr/>
        </p:nvSpPr>
        <p:spPr>
          <a:xfrm>
            <a:off x="3328008" y="5958133"/>
            <a:ext cx="6273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 smtClean="0">
                <a:solidFill>
                  <a:schemeClr val="bg1"/>
                </a:solidFill>
              </a:rPr>
              <a:t>Primary</a:t>
            </a:r>
            <a:r>
              <a:rPr lang="nl-NL" sz="1600" dirty="0" smtClean="0">
                <a:solidFill>
                  <a:schemeClr val="bg1"/>
                </a:solidFill>
              </a:rPr>
              <a:t> </a:t>
            </a:r>
            <a:r>
              <a:rPr lang="nl-NL" sz="1600" dirty="0" err="1" smtClean="0">
                <a:solidFill>
                  <a:schemeClr val="bg1"/>
                </a:solidFill>
              </a:rPr>
              <a:t>endpoint</a:t>
            </a:r>
            <a:r>
              <a:rPr lang="nl-NL" sz="1600" dirty="0" smtClean="0">
                <a:solidFill>
                  <a:schemeClr val="bg1"/>
                </a:solidFill>
              </a:rPr>
              <a:t>: </a:t>
            </a:r>
            <a:r>
              <a:rPr lang="en-US" sz="1600" dirty="0" smtClean="0">
                <a:solidFill>
                  <a:schemeClr val="bg1"/>
                </a:solidFill>
              </a:rPr>
              <a:t>% change in LDL-C from baseline to week 24 (ITT)</a:t>
            </a:r>
            <a:endParaRPr lang="nl-NL" sz="1600" dirty="0">
              <a:solidFill>
                <a:schemeClr val="bg1"/>
              </a:solidFill>
            </a:endParaRPr>
          </a:p>
        </p:txBody>
      </p:sp>
      <p:grpSp>
        <p:nvGrpSpPr>
          <p:cNvPr id="4" name="Groep 3"/>
          <p:cNvGrpSpPr/>
          <p:nvPr/>
        </p:nvGrpSpPr>
        <p:grpSpPr>
          <a:xfrm>
            <a:off x="889559" y="1291521"/>
            <a:ext cx="7422337" cy="4512723"/>
            <a:chOff x="326257" y="1905646"/>
            <a:chExt cx="3991275" cy="4152125"/>
          </a:xfrm>
        </p:grpSpPr>
        <p:graphicFrame>
          <p:nvGraphicFramePr>
            <p:cNvPr id="6" name="Grafiek 5"/>
            <p:cNvGraphicFramePr/>
            <p:nvPr>
              <p:extLst/>
            </p:nvPr>
          </p:nvGraphicFramePr>
          <p:xfrm>
            <a:off x="326257" y="2146903"/>
            <a:ext cx="3991275" cy="39108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" name="Tekstvak 7"/>
            <p:cNvSpPr txBox="1"/>
            <p:nvPr/>
          </p:nvSpPr>
          <p:spPr>
            <a:xfrm rot="16200000">
              <a:off x="-975459" y="3461553"/>
              <a:ext cx="348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LDL-C % change </a:t>
              </a:r>
              <a:r>
                <a:rPr lang="nl-NL" dirty="0" err="1" smtClean="0">
                  <a:solidFill>
                    <a:schemeClr val="bg1"/>
                  </a:solidFill>
                </a:rPr>
                <a:t>from</a:t>
              </a:r>
              <a:r>
                <a:rPr lang="nl-NL" dirty="0" smtClean="0">
                  <a:solidFill>
                    <a:schemeClr val="bg1"/>
                  </a:solidFill>
                </a:rPr>
                <a:t> baseline (ITT)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3" name="Tekstvak 2"/>
            <p:cNvSpPr txBox="1"/>
            <p:nvPr/>
          </p:nvSpPr>
          <p:spPr>
            <a:xfrm>
              <a:off x="1314556" y="5183533"/>
              <a:ext cx="8224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Week 12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2344808" y="5177222"/>
              <a:ext cx="8224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Week 24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3495063" y="5160863"/>
              <a:ext cx="8224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Week 52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826149" y="1912826"/>
              <a:ext cx="200156" cy="368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b="1" dirty="0" smtClean="0">
                  <a:solidFill>
                    <a:schemeClr val="bg1"/>
                  </a:solidFill>
                </a:rPr>
                <a:t>%</a:t>
              </a:r>
              <a:endParaRPr lang="nl-NL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Tekstvak 4"/>
          <p:cNvSpPr txBox="1"/>
          <p:nvPr/>
        </p:nvSpPr>
        <p:spPr>
          <a:xfrm>
            <a:off x="3310416" y="6450576"/>
            <a:ext cx="5724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i="1" dirty="0" err="1" smtClean="0">
                <a:solidFill>
                  <a:schemeClr val="bg1"/>
                </a:solidFill>
              </a:rPr>
              <a:t>Adapted</a:t>
            </a:r>
            <a:r>
              <a:rPr lang="nl-NL" sz="1400" i="1" dirty="0" smtClean="0">
                <a:solidFill>
                  <a:schemeClr val="bg1"/>
                </a:solidFill>
              </a:rPr>
              <a:t> </a:t>
            </a:r>
            <a:r>
              <a:rPr lang="nl-NL" sz="1400" i="1" dirty="0" err="1" smtClean="0">
                <a:solidFill>
                  <a:schemeClr val="bg1"/>
                </a:solidFill>
              </a:rPr>
              <a:t>from</a:t>
            </a:r>
            <a:r>
              <a:rPr lang="nl-NL" sz="1400" i="1" dirty="0" smtClean="0">
                <a:solidFill>
                  <a:schemeClr val="bg1"/>
                </a:solidFill>
              </a:rPr>
              <a:t> </a:t>
            </a:r>
            <a:r>
              <a:rPr lang="nl-NL" sz="1400" i="1" dirty="0" err="1" smtClean="0">
                <a:solidFill>
                  <a:schemeClr val="bg1"/>
                </a:solidFill>
              </a:rPr>
              <a:t>Cannon</a:t>
            </a:r>
            <a:r>
              <a:rPr lang="nl-NL" sz="1400" i="1" dirty="0" smtClean="0">
                <a:solidFill>
                  <a:schemeClr val="bg1"/>
                </a:solidFill>
              </a:rPr>
              <a:t> CP et al. </a:t>
            </a:r>
            <a:r>
              <a:rPr lang="nl-NL" sz="1400" i="1" dirty="0" err="1" smtClean="0">
                <a:solidFill>
                  <a:schemeClr val="bg1"/>
                </a:solidFill>
              </a:rPr>
              <a:t>Eur</a:t>
            </a:r>
            <a:r>
              <a:rPr lang="nl-NL" sz="1400" i="1" dirty="0" smtClean="0">
                <a:solidFill>
                  <a:schemeClr val="bg1"/>
                </a:solidFill>
              </a:rPr>
              <a:t> </a:t>
            </a:r>
            <a:r>
              <a:rPr lang="nl-NL" sz="1400" i="1" dirty="0" err="1" smtClean="0">
                <a:solidFill>
                  <a:schemeClr val="bg1"/>
                </a:solidFill>
              </a:rPr>
              <a:t>Heart</a:t>
            </a:r>
            <a:r>
              <a:rPr lang="nl-NL" sz="1400" i="1" dirty="0" smtClean="0">
                <a:solidFill>
                  <a:schemeClr val="bg1"/>
                </a:solidFill>
              </a:rPr>
              <a:t> J 2015 Feb 16 [</a:t>
            </a:r>
            <a:r>
              <a:rPr lang="nl-NL" sz="1400" i="1" dirty="0" err="1" smtClean="0">
                <a:solidFill>
                  <a:schemeClr val="bg1"/>
                </a:solidFill>
              </a:rPr>
              <a:t>Epub</a:t>
            </a:r>
            <a:r>
              <a:rPr lang="nl-NL" sz="1400" i="1" dirty="0" smtClean="0">
                <a:solidFill>
                  <a:schemeClr val="bg1"/>
                </a:solidFill>
              </a:rPr>
              <a:t> </a:t>
            </a:r>
            <a:r>
              <a:rPr lang="nl-NL" sz="1400" i="1" dirty="0" err="1" smtClean="0">
                <a:solidFill>
                  <a:schemeClr val="bg1"/>
                </a:solidFill>
              </a:rPr>
              <a:t>ahead</a:t>
            </a:r>
            <a:r>
              <a:rPr lang="nl-NL" sz="1400" i="1" dirty="0" smtClean="0">
                <a:solidFill>
                  <a:schemeClr val="bg1"/>
                </a:solidFill>
              </a:rPr>
              <a:t> of print]</a:t>
            </a:r>
            <a:endParaRPr lang="nl-NL" sz="1400" i="1" dirty="0">
              <a:solidFill>
                <a:schemeClr val="bg1"/>
              </a:solidFill>
            </a:endParaRPr>
          </a:p>
        </p:txBody>
      </p:sp>
      <p:grpSp>
        <p:nvGrpSpPr>
          <p:cNvPr id="24" name="Groep 23"/>
          <p:cNvGrpSpPr/>
          <p:nvPr/>
        </p:nvGrpSpPr>
        <p:grpSpPr>
          <a:xfrm>
            <a:off x="4643338" y="1265750"/>
            <a:ext cx="869149" cy="420261"/>
            <a:chOff x="4475753" y="1362696"/>
            <a:chExt cx="869149" cy="420261"/>
          </a:xfrm>
        </p:grpSpPr>
        <p:grpSp>
          <p:nvGrpSpPr>
            <p:cNvPr id="22" name="Groep 21"/>
            <p:cNvGrpSpPr/>
            <p:nvPr/>
          </p:nvGrpSpPr>
          <p:grpSpPr>
            <a:xfrm>
              <a:off x="4590288" y="1671875"/>
              <a:ext cx="640080" cy="111082"/>
              <a:chOff x="4590288" y="1573526"/>
              <a:chExt cx="640080" cy="111082"/>
            </a:xfrm>
          </p:grpSpPr>
          <p:cxnSp>
            <p:nvCxnSpPr>
              <p:cNvPr id="14" name="Rechte verbindingslijn 13"/>
              <p:cNvCxnSpPr/>
              <p:nvPr/>
            </p:nvCxnSpPr>
            <p:spPr>
              <a:xfrm>
                <a:off x="4590288" y="1573527"/>
                <a:ext cx="640080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echte verbindingslijn 19"/>
              <p:cNvCxnSpPr/>
              <p:nvPr/>
            </p:nvCxnSpPr>
            <p:spPr>
              <a:xfrm>
                <a:off x="5230368" y="1573527"/>
                <a:ext cx="0" cy="11108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Rechte verbindingslijn 20"/>
              <p:cNvCxnSpPr/>
              <p:nvPr/>
            </p:nvCxnSpPr>
            <p:spPr>
              <a:xfrm>
                <a:off x="4590288" y="1573526"/>
                <a:ext cx="0" cy="11108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kstvak 22"/>
            <p:cNvSpPr txBox="1"/>
            <p:nvPr/>
          </p:nvSpPr>
          <p:spPr>
            <a:xfrm>
              <a:off x="4475753" y="1362696"/>
              <a:ext cx="8691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P&lt;0,0001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224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94</Words>
  <Application>Microsoft Office PowerPoint</Application>
  <PresentationFormat>Diavoorstelling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Verdana</vt:lpstr>
      <vt:lpstr>Office-thema</vt:lpstr>
      <vt:lpstr>LDL-C reduction in ODYSSEY COMBO II with alirocumab vs ezetimibe in high cardiovascular risk patients with inadequately controlled LDL-C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Marianne Deinum</cp:lastModifiedBy>
  <cp:revision>8</cp:revision>
  <dcterms:created xsi:type="dcterms:W3CDTF">2013-04-15T08:15:24Z</dcterms:created>
  <dcterms:modified xsi:type="dcterms:W3CDTF">2015-02-25T16:01:12Z</dcterms:modified>
</cp:coreProperties>
</file>