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2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10-9-2012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10-9-2012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10-9-2012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10-9-2012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/>
              <a:t>ARISTOTLE Uitkomst:</a:t>
            </a:r>
            <a:br>
              <a:rPr lang="nl-NL" sz="3600" b="1" dirty="0" smtClean="0"/>
            </a:br>
            <a:r>
              <a:rPr lang="nl-NL" sz="3600" b="1" dirty="0" smtClean="0"/>
              <a:t>Ernstige bloeding</a:t>
            </a:r>
            <a:endParaRPr lang="nl-NL" sz="3600" dirty="0"/>
          </a:p>
        </p:txBody>
      </p:sp>
      <p:grpSp>
        <p:nvGrpSpPr>
          <p:cNvPr id="19" name="Groep 18"/>
          <p:cNvGrpSpPr/>
          <p:nvPr/>
        </p:nvGrpSpPr>
        <p:grpSpPr>
          <a:xfrm>
            <a:off x="899592" y="1268760"/>
            <a:ext cx="5182708" cy="4608512"/>
            <a:chOff x="899592" y="1268760"/>
            <a:chExt cx="5182708" cy="4608512"/>
          </a:xfrm>
        </p:grpSpPr>
        <p:sp>
          <p:nvSpPr>
            <p:cNvPr id="5" name="Tekstvak 4"/>
            <p:cNvSpPr txBox="1"/>
            <p:nvPr/>
          </p:nvSpPr>
          <p:spPr>
            <a:xfrm>
              <a:off x="1547664" y="5322694"/>
              <a:ext cx="4443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 smtClean="0">
                  <a:solidFill>
                    <a:schemeClr val="bg1"/>
                  </a:solidFill>
                </a:rPr>
                <a:t>30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  <p:sp>
          <p:nvSpPr>
            <p:cNvPr id="6" name="Tekstvak 5"/>
            <p:cNvSpPr txBox="1"/>
            <p:nvPr/>
          </p:nvSpPr>
          <p:spPr>
            <a:xfrm>
              <a:off x="2843808" y="5322694"/>
              <a:ext cx="4443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 smtClean="0">
                  <a:solidFill>
                    <a:schemeClr val="bg1"/>
                  </a:solidFill>
                </a:rPr>
                <a:t>60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4211960" y="5322694"/>
              <a:ext cx="4443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 smtClean="0">
                  <a:solidFill>
                    <a:schemeClr val="bg1"/>
                  </a:solidFill>
                </a:rPr>
                <a:t>90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5508104" y="5301208"/>
              <a:ext cx="5741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 smtClean="0">
                  <a:solidFill>
                    <a:schemeClr val="bg1"/>
                  </a:solidFill>
                </a:rPr>
                <a:t>120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16" name="Groep 15"/>
            <p:cNvGrpSpPr/>
            <p:nvPr/>
          </p:nvGrpSpPr>
          <p:grpSpPr>
            <a:xfrm>
              <a:off x="899592" y="1268760"/>
              <a:ext cx="5049852" cy="4608512"/>
              <a:chOff x="1682388" y="1268760"/>
              <a:chExt cx="5049852" cy="4608512"/>
            </a:xfrm>
          </p:grpSpPr>
          <p:sp>
            <p:nvSpPr>
              <p:cNvPr id="9" name="Tekstvak 8"/>
              <p:cNvSpPr txBox="1"/>
              <p:nvPr/>
            </p:nvSpPr>
            <p:spPr>
              <a:xfrm>
                <a:off x="2699792" y="5538718"/>
                <a:ext cx="35846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 err="1" smtClean="0">
                    <a:solidFill>
                      <a:schemeClr val="bg1"/>
                    </a:solidFill>
                  </a:rPr>
                  <a:t>Baseline-Cockcroft</a:t>
                </a:r>
                <a:r>
                  <a:rPr lang="nl-NL" sz="1600" dirty="0" smtClean="0">
                    <a:solidFill>
                      <a:schemeClr val="bg1"/>
                    </a:solidFill>
                  </a:rPr>
                  <a:t> </a:t>
                </a:r>
                <a:r>
                  <a:rPr lang="nl-NL" sz="1600" dirty="0" err="1" smtClean="0">
                    <a:solidFill>
                      <a:schemeClr val="bg1"/>
                    </a:solidFill>
                  </a:rPr>
                  <a:t>eGFR</a:t>
                </a:r>
                <a:r>
                  <a:rPr lang="nl-NL" sz="1600" dirty="0" smtClean="0">
                    <a:solidFill>
                      <a:schemeClr val="bg1"/>
                    </a:solidFill>
                  </a:rPr>
                  <a:t> </a:t>
                </a:r>
                <a:r>
                  <a:rPr lang="nl-NL" sz="1600" dirty="0" err="1" smtClean="0">
                    <a:solidFill>
                      <a:schemeClr val="bg1"/>
                    </a:solidFill>
                  </a:rPr>
                  <a:t>mL</a:t>
                </a:r>
                <a:r>
                  <a:rPr lang="nl-NL" sz="1600" dirty="0" smtClean="0">
                    <a:solidFill>
                      <a:schemeClr val="bg1"/>
                    </a:solidFill>
                  </a:rPr>
                  <a:t>/min</a:t>
                </a:r>
                <a:endParaRPr lang="nl-NL" sz="16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5" name="Groep 14"/>
              <p:cNvGrpSpPr/>
              <p:nvPr/>
            </p:nvGrpSpPr>
            <p:grpSpPr>
              <a:xfrm>
                <a:off x="1682388" y="1268760"/>
                <a:ext cx="5049852" cy="4176463"/>
                <a:chOff x="1682388" y="1268760"/>
                <a:chExt cx="5049852" cy="4176463"/>
              </a:xfrm>
            </p:grpSpPr>
            <p:pic>
              <p:nvPicPr>
                <p:cNvPr id="512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 bright="100000"/>
                </a:blip>
                <a:srcRect/>
                <a:stretch>
                  <a:fillRect/>
                </a:stretch>
              </p:blipFill>
              <p:spPr bwMode="auto">
                <a:xfrm>
                  <a:off x="2267744" y="1268760"/>
                  <a:ext cx="4464496" cy="40927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" name="Tekstvak 9"/>
                <p:cNvSpPr txBox="1"/>
                <p:nvPr/>
              </p:nvSpPr>
              <p:spPr>
                <a:xfrm rot="16200000">
                  <a:off x="1838393" y="4951178"/>
                  <a:ext cx="64953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600" dirty="0" smtClean="0">
                      <a:solidFill>
                        <a:schemeClr val="bg1"/>
                      </a:solidFill>
                    </a:rPr>
                    <a:t>0.00</a:t>
                  </a:r>
                  <a:endParaRPr lang="nl-NL" sz="1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" name="Tekstvak 10"/>
                <p:cNvSpPr txBox="1"/>
                <p:nvPr/>
              </p:nvSpPr>
              <p:spPr>
                <a:xfrm rot="16200000">
                  <a:off x="1859878" y="3727042"/>
                  <a:ext cx="64953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600" dirty="0" smtClean="0">
                      <a:solidFill>
                        <a:schemeClr val="bg1"/>
                      </a:solidFill>
                    </a:rPr>
                    <a:t>0.04</a:t>
                  </a:r>
                  <a:endParaRPr lang="nl-NL" sz="1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" name="Tekstvak 11"/>
                <p:cNvSpPr txBox="1"/>
                <p:nvPr/>
              </p:nvSpPr>
              <p:spPr>
                <a:xfrm rot="16200000">
                  <a:off x="1859878" y="2504372"/>
                  <a:ext cx="64953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600" dirty="0" smtClean="0">
                      <a:solidFill>
                        <a:schemeClr val="bg1"/>
                      </a:solidFill>
                    </a:rPr>
                    <a:t>0.08</a:t>
                  </a:r>
                  <a:endParaRPr lang="nl-NL" sz="1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kstvak 12"/>
                <p:cNvSpPr txBox="1"/>
                <p:nvPr/>
              </p:nvSpPr>
              <p:spPr>
                <a:xfrm rot="16200000">
                  <a:off x="1824221" y="1496260"/>
                  <a:ext cx="64953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600" dirty="0" smtClean="0">
                      <a:solidFill>
                        <a:schemeClr val="bg1"/>
                      </a:solidFill>
                    </a:rPr>
                    <a:t>0.12</a:t>
                  </a:r>
                  <a:endParaRPr lang="nl-NL" sz="1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" name="Tekstvak 13"/>
                <p:cNvSpPr txBox="1"/>
                <p:nvPr/>
              </p:nvSpPr>
              <p:spPr>
                <a:xfrm rot="16200000">
                  <a:off x="770503" y="3260765"/>
                  <a:ext cx="219310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1 </a:t>
                  </a:r>
                  <a:r>
                    <a:rPr lang="nl-NL" dirty="0" err="1" smtClean="0">
                      <a:solidFill>
                        <a:schemeClr val="bg1"/>
                      </a:solidFill>
                    </a:rPr>
                    <a:t>year</a:t>
                  </a:r>
                  <a:r>
                    <a:rPr lang="nl-NL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nl-NL" dirty="0" err="1" smtClean="0">
                      <a:solidFill>
                        <a:schemeClr val="bg1"/>
                      </a:solidFill>
                    </a:rPr>
                    <a:t>event</a:t>
                  </a:r>
                  <a:r>
                    <a:rPr lang="nl-NL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nl-NL" dirty="0" err="1" smtClean="0">
                      <a:solidFill>
                        <a:schemeClr val="bg1"/>
                      </a:solidFill>
                    </a:rPr>
                    <a:t>rate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/>
          <a:stretch>
            <a:fillRect/>
          </a:stretch>
        </p:blipFill>
        <p:spPr bwMode="auto">
          <a:xfrm>
            <a:off x="6516216" y="3889226"/>
            <a:ext cx="16859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kstvak 17"/>
          <p:cNvSpPr txBox="1"/>
          <p:nvPr/>
        </p:nvSpPr>
        <p:spPr>
          <a:xfrm>
            <a:off x="1835696" y="4777407"/>
            <a:ext cx="29156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 err="1" smtClean="0">
                <a:solidFill>
                  <a:schemeClr val="bg1"/>
                </a:solidFill>
              </a:rPr>
              <a:t>P</a:t>
            </a:r>
            <a:r>
              <a:rPr lang="nl-NL" sz="1400" dirty="0" err="1" smtClean="0">
                <a:solidFill>
                  <a:schemeClr val="bg1"/>
                </a:solidFill>
              </a:rPr>
              <a:t>-value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 err="1" smtClean="0">
                <a:solidFill>
                  <a:schemeClr val="bg1"/>
                </a:solidFill>
              </a:rPr>
              <a:t>for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 err="1" smtClean="0">
                <a:solidFill>
                  <a:schemeClr val="bg1"/>
                </a:solidFill>
              </a:rPr>
              <a:t>interaction</a:t>
            </a:r>
            <a:r>
              <a:rPr lang="nl-NL" sz="1400" dirty="0" smtClean="0">
                <a:solidFill>
                  <a:schemeClr val="bg1"/>
                </a:solidFill>
              </a:rPr>
              <a:t> =0.005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2699792" y="1628800"/>
            <a:ext cx="60486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Apixaban</a:t>
            </a:r>
            <a:r>
              <a:rPr lang="nl-NL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vs. </a:t>
            </a:r>
            <a:r>
              <a:rPr lang="nl-NL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warfarin</a:t>
            </a:r>
            <a:r>
              <a:rPr lang="nl-NL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voor ernstige bloeding  met continue analyse van geschatte nierfunctie met </a:t>
            </a:r>
            <a:r>
              <a:rPr lang="nl-NL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Cockcroft-Gault</a:t>
            </a:r>
            <a:endParaRPr lang="nl-NL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5700707" y="6021288"/>
            <a:ext cx="30477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1400" dirty="0" err="1" smtClean="0">
                <a:solidFill>
                  <a:schemeClr val="bg1"/>
                </a:solidFill>
              </a:rPr>
              <a:t>Hohnloser</a:t>
            </a:r>
            <a:r>
              <a:rPr lang="nl-NL" sz="1400" dirty="0" smtClean="0">
                <a:solidFill>
                  <a:schemeClr val="bg1"/>
                </a:solidFill>
              </a:rPr>
              <a:t> SH et al </a:t>
            </a:r>
            <a:r>
              <a:rPr lang="nl-NL" sz="1400" dirty="0" err="1" smtClean="0">
                <a:solidFill>
                  <a:schemeClr val="bg1"/>
                </a:solidFill>
              </a:rPr>
              <a:t>Eur</a:t>
            </a:r>
            <a:r>
              <a:rPr lang="nl-NL" sz="1400" dirty="0" smtClean="0">
                <a:solidFill>
                  <a:schemeClr val="bg1"/>
                </a:solidFill>
              </a:rPr>
              <a:t>. </a:t>
            </a:r>
            <a:r>
              <a:rPr lang="nl-NL" sz="1400" dirty="0" err="1" smtClean="0">
                <a:solidFill>
                  <a:schemeClr val="bg1"/>
                </a:solidFill>
              </a:rPr>
              <a:t>Heart</a:t>
            </a:r>
            <a:r>
              <a:rPr lang="nl-NL" sz="1400" dirty="0" smtClean="0">
                <a:solidFill>
                  <a:schemeClr val="bg1"/>
                </a:solidFill>
              </a:rPr>
              <a:t> J.</a:t>
            </a:r>
          </a:p>
          <a:p>
            <a:pPr algn="r"/>
            <a:r>
              <a:rPr lang="nl-NL" sz="1400" dirty="0" err="1" smtClean="0">
                <a:solidFill>
                  <a:schemeClr val="bg1"/>
                </a:solidFill>
              </a:rPr>
              <a:t>doi</a:t>
            </a:r>
            <a:r>
              <a:rPr lang="nl-NL" sz="1400" dirty="0" smtClean="0">
                <a:solidFill>
                  <a:schemeClr val="bg1"/>
                </a:solidFill>
              </a:rPr>
              <a:t>:10.1093/</a:t>
            </a:r>
            <a:r>
              <a:rPr lang="nl-NL" sz="1400" dirty="0" err="1" smtClean="0">
                <a:solidFill>
                  <a:schemeClr val="bg1"/>
                </a:solidFill>
              </a:rPr>
              <a:t>eurheartj</a:t>
            </a:r>
            <a:r>
              <a:rPr lang="nl-NL" sz="1400" dirty="0" smtClean="0">
                <a:solidFill>
                  <a:schemeClr val="bg1"/>
                </a:solidFill>
              </a:rPr>
              <a:t>/ehs274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48</Words>
  <Application>Microsoft Office PowerPoint</Application>
  <PresentationFormat>Diavoorstelling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ARISTOTLE Uitkomst: Ernstige bloeding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119</cp:revision>
  <dcterms:created xsi:type="dcterms:W3CDTF">2011-09-14T14:53:57Z</dcterms:created>
  <dcterms:modified xsi:type="dcterms:W3CDTF">2012-09-10T20:12:19Z</dcterms:modified>
</cp:coreProperties>
</file>