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01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29-10-2012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29-10-2012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29-10-2012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nl-NL" sz="2800" b="1" dirty="0" smtClean="0"/>
              <a:t>Vergelijkende risicoreductie van coronaire hartziekte van eerdere en latere </a:t>
            </a:r>
            <a:r>
              <a:rPr lang="nl-NL" sz="2800" b="1" dirty="0" err="1" smtClean="0"/>
              <a:t>LDL-C-verlaging</a:t>
            </a:r>
            <a:endParaRPr lang="nl-NL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4427984" y="6165304"/>
            <a:ext cx="44256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Ference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BA et al, </a:t>
            </a:r>
            <a:r>
              <a:rPr lang="en-US" sz="1200" dirty="0" smtClean="0">
                <a:solidFill>
                  <a:schemeClr val="bg1"/>
                </a:solidFill>
              </a:rPr>
              <a:t>J Am </a:t>
            </a:r>
            <a:r>
              <a:rPr lang="en-US" sz="1200" dirty="0" err="1" smtClean="0">
                <a:solidFill>
                  <a:schemeClr val="bg1"/>
                </a:solidFill>
              </a:rPr>
              <a:t>Coll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Cardiol</a:t>
            </a:r>
            <a:r>
              <a:rPr lang="en-US" sz="1200" dirty="0" smtClean="0">
                <a:solidFill>
                  <a:schemeClr val="bg1"/>
                </a:solidFill>
              </a:rPr>
              <a:t>. 2012 </a:t>
            </a:r>
            <a:r>
              <a:rPr lang="en-US" sz="1200" dirty="0" err="1" smtClean="0">
                <a:solidFill>
                  <a:schemeClr val="bg1"/>
                </a:solidFill>
              </a:rPr>
              <a:t>doi</a:t>
            </a:r>
            <a:r>
              <a:rPr lang="en-US" sz="1200" dirty="0" smtClean="0">
                <a:solidFill>
                  <a:schemeClr val="bg1"/>
                </a:solidFill>
              </a:rPr>
              <a:t>: 10.1016</a:t>
            </a:r>
            <a:endParaRPr lang="nl-NL" sz="1200" dirty="0">
              <a:solidFill>
                <a:schemeClr val="bg1"/>
              </a:solidFill>
            </a:endParaRPr>
          </a:p>
        </p:txBody>
      </p:sp>
      <p:grpSp>
        <p:nvGrpSpPr>
          <p:cNvPr id="40" name="Groep 39"/>
          <p:cNvGrpSpPr/>
          <p:nvPr/>
        </p:nvGrpSpPr>
        <p:grpSpPr>
          <a:xfrm>
            <a:off x="6588224" y="5065439"/>
            <a:ext cx="2051607" cy="697434"/>
            <a:chOff x="6588224" y="5065439"/>
            <a:chExt cx="2051607" cy="697434"/>
          </a:xfrm>
        </p:grpSpPr>
        <p:sp>
          <p:nvSpPr>
            <p:cNvPr id="15" name="Rechthoek 14"/>
            <p:cNvSpPr/>
            <p:nvPr/>
          </p:nvSpPr>
          <p:spPr>
            <a:xfrm>
              <a:off x="6588224" y="5301208"/>
              <a:ext cx="13740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err="1" smtClean="0">
                  <a:solidFill>
                    <a:srgbClr val="FFFF00"/>
                  </a:solidFill>
                </a:rPr>
                <a:t>Generic</a:t>
              </a:r>
              <a:r>
                <a:rPr lang="nl-NL" sz="1200" dirty="0" smtClean="0">
                  <a:solidFill>
                    <a:srgbClr val="FFFF00"/>
                  </a:solidFill>
                </a:rPr>
                <a:t> studies</a:t>
              </a:r>
            </a:p>
            <a:p>
              <a:r>
                <a:rPr lang="nl-NL" sz="1200" dirty="0" smtClean="0">
                  <a:solidFill>
                    <a:srgbClr val="FF0000"/>
                  </a:solidFill>
                </a:rPr>
                <a:t>Statin Trials</a:t>
              </a:r>
              <a:endParaRPr lang="nl-NL" sz="12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588224" y="5065439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Sample </a:t>
              </a:r>
              <a:r>
                <a:rPr lang="nl-NL" sz="1400" b="1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Size</a:t>
              </a:r>
              <a:r>
                <a:rPr lang="nl-NL" sz="14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(N)</a:t>
              </a: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7812360" y="5301208"/>
              <a:ext cx="8274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rgbClr val="FFFF00"/>
                  </a:solidFill>
                </a:rPr>
                <a:t>312,321</a:t>
              </a:r>
            </a:p>
            <a:p>
              <a:r>
                <a:rPr lang="nl-NL" sz="1200" dirty="0" smtClean="0">
                  <a:solidFill>
                    <a:srgbClr val="FF0000"/>
                  </a:solidFill>
                </a:rPr>
                <a:t>169,138</a:t>
              </a:r>
              <a:endParaRPr lang="nl-NL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288032" y="1609055"/>
            <a:ext cx="8388424" cy="3764161"/>
            <a:chOff x="755576" y="1609055"/>
            <a:chExt cx="8388424" cy="3764161"/>
          </a:xfrm>
        </p:grpSpPr>
        <p:sp>
          <p:nvSpPr>
            <p:cNvPr id="9" name="Tekstvak 8"/>
            <p:cNvSpPr txBox="1"/>
            <p:nvPr/>
          </p:nvSpPr>
          <p:spPr>
            <a:xfrm>
              <a:off x="755576" y="1609055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>
                  <a:solidFill>
                    <a:srgbClr val="FFFF00"/>
                  </a:solidFill>
                </a:rPr>
                <a:t>Lower</a:t>
              </a:r>
              <a:r>
                <a:rPr lang="nl-NL" sz="1400" b="1" dirty="0" smtClean="0">
                  <a:solidFill>
                    <a:srgbClr val="FFFF00"/>
                  </a:solidFill>
                </a:rPr>
                <a:t> </a:t>
              </a:r>
              <a:r>
                <a:rPr lang="nl-NL" sz="1400" b="1" dirty="0" err="1" smtClean="0">
                  <a:solidFill>
                    <a:srgbClr val="FFFF00"/>
                  </a:solidFill>
                </a:rPr>
                <a:t>LDL-c</a:t>
              </a:r>
              <a:endParaRPr lang="nl-NL" sz="1400" b="1" dirty="0" smtClean="0">
                <a:solidFill>
                  <a:srgbClr val="FFFF00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899592" y="3645024"/>
              <a:ext cx="11769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0.25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mmol</a:t>
              </a:r>
              <a:r>
                <a:rPr lang="nl-NL" sz="1200" dirty="0" smtClean="0">
                  <a:solidFill>
                    <a:schemeClr val="bg1"/>
                  </a:solidFill>
                </a:rPr>
                <a:t>/L</a:t>
              </a:r>
            </a:p>
            <a:p>
              <a:r>
                <a:rPr lang="nl-NL" sz="1200" dirty="0" smtClean="0">
                  <a:solidFill>
                    <a:schemeClr val="bg1"/>
                  </a:solidFill>
                </a:rPr>
                <a:t>(9.7 </a:t>
              </a:r>
              <a:r>
                <a:rPr lang="nl-NL" sz="1200" dirty="0" smtClean="0">
                  <a:solidFill>
                    <a:schemeClr val="bg1"/>
                  </a:solidFill>
                </a:rPr>
                <a:t>mg/dl)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899592" y="4335487"/>
              <a:ext cx="12747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0.125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mmol</a:t>
              </a:r>
              <a:r>
                <a:rPr lang="nl-NL" sz="1200" dirty="0" smtClean="0">
                  <a:solidFill>
                    <a:schemeClr val="bg1"/>
                  </a:solidFill>
                </a:rPr>
                <a:t>/L</a:t>
              </a:r>
            </a:p>
            <a:p>
              <a:r>
                <a:rPr lang="nl-NL" sz="1200" dirty="0" smtClean="0">
                  <a:solidFill>
                    <a:schemeClr val="bg1"/>
                  </a:solidFill>
                </a:rPr>
                <a:t>(4,8 </a:t>
              </a:r>
              <a:r>
                <a:rPr lang="nl-NL" sz="1200" dirty="0" smtClean="0">
                  <a:solidFill>
                    <a:schemeClr val="bg1"/>
                  </a:solidFill>
                </a:rPr>
                <a:t>mg/dl)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899592" y="2276872"/>
              <a:ext cx="1183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1.0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mmol</a:t>
              </a:r>
              <a:r>
                <a:rPr lang="nl-NL" sz="1200" dirty="0" smtClean="0">
                  <a:solidFill>
                    <a:schemeClr val="bg1"/>
                  </a:solidFill>
                </a:rPr>
                <a:t>/L</a:t>
              </a:r>
            </a:p>
            <a:p>
              <a:r>
                <a:rPr lang="nl-NL" sz="1200" dirty="0" smtClean="0">
                  <a:solidFill>
                    <a:schemeClr val="bg1"/>
                  </a:solidFill>
                </a:rPr>
                <a:t>(38.7 </a:t>
              </a:r>
              <a:r>
                <a:rPr lang="nl-NL" sz="1200" dirty="0" smtClean="0">
                  <a:solidFill>
                    <a:schemeClr val="bg1"/>
                  </a:solidFill>
                </a:rPr>
                <a:t>mg/dl)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899592" y="2967335"/>
              <a:ext cx="1183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0.5 </a:t>
              </a:r>
              <a:r>
                <a:rPr lang="nl-NL" sz="1200" dirty="0" err="1" smtClean="0">
                  <a:solidFill>
                    <a:schemeClr val="bg1"/>
                  </a:solidFill>
                </a:rPr>
                <a:t>mmol</a:t>
              </a:r>
              <a:r>
                <a:rPr lang="nl-NL" sz="1200" dirty="0" smtClean="0">
                  <a:solidFill>
                    <a:schemeClr val="bg1"/>
                  </a:solidFill>
                </a:rPr>
                <a:t>/L</a:t>
              </a:r>
            </a:p>
            <a:p>
              <a:r>
                <a:rPr lang="nl-NL" sz="1200" dirty="0" smtClean="0">
                  <a:solidFill>
                    <a:schemeClr val="bg1"/>
                  </a:solidFill>
                </a:rPr>
                <a:t>(19.3 </a:t>
              </a:r>
              <a:r>
                <a:rPr lang="nl-NL" sz="1200" dirty="0" smtClean="0">
                  <a:solidFill>
                    <a:schemeClr val="bg1"/>
                  </a:solidFill>
                </a:rPr>
                <a:t>mg/dl)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38" name="Groep 37"/>
            <p:cNvGrpSpPr/>
            <p:nvPr/>
          </p:nvGrpSpPr>
          <p:grpSpPr>
            <a:xfrm>
              <a:off x="5724128" y="1628800"/>
              <a:ext cx="3419872" cy="3199130"/>
              <a:chOff x="5724128" y="1628800"/>
              <a:chExt cx="3419872" cy="3199130"/>
            </a:xfrm>
          </p:grpSpPr>
          <p:sp>
            <p:nvSpPr>
              <p:cNvPr id="24" name="Tekstvak 23"/>
              <p:cNvSpPr txBox="1"/>
              <p:nvPr/>
            </p:nvSpPr>
            <p:spPr>
              <a:xfrm>
                <a:off x="5724128" y="1628800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b="1" dirty="0" smtClean="0">
                    <a:solidFill>
                      <a:srgbClr val="FFFF00"/>
                    </a:solidFill>
                  </a:rPr>
                  <a:t>OR (95%CI)</a:t>
                </a:r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7236296" y="1628800"/>
                <a:ext cx="19077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b="1" dirty="0" smtClean="0">
                    <a:solidFill>
                      <a:srgbClr val="FFFF00"/>
                    </a:solidFill>
                  </a:rPr>
                  <a:t>P (</a:t>
                </a:r>
                <a:r>
                  <a:rPr lang="nl-NL" sz="1400" b="1" dirty="0" err="1" smtClean="0">
                    <a:solidFill>
                      <a:srgbClr val="FFFF00"/>
                    </a:solidFill>
                  </a:rPr>
                  <a:t>difference</a:t>
                </a:r>
                <a:r>
                  <a:rPr lang="nl-NL" sz="1400" b="1" dirty="0" smtClean="0">
                    <a:solidFill>
                      <a:srgbClr val="FFFF00"/>
                    </a:solidFill>
                  </a:rPr>
                  <a:t>)</a:t>
                </a:r>
              </a:p>
            </p:txBody>
          </p:sp>
          <p:sp>
            <p:nvSpPr>
              <p:cNvPr id="26" name="Rechthoek 25"/>
              <p:cNvSpPr/>
              <p:nvPr/>
            </p:nvSpPr>
            <p:spPr>
              <a:xfrm>
                <a:off x="5798082" y="2276872"/>
                <a:ext cx="15536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0.46 (0.41- 0.51)</a:t>
                </a:r>
              </a:p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0.76 (0.74- 0.78)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hthoek 26"/>
              <p:cNvSpPr/>
              <p:nvPr/>
            </p:nvSpPr>
            <p:spPr>
              <a:xfrm>
                <a:off x="5796136" y="2998113"/>
                <a:ext cx="1499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0.67 (0.64-0.72)</a:t>
                </a:r>
              </a:p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0.87 (0.86-0.88)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Rechthoek 27"/>
              <p:cNvSpPr/>
              <p:nvPr/>
            </p:nvSpPr>
            <p:spPr>
              <a:xfrm>
                <a:off x="5809176" y="3645024"/>
                <a:ext cx="1499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0.82 (0.80-0.85)</a:t>
                </a:r>
              </a:p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0.93 (0.83-0.94)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chthoek 28"/>
              <p:cNvSpPr/>
              <p:nvPr/>
            </p:nvSpPr>
            <p:spPr>
              <a:xfrm>
                <a:off x="5847774" y="4366265"/>
                <a:ext cx="1499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0.91 (0.89-0.92)</a:t>
                </a:r>
              </a:p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0.96 (0.96-0.97)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hthoek 29"/>
              <p:cNvSpPr/>
              <p:nvPr/>
            </p:nvSpPr>
            <p:spPr>
              <a:xfrm>
                <a:off x="7452320" y="2287905"/>
                <a:ext cx="10246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8.4 X 10</a:t>
                </a:r>
                <a:r>
                  <a:rPr lang="nl-NL" sz="1200" baseline="30000" dirty="0" smtClean="0">
                    <a:solidFill>
                      <a:schemeClr val="bg1"/>
                    </a:solidFill>
                  </a:rPr>
                  <a:t>-19</a:t>
                </a:r>
                <a:endParaRPr lang="nl-NL" sz="1200" baseline="30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Rechthoek 30"/>
              <p:cNvSpPr/>
              <p:nvPr/>
            </p:nvSpPr>
            <p:spPr>
              <a:xfrm>
                <a:off x="7452320" y="2996952"/>
                <a:ext cx="10246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8.4 X 10</a:t>
                </a:r>
                <a:r>
                  <a:rPr lang="nl-NL" sz="1200" baseline="30000" dirty="0" smtClean="0">
                    <a:solidFill>
                      <a:schemeClr val="bg1"/>
                    </a:solidFill>
                  </a:rPr>
                  <a:t>-19</a:t>
                </a:r>
                <a:endParaRPr lang="nl-NL" sz="1200" baseline="30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7452320" y="3645024"/>
                <a:ext cx="10246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8.4 X 10</a:t>
                </a:r>
                <a:r>
                  <a:rPr lang="nl-NL" sz="1200" baseline="30000" dirty="0" smtClean="0">
                    <a:solidFill>
                      <a:schemeClr val="bg1"/>
                    </a:solidFill>
                  </a:rPr>
                  <a:t>-19</a:t>
                </a:r>
                <a:endParaRPr lang="nl-NL" sz="1200" baseline="30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echthoek 32"/>
              <p:cNvSpPr/>
              <p:nvPr/>
            </p:nvSpPr>
            <p:spPr>
              <a:xfrm>
                <a:off x="7452320" y="4376137"/>
                <a:ext cx="10246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8.4 X 10</a:t>
                </a:r>
                <a:r>
                  <a:rPr lang="nl-NL" sz="1200" baseline="30000" dirty="0" smtClean="0">
                    <a:solidFill>
                      <a:schemeClr val="bg1"/>
                    </a:solidFill>
                  </a:rPr>
                  <a:t>-19</a:t>
                </a:r>
                <a:endParaRPr lang="nl-NL" sz="1200" baseline="30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 l="27668" r="16963"/>
            <a:stretch>
              <a:fillRect/>
            </a:stretch>
          </p:blipFill>
          <p:spPr bwMode="auto">
            <a:xfrm>
              <a:off x="1547664" y="2060848"/>
              <a:ext cx="4896544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115</Words>
  <Application>Microsoft Office PowerPoint</Application>
  <PresentationFormat>Diavoorstelling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Vergelijkende risicoreductie van coronaire hartziekte van eerdere en latere LDL-C-verlaging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152</cp:revision>
  <dcterms:created xsi:type="dcterms:W3CDTF">2011-09-14T14:53:57Z</dcterms:created>
  <dcterms:modified xsi:type="dcterms:W3CDTF">2012-10-29T20:46:33Z</dcterms:modified>
</cp:coreProperties>
</file>