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194153" y="259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700" smtClean="0"/>
              <a:t>IMPROVE-IT: primary end point</a:t>
            </a:r>
            <a:br>
              <a:rPr lang="nl-NL" sz="2700" smtClean="0"/>
            </a:br>
            <a:r>
              <a:rPr lang="en-US" sz="2700" b="0" smtClean="0"/>
              <a:t>Death from cardiovascular disease, major coronary event </a:t>
            </a:r>
            <a:r>
              <a:rPr lang="nl-NL" sz="2700" b="0" smtClean="0"/>
              <a:t>or nonfatal stroke (ITT)</a:t>
            </a:r>
            <a:endParaRPr lang="nl-NL" sz="2700"/>
          </a:p>
        </p:txBody>
      </p:sp>
      <p:grpSp>
        <p:nvGrpSpPr>
          <p:cNvPr id="3" name="Groep 2"/>
          <p:cNvGrpSpPr/>
          <p:nvPr/>
        </p:nvGrpSpPr>
        <p:grpSpPr>
          <a:xfrm>
            <a:off x="5793522" y="2839643"/>
            <a:ext cx="2722367" cy="734629"/>
            <a:chOff x="5793522" y="2839643"/>
            <a:chExt cx="2722367" cy="734629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93522" y="2955403"/>
              <a:ext cx="137813" cy="137813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3522" y="3320700"/>
              <a:ext cx="137813" cy="137813"/>
            </a:xfrm>
            <a:prstGeom prst="rect">
              <a:avLst/>
            </a:prstGeom>
          </p:spPr>
        </p:pic>
        <p:sp>
          <p:nvSpPr>
            <p:cNvPr id="6" name="Rechthoek 5"/>
            <p:cNvSpPr/>
            <p:nvPr/>
          </p:nvSpPr>
          <p:spPr>
            <a:xfrm>
              <a:off x="5931335" y="2839643"/>
              <a:ext cx="2584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Simvastatin</a:t>
              </a:r>
              <a:r>
                <a:rPr lang="nl-NL" dirty="0">
                  <a:solidFill>
                    <a:schemeClr val="bg1"/>
                  </a:solidFill>
                </a:rPr>
                <a:t> </a:t>
              </a:r>
              <a:r>
                <a:rPr lang="nl-NL" dirty="0" err="1">
                  <a:solidFill>
                    <a:schemeClr val="bg1"/>
                  </a:solidFill>
                </a:rPr>
                <a:t>monotherapy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5934398" y="3204940"/>
              <a:ext cx="2290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Simvastatin</a:t>
              </a:r>
              <a:r>
                <a:rPr lang="nl-NL" dirty="0">
                  <a:solidFill>
                    <a:schemeClr val="bg1"/>
                  </a:solidFill>
                </a:rPr>
                <a:t>–ezetimibe</a:t>
              </a: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508041" y="2030706"/>
            <a:ext cx="6335525" cy="4522507"/>
            <a:chOff x="508041" y="2030706"/>
            <a:chExt cx="6335525" cy="4522507"/>
          </a:xfrm>
        </p:grpSpPr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5529" y="2030706"/>
              <a:ext cx="5958037" cy="4239802"/>
            </a:xfrm>
            <a:prstGeom prst="rect">
              <a:avLst/>
            </a:prstGeom>
          </p:spPr>
        </p:pic>
        <p:sp>
          <p:nvSpPr>
            <p:cNvPr id="10" name="Rechthoek 9"/>
            <p:cNvSpPr/>
            <p:nvPr/>
          </p:nvSpPr>
          <p:spPr>
            <a:xfrm rot="16200000">
              <a:off x="-77729" y="3677471"/>
              <a:ext cx="15408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Event </a:t>
              </a:r>
              <a:r>
                <a:rPr lang="nl-NL" dirty="0" err="1" smtClean="0">
                  <a:solidFill>
                    <a:schemeClr val="bg1"/>
                  </a:solidFill>
                </a:rPr>
                <a:t>Rate</a:t>
              </a:r>
              <a:r>
                <a:rPr lang="nl-NL" dirty="0" smtClean="0">
                  <a:solidFill>
                    <a:schemeClr val="bg1"/>
                  </a:solidFill>
                </a:rPr>
                <a:t> (%)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532708" y="6183881"/>
              <a:ext cx="26636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Years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since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Randomization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2299831" y="2070003"/>
              <a:ext cx="9444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P=0.016</a:t>
              </a: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5549030" y="6481916"/>
            <a:ext cx="3845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Cannon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NEJM June 2015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25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2015-06-10T14:09:25Z</dcterms:modified>
</cp:coreProperties>
</file>