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7C8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3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Blad1!$C$2:$C$3</c:f>
              <c:strCache>
                <c:ptCount val="2"/>
                <c:pt idx="1">
                  <c:v>Early treatment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Blad1!$B$4:$B$8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All</c:v>
                </c:pt>
              </c:strCache>
            </c:strRef>
          </c:cat>
          <c:val>
            <c:numRef>
              <c:f>Blad1!$C$4:$C$8</c:f>
              <c:numCache>
                <c:formatCode>General</c:formatCode>
                <c:ptCount val="5"/>
                <c:pt idx="0">
                  <c:v>1.3</c:v>
                </c:pt>
                <c:pt idx="1">
                  <c:v>0.9</c:v>
                </c:pt>
                <c:pt idx="2">
                  <c:v>0.9</c:v>
                </c:pt>
                <c:pt idx="3">
                  <c:v>6.5</c:v>
                </c:pt>
                <c:pt idx="4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A-40CA-9AEA-F0F6E8A86566}"/>
            </c:ext>
          </c:extLst>
        </c:ser>
        <c:ser>
          <c:idx val="1"/>
          <c:order val="1"/>
          <c:tx>
            <c:strRef>
              <c:f>Blad1!$D$2:$D$3</c:f>
              <c:strCache>
                <c:ptCount val="2"/>
                <c:pt idx="1">
                  <c:v>Late treatment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Blad1!$B$4:$B$8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All</c:v>
                </c:pt>
              </c:strCache>
            </c:strRef>
          </c:cat>
          <c:val>
            <c:numRef>
              <c:f>Blad1!$D$4:$D$8</c:f>
              <c:numCache>
                <c:formatCode>General</c:formatCode>
                <c:ptCount val="5"/>
                <c:pt idx="0">
                  <c:v>1.8</c:v>
                </c:pt>
                <c:pt idx="1">
                  <c:v>3.5</c:v>
                </c:pt>
                <c:pt idx="2">
                  <c:v>4.7</c:v>
                </c:pt>
                <c:pt idx="3">
                  <c:v>14.2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BA-40CA-9AEA-F0F6E8A86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5324648"/>
        <c:axId val="375324976"/>
      </c:barChart>
      <c:catAx>
        <c:axId val="375324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</a:rPr>
                  <a:t>Quartiles of GWTG-HF risk</a:t>
                </a:r>
                <a:r>
                  <a:rPr lang="en-US" sz="1200" baseline="0">
                    <a:solidFill>
                      <a:schemeClr val="tx1"/>
                    </a:solidFill>
                  </a:rPr>
                  <a:t> score</a:t>
                </a:r>
                <a:endParaRPr lang="en-US" sz="12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324976"/>
        <c:crosses val="autoZero"/>
        <c:auto val="1"/>
        <c:lblAlgn val="ctr"/>
        <c:lblOffset val="100"/>
        <c:noMultiLvlLbl val="0"/>
      </c:catAx>
      <c:valAx>
        <c:axId val="37532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</a:rPr>
                  <a:t>In-hospital mortality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32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4-7-2017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394806" y="233291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In-</a:t>
            </a:r>
            <a:r>
              <a:rPr lang="nl-NL" dirty="0" err="1"/>
              <a:t>hospital</a:t>
            </a:r>
            <a:r>
              <a:rPr lang="nl-NL" dirty="0"/>
              <a:t> </a:t>
            </a:r>
            <a:r>
              <a:rPr lang="nl-NL" dirty="0" err="1"/>
              <a:t>mortality</a:t>
            </a:r>
            <a:r>
              <a:rPr lang="nl-NL" dirty="0"/>
              <a:t> AHF </a:t>
            </a:r>
            <a:r>
              <a:rPr lang="nl-NL" dirty="0" err="1"/>
              <a:t>based</a:t>
            </a:r>
            <a:r>
              <a:rPr lang="nl-NL" dirty="0"/>
              <a:t> on time-</a:t>
            </a:r>
            <a:r>
              <a:rPr lang="nl-NL" dirty="0" err="1"/>
              <a:t>to</a:t>
            </a:r>
            <a:r>
              <a:rPr lang="nl-NL" dirty="0"/>
              <a:t>-furosemide treatment (REALITYAHF </a:t>
            </a:r>
            <a:r>
              <a:rPr lang="nl-NL" dirty="0" err="1"/>
              <a:t>registry</a:t>
            </a:r>
            <a:r>
              <a:rPr lang="nl-NL" dirty="0"/>
              <a:t>)</a:t>
            </a:r>
            <a:endParaRPr lang="en-US" dirty="0"/>
          </a:p>
        </p:txBody>
      </p:sp>
      <p:sp>
        <p:nvSpPr>
          <p:cNvPr id="23" name="Tekstvak 1"/>
          <p:cNvSpPr txBox="1"/>
          <p:nvPr/>
        </p:nvSpPr>
        <p:spPr>
          <a:xfrm>
            <a:off x="318082" y="6550916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from: Matsue Y </a:t>
            </a:r>
            <a:r>
              <a:rPr lang="en-US" sz="1100" i="1" dirty="0">
                <a:solidFill>
                  <a:schemeClr val="bg1"/>
                </a:solidFill>
              </a:rPr>
              <a:t>et al., </a:t>
            </a:r>
            <a:r>
              <a:rPr lang="en-US" sz="1100" dirty="0">
                <a:solidFill>
                  <a:schemeClr val="bg1"/>
                </a:solidFill>
              </a:rPr>
              <a:t>JACC 2017</a:t>
            </a:r>
            <a:endParaRPr lang="en-US" sz="110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E5F38EBB-A413-4EF5-A089-6144E4473369}"/>
              </a:ext>
            </a:extLst>
          </p:cNvPr>
          <p:cNvSpPr/>
          <p:nvPr/>
        </p:nvSpPr>
        <p:spPr>
          <a:xfrm>
            <a:off x="297110" y="1211616"/>
            <a:ext cx="82915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Mortality rate increased as GWTG-HF risk score increased in both groups and a lower mortality rate was consistently observed in the early treatment group compared with the non-early treatment group, across all quartiles.</a:t>
            </a:r>
          </a:p>
        </p:txBody>
      </p:sp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81EC2D08-9854-468C-968B-1DE0E21A56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560749"/>
              </p:ext>
            </p:extLst>
          </p:nvPr>
        </p:nvGraphicFramePr>
        <p:xfrm>
          <a:off x="1371600" y="2685483"/>
          <a:ext cx="5943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Kanto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64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Linda</cp:lastModifiedBy>
  <cp:revision>201</cp:revision>
  <dcterms:created xsi:type="dcterms:W3CDTF">2015-03-29T14:18:33Z</dcterms:created>
  <dcterms:modified xsi:type="dcterms:W3CDTF">2017-07-04T09:28:40Z</dcterms:modified>
</cp:coreProperties>
</file>