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Default Extension="gif" ContentType="image/gif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2DA8E7"/>
    <a:srgbClr val="0E1C70"/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1872" y="-8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11/11/13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11/11/13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11/11/13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11/11/13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11/11/13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8873" y="304548"/>
            <a:ext cx="7772400" cy="984921"/>
          </a:xfrm>
        </p:spPr>
        <p:txBody>
          <a:bodyPr>
            <a:noAutofit/>
          </a:bodyPr>
          <a:lstStyle/>
          <a:p>
            <a:r>
              <a:rPr lang="en-US" sz="2800" b="0"/>
              <a:t>C</a:t>
            </a:r>
            <a:r>
              <a:rPr lang="nl-NL" sz="2800" b="0"/>
              <a:t>umulative probability of acute kidney injury in diabetics receiving dual RAAS blockade or monotherapy</a:t>
            </a:r>
            <a:endParaRPr lang="nl-NL" sz="2800" b="0">
              <a:solidFill>
                <a:srgbClr val="FFFF0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4135" y="1840587"/>
            <a:ext cx="7649689" cy="4005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hthoek 7"/>
          <p:cNvSpPr/>
          <p:nvPr/>
        </p:nvSpPr>
        <p:spPr>
          <a:xfrm>
            <a:off x="3068932" y="5783643"/>
            <a:ext cx="2903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Months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dirty="0" err="1" smtClean="0">
                <a:solidFill>
                  <a:schemeClr val="bg1"/>
                </a:solidFill>
              </a:rPr>
              <a:t>since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dirty="0" err="1" smtClean="0">
                <a:solidFill>
                  <a:schemeClr val="bg1"/>
                </a:solidFill>
              </a:rPr>
              <a:t>Randomisation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" name="Rechthoek 8"/>
          <p:cNvSpPr/>
          <p:nvPr/>
        </p:nvSpPr>
        <p:spPr>
          <a:xfrm rot="16200000">
            <a:off x="-1096843" y="3478432"/>
            <a:ext cx="34926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Acute Kidney Injury (% of patients)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3959753" y="4004548"/>
            <a:ext cx="22173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 err="1" smtClean="0">
                <a:solidFill>
                  <a:srgbClr val="FFFF00"/>
                </a:solidFill>
              </a:rPr>
              <a:t>Losartan</a:t>
            </a:r>
            <a:r>
              <a:rPr lang="nl-NL" sz="2000" dirty="0" smtClean="0">
                <a:solidFill>
                  <a:srgbClr val="FFFF00"/>
                </a:solidFill>
              </a:rPr>
              <a:t> + </a:t>
            </a:r>
            <a:r>
              <a:rPr lang="nl-NL" sz="2000" dirty="0" err="1" smtClean="0">
                <a:solidFill>
                  <a:srgbClr val="FFFF00"/>
                </a:solidFill>
              </a:rPr>
              <a:t>lisinopril</a:t>
            </a:r>
            <a:endParaRPr lang="nl-NL" sz="2000" dirty="0">
              <a:solidFill>
                <a:srgbClr val="FFFF00"/>
              </a:solidFill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5797528" y="5009300"/>
            <a:ext cx="21500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 err="1" smtClean="0">
                <a:solidFill>
                  <a:srgbClr val="2DA8E7"/>
                </a:solidFill>
              </a:rPr>
              <a:t>Losartan</a:t>
            </a:r>
            <a:r>
              <a:rPr lang="nl-NL" sz="2000" dirty="0" smtClean="0">
                <a:solidFill>
                  <a:srgbClr val="2DA8E7"/>
                </a:solidFill>
              </a:rPr>
              <a:t> + placebo</a:t>
            </a:r>
            <a:endParaRPr lang="nl-NL" sz="2000" dirty="0">
              <a:solidFill>
                <a:srgbClr val="2DA8E7"/>
              </a:solidFill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7046155" y="3284369"/>
            <a:ext cx="10294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 smtClean="0">
                <a:solidFill>
                  <a:schemeClr val="bg1"/>
                </a:solidFill>
              </a:rPr>
              <a:t>P&lt;0.001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94173" y="6400800"/>
            <a:ext cx="2306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solidFill>
                  <a:schemeClr val="bg1"/>
                </a:solidFill>
              </a:rPr>
              <a:t>Fried </a:t>
            </a:r>
            <a:r>
              <a:rPr lang="en-GB" sz="1600" i="1">
                <a:solidFill>
                  <a:schemeClr val="bg1"/>
                </a:solidFill>
              </a:rPr>
              <a:t>et al</a:t>
            </a:r>
            <a:r>
              <a:rPr lang="en-GB" sz="1600">
                <a:solidFill>
                  <a:schemeClr val="bg1"/>
                </a:solidFill>
              </a:rPr>
              <a:t>. NEJM 2013</a:t>
            </a:r>
            <a:endParaRPr lang="en-GB" sz="1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7152640" cy="1143000"/>
          </a:xfrm>
        </p:spPr>
        <p:txBody>
          <a:bodyPr>
            <a:noAutofit/>
          </a:bodyPr>
          <a:lstStyle/>
          <a:p>
            <a:r>
              <a:rPr lang="en-US" sz="2800" b="0"/>
              <a:t>C</a:t>
            </a:r>
            <a:r>
              <a:rPr lang="nl-NL" sz="2800" b="0"/>
              <a:t>umulative probability of hyper-kalaemia in diabetics receiving dual RAAS blockade or monotherapy</a:t>
            </a:r>
            <a:endParaRPr lang="nl-NL" sz="2800" b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6300" y="1895404"/>
            <a:ext cx="7556500" cy="394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hthoek 4"/>
          <p:cNvSpPr/>
          <p:nvPr/>
        </p:nvSpPr>
        <p:spPr>
          <a:xfrm>
            <a:off x="2891132" y="5753163"/>
            <a:ext cx="2903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Months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dirty="0" err="1" smtClean="0">
                <a:solidFill>
                  <a:schemeClr val="bg1"/>
                </a:solidFill>
              </a:rPr>
              <a:t>since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dirty="0" err="1" smtClean="0">
                <a:solidFill>
                  <a:schemeClr val="bg1"/>
                </a:solidFill>
              </a:rPr>
              <a:t>Randomisation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 rot="16200000">
            <a:off x="-819211" y="3536434"/>
            <a:ext cx="2896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Hyperkalemia</a:t>
            </a:r>
            <a:r>
              <a:rPr lang="nl-NL" dirty="0" smtClean="0">
                <a:solidFill>
                  <a:schemeClr val="bg1"/>
                </a:solidFill>
              </a:rPr>
              <a:t> (% of </a:t>
            </a:r>
            <a:r>
              <a:rPr lang="nl-NL" dirty="0" err="1" smtClean="0">
                <a:solidFill>
                  <a:schemeClr val="bg1"/>
                </a:solidFill>
              </a:rPr>
              <a:t>patients</a:t>
            </a:r>
            <a:r>
              <a:rPr lang="nl-NL" dirty="0" smtClean="0">
                <a:solidFill>
                  <a:schemeClr val="bg1"/>
                </a:solidFill>
              </a:rPr>
              <a:t>)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4225016" y="4342368"/>
            <a:ext cx="22173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 err="1" smtClean="0">
                <a:solidFill>
                  <a:srgbClr val="FFFF00"/>
                </a:solidFill>
              </a:rPr>
              <a:t>Losartan</a:t>
            </a:r>
            <a:r>
              <a:rPr lang="nl-NL" sz="2000" dirty="0" smtClean="0">
                <a:solidFill>
                  <a:srgbClr val="FFFF00"/>
                </a:solidFill>
              </a:rPr>
              <a:t> + </a:t>
            </a:r>
            <a:r>
              <a:rPr lang="nl-NL" sz="2000" dirty="0" err="1" smtClean="0">
                <a:solidFill>
                  <a:srgbClr val="FFFF00"/>
                </a:solidFill>
              </a:rPr>
              <a:t>lisinopril</a:t>
            </a:r>
            <a:endParaRPr lang="nl-NL" sz="2000" dirty="0">
              <a:solidFill>
                <a:srgbClr val="FFFF00"/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6380291" y="4928020"/>
            <a:ext cx="21500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 err="1" smtClean="0">
                <a:solidFill>
                  <a:srgbClr val="2DA8E7"/>
                </a:solidFill>
              </a:rPr>
              <a:t>Losartan</a:t>
            </a:r>
            <a:r>
              <a:rPr lang="nl-NL" sz="2000" dirty="0" smtClean="0">
                <a:solidFill>
                  <a:srgbClr val="2DA8E7"/>
                </a:solidFill>
              </a:rPr>
              <a:t> + placebo</a:t>
            </a:r>
            <a:endParaRPr lang="nl-NL" sz="2000" dirty="0">
              <a:solidFill>
                <a:srgbClr val="2DA8E7"/>
              </a:solidFill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7046155" y="3444389"/>
            <a:ext cx="10294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 smtClean="0">
                <a:solidFill>
                  <a:schemeClr val="bg1"/>
                </a:solidFill>
              </a:rPr>
              <a:t>P&lt;0.001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94173" y="6400800"/>
            <a:ext cx="2306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solidFill>
                  <a:schemeClr val="bg1"/>
                </a:solidFill>
              </a:rPr>
              <a:t>Fried </a:t>
            </a:r>
            <a:r>
              <a:rPr lang="en-GB" sz="1600" i="1">
                <a:solidFill>
                  <a:schemeClr val="bg1"/>
                </a:solidFill>
              </a:rPr>
              <a:t>et al</a:t>
            </a:r>
            <a:r>
              <a:rPr lang="en-GB" sz="1600">
                <a:solidFill>
                  <a:schemeClr val="bg1"/>
                </a:solidFill>
              </a:rPr>
              <a:t>. NEJM 2013</a:t>
            </a:r>
            <a:endParaRPr lang="en-GB" sz="1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78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Office-thema</vt:lpstr>
      <vt:lpstr>Cumulative probability of acute kidney injury in diabetics receiving dual RAAS blockade or monotherapy</vt:lpstr>
      <vt:lpstr>Cumulative probability of hyper-kalaemia in diabetics receiving dual RAAS blockade or monotherapy</vt:lpstr>
    </vt:vector>
  </TitlesOfParts>
  <Company>MEDCON Europe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 Brouwer</cp:lastModifiedBy>
  <cp:revision>9</cp:revision>
  <dcterms:created xsi:type="dcterms:W3CDTF">2013-11-11T20:10:17Z</dcterms:created>
  <dcterms:modified xsi:type="dcterms:W3CDTF">2013-11-11T20:22:01Z</dcterms:modified>
</cp:coreProperties>
</file>