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7C8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Hazard Ratios</a:t>
            </a:r>
            <a:r>
              <a:rPr lang="en-US" baseline="0" dirty="0"/>
              <a:t> based on o</a:t>
            </a:r>
            <a:r>
              <a:rPr lang="en-US" dirty="0"/>
              <a:t>n-treatment</a:t>
            </a:r>
            <a:r>
              <a:rPr lang="en-US" baseline="0" dirty="0"/>
              <a:t> TC quartiles, with and without correction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Q2&amp;3 vs 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multiLvlStrRef>
              <c:f>Blad1!$B$2:$C$15</c:f>
              <c:multiLvlStrCache>
                <c:ptCount val="14"/>
                <c:lvl>
                  <c:pt idx="0">
                    <c:v>no correction</c:v>
                  </c:pt>
                  <c:pt idx="1">
                    <c:v>demographics</c:v>
                  </c:pt>
                  <c:pt idx="2">
                    <c:v>pre-treatment TC</c:v>
                  </c:pt>
                  <c:pt idx="3">
                    <c:v>medication</c:v>
                  </c:pt>
                  <c:pt idx="5">
                    <c:v>no correction</c:v>
                  </c:pt>
                  <c:pt idx="6">
                    <c:v>demographics</c:v>
                  </c:pt>
                  <c:pt idx="7">
                    <c:v>pre-treatment TC</c:v>
                  </c:pt>
                  <c:pt idx="8">
                    <c:v>medication</c:v>
                  </c:pt>
                  <c:pt idx="10">
                    <c:v>no correction</c:v>
                  </c:pt>
                  <c:pt idx="11">
                    <c:v>demographics</c:v>
                  </c:pt>
                  <c:pt idx="12">
                    <c:v>pre-treatment TC</c:v>
                  </c:pt>
                  <c:pt idx="13">
                    <c:v>medication</c:v>
                  </c:pt>
                </c:lvl>
                <c:lvl>
                  <c:pt idx="0">
                    <c:v>Any death</c:v>
                  </c:pt>
                  <c:pt idx="5">
                    <c:v>CV death</c:v>
                  </c:pt>
                  <c:pt idx="10">
                    <c:v>MACE</c:v>
                  </c:pt>
                </c:lvl>
              </c:multiLvlStrCache>
            </c:multiLvlStrRef>
          </c:cat>
          <c:val>
            <c:numRef>
              <c:f>Blad1!$D$2:$D$15</c:f>
              <c:numCache>
                <c:formatCode>General</c:formatCode>
                <c:ptCount val="14"/>
                <c:pt idx="0">
                  <c:v>3.64</c:v>
                </c:pt>
                <c:pt idx="1">
                  <c:v>2.27</c:v>
                </c:pt>
                <c:pt idx="2">
                  <c:v>2.25</c:v>
                </c:pt>
                <c:pt idx="3">
                  <c:v>3.65</c:v>
                </c:pt>
                <c:pt idx="5">
                  <c:v>4.83</c:v>
                </c:pt>
                <c:pt idx="6">
                  <c:v>3</c:v>
                </c:pt>
                <c:pt idx="7">
                  <c:v>3.02</c:v>
                </c:pt>
                <c:pt idx="8">
                  <c:v>3.31</c:v>
                </c:pt>
                <c:pt idx="10">
                  <c:v>1.1200000000000001</c:v>
                </c:pt>
                <c:pt idx="11">
                  <c:v>1.1599999999999999</c:v>
                </c:pt>
                <c:pt idx="12">
                  <c:v>1.25</c:v>
                </c:pt>
                <c:pt idx="13">
                  <c:v>1.45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1-42E8-B25B-2199012AD342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Q4 vs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Blad1!$B$2:$C$15</c:f>
              <c:multiLvlStrCache>
                <c:ptCount val="14"/>
                <c:lvl>
                  <c:pt idx="0">
                    <c:v>no correction</c:v>
                  </c:pt>
                  <c:pt idx="1">
                    <c:v>demographics</c:v>
                  </c:pt>
                  <c:pt idx="2">
                    <c:v>pre-treatment TC</c:v>
                  </c:pt>
                  <c:pt idx="3">
                    <c:v>medication</c:v>
                  </c:pt>
                  <c:pt idx="5">
                    <c:v>no correction</c:v>
                  </c:pt>
                  <c:pt idx="6">
                    <c:v>demographics</c:v>
                  </c:pt>
                  <c:pt idx="7">
                    <c:v>pre-treatment TC</c:v>
                  </c:pt>
                  <c:pt idx="8">
                    <c:v>medication</c:v>
                  </c:pt>
                  <c:pt idx="10">
                    <c:v>no correction</c:v>
                  </c:pt>
                  <c:pt idx="11">
                    <c:v>demographics</c:v>
                  </c:pt>
                  <c:pt idx="12">
                    <c:v>pre-treatment TC</c:v>
                  </c:pt>
                  <c:pt idx="13">
                    <c:v>medication</c:v>
                  </c:pt>
                </c:lvl>
                <c:lvl>
                  <c:pt idx="0">
                    <c:v>Any death</c:v>
                  </c:pt>
                  <c:pt idx="5">
                    <c:v>CV death</c:v>
                  </c:pt>
                  <c:pt idx="10">
                    <c:v>MACE</c:v>
                  </c:pt>
                </c:lvl>
              </c:multiLvlStrCache>
            </c:multiLvlStrRef>
          </c:cat>
          <c:val>
            <c:numRef>
              <c:f>Blad1!$E$2:$E$15</c:f>
              <c:numCache>
                <c:formatCode>General</c:formatCode>
                <c:ptCount val="14"/>
                <c:pt idx="0">
                  <c:v>11.5</c:v>
                </c:pt>
                <c:pt idx="1">
                  <c:v>5.67</c:v>
                </c:pt>
                <c:pt idx="2">
                  <c:v>5.78</c:v>
                </c:pt>
                <c:pt idx="3">
                  <c:v>6.18</c:v>
                </c:pt>
                <c:pt idx="5">
                  <c:v>12.8</c:v>
                </c:pt>
                <c:pt idx="6">
                  <c:v>3.95</c:v>
                </c:pt>
                <c:pt idx="7">
                  <c:v>4.26</c:v>
                </c:pt>
                <c:pt idx="8">
                  <c:v>2.5299999999999998</c:v>
                </c:pt>
                <c:pt idx="10">
                  <c:v>2.19</c:v>
                </c:pt>
                <c:pt idx="11">
                  <c:v>1.55</c:v>
                </c:pt>
                <c:pt idx="12">
                  <c:v>1.61</c:v>
                </c:pt>
                <c:pt idx="13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71-42E8-B25B-2199012AD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639016"/>
        <c:axId val="380644920"/>
      </c:barChart>
      <c:catAx>
        <c:axId val="38063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644920"/>
        <c:crosses val="autoZero"/>
        <c:auto val="1"/>
        <c:lblAlgn val="ctr"/>
        <c:lblOffset val="100"/>
        <c:noMultiLvlLbl val="0"/>
      </c:catAx>
      <c:valAx>
        <c:axId val="38064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639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5-7-2017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394806" y="382796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Extent of serum cholesterol-lowering associates with survival in homozygous FH</a:t>
            </a:r>
            <a:r>
              <a:rPr lang="nl-NL" dirty="0"/>
              <a:t>    </a:t>
            </a:r>
            <a:endParaRPr lang="en-US" dirty="0"/>
          </a:p>
        </p:txBody>
      </p:sp>
      <p:sp>
        <p:nvSpPr>
          <p:cNvPr id="21" name="Rechthoek 20"/>
          <p:cNvSpPr/>
          <p:nvPr/>
        </p:nvSpPr>
        <p:spPr>
          <a:xfrm>
            <a:off x="320689" y="1461173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 err="1"/>
              <a:t>Quartiles</a:t>
            </a:r>
            <a:r>
              <a:rPr lang="nl-NL" sz="1600" dirty="0"/>
              <a:t> of on-treatment TC levels in S</a:t>
            </a:r>
            <a:r>
              <a:rPr lang="en-US" sz="1600" dirty="0" err="1"/>
              <a:t>outh</a:t>
            </a:r>
            <a:r>
              <a:rPr lang="en-US" sz="1600" dirty="0"/>
              <a:t> African and UK FH homozygotes treated with various lipid-lowering measures</a:t>
            </a:r>
            <a:r>
              <a:rPr lang="nl-NL" sz="1600" dirty="0"/>
              <a:t> </a:t>
            </a:r>
            <a:r>
              <a:rPr lang="nl-NL" sz="1600" dirty="0" err="1"/>
              <a:t>and</a:t>
            </a:r>
            <a:r>
              <a:rPr lang="nl-NL" sz="1600" dirty="0"/>
              <a:t> </a:t>
            </a:r>
            <a:r>
              <a:rPr lang="nl-NL" sz="1600" dirty="0" err="1"/>
              <a:t>corresponding</a:t>
            </a:r>
            <a:r>
              <a:rPr lang="nl-NL" sz="1600" dirty="0"/>
              <a:t> hazard </a:t>
            </a:r>
            <a:r>
              <a:rPr lang="nl-NL" sz="1600" dirty="0" err="1"/>
              <a:t>ratios</a:t>
            </a:r>
            <a:r>
              <a:rPr lang="nl-NL" sz="1600" dirty="0"/>
              <a:t> </a:t>
            </a:r>
            <a:endParaRPr lang="en-US" sz="1600" dirty="0"/>
          </a:p>
        </p:txBody>
      </p:sp>
      <p:sp>
        <p:nvSpPr>
          <p:cNvPr id="23" name="Tekstvak 1"/>
          <p:cNvSpPr txBox="1"/>
          <p:nvPr/>
        </p:nvSpPr>
        <p:spPr>
          <a:xfrm>
            <a:off x="370279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Thompson GR et al., JACC 2017</a:t>
            </a:r>
            <a:endParaRPr lang="en-US" dirty="0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DB7E5CC9-176C-443D-8B34-3CEB111D3C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802735"/>
              </p:ext>
            </p:extLst>
          </p:nvPr>
        </p:nvGraphicFramePr>
        <p:xfrm>
          <a:off x="228600" y="2229884"/>
          <a:ext cx="8281988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54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Linda</cp:lastModifiedBy>
  <cp:revision>202</cp:revision>
  <dcterms:created xsi:type="dcterms:W3CDTF">2015-03-29T14:18:33Z</dcterms:created>
  <dcterms:modified xsi:type="dcterms:W3CDTF">2017-07-05T08:43:15Z</dcterms:modified>
</cp:coreProperties>
</file>